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81" showSpecialPlsOnTitleSld="0" removePersonalInfoOnSave="1" saveSubsetFonts="1">
  <p:sldMasterIdLst>
    <p:sldMasterId id="2147483648" r:id="rId1"/>
    <p:sldMasterId id="2147483672" r:id="rId2"/>
    <p:sldMasterId id="2147483684" r:id="rId3"/>
    <p:sldMasterId id="2147483696" r:id="rId4"/>
  </p:sldMasterIdLst>
  <p:notesMasterIdLst>
    <p:notesMasterId r:id="rId39"/>
  </p:notesMasterIdLst>
  <p:handoutMasterIdLst>
    <p:handoutMasterId r:id="rId40"/>
  </p:handoutMasterIdLst>
  <p:sldIdLst>
    <p:sldId id="2877" r:id="rId5"/>
    <p:sldId id="2878" r:id="rId6"/>
    <p:sldId id="2879" r:id="rId7"/>
    <p:sldId id="2880" r:id="rId8"/>
    <p:sldId id="2881" r:id="rId9"/>
    <p:sldId id="2882" r:id="rId10"/>
    <p:sldId id="2883" r:id="rId11"/>
    <p:sldId id="2884" r:id="rId12"/>
    <p:sldId id="2885" r:id="rId13"/>
    <p:sldId id="2886" r:id="rId14"/>
    <p:sldId id="2887" r:id="rId15"/>
    <p:sldId id="2898" r:id="rId16"/>
    <p:sldId id="2773" r:id="rId17"/>
    <p:sldId id="2774" r:id="rId18"/>
    <p:sldId id="2775" r:id="rId19"/>
    <p:sldId id="2776" r:id="rId20"/>
    <p:sldId id="2777" r:id="rId21"/>
    <p:sldId id="2778" r:id="rId22"/>
    <p:sldId id="2779" r:id="rId23"/>
    <p:sldId id="2780" r:id="rId24"/>
    <p:sldId id="2781" r:id="rId25"/>
    <p:sldId id="2782" r:id="rId26"/>
    <p:sldId id="2783" r:id="rId27"/>
    <p:sldId id="2784" r:id="rId28"/>
    <p:sldId id="2721" r:id="rId29"/>
    <p:sldId id="2722" r:id="rId30"/>
    <p:sldId id="2723" r:id="rId31"/>
    <p:sldId id="2724" r:id="rId32"/>
    <p:sldId id="2725" r:id="rId33"/>
    <p:sldId id="2726" r:id="rId34"/>
    <p:sldId id="2727" r:id="rId35"/>
    <p:sldId id="2728" r:id="rId36"/>
    <p:sldId id="2729" r:id="rId37"/>
    <p:sldId id="2730" r:id="rId38"/>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12" autoAdjust="0"/>
    <p:restoredTop sz="92819" autoAdjust="0"/>
  </p:normalViewPr>
  <p:slideViewPr>
    <p:cSldViewPr>
      <p:cViewPr varScale="1">
        <p:scale>
          <a:sx n="68" d="100"/>
          <a:sy n="68" d="100"/>
        </p:scale>
        <p:origin x="1494" y="60"/>
      </p:cViewPr>
      <p:guideLst>
        <p:guide orient="horz" pos="2160"/>
        <p:guide pos="2880"/>
      </p:guideLst>
    </p:cSldViewPr>
  </p:slideViewPr>
  <p:notesTextViewPr>
    <p:cViewPr>
      <p:scale>
        <a:sx n="50" d="100"/>
        <a:sy n="50" d="100"/>
      </p:scale>
      <p:origin x="0" y="0"/>
    </p:cViewPr>
  </p:notesTextViewPr>
  <p:notesViewPr>
    <p:cSldViewPr>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1"/>
            <a:ext cx="2949575" cy="498475"/>
          </a:xfrm>
          <a:prstGeom prst="rect">
            <a:avLst/>
          </a:prstGeom>
        </p:spPr>
        <p:txBody>
          <a:bodyPr vert="horz" lIns="91433" tIns="45717" rIns="91433" bIns="45717" rtlCol="0"/>
          <a:lstStyle>
            <a:lvl1pPr algn="r">
              <a:defRPr sz="1200"/>
            </a:lvl1pPr>
          </a:lstStyle>
          <a:p>
            <a:fld id="{ACC26FBD-770B-46F2-A646-81AB63ABDF8C}" type="datetimeFigureOut">
              <a:rPr kumimoji="1" lang="ja-JP" altLang="en-US" smtClean="0"/>
              <a:t>2023/6/16</a:t>
            </a:fld>
            <a:endParaRPr kumimoji="1" lang="ja-JP" altLang="en-US"/>
          </a:p>
        </p:txBody>
      </p:sp>
      <p:sp>
        <p:nvSpPr>
          <p:cNvPr id="4" name="フッター プレースホルダー 3"/>
          <p:cNvSpPr>
            <a:spLocks noGrp="1"/>
          </p:cNvSpPr>
          <p:nvPr>
            <p:ph type="ftr" sz="quarter" idx="2"/>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8475"/>
          </a:xfrm>
          <a:prstGeom prst="rect">
            <a:avLst/>
          </a:prstGeom>
        </p:spPr>
        <p:txBody>
          <a:bodyPr vert="horz" lIns="91433" tIns="45717" rIns="91433" bIns="45717" rtlCol="0" anchor="b"/>
          <a:lstStyle>
            <a:lvl1pPr algn="r">
              <a:defRPr sz="1200"/>
            </a:lvl1pPr>
          </a:lstStyle>
          <a:p>
            <a:fld id="{A2B371EB-28AC-474B-AB92-25EA3880F0C9}" type="slidenum">
              <a:rPr kumimoji="1" lang="ja-JP" altLang="en-US" smtClean="0"/>
              <a:t>‹#›</a:t>
            </a:fld>
            <a:endParaRPr kumimoji="1" lang="ja-JP" altLang="en-US"/>
          </a:p>
        </p:txBody>
      </p:sp>
    </p:spTree>
    <p:extLst>
      <p:ext uri="{BB962C8B-B14F-4D97-AF65-F5344CB8AC3E}">
        <p14:creationId xmlns:p14="http://schemas.microsoft.com/office/powerpoint/2010/main" val="214692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7" rIns="91433" bIns="45717" rtlCol="0"/>
          <a:lstStyle>
            <a:lvl1pPr algn="r">
              <a:defRPr sz="1200"/>
            </a:lvl1pPr>
          </a:lstStyle>
          <a:p>
            <a:fld id="{FB536B7E-0C7A-4BE3-919A-6EED0595B36F}" type="datetimeFigureOut">
              <a:rPr kumimoji="1" lang="ja-JP" altLang="en-US" smtClean="0"/>
              <a:t>2023/6/16</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7" rIns="91433"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6887"/>
          </a:xfrm>
          <a:prstGeom prst="rect">
            <a:avLst/>
          </a:prstGeom>
        </p:spPr>
        <p:txBody>
          <a:bodyPr vert="horz" lIns="91433" tIns="45717" rIns="91433" bIns="45717" rtlCol="0" anchor="b"/>
          <a:lstStyle>
            <a:lvl1pPr algn="r">
              <a:defRPr sz="1200"/>
            </a:lvl1pPr>
          </a:lstStyle>
          <a:p>
            <a:fld id="{6DE47704-DA29-41EA-9615-E30FD9C8010D}" type="slidenum">
              <a:rPr kumimoji="1" lang="ja-JP" altLang="en-US" smtClean="0"/>
              <a:t>‹#›</a:t>
            </a:fld>
            <a:endParaRPr kumimoji="1" lang="ja-JP" altLang="en-US"/>
          </a:p>
        </p:txBody>
      </p:sp>
    </p:spTree>
    <p:extLst>
      <p:ext uri="{BB962C8B-B14F-4D97-AF65-F5344CB8AC3E}">
        <p14:creationId xmlns:p14="http://schemas.microsoft.com/office/powerpoint/2010/main" val="38114942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4BD82CC-0456-44B0-8E4E-E66C33F03F8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870350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FC286C-5495-4B3F-9CAF-8B4C2DB5627F}"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729389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E47704-DA29-41EA-9615-E30FD9C8010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637611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E47704-DA29-41EA-9615-E30FD9C8010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697164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8B49E9E-4BA6-42A0-A639-71ED3E7B73D0}" type="slidenum">
              <a:rPr kumimoji="1" lang="ja-JP" altLang="en-US" smtClean="0"/>
              <a:pPr/>
              <a:t>106</a:t>
            </a:fld>
            <a:endParaRPr kumimoji="1" lang="ja-JP" altLang="en-US" dirty="0"/>
          </a:p>
        </p:txBody>
      </p:sp>
    </p:spTree>
    <p:extLst>
      <p:ext uri="{BB962C8B-B14F-4D97-AF65-F5344CB8AC3E}">
        <p14:creationId xmlns:p14="http://schemas.microsoft.com/office/powerpoint/2010/main" val="481198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7863" y="811213"/>
            <a:ext cx="5402262" cy="405130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AEB347B9-B554-47E3-8282-ADED84A17BBA}" type="slidenum">
              <a:rPr kumimoji="1" lang="ja-JP" altLang="en-US" smtClean="0"/>
              <a:pPr/>
              <a:t>109</a:t>
            </a:fld>
            <a:endParaRPr kumimoji="1" lang="ja-JP" altLang="en-US" dirty="0"/>
          </a:p>
        </p:txBody>
      </p:sp>
    </p:spTree>
    <p:extLst>
      <p:ext uri="{BB962C8B-B14F-4D97-AF65-F5344CB8AC3E}">
        <p14:creationId xmlns:p14="http://schemas.microsoft.com/office/powerpoint/2010/main" val="2015528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3A996E3-BD5C-4EB7-86FD-D0DFE9DA5133}" type="slidenum">
              <a:rPr kumimoji="1" lang="ja-JP" altLang="en-US" smtClean="0"/>
              <a:t>111</a:t>
            </a:fld>
            <a:endParaRPr kumimoji="1" lang="ja-JP" altLang="en-US"/>
          </a:p>
        </p:txBody>
      </p:sp>
    </p:spTree>
    <p:extLst>
      <p:ext uri="{BB962C8B-B14F-4D97-AF65-F5344CB8AC3E}">
        <p14:creationId xmlns:p14="http://schemas.microsoft.com/office/powerpoint/2010/main" val="1535611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44904" indent="-144904"/>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fld id="{229FB176-47E8-407B-A85D-C64EF0F68A97}" type="slidenum">
              <a:rPr kumimoji="1" lang="ja-JP" altLang="en-US" smtClean="0"/>
              <a:t>113</a:t>
            </a:fld>
            <a:endParaRPr kumimoji="1" lang="ja-JP" altLang="en-US"/>
          </a:p>
        </p:txBody>
      </p:sp>
    </p:spTree>
    <p:extLst>
      <p:ext uri="{BB962C8B-B14F-4D97-AF65-F5344CB8AC3E}">
        <p14:creationId xmlns:p14="http://schemas.microsoft.com/office/powerpoint/2010/main" val="3989023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49069" indent="-149069"/>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fld id="{229FB176-47E8-407B-A85D-C64EF0F68A97}" type="slidenum">
              <a:rPr kumimoji="1" lang="ja-JP" altLang="en-US" smtClean="0"/>
              <a:t>114</a:t>
            </a:fld>
            <a:endParaRPr kumimoji="1" lang="ja-JP" altLang="en-US"/>
          </a:p>
        </p:txBody>
      </p:sp>
    </p:spTree>
    <p:extLst>
      <p:ext uri="{BB962C8B-B14F-4D97-AF65-F5344CB8AC3E}">
        <p14:creationId xmlns:p14="http://schemas.microsoft.com/office/powerpoint/2010/main" val="3575285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4BD82CC-0456-44B0-8E4E-E66C33F03F8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28237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4BD82CC-0456-44B0-8E4E-E66C33F03F8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76767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4BD82CC-0456-44B0-8E4E-E66C33F03F8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27501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4BD82CC-0456-44B0-8E4E-E66C33F03F8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75149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4BD82CC-0456-44B0-8E4E-E66C33F03F8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09612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E47704-DA29-41EA-9615-E30FD9C8010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12293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E47704-DA29-41EA-9615-E30FD9C8010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178767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E47704-DA29-41EA-9615-E30FD9C8010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791028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92875"/>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7066452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389911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39935328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AD8D2FA-1FDC-47CF-B540-06AC89371C3A}"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92875"/>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336500138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F6D7899-8FA5-4CDF-8357-FB9C11600663}"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61872"/>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38633572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A271CAB-2879-4598-9D2A-407F3B0BCF2B}"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157962785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A9F7B40-6388-4DE2-839E-4987E81BB2AD}"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5105768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9091670-D886-40FC-AE3D-CFDF16ABFAE3}" type="datetime1">
              <a:rPr kumimoji="1" lang="ja-JP" altLang="en-US" smtClean="0"/>
              <a:t>2023/6/16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68968645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105CAB8-AC56-4A33-8905-1D66F366CA69}" type="datetime1">
              <a:rPr kumimoji="1" lang="ja-JP" altLang="en-US" smtClean="0"/>
              <a:t>2023/6/16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10400" y="6492875"/>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20970191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lvl1pPr>
              <a:defRPr sz="1100">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385249294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A8309E6-5D10-4054-8047-EB5DC1A6D7D7}"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3998434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61872"/>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9996763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52D2ED8-1D33-45AB-B862-79C4585C4C1A}"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64640661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C930027-0968-4E78-B7A9-B3847EBDB7C6}"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68083248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55966E5-9D1C-452C-8592-60F8ECFF2F9D}"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55040916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E5053242-3833-4268-866C-EBDA620A122B}" type="datetimeFigureOut">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594F6A-A54B-438B-8D6E-C0576E169278}" type="slidenum">
              <a:rPr kumimoji="1" lang="ja-JP" altLang="en-US" smtClean="0"/>
              <a:t>‹#›</a:t>
            </a:fld>
            <a:endParaRPr kumimoji="1" lang="ja-JP" altLang="en-US"/>
          </a:p>
        </p:txBody>
      </p:sp>
    </p:spTree>
    <p:extLst>
      <p:ext uri="{BB962C8B-B14F-4D97-AF65-F5344CB8AC3E}">
        <p14:creationId xmlns:p14="http://schemas.microsoft.com/office/powerpoint/2010/main" val="3417702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5053242-3833-4268-866C-EBDA620A122B}" type="datetimeFigureOut">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594F6A-A54B-438B-8D6E-C0576E169278}" type="slidenum">
              <a:rPr kumimoji="1" lang="ja-JP" altLang="en-US" smtClean="0"/>
              <a:t>‹#›</a:t>
            </a:fld>
            <a:endParaRPr kumimoji="1" lang="ja-JP" altLang="en-US"/>
          </a:p>
        </p:txBody>
      </p:sp>
    </p:spTree>
    <p:extLst>
      <p:ext uri="{BB962C8B-B14F-4D97-AF65-F5344CB8AC3E}">
        <p14:creationId xmlns:p14="http://schemas.microsoft.com/office/powerpoint/2010/main" val="30428591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5053242-3833-4268-866C-EBDA620A122B}" type="datetimeFigureOut">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594F6A-A54B-438B-8D6E-C0576E169278}" type="slidenum">
              <a:rPr kumimoji="1" lang="ja-JP" altLang="en-US" smtClean="0"/>
              <a:t>‹#›</a:t>
            </a:fld>
            <a:endParaRPr kumimoji="1" lang="ja-JP" altLang="en-US"/>
          </a:p>
        </p:txBody>
      </p:sp>
    </p:spTree>
    <p:extLst>
      <p:ext uri="{BB962C8B-B14F-4D97-AF65-F5344CB8AC3E}">
        <p14:creationId xmlns:p14="http://schemas.microsoft.com/office/powerpoint/2010/main" val="13329478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E5053242-3833-4268-866C-EBDA620A122B}" type="datetimeFigureOut">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7594F6A-A54B-438B-8D6E-C0576E169278}" type="slidenum">
              <a:rPr kumimoji="1" lang="ja-JP" altLang="en-US" smtClean="0"/>
              <a:t>‹#›</a:t>
            </a:fld>
            <a:endParaRPr kumimoji="1" lang="ja-JP" altLang="en-US"/>
          </a:p>
        </p:txBody>
      </p:sp>
    </p:spTree>
    <p:extLst>
      <p:ext uri="{BB962C8B-B14F-4D97-AF65-F5344CB8AC3E}">
        <p14:creationId xmlns:p14="http://schemas.microsoft.com/office/powerpoint/2010/main" val="2404504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E5053242-3833-4268-866C-EBDA620A122B}" type="datetimeFigureOut">
              <a:rPr kumimoji="1" lang="ja-JP" altLang="en-US" smtClean="0"/>
              <a:t>2023/6/16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7594F6A-A54B-438B-8D6E-C0576E169278}" type="slidenum">
              <a:rPr kumimoji="1" lang="ja-JP" altLang="en-US" smtClean="0"/>
              <a:t>‹#›</a:t>
            </a:fld>
            <a:endParaRPr kumimoji="1" lang="ja-JP" altLang="en-US"/>
          </a:p>
        </p:txBody>
      </p:sp>
    </p:spTree>
    <p:extLst>
      <p:ext uri="{BB962C8B-B14F-4D97-AF65-F5344CB8AC3E}">
        <p14:creationId xmlns:p14="http://schemas.microsoft.com/office/powerpoint/2010/main" val="8576382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5053242-3833-4268-866C-EBDA620A122B}" type="datetimeFigureOut">
              <a:rPr kumimoji="1" lang="ja-JP" altLang="en-US" smtClean="0"/>
              <a:t>2023/6/16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7594F6A-A54B-438B-8D6E-C0576E169278}" type="slidenum">
              <a:rPr kumimoji="1" lang="ja-JP" altLang="en-US" smtClean="0"/>
              <a:t>‹#›</a:t>
            </a:fld>
            <a:endParaRPr kumimoji="1" lang="ja-JP" altLang="en-US"/>
          </a:p>
        </p:txBody>
      </p:sp>
    </p:spTree>
    <p:extLst>
      <p:ext uri="{BB962C8B-B14F-4D97-AF65-F5344CB8AC3E}">
        <p14:creationId xmlns:p14="http://schemas.microsoft.com/office/powerpoint/2010/main" val="1975884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053242-3833-4268-866C-EBDA620A122B}" type="datetimeFigureOut">
              <a:rPr kumimoji="1" lang="ja-JP" altLang="en-US" smtClean="0"/>
              <a:t>2023/6/16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7594F6A-A54B-438B-8D6E-C0576E169278}" type="slidenum">
              <a:rPr kumimoji="1" lang="ja-JP" altLang="en-US" smtClean="0"/>
              <a:t>‹#›</a:t>
            </a:fld>
            <a:endParaRPr kumimoji="1" lang="ja-JP" altLang="en-US"/>
          </a:p>
        </p:txBody>
      </p:sp>
    </p:spTree>
    <p:extLst>
      <p:ext uri="{BB962C8B-B14F-4D97-AF65-F5344CB8AC3E}">
        <p14:creationId xmlns:p14="http://schemas.microsoft.com/office/powerpoint/2010/main" val="3600633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60589778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5053242-3833-4268-866C-EBDA620A122B}" type="datetimeFigureOut">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7594F6A-A54B-438B-8D6E-C0576E169278}" type="slidenum">
              <a:rPr kumimoji="1" lang="ja-JP" altLang="en-US" smtClean="0"/>
              <a:t>‹#›</a:t>
            </a:fld>
            <a:endParaRPr kumimoji="1" lang="ja-JP" altLang="en-US"/>
          </a:p>
        </p:txBody>
      </p:sp>
    </p:spTree>
    <p:extLst>
      <p:ext uri="{BB962C8B-B14F-4D97-AF65-F5344CB8AC3E}">
        <p14:creationId xmlns:p14="http://schemas.microsoft.com/office/powerpoint/2010/main" val="32185916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5053242-3833-4268-866C-EBDA620A122B}" type="datetimeFigureOut">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7594F6A-A54B-438B-8D6E-C0576E169278}" type="slidenum">
              <a:rPr kumimoji="1" lang="ja-JP" altLang="en-US" smtClean="0"/>
              <a:t>‹#›</a:t>
            </a:fld>
            <a:endParaRPr kumimoji="1" lang="ja-JP" altLang="en-US"/>
          </a:p>
        </p:txBody>
      </p:sp>
    </p:spTree>
    <p:extLst>
      <p:ext uri="{BB962C8B-B14F-4D97-AF65-F5344CB8AC3E}">
        <p14:creationId xmlns:p14="http://schemas.microsoft.com/office/powerpoint/2010/main" val="26978426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5053242-3833-4268-866C-EBDA620A122B}" type="datetimeFigureOut">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594F6A-A54B-438B-8D6E-C0576E169278}" type="slidenum">
              <a:rPr kumimoji="1" lang="ja-JP" altLang="en-US" smtClean="0"/>
              <a:t>‹#›</a:t>
            </a:fld>
            <a:endParaRPr kumimoji="1" lang="ja-JP" altLang="en-US"/>
          </a:p>
        </p:txBody>
      </p:sp>
    </p:spTree>
    <p:extLst>
      <p:ext uri="{BB962C8B-B14F-4D97-AF65-F5344CB8AC3E}">
        <p14:creationId xmlns:p14="http://schemas.microsoft.com/office/powerpoint/2010/main" val="17047541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5053242-3833-4268-866C-EBDA620A122B}" type="datetimeFigureOut">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594F6A-A54B-438B-8D6E-C0576E169278}" type="slidenum">
              <a:rPr kumimoji="1" lang="ja-JP" altLang="en-US" smtClean="0"/>
              <a:t>‹#›</a:t>
            </a:fld>
            <a:endParaRPr kumimoji="1" lang="ja-JP" altLang="en-US"/>
          </a:p>
        </p:txBody>
      </p:sp>
    </p:spTree>
    <p:extLst>
      <p:ext uri="{BB962C8B-B14F-4D97-AF65-F5344CB8AC3E}">
        <p14:creationId xmlns:p14="http://schemas.microsoft.com/office/powerpoint/2010/main" val="23806841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F102766F-022C-40A0-9048-A3BBC9FF61CA}"/>
              </a:ext>
            </a:extLst>
          </p:cNvPr>
          <p:cNvCxnSpPr>
            <a:cxnSpLocks/>
          </p:cNvCxnSpPr>
          <p:nvPr userDrawn="1"/>
        </p:nvCxnSpPr>
        <p:spPr>
          <a:xfrm>
            <a:off x="99756" y="3429000"/>
            <a:ext cx="8778550" cy="0"/>
          </a:xfrm>
          <a:prstGeom prst="line">
            <a:avLst/>
          </a:prstGeom>
          <a:ln w="19050">
            <a:solidFill>
              <a:srgbClr val="2E75B6"/>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C98BA733-AA9F-45B9-AC23-AF2F4DD84841}"/>
              </a:ext>
            </a:extLst>
          </p:cNvPr>
          <p:cNvSpPr/>
          <p:nvPr userDrawn="1"/>
        </p:nvSpPr>
        <p:spPr>
          <a:xfrm>
            <a:off x="0" y="0"/>
            <a:ext cx="133008"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3"/>
          </a:p>
        </p:txBody>
      </p:sp>
      <p:sp>
        <p:nvSpPr>
          <p:cNvPr id="4" name="タイトル 3">
            <a:extLst>
              <a:ext uri="{FF2B5EF4-FFF2-40B4-BE49-F238E27FC236}">
                <a16:creationId xmlns:a16="http://schemas.microsoft.com/office/drawing/2014/main" id="{A5706862-76B2-410C-97E0-CEC47BD96707}"/>
              </a:ext>
            </a:extLst>
          </p:cNvPr>
          <p:cNvSpPr>
            <a:spLocks noGrp="1"/>
          </p:cNvSpPr>
          <p:nvPr>
            <p:ph type="title"/>
          </p:nvPr>
        </p:nvSpPr>
        <p:spPr>
          <a:xfrm>
            <a:off x="864554" y="2728567"/>
            <a:ext cx="8013752" cy="511679"/>
          </a:xfrm>
        </p:spPr>
        <p:txBody>
          <a:bodyPr/>
          <a:lstStyle>
            <a:lvl1pPr>
              <a:defRPr sz="3325">
                <a:solidFill>
                  <a:srgbClr val="2E75B6"/>
                </a:solidFill>
              </a:defRPr>
            </a:lvl1pPr>
          </a:lstStyle>
          <a:p>
            <a:r>
              <a:rPr kumimoji="1" lang="ja-JP" altLang="en-US"/>
              <a:t>マスター タイトルの書式設定</a:t>
            </a:r>
          </a:p>
        </p:txBody>
      </p:sp>
      <p:sp>
        <p:nvSpPr>
          <p:cNvPr id="5" name="テキスト プレースホルダー 5">
            <a:extLst>
              <a:ext uri="{FF2B5EF4-FFF2-40B4-BE49-F238E27FC236}">
                <a16:creationId xmlns:a16="http://schemas.microsoft.com/office/drawing/2014/main" id="{6CD82D20-892E-4BF9-A533-524E7E3DB62F}"/>
              </a:ext>
            </a:extLst>
          </p:cNvPr>
          <p:cNvSpPr>
            <a:spLocks noGrp="1"/>
          </p:cNvSpPr>
          <p:nvPr>
            <p:ph type="body" sz="quarter" idx="10" hasCustomPrompt="1"/>
          </p:nvPr>
        </p:nvSpPr>
        <p:spPr>
          <a:xfrm>
            <a:off x="864554" y="3789649"/>
            <a:ext cx="8013752" cy="218842"/>
          </a:xfrm>
        </p:spPr>
        <p:txBody>
          <a:bodyPr/>
          <a:lstStyle>
            <a:lvl1pPr marL="0" indent="0" algn="r">
              <a:buNone/>
              <a:defRPr/>
            </a:lvl1pPr>
            <a:lvl2pPr marL="166266" indent="0">
              <a:buNone/>
              <a:defRPr/>
            </a:lvl2pPr>
            <a:lvl3pPr marL="399038" indent="0">
              <a:buNone/>
              <a:defRPr/>
            </a:lvl3pPr>
            <a:lvl4pPr marL="0" indent="0">
              <a:buNone/>
              <a:defRPr/>
            </a:lvl4pPr>
            <a:lvl5pPr marL="0" indent="0">
              <a:buNone/>
              <a:defRPr/>
            </a:lvl5pPr>
          </a:lstStyle>
          <a:p>
            <a:pPr lvl="0"/>
            <a:r>
              <a:rPr kumimoji="1" lang="en-US" altLang="ja-JP"/>
              <a:t>20YY</a:t>
            </a:r>
            <a:r>
              <a:rPr kumimoji="1" lang="ja-JP" altLang="en-US"/>
              <a:t>年</a:t>
            </a:r>
            <a:r>
              <a:rPr kumimoji="1" lang="en-US" altLang="ja-JP"/>
              <a:t>MM</a:t>
            </a:r>
            <a:r>
              <a:rPr kumimoji="1" lang="ja-JP" altLang="en-US"/>
              <a:t>月</a:t>
            </a:r>
            <a:r>
              <a:rPr kumimoji="1" lang="en-US" altLang="ja-JP"/>
              <a:t>DD</a:t>
            </a:r>
            <a:r>
              <a:rPr kumimoji="1" lang="ja-JP" altLang="en-US"/>
              <a:t>日</a:t>
            </a:r>
          </a:p>
        </p:txBody>
      </p:sp>
      <p:sp>
        <p:nvSpPr>
          <p:cNvPr id="6" name="テキスト プレースホルダー 5">
            <a:extLst>
              <a:ext uri="{FF2B5EF4-FFF2-40B4-BE49-F238E27FC236}">
                <a16:creationId xmlns:a16="http://schemas.microsoft.com/office/drawing/2014/main" id="{756CC7EE-F720-4B74-84D2-AE79D0C5A605}"/>
              </a:ext>
            </a:extLst>
          </p:cNvPr>
          <p:cNvSpPr>
            <a:spLocks noGrp="1"/>
          </p:cNvSpPr>
          <p:nvPr>
            <p:ph type="body" sz="quarter" idx="11" hasCustomPrompt="1"/>
          </p:nvPr>
        </p:nvSpPr>
        <p:spPr>
          <a:xfrm>
            <a:off x="864554" y="4156166"/>
            <a:ext cx="8013752" cy="250197"/>
          </a:xfrm>
        </p:spPr>
        <p:txBody>
          <a:bodyPr/>
          <a:lstStyle>
            <a:lvl1pPr marL="0" indent="0" algn="r">
              <a:buNone/>
              <a:defRPr sz="1478"/>
            </a:lvl1pPr>
            <a:lvl2pPr marL="166266" indent="0">
              <a:buNone/>
              <a:defRPr/>
            </a:lvl2pPr>
            <a:lvl3pPr marL="399038" indent="0">
              <a:buNone/>
              <a:defRPr/>
            </a:lvl3pPr>
            <a:lvl4pPr marL="0" indent="0">
              <a:buNone/>
              <a:defRPr/>
            </a:lvl4pPr>
            <a:lvl5pPr marL="0" indent="0">
              <a:buNone/>
              <a:defRPr/>
            </a:lvl5pPr>
          </a:lstStyle>
          <a:p>
            <a:pPr lvl="0"/>
            <a:r>
              <a:rPr kumimoji="1" lang="ja-JP" altLang="en-US"/>
              <a:t>大阪府・大阪市</a:t>
            </a:r>
          </a:p>
        </p:txBody>
      </p:sp>
    </p:spTree>
    <p:extLst>
      <p:ext uri="{BB962C8B-B14F-4D97-AF65-F5344CB8AC3E}">
        <p14:creationId xmlns:p14="http://schemas.microsoft.com/office/powerpoint/2010/main" val="13461330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CDE85D-D900-4AAF-9028-5F3E95FADBA1}"/>
              </a:ext>
            </a:extLst>
          </p:cNvPr>
          <p:cNvSpPr>
            <a:spLocks noGrp="1"/>
          </p:cNvSpPr>
          <p:nvPr>
            <p:ph type="title" hasCustomPrompt="1"/>
          </p:nvPr>
        </p:nvSpPr>
        <p:spPr>
          <a:xfrm>
            <a:off x="265855" y="310538"/>
            <a:ext cx="8612290" cy="255904"/>
          </a:xfrm>
        </p:spPr>
        <p:txBody>
          <a:bodyPr/>
          <a:lstStyle>
            <a:lvl1pPr>
              <a:defRPr>
                <a:solidFill>
                  <a:srgbClr val="2E75B6"/>
                </a:solidFill>
              </a:defRPr>
            </a:lvl1pPr>
          </a:lstStyle>
          <a:p>
            <a:r>
              <a:rPr kumimoji="1" lang="en-US" altLang="ja-JP"/>
              <a:t>CONTENTS</a:t>
            </a:r>
            <a:endParaRPr kumimoji="1" lang="ja-JP" altLang="en-US"/>
          </a:p>
        </p:txBody>
      </p:sp>
      <p:sp>
        <p:nvSpPr>
          <p:cNvPr id="6" name="テキスト プレースホルダー 5">
            <a:extLst>
              <a:ext uri="{FF2B5EF4-FFF2-40B4-BE49-F238E27FC236}">
                <a16:creationId xmlns:a16="http://schemas.microsoft.com/office/drawing/2014/main" id="{67207277-8CA5-4537-ACD4-0F65AE1FD1C5}"/>
              </a:ext>
            </a:extLst>
          </p:cNvPr>
          <p:cNvSpPr>
            <a:spLocks noGrp="1"/>
          </p:cNvSpPr>
          <p:nvPr>
            <p:ph type="body" sz="quarter" idx="10"/>
          </p:nvPr>
        </p:nvSpPr>
        <p:spPr>
          <a:xfrm>
            <a:off x="265855" y="967665"/>
            <a:ext cx="8612290" cy="332655"/>
          </a:xfrm>
        </p:spPr>
        <p:txBody>
          <a:bodyPr/>
          <a:lstStyle>
            <a:lvl1pPr marL="0" indent="0">
              <a:lnSpc>
                <a:spcPct val="130000"/>
              </a:lnSpc>
              <a:buNone/>
              <a:defRPr sz="1663"/>
            </a:lvl1pPr>
          </a:lstStyle>
          <a:p>
            <a:pPr lvl="0"/>
            <a:r>
              <a:rPr kumimoji="1" lang="ja-JP" altLang="en-US"/>
              <a:t>マスター テキストの書式設定</a:t>
            </a:r>
          </a:p>
        </p:txBody>
      </p:sp>
    </p:spTree>
    <p:extLst>
      <p:ext uri="{BB962C8B-B14F-4D97-AF65-F5344CB8AC3E}">
        <p14:creationId xmlns:p14="http://schemas.microsoft.com/office/powerpoint/2010/main" val="1854380625"/>
      </p:ext>
    </p:extLst>
  </p:cSld>
  <p:clrMapOvr>
    <a:masterClrMapping/>
  </p:clrMapOvr>
  <p:extLst>
    <p:ext uri="{DCECCB84-F9BA-43D5-87BE-67443E8EF086}">
      <p15:sldGuideLst xmlns:p15="http://schemas.microsoft.com/office/powerpoint/2012/main">
        <p15:guide id="1" orient="horz" pos="176">
          <p15:clr>
            <a:srgbClr val="FBAE40"/>
          </p15:clr>
        </p15:guide>
        <p15:guide id="2" orient="horz" pos="60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中扉_A">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61CA886-2D64-4D59-8666-9628EB9CF944}"/>
              </a:ext>
            </a:extLst>
          </p:cNvPr>
          <p:cNvCxnSpPr>
            <a:cxnSpLocks/>
          </p:cNvCxnSpPr>
          <p:nvPr userDrawn="1"/>
        </p:nvCxnSpPr>
        <p:spPr>
          <a:xfrm>
            <a:off x="265855" y="3429000"/>
            <a:ext cx="8612290" cy="0"/>
          </a:xfrm>
          <a:prstGeom prst="line">
            <a:avLst/>
          </a:prstGeom>
          <a:ln w="19050">
            <a:solidFill>
              <a:srgbClr val="2E75B6"/>
            </a:solidFill>
          </a:ln>
        </p:spPr>
        <p:style>
          <a:lnRef idx="1">
            <a:schemeClr val="accent1"/>
          </a:lnRef>
          <a:fillRef idx="0">
            <a:schemeClr val="accent1"/>
          </a:fillRef>
          <a:effectRef idx="0">
            <a:schemeClr val="accent1"/>
          </a:effectRef>
          <a:fontRef idx="minor">
            <a:schemeClr val="tx1"/>
          </a:fontRef>
        </p:style>
      </p:cxnSp>
      <p:sp>
        <p:nvSpPr>
          <p:cNvPr id="5" name="タイトル 4">
            <a:extLst>
              <a:ext uri="{FF2B5EF4-FFF2-40B4-BE49-F238E27FC236}">
                <a16:creationId xmlns:a16="http://schemas.microsoft.com/office/drawing/2014/main" id="{706D760E-9114-4DCB-AEA4-28744E29BE15}"/>
              </a:ext>
            </a:extLst>
          </p:cNvPr>
          <p:cNvSpPr>
            <a:spLocks noGrp="1"/>
          </p:cNvSpPr>
          <p:nvPr>
            <p:ph type="title" hasCustomPrompt="1"/>
          </p:nvPr>
        </p:nvSpPr>
        <p:spPr>
          <a:xfrm>
            <a:off x="265855" y="2877874"/>
            <a:ext cx="8612290" cy="397929"/>
          </a:xfrm>
        </p:spPr>
        <p:txBody>
          <a:bodyPr/>
          <a:lstStyle>
            <a:lvl1pPr>
              <a:defRPr sz="2586"/>
            </a:lvl1pPr>
          </a:lstStyle>
          <a:p>
            <a:r>
              <a:rPr kumimoji="1" lang="ja-JP" altLang="en-US"/>
              <a:t>章 </a:t>
            </a:r>
            <a:r>
              <a:rPr kumimoji="1" lang="en-US" altLang="ja-JP"/>
              <a:t>CHAPTER</a:t>
            </a:r>
            <a:r>
              <a:rPr kumimoji="1" lang="ja-JP" altLang="en-US"/>
              <a:t>を入力</a:t>
            </a:r>
          </a:p>
        </p:txBody>
      </p:sp>
      <p:sp>
        <p:nvSpPr>
          <p:cNvPr id="7" name="テキスト プレースホルダー 6">
            <a:extLst>
              <a:ext uri="{FF2B5EF4-FFF2-40B4-BE49-F238E27FC236}">
                <a16:creationId xmlns:a16="http://schemas.microsoft.com/office/drawing/2014/main" id="{17E929E0-E7ED-4CCF-9276-36B9C4F72806}"/>
              </a:ext>
            </a:extLst>
          </p:cNvPr>
          <p:cNvSpPr>
            <a:spLocks noGrp="1"/>
          </p:cNvSpPr>
          <p:nvPr>
            <p:ph type="body" sz="quarter" idx="10" hasCustomPrompt="1"/>
          </p:nvPr>
        </p:nvSpPr>
        <p:spPr>
          <a:xfrm>
            <a:off x="265855" y="2382065"/>
            <a:ext cx="8612290" cy="312650"/>
          </a:xfrm>
        </p:spPr>
        <p:txBody>
          <a:bodyPr/>
          <a:lstStyle>
            <a:lvl1pPr marL="0" indent="0">
              <a:buNone/>
              <a:defRPr sz="1847" b="1">
                <a:solidFill>
                  <a:srgbClr val="2E75B6"/>
                </a:solidFill>
              </a:defRPr>
            </a:lvl1pPr>
            <a:lvl2pPr marL="166266" indent="0">
              <a:buNone/>
              <a:defRPr/>
            </a:lvl2pPr>
            <a:lvl3pPr marL="399038" indent="0">
              <a:buNone/>
              <a:defRPr/>
            </a:lvl3pPr>
            <a:lvl4pPr marL="0" indent="0">
              <a:buNone/>
              <a:defRPr/>
            </a:lvl4pPr>
            <a:lvl5pPr marL="0" indent="0">
              <a:buNone/>
              <a:defRPr/>
            </a:lvl5pPr>
          </a:lstStyle>
          <a:p>
            <a:pPr lvl="0"/>
            <a:r>
              <a:rPr kumimoji="1" lang="ja-JP" altLang="en-US"/>
              <a:t>章 </a:t>
            </a:r>
            <a:r>
              <a:rPr kumimoji="1" lang="en-US" altLang="ja-JP"/>
              <a:t>CHAPTER</a:t>
            </a:r>
            <a:endParaRPr kumimoji="1" lang="ja-JP" altLang="en-US"/>
          </a:p>
        </p:txBody>
      </p:sp>
      <p:sp>
        <p:nvSpPr>
          <p:cNvPr id="9" name="テキスト プレースホルダー 8">
            <a:extLst>
              <a:ext uri="{FF2B5EF4-FFF2-40B4-BE49-F238E27FC236}">
                <a16:creationId xmlns:a16="http://schemas.microsoft.com/office/drawing/2014/main" id="{5ADEA154-C506-4961-8DDF-978F194B60DC}"/>
              </a:ext>
            </a:extLst>
          </p:cNvPr>
          <p:cNvSpPr>
            <a:spLocks noGrp="1"/>
          </p:cNvSpPr>
          <p:nvPr>
            <p:ph type="body" sz="quarter" idx="11" hasCustomPrompt="1"/>
          </p:nvPr>
        </p:nvSpPr>
        <p:spPr>
          <a:xfrm>
            <a:off x="282481" y="3537006"/>
            <a:ext cx="8579038" cy="281487"/>
          </a:xfrm>
        </p:spPr>
        <p:txBody>
          <a:bodyPr/>
          <a:lstStyle>
            <a:lvl1pPr marL="0" indent="0">
              <a:buNone/>
              <a:defRPr sz="1663"/>
            </a:lvl1pPr>
            <a:lvl2pPr marL="166266" indent="0">
              <a:buNone/>
              <a:defRPr sz="1663"/>
            </a:lvl2pPr>
            <a:lvl3pPr marL="399038" indent="0">
              <a:buNone/>
              <a:defRPr sz="1663"/>
            </a:lvl3pPr>
            <a:lvl4pPr marL="0" indent="0">
              <a:buNone/>
              <a:defRPr sz="1663"/>
            </a:lvl4pPr>
            <a:lvl5pPr marL="0" indent="0">
              <a:buNone/>
              <a:defRPr sz="1663"/>
            </a:lvl5pPr>
          </a:lstStyle>
          <a:p>
            <a:pPr lvl="0"/>
            <a:r>
              <a:rPr kumimoji="1" lang="ja-JP" altLang="en-US"/>
              <a:t>節 </a:t>
            </a:r>
            <a:r>
              <a:rPr kumimoji="1" lang="en-US" altLang="ja-JP"/>
              <a:t>SECTION</a:t>
            </a:r>
            <a:r>
              <a:rPr kumimoji="1" lang="ja-JP" altLang="en-US"/>
              <a:t>を入力</a:t>
            </a:r>
          </a:p>
        </p:txBody>
      </p:sp>
    </p:spTree>
    <p:extLst>
      <p:ext uri="{BB962C8B-B14F-4D97-AF65-F5344CB8AC3E}">
        <p14:creationId xmlns:p14="http://schemas.microsoft.com/office/powerpoint/2010/main" val="31716681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中扉_B">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61CA886-2D64-4D59-8666-9628EB9CF944}"/>
              </a:ext>
            </a:extLst>
          </p:cNvPr>
          <p:cNvCxnSpPr>
            <a:cxnSpLocks/>
          </p:cNvCxnSpPr>
          <p:nvPr userDrawn="1"/>
        </p:nvCxnSpPr>
        <p:spPr>
          <a:xfrm>
            <a:off x="265855" y="3429000"/>
            <a:ext cx="8612290" cy="0"/>
          </a:xfrm>
          <a:prstGeom prst="line">
            <a:avLst/>
          </a:prstGeom>
          <a:ln w="19050">
            <a:solidFill>
              <a:srgbClr val="2E75B6"/>
            </a:solidFill>
          </a:ln>
        </p:spPr>
        <p:style>
          <a:lnRef idx="1">
            <a:schemeClr val="accent1"/>
          </a:lnRef>
          <a:fillRef idx="0">
            <a:schemeClr val="accent1"/>
          </a:fillRef>
          <a:effectRef idx="0">
            <a:schemeClr val="accent1"/>
          </a:effectRef>
          <a:fontRef idx="minor">
            <a:schemeClr val="tx1"/>
          </a:fontRef>
        </p:style>
      </p:cxnSp>
      <p:sp>
        <p:nvSpPr>
          <p:cNvPr id="5" name="タイトル 4">
            <a:extLst>
              <a:ext uri="{FF2B5EF4-FFF2-40B4-BE49-F238E27FC236}">
                <a16:creationId xmlns:a16="http://schemas.microsoft.com/office/drawing/2014/main" id="{706D760E-9114-4DCB-AEA4-28744E29BE15}"/>
              </a:ext>
            </a:extLst>
          </p:cNvPr>
          <p:cNvSpPr>
            <a:spLocks noGrp="1"/>
          </p:cNvSpPr>
          <p:nvPr>
            <p:ph type="title" hasCustomPrompt="1"/>
          </p:nvPr>
        </p:nvSpPr>
        <p:spPr>
          <a:xfrm>
            <a:off x="1496344" y="3011640"/>
            <a:ext cx="7381963" cy="397929"/>
          </a:xfrm>
        </p:spPr>
        <p:txBody>
          <a:bodyPr/>
          <a:lstStyle>
            <a:lvl1pPr>
              <a:defRPr sz="2586"/>
            </a:lvl1pPr>
          </a:lstStyle>
          <a:p>
            <a:r>
              <a:rPr kumimoji="1" lang="ja-JP" altLang="en-US"/>
              <a:t>章 </a:t>
            </a:r>
            <a:r>
              <a:rPr kumimoji="1" lang="en-US" altLang="ja-JP"/>
              <a:t>CHAPTER</a:t>
            </a:r>
            <a:r>
              <a:rPr kumimoji="1" lang="ja-JP" altLang="en-US"/>
              <a:t>を入力</a:t>
            </a:r>
          </a:p>
        </p:txBody>
      </p:sp>
      <p:sp>
        <p:nvSpPr>
          <p:cNvPr id="7" name="テキスト プレースホルダー 6">
            <a:extLst>
              <a:ext uri="{FF2B5EF4-FFF2-40B4-BE49-F238E27FC236}">
                <a16:creationId xmlns:a16="http://schemas.microsoft.com/office/drawing/2014/main" id="{17E929E0-E7ED-4CCF-9276-36B9C4F72806}"/>
              </a:ext>
            </a:extLst>
          </p:cNvPr>
          <p:cNvSpPr>
            <a:spLocks noGrp="1"/>
          </p:cNvSpPr>
          <p:nvPr>
            <p:ph type="body" sz="quarter" idx="10" hasCustomPrompt="1"/>
          </p:nvPr>
        </p:nvSpPr>
        <p:spPr>
          <a:xfrm>
            <a:off x="265855" y="2923713"/>
            <a:ext cx="1064067" cy="505287"/>
          </a:xfrm>
          <a:solidFill>
            <a:srgbClr val="2E75B6"/>
          </a:solidFill>
        </p:spPr>
        <p:txBody>
          <a:bodyPr anchor="ctr" anchorCtr="1">
            <a:noAutofit/>
          </a:bodyPr>
          <a:lstStyle>
            <a:lvl1pPr marL="0" indent="0" algn="ctr">
              <a:lnSpc>
                <a:spcPct val="100000"/>
              </a:lnSpc>
              <a:spcAft>
                <a:spcPts val="0"/>
              </a:spcAft>
              <a:buNone/>
              <a:defRPr sz="1847" b="1">
                <a:solidFill>
                  <a:srgbClr val="FFFFFF"/>
                </a:solidFill>
              </a:defRPr>
            </a:lvl1pPr>
            <a:lvl2pPr marL="166266" indent="0">
              <a:buNone/>
              <a:defRPr/>
            </a:lvl2pPr>
            <a:lvl3pPr marL="399038" indent="0">
              <a:buNone/>
              <a:defRPr/>
            </a:lvl3pPr>
            <a:lvl4pPr marL="0" indent="0">
              <a:buNone/>
              <a:defRPr/>
            </a:lvl4pPr>
            <a:lvl5pPr marL="0" indent="0">
              <a:buNone/>
              <a:defRPr/>
            </a:lvl5pPr>
          </a:lstStyle>
          <a:p>
            <a:pPr lvl="0"/>
            <a:r>
              <a:rPr kumimoji="1" lang="ja-JP" altLang="en-US"/>
              <a:t>章</a:t>
            </a:r>
          </a:p>
        </p:txBody>
      </p:sp>
      <p:sp>
        <p:nvSpPr>
          <p:cNvPr id="9" name="テキスト プレースホルダー 8">
            <a:extLst>
              <a:ext uri="{FF2B5EF4-FFF2-40B4-BE49-F238E27FC236}">
                <a16:creationId xmlns:a16="http://schemas.microsoft.com/office/drawing/2014/main" id="{5ADEA154-C506-4961-8DDF-978F194B60DC}"/>
              </a:ext>
            </a:extLst>
          </p:cNvPr>
          <p:cNvSpPr>
            <a:spLocks noGrp="1"/>
          </p:cNvSpPr>
          <p:nvPr>
            <p:ph type="body" sz="quarter" idx="11" hasCustomPrompt="1"/>
          </p:nvPr>
        </p:nvSpPr>
        <p:spPr>
          <a:xfrm>
            <a:off x="282481" y="3573098"/>
            <a:ext cx="8579038" cy="281487"/>
          </a:xfrm>
        </p:spPr>
        <p:txBody>
          <a:bodyPr/>
          <a:lstStyle>
            <a:lvl1pPr marL="0" indent="0">
              <a:buNone/>
              <a:defRPr sz="1663"/>
            </a:lvl1pPr>
            <a:lvl2pPr marL="166266" indent="0">
              <a:buNone/>
              <a:defRPr sz="1663"/>
            </a:lvl2pPr>
            <a:lvl3pPr marL="399038" indent="0">
              <a:buNone/>
              <a:defRPr sz="1663"/>
            </a:lvl3pPr>
            <a:lvl4pPr marL="0" indent="0">
              <a:buNone/>
              <a:defRPr sz="1663"/>
            </a:lvl4pPr>
            <a:lvl5pPr marL="0" indent="0">
              <a:buNone/>
              <a:defRPr sz="1663"/>
            </a:lvl5pPr>
          </a:lstStyle>
          <a:p>
            <a:pPr lvl="0"/>
            <a:r>
              <a:rPr kumimoji="1" lang="ja-JP" altLang="en-US"/>
              <a:t>節 </a:t>
            </a:r>
            <a:r>
              <a:rPr kumimoji="1" lang="en-US" altLang="ja-JP"/>
              <a:t>SECTION</a:t>
            </a:r>
            <a:r>
              <a:rPr kumimoji="1" lang="ja-JP" altLang="en-US"/>
              <a:t>を入力</a:t>
            </a:r>
          </a:p>
        </p:txBody>
      </p:sp>
    </p:spTree>
    <p:extLst>
      <p:ext uri="{BB962C8B-B14F-4D97-AF65-F5344CB8AC3E}">
        <p14:creationId xmlns:p14="http://schemas.microsoft.com/office/powerpoint/2010/main" val="18816234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中面_A_BASE">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A2426AA2-FB16-40F1-8E78-DC0F3336B323}"/>
              </a:ext>
            </a:extLst>
          </p:cNvPr>
          <p:cNvSpPr>
            <a:spLocks noGrp="1"/>
          </p:cNvSpPr>
          <p:nvPr>
            <p:ph type="title" hasCustomPrompt="1"/>
          </p:nvPr>
        </p:nvSpPr>
        <p:spPr>
          <a:xfrm>
            <a:off x="265855" y="260156"/>
            <a:ext cx="8612290" cy="511807"/>
          </a:xfrm>
          <a:prstGeom prst="rect">
            <a:avLst/>
          </a:prstGeom>
        </p:spPr>
        <p:txBody>
          <a:bodyPr anchor="b" anchorCtr="0"/>
          <a:lstStyle>
            <a:lvl1pPr fontAlgn="base">
              <a:defRPr sz="1663" b="1"/>
            </a:lvl1pPr>
          </a:lstStyle>
          <a:p>
            <a:r>
              <a:rPr kumimoji="1" lang="ja-JP" altLang="en-US"/>
              <a:t>マスター タイトルの書式設定</a:t>
            </a:r>
            <a:r>
              <a:rPr kumimoji="1" lang="en-US" altLang="ja-JP"/>
              <a:t/>
            </a:r>
            <a:br>
              <a:rPr kumimoji="1" lang="en-US" altLang="ja-JP"/>
            </a:br>
            <a:r>
              <a:rPr kumimoji="1" lang="en-US" altLang="ja-JP"/>
              <a:t>2L</a:t>
            </a:r>
            <a:endParaRPr kumimoji="1" lang="ja-JP" altLang="en-US"/>
          </a:p>
        </p:txBody>
      </p:sp>
      <p:cxnSp>
        <p:nvCxnSpPr>
          <p:cNvPr id="6" name="直線コネクタ 5">
            <a:extLst>
              <a:ext uri="{FF2B5EF4-FFF2-40B4-BE49-F238E27FC236}">
                <a16:creationId xmlns:a16="http://schemas.microsoft.com/office/drawing/2014/main" id="{A5C547B4-AA49-4C28-B0DC-88C127261D97}"/>
              </a:ext>
            </a:extLst>
          </p:cNvPr>
          <p:cNvCxnSpPr>
            <a:cxnSpLocks/>
          </p:cNvCxnSpPr>
          <p:nvPr userDrawn="1"/>
        </p:nvCxnSpPr>
        <p:spPr>
          <a:xfrm>
            <a:off x="199351" y="830114"/>
            <a:ext cx="8745298" cy="0"/>
          </a:xfrm>
          <a:prstGeom prst="line">
            <a:avLst/>
          </a:prstGeom>
          <a:ln w="12700">
            <a:solidFill>
              <a:srgbClr val="2E75B6"/>
            </a:solidFill>
          </a:ln>
        </p:spPr>
        <p:style>
          <a:lnRef idx="1">
            <a:schemeClr val="accent1"/>
          </a:lnRef>
          <a:fillRef idx="0">
            <a:schemeClr val="accent1"/>
          </a:fillRef>
          <a:effectRef idx="0">
            <a:schemeClr val="accent1"/>
          </a:effectRef>
          <a:fontRef idx="minor">
            <a:schemeClr val="tx1"/>
          </a:fontRef>
        </p:style>
      </p:cxnSp>
      <p:sp>
        <p:nvSpPr>
          <p:cNvPr id="9" name="テキスト プレースホルダー 8">
            <a:extLst>
              <a:ext uri="{FF2B5EF4-FFF2-40B4-BE49-F238E27FC236}">
                <a16:creationId xmlns:a16="http://schemas.microsoft.com/office/drawing/2014/main" id="{90E6591C-3F10-47C9-BDFB-CE97F524BB3A}"/>
              </a:ext>
            </a:extLst>
          </p:cNvPr>
          <p:cNvSpPr>
            <a:spLocks noGrp="1"/>
          </p:cNvSpPr>
          <p:nvPr>
            <p:ph type="body" sz="quarter" idx="10"/>
          </p:nvPr>
        </p:nvSpPr>
        <p:spPr>
          <a:xfrm>
            <a:off x="265855" y="1010573"/>
            <a:ext cx="8612290" cy="810415"/>
          </a:xfrm>
        </p:spPr>
        <p:txBody>
          <a:bodyPr/>
          <a:lstStyle>
            <a:lvl1pPr>
              <a:buClr>
                <a:srgbClr val="2E75B6"/>
              </a:buClr>
              <a:defRPr/>
            </a:lvl1pPr>
            <a:lvl2pPr>
              <a:buClr>
                <a:srgbClr val="2E2E2E"/>
              </a:buClr>
              <a:defRPr>
                <a:solidFill>
                  <a:srgbClr val="2E2E2E"/>
                </a:solidFill>
              </a:defRPr>
            </a:lvl2pPr>
            <a:lvl3pPr>
              <a:buClr>
                <a:srgbClr val="2E75B6"/>
              </a:buClr>
              <a:defRPr/>
            </a:lvl3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
        <p:nvSpPr>
          <p:cNvPr id="8" name="テキスト プレースホルダー 4">
            <a:extLst>
              <a:ext uri="{FF2B5EF4-FFF2-40B4-BE49-F238E27FC236}">
                <a16:creationId xmlns:a16="http://schemas.microsoft.com/office/drawing/2014/main" id="{F4C88866-C59D-468E-A845-84EDD4A5D1F0}"/>
              </a:ext>
            </a:extLst>
          </p:cNvPr>
          <p:cNvSpPr>
            <a:spLocks noGrp="1"/>
          </p:cNvSpPr>
          <p:nvPr>
            <p:ph type="body" sz="quarter" idx="11" hasCustomPrompt="1"/>
          </p:nvPr>
        </p:nvSpPr>
        <p:spPr>
          <a:xfrm>
            <a:off x="0" y="0"/>
            <a:ext cx="1015938" cy="140616"/>
          </a:xfrm>
          <a:solidFill>
            <a:srgbClr val="DEEBF7"/>
          </a:solidFill>
        </p:spPr>
        <p:txBody>
          <a:bodyPr wrap="none" lIns="180000" rIns="180000"/>
          <a:lstStyle>
            <a:lvl1pPr marL="0" indent="0">
              <a:buNone/>
              <a:defRPr sz="831" b="1">
                <a:solidFill>
                  <a:srgbClr val="2E75B6"/>
                </a:solidFill>
              </a:defRPr>
            </a:lvl1pPr>
          </a:lstStyle>
          <a:p>
            <a:pPr lvl="0"/>
            <a:r>
              <a:rPr kumimoji="1" lang="ja-JP" altLang="en-US"/>
              <a:t>節 </a:t>
            </a:r>
            <a:r>
              <a:rPr kumimoji="1" lang="en-US" altLang="ja-JP"/>
              <a:t>SECTION</a:t>
            </a:r>
            <a:endParaRPr kumimoji="1" lang="ja-JP" altLang="en-US"/>
          </a:p>
        </p:txBody>
      </p:sp>
      <p:sp>
        <p:nvSpPr>
          <p:cNvPr id="2" name="スライド番号プレースホルダー 1">
            <a:extLst>
              <a:ext uri="{FF2B5EF4-FFF2-40B4-BE49-F238E27FC236}">
                <a16:creationId xmlns:a16="http://schemas.microsoft.com/office/drawing/2014/main" id="{87AD6F07-D749-494E-82CA-CE07C186874C}"/>
              </a:ext>
            </a:extLst>
          </p:cNvPr>
          <p:cNvSpPr>
            <a:spLocks noGrp="1"/>
          </p:cNvSpPr>
          <p:nvPr>
            <p:ph type="sldNum" sz="quarter" idx="12"/>
          </p:nvPr>
        </p:nvSpPr>
        <p:spPr/>
        <p:txBody>
          <a:bodyPr/>
          <a:lstStyle/>
          <a:p>
            <a:fld id="{0638AFE9-EB24-4E85-A937-181894F314B4}" type="slidenum">
              <a:rPr kumimoji="1" lang="ja-JP" altLang="en-US" smtClean="0"/>
              <a:pPr/>
              <a:t>‹#›</a:t>
            </a:fld>
            <a:endParaRPr kumimoji="1" lang="ja-JP" altLang="en-US"/>
          </a:p>
        </p:txBody>
      </p:sp>
    </p:spTree>
    <p:extLst>
      <p:ext uri="{BB962C8B-B14F-4D97-AF65-F5344CB8AC3E}">
        <p14:creationId xmlns:p14="http://schemas.microsoft.com/office/powerpoint/2010/main" val="2309764949"/>
      </p:ext>
    </p:extLst>
  </p:cSld>
  <p:clrMapOvr>
    <a:masterClrMapping/>
  </p:clrMapOvr>
  <p:extLst>
    <p:ext uri="{DCECCB84-F9BA-43D5-87BE-67443E8EF086}">
      <p15:sldGuideLst xmlns:p15="http://schemas.microsoft.com/office/powerpoint/2012/main">
        <p15:guide id="1" orient="horz" pos="633">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中面_A_タイトルのみ">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A2426AA2-FB16-40F1-8E78-DC0F3336B323}"/>
              </a:ext>
            </a:extLst>
          </p:cNvPr>
          <p:cNvSpPr>
            <a:spLocks noGrp="1"/>
          </p:cNvSpPr>
          <p:nvPr>
            <p:ph type="title" hasCustomPrompt="1"/>
          </p:nvPr>
        </p:nvSpPr>
        <p:spPr>
          <a:xfrm>
            <a:off x="265855" y="260156"/>
            <a:ext cx="8612290" cy="511807"/>
          </a:xfrm>
          <a:prstGeom prst="rect">
            <a:avLst/>
          </a:prstGeom>
        </p:spPr>
        <p:txBody>
          <a:bodyPr anchor="b" anchorCtr="0"/>
          <a:lstStyle>
            <a:lvl1pPr fontAlgn="base">
              <a:defRPr sz="1663" b="1"/>
            </a:lvl1pPr>
          </a:lstStyle>
          <a:p>
            <a:r>
              <a:rPr kumimoji="1" lang="ja-JP" altLang="en-US"/>
              <a:t>マスター タイトルの書式設定</a:t>
            </a:r>
            <a:r>
              <a:rPr kumimoji="1" lang="en-US" altLang="ja-JP"/>
              <a:t/>
            </a:r>
            <a:br>
              <a:rPr kumimoji="1" lang="en-US" altLang="ja-JP"/>
            </a:br>
            <a:r>
              <a:rPr kumimoji="1" lang="en-US" altLang="ja-JP"/>
              <a:t>2L</a:t>
            </a:r>
            <a:endParaRPr kumimoji="1" lang="ja-JP" altLang="en-US"/>
          </a:p>
        </p:txBody>
      </p:sp>
      <p:cxnSp>
        <p:nvCxnSpPr>
          <p:cNvPr id="6" name="直線コネクタ 5">
            <a:extLst>
              <a:ext uri="{FF2B5EF4-FFF2-40B4-BE49-F238E27FC236}">
                <a16:creationId xmlns:a16="http://schemas.microsoft.com/office/drawing/2014/main" id="{A5C547B4-AA49-4C28-B0DC-88C127261D97}"/>
              </a:ext>
            </a:extLst>
          </p:cNvPr>
          <p:cNvCxnSpPr>
            <a:cxnSpLocks/>
          </p:cNvCxnSpPr>
          <p:nvPr userDrawn="1"/>
        </p:nvCxnSpPr>
        <p:spPr>
          <a:xfrm>
            <a:off x="199351" y="830114"/>
            <a:ext cx="8745298" cy="0"/>
          </a:xfrm>
          <a:prstGeom prst="line">
            <a:avLst/>
          </a:prstGeom>
          <a:ln w="12700">
            <a:solidFill>
              <a:srgbClr val="2E75B6"/>
            </a:solidFill>
          </a:ln>
        </p:spPr>
        <p:style>
          <a:lnRef idx="1">
            <a:schemeClr val="accent1"/>
          </a:lnRef>
          <a:fillRef idx="0">
            <a:schemeClr val="accent1"/>
          </a:fillRef>
          <a:effectRef idx="0">
            <a:schemeClr val="accent1"/>
          </a:effectRef>
          <a:fontRef idx="minor">
            <a:schemeClr val="tx1"/>
          </a:fontRef>
        </p:style>
      </p:cxnSp>
      <p:sp>
        <p:nvSpPr>
          <p:cNvPr id="5" name="テキスト プレースホルダー 4">
            <a:extLst>
              <a:ext uri="{FF2B5EF4-FFF2-40B4-BE49-F238E27FC236}">
                <a16:creationId xmlns:a16="http://schemas.microsoft.com/office/drawing/2014/main" id="{B450A7D1-9F13-47BB-A835-56440BD54FFF}"/>
              </a:ext>
            </a:extLst>
          </p:cNvPr>
          <p:cNvSpPr>
            <a:spLocks noGrp="1"/>
          </p:cNvSpPr>
          <p:nvPr>
            <p:ph type="body" sz="quarter" idx="10" hasCustomPrompt="1"/>
          </p:nvPr>
        </p:nvSpPr>
        <p:spPr>
          <a:xfrm>
            <a:off x="0" y="0"/>
            <a:ext cx="1015938" cy="140616"/>
          </a:xfrm>
          <a:solidFill>
            <a:srgbClr val="DEEBF7"/>
          </a:solidFill>
        </p:spPr>
        <p:txBody>
          <a:bodyPr wrap="none" lIns="180000" rIns="180000"/>
          <a:lstStyle>
            <a:lvl1pPr marL="0" indent="0">
              <a:buNone/>
              <a:defRPr sz="831" b="1">
                <a:solidFill>
                  <a:srgbClr val="2E75B6"/>
                </a:solidFill>
              </a:defRPr>
            </a:lvl1pPr>
          </a:lstStyle>
          <a:p>
            <a:pPr lvl="0"/>
            <a:r>
              <a:rPr kumimoji="1" lang="ja-JP" altLang="en-US"/>
              <a:t>節 </a:t>
            </a:r>
            <a:r>
              <a:rPr kumimoji="1" lang="en-US" altLang="ja-JP"/>
              <a:t>SECTION</a:t>
            </a:r>
            <a:endParaRPr kumimoji="1" lang="ja-JP" altLang="en-US"/>
          </a:p>
        </p:txBody>
      </p:sp>
      <p:sp>
        <p:nvSpPr>
          <p:cNvPr id="2" name="スライド番号プレースホルダー 1">
            <a:extLst>
              <a:ext uri="{FF2B5EF4-FFF2-40B4-BE49-F238E27FC236}">
                <a16:creationId xmlns:a16="http://schemas.microsoft.com/office/drawing/2014/main" id="{78716F41-71C4-405D-97B8-A0C2E8000E06}"/>
              </a:ext>
            </a:extLst>
          </p:cNvPr>
          <p:cNvSpPr>
            <a:spLocks noGrp="1"/>
          </p:cNvSpPr>
          <p:nvPr>
            <p:ph type="sldNum" sz="quarter" idx="11"/>
          </p:nvPr>
        </p:nvSpPr>
        <p:spPr/>
        <p:txBody>
          <a:bodyPr/>
          <a:lstStyle/>
          <a:p>
            <a:fld id="{0638AFE9-EB24-4E85-A937-181894F314B4}" type="slidenum">
              <a:rPr kumimoji="1" lang="ja-JP" altLang="en-US" smtClean="0"/>
              <a:pPr/>
              <a:t>‹#›</a:t>
            </a:fld>
            <a:endParaRPr kumimoji="1" lang="ja-JP" altLang="en-US"/>
          </a:p>
        </p:txBody>
      </p:sp>
    </p:spTree>
    <p:extLst>
      <p:ext uri="{BB962C8B-B14F-4D97-AF65-F5344CB8AC3E}">
        <p14:creationId xmlns:p14="http://schemas.microsoft.com/office/powerpoint/2010/main" val="3786158788"/>
      </p:ext>
    </p:extLst>
  </p:cSld>
  <p:clrMapOvr>
    <a:masterClrMapping/>
  </p:clrMapOvr>
  <p:extLst>
    <p:ext uri="{DCECCB84-F9BA-43D5-87BE-67443E8EF086}">
      <p15:sldGuideLst xmlns:p15="http://schemas.microsoft.com/office/powerpoint/2012/main">
        <p15:guide id="1" orient="horz" pos="63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5382985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中面_B_BASE">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A2426AA2-FB16-40F1-8E78-DC0F3336B323}"/>
              </a:ext>
            </a:extLst>
          </p:cNvPr>
          <p:cNvSpPr>
            <a:spLocks noGrp="1"/>
          </p:cNvSpPr>
          <p:nvPr>
            <p:ph type="title" hasCustomPrompt="1"/>
          </p:nvPr>
        </p:nvSpPr>
        <p:spPr>
          <a:xfrm>
            <a:off x="266017" y="246123"/>
            <a:ext cx="8612290" cy="511807"/>
          </a:xfrm>
          <a:prstGeom prst="rect">
            <a:avLst/>
          </a:prstGeom>
          <a:noFill/>
        </p:spPr>
        <p:txBody>
          <a:bodyPr wrap="square" lIns="0" rIns="0" bIns="0" anchor="b" anchorCtr="0">
            <a:spAutoFit/>
          </a:bodyPr>
          <a:lstStyle>
            <a:lvl1pPr fontAlgn="base">
              <a:defRPr sz="1663" b="1"/>
            </a:lvl1pPr>
          </a:lstStyle>
          <a:p>
            <a:r>
              <a:rPr kumimoji="1" lang="ja-JP" altLang="en-US"/>
              <a:t>マスター タイトルの書式設定</a:t>
            </a:r>
            <a:r>
              <a:rPr kumimoji="1" lang="en-US" altLang="ja-JP"/>
              <a:t/>
            </a:r>
            <a:br>
              <a:rPr kumimoji="1" lang="en-US" altLang="ja-JP"/>
            </a:br>
            <a:r>
              <a:rPr kumimoji="1" lang="en-US" altLang="ja-JP"/>
              <a:t>2L</a:t>
            </a:r>
            <a:endParaRPr kumimoji="1" lang="ja-JP" altLang="en-US"/>
          </a:p>
        </p:txBody>
      </p:sp>
      <p:sp>
        <p:nvSpPr>
          <p:cNvPr id="5" name="テキスト プレースホルダー 4">
            <a:extLst>
              <a:ext uri="{FF2B5EF4-FFF2-40B4-BE49-F238E27FC236}">
                <a16:creationId xmlns:a16="http://schemas.microsoft.com/office/drawing/2014/main" id="{F9005D2A-D2F7-4EE9-8B71-A9E29034F27E}"/>
              </a:ext>
            </a:extLst>
          </p:cNvPr>
          <p:cNvSpPr>
            <a:spLocks noGrp="1"/>
          </p:cNvSpPr>
          <p:nvPr>
            <p:ph type="body" sz="quarter" idx="10" hasCustomPrompt="1"/>
          </p:nvPr>
        </p:nvSpPr>
        <p:spPr>
          <a:xfrm>
            <a:off x="0" y="0"/>
            <a:ext cx="1015938" cy="140616"/>
          </a:xfrm>
          <a:solidFill>
            <a:srgbClr val="DEEBF7"/>
          </a:solidFill>
        </p:spPr>
        <p:txBody>
          <a:bodyPr wrap="none" lIns="180000" rIns="180000"/>
          <a:lstStyle>
            <a:lvl1pPr marL="0" indent="0">
              <a:buNone/>
              <a:defRPr sz="831" b="1">
                <a:solidFill>
                  <a:srgbClr val="2E75B6"/>
                </a:solidFill>
              </a:defRPr>
            </a:lvl1pPr>
          </a:lstStyle>
          <a:p>
            <a:pPr lvl="0"/>
            <a:r>
              <a:rPr kumimoji="1" lang="ja-JP" altLang="en-US"/>
              <a:t>節 </a:t>
            </a:r>
            <a:r>
              <a:rPr kumimoji="1" lang="en-US" altLang="ja-JP"/>
              <a:t>SECTION</a:t>
            </a:r>
            <a:endParaRPr kumimoji="1" lang="ja-JP" altLang="en-US"/>
          </a:p>
        </p:txBody>
      </p:sp>
      <p:sp>
        <p:nvSpPr>
          <p:cNvPr id="8" name="テキスト プレースホルダー 8">
            <a:extLst>
              <a:ext uri="{FF2B5EF4-FFF2-40B4-BE49-F238E27FC236}">
                <a16:creationId xmlns:a16="http://schemas.microsoft.com/office/drawing/2014/main" id="{F9A5ECC4-5420-49E8-A4AF-63C3FD3A5D06}"/>
              </a:ext>
            </a:extLst>
          </p:cNvPr>
          <p:cNvSpPr>
            <a:spLocks noGrp="1"/>
          </p:cNvSpPr>
          <p:nvPr>
            <p:ph type="body" sz="quarter" idx="11"/>
          </p:nvPr>
        </p:nvSpPr>
        <p:spPr>
          <a:xfrm>
            <a:off x="265855" y="1010573"/>
            <a:ext cx="8612290" cy="810415"/>
          </a:xfrm>
        </p:spPr>
        <p:txBody>
          <a:bodyPr/>
          <a:lstStyle>
            <a:lvl1pPr>
              <a:buClr>
                <a:srgbClr val="2E75B6"/>
              </a:buClr>
              <a:defRPr/>
            </a:lvl1pPr>
            <a:lvl2pPr>
              <a:buClr>
                <a:srgbClr val="2E2E2E"/>
              </a:buClr>
              <a:defRPr>
                <a:solidFill>
                  <a:srgbClr val="2E2E2E"/>
                </a:solidFill>
              </a:defRPr>
            </a:lvl2pPr>
            <a:lvl3pPr>
              <a:buClr>
                <a:srgbClr val="2E75B6"/>
              </a:buClr>
              <a:defRPr/>
            </a:lvl3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
        <p:nvSpPr>
          <p:cNvPr id="2" name="スライド番号プレースホルダー 1">
            <a:extLst>
              <a:ext uri="{FF2B5EF4-FFF2-40B4-BE49-F238E27FC236}">
                <a16:creationId xmlns:a16="http://schemas.microsoft.com/office/drawing/2014/main" id="{B4C27C92-8172-4EB1-ABC8-BBD394F36F3A}"/>
              </a:ext>
            </a:extLst>
          </p:cNvPr>
          <p:cNvSpPr>
            <a:spLocks noGrp="1"/>
          </p:cNvSpPr>
          <p:nvPr>
            <p:ph type="sldNum" sz="quarter" idx="12"/>
          </p:nvPr>
        </p:nvSpPr>
        <p:spPr/>
        <p:txBody>
          <a:bodyPr/>
          <a:lstStyle/>
          <a:p>
            <a:fld id="{0638AFE9-EB24-4E85-A937-181894F314B4}" type="slidenum">
              <a:rPr kumimoji="1" lang="ja-JP" altLang="en-US" smtClean="0"/>
              <a:pPr/>
              <a:t>‹#›</a:t>
            </a:fld>
            <a:endParaRPr kumimoji="1" lang="ja-JP" altLang="en-US"/>
          </a:p>
        </p:txBody>
      </p:sp>
    </p:spTree>
    <p:extLst>
      <p:ext uri="{BB962C8B-B14F-4D97-AF65-F5344CB8AC3E}">
        <p14:creationId xmlns:p14="http://schemas.microsoft.com/office/powerpoint/2010/main" val="3205511318"/>
      </p:ext>
    </p:extLst>
  </p:cSld>
  <p:clrMapOvr>
    <a:masterClrMapping/>
  </p:clrMapOvr>
  <p:extLst>
    <p:ext uri="{DCECCB84-F9BA-43D5-87BE-67443E8EF086}">
      <p15:sldGuideLst xmlns:p15="http://schemas.microsoft.com/office/powerpoint/2012/main">
        <p15:guide id="1" orient="horz" pos="633">
          <p15:clr>
            <a:srgbClr val="FBAE40"/>
          </p15:clr>
        </p15:guide>
        <p15:guide id="2" orient="horz" pos="47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中面_B_タイトルのみ">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A2426AA2-FB16-40F1-8E78-DC0F3336B323}"/>
              </a:ext>
            </a:extLst>
          </p:cNvPr>
          <p:cNvSpPr>
            <a:spLocks noGrp="1"/>
          </p:cNvSpPr>
          <p:nvPr>
            <p:ph type="title" hasCustomPrompt="1"/>
          </p:nvPr>
        </p:nvSpPr>
        <p:spPr>
          <a:xfrm>
            <a:off x="266017" y="246123"/>
            <a:ext cx="8612290" cy="511807"/>
          </a:xfrm>
          <a:prstGeom prst="rect">
            <a:avLst/>
          </a:prstGeom>
          <a:noFill/>
        </p:spPr>
        <p:txBody>
          <a:bodyPr wrap="square" lIns="0" rIns="0" bIns="0" anchor="b" anchorCtr="0">
            <a:spAutoFit/>
          </a:bodyPr>
          <a:lstStyle>
            <a:lvl1pPr fontAlgn="base">
              <a:defRPr sz="1663" b="1"/>
            </a:lvl1pPr>
          </a:lstStyle>
          <a:p>
            <a:r>
              <a:rPr kumimoji="1" lang="ja-JP" altLang="en-US"/>
              <a:t>マスター タイトルの書式設定</a:t>
            </a:r>
            <a:r>
              <a:rPr kumimoji="1" lang="en-US" altLang="ja-JP"/>
              <a:t/>
            </a:r>
            <a:br>
              <a:rPr kumimoji="1" lang="en-US" altLang="ja-JP"/>
            </a:br>
            <a:r>
              <a:rPr kumimoji="1" lang="en-US" altLang="ja-JP"/>
              <a:t>2L</a:t>
            </a:r>
            <a:endParaRPr kumimoji="1" lang="ja-JP" altLang="en-US"/>
          </a:p>
        </p:txBody>
      </p:sp>
      <p:sp>
        <p:nvSpPr>
          <p:cNvPr id="5" name="テキスト プレースホルダー 4">
            <a:extLst>
              <a:ext uri="{FF2B5EF4-FFF2-40B4-BE49-F238E27FC236}">
                <a16:creationId xmlns:a16="http://schemas.microsoft.com/office/drawing/2014/main" id="{F9005D2A-D2F7-4EE9-8B71-A9E29034F27E}"/>
              </a:ext>
            </a:extLst>
          </p:cNvPr>
          <p:cNvSpPr>
            <a:spLocks noGrp="1"/>
          </p:cNvSpPr>
          <p:nvPr>
            <p:ph type="body" sz="quarter" idx="10" hasCustomPrompt="1"/>
          </p:nvPr>
        </p:nvSpPr>
        <p:spPr>
          <a:xfrm>
            <a:off x="0" y="0"/>
            <a:ext cx="1015938" cy="140616"/>
          </a:xfrm>
          <a:solidFill>
            <a:srgbClr val="DEEBF7"/>
          </a:solidFill>
        </p:spPr>
        <p:txBody>
          <a:bodyPr wrap="none" lIns="180000" rIns="180000"/>
          <a:lstStyle>
            <a:lvl1pPr marL="0" indent="0">
              <a:buNone/>
              <a:defRPr sz="831" b="1">
                <a:solidFill>
                  <a:srgbClr val="2E75B6"/>
                </a:solidFill>
              </a:defRPr>
            </a:lvl1pPr>
          </a:lstStyle>
          <a:p>
            <a:pPr lvl="0"/>
            <a:r>
              <a:rPr kumimoji="1" lang="ja-JP" altLang="en-US"/>
              <a:t>節 </a:t>
            </a:r>
            <a:r>
              <a:rPr kumimoji="1" lang="en-US" altLang="ja-JP"/>
              <a:t>SECTION</a:t>
            </a:r>
            <a:endParaRPr kumimoji="1" lang="ja-JP" altLang="en-US"/>
          </a:p>
        </p:txBody>
      </p:sp>
      <p:sp>
        <p:nvSpPr>
          <p:cNvPr id="2" name="スライド番号プレースホルダー 1">
            <a:extLst>
              <a:ext uri="{FF2B5EF4-FFF2-40B4-BE49-F238E27FC236}">
                <a16:creationId xmlns:a16="http://schemas.microsoft.com/office/drawing/2014/main" id="{024593E6-0BA8-43CA-ACF0-893CB74E2EF1}"/>
              </a:ext>
            </a:extLst>
          </p:cNvPr>
          <p:cNvSpPr>
            <a:spLocks noGrp="1"/>
          </p:cNvSpPr>
          <p:nvPr>
            <p:ph type="sldNum" sz="quarter" idx="11"/>
          </p:nvPr>
        </p:nvSpPr>
        <p:spPr/>
        <p:txBody>
          <a:bodyPr/>
          <a:lstStyle/>
          <a:p>
            <a:fld id="{0638AFE9-EB24-4E85-A937-181894F314B4}" type="slidenum">
              <a:rPr kumimoji="1" lang="ja-JP" altLang="en-US" smtClean="0"/>
              <a:pPr/>
              <a:t>‹#›</a:t>
            </a:fld>
            <a:endParaRPr kumimoji="1" lang="ja-JP" altLang="en-US"/>
          </a:p>
        </p:txBody>
      </p:sp>
    </p:spTree>
    <p:extLst>
      <p:ext uri="{BB962C8B-B14F-4D97-AF65-F5344CB8AC3E}">
        <p14:creationId xmlns:p14="http://schemas.microsoft.com/office/powerpoint/2010/main" val="2681916162"/>
      </p:ext>
    </p:extLst>
  </p:cSld>
  <p:clrMapOvr>
    <a:masterClrMapping/>
  </p:clrMapOvr>
  <p:extLst>
    <p:ext uri="{DCECCB84-F9BA-43D5-87BE-67443E8EF086}">
      <p15:sldGuideLst xmlns:p15="http://schemas.microsoft.com/office/powerpoint/2012/main">
        <p15:guide id="1" orient="horz" pos="633">
          <p15:clr>
            <a:srgbClr val="FBAE40"/>
          </p15:clr>
        </p15:guide>
        <p15:guide id="2" orient="horz" pos="47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中面_C_BASE">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A2426AA2-FB16-40F1-8E78-DC0F3336B323}"/>
              </a:ext>
            </a:extLst>
          </p:cNvPr>
          <p:cNvSpPr>
            <a:spLocks noGrp="1"/>
          </p:cNvSpPr>
          <p:nvPr>
            <p:ph type="title" hasCustomPrompt="1"/>
          </p:nvPr>
        </p:nvSpPr>
        <p:spPr>
          <a:xfrm>
            <a:off x="0" y="0"/>
            <a:ext cx="9144323" cy="830114"/>
          </a:xfrm>
          <a:prstGeom prst="rect">
            <a:avLst/>
          </a:prstGeom>
          <a:solidFill>
            <a:srgbClr val="DEEBF7"/>
          </a:solidFill>
        </p:spPr>
        <p:txBody>
          <a:bodyPr lIns="288000" rIns="288000" bIns="72000" anchor="b" anchorCtr="0">
            <a:noAutofit/>
          </a:bodyPr>
          <a:lstStyle>
            <a:lvl1pPr fontAlgn="base">
              <a:defRPr sz="1663" b="1"/>
            </a:lvl1pPr>
          </a:lstStyle>
          <a:p>
            <a:r>
              <a:rPr kumimoji="1" lang="ja-JP" altLang="en-US"/>
              <a:t>マスター タイトルの書式設定</a:t>
            </a:r>
            <a:r>
              <a:rPr kumimoji="1" lang="en-US" altLang="ja-JP"/>
              <a:t/>
            </a:r>
            <a:br>
              <a:rPr kumimoji="1" lang="en-US" altLang="ja-JP"/>
            </a:br>
            <a:r>
              <a:rPr kumimoji="1" lang="en-US" altLang="ja-JP"/>
              <a:t>2L</a:t>
            </a:r>
            <a:endParaRPr kumimoji="1" lang="ja-JP" altLang="en-US"/>
          </a:p>
        </p:txBody>
      </p:sp>
      <p:sp>
        <p:nvSpPr>
          <p:cNvPr id="9" name="テキスト プレースホルダー 8">
            <a:extLst>
              <a:ext uri="{FF2B5EF4-FFF2-40B4-BE49-F238E27FC236}">
                <a16:creationId xmlns:a16="http://schemas.microsoft.com/office/drawing/2014/main" id="{90E6591C-3F10-47C9-BDFB-CE97F524BB3A}"/>
              </a:ext>
            </a:extLst>
          </p:cNvPr>
          <p:cNvSpPr>
            <a:spLocks noGrp="1"/>
          </p:cNvSpPr>
          <p:nvPr>
            <p:ph type="body" sz="quarter" idx="10"/>
          </p:nvPr>
        </p:nvSpPr>
        <p:spPr>
          <a:xfrm>
            <a:off x="265855" y="1010573"/>
            <a:ext cx="8612290" cy="810415"/>
          </a:xfrm>
        </p:spPr>
        <p:txBody>
          <a:bodyPr/>
          <a:lstStyle>
            <a:lvl1pPr>
              <a:buClr>
                <a:srgbClr val="2E75B6"/>
              </a:buClr>
              <a:defRPr/>
            </a:lvl1pPr>
            <a:lvl2pPr>
              <a:buClr>
                <a:srgbClr val="2E2E2E"/>
              </a:buClr>
              <a:defRPr>
                <a:solidFill>
                  <a:srgbClr val="2E2E2E"/>
                </a:solidFill>
              </a:defRPr>
            </a:lvl2pPr>
            <a:lvl3pPr>
              <a:buClr>
                <a:srgbClr val="2E75B6"/>
              </a:buClr>
              <a:defRPr/>
            </a:lvl3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
        <p:nvSpPr>
          <p:cNvPr id="5" name="テキスト プレースホルダー 4">
            <a:extLst>
              <a:ext uri="{FF2B5EF4-FFF2-40B4-BE49-F238E27FC236}">
                <a16:creationId xmlns:a16="http://schemas.microsoft.com/office/drawing/2014/main" id="{9FC58E10-775B-4AB3-8F83-30BF296EA960}"/>
              </a:ext>
            </a:extLst>
          </p:cNvPr>
          <p:cNvSpPr>
            <a:spLocks noGrp="1"/>
          </p:cNvSpPr>
          <p:nvPr>
            <p:ph type="body" sz="quarter" idx="11" hasCustomPrompt="1"/>
          </p:nvPr>
        </p:nvSpPr>
        <p:spPr>
          <a:xfrm>
            <a:off x="0" y="0"/>
            <a:ext cx="1015938" cy="140616"/>
          </a:xfrm>
          <a:solidFill>
            <a:srgbClr val="2E75B6"/>
          </a:solidFill>
        </p:spPr>
        <p:txBody>
          <a:bodyPr wrap="none" lIns="180000" rIns="180000"/>
          <a:lstStyle>
            <a:lvl1pPr marL="0" indent="0">
              <a:buNone/>
              <a:defRPr sz="831" b="1">
                <a:solidFill>
                  <a:srgbClr val="FFFFFF"/>
                </a:solidFill>
              </a:defRPr>
            </a:lvl1pPr>
          </a:lstStyle>
          <a:p>
            <a:pPr lvl="0"/>
            <a:r>
              <a:rPr kumimoji="1" lang="ja-JP" altLang="en-US"/>
              <a:t>節 </a:t>
            </a:r>
            <a:r>
              <a:rPr kumimoji="1" lang="en-US" altLang="ja-JP"/>
              <a:t>SECTION</a:t>
            </a:r>
            <a:endParaRPr kumimoji="1" lang="ja-JP" altLang="en-US"/>
          </a:p>
        </p:txBody>
      </p:sp>
      <p:sp>
        <p:nvSpPr>
          <p:cNvPr id="2" name="スライド番号プレースホルダー 1">
            <a:extLst>
              <a:ext uri="{FF2B5EF4-FFF2-40B4-BE49-F238E27FC236}">
                <a16:creationId xmlns:a16="http://schemas.microsoft.com/office/drawing/2014/main" id="{B9ABD0CF-9584-44BF-ACAD-752A11BE1D98}"/>
              </a:ext>
            </a:extLst>
          </p:cNvPr>
          <p:cNvSpPr>
            <a:spLocks noGrp="1"/>
          </p:cNvSpPr>
          <p:nvPr>
            <p:ph type="sldNum" sz="quarter" idx="12"/>
          </p:nvPr>
        </p:nvSpPr>
        <p:spPr/>
        <p:txBody>
          <a:bodyPr/>
          <a:lstStyle/>
          <a:p>
            <a:fld id="{0638AFE9-EB24-4E85-A937-181894F314B4}" type="slidenum">
              <a:rPr kumimoji="1" lang="ja-JP" altLang="en-US" smtClean="0"/>
              <a:pPr/>
              <a:t>‹#›</a:t>
            </a:fld>
            <a:endParaRPr kumimoji="1" lang="ja-JP" altLang="en-US"/>
          </a:p>
        </p:txBody>
      </p:sp>
    </p:spTree>
    <p:extLst>
      <p:ext uri="{BB962C8B-B14F-4D97-AF65-F5344CB8AC3E}">
        <p14:creationId xmlns:p14="http://schemas.microsoft.com/office/powerpoint/2010/main" val="3506292247"/>
      </p:ext>
    </p:extLst>
  </p:cSld>
  <p:clrMapOvr>
    <a:masterClrMapping/>
  </p:clrMapOvr>
  <p:extLst>
    <p:ext uri="{DCECCB84-F9BA-43D5-87BE-67443E8EF086}">
      <p15:sldGuideLst xmlns:p15="http://schemas.microsoft.com/office/powerpoint/2012/main">
        <p15:guide id="1" orient="horz" pos="633">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中面_C_タイトルのみ">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A2426AA2-FB16-40F1-8E78-DC0F3336B323}"/>
              </a:ext>
            </a:extLst>
          </p:cNvPr>
          <p:cNvSpPr>
            <a:spLocks noGrp="1"/>
          </p:cNvSpPr>
          <p:nvPr>
            <p:ph type="title" hasCustomPrompt="1"/>
          </p:nvPr>
        </p:nvSpPr>
        <p:spPr>
          <a:xfrm>
            <a:off x="0" y="0"/>
            <a:ext cx="9144323" cy="830114"/>
          </a:xfrm>
          <a:prstGeom prst="rect">
            <a:avLst/>
          </a:prstGeom>
          <a:solidFill>
            <a:srgbClr val="DEEBF7"/>
          </a:solidFill>
        </p:spPr>
        <p:txBody>
          <a:bodyPr lIns="288000" rIns="288000" bIns="72000" anchor="b" anchorCtr="0">
            <a:noAutofit/>
          </a:bodyPr>
          <a:lstStyle>
            <a:lvl1pPr fontAlgn="base">
              <a:defRPr sz="1663" b="1"/>
            </a:lvl1pPr>
          </a:lstStyle>
          <a:p>
            <a:r>
              <a:rPr kumimoji="1" lang="ja-JP" altLang="en-US"/>
              <a:t>マスター タイトルの書式設定</a:t>
            </a:r>
            <a:r>
              <a:rPr kumimoji="1" lang="en-US" altLang="ja-JP"/>
              <a:t/>
            </a:r>
            <a:br>
              <a:rPr kumimoji="1" lang="en-US" altLang="ja-JP"/>
            </a:br>
            <a:r>
              <a:rPr kumimoji="1" lang="en-US" altLang="ja-JP"/>
              <a:t>2L</a:t>
            </a:r>
            <a:endParaRPr kumimoji="1" lang="ja-JP" altLang="en-US"/>
          </a:p>
        </p:txBody>
      </p:sp>
      <p:sp>
        <p:nvSpPr>
          <p:cNvPr id="5" name="テキスト プレースホルダー 4">
            <a:extLst>
              <a:ext uri="{FF2B5EF4-FFF2-40B4-BE49-F238E27FC236}">
                <a16:creationId xmlns:a16="http://schemas.microsoft.com/office/drawing/2014/main" id="{9FC58E10-775B-4AB3-8F83-30BF296EA960}"/>
              </a:ext>
            </a:extLst>
          </p:cNvPr>
          <p:cNvSpPr>
            <a:spLocks noGrp="1"/>
          </p:cNvSpPr>
          <p:nvPr>
            <p:ph type="body" sz="quarter" idx="11" hasCustomPrompt="1"/>
          </p:nvPr>
        </p:nvSpPr>
        <p:spPr>
          <a:xfrm>
            <a:off x="0" y="0"/>
            <a:ext cx="1015938" cy="140616"/>
          </a:xfrm>
          <a:solidFill>
            <a:srgbClr val="2E75B6"/>
          </a:solidFill>
        </p:spPr>
        <p:txBody>
          <a:bodyPr wrap="none" lIns="180000" rIns="180000"/>
          <a:lstStyle>
            <a:lvl1pPr marL="0" indent="0">
              <a:buNone/>
              <a:defRPr sz="831" b="1">
                <a:solidFill>
                  <a:srgbClr val="FFFFFF"/>
                </a:solidFill>
              </a:defRPr>
            </a:lvl1pPr>
          </a:lstStyle>
          <a:p>
            <a:pPr lvl="0"/>
            <a:r>
              <a:rPr kumimoji="1" lang="ja-JP" altLang="en-US"/>
              <a:t>節 </a:t>
            </a:r>
            <a:r>
              <a:rPr kumimoji="1" lang="en-US" altLang="ja-JP"/>
              <a:t>SECTION</a:t>
            </a:r>
            <a:endParaRPr kumimoji="1" lang="ja-JP" altLang="en-US"/>
          </a:p>
        </p:txBody>
      </p:sp>
      <p:sp>
        <p:nvSpPr>
          <p:cNvPr id="3" name="スライド番号プレースホルダー 2">
            <a:extLst>
              <a:ext uri="{FF2B5EF4-FFF2-40B4-BE49-F238E27FC236}">
                <a16:creationId xmlns:a16="http://schemas.microsoft.com/office/drawing/2014/main" id="{57FADD1A-47E1-43CB-A506-BD6147F56B80}"/>
              </a:ext>
            </a:extLst>
          </p:cNvPr>
          <p:cNvSpPr>
            <a:spLocks noGrp="1"/>
          </p:cNvSpPr>
          <p:nvPr>
            <p:ph type="sldNum" sz="quarter" idx="12"/>
          </p:nvPr>
        </p:nvSpPr>
        <p:spPr>
          <a:xfrm>
            <a:off x="7016190" y="6640910"/>
            <a:ext cx="1995125" cy="113749"/>
          </a:xfrm>
        </p:spPr>
        <p:txBody>
          <a:bodyPr/>
          <a:lstStyle/>
          <a:p>
            <a:fld id="{0638AFE9-EB24-4E85-A937-181894F314B4}" type="slidenum">
              <a:rPr kumimoji="1" lang="ja-JP" altLang="en-US" smtClean="0"/>
              <a:pPr/>
              <a:t>‹#›</a:t>
            </a:fld>
            <a:endParaRPr kumimoji="1" lang="ja-JP" altLang="en-US"/>
          </a:p>
        </p:txBody>
      </p:sp>
    </p:spTree>
    <p:extLst>
      <p:ext uri="{BB962C8B-B14F-4D97-AF65-F5344CB8AC3E}">
        <p14:creationId xmlns:p14="http://schemas.microsoft.com/office/powerpoint/2010/main" val="2011533435"/>
      </p:ext>
    </p:extLst>
  </p:cSld>
  <p:clrMapOvr>
    <a:masterClrMapping/>
  </p:clrMapOvr>
  <p:extLst>
    <p:ext uri="{DCECCB84-F9BA-43D5-87BE-67443E8EF086}">
      <p15:sldGuideLst xmlns:p15="http://schemas.microsoft.com/office/powerpoint/2012/main">
        <p15:guide id="1" orient="horz" pos="633">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3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3439" y="14895"/>
            <a:ext cx="8229600" cy="490066"/>
          </a:xfrm>
        </p:spPr>
        <p:txBody>
          <a:bodyPr>
            <a:normAutofit/>
          </a:bodyPr>
          <a:lstStyle>
            <a:lvl1pPr algn="l">
              <a:defRPr sz="1843"/>
            </a:lvl1pPr>
          </a:lstStyle>
          <a:p>
            <a:r>
              <a:rPr lang="ja-JP" altLang="en-US"/>
              <a:t>マスター タイトルの書式設定</a:t>
            </a:r>
          </a:p>
        </p:txBody>
      </p:sp>
      <p:sp>
        <p:nvSpPr>
          <p:cNvPr id="7" name="Rectangle 6"/>
          <p:cNvSpPr>
            <a:spLocks noGrp="1" noChangeArrowheads="1"/>
          </p:cNvSpPr>
          <p:nvPr>
            <p:ph type="sldNum" sz="quarter" idx="12"/>
          </p:nvPr>
        </p:nvSpPr>
        <p:spPr>
          <a:xfrm>
            <a:off x="7042151" y="6483353"/>
            <a:ext cx="2057400" cy="113749"/>
          </a:xfrm>
        </p:spPr>
        <p:txBody>
          <a:bodyPr/>
          <a:lstStyle>
            <a:lvl1pPr>
              <a:defRPr smtClean="0"/>
            </a:lvl1pPr>
          </a:lstStyle>
          <a:p>
            <a:pPr>
              <a:defRPr/>
            </a:pPr>
            <a:fld id="{908F3419-3A33-483A-A27A-256984B5900A}" type="slidenum">
              <a:rPr lang="es-ES" altLang="ja-JP"/>
              <a:pPr>
                <a:defRPr/>
              </a:pPr>
              <a:t>‹#›</a:t>
            </a:fld>
            <a:endParaRPr lang="es-ES" altLang="ja-JP"/>
          </a:p>
        </p:txBody>
      </p:sp>
      <p:cxnSp>
        <p:nvCxnSpPr>
          <p:cNvPr id="8" name="直線コネクタ 7">
            <a:extLst>
              <a:ext uri="{FF2B5EF4-FFF2-40B4-BE49-F238E27FC236}">
                <a16:creationId xmlns:a16="http://schemas.microsoft.com/office/drawing/2014/main" id="{E15B0EC4-0523-44B6-AE6A-600F474F6441}"/>
              </a:ext>
            </a:extLst>
          </p:cNvPr>
          <p:cNvCxnSpPr/>
          <p:nvPr userDrawn="1"/>
        </p:nvCxnSpPr>
        <p:spPr>
          <a:xfrm>
            <a:off x="153439" y="429010"/>
            <a:ext cx="885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12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9152362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10400" y="6492875"/>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1071187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lvl1pPr>
              <a:defRPr sz="1100">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18259795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00682071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8804326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7531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418558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8825F2-4083-4A06-B090-3F63E86FE005}" type="datetime1">
              <a:rPr kumimoji="1" lang="ja-JP" altLang="en-US" smtClean="0"/>
              <a:t>2023/6/16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7531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8562433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053242-3833-4268-866C-EBDA620A122B}" type="datetimeFigureOut">
              <a:rPr kumimoji="1" lang="ja-JP" altLang="en-US" smtClean="0"/>
              <a:t>2023/6/16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594F6A-A54B-438B-8D6E-C0576E169278}" type="slidenum">
              <a:rPr kumimoji="1" lang="ja-JP" altLang="en-US" smtClean="0"/>
              <a:t>‹#›</a:t>
            </a:fld>
            <a:endParaRPr kumimoji="1" lang="ja-JP" altLang="en-US"/>
          </a:p>
        </p:txBody>
      </p:sp>
    </p:spTree>
    <p:extLst>
      <p:ext uri="{BB962C8B-B14F-4D97-AF65-F5344CB8AC3E}">
        <p14:creationId xmlns:p14="http://schemas.microsoft.com/office/powerpoint/2010/main" val="4088588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5855" y="238354"/>
            <a:ext cx="8612290" cy="255904"/>
          </a:xfrm>
          <a:prstGeom prst="rect">
            <a:avLst/>
          </a:prstGeom>
        </p:spPr>
        <p:txBody>
          <a:bodyPr vert="horz" lIns="0" tIns="0" rIns="0" bIns="0" rtlCol="0" anchor="b" anchorCtr="0">
            <a:spAutoFit/>
          </a:bodyPr>
          <a:lstStyle/>
          <a:p>
            <a:r>
              <a:rPr lang="ja-JP" altLang="en-US"/>
              <a:t>マスター タイトルの書式設定</a:t>
            </a:r>
            <a:endParaRPr lang="en-US"/>
          </a:p>
        </p:txBody>
      </p:sp>
      <p:sp>
        <p:nvSpPr>
          <p:cNvPr id="3" name="Text Placeholder 2"/>
          <p:cNvSpPr>
            <a:spLocks noGrp="1"/>
          </p:cNvSpPr>
          <p:nvPr>
            <p:ph type="body" idx="1"/>
          </p:nvPr>
        </p:nvSpPr>
        <p:spPr>
          <a:xfrm>
            <a:off x="265855" y="1010573"/>
            <a:ext cx="8612290" cy="810415"/>
          </a:xfrm>
          <a:prstGeom prst="rect">
            <a:avLst/>
          </a:prstGeom>
        </p:spPr>
        <p:txBody>
          <a:bodyPr vert="horz" lIns="0" tIns="0" rIns="0" bIns="0" rtlCol="0">
            <a:sp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endParaRPr lang="en-US"/>
          </a:p>
        </p:txBody>
      </p:sp>
      <p:sp>
        <p:nvSpPr>
          <p:cNvPr id="5" name="スライド番号プレースホルダー 4">
            <a:extLst>
              <a:ext uri="{FF2B5EF4-FFF2-40B4-BE49-F238E27FC236}">
                <a16:creationId xmlns:a16="http://schemas.microsoft.com/office/drawing/2014/main" id="{4D0242FE-060D-429D-8284-29834DC86F97}"/>
              </a:ext>
            </a:extLst>
          </p:cNvPr>
          <p:cNvSpPr>
            <a:spLocks noGrp="1"/>
          </p:cNvSpPr>
          <p:nvPr>
            <p:ph type="sldNum" sz="quarter" idx="4"/>
          </p:nvPr>
        </p:nvSpPr>
        <p:spPr>
          <a:xfrm>
            <a:off x="7049442" y="6640910"/>
            <a:ext cx="1995125" cy="113749"/>
          </a:xfrm>
          <a:prstGeom prst="rect">
            <a:avLst/>
          </a:prstGeom>
        </p:spPr>
        <p:txBody>
          <a:bodyPr vert="horz" lIns="0" tIns="0" rIns="0" bIns="0" rtlCol="0" anchor="t" anchorCtr="0">
            <a:spAutoFit/>
          </a:bodyPr>
          <a:lstStyle>
            <a:lvl1pPr algn="r">
              <a:defRPr sz="739">
                <a:solidFill>
                  <a:srgbClr val="525252"/>
                </a:solidFill>
              </a:defRPr>
            </a:lvl1pPr>
          </a:lstStyle>
          <a:p>
            <a:fld id="{0638AFE9-EB24-4E85-A937-181894F314B4}" type="slidenum">
              <a:rPr kumimoji="1" lang="ja-JP" altLang="en-US" smtClean="0"/>
              <a:pPr/>
              <a:t>‹#›</a:t>
            </a:fld>
            <a:endParaRPr kumimoji="1" lang="ja-JP" altLang="en-US"/>
          </a:p>
        </p:txBody>
      </p:sp>
    </p:spTree>
    <p:extLst>
      <p:ext uri="{BB962C8B-B14F-4D97-AF65-F5344CB8AC3E}">
        <p14:creationId xmlns:p14="http://schemas.microsoft.com/office/powerpoint/2010/main" val="424338290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ftr="0" dt="0"/>
  <p:txStyles>
    <p:titleStyle>
      <a:lvl1pPr algn="l" defTabSz="842520" rtl="0" eaLnBrk="1" fontAlgn="ctr" latinLnBrk="0" hangingPunct="1">
        <a:lnSpc>
          <a:spcPct val="100000"/>
        </a:lnSpc>
        <a:spcBef>
          <a:spcPts val="0"/>
        </a:spcBef>
        <a:buNone/>
        <a:defRPr kumimoji="1" sz="1663" b="1" kern="1200">
          <a:solidFill>
            <a:schemeClr val="tx1"/>
          </a:solidFill>
          <a:latin typeface="+mj-lt"/>
          <a:ea typeface="+mj-ea"/>
          <a:cs typeface="+mj-cs"/>
        </a:defRPr>
      </a:lvl1pPr>
    </p:titleStyle>
    <p:bodyStyle>
      <a:lvl1pPr marL="166266" indent="-166266" algn="l" defTabSz="842520" rtl="0" eaLnBrk="1" fontAlgn="ctr" latinLnBrk="0" hangingPunct="1">
        <a:lnSpc>
          <a:spcPct val="110000"/>
        </a:lnSpc>
        <a:spcBef>
          <a:spcPts val="0"/>
        </a:spcBef>
        <a:spcAft>
          <a:spcPts val="554"/>
        </a:spcAft>
        <a:buClr>
          <a:srgbClr val="2E75B6"/>
        </a:buClr>
        <a:buFont typeface="Wingdings" panose="05000000000000000000" pitchFamily="2" charset="2"/>
        <a:buChar char="l"/>
        <a:defRPr kumimoji="1" sz="1293" kern="1200">
          <a:solidFill>
            <a:schemeClr val="tx1"/>
          </a:solidFill>
          <a:latin typeface="+mn-lt"/>
          <a:ea typeface="+mn-ea"/>
          <a:cs typeface="+mn-cs"/>
        </a:defRPr>
      </a:lvl1pPr>
      <a:lvl2pPr marL="299279" indent="-133013" algn="l" defTabSz="842520" rtl="0" eaLnBrk="1" fontAlgn="ctr" latinLnBrk="0" hangingPunct="1">
        <a:lnSpc>
          <a:spcPct val="110000"/>
        </a:lnSpc>
        <a:spcBef>
          <a:spcPts val="0"/>
        </a:spcBef>
        <a:spcAft>
          <a:spcPts val="554"/>
        </a:spcAft>
        <a:buFont typeface="BIZ UDPゴシック" panose="020B0400000000000000" pitchFamily="50" charset="-128"/>
        <a:buChar char="-"/>
        <a:defRPr kumimoji="1" sz="1293" kern="1200">
          <a:solidFill>
            <a:schemeClr val="tx1"/>
          </a:solidFill>
          <a:latin typeface="+mn-lt"/>
          <a:ea typeface="+mn-ea"/>
          <a:cs typeface="+mn-cs"/>
        </a:defRPr>
      </a:lvl2pPr>
      <a:lvl3pPr marL="498798" indent="-99760" algn="l" defTabSz="842520" rtl="0" eaLnBrk="1" fontAlgn="ctr" latinLnBrk="0" hangingPunct="1">
        <a:lnSpc>
          <a:spcPct val="110000"/>
        </a:lnSpc>
        <a:spcBef>
          <a:spcPts val="0"/>
        </a:spcBef>
        <a:spcAft>
          <a:spcPts val="554"/>
        </a:spcAft>
        <a:buClr>
          <a:srgbClr val="2E75B6"/>
        </a:buClr>
        <a:buFont typeface="Arial" panose="020B0604020202020204" pitchFamily="34" charset="0"/>
        <a:buChar char="•"/>
        <a:defRPr kumimoji="1" sz="1293" kern="1200">
          <a:solidFill>
            <a:schemeClr val="tx1"/>
          </a:solidFill>
          <a:latin typeface="+mn-lt"/>
          <a:ea typeface="+mn-ea"/>
          <a:cs typeface="+mn-cs"/>
        </a:defRPr>
      </a:lvl3pPr>
      <a:lvl4pPr marL="166266" indent="-166266" algn="l" defTabSz="842520" rtl="0" eaLnBrk="1" fontAlgn="ctr" latinLnBrk="0" hangingPunct="1">
        <a:lnSpc>
          <a:spcPct val="110000"/>
        </a:lnSpc>
        <a:spcBef>
          <a:spcPts val="0"/>
        </a:spcBef>
        <a:spcAft>
          <a:spcPts val="554"/>
        </a:spcAft>
        <a:buFont typeface="Wingdings" panose="05000000000000000000" pitchFamily="2" charset="2"/>
        <a:buChar char="l"/>
        <a:defRPr kumimoji="1" sz="1293" kern="1200">
          <a:solidFill>
            <a:schemeClr val="tx1"/>
          </a:solidFill>
          <a:latin typeface="+mn-lt"/>
          <a:ea typeface="+mn-ea"/>
          <a:cs typeface="+mn-cs"/>
        </a:defRPr>
      </a:lvl4pPr>
      <a:lvl5pPr marL="166266" indent="-166266" algn="l" defTabSz="842520" rtl="0" eaLnBrk="1" fontAlgn="ctr" latinLnBrk="0" hangingPunct="1">
        <a:lnSpc>
          <a:spcPct val="110000"/>
        </a:lnSpc>
        <a:spcBef>
          <a:spcPts val="0"/>
        </a:spcBef>
        <a:spcAft>
          <a:spcPts val="554"/>
        </a:spcAft>
        <a:buFont typeface="Wingdings" panose="05000000000000000000" pitchFamily="2" charset="2"/>
        <a:buChar char="l"/>
        <a:defRPr kumimoji="1" sz="1293" kern="1200">
          <a:solidFill>
            <a:schemeClr val="tx1"/>
          </a:solidFill>
          <a:latin typeface="+mn-lt"/>
          <a:ea typeface="+mn-ea"/>
          <a:cs typeface="+mn-cs"/>
        </a:defRPr>
      </a:lvl5pPr>
      <a:lvl6pPr marL="2316930" indent="-210630" algn="l" defTabSz="842520" rtl="0" eaLnBrk="1" latinLnBrk="0" hangingPunct="1">
        <a:lnSpc>
          <a:spcPct val="90000"/>
        </a:lnSpc>
        <a:spcBef>
          <a:spcPts val="461"/>
        </a:spcBef>
        <a:buFont typeface="Arial" panose="020B0604020202020204" pitchFamily="34" charset="0"/>
        <a:buChar char="•"/>
        <a:defRPr kumimoji="1" sz="1658" kern="1200">
          <a:solidFill>
            <a:schemeClr val="tx1"/>
          </a:solidFill>
          <a:latin typeface="+mn-lt"/>
          <a:ea typeface="+mn-ea"/>
          <a:cs typeface="+mn-cs"/>
        </a:defRPr>
      </a:lvl6pPr>
      <a:lvl7pPr marL="2738189" indent="-210630" algn="l" defTabSz="842520" rtl="0" eaLnBrk="1" latinLnBrk="0" hangingPunct="1">
        <a:lnSpc>
          <a:spcPct val="90000"/>
        </a:lnSpc>
        <a:spcBef>
          <a:spcPts val="461"/>
        </a:spcBef>
        <a:buFont typeface="Arial" panose="020B0604020202020204" pitchFamily="34" charset="0"/>
        <a:buChar char="•"/>
        <a:defRPr kumimoji="1" sz="1658" kern="1200">
          <a:solidFill>
            <a:schemeClr val="tx1"/>
          </a:solidFill>
          <a:latin typeface="+mn-lt"/>
          <a:ea typeface="+mn-ea"/>
          <a:cs typeface="+mn-cs"/>
        </a:defRPr>
      </a:lvl7pPr>
      <a:lvl8pPr marL="3159449" indent="-210630" algn="l" defTabSz="842520" rtl="0" eaLnBrk="1" latinLnBrk="0" hangingPunct="1">
        <a:lnSpc>
          <a:spcPct val="90000"/>
        </a:lnSpc>
        <a:spcBef>
          <a:spcPts val="461"/>
        </a:spcBef>
        <a:buFont typeface="Arial" panose="020B0604020202020204" pitchFamily="34" charset="0"/>
        <a:buChar char="•"/>
        <a:defRPr kumimoji="1" sz="1658" kern="1200">
          <a:solidFill>
            <a:schemeClr val="tx1"/>
          </a:solidFill>
          <a:latin typeface="+mn-lt"/>
          <a:ea typeface="+mn-ea"/>
          <a:cs typeface="+mn-cs"/>
        </a:defRPr>
      </a:lvl8pPr>
      <a:lvl9pPr marL="3580709" indent="-210630" algn="l" defTabSz="842520" rtl="0" eaLnBrk="1" latinLnBrk="0" hangingPunct="1">
        <a:lnSpc>
          <a:spcPct val="90000"/>
        </a:lnSpc>
        <a:spcBef>
          <a:spcPts val="461"/>
        </a:spcBef>
        <a:buFont typeface="Arial" panose="020B0604020202020204" pitchFamily="34" charset="0"/>
        <a:buChar char="•"/>
        <a:defRPr kumimoji="1" sz="1658" kern="1200">
          <a:solidFill>
            <a:schemeClr val="tx1"/>
          </a:solidFill>
          <a:latin typeface="+mn-lt"/>
          <a:ea typeface="+mn-ea"/>
          <a:cs typeface="+mn-cs"/>
        </a:defRPr>
      </a:lvl9pPr>
    </p:bodyStyle>
    <p:otherStyle>
      <a:defPPr>
        <a:defRPr lang="en-US"/>
      </a:defPPr>
      <a:lvl1pPr marL="0" algn="l" defTabSz="842520" rtl="0" eaLnBrk="1" latinLnBrk="0" hangingPunct="1">
        <a:defRPr kumimoji="1" sz="1658" kern="1200">
          <a:solidFill>
            <a:schemeClr val="tx1"/>
          </a:solidFill>
          <a:latin typeface="+mn-lt"/>
          <a:ea typeface="+mn-ea"/>
          <a:cs typeface="+mn-cs"/>
        </a:defRPr>
      </a:lvl1pPr>
      <a:lvl2pPr marL="421260" algn="l" defTabSz="842520" rtl="0" eaLnBrk="1" latinLnBrk="0" hangingPunct="1">
        <a:defRPr kumimoji="1" sz="1658" kern="1200">
          <a:solidFill>
            <a:schemeClr val="tx1"/>
          </a:solidFill>
          <a:latin typeface="+mn-lt"/>
          <a:ea typeface="+mn-ea"/>
          <a:cs typeface="+mn-cs"/>
        </a:defRPr>
      </a:lvl2pPr>
      <a:lvl3pPr marL="842520" algn="l" defTabSz="842520" rtl="0" eaLnBrk="1" latinLnBrk="0" hangingPunct="1">
        <a:defRPr kumimoji="1" sz="1658" kern="1200">
          <a:solidFill>
            <a:schemeClr val="tx1"/>
          </a:solidFill>
          <a:latin typeface="+mn-lt"/>
          <a:ea typeface="+mn-ea"/>
          <a:cs typeface="+mn-cs"/>
        </a:defRPr>
      </a:lvl3pPr>
      <a:lvl4pPr marL="1263780" algn="l" defTabSz="842520" rtl="0" eaLnBrk="1" latinLnBrk="0" hangingPunct="1">
        <a:defRPr kumimoji="1" sz="1658" kern="1200">
          <a:solidFill>
            <a:schemeClr val="tx1"/>
          </a:solidFill>
          <a:latin typeface="+mn-lt"/>
          <a:ea typeface="+mn-ea"/>
          <a:cs typeface="+mn-cs"/>
        </a:defRPr>
      </a:lvl4pPr>
      <a:lvl5pPr marL="1685039" algn="l" defTabSz="842520" rtl="0" eaLnBrk="1" latinLnBrk="0" hangingPunct="1">
        <a:defRPr kumimoji="1" sz="1658" kern="1200">
          <a:solidFill>
            <a:schemeClr val="tx1"/>
          </a:solidFill>
          <a:latin typeface="+mn-lt"/>
          <a:ea typeface="+mn-ea"/>
          <a:cs typeface="+mn-cs"/>
        </a:defRPr>
      </a:lvl5pPr>
      <a:lvl6pPr marL="2106299" algn="l" defTabSz="842520" rtl="0" eaLnBrk="1" latinLnBrk="0" hangingPunct="1">
        <a:defRPr kumimoji="1" sz="1658" kern="1200">
          <a:solidFill>
            <a:schemeClr val="tx1"/>
          </a:solidFill>
          <a:latin typeface="+mn-lt"/>
          <a:ea typeface="+mn-ea"/>
          <a:cs typeface="+mn-cs"/>
        </a:defRPr>
      </a:lvl6pPr>
      <a:lvl7pPr marL="2527559" algn="l" defTabSz="842520" rtl="0" eaLnBrk="1" latinLnBrk="0" hangingPunct="1">
        <a:defRPr kumimoji="1" sz="1658" kern="1200">
          <a:solidFill>
            <a:schemeClr val="tx1"/>
          </a:solidFill>
          <a:latin typeface="+mn-lt"/>
          <a:ea typeface="+mn-ea"/>
          <a:cs typeface="+mn-cs"/>
        </a:defRPr>
      </a:lvl7pPr>
      <a:lvl8pPr marL="2948819" algn="l" defTabSz="842520" rtl="0" eaLnBrk="1" latinLnBrk="0" hangingPunct="1">
        <a:defRPr kumimoji="1" sz="1658" kern="1200">
          <a:solidFill>
            <a:schemeClr val="tx1"/>
          </a:solidFill>
          <a:latin typeface="+mn-lt"/>
          <a:ea typeface="+mn-ea"/>
          <a:cs typeface="+mn-cs"/>
        </a:defRPr>
      </a:lvl8pPr>
      <a:lvl9pPr marL="3370079" algn="l" defTabSz="842520" rtl="0" eaLnBrk="1" latinLnBrk="0" hangingPunct="1">
        <a:defRPr kumimoji="1" sz="1658"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80">
          <p15:clr>
            <a:srgbClr val="F26B43"/>
          </p15:clr>
        </p15:guide>
        <p15:guide id="3" pos="6066">
          <p15:clr>
            <a:srgbClr val="F26B43"/>
          </p15:clr>
        </p15:guide>
        <p15:guide id="4" orient="horz" pos="135">
          <p15:clr>
            <a:srgbClr val="F26B43"/>
          </p15:clr>
        </p15:guide>
        <p15:guide id="5" orient="horz" pos="412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emf"/></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2.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png"/><Relationship Id="rId7" Type="http://schemas.openxmlformats.org/officeDocument/2006/relationships/image" Target="../media/image12.jpeg"/><Relationship Id="rId12"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43.xml"/><Relationship Id="rId6" Type="http://schemas.openxmlformats.org/officeDocument/2006/relationships/image" Target="../media/image22.jpe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wmf"/><Relationship Id="rId4" Type="http://schemas.openxmlformats.org/officeDocument/2006/relationships/image" Target="../media/image20.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nvPr>
        </p:nvGraphicFramePr>
        <p:xfrm>
          <a:off x="48581" y="457202"/>
          <a:ext cx="9021954" cy="5348062"/>
        </p:xfrm>
        <a:graphic>
          <a:graphicData uri="http://schemas.openxmlformats.org/drawingml/2006/table">
            <a:tbl>
              <a:tblPr firstRow="1" bandRow="1">
                <a:tableStyleId>{5940675A-B579-460E-94D1-54222C63F5DA}</a:tableStyleId>
              </a:tblPr>
              <a:tblGrid>
                <a:gridCol w="2260977">
                  <a:extLst>
                    <a:ext uri="{9D8B030D-6E8A-4147-A177-3AD203B41FA5}">
                      <a16:colId xmlns:a16="http://schemas.microsoft.com/office/drawing/2014/main" val="20000"/>
                    </a:ext>
                  </a:extLst>
                </a:gridCol>
                <a:gridCol w="2260977">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gridCol w="2196000">
                  <a:extLst>
                    <a:ext uri="{9D8B030D-6E8A-4147-A177-3AD203B41FA5}">
                      <a16:colId xmlns:a16="http://schemas.microsoft.com/office/drawing/2014/main" val="20003"/>
                    </a:ext>
                  </a:extLst>
                </a:gridCol>
              </a:tblGrid>
              <a:tr h="392119">
                <a:tc>
                  <a:txBody>
                    <a:bodyPr/>
                    <a:lstStyle/>
                    <a:p>
                      <a:pPr algn="ctr"/>
                      <a:r>
                        <a:rPr kumimoji="1" lang="ja-JP" altLang="en-US" dirty="0" smtClean="0"/>
                        <a:t>＜</a:t>
                      </a:r>
                      <a:r>
                        <a:rPr kumimoji="1" lang="en-US" altLang="ja-JP" dirty="0" smtClean="0"/>
                        <a:t>Why</a:t>
                      </a:r>
                      <a:r>
                        <a:rPr kumimoji="1" lang="ja-JP" altLang="en-US" dirty="0" smtClean="0"/>
                        <a:t>＞</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Vision</a:t>
                      </a:r>
                      <a:r>
                        <a:rPr kumimoji="1" lang="ja-JP" altLang="en-US" dirty="0" smtClean="0"/>
                        <a:t>＞</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What</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Outcome</a:t>
                      </a:r>
                      <a:r>
                        <a:rPr kumimoji="1" lang="ja-JP" altLang="en-US" dirty="0" smtClean="0"/>
                        <a:t>＞</a:t>
                      </a:r>
                      <a:endParaRPr kumimoji="1" lang="ja-JP" altLang="en-US" dirty="0"/>
                    </a:p>
                  </a:txBody>
                  <a:tcPr>
                    <a:lnL w="12700" cap="flat" cmpd="sng" algn="ctr">
                      <a:solidFill>
                        <a:srgbClr val="002060"/>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955943">
                <a:tc>
                  <a:txBody>
                    <a:bodyPr/>
                    <a:lstStyle/>
                    <a:p>
                      <a:r>
                        <a:rPr kumimoji="1" lang="ja-JP" altLang="en-US" sz="1400" b="0" i="0" u="none" strike="noStrike" kern="1200" baseline="0" dirty="0" smtClean="0">
                          <a:solidFill>
                            <a:schemeClr val="tx1"/>
                          </a:solidFill>
                          <a:latin typeface="+mn-ea"/>
                          <a:ea typeface="+mn-ea"/>
                          <a:cs typeface="+mn-cs"/>
                        </a:rPr>
                        <a:t>　大阪は、我が国第二の都市として大規模な人口と企業の集積があるが、交通渋滞や健康寿命の延伸など様々な都市課題を抱えている。スーパーシティの実現による先端的技術、データ連携基盤等の活用は、このような複雑多様化した大阪の都市課題の解決に向けて極めて有効である。</a:t>
                      </a:r>
                      <a:endParaRPr kumimoji="1" lang="en-US" altLang="ja-JP" sz="1400" b="0" i="0" u="none" strike="noStrike" kern="1200" baseline="0" dirty="0" smtClean="0">
                        <a:solidFill>
                          <a:schemeClr val="tx1"/>
                        </a:solidFill>
                        <a:latin typeface="+mn-ea"/>
                        <a:ea typeface="+mn-ea"/>
                        <a:cs typeface="+mn-cs"/>
                      </a:endParaRPr>
                    </a:p>
                    <a:p>
                      <a:r>
                        <a:rPr kumimoji="1" lang="ja-JP" altLang="en-US" sz="1400" b="0" i="0" u="none" strike="noStrike" kern="1200" baseline="0" dirty="0" smtClean="0">
                          <a:solidFill>
                            <a:schemeClr val="tx1"/>
                          </a:solidFill>
                          <a:latin typeface="+mn-ea"/>
                          <a:ea typeface="+mn-ea"/>
                          <a:cs typeface="+mn-cs"/>
                        </a:rPr>
                        <a:t>　</a:t>
                      </a:r>
                      <a:r>
                        <a:rPr kumimoji="1" lang="ja-JP" altLang="en-US" sz="1400" b="0" i="0" u="none" strike="noStrike" kern="100" baseline="0" dirty="0" smtClean="0">
                          <a:solidFill>
                            <a:schemeClr val="tx1"/>
                          </a:solidFill>
                          <a:effectLst/>
                          <a:latin typeface="+mn-ea"/>
                          <a:ea typeface="+mn-ea"/>
                          <a:cs typeface="Times New Roman" panose="02020603050405020304" pitchFamily="18" charset="0"/>
                        </a:rPr>
                        <a:t>また、</a:t>
                      </a:r>
                      <a:r>
                        <a:rPr lang="ja-JP" altLang="en-US" sz="1400" kern="100" dirty="0" smtClean="0">
                          <a:solidFill>
                            <a:schemeClr val="tx1"/>
                          </a:solidFill>
                          <a:effectLst/>
                          <a:latin typeface="+mn-ea"/>
                          <a:ea typeface="+mn-ea"/>
                          <a:cs typeface="Times New Roman" panose="02020603050405020304" pitchFamily="18" charset="0"/>
                        </a:rPr>
                        <a:t>スーパーシティは、都市問題の解決のみならず、域外企業の参入や地元スタートアップなども含めた企業活動の活性化と大阪経済再生のチャンスでもあり、産業育成や経済成長面での貢献が期待できる。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Bef>
                          <a:spcPts val="240"/>
                        </a:spcBef>
                        <a:spcAft>
                          <a:spcPts val="240"/>
                        </a:spcAft>
                      </a:pPr>
                      <a:r>
                        <a:rPr lang="ja-JP" altLang="en-US" sz="1400" dirty="0" smtClean="0">
                          <a:solidFill>
                            <a:schemeClr val="tx1"/>
                          </a:solidFill>
                          <a:latin typeface="+mn-ea"/>
                          <a:ea typeface="+mn-ea"/>
                        </a:rPr>
                        <a:t>　様々な都市課題に対応するため、大阪広域データ連携基盤（</a:t>
                      </a:r>
                      <a:r>
                        <a:rPr lang="en-US" altLang="ja-JP" sz="1400" dirty="0" smtClean="0">
                          <a:solidFill>
                            <a:schemeClr val="tx1"/>
                          </a:solidFill>
                          <a:latin typeface="+mn-ea"/>
                          <a:ea typeface="+mn-ea"/>
                        </a:rPr>
                        <a:t>ORDEN</a:t>
                      </a:r>
                      <a:r>
                        <a:rPr lang="ja-JP" altLang="en-US" sz="1400" dirty="0" smtClean="0">
                          <a:solidFill>
                            <a:schemeClr val="tx1"/>
                          </a:solidFill>
                          <a:latin typeface="+mn-ea"/>
                          <a:ea typeface="+mn-ea"/>
                        </a:rPr>
                        <a:t>）を活用し、モビリティやヘルスケアを中心とした数分野の先端的サービスの提供と大胆な規制改革などによって、住民</a:t>
                      </a:r>
                      <a:r>
                        <a:rPr lang="en-US" altLang="ja-JP" sz="1400" dirty="0" err="1" smtClean="0">
                          <a:solidFill>
                            <a:schemeClr val="tx1"/>
                          </a:solidFill>
                          <a:latin typeface="+mn-ea"/>
                          <a:ea typeface="+mn-ea"/>
                        </a:rPr>
                        <a:t>QoL</a:t>
                      </a:r>
                      <a:r>
                        <a:rPr lang="ja-JP" altLang="en-US" sz="1400" dirty="0" smtClean="0">
                          <a:solidFill>
                            <a:schemeClr val="tx1"/>
                          </a:solidFill>
                          <a:latin typeface="+mn-ea"/>
                          <a:ea typeface="+mn-ea"/>
                        </a:rPr>
                        <a:t>の向上・都市競争力の強化をめざす。</a:t>
                      </a:r>
                    </a:p>
                    <a:p>
                      <a:pPr algn="just">
                        <a:lnSpc>
                          <a:spcPct val="100000"/>
                        </a:lnSpc>
                        <a:spcBef>
                          <a:spcPts val="240"/>
                        </a:spcBef>
                        <a:spcAft>
                          <a:spcPts val="240"/>
                        </a:spcAft>
                      </a:pPr>
                      <a:endParaRPr lang="en-US" altLang="ja-JP" sz="1400" dirty="0" smtClean="0">
                        <a:solidFill>
                          <a:schemeClr val="tx1"/>
                        </a:solidFill>
                        <a:latin typeface="+mn-ea"/>
                        <a:ea typeface="+mn-ea"/>
                      </a:endParaRPr>
                    </a:p>
                    <a:p>
                      <a:pPr algn="just">
                        <a:lnSpc>
                          <a:spcPct val="100000"/>
                        </a:lnSpc>
                        <a:spcBef>
                          <a:spcPts val="240"/>
                        </a:spcBef>
                        <a:spcAft>
                          <a:spcPts val="240"/>
                        </a:spcAft>
                      </a:pPr>
                      <a:r>
                        <a:rPr lang="ja-JP" altLang="en-US" sz="1400" dirty="0" smtClean="0">
                          <a:solidFill>
                            <a:schemeClr val="tx1"/>
                          </a:solidFill>
                          <a:latin typeface="+mn-ea"/>
                          <a:ea typeface="+mn-ea"/>
                        </a:rPr>
                        <a:t>　「データで拡げる“健康といのち”」をテーマとし、２つのグリーンフィールド（夢洲、うめきた２期）において３つのプロジェクト（夢洲コンストラクション、大阪・関西万博、うめきた２期）を展開し、大阪全体へ広げる。</a:t>
                      </a:r>
                      <a:endParaRPr lang="en-US" altLang="ja-JP" sz="1400" dirty="0" smtClean="0">
                        <a:solidFill>
                          <a:schemeClr val="tx1"/>
                        </a:solidFill>
                        <a:latin typeface="+mn-ea"/>
                        <a:ea typeface="+mn-ea"/>
                      </a:endParaRPr>
                    </a:p>
                    <a:p>
                      <a:pPr marL="0" marR="0" lvl="0" indent="0" algn="l" defTabSz="914400" rtl="0" eaLnBrk="1" fontAlgn="auto" latinLnBrk="0" hangingPunct="1">
                        <a:lnSpc>
                          <a:spcPct val="100000"/>
                        </a:lnSpc>
                        <a:spcBef>
                          <a:spcPts val="240"/>
                        </a:spcBef>
                        <a:spcAft>
                          <a:spcPts val="240"/>
                        </a:spcAft>
                        <a:buClrTx/>
                        <a:buSzTx/>
                        <a:buFontTx/>
                        <a:buNone/>
                        <a:tabLst/>
                        <a:defRPr/>
                      </a:pPr>
                      <a:r>
                        <a:rPr lang="ja-JP" altLang="en-US" sz="1400" strike="sngStrike" kern="100" dirty="0" smtClean="0">
                          <a:solidFill>
                            <a:schemeClr val="tx1"/>
                          </a:solidFill>
                          <a:effectLst/>
                          <a:latin typeface="+mn-ea"/>
                          <a:ea typeface="+mn-ea"/>
                          <a:cs typeface="Times New Roman" panose="02020603050405020304" pitchFamily="18" charset="0"/>
                        </a:rPr>
                        <a:t>　</a:t>
                      </a:r>
                      <a:endParaRPr lang="ja-JP" altLang="en-US" sz="1400" strike="sngStrike" dirty="0" smtClean="0">
                        <a:solidFill>
                          <a:schemeClr val="tx1"/>
                        </a:solidFill>
                        <a:latin typeface="+mn-ea"/>
                        <a:ea typeface="+mn-e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240"/>
                        </a:spcBef>
                        <a:spcAft>
                          <a:spcPts val="240"/>
                        </a:spcAft>
                      </a:pPr>
                      <a:r>
                        <a:rPr lang="ja-JP" altLang="en-US" sz="1400" kern="100" dirty="0" smtClean="0">
                          <a:solidFill>
                            <a:schemeClr val="tx1"/>
                          </a:solidFill>
                          <a:effectLst/>
                          <a:latin typeface="+mn-ea"/>
                          <a:ea typeface="+mn-ea"/>
                          <a:cs typeface="Times New Roman" panose="02020603050405020304" pitchFamily="18" charset="0"/>
                        </a:rPr>
                        <a:t>○スーパーシティ型国家戦略特別区域の指定に関する公募への提案。</a:t>
                      </a:r>
                      <a:endParaRPr lang="en-US" altLang="ja-JP" sz="1400" kern="100" dirty="0" smtClean="0">
                        <a:solidFill>
                          <a:schemeClr val="tx1"/>
                        </a:solidFill>
                        <a:effectLst/>
                        <a:latin typeface="+mn-ea"/>
                        <a:ea typeface="+mn-ea"/>
                        <a:cs typeface="Times New Roman" panose="02020603050405020304" pitchFamily="18" charset="0"/>
                      </a:endParaRPr>
                    </a:p>
                    <a:p>
                      <a:pPr algn="just">
                        <a:lnSpc>
                          <a:spcPct val="100000"/>
                        </a:lnSpc>
                        <a:spcBef>
                          <a:spcPts val="240"/>
                        </a:spcBef>
                        <a:spcAft>
                          <a:spcPts val="240"/>
                        </a:spcAft>
                      </a:pPr>
                      <a:r>
                        <a:rPr lang="en-US" altLang="ja-JP" sz="1400" kern="100" dirty="0" smtClean="0">
                          <a:solidFill>
                            <a:schemeClr val="tx1"/>
                          </a:solidFill>
                          <a:effectLst/>
                          <a:latin typeface="+mn-ea"/>
                          <a:ea typeface="+mn-ea"/>
                          <a:cs typeface="Times New Roman" panose="02020603050405020304" pitchFamily="18" charset="0"/>
                        </a:rPr>
                        <a:t> 2020</a:t>
                      </a:r>
                      <a:r>
                        <a:rPr lang="ja-JP" altLang="en-US" sz="1400" kern="100" dirty="0" smtClean="0">
                          <a:solidFill>
                            <a:schemeClr val="tx1"/>
                          </a:solidFill>
                          <a:effectLst/>
                          <a:latin typeface="+mn-ea"/>
                          <a:ea typeface="+mn-ea"/>
                          <a:cs typeface="Times New Roman" panose="02020603050405020304" pitchFamily="18" charset="0"/>
                        </a:rPr>
                        <a:t>年</a:t>
                      </a:r>
                      <a:r>
                        <a:rPr lang="en-US" altLang="ja-JP" sz="1400" kern="100" dirty="0" smtClean="0">
                          <a:solidFill>
                            <a:schemeClr val="tx1"/>
                          </a:solidFill>
                          <a:effectLst/>
                          <a:latin typeface="+mn-ea"/>
                          <a:ea typeface="+mn-ea"/>
                          <a:cs typeface="Times New Roman" panose="02020603050405020304" pitchFamily="18" charset="0"/>
                        </a:rPr>
                        <a:t>12</a:t>
                      </a:r>
                      <a:r>
                        <a:rPr lang="ja-JP" altLang="en-US" sz="1400" kern="100" dirty="0" smtClean="0">
                          <a:solidFill>
                            <a:schemeClr val="tx1"/>
                          </a:solidFill>
                          <a:effectLst/>
                          <a:latin typeface="+mn-ea"/>
                          <a:ea typeface="+mn-ea"/>
                          <a:cs typeface="Times New Roman" panose="02020603050405020304" pitchFamily="18" charset="0"/>
                        </a:rPr>
                        <a:t>月に行われたスーパーシティ型国家戦略特別区域の指定に関する公募に対して、先端的サービスや規制改革について提案をした。</a:t>
                      </a:r>
                      <a:endParaRPr lang="en-US" altLang="ja-JP" sz="1400" kern="100" dirty="0" smtClean="0">
                        <a:solidFill>
                          <a:schemeClr val="tx1"/>
                        </a:solidFill>
                        <a:effectLst/>
                        <a:latin typeface="+mn-ea"/>
                        <a:ea typeface="+mn-ea"/>
                        <a:cs typeface="Times New Roman" panose="02020603050405020304" pitchFamily="18" charset="0"/>
                      </a:endParaRPr>
                    </a:p>
                    <a:p>
                      <a:pPr algn="just">
                        <a:lnSpc>
                          <a:spcPct val="100000"/>
                        </a:lnSpc>
                        <a:spcBef>
                          <a:spcPts val="240"/>
                        </a:spcBef>
                        <a:spcAft>
                          <a:spcPts val="240"/>
                        </a:spcAft>
                      </a:pPr>
                      <a:endParaRPr lang="en-US" altLang="ja-JP" sz="1400" kern="100" dirty="0" smtClean="0">
                        <a:solidFill>
                          <a:schemeClr val="tx1"/>
                        </a:solidFill>
                        <a:effectLst/>
                        <a:latin typeface="+mn-ea"/>
                        <a:ea typeface="+mn-ea"/>
                        <a:cs typeface="Times New Roman" panose="02020603050405020304" pitchFamily="18" charset="0"/>
                      </a:endParaRPr>
                    </a:p>
                    <a:p>
                      <a:pPr algn="just">
                        <a:lnSpc>
                          <a:spcPct val="100000"/>
                        </a:lnSpc>
                        <a:spcBef>
                          <a:spcPts val="240"/>
                        </a:spcBef>
                        <a:spcAft>
                          <a:spcPts val="240"/>
                        </a:spcAft>
                      </a:pPr>
                      <a:r>
                        <a:rPr lang="ja-JP" altLang="en-US" sz="1400" kern="100" dirty="0" smtClean="0">
                          <a:solidFill>
                            <a:schemeClr val="tx1"/>
                          </a:solidFill>
                          <a:effectLst/>
                          <a:latin typeface="+mn-ea"/>
                          <a:ea typeface="+mn-ea"/>
                          <a:cs typeface="Times New Roman" panose="02020603050405020304" pitchFamily="18" charset="0"/>
                        </a:rPr>
                        <a:t>○大阪スーパーシティ協議会</a:t>
                      </a:r>
                      <a:endParaRPr lang="en-US" altLang="ja-JP" sz="1400" kern="100" dirty="0" smtClean="0">
                        <a:solidFill>
                          <a:schemeClr val="tx1"/>
                        </a:solidFill>
                        <a:effectLst/>
                        <a:latin typeface="+mn-ea"/>
                        <a:ea typeface="+mn-ea"/>
                        <a:cs typeface="Times New Roman" panose="02020603050405020304" pitchFamily="18" charset="0"/>
                      </a:endParaRPr>
                    </a:p>
                    <a:p>
                      <a:pPr algn="just">
                        <a:lnSpc>
                          <a:spcPct val="100000"/>
                        </a:lnSpc>
                        <a:spcBef>
                          <a:spcPts val="240"/>
                        </a:spcBef>
                        <a:spcAft>
                          <a:spcPts val="240"/>
                        </a:spcAft>
                      </a:pPr>
                      <a:r>
                        <a:rPr lang="ja-JP" altLang="en-US" sz="1400" kern="100" dirty="0" smtClean="0">
                          <a:solidFill>
                            <a:schemeClr val="tx1"/>
                          </a:solidFill>
                          <a:effectLst/>
                          <a:latin typeface="+mn-ea"/>
                          <a:ea typeface="+mn-ea"/>
                          <a:cs typeface="Times New Roman" panose="02020603050405020304" pitchFamily="18" charset="0"/>
                        </a:rPr>
                        <a:t>　大阪がめざすスーパーシティの実現に向けて、官民連携のもと強力に推進するために大阪スーパーシティ協議会を開催した。</a:t>
                      </a:r>
                      <a:endParaRPr lang="en-US" altLang="ja-JP" sz="1400" kern="100" dirty="0" smtClean="0">
                        <a:solidFill>
                          <a:schemeClr val="tx1"/>
                        </a:solidFill>
                        <a:effectLst/>
                        <a:latin typeface="+mn-ea"/>
                        <a:ea typeface="+mn-ea"/>
                        <a:cs typeface="Times New Roman" panose="02020603050405020304" pitchFamily="18" charset="0"/>
                      </a:endParaRPr>
                    </a:p>
                    <a:p>
                      <a:pPr algn="just">
                        <a:lnSpc>
                          <a:spcPct val="100000"/>
                        </a:lnSpc>
                        <a:spcBef>
                          <a:spcPts val="240"/>
                        </a:spcBef>
                        <a:spcAft>
                          <a:spcPts val="240"/>
                        </a:spcAft>
                      </a:pPr>
                      <a:r>
                        <a:rPr lang="ja-JP" altLang="en-US" sz="1400" kern="100" dirty="0" smtClean="0">
                          <a:solidFill>
                            <a:schemeClr val="tx1"/>
                          </a:solidFill>
                          <a:effectLst/>
                          <a:latin typeface="+mn-ea"/>
                          <a:ea typeface="+mn-ea"/>
                          <a:cs typeface="Times New Roman" panose="02020603050405020304" pitchFamily="18" charset="0"/>
                        </a:rPr>
                        <a:t>・</a:t>
                      </a:r>
                      <a:r>
                        <a:rPr lang="en-US" altLang="ja-JP" sz="1400" kern="100" dirty="0" smtClean="0">
                          <a:solidFill>
                            <a:schemeClr val="tx1"/>
                          </a:solidFill>
                          <a:effectLst/>
                          <a:latin typeface="+mn-ea"/>
                          <a:ea typeface="+mn-ea"/>
                          <a:cs typeface="Times New Roman" panose="02020603050405020304" pitchFamily="18" charset="0"/>
                        </a:rPr>
                        <a:t>2022</a:t>
                      </a:r>
                      <a:r>
                        <a:rPr lang="ja-JP" altLang="en-US" sz="1400" kern="100" dirty="0" smtClean="0">
                          <a:solidFill>
                            <a:schemeClr val="tx1"/>
                          </a:solidFill>
                          <a:effectLst/>
                          <a:latin typeface="+mn-ea"/>
                          <a:ea typeface="+mn-ea"/>
                          <a:cs typeface="Times New Roman" panose="02020603050405020304" pitchFamily="18" charset="0"/>
                        </a:rPr>
                        <a:t>年６月　第１回</a:t>
                      </a:r>
                    </a:p>
                    <a:p>
                      <a:pPr algn="just">
                        <a:lnSpc>
                          <a:spcPct val="100000"/>
                        </a:lnSpc>
                        <a:spcBef>
                          <a:spcPts val="240"/>
                        </a:spcBef>
                        <a:spcAft>
                          <a:spcPts val="240"/>
                        </a:spcAft>
                      </a:pPr>
                      <a:r>
                        <a:rPr lang="ja-JP" altLang="en-US" sz="1400" kern="100" dirty="0" smtClean="0">
                          <a:solidFill>
                            <a:schemeClr val="tx1"/>
                          </a:solidFill>
                          <a:effectLst/>
                          <a:latin typeface="+mn-ea"/>
                          <a:ea typeface="+mn-ea"/>
                          <a:cs typeface="Times New Roman" panose="02020603050405020304" pitchFamily="18" charset="0"/>
                        </a:rPr>
                        <a:t>・</a:t>
                      </a:r>
                      <a:r>
                        <a:rPr lang="en-US" altLang="ja-JP" sz="1400" kern="100" dirty="0" smtClean="0">
                          <a:solidFill>
                            <a:schemeClr val="tx1"/>
                          </a:solidFill>
                          <a:effectLst/>
                          <a:latin typeface="+mn-ea"/>
                          <a:ea typeface="+mn-ea"/>
                          <a:cs typeface="Times New Roman" panose="02020603050405020304" pitchFamily="18" charset="0"/>
                        </a:rPr>
                        <a:t>2022</a:t>
                      </a:r>
                      <a:r>
                        <a:rPr lang="ja-JP" altLang="en-US" sz="1400" kern="100" dirty="0" smtClean="0">
                          <a:solidFill>
                            <a:schemeClr val="tx1"/>
                          </a:solidFill>
                          <a:effectLst/>
                          <a:latin typeface="+mn-ea"/>
                          <a:ea typeface="+mn-ea"/>
                          <a:cs typeface="Times New Roman" panose="02020603050405020304" pitchFamily="18" charset="0"/>
                        </a:rPr>
                        <a:t>年９月　第２回（書面）</a:t>
                      </a:r>
                      <a:br>
                        <a:rPr lang="ja-JP" altLang="en-US" sz="1400" kern="100" dirty="0" smtClean="0">
                          <a:solidFill>
                            <a:schemeClr val="tx1"/>
                          </a:solidFill>
                          <a:effectLst/>
                          <a:latin typeface="+mn-ea"/>
                          <a:ea typeface="+mn-ea"/>
                          <a:cs typeface="Times New Roman" panose="02020603050405020304" pitchFamily="18" charset="0"/>
                        </a:rPr>
                      </a:br>
                      <a:r>
                        <a:rPr lang="ja-JP" altLang="en-US" sz="1400" kern="100" dirty="0" smtClean="0">
                          <a:solidFill>
                            <a:schemeClr val="tx1"/>
                          </a:solidFill>
                          <a:effectLst/>
                          <a:latin typeface="+mn-ea"/>
                          <a:ea typeface="+mn-ea"/>
                          <a:cs typeface="Times New Roman" panose="02020603050405020304" pitchFamily="18" charset="0"/>
                        </a:rPr>
                        <a:t>・</a:t>
                      </a:r>
                      <a:r>
                        <a:rPr lang="en-US" altLang="ja-JP" sz="1400" kern="100" dirty="0" smtClean="0">
                          <a:solidFill>
                            <a:schemeClr val="tx1"/>
                          </a:solidFill>
                          <a:effectLst/>
                          <a:latin typeface="+mn-ea"/>
                          <a:ea typeface="+mn-ea"/>
                          <a:cs typeface="Times New Roman" panose="02020603050405020304" pitchFamily="18" charset="0"/>
                        </a:rPr>
                        <a:t>2022</a:t>
                      </a:r>
                      <a:r>
                        <a:rPr lang="ja-JP" altLang="en-US" sz="1400" kern="100" dirty="0" smtClean="0">
                          <a:solidFill>
                            <a:schemeClr val="tx1"/>
                          </a:solidFill>
                          <a:effectLst/>
                          <a:latin typeface="+mn-ea"/>
                          <a:ea typeface="+mn-ea"/>
                          <a:cs typeface="Times New Roman" panose="02020603050405020304" pitchFamily="18" charset="0"/>
                        </a:rPr>
                        <a:t>年</a:t>
                      </a:r>
                      <a:r>
                        <a:rPr lang="en-US" altLang="ja-JP" sz="1400" kern="100" dirty="0" smtClean="0">
                          <a:solidFill>
                            <a:schemeClr val="tx1"/>
                          </a:solidFill>
                          <a:effectLst/>
                          <a:latin typeface="+mn-ea"/>
                          <a:ea typeface="+mn-ea"/>
                          <a:cs typeface="Times New Roman" panose="02020603050405020304" pitchFamily="18" charset="0"/>
                        </a:rPr>
                        <a:t>12</a:t>
                      </a:r>
                      <a:r>
                        <a:rPr lang="ja-JP" altLang="en-US" sz="1400" kern="100" dirty="0" smtClean="0">
                          <a:solidFill>
                            <a:schemeClr val="tx1"/>
                          </a:solidFill>
                          <a:effectLst/>
                          <a:latin typeface="+mn-ea"/>
                          <a:ea typeface="+mn-ea"/>
                          <a:cs typeface="Times New Roman" panose="02020603050405020304" pitchFamily="18" charset="0"/>
                        </a:rPr>
                        <a:t>月　第３回</a:t>
                      </a:r>
                    </a:p>
                    <a:p>
                      <a:pPr algn="just">
                        <a:lnSpc>
                          <a:spcPct val="100000"/>
                        </a:lnSpc>
                        <a:spcBef>
                          <a:spcPts val="240"/>
                        </a:spcBef>
                        <a:spcAft>
                          <a:spcPts val="240"/>
                        </a:spcAft>
                      </a:pPr>
                      <a:r>
                        <a:rPr lang="ja-JP" altLang="en-US" sz="1400" kern="100" dirty="0" smtClean="0">
                          <a:solidFill>
                            <a:schemeClr val="tx1"/>
                          </a:solidFill>
                          <a:effectLst/>
                          <a:latin typeface="+mn-ea"/>
                          <a:ea typeface="+mn-ea"/>
                          <a:cs typeface="Times New Roman" panose="02020603050405020304" pitchFamily="18" charset="0"/>
                        </a:rPr>
                        <a:t>　全体計画策定</a:t>
                      </a:r>
                    </a:p>
                    <a:p>
                      <a:pPr algn="just">
                        <a:lnSpc>
                          <a:spcPct val="100000"/>
                        </a:lnSpc>
                        <a:spcBef>
                          <a:spcPts val="240"/>
                        </a:spcBef>
                        <a:spcAft>
                          <a:spcPts val="240"/>
                        </a:spcAft>
                      </a:pPr>
                      <a:endParaRPr lang="en-US" altLang="ja-JP" sz="1400" kern="100" dirty="0" smtClean="0">
                        <a:solidFill>
                          <a:schemeClr val="tx1"/>
                        </a:solidFill>
                        <a:effectLst/>
                        <a:latin typeface="+mn-ea"/>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240"/>
                        </a:spcBef>
                        <a:spcAft>
                          <a:spcPts val="240"/>
                        </a:spcAft>
                      </a:pPr>
                      <a:r>
                        <a:rPr lang="ja-JP" altLang="en-US" sz="1400" kern="100" dirty="0" smtClean="0">
                          <a:solidFill>
                            <a:schemeClr val="tx1"/>
                          </a:solidFill>
                          <a:effectLst/>
                          <a:latin typeface="+mn-ea"/>
                          <a:ea typeface="+mn-ea"/>
                          <a:cs typeface="Times New Roman" panose="02020603050405020304" pitchFamily="18" charset="0"/>
                        </a:rPr>
                        <a:t>○スーパーシティ型国家戦略特別区域への指定、区域方針の策定。</a:t>
                      </a:r>
                      <a:endParaRPr lang="en-US" altLang="ja-JP" sz="1400" kern="100" dirty="0" smtClean="0">
                        <a:solidFill>
                          <a:schemeClr val="tx1"/>
                        </a:solidFill>
                        <a:effectLst/>
                        <a:latin typeface="+mn-ea"/>
                        <a:ea typeface="+mn-ea"/>
                        <a:cs typeface="Times New Roman" panose="02020603050405020304" pitchFamily="18" charset="0"/>
                      </a:endParaRPr>
                    </a:p>
                    <a:p>
                      <a:pPr algn="just">
                        <a:lnSpc>
                          <a:spcPct val="100000"/>
                        </a:lnSpc>
                        <a:spcBef>
                          <a:spcPts val="240"/>
                        </a:spcBef>
                        <a:spcAft>
                          <a:spcPts val="240"/>
                        </a:spcAft>
                      </a:pPr>
                      <a:r>
                        <a:rPr lang="ja-JP" altLang="en-US" sz="1400" kern="100" dirty="0" smtClean="0">
                          <a:solidFill>
                            <a:schemeClr val="tx1"/>
                          </a:solidFill>
                          <a:effectLst/>
                          <a:latin typeface="+mn-ea"/>
                          <a:ea typeface="+mn-ea"/>
                          <a:cs typeface="Times New Roman" panose="02020603050405020304" pitchFamily="18" charset="0"/>
                        </a:rPr>
                        <a:t>　国家戦略特区諮問会議を経て</a:t>
                      </a:r>
                      <a:r>
                        <a:rPr lang="en-US" altLang="ja-JP" sz="1400" kern="100" dirty="0" smtClean="0">
                          <a:solidFill>
                            <a:schemeClr val="tx1"/>
                          </a:solidFill>
                          <a:effectLst/>
                          <a:latin typeface="+mn-ea"/>
                          <a:ea typeface="+mn-ea"/>
                          <a:cs typeface="Times New Roman" panose="02020603050405020304" pitchFamily="18" charset="0"/>
                        </a:rPr>
                        <a:t>2022</a:t>
                      </a:r>
                      <a:r>
                        <a:rPr lang="ja-JP" altLang="en-US" sz="1400" kern="100" dirty="0" smtClean="0">
                          <a:solidFill>
                            <a:schemeClr val="tx1"/>
                          </a:solidFill>
                          <a:effectLst/>
                          <a:latin typeface="+mn-ea"/>
                          <a:ea typeface="+mn-ea"/>
                          <a:cs typeface="Times New Roman" panose="02020603050405020304" pitchFamily="18" charset="0"/>
                        </a:rPr>
                        <a:t>年４月、政令閣議決定により大阪市域が区域に指定され、</a:t>
                      </a:r>
                      <a:r>
                        <a:rPr lang="en-US" altLang="ja-JP" sz="1400" kern="100" dirty="0" smtClean="0">
                          <a:solidFill>
                            <a:schemeClr val="tx1"/>
                          </a:solidFill>
                          <a:effectLst/>
                          <a:latin typeface="+mn-ea"/>
                          <a:ea typeface="+mn-ea"/>
                          <a:cs typeface="Times New Roman" panose="02020603050405020304" pitchFamily="18" charset="0"/>
                        </a:rPr>
                        <a:t>2022</a:t>
                      </a:r>
                      <a:r>
                        <a:rPr lang="ja-JP" altLang="en-US" sz="1400" kern="100" dirty="0" smtClean="0">
                          <a:solidFill>
                            <a:schemeClr val="tx1"/>
                          </a:solidFill>
                          <a:effectLst/>
                          <a:latin typeface="+mn-ea"/>
                          <a:ea typeface="+mn-ea"/>
                          <a:cs typeface="Times New Roman" panose="02020603050405020304" pitchFamily="18" charset="0"/>
                        </a:rPr>
                        <a:t>年</a:t>
                      </a:r>
                      <a:r>
                        <a:rPr lang="en-US" altLang="ja-JP" sz="1400" kern="100" dirty="0" smtClean="0">
                          <a:solidFill>
                            <a:schemeClr val="tx1"/>
                          </a:solidFill>
                          <a:effectLst/>
                          <a:latin typeface="+mn-ea"/>
                          <a:ea typeface="+mn-ea"/>
                          <a:cs typeface="Times New Roman" panose="02020603050405020304" pitchFamily="18" charset="0"/>
                        </a:rPr>
                        <a:t>11</a:t>
                      </a:r>
                      <a:r>
                        <a:rPr lang="ja-JP" altLang="en-US" sz="1400" kern="100" dirty="0" smtClean="0">
                          <a:solidFill>
                            <a:schemeClr val="tx1"/>
                          </a:solidFill>
                          <a:effectLst/>
                          <a:latin typeface="+mn-ea"/>
                          <a:ea typeface="+mn-ea"/>
                          <a:cs typeface="Times New Roman" panose="02020603050405020304" pitchFamily="18" charset="0"/>
                        </a:rPr>
                        <a:t>月、内閣総理大臣決定により区域方針が策定された。</a:t>
                      </a:r>
                      <a:endParaRPr lang="en-US" altLang="ja-JP" sz="1400" kern="100" dirty="0" smtClean="0">
                        <a:solidFill>
                          <a:schemeClr val="tx1"/>
                        </a:solidFill>
                        <a:effectLst/>
                        <a:latin typeface="+mn-ea"/>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テキスト ボックス 5"/>
          <p:cNvSpPr txBox="1"/>
          <p:nvPr/>
        </p:nvSpPr>
        <p:spPr>
          <a:xfrm>
            <a:off x="-14684" y="0"/>
            <a:ext cx="5040000" cy="338554"/>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（８）スーパーシティ構想</a:t>
            </a:r>
            <a:r>
              <a:rPr kumimoji="1" lang="ja-JP" altLang="en-US" sz="1600" b="1" i="0" u="none"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　</a:t>
            </a:r>
            <a:r>
              <a:rPr kumimoji="1" lang="en-US" altLang="ja-JP" sz="1600" b="1" i="0" u="none"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600" b="1" i="0" u="none"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新規</a:t>
            </a:r>
            <a:r>
              <a:rPr kumimoji="1" lang="en-US" altLang="ja-JP" sz="1600" b="1" i="0" u="none"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endParaRPr kumimoji="1" lang="ja-JP" altLang="en-US" sz="16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4" name="スライド番号プレースホルダー 2"/>
          <p:cNvSpPr>
            <a:spLocks noGrp="1"/>
          </p:cNvSpPr>
          <p:nvPr>
            <p:ph type="sldNum" sz="quarter" idx="12"/>
          </p:nvPr>
        </p:nvSpPr>
        <p:spPr>
          <a:xfrm>
            <a:off x="8138492" y="6563444"/>
            <a:ext cx="1049640" cy="33265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1" lang="ja-JP" altLang="en-US" sz="11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18465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角丸四角形 13">
            <a:extLst>
              <a:ext uri="{FF2B5EF4-FFF2-40B4-BE49-F238E27FC236}">
                <a16:creationId xmlns:a16="http://schemas.microsoft.com/office/drawing/2014/main" id="{E0B591A2-C9A6-44D2-ADE6-3026559B919D}"/>
              </a:ext>
            </a:extLst>
          </p:cNvPr>
          <p:cNvSpPr/>
          <p:nvPr/>
        </p:nvSpPr>
        <p:spPr>
          <a:xfrm>
            <a:off x="2443867" y="4285122"/>
            <a:ext cx="4256267" cy="323057"/>
          </a:xfrm>
          <a:prstGeom prst="rect">
            <a:avLst/>
          </a:prstGeom>
          <a:solidFill>
            <a:srgbClr val="C55A1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3252" rIns="0" bIns="33252"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63"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ビジネス・イノベーション</a:t>
            </a:r>
          </a:p>
        </p:txBody>
      </p:sp>
      <p:sp>
        <p:nvSpPr>
          <p:cNvPr id="10" name="タイトル 9">
            <a:extLst>
              <a:ext uri="{FF2B5EF4-FFF2-40B4-BE49-F238E27FC236}">
                <a16:creationId xmlns:a16="http://schemas.microsoft.com/office/drawing/2014/main" id="{A620FBD2-9D5A-448A-8653-C8BF30BE2A56}"/>
              </a:ext>
            </a:extLst>
          </p:cNvPr>
          <p:cNvSpPr>
            <a:spLocks noGrp="1"/>
          </p:cNvSpPr>
          <p:nvPr>
            <p:ph type="title"/>
          </p:nvPr>
        </p:nvSpPr>
        <p:spPr>
          <a:solidFill>
            <a:srgbClr val="DEEBF7"/>
          </a:solidFill>
        </p:spPr>
        <p:txBody>
          <a:bodyPr vert="horz" lIns="266017" tIns="0" rIns="266017" bIns="66504" rtlCol="0" anchor="b" anchorCtr="0">
            <a:noAutofit/>
          </a:bodyPr>
          <a:lstStyle/>
          <a:p>
            <a:r>
              <a:rPr lang="ja-JP" altLang="en-US" dirty="0"/>
              <a:t>万博後（</a:t>
            </a:r>
            <a:r>
              <a:rPr lang="en-US" altLang="ja-JP" dirty="0"/>
              <a:t>2026</a:t>
            </a:r>
            <a:r>
              <a:rPr lang="ja-JP" altLang="en-US" dirty="0"/>
              <a:t>年度以降）の</a:t>
            </a:r>
            <a:r>
              <a:rPr lang="ja-JP" altLang="en-US" dirty="0" smtClean="0"/>
              <a:t>展開</a:t>
            </a:r>
            <a:r>
              <a:rPr lang="en-US" altLang="ja-JP" dirty="0" smtClean="0"/>
              <a:t/>
            </a:r>
            <a:br>
              <a:rPr lang="en-US" altLang="ja-JP" dirty="0" smtClean="0"/>
            </a:br>
            <a:r>
              <a:rPr lang="ja-JP" altLang="en-US" dirty="0" smtClean="0"/>
              <a:t>　住民</a:t>
            </a:r>
            <a:r>
              <a:rPr lang="ja-JP" altLang="en-US" dirty="0"/>
              <a:t>一人ひとりの生活の質が向上し、都市が成長し続ける大阪</a:t>
            </a:r>
          </a:p>
        </p:txBody>
      </p:sp>
      <p:sp>
        <p:nvSpPr>
          <p:cNvPr id="17" name="角丸四角形 13">
            <a:extLst>
              <a:ext uri="{FF2B5EF4-FFF2-40B4-BE49-F238E27FC236}">
                <a16:creationId xmlns:a16="http://schemas.microsoft.com/office/drawing/2014/main" id="{47D9F7A0-EF72-4CF0-BF27-7C6DD6D3F469}"/>
              </a:ext>
            </a:extLst>
          </p:cNvPr>
          <p:cNvSpPr/>
          <p:nvPr/>
        </p:nvSpPr>
        <p:spPr>
          <a:xfrm>
            <a:off x="1246792" y="3161277"/>
            <a:ext cx="6650417" cy="931058"/>
          </a:xfrm>
          <a:prstGeom prst="flowChartMagneticDisk">
            <a:avLst/>
          </a:prstGeom>
          <a:solidFill>
            <a:srgbClr val="BFBFBF"/>
          </a:solidFill>
          <a:ln w="19050" cap="rnd">
            <a:solidFill>
              <a:srgbClr val="FFFFFF"/>
            </a:solidFill>
            <a:roun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831302" rtlCol="0" anchor="t" anchorCtr="0">
            <a:noAutofit/>
          </a:bodyPr>
          <a:lstStyle/>
          <a:p>
            <a:pPr marL="0" marR="0" lvl="0" indent="0" algn="ctr" defTabSz="422316" rtl="0" eaLnBrk="1" fontAlgn="base" latinLnBrk="0" hangingPunct="1">
              <a:lnSpc>
                <a:spcPts val="1108"/>
              </a:lnSpc>
              <a:spcBef>
                <a:spcPts val="0"/>
              </a:spcBef>
              <a:spcAft>
                <a:spcPts val="277"/>
              </a:spcAft>
              <a:buClrTx/>
              <a:buSzTx/>
              <a:buFontTx/>
              <a:buNone/>
              <a:tabLst/>
              <a:defRPr/>
            </a:pPr>
            <a:r>
              <a:rPr kumimoji="1" lang="ja-JP" altLang="en-US" sz="166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大阪広域データ連携基盤 </a:t>
            </a:r>
            <a:r>
              <a:rPr kumimoji="1" lang="ja-JP" altLang="en-US" sz="166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6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ORDEN</a:t>
            </a:r>
            <a:r>
              <a:rPr kumimoji="1" lang="ja-JP" altLang="en-US" sz="166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6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22316" rtl="0" eaLnBrk="1" fontAlgn="base" latinLnBrk="0" hangingPunct="1">
              <a:lnSpc>
                <a:spcPts val="1108"/>
              </a:lnSpc>
              <a:spcBef>
                <a:spcPts val="0"/>
              </a:spcBef>
              <a:spcAft>
                <a:spcPts val="277"/>
              </a:spcAft>
              <a:buClrTx/>
              <a:buSzTx/>
              <a:buFontTx/>
              <a:buNone/>
              <a:tabLst/>
              <a:defRPr/>
            </a:pPr>
            <a:r>
              <a:rPr kumimoji="1" lang="ja-JP" altLang="en-US" sz="1016"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016"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Osaka Regional Data Exchange Network</a:t>
            </a:r>
            <a:r>
              <a:rPr kumimoji="1" lang="ja-JP" altLang="en-US" sz="1016"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en-US" altLang="ja-JP" sz="1016"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7" name="テキスト プレースホルダー 33">
            <a:extLst>
              <a:ext uri="{FF2B5EF4-FFF2-40B4-BE49-F238E27FC236}">
                <a16:creationId xmlns:a16="http://schemas.microsoft.com/office/drawing/2014/main" id="{271BCD6B-78C0-4F5A-B2CB-A3053C2C4E49}"/>
              </a:ext>
            </a:extLst>
          </p:cNvPr>
          <p:cNvSpPr txBox="1">
            <a:spLocks/>
          </p:cNvSpPr>
          <p:nvPr/>
        </p:nvSpPr>
        <p:spPr>
          <a:xfrm>
            <a:off x="266017" y="1101106"/>
            <a:ext cx="8612290" cy="656526"/>
          </a:xfrm>
          <a:prstGeom prst="rect">
            <a:avLst/>
          </a:prstGeom>
        </p:spPr>
        <p:txBody>
          <a:bodyPr vert="horz" lIns="0" tIns="0" rIns="0" bIns="0" rtlCol="0">
            <a:spAutoFit/>
          </a:bodyPr>
          <a:lst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Clr>
                <a:srgbClr val="2E2E2E"/>
              </a:buClr>
              <a:buFont typeface="BIZ UDPゴシック" panose="020B0400000000000000" pitchFamily="50" charset="-128"/>
              <a:buChar char="-"/>
              <a:defRPr kumimoji="1" sz="1400" kern="1200">
                <a:solidFill>
                  <a:srgbClr val="2E2E2E"/>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a:lstStyle>
          <a:p>
            <a:pPr marL="180000" marR="0" lvl="0" indent="-180000" algn="just" defTabSz="912114" rtl="0" eaLnBrk="1" fontAlgn="ctr" latinLnBrk="0" hangingPunct="1">
              <a:lnSpc>
                <a:spcPct val="110000"/>
              </a:lnSpc>
              <a:spcBef>
                <a:spcPts val="0"/>
              </a:spcBef>
              <a:spcAft>
                <a:spcPts val="600"/>
              </a:spcAft>
              <a:buClr>
                <a:srgbClr val="2E75B6"/>
              </a:buClr>
              <a:buSzTx/>
              <a:buFont typeface="Wingdings" panose="05000000000000000000" pitchFamily="2" charset="2"/>
              <a:buChar char="l"/>
              <a:tabLst/>
              <a:defRPr/>
            </a:pPr>
            <a:r>
              <a:rPr kumimoji="1" lang="ja-JP" altLang="en-US" sz="1293" b="0" i="0" u="none" strike="noStrike" kern="1200" cap="none" spc="0" normalizeH="0" baseline="0" noProof="0" dirty="0">
                <a:ln>
                  <a:noFill/>
                </a:ln>
                <a:solidFill>
                  <a:prstClr val="black"/>
                </a:solidFill>
                <a:effectLst/>
                <a:uLnTx/>
                <a:uFillTx/>
                <a:latin typeface="Meiryo UI"/>
                <a:ea typeface="Meiryo UI"/>
                <a:cs typeface="+mn-cs"/>
              </a:rPr>
              <a:t>夢洲及びうめきた２期において先端的サービスの実証や実装を進め、また大阪広域データ連携基盤（</a:t>
            </a:r>
            <a:r>
              <a:rPr kumimoji="1" lang="en-US" altLang="ja-JP" sz="1293" b="0" i="0" u="none" strike="noStrike" kern="1200" cap="none" spc="0" normalizeH="0" baseline="0" noProof="0" dirty="0">
                <a:ln>
                  <a:noFill/>
                </a:ln>
                <a:solidFill>
                  <a:prstClr val="black"/>
                </a:solidFill>
                <a:effectLst/>
                <a:uLnTx/>
                <a:uFillTx/>
                <a:latin typeface="Meiryo UI"/>
                <a:ea typeface="Meiryo UI"/>
                <a:cs typeface="+mn-cs"/>
              </a:rPr>
              <a:t>ORDEN</a:t>
            </a:r>
            <a:r>
              <a:rPr kumimoji="1" lang="ja-JP" altLang="en-US" sz="1293" b="0" i="0" u="none" strike="noStrike" kern="1200" cap="none" spc="0" normalizeH="0" baseline="0" noProof="0" dirty="0">
                <a:ln>
                  <a:noFill/>
                </a:ln>
                <a:solidFill>
                  <a:prstClr val="black"/>
                </a:solidFill>
                <a:effectLst/>
                <a:uLnTx/>
                <a:uFillTx/>
                <a:latin typeface="Meiryo UI"/>
                <a:ea typeface="Meiryo UI"/>
                <a:cs typeface="+mn-cs"/>
              </a:rPr>
              <a:t>）を活用した様々なデータ連携を推進することで、次々とビジネスが生まれるデータ駆動型社会が実現し、ひいては住民</a:t>
            </a:r>
            <a:r>
              <a:rPr kumimoji="1" lang="en-US" altLang="ja-JP" sz="1293" b="0" i="0" u="none" strike="noStrike" kern="1200" cap="none" spc="0" normalizeH="0" baseline="0" noProof="0" dirty="0" err="1">
                <a:ln>
                  <a:noFill/>
                </a:ln>
                <a:solidFill>
                  <a:prstClr val="black"/>
                </a:solidFill>
                <a:effectLst/>
                <a:uLnTx/>
                <a:uFillTx/>
                <a:latin typeface="Meiryo UI"/>
                <a:ea typeface="Meiryo UI"/>
                <a:cs typeface="+mn-cs"/>
              </a:rPr>
              <a:t>QoL</a:t>
            </a:r>
            <a:r>
              <a:rPr kumimoji="1" lang="ja-JP" altLang="en-US" sz="1293" b="0" i="0" u="none" strike="noStrike" kern="1200" cap="none" spc="0" normalizeH="0" baseline="0" noProof="0" dirty="0">
                <a:ln>
                  <a:noFill/>
                </a:ln>
                <a:solidFill>
                  <a:prstClr val="black"/>
                </a:solidFill>
                <a:effectLst/>
                <a:uLnTx/>
                <a:uFillTx/>
                <a:latin typeface="Meiryo UI"/>
                <a:ea typeface="Meiryo UI"/>
                <a:cs typeface="+mn-cs"/>
              </a:rPr>
              <a:t>の向上と都市競争力の強化につながっていく。</a:t>
            </a:r>
            <a:endParaRPr kumimoji="1" lang="en-US" altLang="ja-JP" sz="1293"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3" name="円弧 32">
            <a:extLst>
              <a:ext uri="{FF2B5EF4-FFF2-40B4-BE49-F238E27FC236}">
                <a16:creationId xmlns:a16="http://schemas.microsoft.com/office/drawing/2014/main" id="{AFC959EB-A694-4218-8BB5-5AB2858CD5BA}"/>
              </a:ext>
            </a:extLst>
          </p:cNvPr>
          <p:cNvSpPr>
            <a:spLocks noChangeAspect="1"/>
          </p:cNvSpPr>
          <p:nvPr/>
        </p:nvSpPr>
        <p:spPr>
          <a:xfrm rot="5400000" flipH="1">
            <a:off x="6507553" y="3780346"/>
            <a:ext cx="598538" cy="598538"/>
          </a:xfrm>
          <a:prstGeom prst="arc">
            <a:avLst>
              <a:gd name="adj1" fmla="val 10941109"/>
              <a:gd name="adj2" fmla="val 16393916"/>
            </a:avLst>
          </a:prstGeom>
          <a:ln w="57150" cap="rnd">
            <a:solidFill>
              <a:srgbClr val="7C7C7C"/>
            </a:solidFill>
            <a:round/>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3" b="0" i="0" u="none" strike="noStrike" kern="1200" cap="none" spc="0" normalizeH="0" baseline="0" noProof="0">
              <a:ln>
                <a:noFill/>
              </a:ln>
              <a:solidFill>
                <a:prstClr val="black"/>
              </a:solidFill>
              <a:effectLst/>
              <a:uLnTx/>
              <a:uFillTx/>
              <a:latin typeface="Meiryo UI"/>
              <a:ea typeface="Meiryo UI"/>
              <a:cs typeface="+mn-cs"/>
            </a:endParaRPr>
          </a:p>
        </p:txBody>
      </p:sp>
      <p:sp>
        <p:nvSpPr>
          <p:cNvPr id="65" name="円弧 64">
            <a:extLst>
              <a:ext uri="{FF2B5EF4-FFF2-40B4-BE49-F238E27FC236}">
                <a16:creationId xmlns:a16="http://schemas.microsoft.com/office/drawing/2014/main" id="{F6CD063B-682A-48BC-990A-E658C0B8F533}"/>
              </a:ext>
            </a:extLst>
          </p:cNvPr>
          <p:cNvSpPr>
            <a:spLocks noChangeAspect="1"/>
          </p:cNvSpPr>
          <p:nvPr/>
        </p:nvSpPr>
        <p:spPr>
          <a:xfrm rot="16200000" flipV="1">
            <a:off x="2037909" y="3780346"/>
            <a:ext cx="598538" cy="598538"/>
          </a:xfrm>
          <a:prstGeom prst="arc">
            <a:avLst>
              <a:gd name="adj1" fmla="val 5382869"/>
              <a:gd name="adj2" fmla="val 11198998"/>
            </a:avLst>
          </a:prstGeom>
          <a:ln w="57150" cap="rnd">
            <a:solidFill>
              <a:srgbClr val="7C7C7C"/>
            </a:solidFill>
            <a:round/>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3" b="0" i="0" u="none" strike="noStrike" kern="1200" cap="none" spc="0" normalizeH="0" baseline="0" noProof="0">
              <a:ln>
                <a:noFill/>
              </a:ln>
              <a:solidFill>
                <a:prstClr val="black"/>
              </a:solidFill>
              <a:effectLst/>
              <a:uLnTx/>
              <a:uFillTx/>
              <a:latin typeface="Meiryo UI"/>
              <a:ea typeface="Meiryo UI"/>
              <a:cs typeface="+mn-cs"/>
            </a:endParaRPr>
          </a:p>
        </p:txBody>
      </p:sp>
      <p:sp>
        <p:nvSpPr>
          <p:cNvPr id="16" name="テキスト ボックス 15">
            <a:extLst>
              <a:ext uri="{FF2B5EF4-FFF2-40B4-BE49-F238E27FC236}">
                <a16:creationId xmlns:a16="http://schemas.microsoft.com/office/drawing/2014/main" id="{56E53B98-3EB1-4693-873F-D321F08C0187}"/>
              </a:ext>
            </a:extLst>
          </p:cNvPr>
          <p:cNvSpPr txBox="1"/>
          <p:nvPr/>
        </p:nvSpPr>
        <p:spPr>
          <a:xfrm>
            <a:off x="8044708" y="3561726"/>
            <a:ext cx="897806" cy="262829"/>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データ連携</a:t>
            </a:r>
          </a:p>
        </p:txBody>
      </p:sp>
      <p:sp>
        <p:nvSpPr>
          <p:cNvPr id="66" name="テキスト ボックス 65">
            <a:extLst>
              <a:ext uri="{FF2B5EF4-FFF2-40B4-BE49-F238E27FC236}">
                <a16:creationId xmlns:a16="http://schemas.microsoft.com/office/drawing/2014/main" id="{FFA2F024-BEF9-4223-9DE0-3E3477845662}"/>
              </a:ext>
            </a:extLst>
          </p:cNvPr>
          <p:cNvSpPr txBox="1"/>
          <p:nvPr/>
        </p:nvSpPr>
        <p:spPr>
          <a:xfrm>
            <a:off x="201487" y="3561726"/>
            <a:ext cx="897806" cy="262829"/>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データ連携</a:t>
            </a:r>
          </a:p>
        </p:txBody>
      </p:sp>
      <p:sp>
        <p:nvSpPr>
          <p:cNvPr id="72" name="テキスト ボックス 71">
            <a:extLst>
              <a:ext uri="{FF2B5EF4-FFF2-40B4-BE49-F238E27FC236}">
                <a16:creationId xmlns:a16="http://schemas.microsoft.com/office/drawing/2014/main" id="{400C74AC-5AB9-4FE5-B974-9FB136B1A85D}"/>
              </a:ext>
            </a:extLst>
          </p:cNvPr>
          <p:cNvSpPr txBox="1"/>
          <p:nvPr/>
        </p:nvSpPr>
        <p:spPr>
          <a:xfrm>
            <a:off x="410027" y="4215031"/>
            <a:ext cx="1721715" cy="490262"/>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93" b="1" i="0" u="none" strike="noStrike" kern="1200" cap="none" spc="0" normalizeH="0" baseline="0" noProof="0" dirty="0">
                <a:ln>
                  <a:noFill/>
                </a:ln>
                <a:solidFill>
                  <a:prstClr val="black"/>
                </a:solidFill>
                <a:effectLst/>
                <a:uLnTx/>
                <a:uFillTx/>
                <a:latin typeface="Meiryo UI"/>
                <a:ea typeface="Meiryo UI"/>
                <a:cs typeface="+mn-cs"/>
              </a:rPr>
              <a:t>データの活用が</a:t>
            </a:r>
            <a:endParaRPr kumimoji="1" lang="en-US" altLang="ja-JP" sz="1293"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93" b="1" i="0" u="none" strike="noStrike" kern="1200" cap="none" spc="0" normalizeH="0" baseline="0" noProof="0" dirty="0">
                <a:ln>
                  <a:noFill/>
                </a:ln>
                <a:solidFill>
                  <a:prstClr val="black"/>
                </a:solidFill>
                <a:effectLst/>
                <a:uLnTx/>
                <a:uFillTx/>
                <a:latin typeface="Meiryo UI"/>
                <a:ea typeface="Meiryo UI"/>
                <a:cs typeface="+mn-cs"/>
              </a:rPr>
              <a:t>新たなサービスを生む</a:t>
            </a:r>
          </a:p>
        </p:txBody>
      </p:sp>
      <p:sp>
        <p:nvSpPr>
          <p:cNvPr id="73" name="テキスト ボックス 72">
            <a:extLst>
              <a:ext uri="{FF2B5EF4-FFF2-40B4-BE49-F238E27FC236}">
                <a16:creationId xmlns:a16="http://schemas.microsoft.com/office/drawing/2014/main" id="{B5787DEF-196F-4585-9528-C1CBD4466059}"/>
              </a:ext>
            </a:extLst>
          </p:cNvPr>
          <p:cNvSpPr txBox="1"/>
          <p:nvPr/>
        </p:nvSpPr>
        <p:spPr>
          <a:xfrm>
            <a:off x="7000549" y="4215031"/>
            <a:ext cx="2046878" cy="490262"/>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93" b="1" i="0" u="none" strike="noStrike" kern="1200" cap="none" spc="0" normalizeH="0" baseline="0" noProof="0" dirty="0">
                <a:ln>
                  <a:noFill/>
                </a:ln>
                <a:solidFill>
                  <a:prstClr val="black"/>
                </a:solidFill>
                <a:effectLst/>
                <a:uLnTx/>
                <a:uFillTx/>
                <a:latin typeface="Meiryo UI"/>
                <a:ea typeface="Meiryo UI"/>
                <a:cs typeface="+mn-cs"/>
              </a:rPr>
              <a:t>新たなサービスの創出が</a:t>
            </a:r>
            <a:endParaRPr kumimoji="1" lang="en-US" altLang="ja-JP" sz="1293"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93" b="1" i="0" u="none" strike="noStrike" kern="1200" cap="none" spc="0" normalizeH="0" baseline="0" noProof="0" dirty="0">
                <a:ln>
                  <a:noFill/>
                </a:ln>
                <a:solidFill>
                  <a:prstClr val="black"/>
                </a:solidFill>
                <a:effectLst/>
                <a:uLnTx/>
                <a:uFillTx/>
                <a:latin typeface="Meiryo UI"/>
                <a:ea typeface="Meiryo UI"/>
                <a:cs typeface="+mn-cs"/>
              </a:rPr>
              <a:t>多様なデータの連携を生む</a:t>
            </a:r>
          </a:p>
        </p:txBody>
      </p:sp>
      <p:sp>
        <p:nvSpPr>
          <p:cNvPr id="71" name="テキスト ボックス 70">
            <a:extLst>
              <a:ext uri="{FF2B5EF4-FFF2-40B4-BE49-F238E27FC236}">
                <a16:creationId xmlns:a16="http://schemas.microsoft.com/office/drawing/2014/main" id="{FCB75958-8897-4721-9431-3B035770848A}"/>
              </a:ext>
            </a:extLst>
          </p:cNvPr>
          <p:cNvSpPr txBox="1"/>
          <p:nvPr/>
        </p:nvSpPr>
        <p:spPr>
          <a:xfrm>
            <a:off x="1711395" y="5610592"/>
            <a:ext cx="5721211" cy="803105"/>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66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ビジネスが生まれるデータ駆動型社会</a:t>
            </a:r>
            <a:endParaRPr kumimoji="1" lang="en-US" altLang="ja-JP" sz="166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47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快適な環境のもとでチャンスがあふれる、未来のビジネス都市</a:t>
            </a:r>
            <a:endParaRPr kumimoji="1" lang="en-US" altLang="ja-JP" sz="147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47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イノベーションを通じたビジネスの振興</a:t>
            </a:r>
          </a:p>
        </p:txBody>
      </p:sp>
      <p:grpSp>
        <p:nvGrpSpPr>
          <p:cNvPr id="30" name="グループ化 29">
            <a:extLst>
              <a:ext uri="{FF2B5EF4-FFF2-40B4-BE49-F238E27FC236}">
                <a16:creationId xmlns:a16="http://schemas.microsoft.com/office/drawing/2014/main" id="{7D62BC94-3E8B-411B-93EC-9CD471EFAC52}"/>
              </a:ext>
            </a:extLst>
          </p:cNvPr>
          <p:cNvGrpSpPr/>
          <p:nvPr/>
        </p:nvGrpSpPr>
        <p:grpSpPr>
          <a:xfrm>
            <a:off x="1773671" y="5556055"/>
            <a:ext cx="1246347" cy="821142"/>
            <a:chOff x="705917" y="5830781"/>
            <a:chExt cx="1349344" cy="889000"/>
          </a:xfrm>
        </p:grpSpPr>
        <p:sp>
          <p:nvSpPr>
            <p:cNvPr id="29" name="円弧 28">
              <a:extLst>
                <a:ext uri="{FF2B5EF4-FFF2-40B4-BE49-F238E27FC236}">
                  <a16:creationId xmlns:a16="http://schemas.microsoft.com/office/drawing/2014/main" id="{B1DF1BFC-4F72-4C46-8731-5DC096E196BD}"/>
                </a:ext>
              </a:extLst>
            </p:cNvPr>
            <p:cNvSpPr/>
            <p:nvPr/>
          </p:nvSpPr>
          <p:spPr>
            <a:xfrm rot="10800000">
              <a:off x="705917" y="5830781"/>
              <a:ext cx="889000" cy="889000"/>
            </a:xfrm>
            <a:prstGeom prst="arc">
              <a:avLst>
                <a:gd name="adj1" fmla="val 19294917"/>
                <a:gd name="adj2" fmla="val 207062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3" b="0" i="0" u="none" strike="noStrike" kern="1200" cap="none" spc="0" normalizeH="0" baseline="0" noProof="0">
                <a:ln>
                  <a:noFill/>
                </a:ln>
                <a:solidFill>
                  <a:prstClr val="black"/>
                </a:solidFill>
                <a:effectLst/>
                <a:uLnTx/>
                <a:uFillTx/>
                <a:latin typeface="Meiryo UI"/>
                <a:ea typeface="Meiryo UI"/>
                <a:cs typeface="+mn-cs"/>
              </a:endParaRPr>
            </a:p>
          </p:txBody>
        </p:sp>
        <p:sp>
          <p:nvSpPr>
            <p:cNvPr id="124" name="円弧 123">
              <a:extLst>
                <a:ext uri="{FF2B5EF4-FFF2-40B4-BE49-F238E27FC236}">
                  <a16:creationId xmlns:a16="http://schemas.microsoft.com/office/drawing/2014/main" id="{25D8B68B-F33E-42D2-810A-F0459629A92D}"/>
                </a:ext>
              </a:extLst>
            </p:cNvPr>
            <p:cNvSpPr/>
            <p:nvPr/>
          </p:nvSpPr>
          <p:spPr>
            <a:xfrm rot="10800000">
              <a:off x="936089" y="5830781"/>
              <a:ext cx="889000" cy="889000"/>
            </a:xfrm>
            <a:prstGeom prst="arc">
              <a:avLst>
                <a:gd name="adj1" fmla="val 19294917"/>
                <a:gd name="adj2" fmla="val 207062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3" b="0" i="0" u="none" strike="noStrike" kern="1200" cap="none" spc="0" normalizeH="0" baseline="0" noProof="0">
                <a:ln>
                  <a:noFill/>
                </a:ln>
                <a:solidFill>
                  <a:prstClr val="black"/>
                </a:solidFill>
                <a:effectLst/>
                <a:uLnTx/>
                <a:uFillTx/>
                <a:latin typeface="Meiryo UI"/>
                <a:ea typeface="Meiryo UI"/>
                <a:cs typeface="+mn-cs"/>
              </a:endParaRPr>
            </a:p>
          </p:txBody>
        </p:sp>
        <p:sp>
          <p:nvSpPr>
            <p:cNvPr id="125" name="円弧 124">
              <a:extLst>
                <a:ext uri="{FF2B5EF4-FFF2-40B4-BE49-F238E27FC236}">
                  <a16:creationId xmlns:a16="http://schemas.microsoft.com/office/drawing/2014/main" id="{8BAAE271-8972-4507-B416-75E3E21FE56B}"/>
                </a:ext>
              </a:extLst>
            </p:cNvPr>
            <p:cNvSpPr/>
            <p:nvPr/>
          </p:nvSpPr>
          <p:spPr>
            <a:xfrm rot="10800000">
              <a:off x="1166261" y="5830781"/>
              <a:ext cx="889000" cy="889000"/>
            </a:xfrm>
            <a:prstGeom prst="arc">
              <a:avLst>
                <a:gd name="adj1" fmla="val 19294917"/>
                <a:gd name="adj2" fmla="val 207062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3" b="0" i="0" u="none" strike="noStrike" kern="1200" cap="none" spc="0" normalizeH="0" baseline="0" noProof="0">
                <a:ln>
                  <a:noFill/>
                </a:ln>
                <a:solidFill>
                  <a:prstClr val="black"/>
                </a:solidFill>
                <a:effectLst/>
                <a:uLnTx/>
                <a:uFillTx/>
                <a:latin typeface="Meiryo UI"/>
                <a:ea typeface="Meiryo UI"/>
                <a:cs typeface="+mn-cs"/>
              </a:endParaRPr>
            </a:p>
          </p:txBody>
        </p:sp>
      </p:grpSp>
      <p:grpSp>
        <p:nvGrpSpPr>
          <p:cNvPr id="126" name="グループ化 125">
            <a:extLst>
              <a:ext uri="{FF2B5EF4-FFF2-40B4-BE49-F238E27FC236}">
                <a16:creationId xmlns:a16="http://schemas.microsoft.com/office/drawing/2014/main" id="{D1CB1676-22E0-4479-8556-D9C447F94B6F}"/>
              </a:ext>
            </a:extLst>
          </p:cNvPr>
          <p:cNvGrpSpPr/>
          <p:nvPr/>
        </p:nvGrpSpPr>
        <p:grpSpPr>
          <a:xfrm flipH="1">
            <a:off x="6118069" y="5553022"/>
            <a:ext cx="1246347" cy="821142"/>
            <a:chOff x="705917" y="5830781"/>
            <a:chExt cx="1349344" cy="889000"/>
          </a:xfrm>
        </p:grpSpPr>
        <p:sp>
          <p:nvSpPr>
            <p:cNvPr id="127" name="円弧 126">
              <a:extLst>
                <a:ext uri="{FF2B5EF4-FFF2-40B4-BE49-F238E27FC236}">
                  <a16:creationId xmlns:a16="http://schemas.microsoft.com/office/drawing/2014/main" id="{67FF175D-DFF9-437E-ACFA-6DB05624A63D}"/>
                </a:ext>
              </a:extLst>
            </p:cNvPr>
            <p:cNvSpPr/>
            <p:nvPr/>
          </p:nvSpPr>
          <p:spPr>
            <a:xfrm rot="10800000">
              <a:off x="705917" y="5830781"/>
              <a:ext cx="889000" cy="889000"/>
            </a:xfrm>
            <a:prstGeom prst="arc">
              <a:avLst>
                <a:gd name="adj1" fmla="val 19294917"/>
                <a:gd name="adj2" fmla="val 207062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3" b="0" i="0" u="none" strike="noStrike" kern="1200" cap="none" spc="0" normalizeH="0" baseline="0" noProof="0">
                <a:ln>
                  <a:noFill/>
                </a:ln>
                <a:solidFill>
                  <a:prstClr val="black"/>
                </a:solidFill>
                <a:effectLst/>
                <a:uLnTx/>
                <a:uFillTx/>
                <a:latin typeface="Meiryo UI"/>
                <a:ea typeface="Meiryo UI"/>
                <a:cs typeface="+mn-cs"/>
              </a:endParaRPr>
            </a:p>
          </p:txBody>
        </p:sp>
        <p:sp>
          <p:nvSpPr>
            <p:cNvPr id="128" name="円弧 127">
              <a:extLst>
                <a:ext uri="{FF2B5EF4-FFF2-40B4-BE49-F238E27FC236}">
                  <a16:creationId xmlns:a16="http://schemas.microsoft.com/office/drawing/2014/main" id="{52366218-5361-483E-8C1B-88C7138ADBB5}"/>
                </a:ext>
              </a:extLst>
            </p:cNvPr>
            <p:cNvSpPr/>
            <p:nvPr/>
          </p:nvSpPr>
          <p:spPr>
            <a:xfrm rot="10800000">
              <a:off x="936089" y="5830781"/>
              <a:ext cx="889000" cy="889000"/>
            </a:xfrm>
            <a:prstGeom prst="arc">
              <a:avLst>
                <a:gd name="adj1" fmla="val 19294917"/>
                <a:gd name="adj2" fmla="val 207062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3" b="0" i="0" u="none" strike="noStrike" kern="1200" cap="none" spc="0" normalizeH="0" baseline="0" noProof="0">
                <a:ln>
                  <a:noFill/>
                </a:ln>
                <a:solidFill>
                  <a:prstClr val="black"/>
                </a:solidFill>
                <a:effectLst/>
                <a:uLnTx/>
                <a:uFillTx/>
                <a:latin typeface="Meiryo UI"/>
                <a:ea typeface="Meiryo UI"/>
                <a:cs typeface="+mn-cs"/>
              </a:endParaRPr>
            </a:p>
          </p:txBody>
        </p:sp>
        <p:sp>
          <p:nvSpPr>
            <p:cNvPr id="129" name="円弧 128">
              <a:extLst>
                <a:ext uri="{FF2B5EF4-FFF2-40B4-BE49-F238E27FC236}">
                  <a16:creationId xmlns:a16="http://schemas.microsoft.com/office/drawing/2014/main" id="{BC1527A7-D07F-405D-9B89-D16D4DA38E11}"/>
                </a:ext>
              </a:extLst>
            </p:cNvPr>
            <p:cNvSpPr/>
            <p:nvPr/>
          </p:nvSpPr>
          <p:spPr>
            <a:xfrm rot="10800000">
              <a:off x="1166261" y="5830781"/>
              <a:ext cx="889000" cy="889000"/>
            </a:xfrm>
            <a:prstGeom prst="arc">
              <a:avLst>
                <a:gd name="adj1" fmla="val 19294917"/>
                <a:gd name="adj2" fmla="val 207062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3" b="0" i="0" u="none" strike="noStrike" kern="1200" cap="none" spc="0" normalizeH="0" baseline="0" noProof="0">
                <a:ln>
                  <a:noFill/>
                </a:ln>
                <a:solidFill>
                  <a:prstClr val="black"/>
                </a:solidFill>
                <a:effectLst/>
                <a:uLnTx/>
                <a:uFillTx/>
                <a:latin typeface="Meiryo UI"/>
                <a:ea typeface="Meiryo UI"/>
                <a:cs typeface="+mn-cs"/>
              </a:endParaRPr>
            </a:p>
          </p:txBody>
        </p:sp>
      </p:grpSp>
      <p:sp>
        <p:nvSpPr>
          <p:cNvPr id="4" name="四角形: 角を丸くする 3">
            <a:extLst>
              <a:ext uri="{FF2B5EF4-FFF2-40B4-BE49-F238E27FC236}">
                <a16:creationId xmlns:a16="http://schemas.microsoft.com/office/drawing/2014/main" id="{1804D6F7-DF0A-4D0E-89E4-3EC66462C759}"/>
              </a:ext>
            </a:extLst>
          </p:cNvPr>
          <p:cNvSpPr/>
          <p:nvPr/>
        </p:nvSpPr>
        <p:spPr>
          <a:xfrm>
            <a:off x="667073" y="4698179"/>
            <a:ext cx="1064067" cy="665042"/>
          </a:xfrm>
          <a:prstGeom prst="roundRect">
            <a:avLst/>
          </a:prstGeom>
          <a:solidFill>
            <a:schemeClr val="accent2">
              <a:lumMod val="20000"/>
              <a:lumOff val="80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16" b="0" i="0" u="none" strike="noStrike" kern="1200" cap="none" spc="0" normalizeH="0" baseline="0" noProof="0" dirty="0">
                <a:ln>
                  <a:noFill/>
                </a:ln>
                <a:solidFill>
                  <a:prstClr val="black"/>
                </a:solidFill>
                <a:effectLst/>
                <a:uLnTx/>
                <a:uFillTx/>
                <a:latin typeface="Meiryo UI"/>
                <a:ea typeface="Meiryo UI"/>
                <a:cs typeface="+mn-cs"/>
              </a:rPr>
              <a:t>ガブテック</a:t>
            </a:r>
          </a:p>
        </p:txBody>
      </p:sp>
      <p:sp>
        <p:nvSpPr>
          <p:cNvPr id="50" name="四角形: 角を丸くする 49">
            <a:extLst>
              <a:ext uri="{FF2B5EF4-FFF2-40B4-BE49-F238E27FC236}">
                <a16:creationId xmlns:a16="http://schemas.microsoft.com/office/drawing/2014/main" id="{6DF51B5A-FC48-4CFB-B9DE-62782666F888}"/>
              </a:ext>
            </a:extLst>
          </p:cNvPr>
          <p:cNvSpPr/>
          <p:nvPr/>
        </p:nvSpPr>
        <p:spPr>
          <a:xfrm>
            <a:off x="1785656" y="4698872"/>
            <a:ext cx="1064067" cy="665042"/>
          </a:xfrm>
          <a:prstGeom prst="roundRect">
            <a:avLst/>
          </a:prstGeom>
          <a:solidFill>
            <a:schemeClr val="accent2">
              <a:lumMod val="20000"/>
              <a:lumOff val="80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16" b="0" i="0" u="none" strike="noStrike" kern="1200" cap="none" spc="0" normalizeH="0" baseline="0" noProof="0" dirty="0">
                <a:ln>
                  <a:noFill/>
                </a:ln>
                <a:solidFill>
                  <a:prstClr val="black"/>
                </a:solidFill>
                <a:effectLst/>
                <a:uLnTx/>
                <a:uFillTx/>
                <a:latin typeface="Meiryo UI"/>
                <a:ea typeface="Meiryo UI"/>
                <a:cs typeface="+mn-cs"/>
              </a:rPr>
              <a:t>スマート観光</a:t>
            </a:r>
          </a:p>
        </p:txBody>
      </p:sp>
      <p:sp>
        <p:nvSpPr>
          <p:cNvPr id="51" name="四角形: 角を丸くする 50">
            <a:extLst>
              <a:ext uri="{FF2B5EF4-FFF2-40B4-BE49-F238E27FC236}">
                <a16:creationId xmlns:a16="http://schemas.microsoft.com/office/drawing/2014/main" id="{1999985B-807C-474C-9E31-B4647EFFD813}"/>
              </a:ext>
            </a:extLst>
          </p:cNvPr>
          <p:cNvSpPr/>
          <p:nvPr/>
        </p:nvSpPr>
        <p:spPr>
          <a:xfrm>
            <a:off x="2904240" y="4698872"/>
            <a:ext cx="1064067" cy="665042"/>
          </a:xfrm>
          <a:prstGeom prst="roundRect">
            <a:avLst/>
          </a:prstGeom>
          <a:solidFill>
            <a:schemeClr val="accent2">
              <a:lumMod val="20000"/>
              <a:lumOff val="80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16" b="0" i="0" u="none" strike="noStrike" kern="1200" cap="none" spc="0" normalizeH="0" baseline="0" noProof="0" dirty="0">
                <a:ln>
                  <a:noFill/>
                </a:ln>
                <a:solidFill>
                  <a:prstClr val="black"/>
                </a:solidFill>
                <a:effectLst/>
                <a:uLnTx/>
                <a:uFillTx/>
                <a:latin typeface="Meiryo UI"/>
                <a:ea typeface="Meiryo UI"/>
                <a:cs typeface="+mn-cs"/>
              </a:rPr>
              <a:t>エドテック</a:t>
            </a:r>
          </a:p>
        </p:txBody>
      </p:sp>
      <p:sp>
        <p:nvSpPr>
          <p:cNvPr id="67" name="四角形: 角を丸くする 66">
            <a:extLst>
              <a:ext uri="{FF2B5EF4-FFF2-40B4-BE49-F238E27FC236}">
                <a16:creationId xmlns:a16="http://schemas.microsoft.com/office/drawing/2014/main" id="{FD235C63-1F2A-4215-BDB0-361BDAF9C691}"/>
              </a:ext>
            </a:extLst>
          </p:cNvPr>
          <p:cNvSpPr/>
          <p:nvPr/>
        </p:nvSpPr>
        <p:spPr>
          <a:xfrm>
            <a:off x="4022823" y="4698872"/>
            <a:ext cx="1064067" cy="665042"/>
          </a:xfrm>
          <a:prstGeom prst="roundRect">
            <a:avLst/>
          </a:prstGeom>
          <a:solidFill>
            <a:schemeClr val="accent2">
              <a:lumMod val="20000"/>
              <a:lumOff val="80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16" b="0" i="0" u="none" strike="noStrike" kern="1200" cap="none" spc="0" normalizeH="0" baseline="0" noProof="0" dirty="0">
                <a:ln>
                  <a:noFill/>
                </a:ln>
                <a:solidFill>
                  <a:prstClr val="black"/>
                </a:solidFill>
                <a:effectLst/>
                <a:uLnTx/>
                <a:uFillTx/>
                <a:latin typeface="Meiryo UI"/>
                <a:ea typeface="Meiryo UI"/>
                <a:cs typeface="+mn-cs"/>
              </a:rPr>
              <a:t>ロボット・バーチャル</a:t>
            </a:r>
          </a:p>
        </p:txBody>
      </p:sp>
      <p:sp>
        <p:nvSpPr>
          <p:cNvPr id="68" name="四角形: 角を丸くする 67">
            <a:extLst>
              <a:ext uri="{FF2B5EF4-FFF2-40B4-BE49-F238E27FC236}">
                <a16:creationId xmlns:a16="http://schemas.microsoft.com/office/drawing/2014/main" id="{D5B6DE0F-9054-4401-8D09-87C09CE8106C}"/>
              </a:ext>
            </a:extLst>
          </p:cNvPr>
          <p:cNvSpPr/>
          <p:nvPr/>
        </p:nvSpPr>
        <p:spPr>
          <a:xfrm>
            <a:off x="5141407" y="4698872"/>
            <a:ext cx="1064067" cy="665042"/>
          </a:xfrm>
          <a:prstGeom prst="roundRect">
            <a:avLst/>
          </a:prstGeom>
          <a:solidFill>
            <a:schemeClr val="accent2">
              <a:lumMod val="20000"/>
              <a:lumOff val="80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16" b="0" i="0" u="none" strike="noStrike" kern="1200" cap="none" spc="0" normalizeH="0" baseline="0" noProof="0" dirty="0">
                <a:ln>
                  <a:noFill/>
                </a:ln>
                <a:solidFill>
                  <a:prstClr val="black"/>
                </a:solidFill>
                <a:effectLst/>
                <a:uLnTx/>
                <a:uFillTx/>
                <a:latin typeface="Meiryo UI"/>
                <a:ea typeface="Meiryo UI"/>
                <a:cs typeface="+mn-cs"/>
              </a:rPr>
              <a:t>スマート防災</a:t>
            </a:r>
          </a:p>
        </p:txBody>
      </p:sp>
      <p:sp>
        <p:nvSpPr>
          <p:cNvPr id="69" name="四角形: 角を丸くする 68">
            <a:extLst>
              <a:ext uri="{FF2B5EF4-FFF2-40B4-BE49-F238E27FC236}">
                <a16:creationId xmlns:a16="http://schemas.microsoft.com/office/drawing/2014/main" id="{8C821B35-8DCC-4AC1-926B-142D3BD555D9}"/>
              </a:ext>
            </a:extLst>
          </p:cNvPr>
          <p:cNvSpPr/>
          <p:nvPr/>
        </p:nvSpPr>
        <p:spPr>
          <a:xfrm>
            <a:off x="6259990" y="4706550"/>
            <a:ext cx="1064067" cy="665042"/>
          </a:xfrm>
          <a:prstGeom prst="roundRect">
            <a:avLst/>
          </a:prstGeom>
          <a:solidFill>
            <a:schemeClr val="accent2">
              <a:lumMod val="20000"/>
              <a:lumOff val="80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16" b="0" i="0" u="none" strike="noStrike" kern="1200" cap="none" spc="0" normalizeH="0" baseline="0" noProof="0" dirty="0">
                <a:ln>
                  <a:noFill/>
                </a:ln>
                <a:solidFill>
                  <a:prstClr val="black"/>
                </a:solidFill>
                <a:effectLst/>
                <a:uLnTx/>
                <a:uFillTx/>
                <a:latin typeface="Meiryo UI"/>
                <a:ea typeface="Meiryo UI"/>
                <a:cs typeface="+mn-cs"/>
              </a:rPr>
              <a:t>スマートエネルギー</a:t>
            </a:r>
          </a:p>
        </p:txBody>
      </p:sp>
      <p:sp>
        <p:nvSpPr>
          <p:cNvPr id="70" name="四角形: 角を丸くする 69">
            <a:extLst>
              <a:ext uri="{FF2B5EF4-FFF2-40B4-BE49-F238E27FC236}">
                <a16:creationId xmlns:a16="http://schemas.microsoft.com/office/drawing/2014/main" id="{6323E1F9-714E-4AB5-A066-37237D85E403}"/>
              </a:ext>
            </a:extLst>
          </p:cNvPr>
          <p:cNvSpPr/>
          <p:nvPr/>
        </p:nvSpPr>
        <p:spPr>
          <a:xfrm>
            <a:off x="7378576" y="4698872"/>
            <a:ext cx="1064067" cy="665042"/>
          </a:xfrm>
          <a:prstGeom prst="roundRect">
            <a:avLst/>
          </a:prstGeom>
          <a:solidFill>
            <a:schemeClr val="accent2">
              <a:lumMod val="20000"/>
              <a:lumOff val="80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16" b="0" i="0" u="none" strike="noStrike" kern="1200" cap="none" spc="0" normalizeH="0" baseline="0" noProof="0" dirty="0">
                <a:ln>
                  <a:noFill/>
                </a:ln>
                <a:solidFill>
                  <a:prstClr val="black"/>
                </a:solidFill>
                <a:effectLst/>
                <a:uLnTx/>
                <a:uFillTx/>
                <a:latin typeface="Meiryo UI"/>
                <a:ea typeface="Meiryo UI"/>
                <a:cs typeface="+mn-cs"/>
              </a:rPr>
              <a:t>フィンテック</a:t>
            </a:r>
          </a:p>
        </p:txBody>
      </p:sp>
      <p:grpSp>
        <p:nvGrpSpPr>
          <p:cNvPr id="74" name="仮想通貨｜2">
            <a:extLst>
              <a:ext uri="{FF2B5EF4-FFF2-40B4-BE49-F238E27FC236}">
                <a16:creationId xmlns:a16="http://schemas.microsoft.com/office/drawing/2014/main" id="{44EF1B5C-6938-454A-9B18-2F8EA5AFADDF}"/>
              </a:ext>
            </a:extLst>
          </p:cNvPr>
          <p:cNvGrpSpPr>
            <a:grpSpLocks noChangeAspect="1"/>
          </p:cNvGrpSpPr>
          <p:nvPr/>
        </p:nvGrpSpPr>
        <p:grpSpPr bwMode="auto">
          <a:xfrm>
            <a:off x="7691175" y="4803731"/>
            <a:ext cx="425627" cy="299269"/>
            <a:chOff x="2969" y="2224"/>
            <a:chExt cx="640" cy="450"/>
          </a:xfrm>
        </p:grpSpPr>
        <p:sp>
          <p:nvSpPr>
            <p:cNvPr id="75" name="Oval 45">
              <a:extLst>
                <a:ext uri="{FF2B5EF4-FFF2-40B4-BE49-F238E27FC236}">
                  <a16:creationId xmlns:a16="http://schemas.microsoft.com/office/drawing/2014/main" id="{FBDE173E-D7AE-409B-825A-8E879F23B5BB}"/>
                </a:ext>
              </a:extLst>
            </p:cNvPr>
            <p:cNvSpPr>
              <a:spLocks noChangeArrowheads="1"/>
            </p:cNvSpPr>
            <p:nvPr/>
          </p:nvSpPr>
          <p:spPr bwMode="auto">
            <a:xfrm>
              <a:off x="3203" y="2265"/>
              <a:ext cx="365" cy="36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60" tIns="42230" rIns="84460" bIns="4223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63" b="0" i="0" u="none" strike="noStrike" kern="1200" cap="none" spc="0" normalizeH="0" baseline="0" noProof="0">
                <a:ln>
                  <a:noFill/>
                </a:ln>
                <a:solidFill>
                  <a:prstClr val="black"/>
                </a:solidFill>
                <a:effectLst/>
                <a:uLnTx/>
                <a:uFillTx/>
                <a:latin typeface="Meiryo UI"/>
                <a:ea typeface="Meiryo UI"/>
                <a:cs typeface="+mn-cs"/>
              </a:endParaRPr>
            </a:p>
          </p:txBody>
        </p:sp>
        <p:sp>
          <p:nvSpPr>
            <p:cNvPr id="76" name="Freeform 46">
              <a:extLst>
                <a:ext uri="{FF2B5EF4-FFF2-40B4-BE49-F238E27FC236}">
                  <a16:creationId xmlns:a16="http://schemas.microsoft.com/office/drawing/2014/main" id="{5D6A3F05-65EF-4C9F-813B-8DA45FDA9184}"/>
                </a:ext>
              </a:extLst>
            </p:cNvPr>
            <p:cNvSpPr>
              <a:spLocks noEditPoints="1"/>
            </p:cNvSpPr>
            <p:nvPr/>
          </p:nvSpPr>
          <p:spPr bwMode="auto">
            <a:xfrm>
              <a:off x="2969" y="2224"/>
              <a:ext cx="640" cy="450"/>
            </a:xfrm>
            <a:custGeom>
              <a:avLst/>
              <a:gdLst>
                <a:gd name="T0" fmla="*/ 274 w 421"/>
                <a:gd name="T1" fmla="*/ 0 h 295"/>
                <a:gd name="T2" fmla="*/ 127 w 421"/>
                <a:gd name="T3" fmla="*/ 148 h 295"/>
                <a:gd name="T4" fmla="*/ 274 w 421"/>
                <a:gd name="T5" fmla="*/ 295 h 295"/>
                <a:gd name="T6" fmla="*/ 421 w 421"/>
                <a:gd name="T7" fmla="*/ 148 h 295"/>
                <a:gd name="T8" fmla="*/ 274 w 421"/>
                <a:gd name="T9" fmla="*/ 0 h 295"/>
                <a:gd name="T10" fmla="*/ 274 w 421"/>
                <a:gd name="T11" fmla="*/ 268 h 295"/>
                <a:gd name="T12" fmla="*/ 154 w 421"/>
                <a:gd name="T13" fmla="*/ 148 h 295"/>
                <a:gd name="T14" fmla="*/ 274 w 421"/>
                <a:gd name="T15" fmla="*/ 27 h 295"/>
                <a:gd name="T16" fmla="*/ 394 w 421"/>
                <a:gd name="T17" fmla="*/ 148 h 295"/>
                <a:gd name="T18" fmla="*/ 274 w 421"/>
                <a:gd name="T19" fmla="*/ 268 h 295"/>
                <a:gd name="T20" fmla="*/ 244 w 421"/>
                <a:gd name="T21" fmla="*/ 117 h 295"/>
                <a:gd name="T22" fmla="*/ 231 w 421"/>
                <a:gd name="T23" fmla="*/ 148 h 295"/>
                <a:gd name="T24" fmla="*/ 244 w 421"/>
                <a:gd name="T25" fmla="*/ 178 h 295"/>
                <a:gd name="T26" fmla="*/ 274 w 421"/>
                <a:gd name="T27" fmla="*/ 191 h 295"/>
                <a:gd name="T28" fmla="*/ 304 w 421"/>
                <a:gd name="T29" fmla="*/ 178 h 295"/>
                <a:gd name="T30" fmla="*/ 321 w 421"/>
                <a:gd name="T31" fmla="*/ 194 h 295"/>
                <a:gd name="T32" fmla="*/ 284 w 421"/>
                <a:gd name="T33" fmla="*/ 212 h 295"/>
                <a:gd name="T34" fmla="*/ 284 w 421"/>
                <a:gd name="T35" fmla="*/ 238 h 295"/>
                <a:gd name="T36" fmla="*/ 264 w 421"/>
                <a:gd name="T37" fmla="*/ 238 h 295"/>
                <a:gd name="T38" fmla="*/ 264 w 421"/>
                <a:gd name="T39" fmla="*/ 212 h 295"/>
                <a:gd name="T40" fmla="*/ 228 w 421"/>
                <a:gd name="T41" fmla="*/ 194 h 295"/>
                <a:gd name="T42" fmla="*/ 208 w 421"/>
                <a:gd name="T43" fmla="*/ 148 h 295"/>
                <a:gd name="T44" fmla="*/ 228 w 421"/>
                <a:gd name="T45" fmla="*/ 101 h 295"/>
                <a:gd name="T46" fmla="*/ 264 w 421"/>
                <a:gd name="T47" fmla="*/ 83 h 295"/>
                <a:gd name="T48" fmla="*/ 264 w 421"/>
                <a:gd name="T49" fmla="*/ 57 h 295"/>
                <a:gd name="T50" fmla="*/ 284 w 421"/>
                <a:gd name="T51" fmla="*/ 57 h 295"/>
                <a:gd name="T52" fmla="*/ 284 w 421"/>
                <a:gd name="T53" fmla="*/ 83 h 295"/>
                <a:gd name="T54" fmla="*/ 321 w 421"/>
                <a:gd name="T55" fmla="*/ 101 h 295"/>
                <a:gd name="T56" fmla="*/ 304 w 421"/>
                <a:gd name="T57" fmla="*/ 117 h 295"/>
                <a:gd name="T58" fmla="*/ 244 w 421"/>
                <a:gd name="T59" fmla="*/ 117 h 295"/>
                <a:gd name="T60" fmla="*/ 99 w 421"/>
                <a:gd name="T61" fmla="*/ 93 h 295"/>
                <a:gd name="T62" fmla="*/ 25 w 421"/>
                <a:gd name="T63" fmla="*/ 93 h 295"/>
                <a:gd name="T64" fmla="*/ 25 w 421"/>
                <a:gd name="T65" fmla="*/ 68 h 295"/>
                <a:gd name="T66" fmla="*/ 99 w 421"/>
                <a:gd name="T67" fmla="*/ 68 h 295"/>
                <a:gd name="T68" fmla="*/ 99 w 421"/>
                <a:gd name="T69" fmla="*/ 93 h 295"/>
                <a:gd name="T70" fmla="*/ 74 w 421"/>
                <a:gd name="T71" fmla="*/ 160 h 295"/>
                <a:gd name="T72" fmla="*/ 0 w 421"/>
                <a:gd name="T73" fmla="*/ 160 h 295"/>
                <a:gd name="T74" fmla="*/ 0 w 421"/>
                <a:gd name="T75" fmla="*/ 135 h 295"/>
                <a:gd name="T76" fmla="*/ 74 w 421"/>
                <a:gd name="T77" fmla="*/ 135 h 295"/>
                <a:gd name="T78" fmla="*/ 74 w 421"/>
                <a:gd name="T79" fmla="*/ 160 h 295"/>
                <a:gd name="T80" fmla="*/ 25 w 421"/>
                <a:gd name="T81" fmla="*/ 202 h 295"/>
                <a:gd name="T82" fmla="*/ 99 w 421"/>
                <a:gd name="T83" fmla="*/ 202 h 295"/>
                <a:gd name="T84" fmla="*/ 99 w 421"/>
                <a:gd name="T85" fmla="*/ 227 h 295"/>
                <a:gd name="T86" fmla="*/ 25 w 421"/>
                <a:gd name="T87" fmla="*/ 227 h 295"/>
                <a:gd name="T88" fmla="*/ 25 w 421"/>
                <a:gd name="T89" fmla="*/ 20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1" h="295">
                  <a:moveTo>
                    <a:pt x="274" y="0"/>
                  </a:moveTo>
                  <a:cubicBezTo>
                    <a:pt x="193" y="0"/>
                    <a:pt x="127" y="66"/>
                    <a:pt x="127" y="148"/>
                  </a:cubicBezTo>
                  <a:cubicBezTo>
                    <a:pt x="127" y="229"/>
                    <a:pt x="193" y="295"/>
                    <a:pt x="274" y="295"/>
                  </a:cubicBezTo>
                  <a:cubicBezTo>
                    <a:pt x="355" y="295"/>
                    <a:pt x="421" y="229"/>
                    <a:pt x="421" y="148"/>
                  </a:cubicBezTo>
                  <a:cubicBezTo>
                    <a:pt x="421" y="66"/>
                    <a:pt x="355" y="0"/>
                    <a:pt x="274" y="0"/>
                  </a:cubicBezTo>
                  <a:close/>
                  <a:moveTo>
                    <a:pt x="274" y="268"/>
                  </a:moveTo>
                  <a:cubicBezTo>
                    <a:pt x="208" y="268"/>
                    <a:pt x="154" y="214"/>
                    <a:pt x="154" y="148"/>
                  </a:cubicBezTo>
                  <a:cubicBezTo>
                    <a:pt x="154" y="81"/>
                    <a:pt x="208" y="27"/>
                    <a:pt x="274" y="27"/>
                  </a:cubicBezTo>
                  <a:cubicBezTo>
                    <a:pt x="340" y="27"/>
                    <a:pt x="394" y="81"/>
                    <a:pt x="394" y="148"/>
                  </a:cubicBezTo>
                  <a:cubicBezTo>
                    <a:pt x="394" y="214"/>
                    <a:pt x="340" y="268"/>
                    <a:pt x="274" y="268"/>
                  </a:cubicBezTo>
                  <a:close/>
                  <a:moveTo>
                    <a:pt x="244" y="117"/>
                  </a:moveTo>
                  <a:cubicBezTo>
                    <a:pt x="235" y="125"/>
                    <a:pt x="231" y="136"/>
                    <a:pt x="231" y="148"/>
                  </a:cubicBezTo>
                  <a:cubicBezTo>
                    <a:pt x="231" y="159"/>
                    <a:pt x="235" y="170"/>
                    <a:pt x="244" y="178"/>
                  </a:cubicBezTo>
                  <a:cubicBezTo>
                    <a:pt x="252" y="186"/>
                    <a:pt x="263" y="191"/>
                    <a:pt x="274" y="191"/>
                  </a:cubicBezTo>
                  <a:cubicBezTo>
                    <a:pt x="286" y="191"/>
                    <a:pt x="296" y="186"/>
                    <a:pt x="304" y="178"/>
                  </a:cubicBezTo>
                  <a:cubicBezTo>
                    <a:pt x="321" y="194"/>
                    <a:pt x="321" y="194"/>
                    <a:pt x="321" y="194"/>
                  </a:cubicBezTo>
                  <a:cubicBezTo>
                    <a:pt x="311" y="204"/>
                    <a:pt x="298" y="210"/>
                    <a:pt x="284" y="212"/>
                  </a:cubicBezTo>
                  <a:cubicBezTo>
                    <a:pt x="284" y="238"/>
                    <a:pt x="284" y="238"/>
                    <a:pt x="284" y="238"/>
                  </a:cubicBezTo>
                  <a:cubicBezTo>
                    <a:pt x="264" y="238"/>
                    <a:pt x="264" y="238"/>
                    <a:pt x="264" y="238"/>
                  </a:cubicBezTo>
                  <a:cubicBezTo>
                    <a:pt x="264" y="212"/>
                    <a:pt x="264" y="212"/>
                    <a:pt x="264" y="212"/>
                  </a:cubicBezTo>
                  <a:cubicBezTo>
                    <a:pt x="250" y="210"/>
                    <a:pt x="237" y="204"/>
                    <a:pt x="228" y="194"/>
                  </a:cubicBezTo>
                  <a:cubicBezTo>
                    <a:pt x="215" y="182"/>
                    <a:pt x="208" y="165"/>
                    <a:pt x="208" y="148"/>
                  </a:cubicBezTo>
                  <a:cubicBezTo>
                    <a:pt x="208" y="130"/>
                    <a:pt x="215" y="113"/>
                    <a:pt x="228" y="101"/>
                  </a:cubicBezTo>
                  <a:cubicBezTo>
                    <a:pt x="238" y="91"/>
                    <a:pt x="251" y="85"/>
                    <a:pt x="264" y="83"/>
                  </a:cubicBezTo>
                  <a:cubicBezTo>
                    <a:pt x="264" y="57"/>
                    <a:pt x="264" y="57"/>
                    <a:pt x="264" y="57"/>
                  </a:cubicBezTo>
                  <a:cubicBezTo>
                    <a:pt x="284" y="57"/>
                    <a:pt x="284" y="57"/>
                    <a:pt x="284" y="57"/>
                  </a:cubicBezTo>
                  <a:cubicBezTo>
                    <a:pt x="284" y="83"/>
                    <a:pt x="284" y="83"/>
                    <a:pt x="284" y="83"/>
                  </a:cubicBezTo>
                  <a:cubicBezTo>
                    <a:pt x="298" y="85"/>
                    <a:pt x="310" y="91"/>
                    <a:pt x="321" y="101"/>
                  </a:cubicBezTo>
                  <a:cubicBezTo>
                    <a:pt x="304" y="117"/>
                    <a:pt x="304" y="117"/>
                    <a:pt x="304" y="117"/>
                  </a:cubicBezTo>
                  <a:cubicBezTo>
                    <a:pt x="288" y="100"/>
                    <a:pt x="260" y="100"/>
                    <a:pt x="244" y="117"/>
                  </a:cubicBezTo>
                  <a:close/>
                  <a:moveTo>
                    <a:pt x="99" y="93"/>
                  </a:moveTo>
                  <a:cubicBezTo>
                    <a:pt x="25" y="93"/>
                    <a:pt x="25" y="93"/>
                    <a:pt x="25" y="93"/>
                  </a:cubicBezTo>
                  <a:cubicBezTo>
                    <a:pt x="25" y="68"/>
                    <a:pt x="25" y="68"/>
                    <a:pt x="25" y="68"/>
                  </a:cubicBezTo>
                  <a:cubicBezTo>
                    <a:pt x="99" y="68"/>
                    <a:pt x="99" y="68"/>
                    <a:pt x="99" y="68"/>
                  </a:cubicBezTo>
                  <a:lnTo>
                    <a:pt x="99" y="93"/>
                  </a:lnTo>
                  <a:close/>
                  <a:moveTo>
                    <a:pt x="74" y="160"/>
                  </a:moveTo>
                  <a:cubicBezTo>
                    <a:pt x="0" y="160"/>
                    <a:pt x="0" y="160"/>
                    <a:pt x="0" y="160"/>
                  </a:cubicBezTo>
                  <a:cubicBezTo>
                    <a:pt x="0" y="135"/>
                    <a:pt x="0" y="135"/>
                    <a:pt x="0" y="135"/>
                  </a:cubicBezTo>
                  <a:cubicBezTo>
                    <a:pt x="74" y="135"/>
                    <a:pt x="74" y="135"/>
                    <a:pt x="74" y="135"/>
                  </a:cubicBezTo>
                  <a:lnTo>
                    <a:pt x="74" y="160"/>
                  </a:lnTo>
                  <a:close/>
                  <a:moveTo>
                    <a:pt x="25" y="202"/>
                  </a:moveTo>
                  <a:cubicBezTo>
                    <a:pt x="99" y="202"/>
                    <a:pt x="99" y="202"/>
                    <a:pt x="99" y="202"/>
                  </a:cubicBezTo>
                  <a:cubicBezTo>
                    <a:pt x="99" y="227"/>
                    <a:pt x="99" y="227"/>
                    <a:pt x="99" y="227"/>
                  </a:cubicBezTo>
                  <a:cubicBezTo>
                    <a:pt x="25" y="227"/>
                    <a:pt x="25" y="227"/>
                    <a:pt x="25" y="227"/>
                  </a:cubicBezTo>
                  <a:lnTo>
                    <a:pt x="25" y="202"/>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60" tIns="42230" rIns="84460" bIns="4223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63" b="0" i="0" u="none" strike="noStrike" kern="1200" cap="none" spc="0" normalizeH="0" baseline="0" noProof="0">
                <a:ln>
                  <a:noFill/>
                </a:ln>
                <a:solidFill>
                  <a:prstClr val="white"/>
                </a:solidFill>
                <a:effectLst/>
                <a:uLnTx/>
                <a:uFillTx/>
                <a:latin typeface="Meiryo UI"/>
                <a:ea typeface="Meiryo UI"/>
                <a:cs typeface="+mn-cs"/>
              </a:endParaRPr>
            </a:p>
          </p:txBody>
        </p:sp>
      </p:grpSp>
      <p:grpSp>
        <p:nvGrpSpPr>
          <p:cNvPr id="84" name="グループ化 83">
            <a:extLst>
              <a:ext uri="{FF2B5EF4-FFF2-40B4-BE49-F238E27FC236}">
                <a16:creationId xmlns:a16="http://schemas.microsoft.com/office/drawing/2014/main" id="{C03A1FA4-9016-42F2-B734-62A32C9F5F05}"/>
              </a:ext>
            </a:extLst>
          </p:cNvPr>
          <p:cNvGrpSpPr>
            <a:grpSpLocks noChangeAspect="1"/>
          </p:cNvGrpSpPr>
          <p:nvPr/>
        </p:nvGrpSpPr>
        <p:grpSpPr>
          <a:xfrm>
            <a:off x="6869013" y="4800584"/>
            <a:ext cx="340605" cy="305564"/>
            <a:chOff x="8352054" y="2015595"/>
            <a:chExt cx="1097457" cy="1074134"/>
          </a:xfrm>
        </p:grpSpPr>
        <p:sp>
          <p:nvSpPr>
            <p:cNvPr id="85" name="フリーフォーム: 図形 84">
              <a:extLst>
                <a:ext uri="{FF2B5EF4-FFF2-40B4-BE49-F238E27FC236}">
                  <a16:creationId xmlns:a16="http://schemas.microsoft.com/office/drawing/2014/main" id="{C05FC941-1465-414A-86A4-4CE3AA849795}"/>
                </a:ext>
              </a:extLst>
            </p:cNvPr>
            <p:cNvSpPr/>
            <p:nvPr/>
          </p:nvSpPr>
          <p:spPr>
            <a:xfrm>
              <a:off x="8389814" y="2571283"/>
              <a:ext cx="1022032" cy="442817"/>
            </a:xfrm>
            <a:custGeom>
              <a:avLst/>
              <a:gdLst>
                <a:gd name="connsiteX0" fmla="*/ 225647 w 1022032"/>
                <a:gd name="connsiteY0" fmla="*/ 95 h 442817"/>
                <a:gd name="connsiteX1" fmla="*/ 0 w 1022032"/>
                <a:gd name="connsiteY1" fmla="*/ 442817 h 442817"/>
                <a:gd name="connsiteX2" fmla="*/ 796385 w 1022032"/>
                <a:gd name="connsiteY2" fmla="*/ 442817 h 442817"/>
                <a:gd name="connsiteX3" fmla="*/ 1022032 w 1022032"/>
                <a:gd name="connsiteY3" fmla="*/ 0 h 442817"/>
                <a:gd name="connsiteX4" fmla="*/ 225647 w 1022032"/>
                <a:gd name="connsiteY4" fmla="*/ 0 h 442817"/>
                <a:gd name="connsiteX5" fmla="*/ 771811 w 1022032"/>
                <a:gd name="connsiteY5" fmla="*/ 37910 h 442817"/>
                <a:gd name="connsiteX6" fmla="*/ 722281 w 1022032"/>
                <a:gd name="connsiteY6" fmla="*/ 135065 h 442817"/>
                <a:gd name="connsiteX7" fmla="*/ 576263 w 1022032"/>
                <a:gd name="connsiteY7" fmla="*/ 135065 h 442817"/>
                <a:gd name="connsiteX8" fmla="*/ 625793 w 1022032"/>
                <a:gd name="connsiteY8" fmla="*/ 37910 h 442817"/>
                <a:gd name="connsiteX9" fmla="*/ 771811 w 1022032"/>
                <a:gd name="connsiteY9" fmla="*/ 37910 h 442817"/>
                <a:gd name="connsiteX10" fmla="*/ 556927 w 1022032"/>
                <a:gd name="connsiteY10" fmla="*/ 172879 h 442817"/>
                <a:gd name="connsiteX11" fmla="*/ 702945 w 1022032"/>
                <a:gd name="connsiteY11" fmla="*/ 172879 h 442817"/>
                <a:gd name="connsiteX12" fmla="*/ 653415 w 1022032"/>
                <a:gd name="connsiteY12" fmla="*/ 270034 h 442817"/>
                <a:gd name="connsiteX13" fmla="*/ 507397 w 1022032"/>
                <a:gd name="connsiteY13" fmla="*/ 270034 h 442817"/>
                <a:gd name="connsiteX14" fmla="*/ 556927 w 1022032"/>
                <a:gd name="connsiteY14" fmla="*/ 172879 h 442817"/>
                <a:gd name="connsiteX15" fmla="*/ 465011 w 1022032"/>
                <a:gd name="connsiteY15" fmla="*/ 270034 h 442817"/>
                <a:gd name="connsiteX16" fmla="*/ 318897 w 1022032"/>
                <a:gd name="connsiteY16" fmla="*/ 270034 h 442817"/>
                <a:gd name="connsiteX17" fmla="*/ 368427 w 1022032"/>
                <a:gd name="connsiteY17" fmla="*/ 172879 h 442817"/>
                <a:gd name="connsiteX18" fmla="*/ 514541 w 1022032"/>
                <a:gd name="connsiteY18" fmla="*/ 172879 h 442817"/>
                <a:gd name="connsiteX19" fmla="*/ 465011 w 1022032"/>
                <a:gd name="connsiteY19" fmla="*/ 270034 h 442817"/>
                <a:gd name="connsiteX20" fmla="*/ 583311 w 1022032"/>
                <a:gd name="connsiteY20" fmla="*/ 37814 h 442817"/>
                <a:gd name="connsiteX21" fmla="*/ 533781 w 1022032"/>
                <a:gd name="connsiteY21" fmla="*/ 134969 h 442817"/>
                <a:gd name="connsiteX22" fmla="*/ 387667 w 1022032"/>
                <a:gd name="connsiteY22" fmla="*/ 134969 h 442817"/>
                <a:gd name="connsiteX23" fmla="*/ 437198 w 1022032"/>
                <a:gd name="connsiteY23" fmla="*/ 37814 h 442817"/>
                <a:gd name="connsiteX24" fmla="*/ 583311 w 1022032"/>
                <a:gd name="connsiteY24" fmla="*/ 37814 h 442817"/>
                <a:gd name="connsiteX25" fmla="*/ 248793 w 1022032"/>
                <a:gd name="connsiteY25" fmla="*/ 37814 h 442817"/>
                <a:gd name="connsiteX26" fmla="*/ 394811 w 1022032"/>
                <a:gd name="connsiteY26" fmla="*/ 37814 h 442817"/>
                <a:gd name="connsiteX27" fmla="*/ 345281 w 1022032"/>
                <a:gd name="connsiteY27" fmla="*/ 134969 h 442817"/>
                <a:gd name="connsiteX28" fmla="*/ 199263 w 1022032"/>
                <a:gd name="connsiteY28" fmla="*/ 134969 h 442817"/>
                <a:gd name="connsiteX29" fmla="*/ 248793 w 1022032"/>
                <a:gd name="connsiteY29" fmla="*/ 37814 h 442817"/>
                <a:gd name="connsiteX30" fmla="*/ 180023 w 1022032"/>
                <a:gd name="connsiteY30" fmla="*/ 172784 h 442817"/>
                <a:gd name="connsiteX31" fmla="*/ 326041 w 1022032"/>
                <a:gd name="connsiteY31" fmla="*/ 172784 h 442817"/>
                <a:gd name="connsiteX32" fmla="*/ 276511 w 1022032"/>
                <a:gd name="connsiteY32" fmla="*/ 269939 h 442817"/>
                <a:gd name="connsiteX33" fmla="*/ 130493 w 1022032"/>
                <a:gd name="connsiteY33" fmla="*/ 269939 h 442817"/>
                <a:gd name="connsiteX34" fmla="*/ 180023 w 1022032"/>
                <a:gd name="connsiteY34" fmla="*/ 172784 h 442817"/>
                <a:gd name="connsiteX35" fmla="*/ 61722 w 1022032"/>
                <a:gd name="connsiteY35" fmla="*/ 405003 h 442817"/>
                <a:gd name="connsiteX36" fmla="*/ 111252 w 1022032"/>
                <a:gd name="connsiteY36" fmla="*/ 307848 h 442817"/>
                <a:gd name="connsiteX37" fmla="*/ 257270 w 1022032"/>
                <a:gd name="connsiteY37" fmla="*/ 307848 h 442817"/>
                <a:gd name="connsiteX38" fmla="*/ 207740 w 1022032"/>
                <a:gd name="connsiteY38" fmla="*/ 405003 h 442817"/>
                <a:gd name="connsiteX39" fmla="*/ 61627 w 1022032"/>
                <a:gd name="connsiteY39" fmla="*/ 405003 h 442817"/>
                <a:gd name="connsiteX40" fmla="*/ 250222 w 1022032"/>
                <a:gd name="connsiteY40" fmla="*/ 405003 h 442817"/>
                <a:gd name="connsiteX41" fmla="*/ 299752 w 1022032"/>
                <a:gd name="connsiteY41" fmla="*/ 307848 h 442817"/>
                <a:gd name="connsiteX42" fmla="*/ 445865 w 1022032"/>
                <a:gd name="connsiteY42" fmla="*/ 307848 h 442817"/>
                <a:gd name="connsiteX43" fmla="*/ 396335 w 1022032"/>
                <a:gd name="connsiteY43" fmla="*/ 405003 h 442817"/>
                <a:gd name="connsiteX44" fmla="*/ 250222 w 1022032"/>
                <a:gd name="connsiteY44" fmla="*/ 405003 h 442817"/>
                <a:gd name="connsiteX45" fmla="*/ 438722 w 1022032"/>
                <a:gd name="connsiteY45" fmla="*/ 405003 h 442817"/>
                <a:gd name="connsiteX46" fmla="*/ 488252 w 1022032"/>
                <a:gd name="connsiteY46" fmla="*/ 307848 h 442817"/>
                <a:gd name="connsiteX47" fmla="*/ 634270 w 1022032"/>
                <a:gd name="connsiteY47" fmla="*/ 307848 h 442817"/>
                <a:gd name="connsiteX48" fmla="*/ 584740 w 1022032"/>
                <a:gd name="connsiteY48" fmla="*/ 405003 h 442817"/>
                <a:gd name="connsiteX49" fmla="*/ 438722 w 1022032"/>
                <a:gd name="connsiteY49" fmla="*/ 405003 h 442817"/>
                <a:gd name="connsiteX50" fmla="*/ 773240 w 1022032"/>
                <a:gd name="connsiteY50" fmla="*/ 405003 h 442817"/>
                <a:gd name="connsiteX51" fmla="*/ 627126 w 1022032"/>
                <a:gd name="connsiteY51" fmla="*/ 405003 h 442817"/>
                <a:gd name="connsiteX52" fmla="*/ 676656 w 1022032"/>
                <a:gd name="connsiteY52" fmla="*/ 307848 h 442817"/>
                <a:gd name="connsiteX53" fmla="*/ 822770 w 1022032"/>
                <a:gd name="connsiteY53" fmla="*/ 307848 h 442817"/>
                <a:gd name="connsiteX54" fmla="*/ 773240 w 1022032"/>
                <a:gd name="connsiteY54" fmla="*/ 405003 h 442817"/>
                <a:gd name="connsiteX55" fmla="*/ 842010 w 1022032"/>
                <a:gd name="connsiteY55" fmla="*/ 270034 h 442817"/>
                <a:gd name="connsiteX56" fmla="*/ 695992 w 1022032"/>
                <a:gd name="connsiteY56" fmla="*/ 270034 h 442817"/>
                <a:gd name="connsiteX57" fmla="*/ 745522 w 1022032"/>
                <a:gd name="connsiteY57" fmla="*/ 172879 h 442817"/>
                <a:gd name="connsiteX58" fmla="*/ 891540 w 1022032"/>
                <a:gd name="connsiteY58" fmla="*/ 172879 h 442817"/>
                <a:gd name="connsiteX59" fmla="*/ 842010 w 1022032"/>
                <a:gd name="connsiteY59" fmla="*/ 270034 h 442817"/>
                <a:gd name="connsiteX60" fmla="*/ 764762 w 1022032"/>
                <a:gd name="connsiteY60" fmla="*/ 135065 h 442817"/>
                <a:gd name="connsiteX61" fmla="*/ 814292 w 1022032"/>
                <a:gd name="connsiteY61" fmla="*/ 37910 h 442817"/>
                <a:gd name="connsiteX62" fmla="*/ 960311 w 1022032"/>
                <a:gd name="connsiteY62" fmla="*/ 37910 h 442817"/>
                <a:gd name="connsiteX63" fmla="*/ 910780 w 1022032"/>
                <a:gd name="connsiteY63" fmla="*/ 135065 h 442817"/>
                <a:gd name="connsiteX64" fmla="*/ 764762 w 1022032"/>
                <a:gd name="connsiteY64" fmla="*/ 135065 h 44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022032" h="442817">
                  <a:moveTo>
                    <a:pt x="225647" y="95"/>
                  </a:moveTo>
                  <a:lnTo>
                    <a:pt x="0" y="442817"/>
                  </a:lnTo>
                  <a:lnTo>
                    <a:pt x="796385" y="442817"/>
                  </a:lnTo>
                  <a:lnTo>
                    <a:pt x="1022032" y="0"/>
                  </a:lnTo>
                  <a:lnTo>
                    <a:pt x="225647" y="0"/>
                  </a:lnTo>
                  <a:close/>
                  <a:moveTo>
                    <a:pt x="771811" y="37910"/>
                  </a:moveTo>
                  <a:lnTo>
                    <a:pt x="722281" y="135065"/>
                  </a:lnTo>
                  <a:lnTo>
                    <a:pt x="576263" y="135065"/>
                  </a:lnTo>
                  <a:lnTo>
                    <a:pt x="625793" y="37910"/>
                  </a:lnTo>
                  <a:lnTo>
                    <a:pt x="771811" y="37910"/>
                  </a:lnTo>
                  <a:close/>
                  <a:moveTo>
                    <a:pt x="556927" y="172879"/>
                  </a:moveTo>
                  <a:lnTo>
                    <a:pt x="702945" y="172879"/>
                  </a:lnTo>
                  <a:lnTo>
                    <a:pt x="653415" y="270034"/>
                  </a:lnTo>
                  <a:lnTo>
                    <a:pt x="507397" y="270034"/>
                  </a:lnTo>
                  <a:lnTo>
                    <a:pt x="556927" y="172879"/>
                  </a:lnTo>
                  <a:close/>
                  <a:moveTo>
                    <a:pt x="465011" y="270034"/>
                  </a:moveTo>
                  <a:lnTo>
                    <a:pt x="318897" y="270034"/>
                  </a:lnTo>
                  <a:lnTo>
                    <a:pt x="368427" y="172879"/>
                  </a:lnTo>
                  <a:lnTo>
                    <a:pt x="514541" y="172879"/>
                  </a:lnTo>
                  <a:lnTo>
                    <a:pt x="465011" y="270034"/>
                  </a:lnTo>
                  <a:close/>
                  <a:moveTo>
                    <a:pt x="583311" y="37814"/>
                  </a:moveTo>
                  <a:lnTo>
                    <a:pt x="533781" y="134969"/>
                  </a:lnTo>
                  <a:lnTo>
                    <a:pt x="387667" y="134969"/>
                  </a:lnTo>
                  <a:lnTo>
                    <a:pt x="437198" y="37814"/>
                  </a:lnTo>
                  <a:lnTo>
                    <a:pt x="583311" y="37814"/>
                  </a:lnTo>
                  <a:close/>
                  <a:moveTo>
                    <a:pt x="248793" y="37814"/>
                  </a:moveTo>
                  <a:lnTo>
                    <a:pt x="394811" y="37814"/>
                  </a:lnTo>
                  <a:lnTo>
                    <a:pt x="345281" y="134969"/>
                  </a:lnTo>
                  <a:lnTo>
                    <a:pt x="199263" y="134969"/>
                  </a:lnTo>
                  <a:lnTo>
                    <a:pt x="248793" y="37814"/>
                  </a:lnTo>
                  <a:close/>
                  <a:moveTo>
                    <a:pt x="180023" y="172784"/>
                  </a:moveTo>
                  <a:lnTo>
                    <a:pt x="326041" y="172784"/>
                  </a:lnTo>
                  <a:lnTo>
                    <a:pt x="276511" y="269939"/>
                  </a:lnTo>
                  <a:lnTo>
                    <a:pt x="130493" y="269939"/>
                  </a:lnTo>
                  <a:lnTo>
                    <a:pt x="180023" y="172784"/>
                  </a:lnTo>
                  <a:close/>
                  <a:moveTo>
                    <a:pt x="61722" y="405003"/>
                  </a:moveTo>
                  <a:lnTo>
                    <a:pt x="111252" y="307848"/>
                  </a:lnTo>
                  <a:lnTo>
                    <a:pt x="257270" y="307848"/>
                  </a:lnTo>
                  <a:lnTo>
                    <a:pt x="207740" y="405003"/>
                  </a:lnTo>
                  <a:lnTo>
                    <a:pt x="61627" y="405003"/>
                  </a:lnTo>
                  <a:close/>
                  <a:moveTo>
                    <a:pt x="250222" y="405003"/>
                  </a:moveTo>
                  <a:lnTo>
                    <a:pt x="299752" y="307848"/>
                  </a:lnTo>
                  <a:lnTo>
                    <a:pt x="445865" y="307848"/>
                  </a:lnTo>
                  <a:lnTo>
                    <a:pt x="396335" y="405003"/>
                  </a:lnTo>
                  <a:lnTo>
                    <a:pt x="250222" y="405003"/>
                  </a:lnTo>
                  <a:close/>
                  <a:moveTo>
                    <a:pt x="438722" y="405003"/>
                  </a:moveTo>
                  <a:lnTo>
                    <a:pt x="488252" y="307848"/>
                  </a:lnTo>
                  <a:lnTo>
                    <a:pt x="634270" y="307848"/>
                  </a:lnTo>
                  <a:lnTo>
                    <a:pt x="584740" y="405003"/>
                  </a:lnTo>
                  <a:lnTo>
                    <a:pt x="438722" y="405003"/>
                  </a:lnTo>
                  <a:close/>
                  <a:moveTo>
                    <a:pt x="773240" y="405003"/>
                  </a:moveTo>
                  <a:lnTo>
                    <a:pt x="627126" y="405003"/>
                  </a:lnTo>
                  <a:lnTo>
                    <a:pt x="676656" y="307848"/>
                  </a:lnTo>
                  <a:lnTo>
                    <a:pt x="822770" y="307848"/>
                  </a:lnTo>
                  <a:lnTo>
                    <a:pt x="773240" y="405003"/>
                  </a:lnTo>
                  <a:close/>
                  <a:moveTo>
                    <a:pt x="842010" y="270034"/>
                  </a:moveTo>
                  <a:lnTo>
                    <a:pt x="695992" y="270034"/>
                  </a:lnTo>
                  <a:lnTo>
                    <a:pt x="745522" y="172879"/>
                  </a:lnTo>
                  <a:lnTo>
                    <a:pt x="891540" y="172879"/>
                  </a:lnTo>
                  <a:lnTo>
                    <a:pt x="842010" y="270034"/>
                  </a:lnTo>
                  <a:close/>
                  <a:moveTo>
                    <a:pt x="764762" y="135065"/>
                  </a:moveTo>
                  <a:lnTo>
                    <a:pt x="814292" y="37910"/>
                  </a:lnTo>
                  <a:lnTo>
                    <a:pt x="960311" y="37910"/>
                  </a:lnTo>
                  <a:lnTo>
                    <a:pt x="910780" y="135065"/>
                  </a:lnTo>
                  <a:lnTo>
                    <a:pt x="764762" y="135065"/>
                  </a:lnTo>
                  <a:close/>
                </a:path>
              </a:pathLst>
            </a:custGeom>
            <a:solidFill>
              <a:srgbClr val="FFFFFF"/>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63" b="0" i="0" u="none" strike="noStrike" kern="1200" cap="none" spc="0" normalizeH="0" baseline="0" noProof="0">
                <a:ln>
                  <a:noFill/>
                </a:ln>
                <a:solidFill>
                  <a:prstClr val="black"/>
                </a:solidFill>
                <a:effectLst/>
                <a:uLnTx/>
                <a:uFillTx/>
                <a:latin typeface="Meiryo UI"/>
                <a:ea typeface="Meiryo UI"/>
                <a:cs typeface="+mn-cs"/>
              </a:endParaRPr>
            </a:p>
          </p:txBody>
        </p:sp>
        <p:sp>
          <p:nvSpPr>
            <p:cNvPr id="86" name="フリーフォーム: 図形 85">
              <a:extLst>
                <a:ext uri="{FF2B5EF4-FFF2-40B4-BE49-F238E27FC236}">
                  <a16:creationId xmlns:a16="http://schemas.microsoft.com/office/drawing/2014/main" id="{20329929-5AB1-41F0-9CFD-A2FF343AEABB}"/>
                </a:ext>
              </a:extLst>
            </p:cNvPr>
            <p:cNvSpPr/>
            <p:nvPr/>
          </p:nvSpPr>
          <p:spPr>
            <a:xfrm>
              <a:off x="8352054" y="2015595"/>
              <a:ext cx="1097457" cy="1074134"/>
            </a:xfrm>
            <a:custGeom>
              <a:avLst/>
              <a:gdLst>
                <a:gd name="connsiteX0" fmla="*/ 1093416 w 1097457"/>
                <a:gd name="connsiteY0" fmla="*/ 572929 h 1074134"/>
                <a:gd name="connsiteX1" fmla="*/ 1028932 w 1097457"/>
                <a:gd name="connsiteY1" fmla="*/ 699516 h 1074134"/>
                <a:gd name="connsiteX2" fmla="*/ 1028932 w 1097457"/>
                <a:gd name="connsiteY2" fmla="*/ 867728 h 1074134"/>
                <a:gd name="connsiteX3" fmla="*/ 943207 w 1097457"/>
                <a:gd name="connsiteY3" fmla="*/ 867728 h 1074134"/>
                <a:gd name="connsiteX4" fmla="*/ 867864 w 1097457"/>
                <a:gd name="connsiteY4" fmla="*/ 1015651 h 1074134"/>
                <a:gd name="connsiteX5" fmla="*/ 834145 w 1097457"/>
                <a:gd name="connsiteY5" fmla="*/ 1036320 h 1074134"/>
                <a:gd name="connsiteX6" fmla="*/ 822525 w 1097457"/>
                <a:gd name="connsiteY6" fmla="*/ 1036320 h 1074134"/>
                <a:gd name="connsiteX7" fmla="*/ 822525 w 1097457"/>
                <a:gd name="connsiteY7" fmla="*/ 1074134 h 1074134"/>
                <a:gd name="connsiteX8" fmla="*/ 68621 w 1097457"/>
                <a:gd name="connsiteY8" fmla="*/ 1074134 h 1074134"/>
                <a:gd name="connsiteX9" fmla="*/ 68621 w 1097457"/>
                <a:gd name="connsiteY9" fmla="*/ 1036320 h 1074134"/>
                <a:gd name="connsiteX10" fmla="*/ 37760 w 1097457"/>
                <a:gd name="connsiteY10" fmla="*/ 1036320 h 1074134"/>
                <a:gd name="connsiteX11" fmla="*/ 5566 w 1097457"/>
                <a:gd name="connsiteY11" fmla="*/ 1018318 h 1074134"/>
                <a:gd name="connsiteX12" fmla="*/ 4137 w 1097457"/>
                <a:gd name="connsiteY12" fmla="*/ 981361 h 1074134"/>
                <a:gd name="connsiteX13" fmla="*/ 229689 w 1097457"/>
                <a:gd name="connsiteY13" fmla="*/ 538544 h 1074134"/>
                <a:gd name="connsiteX14" fmla="*/ 263407 w 1097457"/>
                <a:gd name="connsiteY14" fmla="*/ 517874 h 1074134"/>
                <a:gd name="connsiteX15" fmla="*/ 1059697 w 1097457"/>
                <a:gd name="connsiteY15" fmla="*/ 517874 h 1074134"/>
                <a:gd name="connsiteX16" fmla="*/ 1091892 w 1097457"/>
                <a:gd name="connsiteY16" fmla="*/ 535877 h 1074134"/>
                <a:gd name="connsiteX17" fmla="*/ 1093321 w 1097457"/>
                <a:gd name="connsiteY17" fmla="*/ 572834 h 1074134"/>
                <a:gd name="connsiteX18" fmla="*/ 951398 w 1097457"/>
                <a:gd name="connsiteY18" fmla="*/ 241268 h 1074134"/>
                <a:gd name="connsiteX19" fmla="*/ 869197 w 1097457"/>
                <a:gd name="connsiteY19" fmla="*/ 214598 h 1074134"/>
                <a:gd name="connsiteX20" fmla="*/ 882532 w 1097457"/>
                <a:gd name="connsiteY20" fmla="*/ 173546 h 1074134"/>
                <a:gd name="connsiteX21" fmla="*/ 964733 w 1097457"/>
                <a:gd name="connsiteY21" fmla="*/ 200216 h 1074134"/>
                <a:gd name="connsiteX22" fmla="*/ 951398 w 1097457"/>
                <a:gd name="connsiteY22" fmla="*/ 241268 h 1074134"/>
                <a:gd name="connsiteX23" fmla="*/ 817858 w 1097457"/>
                <a:gd name="connsiteY23" fmla="*/ 197930 h 1074134"/>
                <a:gd name="connsiteX24" fmla="*/ 735657 w 1097457"/>
                <a:gd name="connsiteY24" fmla="*/ 171260 h 1074134"/>
                <a:gd name="connsiteX25" fmla="*/ 748992 w 1097457"/>
                <a:gd name="connsiteY25" fmla="*/ 130207 h 1074134"/>
                <a:gd name="connsiteX26" fmla="*/ 831193 w 1097457"/>
                <a:gd name="connsiteY26" fmla="*/ 156877 h 1074134"/>
                <a:gd name="connsiteX27" fmla="*/ 817858 w 1097457"/>
                <a:gd name="connsiteY27" fmla="*/ 197930 h 1074134"/>
                <a:gd name="connsiteX28" fmla="*/ 684317 w 1097457"/>
                <a:gd name="connsiteY28" fmla="*/ 154496 h 1074134"/>
                <a:gd name="connsiteX29" fmla="*/ 602116 w 1097457"/>
                <a:gd name="connsiteY29" fmla="*/ 127826 h 1074134"/>
                <a:gd name="connsiteX30" fmla="*/ 615451 w 1097457"/>
                <a:gd name="connsiteY30" fmla="*/ 86773 h 1074134"/>
                <a:gd name="connsiteX31" fmla="*/ 697652 w 1097457"/>
                <a:gd name="connsiteY31" fmla="*/ 113443 h 1074134"/>
                <a:gd name="connsiteX32" fmla="*/ 684317 w 1097457"/>
                <a:gd name="connsiteY32" fmla="*/ 154496 h 1074134"/>
                <a:gd name="connsiteX33" fmla="*/ 550777 w 1097457"/>
                <a:gd name="connsiteY33" fmla="*/ 111062 h 1074134"/>
                <a:gd name="connsiteX34" fmla="*/ 468576 w 1097457"/>
                <a:gd name="connsiteY34" fmla="*/ 84392 h 1074134"/>
                <a:gd name="connsiteX35" fmla="*/ 481911 w 1097457"/>
                <a:gd name="connsiteY35" fmla="*/ 43339 h 1074134"/>
                <a:gd name="connsiteX36" fmla="*/ 564112 w 1097457"/>
                <a:gd name="connsiteY36" fmla="*/ 70009 h 1074134"/>
                <a:gd name="connsiteX37" fmla="*/ 550777 w 1097457"/>
                <a:gd name="connsiteY37" fmla="*/ 111062 h 1074134"/>
                <a:gd name="connsiteX38" fmla="*/ 417236 w 1097457"/>
                <a:gd name="connsiteY38" fmla="*/ 67723 h 1074134"/>
                <a:gd name="connsiteX39" fmla="*/ 335035 w 1097457"/>
                <a:gd name="connsiteY39" fmla="*/ 41053 h 1074134"/>
                <a:gd name="connsiteX40" fmla="*/ 348370 w 1097457"/>
                <a:gd name="connsiteY40" fmla="*/ 0 h 1074134"/>
                <a:gd name="connsiteX41" fmla="*/ 430571 w 1097457"/>
                <a:gd name="connsiteY41" fmla="*/ 26670 h 1074134"/>
                <a:gd name="connsiteX42" fmla="*/ 417236 w 1097457"/>
                <a:gd name="connsiteY42" fmla="*/ 67723 h 1074134"/>
                <a:gd name="connsiteX43" fmla="*/ 699843 w 1097457"/>
                <a:gd name="connsiteY43" fmla="*/ 414623 h 1074134"/>
                <a:gd name="connsiteX44" fmla="*/ 629929 w 1097457"/>
                <a:gd name="connsiteY44" fmla="*/ 363855 h 1074134"/>
                <a:gd name="connsiteX45" fmla="*/ 655361 w 1097457"/>
                <a:gd name="connsiteY45" fmla="*/ 328898 h 1074134"/>
                <a:gd name="connsiteX46" fmla="*/ 725275 w 1097457"/>
                <a:gd name="connsiteY46" fmla="*/ 379667 h 1074134"/>
                <a:gd name="connsiteX47" fmla="*/ 699843 w 1097457"/>
                <a:gd name="connsiteY47" fmla="*/ 414623 h 1074134"/>
                <a:gd name="connsiteX48" fmla="*/ 586210 w 1097457"/>
                <a:gd name="connsiteY48" fmla="*/ 332137 h 1074134"/>
                <a:gd name="connsiteX49" fmla="*/ 516296 w 1097457"/>
                <a:gd name="connsiteY49" fmla="*/ 281369 h 1074134"/>
                <a:gd name="connsiteX50" fmla="*/ 541728 w 1097457"/>
                <a:gd name="connsiteY50" fmla="*/ 246412 h 1074134"/>
                <a:gd name="connsiteX51" fmla="*/ 611641 w 1097457"/>
                <a:gd name="connsiteY51" fmla="*/ 297180 h 1074134"/>
                <a:gd name="connsiteX52" fmla="*/ 586210 w 1097457"/>
                <a:gd name="connsiteY52" fmla="*/ 332137 h 1074134"/>
                <a:gd name="connsiteX53" fmla="*/ 472672 w 1097457"/>
                <a:gd name="connsiteY53" fmla="*/ 249650 h 1074134"/>
                <a:gd name="connsiteX54" fmla="*/ 402758 w 1097457"/>
                <a:gd name="connsiteY54" fmla="*/ 198882 h 1074134"/>
                <a:gd name="connsiteX55" fmla="*/ 428190 w 1097457"/>
                <a:gd name="connsiteY55" fmla="*/ 163925 h 1074134"/>
                <a:gd name="connsiteX56" fmla="*/ 498103 w 1097457"/>
                <a:gd name="connsiteY56" fmla="*/ 214694 h 1074134"/>
                <a:gd name="connsiteX57" fmla="*/ 472672 w 1097457"/>
                <a:gd name="connsiteY57" fmla="*/ 249650 h 1074134"/>
                <a:gd name="connsiteX58" fmla="*/ 359134 w 1097457"/>
                <a:gd name="connsiteY58" fmla="*/ 167164 h 1074134"/>
                <a:gd name="connsiteX59" fmla="*/ 289220 w 1097457"/>
                <a:gd name="connsiteY59" fmla="*/ 116395 h 1074134"/>
                <a:gd name="connsiteX60" fmla="*/ 314652 w 1097457"/>
                <a:gd name="connsiteY60" fmla="*/ 81439 h 1074134"/>
                <a:gd name="connsiteX61" fmla="*/ 384565 w 1097457"/>
                <a:gd name="connsiteY61" fmla="*/ 132207 h 1074134"/>
                <a:gd name="connsiteX62" fmla="*/ 359134 w 1097457"/>
                <a:gd name="connsiteY62" fmla="*/ 167164 h 1074134"/>
                <a:gd name="connsiteX63" fmla="*/ 438191 w 1097457"/>
                <a:gd name="connsiteY63" fmla="*/ 470821 h 1074134"/>
                <a:gd name="connsiteX64" fmla="*/ 387423 w 1097457"/>
                <a:gd name="connsiteY64" fmla="*/ 400907 h 1074134"/>
                <a:gd name="connsiteX65" fmla="*/ 422380 w 1097457"/>
                <a:gd name="connsiteY65" fmla="*/ 375476 h 1074134"/>
                <a:gd name="connsiteX66" fmla="*/ 473148 w 1097457"/>
                <a:gd name="connsiteY66" fmla="*/ 445389 h 1074134"/>
                <a:gd name="connsiteX67" fmla="*/ 438191 w 1097457"/>
                <a:gd name="connsiteY67" fmla="*/ 470821 h 1074134"/>
                <a:gd name="connsiteX68" fmla="*/ 355705 w 1097457"/>
                <a:gd name="connsiteY68" fmla="*/ 357283 h 1074134"/>
                <a:gd name="connsiteX69" fmla="*/ 304936 w 1097457"/>
                <a:gd name="connsiteY69" fmla="*/ 287369 h 1074134"/>
                <a:gd name="connsiteX70" fmla="*/ 339893 w 1097457"/>
                <a:gd name="connsiteY70" fmla="*/ 261938 h 1074134"/>
                <a:gd name="connsiteX71" fmla="*/ 390661 w 1097457"/>
                <a:gd name="connsiteY71" fmla="*/ 331851 h 1074134"/>
                <a:gd name="connsiteX72" fmla="*/ 355705 w 1097457"/>
                <a:gd name="connsiteY72" fmla="*/ 357283 h 1074134"/>
                <a:gd name="connsiteX73" fmla="*/ 273218 w 1097457"/>
                <a:gd name="connsiteY73" fmla="*/ 243650 h 1074134"/>
                <a:gd name="connsiteX74" fmla="*/ 222450 w 1097457"/>
                <a:gd name="connsiteY74" fmla="*/ 173736 h 1074134"/>
                <a:gd name="connsiteX75" fmla="*/ 257407 w 1097457"/>
                <a:gd name="connsiteY75" fmla="*/ 148304 h 1074134"/>
                <a:gd name="connsiteX76" fmla="*/ 308175 w 1097457"/>
                <a:gd name="connsiteY76" fmla="*/ 218218 h 1074134"/>
                <a:gd name="connsiteX77" fmla="*/ 273218 w 1097457"/>
                <a:gd name="connsiteY77" fmla="*/ 243650 h 1074134"/>
                <a:gd name="connsiteX78" fmla="*/ 211115 w 1097457"/>
                <a:gd name="connsiteY78" fmla="*/ 423291 h 1074134"/>
                <a:gd name="connsiteX79" fmla="*/ 184445 w 1097457"/>
                <a:gd name="connsiteY79" fmla="*/ 341090 h 1074134"/>
                <a:gd name="connsiteX80" fmla="*/ 225498 w 1097457"/>
                <a:gd name="connsiteY80" fmla="*/ 327755 h 1074134"/>
                <a:gd name="connsiteX81" fmla="*/ 252168 w 1097457"/>
                <a:gd name="connsiteY81" fmla="*/ 409956 h 1074134"/>
                <a:gd name="connsiteX82" fmla="*/ 211115 w 1097457"/>
                <a:gd name="connsiteY82" fmla="*/ 423291 h 1074134"/>
                <a:gd name="connsiteX83" fmla="*/ 167776 w 1097457"/>
                <a:gd name="connsiteY83" fmla="*/ 289751 h 1074134"/>
                <a:gd name="connsiteX84" fmla="*/ 141106 w 1097457"/>
                <a:gd name="connsiteY84" fmla="*/ 207550 h 1074134"/>
                <a:gd name="connsiteX85" fmla="*/ 182159 w 1097457"/>
                <a:gd name="connsiteY85" fmla="*/ 194215 h 1074134"/>
                <a:gd name="connsiteX86" fmla="*/ 208829 w 1097457"/>
                <a:gd name="connsiteY86" fmla="*/ 276416 h 1074134"/>
                <a:gd name="connsiteX87" fmla="*/ 167776 w 1097457"/>
                <a:gd name="connsiteY87" fmla="*/ 289751 h 1074134"/>
                <a:gd name="connsiteX88" fmla="*/ 96434 w 1097457"/>
                <a:gd name="connsiteY88" fmla="*/ 581882 h 1074134"/>
                <a:gd name="connsiteX89" fmla="*/ 53191 w 1097457"/>
                <a:gd name="connsiteY89" fmla="*/ 581882 h 1074134"/>
                <a:gd name="connsiteX90" fmla="*/ 53191 w 1097457"/>
                <a:gd name="connsiteY90" fmla="*/ 495491 h 1074134"/>
                <a:gd name="connsiteX91" fmla="*/ 96434 w 1097457"/>
                <a:gd name="connsiteY91" fmla="*/ 495491 h 1074134"/>
                <a:gd name="connsiteX92" fmla="*/ 96434 w 1097457"/>
                <a:gd name="connsiteY92" fmla="*/ 581882 h 1074134"/>
                <a:gd name="connsiteX93" fmla="*/ 96434 w 1097457"/>
                <a:gd name="connsiteY93" fmla="*/ 441484 h 1074134"/>
                <a:gd name="connsiteX94" fmla="*/ 53191 w 1097457"/>
                <a:gd name="connsiteY94" fmla="*/ 441484 h 1074134"/>
                <a:gd name="connsiteX95" fmla="*/ 53191 w 1097457"/>
                <a:gd name="connsiteY95" fmla="*/ 355092 h 1074134"/>
                <a:gd name="connsiteX96" fmla="*/ 96434 w 1097457"/>
                <a:gd name="connsiteY96" fmla="*/ 355092 h 1074134"/>
                <a:gd name="connsiteX97" fmla="*/ 96434 w 1097457"/>
                <a:gd name="connsiteY97" fmla="*/ 441484 h 1074134"/>
                <a:gd name="connsiteX98" fmla="*/ 96434 w 1097457"/>
                <a:gd name="connsiteY98" fmla="*/ 301085 h 1074134"/>
                <a:gd name="connsiteX99" fmla="*/ 53191 w 1097457"/>
                <a:gd name="connsiteY99" fmla="*/ 301085 h 1074134"/>
                <a:gd name="connsiteX100" fmla="*/ 53191 w 1097457"/>
                <a:gd name="connsiteY100" fmla="*/ 214694 h 1074134"/>
                <a:gd name="connsiteX101" fmla="*/ 96434 w 1097457"/>
                <a:gd name="connsiteY101" fmla="*/ 214694 h 1074134"/>
                <a:gd name="connsiteX102" fmla="*/ 96434 w 1097457"/>
                <a:gd name="connsiteY102" fmla="*/ 301085 h 1074134"/>
                <a:gd name="connsiteX103" fmla="*/ 263407 w 1097457"/>
                <a:gd name="connsiteY103" fmla="*/ 555974 h 1074134"/>
                <a:gd name="connsiteX104" fmla="*/ 37760 w 1097457"/>
                <a:gd name="connsiteY104" fmla="*/ 998506 h 1074134"/>
                <a:gd name="connsiteX105" fmla="*/ 834145 w 1097457"/>
                <a:gd name="connsiteY105" fmla="*/ 998506 h 1074134"/>
                <a:gd name="connsiteX106" fmla="*/ 1059793 w 1097457"/>
                <a:gd name="connsiteY106" fmla="*/ 555689 h 1074134"/>
                <a:gd name="connsiteX107" fmla="*/ 263407 w 1097457"/>
                <a:gd name="connsiteY107" fmla="*/ 555689 h 1074134"/>
                <a:gd name="connsiteX108" fmla="*/ 356752 w 1097457"/>
                <a:gd name="connsiteY108" fmla="*/ 826008 h 1074134"/>
                <a:gd name="connsiteX109" fmla="*/ 502866 w 1097457"/>
                <a:gd name="connsiteY109" fmla="*/ 826008 h 1074134"/>
                <a:gd name="connsiteX110" fmla="*/ 552396 w 1097457"/>
                <a:gd name="connsiteY110" fmla="*/ 728853 h 1074134"/>
                <a:gd name="connsiteX111" fmla="*/ 406282 w 1097457"/>
                <a:gd name="connsiteY111" fmla="*/ 728853 h 1074134"/>
                <a:gd name="connsiteX112" fmla="*/ 356752 w 1097457"/>
                <a:gd name="connsiteY112" fmla="*/ 826008 h 1074134"/>
                <a:gd name="connsiteX113" fmla="*/ 363896 w 1097457"/>
                <a:gd name="connsiteY113" fmla="*/ 728853 h 1074134"/>
                <a:gd name="connsiteX114" fmla="*/ 217878 w 1097457"/>
                <a:gd name="connsiteY114" fmla="*/ 728853 h 1074134"/>
                <a:gd name="connsiteX115" fmla="*/ 168348 w 1097457"/>
                <a:gd name="connsiteY115" fmla="*/ 826008 h 1074134"/>
                <a:gd name="connsiteX116" fmla="*/ 314366 w 1097457"/>
                <a:gd name="connsiteY116" fmla="*/ 826008 h 1074134"/>
                <a:gd name="connsiteX117" fmla="*/ 363896 w 1097457"/>
                <a:gd name="connsiteY117" fmla="*/ 728853 h 1074134"/>
                <a:gd name="connsiteX118" fmla="*/ 621166 w 1097457"/>
                <a:gd name="connsiteY118" fmla="*/ 593884 h 1074134"/>
                <a:gd name="connsiteX119" fmla="*/ 475053 w 1097457"/>
                <a:gd name="connsiteY119" fmla="*/ 593884 h 1074134"/>
                <a:gd name="connsiteX120" fmla="*/ 425523 w 1097457"/>
                <a:gd name="connsiteY120" fmla="*/ 691039 h 1074134"/>
                <a:gd name="connsiteX121" fmla="*/ 571636 w 1097457"/>
                <a:gd name="connsiteY121" fmla="*/ 691039 h 1074134"/>
                <a:gd name="connsiteX122" fmla="*/ 621166 w 1097457"/>
                <a:gd name="connsiteY122" fmla="*/ 593884 h 1074134"/>
                <a:gd name="connsiteX123" fmla="*/ 614023 w 1097457"/>
                <a:gd name="connsiteY123" fmla="*/ 691039 h 1074134"/>
                <a:gd name="connsiteX124" fmla="*/ 760041 w 1097457"/>
                <a:gd name="connsiteY124" fmla="*/ 691039 h 1074134"/>
                <a:gd name="connsiteX125" fmla="*/ 809571 w 1097457"/>
                <a:gd name="connsiteY125" fmla="*/ 593884 h 1074134"/>
                <a:gd name="connsiteX126" fmla="*/ 663553 w 1097457"/>
                <a:gd name="connsiteY126" fmla="*/ 593884 h 1074134"/>
                <a:gd name="connsiteX127" fmla="*/ 614023 w 1097457"/>
                <a:gd name="connsiteY127" fmla="*/ 691039 h 1074134"/>
                <a:gd name="connsiteX128" fmla="*/ 337512 w 1097457"/>
                <a:gd name="connsiteY128" fmla="*/ 863822 h 1074134"/>
                <a:gd name="connsiteX129" fmla="*/ 287982 w 1097457"/>
                <a:gd name="connsiteY129" fmla="*/ 960977 h 1074134"/>
                <a:gd name="connsiteX130" fmla="*/ 434095 w 1097457"/>
                <a:gd name="connsiteY130" fmla="*/ 960977 h 1074134"/>
                <a:gd name="connsiteX131" fmla="*/ 483625 w 1097457"/>
                <a:gd name="connsiteY131" fmla="*/ 863822 h 1074134"/>
                <a:gd name="connsiteX132" fmla="*/ 337512 w 1097457"/>
                <a:gd name="connsiteY132" fmla="*/ 863822 h 1074134"/>
                <a:gd name="connsiteX133" fmla="*/ 476482 w 1097457"/>
                <a:gd name="connsiteY133" fmla="*/ 960977 h 1074134"/>
                <a:gd name="connsiteX134" fmla="*/ 622500 w 1097457"/>
                <a:gd name="connsiteY134" fmla="*/ 960977 h 1074134"/>
                <a:gd name="connsiteX135" fmla="*/ 672030 w 1097457"/>
                <a:gd name="connsiteY135" fmla="*/ 863822 h 1074134"/>
                <a:gd name="connsiteX136" fmla="*/ 526012 w 1097457"/>
                <a:gd name="connsiteY136" fmla="*/ 863822 h 1074134"/>
                <a:gd name="connsiteX137" fmla="*/ 476482 w 1097457"/>
                <a:gd name="connsiteY137" fmla="*/ 960977 h 1074134"/>
                <a:gd name="connsiteX138" fmla="*/ 691366 w 1097457"/>
                <a:gd name="connsiteY138" fmla="*/ 826008 h 1074134"/>
                <a:gd name="connsiteX139" fmla="*/ 740896 w 1097457"/>
                <a:gd name="connsiteY139" fmla="*/ 728853 h 1074134"/>
                <a:gd name="connsiteX140" fmla="*/ 594877 w 1097457"/>
                <a:gd name="connsiteY140" fmla="*/ 728853 h 1074134"/>
                <a:gd name="connsiteX141" fmla="*/ 545347 w 1097457"/>
                <a:gd name="connsiteY141" fmla="*/ 826008 h 1074134"/>
                <a:gd name="connsiteX142" fmla="*/ 691366 w 1097457"/>
                <a:gd name="connsiteY142" fmla="*/ 826008 h 1074134"/>
                <a:gd name="connsiteX143" fmla="*/ 733752 w 1097457"/>
                <a:gd name="connsiteY143" fmla="*/ 826008 h 1074134"/>
                <a:gd name="connsiteX144" fmla="*/ 879865 w 1097457"/>
                <a:gd name="connsiteY144" fmla="*/ 826008 h 1074134"/>
                <a:gd name="connsiteX145" fmla="*/ 929395 w 1097457"/>
                <a:gd name="connsiteY145" fmla="*/ 728853 h 1074134"/>
                <a:gd name="connsiteX146" fmla="*/ 783377 w 1097457"/>
                <a:gd name="connsiteY146" fmla="*/ 728853 h 1074134"/>
                <a:gd name="connsiteX147" fmla="*/ 733847 w 1097457"/>
                <a:gd name="connsiteY147" fmla="*/ 826008 h 1074134"/>
                <a:gd name="connsiteX148" fmla="*/ 948636 w 1097457"/>
                <a:gd name="connsiteY148" fmla="*/ 691039 h 1074134"/>
                <a:gd name="connsiteX149" fmla="*/ 998166 w 1097457"/>
                <a:gd name="connsiteY149" fmla="*/ 593884 h 1074134"/>
                <a:gd name="connsiteX150" fmla="*/ 852148 w 1097457"/>
                <a:gd name="connsiteY150" fmla="*/ 593884 h 1074134"/>
                <a:gd name="connsiteX151" fmla="*/ 802618 w 1097457"/>
                <a:gd name="connsiteY151" fmla="*/ 691039 h 1074134"/>
                <a:gd name="connsiteX152" fmla="*/ 948636 w 1097457"/>
                <a:gd name="connsiteY152" fmla="*/ 691039 h 1074134"/>
                <a:gd name="connsiteX153" fmla="*/ 237118 w 1097457"/>
                <a:gd name="connsiteY153" fmla="*/ 691039 h 1074134"/>
                <a:gd name="connsiteX154" fmla="*/ 383137 w 1097457"/>
                <a:gd name="connsiteY154" fmla="*/ 691039 h 1074134"/>
                <a:gd name="connsiteX155" fmla="*/ 432667 w 1097457"/>
                <a:gd name="connsiteY155" fmla="*/ 593884 h 1074134"/>
                <a:gd name="connsiteX156" fmla="*/ 286648 w 1097457"/>
                <a:gd name="connsiteY156" fmla="*/ 593884 h 1074134"/>
                <a:gd name="connsiteX157" fmla="*/ 237118 w 1097457"/>
                <a:gd name="connsiteY157" fmla="*/ 691039 h 1074134"/>
                <a:gd name="connsiteX158" fmla="*/ 99577 w 1097457"/>
                <a:gd name="connsiteY158" fmla="*/ 961073 h 1074134"/>
                <a:gd name="connsiteX159" fmla="*/ 245596 w 1097457"/>
                <a:gd name="connsiteY159" fmla="*/ 961073 h 1074134"/>
                <a:gd name="connsiteX160" fmla="*/ 295126 w 1097457"/>
                <a:gd name="connsiteY160" fmla="*/ 863918 h 1074134"/>
                <a:gd name="connsiteX161" fmla="*/ 148917 w 1097457"/>
                <a:gd name="connsiteY161" fmla="*/ 863918 h 1074134"/>
                <a:gd name="connsiteX162" fmla="*/ 99387 w 1097457"/>
                <a:gd name="connsiteY162" fmla="*/ 961073 h 1074134"/>
                <a:gd name="connsiteX163" fmla="*/ 860625 w 1097457"/>
                <a:gd name="connsiteY163" fmla="*/ 863918 h 1074134"/>
                <a:gd name="connsiteX164" fmla="*/ 714511 w 1097457"/>
                <a:gd name="connsiteY164" fmla="*/ 863918 h 1074134"/>
                <a:gd name="connsiteX165" fmla="*/ 664981 w 1097457"/>
                <a:gd name="connsiteY165" fmla="*/ 961073 h 1074134"/>
                <a:gd name="connsiteX166" fmla="*/ 811095 w 1097457"/>
                <a:gd name="connsiteY166" fmla="*/ 961073 h 1074134"/>
                <a:gd name="connsiteX167" fmla="*/ 860625 w 1097457"/>
                <a:gd name="connsiteY167" fmla="*/ 863918 h 107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097457" h="1074134">
                  <a:moveTo>
                    <a:pt x="1093416" y="572929"/>
                  </a:moveTo>
                  <a:lnTo>
                    <a:pt x="1028932" y="699516"/>
                  </a:lnTo>
                  <a:lnTo>
                    <a:pt x="1028932" y="867728"/>
                  </a:lnTo>
                  <a:lnTo>
                    <a:pt x="943207" y="867728"/>
                  </a:lnTo>
                  <a:lnTo>
                    <a:pt x="867864" y="1015651"/>
                  </a:lnTo>
                  <a:cubicBezTo>
                    <a:pt x="861387" y="1028319"/>
                    <a:pt x="848433" y="1036320"/>
                    <a:pt x="834145" y="1036320"/>
                  </a:cubicBezTo>
                  <a:lnTo>
                    <a:pt x="822525" y="1036320"/>
                  </a:lnTo>
                  <a:lnTo>
                    <a:pt x="822525" y="1074134"/>
                  </a:lnTo>
                  <a:lnTo>
                    <a:pt x="68621" y="1074134"/>
                  </a:lnTo>
                  <a:lnTo>
                    <a:pt x="68621" y="1036320"/>
                  </a:lnTo>
                  <a:lnTo>
                    <a:pt x="37760" y="1036320"/>
                  </a:lnTo>
                  <a:cubicBezTo>
                    <a:pt x="24616" y="1036320"/>
                    <a:pt x="12424" y="1029462"/>
                    <a:pt x="5566" y="1018318"/>
                  </a:cubicBezTo>
                  <a:cubicBezTo>
                    <a:pt x="-1292" y="1007174"/>
                    <a:pt x="-1864" y="993076"/>
                    <a:pt x="4137" y="981361"/>
                  </a:cubicBezTo>
                  <a:lnTo>
                    <a:pt x="229689" y="538544"/>
                  </a:lnTo>
                  <a:cubicBezTo>
                    <a:pt x="236166" y="525875"/>
                    <a:pt x="249120" y="517874"/>
                    <a:pt x="263407" y="517874"/>
                  </a:cubicBezTo>
                  <a:lnTo>
                    <a:pt x="1059697" y="517874"/>
                  </a:lnTo>
                  <a:cubicBezTo>
                    <a:pt x="1072842" y="517874"/>
                    <a:pt x="1085034" y="524732"/>
                    <a:pt x="1091892" y="535877"/>
                  </a:cubicBezTo>
                  <a:cubicBezTo>
                    <a:pt x="1098750" y="547021"/>
                    <a:pt x="1099321" y="561118"/>
                    <a:pt x="1093321" y="572834"/>
                  </a:cubicBezTo>
                  <a:close/>
                  <a:moveTo>
                    <a:pt x="951398" y="241268"/>
                  </a:moveTo>
                  <a:lnTo>
                    <a:pt x="869197" y="214598"/>
                  </a:lnTo>
                  <a:lnTo>
                    <a:pt x="882532" y="173546"/>
                  </a:lnTo>
                  <a:lnTo>
                    <a:pt x="964733" y="200216"/>
                  </a:lnTo>
                  <a:lnTo>
                    <a:pt x="951398" y="241268"/>
                  </a:lnTo>
                  <a:close/>
                  <a:moveTo>
                    <a:pt x="817858" y="197930"/>
                  </a:moveTo>
                  <a:lnTo>
                    <a:pt x="735657" y="171260"/>
                  </a:lnTo>
                  <a:lnTo>
                    <a:pt x="748992" y="130207"/>
                  </a:lnTo>
                  <a:lnTo>
                    <a:pt x="831193" y="156877"/>
                  </a:lnTo>
                  <a:lnTo>
                    <a:pt x="817858" y="197930"/>
                  </a:lnTo>
                  <a:close/>
                  <a:moveTo>
                    <a:pt x="684317" y="154496"/>
                  </a:moveTo>
                  <a:lnTo>
                    <a:pt x="602116" y="127826"/>
                  </a:lnTo>
                  <a:lnTo>
                    <a:pt x="615451" y="86773"/>
                  </a:lnTo>
                  <a:lnTo>
                    <a:pt x="697652" y="113443"/>
                  </a:lnTo>
                  <a:lnTo>
                    <a:pt x="684317" y="154496"/>
                  </a:lnTo>
                  <a:close/>
                  <a:moveTo>
                    <a:pt x="550777" y="111062"/>
                  </a:moveTo>
                  <a:lnTo>
                    <a:pt x="468576" y="84392"/>
                  </a:lnTo>
                  <a:lnTo>
                    <a:pt x="481911" y="43339"/>
                  </a:lnTo>
                  <a:lnTo>
                    <a:pt x="564112" y="70009"/>
                  </a:lnTo>
                  <a:lnTo>
                    <a:pt x="550777" y="111062"/>
                  </a:lnTo>
                  <a:close/>
                  <a:moveTo>
                    <a:pt x="417236" y="67723"/>
                  </a:moveTo>
                  <a:lnTo>
                    <a:pt x="335035" y="41053"/>
                  </a:lnTo>
                  <a:lnTo>
                    <a:pt x="348370" y="0"/>
                  </a:lnTo>
                  <a:lnTo>
                    <a:pt x="430571" y="26670"/>
                  </a:lnTo>
                  <a:lnTo>
                    <a:pt x="417236" y="67723"/>
                  </a:lnTo>
                  <a:close/>
                  <a:moveTo>
                    <a:pt x="699843" y="414623"/>
                  </a:moveTo>
                  <a:lnTo>
                    <a:pt x="629929" y="363855"/>
                  </a:lnTo>
                  <a:lnTo>
                    <a:pt x="655361" y="328898"/>
                  </a:lnTo>
                  <a:lnTo>
                    <a:pt x="725275" y="379667"/>
                  </a:lnTo>
                  <a:lnTo>
                    <a:pt x="699843" y="414623"/>
                  </a:lnTo>
                  <a:close/>
                  <a:moveTo>
                    <a:pt x="586210" y="332137"/>
                  </a:moveTo>
                  <a:lnTo>
                    <a:pt x="516296" y="281369"/>
                  </a:lnTo>
                  <a:lnTo>
                    <a:pt x="541728" y="246412"/>
                  </a:lnTo>
                  <a:lnTo>
                    <a:pt x="611641" y="297180"/>
                  </a:lnTo>
                  <a:lnTo>
                    <a:pt x="586210" y="332137"/>
                  </a:lnTo>
                  <a:close/>
                  <a:moveTo>
                    <a:pt x="472672" y="249650"/>
                  </a:moveTo>
                  <a:lnTo>
                    <a:pt x="402758" y="198882"/>
                  </a:lnTo>
                  <a:lnTo>
                    <a:pt x="428190" y="163925"/>
                  </a:lnTo>
                  <a:lnTo>
                    <a:pt x="498103" y="214694"/>
                  </a:lnTo>
                  <a:lnTo>
                    <a:pt x="472672" y="249650"/>
                  </a:lnTo>
                  <a:close/>
                  <a:moveTo>
                    <a:pt x="359134" y="167164"/>
                  </a:moveTo>
                  <a:lnTo>
                    <a:pt x="289220" y="116395"/>
                  </a:lnTo>
                  <a:lnTo>
                    <a:pt x="314652" y="81439"/>
                  </a:lnTo>
                  <a:lnTo>
                    <a:pt x="384565" y="132207"/>
                  </a:lnTo>
                  <a:lnTo>
                    <a:pt x="359134" y="167164"/>
                  </a:lnTo>
                  <a:close/>
                  <a:moveTo>
                    <a:pt x="438191" y="470821"/>
                  </a:moveTo>
                  <a:lnTo>
                    <a:pt x="387423" y="400907"/>
                  </a:lnTo>
                  <a:lnTo>
                    <a:pt x="422380" y="375476"/>
                  </a:lnTo>
                  <a:lnTo>
                    <a:pt x="473148" y="445389"/>
                  </a:lnTo>
                  <a:lnTo>
                    <a:pt x="438191" y="470821"/>
                  </a:lnTo>
                  <a:close/>
                  <a:moveTo>
                    <a:pt x="355705" y="357283"/>
                  </a:moveTo>
                  <a:lnTo>
                    <a:pt x="304936" y="287369"/>
                  </a:lnTo>
                  <a:lnTo>
                    <a:pt x="339893" y="261938"/>
                  </a:lnTo>
                  <a:lnTo>
                    <a:pt x="390661" y="331851"/>
                  </a:lnTo>
                  <a:lnTo>
                    <a:pt x="355705" y="357283"/>
                  </a:lnTo>
                  <a:close/>
                  <a:moveTo>
                    <a:pt x="273218" y="243650"/>
                  </a:moveTo>
                  <a:lnTo>
                    <a:pt x="222450" y="173736"/>
                  </a:lnTo>
                  <a:lnTo>
                    <a:pt x="257407" y="148304"/>
                  </a:lnTo>
                  <a:lnTo>
                    <a:pt x="308175" y="218218"/>
                  </a:lnTo>
                  <a:lnTo>
                    <a:pt x="273218" y="243650"/>
                  </a:lnTo>
                  <a:close/>
                  <a:moveTo>
                    <a:pt x="211115" y="423291"/>
                  </a:moveTo>
                  <a:lnTo>
                    <a:pt x="184445" y="341090"/>
                  </a:lnTo>
                  <a:lnTo>
                    <a:pt x="225498" y="327755"/>
                  </a:lnTo>
                  <a:lnTo>
                    <a:pt x="252168" y="409956"/>
                  </a:lnTo>
                  <a:lnTo>
                    <a:pt x="211115" y="423291"/>
                  </a:lnTo>
                  <a:close/>
                  <a:moveTo>
                    <a:pt x="167776" y="289751"/>
                  </a:moveTo>
                  <a:lnTo>
                    <a:pt x="141106" y="207550"/>
                  </a:lnTo>
                  <a:lnTo>
                    <a:pt x="182159" y="194215"/>
                  </a:lnTo>
                  <a:lnTo>
                    <a:pt x="208829" y="276416"/>
                  </a:lnTo>
                  <a:lnTo>
                    <a:pt x="167776" y="289751"/>
                  </a:lnTo>
                  <a:close/>
                  <a:moveTo>
                    <a:pt x="96434" y="581882"/>
                  </a:moveTo>
                  <a:lnTo>
                    <a:pt x="53191" y="581882"/>
                  </a:lnTo>
                  <a:lnTo>
                    <a:pt x="53191" y="495491"/>
                  </a:lnTo>
                  <a:lnTo>
                    <a:pt x="96434" y="495491"/>
                  </a:lnTo>
                  <a:lnTo>
                    <a:pt x="96434" y="581882"/>
                  </a:lnTo>
                  <a:close/>
                  <a:moveTo>
                    <a:pt x="96434" y="441484"/>
                  </a:moveTo>
                  <a:lnTo>
                    <a:pt x="53191" y="441484"/>
                  </a:lnTo>
                  <a:lnTo>
                    <a:pt x="53191" y="355092"/>
                  </a:lnTo>
                  <a:lnTo>
                    <a:pt x="96434" y="355092"/>
                  </a:lnTo>
                  <a:lnTo>
                    <a:pt x="96434" y="441484"/>
                  </a:lnTo>
                  <a:close/>
                  <a:moveTo>
                    <a:pt x="96434" y="301085"/>
                  </a:moveTo>
                  <a:lnTo>
                    <a:pt x="53191" y="301085"/>
                  </a:lnTo>
                  <a:lnTo>
                    <a:pt x="53191" y="214694"/>
                  </a:lnTo>
                  <a:lnTo>
                    <a:pt x="96434" y="214694"/>
                  </a:lnTo>
                  <a:lnTo>
                    <a:pt x="96434" y="301085"/>
                  </a:lnTo>
                  <a:close/>
                  <a:moveTo>
                    <a:pt x="263407" y="555974"/>
                  </a:moveTo>
                  <a:lnTo>
                    <a:pt x="37760" y="998506"/>
                  </a:lnTo>
                  <a:lnTo>
                    <a:pt x="834145" y="998506"/>
                  </a:lnTo>
                  <a:lnTo>
                    <a:pt x="1059793" y="555689"/>
                  </a:lnTo>
                  <a:lnTo>
                    <a:pt x="263407" y="555689"/>
                  </a:lnTo>
                  <a:close/>
                  <a:moveTo>
                    <a:pt x="356752" y="826008"/>
                  </a:moveTo>
                  <a:lnTo>
                    <a:pt x="502866" y="826008"/>
                  </a:lnTo>
                  <a:lnTo>
                    <a:pt x="552396" y="728853"/>
                  </a:lnTo>
                  <a:lnTo>
                    <a:pt x="406282" y="728853"/>
                  </a:lnTo>
                  <a:lnTo>
                    <a:pt x="356752" y="826008"/>
                  </a:lnTo>
                  <a:close/>
                  <a:moveTo>
                    <a:pt x="363896" y="728853"/>
                  </a:moveTo>
                  <a:lnTo>
                    <a:pt x="217878" y="728853"/>
                  </a:lnTo>
                  <a:lnTo>
                    <a:pt x="168348" y="826008"/>
                  </a:lnTo>
                  <a:lnTo>
                    <a:pt x="314366" y="826008"/>
                  </a:lnTo>
                  <a:lnTo>
                    <a:pt x="363896" y="728853"/>
                  </a:lnTo>
                  <a:close/>
                  <a:moveTo>
                    <a:pt x="621166" y="593884"/>
                  </a:moveTo>
                  <a:lnTo>
                    <a:pt x="475053" y="593884"/>
                  </a:lnTo>
                  <a:lnTo>
                    <a:pt x="425523" y="691039"/>
                  </a:lnTo>
                  <a:lnTo>
                    <a:pt x="571636" y="691039"/>
                  </a:lnTo>
                  <a:lnTo>
                    <a:pt x="621166" y="593884"/>
                  </a:lnTo>
                  <a:close/>
                  <a:moveTo>
                    <a:pt x="614023" y="691039"/>
                  </a:moveTo>
                  <a:lnTo>
                    <a:pt x="760041" y="691039"/>
                  </a:lnTo>
                  <a:lnTo>
                    <a:pt x="809571" y="593884"/>
                  </a:lnTo>
                  <a:lnTo>
                    <a:pt x="663553" y="593884"/>
                  </a:lnTo>
                  <a:lnTo>
                    <a:pt x="614023" y="691039"/>
                  </a:lnTo>
                  <a:close/>
                  <a:moveTo>
                    <a:pt x="337512" y="863822"/>
                  </a:moveTo>
                  <a:lnTo>
                    <a:pt x="287982" y="960977"/>
                  </a:lnTo>
                  <a:lnTo>
                    <a:pt x="434095" y="960977"/>
                  </a:lnTo>
                  <a:lnTo>
                    <a:pt x="483625" y="863822"/>
                  </a:lnTo>
                  <a:lnTo>
                    <a:pt x="337512" y="863822"/>
                  </a:lnTo>
                  <a:close/>
                  <a:moveTo>
                    <a:pt x="476482" y="960977"/>
                  </a:moveTo>
                  <a:lnTo>
                    <a:pt x="622500" y="960977"/>
                  </a:lnTo>
                  <a:lnTo>
                    <a:pt x="672030" y="863822"/>
                  </a:lnTo>
                  <a:lnTo>
                    <a:pt x="526012" y="863822"/>
                  </a:lnTo>
                  <a:lnTo>
                    <a:pt x="476482" y="960977"/>
                  </a:lnTo>
                  <a:close/>
                  <a:moveTo>
                    <a:pt x="691366" y="826008"/>
                  </a:moveTo>
                  <a:lnTo>
                    <a:pt x="740896" y="728853"/>
                  </a:lnTo>
                  <a:lnTo>
                    <a:pt x="594877" y="728853"/>
                  </a:lnTo>
                  <a:lnTo>
                    <a:pt x="545347" y="826008"/>
                  </a:lnTo>
                  <a:lnTo>
                    <a:pt x="691366" y="826008"/>
                  </a:lnTo>
                  <a:close/>
                  <a:moveTo>
                    <a:pt x="733752" y="826008"/>
                  </a:moveTo>
                  <a:lnTo>
                    <a:pt x="879865" y="826008"/>
                  </a:lnTo>
                  <a:lnTo>
                    <a:pt x="929395" y="728853"/>
                  </a:lnTo>
                  <a:lnTo>
                    <a:pt x="783377" y="728853"/>
                  </a:lnTo>
                  <a:lnTo>
                    <a:pt x="733847" y="826008"/>
                  </a:lnTo>
                  <a:close/>
                  <a:moveTo>
                    <a:pt x="948636" y="691039"/>
                  </a:moveTo>
                  <a:lnTo>
                    <a:pt x="998166" y="593884"/>
                  </a:lnTo>
                  <a:lnTo>
                    <a:pt x="852148" y="593884"/>
                  </a:lnTo>
                  <a:lnTo>
                    <a:pt x="802618" y="691039"/>
                  </a:lnTo>
                  <a:lnTo>
                    <a:pt x="948636" y="691039"/>
                  </a:lnTo>
                  <a:close/>
                  <a:moveTo>
                    <a:pt x="237118" y="691039"/>
                  </a:moveTo>
                  <a:lnTo>
                    <a:pt x="383137" y="691039"/>
                  </a:lnTo>
                  <a:lnTo>
                    <a:pt x="432667" y="593884"/>
                  </a:lnTo>
                  <a:lnTo>
                    <a:pt x="286648" y="593884"/>
                  </a:lnTo>
                  <a:lnTo>
                    <a:pt x="237118" y="691039"/>
                  </a:lnTo>
                  <a:close/>
                  <a:moveTo>
                    <a:pt x="99577" y="961073"/>
                  </a:moveTo>
                  <a:lnTo>
                    <a:pt x="245596" y="961073"/>
                  </a:lnTo>
                  <a:lnTo>
                    <a:pt x="295126" y="863918"/>
                  </a:lnTo>
                  <a:lnTo>
                    <a:pt x="148917" y="863918"/>
                  </a:lnTo>
                  <a:lnTo>
                    <a:pt x="99387" y="961073"/>
                  </a:lnTo>
                  <a:close/>
                  <a:moveTo>
                    <a:pt x="860625" y="863918"/>
                  </a:moveTo>
                  <a:lnTo>
                    <a:pt x="714511" y="863918"/>
                  </a:lnTo>
                  <a:lnTo>
                    <a:pt x="664981" y="961073"/>
                  </a:lnTo>
                  <a:lnTo>
                    <a:pt x="811095" y="961073"/>
                  </a:lnTo>
                  <a:lnTo>
                    <a:pt x="860625" y="863918"/>
                  </a:lnTo>
                  <a:close/>
                </a:path>
              </a:pathLst>
            </a:custGeom>
            <a:solidFill>
              <a:srgbClr val="003B83"/>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63" b="0" i="0" u="none" strike="noStrike" kern="1200" cap="none" spc="0" normalizeH="0" baseline="0" noProof="0">
                <a:ln>
                  <a:noFill/>
                </a:ln>
                <a:solidFill>
                  <a:prstClr val="black"/>
                </a:solidFill>
                <a:effectLst/>
                <a:uLnTx/>
                <a:uFillTx/>
                <a:latin typeface="Meiryo UI"/>
                <a:ea typeface="Meiryo UI"/>
                <a:cs typeface="+mn-cs"/>
              </a:endParaRPr>
            </a:p>
          </p:txBody>
        </p:sp>
      </p:grpSp>
      <p:sp>
        <p:nvSpPr>
          <p:cNvPr id="90" name="ドローン｜ 側面">
            <a:extLst>
              <a:ext uri="{FF2B5EF4-FFF2-40B4-BE49-F238E27FC236}">
                <a16:creationId xmlns:a16="http://schemas.microsoft.com/office/drawing/2014/main" id="{D626180F-371E-4490-807F-8D2AD4C6B9D2}"/>
              </a:ext>
            </a:extLst>
          </p:cNvPr>
          <p:cNvSpPr>
            <a:spLocks noChangeAspect="1" noEditPoints="1"/>
          </p:cNvSpPr>
          <p:nvPr/>
        </p:nvSpPr>
        <p:spPr bwMode="auto">
          <a:xfrm>
            <a:off x="5257271" y="4836983"/>
            <a:ext cx="474821" cy="232765"/>
          </a:xfrm>
          <a:custGeom>
            <a:avLst/>
            <a:gdLst>
              <a:gd name="T0" fmla="*/ 422 w 497"/>
              <a:gd name="T1" fmla="*/ 43 h 331"/>
              <a:gd name="T2" fmla="*/ 422 w 497"/>
              <a:gd name="T3" fmla="*/ 95 h 331"/>
              <a:gd name="T4" fmla="*/ 402 w 497"/>
              <a:gd name="T5" fmla="*/ 115 h 331"/>
              <a:gd name="T6" fmla="*/ 385 w 497"/>
              <a:gd name="T7" fmla="*/ 106 h 331"/>
              <a:gd name="T8" fmla="*/ 316 w 497"/>
              <a:gd name="T9" fmla="*/ 106 h 331"/>
              <a:gd name="T10" fmla="*/ 306 w 497"/>
              <a:gd name="T11" fmla="*/ 113 h 331"/>
              <a:gd name="T12" fmla="*/ 286 w 497"/>
              <a:gd name="T13" fmla="*/ 174 h 331"/>
              <a:gd name="T14" fmla="*/ 254 w 497"/>
              <a:gd name="T15" fmla="*/ 197 h 331"/>
              <a:gd name="T16" fmla="*/ 244 w 497"/>
              <a:gd name="T17" fmla="*/ 197 h 331"/>
              <a:gd name="T18" fmla="*/ 212 w 497"/>
              <a:gd name="T19" fmla="*/ 174 h 331"/>
              <a:gd name="T20" fmla="*/ 192 w 497"/>
              <a:gd name="T21" fmla="*/ 113 h 331"/>
              <a:gd name="T22" fmla="*/ 182 w 497"/>
              <a:gd name="T23" fmla="*/ 106 h 331"/>
              <a:gd name="T24" fmla="*/ 113 w 497"/>
              <a:gd name="T25" fmla="*/ 106 h 331"/>
              <a:gd name="T26" fmla="*/ 96 w 497"/>
              <a:gd name="T27" fmla="*/ 115 h 331"/>
              <a:gd name="T28" fmla="*/ 76 w 497"/>
              <a:gd name="T29" fmla="*/ 95 h 331"/>
              <a:gd name="T30" fmla="*/ 76 w 497"/>
              <a:gd name="T31" fmla="*/ 43 h 331"/>
              <a:gd name="T32" fmla="*/ 116 w 497"/>
              <a:gd name="T33" fmla="*/ 43 h 331"/>
              <a:gd name="T34" fmla="*/ 116 w 497"/>
              <a:gd name="T35" fmla="*/ 83 h 331"/>
              <a:gd name="T36" fmla="*/ 185 w 497"/>
              <a:gd name="T37" fmla="*/ 83 h 331"/>
              <a:gd name="T38" fmla="*/ 214 w 497"/>
              <a:gd name="T39" fmla="*/ 64 h 331"/>
              <a:gd name="T40" fmla="*/ 284 w 497"/>
              <a:gd name="T41" fmla="*/ 64 h 331"/>
              <a:gd name="T42" fmla="*/ 313 w 497"/>
              <a:gd name="T43" fmla="*/ 83 h 331"/>
              <a:gd name="T44" fmla="*/ 381 w 497"/>
              <a:gd name="T45" fmla="*/ 83 h 331"/>
              <a:gd name="T46" fmla="*/ 381 w 497"/>
              <a:gd name="T47" fmla="*/ 43 h 331"/>
              <a:gd name="T48" fmla="*/ 422 w 497"/>
              <a:gd name="T49" fmla="*/ 43 h 331"/>
              <a:gd name="T50" fmla="*/ 192 w 497"/>
              <a:gd name="T51" fmla="*/ 13 h 331"/>
              <a:gd name="T52" fmla="*/ 178 w 497"/>
              <a:gd name="T53" fmla="*/ 0 h 331"/>
              <a:gd name="T54" fmla="*/ 14 w 497"/>
              <a:gd name="T55" fmla="*/ 0 h 331"/>
              <a:gd name="T56" fmla="*/ 0 w 497"/>
              <a:gd name="T57" fmla="*/ 13 h 331"/>
              <a:gd name="T58" fmla="*/ 14 w 497"/>
              <a:gd name="T59" fmla="*/ 27 h 331"/>
              <a:gd name="T60" fmla="*/ 178 w 497"/>
              <a:gd name="T61" fmla="*/ 27 h 331"/>
              <a:gd name="T62" fmla="*/ 192 w 497"/>
              <a:gd name="T63" fmla="*/ 13 h 331"/>
              <a:gd name="T64" fmla="*/ 319 w 497"/>
              <a:gd name="T65" fmla="*/ 27 h 331"/>
              <a:gd name="T66" fmla="*/ 484 w 497"/>
              <a:gd name="T67" fmla="*/ 27 h 331"/>
              <a:gd name="T68" fmla="*/ 497 w 497"/>
              <a:gd name="T69" fmla="*/ 13 h 331"/>
              <a:gd name="T70" fmla="*/ 484 w 497"/>
              <a:gd name="T71" fmla="*/ 0 h 331"/>
              <a:gd name="T72" fmla="*/ 319 w 497"/>
              <a:gd name="T73" fmla="*/ 0 h 331"/>
              <a:gd name="T74" fmla="*/ 306 w 497"/>
              <a:gd name="T75" fmla="*/ 13 h 331"/>
              <a:gd name="T76" fmla="*/ 319 w 497"/>
              <a:gd name="T77" fmla="*/ 27 h 331"/>
              <a:gd name="T78" fmla="*/ 85 w 497"/>
              <a:gd name="T79" fmla="*/ 252 h 331"/>
              <a:gd name="T80" fmla="*/ 85 w 497"/>
              <a:gd name="T81" fmla="*/ 331 h 331"/>
              <a:gd name="T82" fmla="*/ 107 w 497"/>
              <a:gd name="T83" fmla="*/ 331 h 331"/>
              <a:gd name="T84" fmla="*/ 107 w 497"/>
              <a:gd name="T85" fmla="*/ 252 h 331"/>
              <a:gd name="T86" fmla="*/ 171 w 497"/>
              <a:gd name="T87" fmla="*/ 152 h 331"/>
              <a:gd name="T88" fmla="*/ 164 w 497"/>
              <a:gd name="T89" fmla="*/ 131 h 331"/>
              <a:gd name="T90" fmla="*/ 85 w 497"/>
              <a:gd name="T91" fmla="*/ 252 h 331"/>
              <a:gd name="T92" fmla="*/ 334 w 497"/>
              <a:gd name="T93" fmla="*/ 131 h 331"/>
              <a:gd name="T94" fmla="*/ 327 w 497"/>
              <a:gd name="T95" fmla="*/ 152 h 331"/>
              <a:gd name="T96" fmla="*/ 390 w 497"/>
              <a:gd name="T97" fmla="*/ 252 h 331"/>
              <a:gd name="T98" fmla="*/ 390 w 497"/>
              <a:gd name="T99" fmla="*/ 331 h 331"/>
              <a:gd name="T100" fmla="*/ 413 w 497"/>
              <a:gd name="T101" fmla="*/ 331 h 331"/>
              <a:gd name="T102" fmla="*/ 413 w 497"/>
              <a:gd name="T103" fmla="*/ 252 h 331"/>
              <a:gd name="T104" fmla="*/ 334 w 497"/>
              <a:gd name="T105" fmla="*/ 13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7" h="331">
                <a:moveTo>
                  <a:pt x="422" y="43"/>
                </a:moveTo>
                <a:cubicBezTo>
                  <a:pt x="422" y="95"/>
                  <a:pt x="422" y="95"/>
                  <a:pt x="422" y="95"/>
                </a:cubicBezTo>
                <a:cubicBezTo>
                  <a:pt x="422" y="106"/>
                  <a:pt x="413" y="115"/>
                  <a:pt x="402" y="115"/>
                </a:cubicBezTo>
                <a:cubicBezTo>
                  <a:pt x="394" y="115"/>
                  <a:pt x="388" y="112"/>
                  <a:pt x="385" y="106"/>
                </a:cubicBezTo>
                <a:cubicBezTo>
                  <a:pt x="316" y="106"/>
                  <a:pt x="316" y="106"/>
                  <a:pt x="316" y="106"/>
                </a:cubicBezTo>
                <a:cubicBezTo>
                  <a:pt x="312" y="106"/>
                  <a:pt x="307" y="110"/>
                  <a:pt x="306" y="113"/>
                </a:cubicBezTo>
                <a:cubicBezTo>
                  <a:pt x="286" y="174"/>
                  <a:pt x="286" y="174"/>
                  <a:pt x="286" y="174"/>
                </a:cubicBezTo>
                <a:cubicBezTo>
                  <a:pt x="281" y="188"/>
                  <a:pt x="268" y="197"/>
                  <a:pt x="254" y="197"/>
                </a:cubicBezTo>
                <a:cubicBezTo>
                  <a:pt x="244" y="197"/>
                  <a:pt x="244" y="197"/>
                  <a:pt x="244" y="197"/>
                </a:cubicBezTo>
                <a:cubicBezTo>
                  <a:pt x="230" y="197"/>
                  <a:pt x="216" y="188"/>
                  <a:pt x="212" y="174"/>
                </a:cubicBezTo>
                <a:cubicBezTo>
                  <a:pt x="192" y="113"/>
                  <a:pt x="192" y="113"/>
                  <a:pt x="192" y="113"/>
                </a:cubicBezTo>
                <a:cubicBezTo>
                  <a:pt x="191" y="110"/>
                  <a:pt x="186" y="106"/>
                  <a:pt x="182" y="106"/>
                </a:cubicBezTo>
                <a:cubicBezTo>
                  <a:pt x="113" y="106"/>
                  <a:pt x="113" y="106"/>
                  <a:pt x="113" y="106"/>
                </a:cubicBezTo>
                <a:cubicBezTo>
                  <a:pt x="109" y="112"/>
                  <a:pt x="103" y="115"/>
                  <a:pt x="96" y="115"/>
                </a:cubicBezTo>
                <a:cubicBezTo>
                  <a:pt x="85" y="115"/>
                  <a:pt x="76" y="106"/>
                  <a:pt x="76" y="95"/>
                </a:cubicBezTo>
                <a:cubicBezTo>
                  <a:pt x="76" y="43"/>
                  <a:pt x="76" y="43"/>
                  <a:pt x="76" y="43"/>
                </a:cubicBezTo>
                <a:cubicBezTo>
                  <a:pt x="116" y="43"/>
                  <a:pt x="116" y="43"/>
                  <a:pt x="116" y="43"/>
                </a:cubicBezTo>
                <a:cubicBezTo>
                  <a:pt x="116" y="83"/>
                  <a:pt x="116" y="83"/>
                  <a:pt x="116" y="83"/>
                </a:cubicBezTo>
                <a:cubicBezTo>
                  <a:pt x="185" y="83"/>
                  <a:pt x="185" y="83"/>
                  <a:pt x="185" y="83"/>
                </a:cubicBezTo>
                <a:cubicBezTo>
                  <a:pt x="187" y="72"/>
                  <a:pt x="198" y="64"/>
                  <a:pt x="214" y="64"/>
                </a:cubicBezTo>
                <a:cubicBezTo>
                  <a:pt x="284" y="64"/>
                  <a:pt x="284" y="64"/>
                  <a:pt x="284" y="64"/>
                </a:cubicBezTo>
                <a:cubicBezTo>
                  <a:pt x="299" y="64"/>
                  <a:pt x="311" y="72"/>
                  <a:pt x="313" y="83"/>
                </a:cubicBezTo>
                <a:cubicBezTo>
                  <a:pt x="381" y="83"/>
                  <a:pt x="381" y="83"/>
                  <a:pt x="381" y="83"/>
                </a:cubicBezTo>
                <a:cubicBezTo>
                  <a:pt x="381" y="43"/>
                  <a:pt x="381" y="43"/>
                  <a:pt x="381" y="43"/>
                </a:cubicBezTo>
                <a:lnTo>
                  <a:pt x="422" y="43"/>
                </a:lnTo>
                <a:close/>
                <a:moveTo>
                  <a:pt x="192" y="13"/>
                </a:moveTo>
                <a:cubicBezTo>
                  <a:pt x="192" y="6"/>
                  <a:pt x="186" y="0"/>
                  <a:pt x="178" y="0"/>
                </a:cubicBezTo>
                <a:cubicBezTo>
                  <a:pt x="14" y="0"/>
                  <a:pt x="14" y="0"/>
                  <a:pt x="14" y="0"/>
                </a:cubicBezTo>
                <a:cubicBezTo>
                  <a:pt x="6" y="0"/>
                  <a:pt x="0" y="6"/>
                  <a:pt x="0" y="13"/>
                </a:cubicBezTo>
                <a:cubicBezTo>
                  <a:pt x="0" y="21"/>
                  <a:pt x="6" y="27"/>
                  <a:pt x="14" y="27"/>
                </a:cubicBezTo>
                <a:cubicBezTo>
                  <a:pt x="178" y="27"/>
                  <a:pt x="178" y="27"/>
                  <a:pt x="178" y="27"/>
                </a:cubicBezTo>
                <a:cubicBezTo>
                  <a:pt x="186" y="27"/>
                  <a:pt x="192" y="21"/>
                  <a:pt x="192" y="13"/>
                </a:cubicBezTo>
                <a:close/>
                <a:moveTo>
                  <a:pt x="319" y="27"/>
                </a:moveTo>
                <a:cubicBezTo>
                  <a:pt x="484" y="27"/>
                  <a:pt x="484" y="27"/>
                  <a:pt x="484" y="27"/>
                </a:cubicBezTo>
                <a:cubicBezTo>
                  <a:pt x="491" y="27"/>
                  <a:pt x="497" y="21"/>
                  <a:pt x="497" y="13"/>
                </a:cubicBezTo>
                <a:cubicBezTo>
                  <a:pt x="497" y="6"/>
                  <a:pt x="491" y="0"/>
                  <a:pt x="484" y="0"/>
                </a:cubicBezTo>
                <a:cubicBezTo>
                  <a:pt x="319" y="0"/>
                  <a:pt x="319" y="0"/>
                  <a:pt x="319" y="0"/>
                </a:cubicBezTo>
                <a:cubicBezTo>
                  <a:pt x="312" y="0"/>
                  <a:pt x="306" y="6"/>
                  <a:pt x="306" y="13"/>
                </a:cubicBezTo>
                <a:cubicBezTo>
                  <a:pt x="306" y="21"/>
                  <a:pt x="312" y="27"/>
                  <a:pt x="319" y="27"/>
                </a:cubicBezTo>
                <a:close/>
                <a:moveTo>
                  <a:pt x="85" y="252"/>
                </a:moveTo>
                <a:cubicBezTo>
                  <a:pt x="85" y="331"/>
                  <a:pt x="85" y="331"/>
                  <a:pt x="85" y="331"/>
                </a:cubicBezTo>
                <a:cubicBezTo>
                  <a:pt x="107" y="331"/>
                  <a:pt x="107" y="331"/>
                  <a:pt x="107" y="331"/>
                </a:cubicBezTo>
                <a:cubicBezTo>
                  <a:pt x="107" y="252"/>
                  <a:pt x="107" y="252"/>
                  <a:pt x="107" y="252"/>
                </a:cubicBezTo>
                <a:cubicBezTo>
                  <a:pt x="107" y="186"/>
                  <a:pt x="133" y="165"/>
                  <a:pt x="171" y="152"/>
                </a:cubicBezTo>
                <a:cubicBezTo>
                  <a:pt x="164" y="131"/>
                  <a:pt x="164" y="131"/>
                  <a:pt x="164" y="131"/>
                </a:cubicBezTo>
                <a:cubicBezTo>
                  <a:pt x="109" y="148"/>
                  <a:pt x="85" y="186"/>
                  <a:pt x="85" y="252"/>
                </a:cubicBezTo>
                <a:close/>
                <a:moveTo>
                  <a:pt x="334" y="131"/>
                </a:moveTo>
                <a:cubicBezTo>
                  <a:pt x="327" y="152"/>
                  <a:pt x="327" y="152"/>
                  <a:pt x="327" y="152"/>
                </a:cubicBezTo>
                <a:cubicBezTo>
                  <a:pt x="365" y="165"/>
                  <a:pt x="390" y="186"/>
                  <a:pt x="390" y="252"/>
                </a:cubicBezTo>
                <a:cubicBezTo>
                  <a:pt x="390" y="331"/>
                  <a:pt x="390" y="331"/>
                  <a:pt x="390" y="331"/>
                </a:cubicBezTo>
                <a:cubicBezTo>
                  <a:pt x="413" y="331"/>
                  <a:pt x="413" y="331"/>
                  <a:pt x="413" y="331"/>
                </a:cubicBezTo>
                <a:cubicBezTo>
                  <a:pt x="413" y="252"/>
                  <a:pt x="413" y="252"/>
                  <a:pt x="413" y="252"/>
                </a:cubicBezTo>
                <a:cubicBezTo>
                  <a:pt x="413" y="186"/>
                  <a:pt x="388" y="148"/>
                  <a:pt x="334" y="131"/>
                </a:cubicBezTo>
                <a:close/>
              </a:path>
            </a:pathLst>
          </a:custGeom>
          <a:solidFill>
            <a:srgbClr val="003B83"/>
          </a:solidFill>
          <a:ln>
            <a:noFill/>
          </a:ln>
        </p:spPr>
        <p:txBody>
          <a:bodyPr vert="horz" wrap="square" lIns="84460" tIns="42230" rIns="84460" bIns="4223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63" b="0" i="0" u="none" strike="noStrike" kern="1200" cap="none" spc="0" normalizeH="0" baseline="0" noProof="0">
              <a:ln>
                <a:noFill/>
              </a:ln>
              <a:solidFill>
                <a:prstClr val="white"/>
              </a:solidFill>
              <a:effectLst/>
              <a:uLnTx/>
              <a:uFillTx/>
              <a:latin typeface="Meiryo UI"/>
              <a:ea typeface="Meiryo UI"/>
              <a:cs typeface="+mn-cs"/>
            </a:endParaRPr>
          </a:p>
        </p:txBody>
      </p:sp>
      <p:grpSp>
        <p:nvGrpSpPr>
          <p:cNvPr id="100" name="ロボット">
            <a:extLst>
              <a:ext uri="{FF2B5EF4-FFF2-40B4-BE49-F238E27FC236}">
                <a16:creationId xmlns:a16="http://schemas.microsoft.com/office/drawing/2014/main" id="{E31E7DF6-1F07-4F20-9FC3-DE8FD8E88974}"/>
              </a:ext>
            </a:extLst>
          </p:cNvPr>
          <p:cNvGrpSpPr>
            <a:grpSpLocks noChangeAspect="1"/>
          </p:cNvGrpSpPr>
          <p:nvPr/>
        </p:nvGrpSpPr>
        <p:grpSpPr bwMode="auto">
          <a:xfrm>
            <a:off x="4198105" y="4770479"/>
            <a:ext cx="310720" cy="365773"/>
            <a:chOff x="2042" y="2095"/>
            <a:chExt cx="587" cy="691"/>
          </a:xfrm>
        </p:grpSpPr>
        <p:sp>
          <p:nvSpPr>
            <p:cNvPr id="101" name="Freeform 37">
              <a:extLst>
                <a:ext uri="{FF2B5EF4-FFF2-40B4-BE49-F238E27FC236}">
                  <a16:creationId xmlns:a16="http://schemas.microsoft.com/office/drawing/2014/main" id="{BE8827FC-6222-443D-AC63-E17ACC2F5D4E}"/>
                </a:ext>
              </a:extLst>
            </p:cNvPr>
            <p:cNvSpPr>
              <a:spLocks noEditPoints="1"/>
            </p:cNvSpPr>
            <p:nvPr/>
          </p:nvSpPr>
          <p:spPr bwMode="auto">
            <a:xfrm>
              <a:off x="2172" y="2183"/>
              <a:ext cx="326" cy="339"/>
            </a:xfrm>
            <a:custGeom>
              <a:avLst/>
              <a:gdLst>
                <a:gd name="T0" fmla="*/ 178 w 214"/>
                <a:gd name="T1" fmla="*/ 16 h 223"/>
                <a:gd name="T2" fmla="*/ 162 w 214"/>
                <a:gd name="T3" fmla="*/ 0 h 223"/>
                <a:gd name="T4" fmla="*/ 54 w 214"/>
                <a:gd name="T5" fmla="*/ 0 h 223"/>
                <a:gd name="T6" fmla="*/ 38 w 214"/>
                <a:gd name="T7" fmla="*/ 16 h 223"/>
                <a:gd name="T8" fmla="*/ 38 w 214"/>
                <a:gd name="T9" fmla="*/ 66 h 223"/>
                <a:gd name="T10" fmla="*/ 178 w 214"/>
                <a:gd name="T11" fmla="*/ 66 h 223"/>
                <a:gd name="T12" fmla="*/ 178 w 214"/>
                <a:gd name="T13" fmla="*/ 16 h 223"/>
                <a:gd name="T14" fmla="*/ 214 w 214"/>
                <a:gd name="T15" fmla="*/ 213 h 223"/>
                <a:gd name="T16" fmla="*/ 203 w 214"/>
                <a:gd name="T17" fmla="*/ 223 h 223"/>
                <a:gd name="T18" fmla="*/ 11 w 214"/>
                <a:gd name="T19" fmla="*/ 223 h 223"/>
                <a:gd name="T20" fmla="*/ 0 w 214"/>
                <a:gd name="T21" fmla="*/ 213 h 223"/>
                <a:gd name="T22" fmla="*/ 0 w 214"/>
                <a:gd name="T23" fmla="*/ 135 h 223"/>
                <a:gd name="T24" fmla="*/ 11 w 214"/>
                <a:gd name="T25" fmla="*/ 125 h 223"/>
                <a:gd name="T26" fmla="*/ 203 w 214"/>
                <a:gd name="T27" fmla="*/ 125 h 223"/>
                <a:gd name="T28" fmla="*/ 214 w 214"/>
                <a:gd name="T29" fmla="*/ 135 h 223"/>
                <a:gd name="T30" fmla="*/ 214 w 214"/>
                <a:gd name="T31" fmla="*/ 21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4" h="223">
                  <a:moveTo>
                    <a:pt x="178" y="16"/>
                  </a:moveTo>
                  <a:cubicBezTo>
                    <a:pt x="178" y="7"/>
                    <a:pt x="170" y="0"/>
                    <a:pt x="162" y="0"/>
                  </a:cubicBezTo>
                  <a:cubicBezTo>
                    <a:pt x="54" y="0"/>
                    <a:pt x="54" y="0"/>
                    <a:pt x="54" y="0"/>
                  </a:cubicBezTo>
                  <a:cubicBezTo>
                    <a:pt x="45" y="0"/>
                    <a:pt x="38" y="7"/>
                    <a:pt x="38" y="16"/>
                  </a:cubicBezTo>
                  <a:cubicBezTo>
                    <a:pt x="38" y="66"/>
                    <a:pt x="38" y="66"/>
                    <a:pt x="38" y="66"/>
                  </a:cubicBezTo>
                  <a:cubicBezTo>
                    <a:pt x="178" y="66"/>
                    <a:pt x="178" y="66"/>
                    <a:pt x="178" y="66"/>
                  </a:cubicBezTo>
                  <a:cubicBezTo>
                    <a:pt x="178" y="16"/>
                    <a:pt x="178" y="16"/>
                    <a:pt x="178" y="16"/>
                  </a:cubicBezTo>
                  <a:close/>
                  <a:moveTo>
                    <a:pt x="214" y="213"/>
                  </a:moveTo>
                  <a:cubicBezTo>
                    <a:pt x="214" y="219"/>
                    <a:pt x="209" y="223"/>
                    <a:pt x="203" y="223"/>
                  </a:cubicBezTo>
                  <a:cubicBezTo>
                    <a:pt x="11" y="223"/>
                    <a:pt x="11" y="223"/>
                    <a:pt x="11" y="223"/>
                  </a:cubicBezTo>
                  <a:cubicBezTo>
                    <a:pt x="5" y="223"/>
                    <a:pt x="0" y="219"/>
                    <a:pt x="0" y="213"/>
                  </a:cubicBezTo>
                  <a:cubicBezTo>
                    <a:pt x="0" y="135"/>
                    <a:pt x="0" y="135"/>
                    <a:pt x="0" y="135"/>
                  </a:cubicBezTo>
                  <a:cubicBezTo>
                    <a:pt x="0" y="130"/>
                    <a:pt x="5" y="125"/>
                    <a:pt x="11" y="125"/>
                  </a:cubicBezTo>
                  <a:cubicBezTo>
                    <a:pt x="203" y="125"/>
                    <a:pt x="203" y="125"/>
                    <a:pt x="203" y="125"/>
                  </a:cubicBezTo>
                  <a:cubicBezTo>
                    <a:pt x="209" y="125"/>
                    <a:pt x="214" y="130"/>
                    <a:pt x="214" y="135"/>
                  </a:cubicBezTo>
                  <a:lnTo>
                    <a:pt x="214" y="2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60" tIns="42230" rIns="84460" bIns="4223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63" b="0" i="0" u="none" strike="noStrike" kern="1200" cap="none" spc="0" normalizeH="0" baseline="0" noProof="0">
                <a:ln>
                  <a:noFill/>
                </a:ln>
                <a:solidFill>
                  <a:prstClr val="black"/>
                </a:solidFill>
                <a:effectLst/>
                <a:uLnTx/>
                <a:uFillTx/>
                <a:latin typeface="Meiryo UI"/>
                <a:ea typeface="Meiryo UI"/>
                <a:cs typeface="+mn-cs"/>
              </a:endParaRPr>
            </a:p>
          </p:txBody>
        </p:sp>
        <p:sp>
          <p:nvSpPr>
            <p:cNvPr id="102" name="Freeform 38">
              <a:extLst>
                <a:ext uri="{FF2B5EF4-FFF2-40B4-BE49-F238E27FC236}">
                  <a16:creationId xmlns:a16="http://schemas.microsoft.com/office/drawing/2014/main" id="{857BA0F8-1D15-4943-9E3C-0CCE5CFAEBFC}"/>
                </a:ext>
              </a:extLst>
            </p:cNvPr>
            <p:cNvSpPr>
              <a:spLocks noEditPoints="1"/>
            </p:cNvSpPr>
            <p:nvPr/>
          </p:nvSpPr>
          <p:spPr bwMode="auto">
            <a:xfrm>
              <a:off x="2042" y="2095"/>
              <a:ext cx="587" cy="691"/>
            </a:xfrm>
            <a:custGeom>
              <a:avLst/>
              <a:gdLst>
                <a:gd name="T0" fmla="*/ 83 w 385"/>
                <a:gd name="T1" fmla="*/ 161 h 454"/>
                <a:gd name="T2" fmla="*/ 63 w 385"/>
                <a:gd name="T3" fmla="*/ 284 h 454"/>
                <a:gd name="T4" fmla="*/ 301 w 385"/>
                <a:gd name="T5" fmla="*/ 304 h 454"/>
                <a:gd name="T6" fmla="*/ 321 w 385"/>
                <a:gd name="T7" fmla="*/ 181 h 454"/>
                <a:gd name="T8" fmla="*/ 306 w 385"/>
                <a:gd name="T9" fmla="*/ 145 h 454"/>
                <a:gd name="T10" fmla="*/ 79 w 385"/>
                <a:gd name="T11" fmla="*/ 96 h 454"/>
                <a:gd name="T12" fmla="*/ 306 w 385"/>
                <a:gd name="T13" fmla="*/ 96 h 454"/>
                <a:gd name="T14" fmla="*/ 306 w 385"/>
                <a:gd name="T15" fmla="*/ 454 h 454"/>
                <a:gd name="T16" fmla="*/ 204 w 385"/>
                <a:gd name="T17" fmla="*/ 320 h 454"/>
                <a:gd name="T18" fmla="*/ 306 w 385"/>
                <a:gd name="T19" fmla="*/ 352 h 454"/>
                <a:gd name="T20" fmla="*/ 79 w 385"/>
                <a:gd name="T21" fmla="*/ 352 h 454"/>
                <a:gd name="T22" fmla="*/ 181 w 385"/>
                <a:gd name="T23" fmla="*/ 320 h 454"/>
                <a:gd name="T24" fmla="*/ 79 w 385"/>
                <a:gd name="T25" fmla="*/ 454 h 454"/>
                <a:gd name="T26" fmla="*/ 48 w 385"/>
                <a:gd name="T27" fmla="*/ 145 h 454"/>
                <a:gd name="T28" fmla="*/ 16 w 385"/>
                <a:gd name="T29" fmla="*/ 332 h 454"/>
                <a:gd name="T30" fmla="*/ 0 w 385"/>
                <a:gd name="T31" fmla="*/ 160 h 454"/>
                <a:gd name="T32" fmla="*/ 48 w 385"/>
                <a:gd name="T33" fmla="*/ 145 h 454"/>
                <a:gd name="T34" fmla="*/ 338 w 385"/>
                <a:gd name="T35" fmla="*/ 332 h 454"/>
                <a:gd name="T36" fmla="*/ 370 w 385"/>
                <a:gd name="T37" fmla="*/ 145 h 454"/>
                <a:gd name="T38" fmla="*/ 385 w 385"/>
                <a:gd name="T39" fmla="*/ 317 h 454"/>
                <a:gd name="T40" fmla="*/ 263 w 385"/>
                <a:gd name="T41" fmla="*/ 74 h 454"/>
                <a:gd name="T42" fmla="*/ 139 w 385"/>
                <a:gd name="T43" fmla="*/ 58 h 454"/>
                <a:gd name="T44" fmla="*/ 123 w 385"/>
                <a:gd name="T45" fmla="*/ 124 h 454"/>
                <a:gd name="T46" fmla="*/ 263 w 385"/>
                <a:gd name="T47" fmla="*/ 74 h 454"/>
                <a:gd name="T48" fmla="*/ 155 w 385"/>
                <a:gd name="T49" fmla="*/ 84 h 454"/>
                <a:gd name="T50" fmla="*/ 180 w 385"/>
                <a:gd name="T51" fmla="*/ 84 h 454"/>
                <a:gd name="T52" fmla="*/ 218 w 385"/>
                <a:gd name="T53" fmla="*/ 72 h 454"/>
                <a:gd name="T54" fmla="*/ 218 w 385"/>
                <a:gd name="T55" fmla="*/ 97 h 454"/>
                <a:gd name="T56" fmla="*/ 218 w 385"/>
                <a:gd name="T57" fmla="*/ 72 h 454"/>
                <a:gd name="T58" fmla="*/ 288 w 385"/>
                <a:gd name="T59" fmla="*/ 281 h 454"/>
                <a:gd name="T60" fmla="*/ 85 w 385"/>
                <a:gd name="T61" fmla="*/ 271 h 454"/>
                <a:gd name="T62" fmla="*/ 96 w 385"/>
                <a:gd name="T63" fmla="*/ 183 h 454"/>
                <a:gd name="T64" fmla="*/ 299 w 385"/>
                <a:gd name="T65" fmla="*/ 193 h 454"/>
                <a:gd name="T66" fmla="*/ 278 w 385"/>
                <a:gd name="T67" fmla="*/ 231 h 454"/>
                <a:gd name="T68" fmla="*/ 106 w 385"/>
                <a:gd name="T69" fmla="*/ 204 h 454"/>
                <a:gd name="T70" fmla="*/ 278 w 385"/>
                <a:gd name="T71" fmla="*/ 231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5" h="454">
                  <a:moveTo>
                    <a:pt x="301" y="161"/>
                  </a:moveTo>
                  <a:cubicBezTo>
                    <a:pt x="83" y="161"/>
                    <a:pt x="83" y="161"/>
                    <a:pt x="83" y="161"/>
                  </a:cubicBezTo>
                  <a:cubicBezTo>
                    <a:pt x="72" y="161"/>
                    <a:pt x="63" y="170"/>
                    <a:pt x="63" y="181"/>
                  </a:cubicBezTo>
                  <a:cubicBezTo>
                    <a:pt x="63" y="284"/>
                    <a:pt x="63" y="284"/>
                    <a:pt x="63" y="284"/>
                  </a:cubicBezTo>
                  <a:cubicBezTo>
                    <a:pt x="63" y="295"/>
                    <a:pt x="72" y="304"/>
                    <a:pt x="83" y="304"/>
                  </a:cubicBezTo>
                  <a:cubicBezTo>
                    <a:pt x="301" y="304"/>
                    <a:pt x="301" y="304"/>
                    <a:pt x="301" y="304"/>
                  </a:cubicBezTo>
                  <a:cubicBezTo>
                    <a:pt x="312" y="304"/>
                    <a:pt x="321" y="295"/>
                    <a:pt x="321" y="284"/>
                  </a:cubicBezTo>
                  <a:cubicBezTo>
                    <a:pt x="321" y="181"/>
                    <a:pt x="321" y="181"/>
                    <a:pt x="321" y="181"/>
                  </a:cubicBezTo>
                  <a:cubicBezTo>
                    <a:pt x="321" y="170"/>
                    <a:pt x="312" y="161"/>
                    <a:pt x="301" y="161"/>
                  </a:cubicBezTo>
                  <a:close/>
                  <a:moveTo>
                    <a:pt x="306" y="145"/>
                  </a:moveTo>
                  <a:cubicBezTo>
                    <a:pt x="79" y="145"/>
                    <a:pt x="79" y="145"/>
                    <a:pt x="79" y="145"/>
                  </a:cubicBezTo>
                  <a:cubicBezTo>
                    <a:pt x="79" y="96"/>
                    <a:pt x="79" y="96"/>
                    <a:pt x="79" y="96"/>
                  </a:cubicBezTo>
                  <a:cubicBezTo>
                    <a:pt x="79" y="40"/>
                    <a:pt x="126" y="0"/>
                    <a:pt x="193" y="0"/>
                  </a:cubicBezTo>
                  <a:cubicBezTo>
                    <a:pt x="259" y="0"/>
                    <a:pt x="306" y="40"/>
                    <a:pt x="306" y="96"/>
                  </a:cubicBezTo>
                  <a:lnTo>
                    <a:pt x="306" y="145"/>
                  </a:lnTo>
                  <a:close/>
                  <a:moveTo>
                    <a:pt x="306" y="454"/>
                  </a:moveTo>
                  <a:cubicBezTo>
                    <a:pt x="204" y="454"/>
                    <a:pt x="204" y="454"/>
                    <a:pt x="204" y="454"/>
                  </a:cubicBezTo>
                  <a:cubicBezTo>
                    <a:pt x="204" y="320"/>
                    <a:pt x="204" y="320"/>
                    <a:pt x="204" y="320"/>
                  </a:cubicBezTo>
                  <a:cubicBezTo>
                    <a:pt x="274" y="320"/>
                    <a:pt x="274" y="320"/>
                    <a:pt x="274" y="320"/>
                  </a:cubicBezTo>
                  <a:cubicBezTo>
                    <a:pt x="295" y="320"/>
                    <a:pt x="306" y="331"/>
                    <a:pt x="306" y="352"/>
                  </a:cubicBezTo>
                  <a:lnTo>
                    <a:pt x="306" y="454"/>
                  </a:lnTo>
                  <a:close/>
                  <a:moveTo>
                    <a:pt x="79" y="352"/>
                  </a:moveTo>
                  <a:cubicBezTo>
                    <a:pt x="79" y="331"/>
                    <a:pt x="91" y="320"/>
                    <a:pt x="111" y="320"/>
                  </a:cubicBezTo>
                  <a:cubicBezTo>
                    <a:pt x="181" y="320"/>
                    <a:pt x="181" y="320"/>
                    <a:pt x="181" y="320"/>
                  </a:cubicBezTo>
                  <a:cubicBezTo>
                    <a:pt x="181" y="454"/>
                    <a:pt x="181" y="454"/>
                    <a:pt x="181" y="454"/>
                  </a:cubicBezTo>
                  <a:cubicBezTo>
                    <a:pt x="79" y="454"/>
                    <a:pt x="79" y="454"/>
                    <a:pt x="79" y="454"/>
                  </a:cubicBezTo>
                  <a:lnTo>
                    <a:pt x="79" y="352"/>
                  </a:lnTo>
                  <a:close/>
                  <a:moveTo>
                    <a:pt x="48" y="145"/>
                  </a:moveTo>
                  <a:cubicBezTo>
                    <a:pt x="48" y="332"/>
                    <a:pt x="48" y="332"/>
                    <a:pt x="48" y="332"/>
                  </a:cubicBezTo>
                  <a:cubicBezTo>
                    <a:pt x="16" y="332"/>
                    <a:pt x="16" y="332"/>
                    <a:pt x="16" y="332"/>
                  </a:cubicBezTo>
                  <a:cubicBezTo>
                    <a:pt x="6" y="332"/>
                    <a:pt x="0" y="327"/>
                    <a:pt x="0" y="317"/>
                  </a:cubicBezTo>
                  <a:cubicBezTo>
                    <a:pt x="0" y="160"/>
                    <a:pt x="0" y="160"/>
                    <a:pt x="0" y="160"/>
                  </a:cubicBezTo>
                  <a:cubicBezTo>
                    <a:pt x="0" y="150"/>
                    <a:pt x="6" y="145"/>
                    <a:pt x="16" y="145"/>
                  </a:cubicBezTo>
                  <a:lnTo>
                    <a:pt x="48" y="145"/>
                  </a:lnTo>
                  <a:close/>
                  <a:moveTo>
                    <a:pt x="370" y="332"/>
                  </a:moveTo>
                  <a:cubicBezTo>
                    <a:pt x="338" y="332"/>
                    <a:pt x="338" y="332"/>
                    <a:pt x="338" y="332"/>
                  </a:cubicBezTo>
                  <a:cubicBezTo>
                    <a:pt x="338" y="145"/>
                    <a:pt x="338" y="145"/>
                    <a:pt x="338" y="145"/>
                  </a:cubicBezTo>
                  <a:cubicBezTo>
                    <a:pt x="370" y="145"/>
                    <a:pt x="370" y="145"/>
                    <a:pt x="370" y="145"/>
                  </a:cubicBezTo>
                  <a:cubicBezTo>
                    <a:pt x="380" y="145"/>
                    <a:pt x="385" y="150"/>
                    <a:pt x="385" y="160"/>
                  </a:cubicBezTo>
                  <a:cubicBezTo>
                    <a:pt x="385" y="317"/>
                    <a:pt x="385" y="317"/>
                    <a:pt x="385" y="317"/>
                  </a:cubicBezTo>
                  <a:cubicBezTo>
                    <a:pt x="385" y="327"/>
                    <a:pt x="380" y="332"/>
                    <a:pt x="370" y="332"/>
                  </a:cubicBezTo>
                  <a:close/>
                  <a:moveTo>
                    <a:pt x="263" y="74"/>
                  </a:moveTo>
                  <a:cubicBezTo>
                    <a:pt x="263" y="65"/>
                    <a:pt x="255" y="58"/>
                    <a:pt x="247" y="58"/>
                  </a:cubicBezTo>
                  <a:cubicBezTo>
                    <a:pt x="139" y="58"/>
                    <a:pt x="139" y="58"/>
                    <a:pt x="139" y="58"/>
                  </a:cubicBezTo>
                  <a:cubicBezTo>
                    <a:pt x="130" y="58"/>
                    <a:pt x="123" y="65"/>
                    <a:pt x="123" y="74"/>
                  </a:cubicBezTo>
                  <a:cubicBezTo>
                    <a:pt x="123" y="124"/>
                    <a:pt x="123" y="124"/>
                    <a:pt x="123" y="124"/>
                  </a:cubicBezTo>
                  <a:cubicBezTo>
                    <a:pt x="263" y="124"/>
                    <a:pt x="263" y="124"/>
                    <a:pt x="263" y="124"/>
                  </a:cubicBezTo>
                  <a:cubicBezTo>
                    <a:pt x="263" y="74"/>
                    <a:pt x="263" y="74"/>
                    <a:pt x="263" y="74"/>
                  </a:cubicBezTo>
                  <a:close/>
                  <a:moveTo>
                    <a:pt x="167" y="72"/>
                  </a:moveTo>
                  <a:cubicBezTo>
                    <a:pt x="161" y="72"/>
                    <a:pt x="155" y="77"/>
                    <a:pt x="155" y="84"/>
                  </a:cubicBezTo>
                  <a:cubicBezTo>
                    <a:pt x="155" y="91"/>
                    <a:pt x="161" y="97"/>
                    <a:pt x="167" y="97"/>
                  </a:cubicBezTo>
                  <a:cubicBezTo>
                    <a:pt x="174" y="97"/>
                    <a:pt x="180" y="91"/>
                    <a:pt x="180" y="84"/>
                  </a:cubicBezTo>
                  <a:cubicBezTo>
                    <a:pt x="180" y="77"/>
                    <a:pt x="174" y="72"/>
                    <a:pt x="167" y="72"/>
                  </a:cubicBezTo>
                  <a:close/>
                  <a:moveTo>
                    <a:pt x="218" y="72"/>
                  </a:moveTo>
                  <a:cubicBezTo>
                    <a:pt x="211" y="72"/>
                    <a:pt x="205" y="77"/>
                    <a:pt x="205" y="84"/>
                  </a:cubicBezTo>
                  <a:cubicBezTo>
                    <a:pt x="205" y="91"/>
                    <a:pt x="211" y="97"/>
                    <a:pt x="218" y="97"/>
                  </a:cubicBezTo>
                  <a:cubicBezTo>
                    <a:pt x="225" y="97"/>
                    <a:pt x="230" y="91"/>
                    <a:pt x="230" y="84"/>
                  </a:cubicBezTo>
                  <a:cubicBezTo>
                    <a:pt x="230" y="77"/>
                    <a:pt x="225" y="72"/>
                    <a:pt x="218" y="72"/>
                  </a:cubicBezTo>
                  <a:close/>
                  <a:moveTo>
                    <a:pt x="299" y="271"/>
                  </a:moveTo>
                  <a:cubicBezTo>
                    <a:pt x="299" y="277"/>
                    <a:pt x="294" y="281"/>
                    <a:pt x="288" y="281"/>
                  </a:cubicBezTo>
                  <a:cubicBezTo>
                    <a:pt x="96" y="281"/>
                    <a:pt x="96" y="281"/>
                    <a:pt x="96" y="281"/>
                  </a:cubicBezTo>
                  <a:cubicBezTo>
                    <a:pt x="90" y="281"/>
                    <a:pt x="85" y="277"/>
                    <a:pt x="85" y="271"/>
                  </a:cubicBezTo>
                  <a:cubicBezTo>
                    <a:pt x="85" y="193"/>
                    <a:pt x="85" y="193"/>
                    <a:pt x="85" y="193"/>
                  </a:cubicBezTo>
                  <a:cubicBezTo>
                    <a:pt x="85" y="188"/>
                    <a:pt x="90" y="183"/>
                    <a:pt x="96" y="183"/>
                  </a:cubicBezTo>
                  <a:cubicBezTo>
                    <a:pt x="288" y="183"/>
                    <a:pt x="288" y="183"/>
                    <a:pt x="288" y="183"/>
                  </a:cubicBezTo>
                  <a:cubicBezTo>
                    <a:pt x="294" y="183"/>
                    <a:pt x="299" y="188"/>
                    <a:pt x="299" y="193"/>
                  </a:cubicBezTo>
                  <a:lnTo>
                    <a:pt x="299" y="271"/>
                  </a:lnTo>
                  <a:close/>
                  <a:moveTo>
                    <a:pt x="278" y="231"/>
                  </a:moveTo>
                  <a:cubicBezTo>
                    <a:pt x="106" y="231"/>
                    <a:pt x="106" y="231"/>
                    <a:pt x="106" y="231"/>
                  </a:cubicBezTo>
                  <a:cubicBezTo>
                    <a:pt x="106" y="204"/>
                    <a:pt x="106" y="204"/>
                    <a:pt x="106" y="204"/>
                  </a:cubicBezTo>
                  <a:cubicBezTo>
                    <a:pt x="278" y="204"/>
                    <a:pt x="278" y="204"/>
                    <a:pt x="278" y="204"/>
                  </a:cubicBezTo>
                  <a:lnTo>
                    <a:pt x="278" y="231"/>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60" tIns="42230" rIns="84460" bIns="4223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63" b="0" i="0" u="none" strike="noStrike" kern="1200" cap="none" spc="0" normalizeH="0" baseline="0" noProof="0">
                <a:ln>
                  <a:noFill/>
                </a:ln>
                <a:solidFill>
                  <a:prstClr val="white"/>
                </a:solidFill>
                <a:effectLst/>
                <a:uLnTx/>
                <a:uFillTx/>
                <a:latin typeface="Meiryo UI"/>
                <a:ea typeface="Meiryo UI"/>
                <a:cs typeface="+mn-cs"/>
              </a:endParaRPr>
            </a:p>
          </p:txBody>
        </p:sp>
      </p:grpSp>
      <p:grpSp>
        <p:nvGrpSpPr>
          <p:cNvPr id="103" name="グループ化 102">
            <a:extLst>
              <a:ext uri="{FF2B5EF4-FFF2-40B4-BE49-F238E27FC236}">
                <a16:creationId xmlns:a16="http://schemas.microsoft.com/office/drawing/2014/main" id="{105761E0-857C-465E-ADFF-E4E9CEE5D31A}"/>
              </a:ext>
            </a:extLst>
          </p:cNvPr>
          <p:cNvGrpSpPr>
            <a:grpSpLocks noChangeAspect="1"/>
          </p:cNvGrpSpPr>
          <p:nvPr/>
        </p:nvGrpSpPr>
        <p:grpSpPr>
          <a:xfrm>
            <a:off x="3167115" y="4770479"/>
            <a:ext cx="501758" cy="365773"/>
            <a:chOff x="9004702" y="2160000"/>
            <a:chExt cx="1155572" cy="842391"/>
          </a:xfrm>
        </p:grpSpPr>
        <p:sp>
          <p:nvSpPr>
            <p:cNvPr id="104" name="フリーフォーム: 図形 103">
              <a:extLst>
                <a:ext uri="{FF2B5EF4-FFF2-40B4-BE49-F238E27FC236}">
                  <a16:creationId xmlns:a16="http://schemas.microsoft.com/office/drawing/2014/main" id="{7B7EA5B2-E1C6-4276-8BEC-3500028DE3A9}"/>
                </a:ext>
              </a:extLst>
            </p:cNvPr>
            <p:cNvSpPr/>
            <p:nvPr/>
          </p:nvSpPr>
          <p:spPr>
            <a:xfrm>
              <a:off x="9101952" y="2219435"/>
              <a:ext cx="961167" cy="610171"/>
            </a:xfrm>
            <a:custGeom>
              <a:avLst/>
              <a:gdLst>
                <a:gd name="connsiteX0" fmla="*/ 961168 w 961167"/>
                <a:gd name="connsiteY0" fmla="*/ 24289 h 610171"/>
                <a:gd name="connsiteX1" fmla="*/ 936879 w 961167"/>
                <a:gd name="connsiteY1" fmla="*/ 0 h 610171"/>
                <a:gd name="connsiteX2" fmla="*/ 24289 w 961167"/>
                <a:gd name="connsiteY2" fmla="*/ 0 h 610171"/>
                <a:gd name="connsiteX3" fmla="*/ 0 w 961167"/>
                <a:gd name="connsiteY3" fmla="*/ 24289 h 610171"/>
                <a:gd name="connsiteX4" fmla="*/ 0 w 961167"/>
                <a:gd name="connsiteY4" fmla="*/ 585883 h 610171"/>
                <a:gd name="connsiteX5" fmla="*/ 24289 w 961167"/>
                <a:gd name="connsiteY5" fmla="*/ 610172 h 610171"/>
                <a:gd name="connsiteX6" fmla="*/ 936879 w 961167"/>
                <a:gd name="connsiteY6" fmla="*/ 610172 h 610171"/>
                <a:gd name="connsiteX7" fmla="*/ 961168 w 961167"/>
                <a:gd name="connsiteY7" fmla="*/ 585883 h 610171"/>
                <a:gd name="connsiteX8" fmla="*/ 961168 w 961167"/>
                <a:gd name="connsiteY8" fmla="*/ 24289 h 610171"/>
                <a:gd name="connsiteX9" fmla="*/ 403860 w 961167"/>
                <a:gd name="connsiteY9" fmla="*/ 572357 h 610171"/>
                <a:gd name="connsiteX10" fmla="*/ 470345 w 961167"/>
                <a:gd name="connsiteY10" fmla="*/ 372809 h 610171"/>
                <a:gd name="connsiteX11" fmla="*/ 581025 w 961167"/>
                <a:gd name="connsiteY11" fmla="*/ 390335 h 610171"/>
                <a:gd name="connsiteX12" fmla="*/ 666274 w 961167"/>
                <a:gd name="connsiteY12" fmla="*/ 503396 h 610171"/>
                <a:gd name="connsiteX13" fmla="*/ 666274 w 961167"/>
                <a:gd name="connsiteY13" fmla="*/ 572452 h 610171"/>
                <a:gd name="connsiteX14" fmla="*/ 403765 w 961167"/>
                <a:gd name="connsiteY14" fmla="*/ 572452 h 610171"/>
                <a:gd name="connsiteX15" fmla="*/ 37814 w 961167"/>
                <a:gd name="connsiteY15" fmla="*/ 572357 h 610171"/>
                <a:gd name="connsiteX16" fmla="*/ 37814 w 961167"/>
                <a:gd name="connsiteY16" fmla="*/ 503301 h 610171"/>
                <a:gd name="connsiteX17" fmla="*/ 128492 w 961167"/>
                <a:gd name="connsiteY17" fmla="*/ 390239 h 610171"/>
                <a:gd name="connsiteX18" fmla="*/ 239268 w 961167"/>
                <a:gd name="connsiteY18" fmla="*/ 372713 h 610171"/>
                <a:gd name="connsiteX19" fmla="*/ 305753 w 961167"/>
                <a:gd name="connsiteY19" fmla="*/ 572262 h 610171"/>
                <a:gd name="connsiteX20" fmla="*/ 37719 w 961167"/>
                <a:gd name="connsiteY20" fmla="*/ 572262 h 610171"/>
                <a:gd name="connsiteX21" fmla="*/ 923354 w 961167"/>
                <a:gd name="connsiteY21" fmla="*/ 208883 h 610171"/>
                <a:gd name="connsiteX22" fmla="*/ 923354 w 961167"/>
                <a:gd name="connsiteY22" fmla="*/ 246698 h 610171"/>
                <a:gd name="connsiteX23" fmla="*/ 712756 w 961167"/>
                <a:gd name="connsiteY23" fmla="*/ 246698 h 610171"/>
                <a:gd name="connsiteX24" fmla="*/ 712756 w 961167"/>
                <a:gd name="connsiteY24" fmla="*/ 208883 h 610171"/>
                <a:gd name="connsiteX25" fmla="*/ 744474 w 961167"/>
                <a:gd name="connsiteY25" fmla="*/ 208883 h 610171"/>
                <a:gd name="connsiteX26" fmla="*/ 744474 w 961167"/>
                <a:gd name="connsiteY26" fmla="*/ 207836 h 610171"/>
                <a:gd name="connsiteX27" fmla="*/ 803148 w 961167"/>
                <a:gd name="connsiteY27" fmla="*/ 154781 h 610171"/>
                <a:gd name="connsiteX28" fmla="*/ 803148 w 961167"/>
                <a:gd name="connsiteY28" fmla="*/ 153734 h 610171"/>
                <a:gd name="connsiteX29" fmla="*/ 781241 w 961167"/>
                <a:gd name="connsiteY29" fmla="*/ 120110 h 610171"/>
                <a:gd name="connsiteX30" fmla="*/ 818007 w 961167"/>
                <a:gd name="connsiteY30" fmla="*/ 83344 h 610171"/>
                <a:gd name="connsiteX31" fmla="*/ 854869 w 961167"/>
                <a:gd name="connsiteY31" fmla="*/ 120110 h 610171"/>
                <a:gd name="connsiteX32" fmla="*/ 832961 w 961167"/>
                <a:gd name="connsiteY32" fmla="*/ 153734 h 610171"/>
                <a:gd name="connsiteX33" fmla="*/ 832961 w 961167"/>
                <a:gd name="connsiteY33" fmla="*/ 154781 h 610171"/>
                <a:gd name="connsiteX34" fmla="*/ 891731 w 961167"/>
                <a:gd name="connsiteY34" fmla="*/ 207836 h 610171"/>
                <a:gd name="connsiteX35" fmla="*/ 891731 w 961167"/>
                <a:gd name="connsiteY35" fmla="*/ 208883 h 610171"/>
                <a:gd name="connsiteX36" fmla="*/ 923354 w 961167"/>
                <a:gd name="connsiteY36" fmla="*/ 208883 h 610171"/>
                <a:gd name="connsiteX37" fmla="*/ 891731 w 961167"/>
                <a:gd name="connsiteY37" fmla="*/ 457295 h 610171"/>
                <a:gd name="connsiteX38" fmla="*/ 923354 w 961167"/>
                <a:gd name="connsiteY38" fmla="*/ 457295 h 610171"/>
                <a:gd name="connsiteX39" fmla="*/ 923354 w 961167"/>
                <a:gd name="connsiteY39" fmla="*/ 495110 h 610171"/>
                <a:gd name="connsiteX40" fmla="*/ 712756 w 961167"/>
                <a:gd name="connsiteY40" fmla="*/ 495110 h 610171"/>
                <a:gd name="connsiteX41" fmla="*/ 712756 w 961167"/>
                <a:gd name="connsiteY41" fmla="*/ 457295 h 610171"/>
                <a:gd name="connsiteX42" fmla="*/ 744474 w 961167"/>
                <a:gd name="connsiteY42" fmla="*/ 457295 h 610171"/>
                <a:gd name="connsiteX43" fmla="*/ 744474 w 961167"/>
                <a:gd name="connsiteY43" fmla="*/ 456248 h 610171"/>
                <a:gd name="connsiteX44" fmla="*/ 803148 w 961167"/>
                <a:gd name="connsiteY44" fmla="*/ 403193 h 610171"/>
                <a:gd name="connsiteX45" fmla="*/ 803148 w 961167"/>
                <a:gd name="connsiteY45" fmla="*/ 402146 h 610171"/>
                <a:gd name="connsiteX46" fmla="*/ 781241 w 961167"/>
                <a:gd name="connsiteY46" fmla="*/ 368522 h 610171"/>
                <a:gd name="connsiteX47" fmla="*/ 818007 w 961167"/>
                <a:gd name="connsiteY47" fmla="*/ 331756 h 610171"/>
                <a:gd name="connsiteX48" fmla="*/ 854869 w 961167"/>
                <a:gd name="connsiteY48" fmla="*/ 368522 h 610171"/>
                <a:gd name="connsiteX49" fmla="*/ 832961 w 961167"/>
                <a:gd name="connsiteY49" fmla="*/ 402146 h 610171"/>
                <a:gd name="connsiteX50" fmla="*/ 832961 w 961167"/>
                <a:gd name="connsiteY50" fmla="*/ 403193 h 610171"/>
                <a:gd name="connsiteX51" fmla="*/ 891731 w 961167"/>
                <a:gd name="connsiteY51" fmla="*/ 456248 h 610171"/>
                <a:gd name="connsiteX52" fmla="*/ 891731 w 961167"/>
                <a:gd name="connsiteY52" fmla="*/ 457295 h 610171"/>
                <a:gd name="connsiteX53" fmla="*/ 319850 w 961167"/>
                <a:gd name="connsiteY53" fmla="*/ 572452 h 610171"/>
                <a:gd name="connsiteX54" fmla="*/ 331851 w 961167"/>
                <a:gd name="connsiteY54" fmla="*/ 428625 h 610171"/>
                <a:gd name="connsiteX55" fmla="*/ 354806 w 961167"/>
                <a:gd name="connsiteY55" fmla="*/ 411194 h 610171"/>
                <a:gd name="connsiteX56" fmla="*/ 377762 w 961167"/>
                <a:gd name="connsiteY56" fmla="*/ 428625 h 610171"/>
                <a:gd name="connsiteX57" fmla="*/ 389763 w 961167"/>
                <a:gd name="connsiteY57" fmla="*/ 572452 h 610171"/>
                <a:gd name="connsiteX58" fmla="*/ 319945 w 961167"/>
                <a:gd name="connsiteY58" fmla="*/ 572452 h 610171"/>
                <a:gd name="connsiteX59" fmla="*/ 465868 w 961167"/>
                <a:gd name="connsiteY59" fmla="*/ 160973 h 610171"/>
                <a:gd name="connsiteX60" fmla="*/ 465868 w 961167"/>
                <a:gd name="connsiteY60" fmla="*/ 242697 h 610171"/>
                <a:gd name="connsiteX61" fmla="*/ 436721 w 961167"/>
                <a:gd name="connsiteY61" fmla="*/ 332708 h 610171"/>
                <a:gd name="connsiteX62" fmla="*/ 436721 w 961167"/>
                <a:gd name="connsiteY62" fmla="*/ 353473 h 610171"/>
                <a:gd name="connsiteX63" fmla="*/ 398907 w 961167"/>
                <a:gd name="connsiteY63" fmla="*/ 377666 h 610171"/>
                <a:gd name="connsiteX64" fmla="*/ 398907 w 961167"/>
                <a:gd name="connsiteY64" fmla="*/ 317468 h 610171"/>
                <a:gd name="connsiteX65" fmla="*/ 404336 w 961167"/>
                <a:gd name="connsiteY65" fmla="*/ 311944 h 610171"/>
                <a:gd name="connsiteX66" fmla="*/ 427958 w 961167"/>
                <a:gd name="connsiteY66" fmla="*/ 242697 h 610171"/>
                <a:gd name="connsiteX67" fmla="*/ 427958 w 961167"/>
                <a:gd name="connsiteY67" fmla="*/ 160973 h 610171"/>
                <a:gd name="connsiteX68" fmla="*/ 424053 w 961167"/>
                <a:gd name="connsiteY68" fmla="*/ 133064 h 610171"/>
                <a:gd name="connsiteX69" fmla="*/ 281273 w 961167"/>
                <a:gd name="connsiteY69" fmla="*/ 175927 h 610171"/>
                <a:gd name="connsiteX70" fmla="*/ 281273 w 961167"/>
                <a:gd name="connsiteY70" fmla="*/ 242697 h 610171"/>
                <a:gd name="connsiteX71" fmla="*/ 304895 w 961167"/>
                <a:gd name="connsiteY71" fmla="*/ 312039 h 610171"/>
                <a:gd name="connsiteX72" fmla="*/ 310325 w 961167"/>
                <a:gd name="connsiteY72" fmla="*/ 317564 h 610171"/>
                <a:gd name="connsiteX73" fmla="*/ 310325 w 961167"/>
                <a:gd name="connsiteY73" fmla="*/ 377762 h 610171"/>
                <a:gd name="connsiteX74" fmla="*/ 272510 w 961167"/>
                <a:gd name="connsiteY74" fmla="*/ 353568 h 610171"/>
                <a:gd name="connsiteX75" fmla="*/ 272510 w 961167"/>
                <a:gd name="connsiteY75" fmla="*/ 332804 h 610171"/>
                <a:gd name="connsiteX76" fmla="*/ 243364 w 961167"/>
                <a:gd name="connsiteY76" fmla="*/ 242792 h 610171"/>
                <a:gd name="connsiteX77" fmla="*/ 243364 w 961167"/>
                <a:gd name="connsiteY77" fmla="*/ 161068 h 610171"/>
                <a:gd name="connsiteX78" fmla="*/ 335756 w 961167"/>
                <a:gd name="connsiteY78" fmla="*/ 70104 h 610171"/>
                <a:gd name="connsiteX79" fmla="*/ 373190 w 961167"/>
                <a:gd name="connsiteY79" fmla="*/ 70104 h 610171"/>
                <a:gd name="connsiteX80" fmla="*/ 465582 w 961167"/>
                <a:gd name="connsiteY80" fmla="*/ 161068 h 610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961167" h="610171">
                  <a:moveTo>
                    <a:pt x="961168" y="24289"/>
                  </a:moveTo>
                  <a:cubicBezTo>
                    <a:pt x="961168" y="10954"/>
                    <a:pt x="950214" y="0"/>
                    <a:pt x="936879" y="0"/>
                  </a:cubicBezTo>
                  <a:lnTo>
                    <a:pt x="24289" y="0"/>
                  </a:lnTo>
                  <a:cubicBezTo>
                    <a:pt x="10954" y="0"/>
                    <a:pt x="0" y="10954"/>
                    <a:pt x="0" y="24289"/>
                  </a:cubicBezTo>
                  <a:lnTo>
                    <a:pt x="0" y="585883"/>
                  </a:lnTo>
                  <a:cubicBezTo>
                    <a:pt x="0" y="599218"/>
                    <a:pt x="10954" y="610172"/>
                    <a:pt x="24289" y="610172"/>
                  </a:cubicBezTo>
                  <a:lnTo>
                    <a:pt x="936879" y="610172"/>
                  </a:lnTo>
                  <a:cubicBezTo>
                    <a:pt x="950214" y="610172"/>
                    <a:pt x="961168" y="599218"/>
                    <a:pt x="961168" y="585883"/>
                  </a:cubicBezTo>
                  <a:lnTo>
                    <a:pt x="961168" y="24289"/>
                  </a:lnTo>
                  <a:close/>
                  <a:moveTo>
                    <a:pt x="403860" y="572357"/>
                  </a:moveTo>
                  <a:lnTo>
                    <a:pt x="470345" y="372809"/>
                  </a:lnTo>
                  <a:cubicBezTo>
                    <a:pt x="501396" y="377762"/>
                    <a:pt x="545783" y="384715"/>
                    <a:pt x="581025" y="390335"/>
                  </a:cubicBezTo>
                  <a:cubicBezTo>
                    <a:pt x="644747" y="400431"/>
                    <a:pt x="666274" y="438436"/>
                    <a:pt x="666274" y="503396"/>
                  </a:cubicBezTo>
                  <a:lnTo>
                    <a:pt x="666274" y="572452"/>
                  </a:lnTo>
                  <a:lnTo>
                    <a:pt x="403765" y="572452"/>
                  </a:lnTo>
                  <a:close/>
                  <a:moveTo>
                    <a:pt x="37814" y="572357"/>
                  </a:moveTo>
                  <a:lnTo>
                    <a:pt x="37814" y="503301"/>
                  </a:lnTo>
                  <a:cubicBezTo>
                    <a:pt x="37814" y="438436"/>
                    <a:pt x="64770" y="400336"/>
                    <a:pt x="128492" y="390239"/>
                  </a:cubicBezTo>
                  <a:cubicBezTo>
                    <a:pt x="163735" y="384620"/>
                    <a:pt x="208217" y="377666"/>
                    <a:pt x="239268" y="372713"/>
                  </a:cubicBezTo>
                  <a:lnTo>
                    <a:pt x="305753" y="572262"/>
                  </a:lnTo>
                  <a:lnTo>
                    <a:pt x="37719" y="572262"/>
                  </a:lnTo>
                  <a:close/>
                  <a:moveTo>
                    <a:pt x="923354" y="208883"/>
                  </a:moveTo>
                  <a:lnTo>
                    <a:pt x="923354" y="246698"/>
                  </a:lnTo>
                  <a:lnTo>
                    <a:pt x="712756" y="246698"/>
                  </a:lnTo>
                  <a:lnTo>
                    <a:pt x="712756" y="208883"/>
                  </a:lnTo>
                  <a:lnTo>
                    <a:pt x="744474" y="208883"/>
                  </a:lnTo>
                  <a:lnTo>
                    <a:pt x="744474" y="207836"/>
                  </a:lnTo>
                  <a:cubicBezTo>
                    <a:pt x="744474" y="172307"/>
                    <a:pt x="769620" y="157829"/>
                    <a:pt x="803148" y="154781"/>
                  </a:cubicBezTo>
                  <a:lnTo>
                    <a:pt x="803148" y="153734"/>
                  </a:lnTo>
                  <a:cubicBezTo>
                    <a:pt x="790289" y="148019"/>
                    <a:pt x="781241" y="135160"/>
                    <a:pt x="781241" y="120110"/>
                  </a:cubicBezTo>
                  <a:cubicBezTo>
                    <a:pt x="781241" y="99822"/>
                    <a:pt x="797719" y="83344"/>
                    <a:pt x="818007" y="83344"/>
                  </a:cubicBezTo>
                  <a:cubicBezTo>
                    <a:pt x="838295" y="83344"/>
                    <a:pt x="854869" y="99822"/>
                    <a:pt x="854869" y="120110"/>
                  </a:cubicBezTo>
                  <a:cubicBezTo>
                    <a:pt x="854869" y="135160"/>
                    <a:pt x="845820" y="148019"/>
                    <a:pt x="832961" y="153734"/>
                  </a:cubicBezTo>
                  <a:lnTo>
                    <a:pt x="832961" y="154781"/>
                  </a:lnTo>
                  <a:cubicBezTo>
                    <a:pt x="866489" y="157829"/>
                    <a:pt x="891731" y="172307"/>
                    <a:pt x="891731" y="207836"/>
                  </a:cubicBezTo>
                  <a:lnTo>
                    <a:pt x="891731" y="208883"/>
                  </a:lnTo>
                  <a:lnTo>
                    <a:pt x="923354" y="208883"/>
                  </a:lnTo>
                  <a:close/>
                  <a:moveTo>
                    <a:pt x="891731" y="457295"/>
                  </a:moveTo>
                  <a:lnTo>
                    <a:pt x="923354" y="457295"/>
                  </a:lnTo>
                  <a:lnTo>
                    <a:pt x="923354" y="495110"/>
                  </a:lnTo>
                  <a:lnTo>
                    <a:pt x="712756" y="495110"/>
                  </a:lnTo>
                  <a:lnTo>
                    <a:pt x="712756" y="457295"/>
                  </a:lnTo>
                  <a:lnTo>
                    <a:pt x="744474" y="457295"/>
                  </a:lnTo>
                  <a:lnTo>
                    <a:pt x="744474" y="456248"/>
                  </a:lnTo>
                  <a:cubicBezTo>
                    <a:pt x="744474" y="420719"/>
                    <a:pt x="769620" y="406241"/>
                    <a:pt x="803148" y="403193"/>
                  </a:cubicBezTo>
                  <a:lnTo>
                    <a:pt x="803148" y="402146"/>
                  </a:lnTo>
                  <a:cubicBezTo>
                    <a:pt x="790289" y="396431"/>
                    <a:pt x="781241" y="383572"/>
                    <a:pt x="781241" y="368522"/>
                  </a:cubicBezTo>
                  <a:cubicBezTo>
                    <a:pt x="781241" y="348234"/>
                    <a:pt x="797719" y="331756"/>
                    <a:pt x="818007" y="331756"/>
                  </a:cubicBezTo>
                  <a:cubicBezTo>
                    <a:pt x="838295" y="331756"/>
                    <a:pt x="854869" y="348234"/>
                    <a:pt x="854869" y="368522"/>
                  </a:cubicBezTo>
                  <a:cubicBezTo>
                    <a:pt x="854869" y="383572"/>
                    <a:pt x="845820" y="396431"/>
                    <a:pt x="832961" y="402146"/>
                  </a:cubicBezTo>
                  <a:lnTo>
                    <a:pt x="832961" y="403193"/>
                  </a:lnTo>
                  <a:cubicBezTo>
                    <a:pt x="866489" y="406241"/>
                    <a:pt x="891731" y="420719"/>
                    <a:pt x="891731" y="456248"/>
                  </a:cubicBezTo>
                  <a:lnTo>
                    <a:pt x="891731" y="457295"/>
                  </a:lnTo>
                  <a:close/>
                  <a:moveTo>
                    <a:pt x="319850" y="572452"/>
                  </a:moveTo>
                  <a:lnTo>
                    <a:pt x="331851" y="428625"/>
                  </a:lnTo>
                  <a:lnTo>
                    <a:pt x="354806" y="411194"/>
                  </a:lnTo>
                  <a:lnTo>
                    <a:pt x="377762" y="428625"/>
                  </a:lnTo>
                  <a:lnTo>
                    <a:pt x="389763" y="572452"/>
                  </a:lnTo>
                  <a:lnTo>
                    <a:pt x="319945" y="572452"/>
                  </a:lnTo>
                  <a:close/>
                  <a:moveTo>
                    <a:pt x="465868" y="160973"/>
                  </a:moveTo>
                  <a:lnTo>
                    <a:pt x="465868" y="242697"/>
                  </a:lnTo>
                  <a:cubicBezTo>
                    <a:pt x="465868" y="282607"/>
                    <a:pt x="457295" y="309372"/>
                    <a:pt x="436721" y="332708"/>
                  </a:cubicBezTo>
                  <a:lnTo>
                    <a:pt x="436721" y="353473"/>
                  </a:lnTo>
                  <a:lnTo>
                    <a:pt x="398907" y="377666"/>
                  </a:lnTo>
                  <a:lnTo>
                    <a:pt x="398907" y="317468"/>
                  </a:lnTo>
                  <a:lnTo>
                    <a:pt x="404336" y="311944"/>
                  </a:lnTo>
                  <a:cubicBezTo>
                    <a:pt x="419291" y="296799"/>
                    <a:pt x="427958" y="280607"/>
                    <a:pt x="427958" y="242697"/>
                  </a:cubicBezTo>
                  <a:lnTo>
                    <a:pt x="427958" y="160973"/>
                  </a:lnTo>
                  <a:cubicBezTo>
                    <a:pt x="427958" y="149638"/>
                    <a:pt x="426720" y="140494"/>
                    <a:pt x="424053" y="133064"/>
                  </a:cubicBezTo>
                  <a:lnTo>
                    <a:pt x="281273" y="175927"/>
                  </a:lnTo>
                  <a:lnTo>
                    <a:pt x="281273" y="242697"/>
                  </a:lnTo>
                  <a:cubicBezTo>
                    <a:pt x="281273" y="280702"/>
                    <a:pt x="289941" y="296894"/>
                    <a:pt x="304895" y="312039"/>
                  </a:cubicBezTo>
                  <a:lnTo>
                    <a:pt x="310325" y="317564"/>
                  </a:lnTo>
                  <a:lnTo>
                    <a:pt x="310325" y="377762"/>
                  </a:lnTo>
                  <a:lnTo>
                    <a:pt x="272510" y="353568"/>
                  </a:lnTo>
                  <a:lnTo>
                    <a:pt x="272510" y="332804"/>
                  </a:lnTo>
                  <a:cubicBezTo>
                    <a:pt x="251936" y="309372"/>
                    <a:pt x="243364" y="282702"/>
                    <a:pt x="243364" y="242792"/>
                  </a:cubicBezTo>
                  <a:lnTo>
                    <a:pt x="243364" y="161068"/>
                  </a:lnTo>
                  <a:cubicBezTo>
                    <a:pt x="243364" y="100679"/>
                    <a:pt x="274415" y="70104"/>
                    <a:pt x="335756" y="70104"/>
                  </a:cubicBezTo>
                  <a:lnTo>
                    <a:pt x="373190" y="70104"/>
                  </a:lnTo>
                  <a:cubicBezTo>
                    <a:pt x="434531" y="70104"/>
                    <a:pt x="465582" y="100679"/>
                    <a:pt x="465582" y="161068"/>
                  </a:cubicBezTo>
                  <a:close/>
                </a:path>
              </a:pathLst>
            </a:custGeom>
            <a:solidFill>
              <a:srgbClr val="FFFFFF"/>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63" b="0" i="0" u="none" strike="noStrike" kern="1200" cap="none" spc="0" normalizeH="0" baseline="0" noProof="0">
                <a:ln>
                  <a:noFill/>
                </a:ln>
                <a:solidFill>
                  <a:prstClr val="black">
                    <a:alpha val="50000"/>
                  </a:prstClr>
                </a:solidFill>
                <a:effectLst/>
                <a:uLnTx/>
                <a:uFillTx/>
                <a:latin typeface="Meiryo UI"/>
                <a:ea typeface="Meiryo UI"/>
                <a:cs typeface="+mn-cs"/>
              </a:endParaRPr>
            </a:p>
          </p:txBody>
        </p:sp>
        <p:sp>
          <p:nvSpPr>
            <p:cNvPr id="105" name="フリーフォーム: 図形 104">
              <a:extLst>
                <a:ext uri="{FF2B5EF4-FFF2-40B4-BE49-F238E27FC236}">
                  <a16:creationId xmlns:a16="http://schemas.microsoft.com/office/drawing/2014/main" id="{5947C734-1A91-4850-A035-7FF854D972C3}"/>
                </a:ext>
              </a:extLst>
            </p:cNvPr>
            <p:cNvSpPr/>
            <p:nvPr/>
          </p:nvSpPr>
          <p:spPr>
            <a:xfrm>
              <a:off x="9004702" y="2160000"/>
              <a:ext cx="1155572" cy="842391"/>
            </a:xfrm>
            <a:custGeom>
              <a:avLst/>
              <a:gdLst>
                <a:gd name="connsiteX0" fmla="*/ 1069181 w 1155572"/>
                <a:gd name="connsiteY0" fmla="*/ 729044 h 842391"/>
                <a:gd name="connsiteX1" fmla="*/ 86392 w 1155572"/>
                <a:gd name="connsiteY1" fmla="*/ 729044 h 842391"/>
                <a:gd name="connsiteX2" fmla="*/ 37814 w 1155572"/>
                <a:gd name="connsiteY2" fmla="*/ 680466 h 842391"/>
                <a:gd name="connsiteX3" fmla="*/ 37814 w 1155572"/>
                <a:gd name="connsiteY3" fmla="*/ 680466 h 842391"/>
                <a:gd name="connsiteX4" fmla="*/ 37814 w 1155572"/>
                <a:gd name="connsiteY4" fmla="*/ 48578 h 842391"/>
                <a:gd name="connsiteX5" fmla="*/ 37814 w 1155572"/>
                <a:gd name="connsiteY5" fmla="*/ 48578 h 842391"/>
                <a:gd name="connsiteX6" fmla="*/ 86392 w 1155572"/>
                <a:gd name="connsiteY6" fmla="*/ 0 h 842391"/>
                <a:gd name="connsiteX7" fmla="*/ 1069181 w 1155572"/>
                <a:gd name="connsiteY7" fmla="*/ 0 h 842391"/>
                <a:gd name="connsiteX8" fmla="*/ 1117759 w 1155572"/>
                <a:gd name="connsiteY8" fmla="*/ 48387 h 842391"/>
                <a:gd name="connsiteX9" fmla="*/ 1117759 w 1155572"/>
                <a:gd name="connsiteY9" fmla="*/ 680561 h 842391"/>
                <a:gd name="connsiteX10" fmla="*/ 1069181 w 1155572"/>
                <a:gd name="connsiteY10" fmla="*/ 728948 h 842391"/>
                <a:gd name="connsiteX11" fmla="*/ 1058418 w 1155572"/>
                <a:gd name="connsiteY11" fmla="*/ 83725 h 842391"/>
                <a:gd name="connsiteX12" fmla="*/ 1034129 w 1155572"/>
                <a:gd name="connsiteY12" fmla="*/ 59436 h 842391"/>
                <a:gd name="connsiteX13" fmla="*/ 121539 w 1155572"/>
                <a:gd name="connsiteY13" fmla="*/ 59436 h 842391"/>
                <a:gd name="connsiteX14" fmla="*/ 97250 w 1155572"/>
                <a:gd name="connsiteY14" fmla="*/ 83725 h 842391"/>
                <a:gd name="connsiteX15" fmla="*/ 97250 w 1155572"/>
                <a:gd name="connsiteY15" fmla="*/ 645319 h 842391"/>
                <a:gd name="connsiteX16" fmla="*/ 121539 w 1155572"/>
                <a:gd name="connsiteY16" fmla="*/ 669608 h 842391"/>
                <a:gd name="connsiteX17" fmla="*/ 1034129 w 1155572"/>
                <a:gd name="connsiteY17" fmla="*/ 669608 h 842391"/>
                <a:gd name="connsiteX18" fmla="*/ 1058418 w 1155572"/>
                <a:gd name="connsiteY18" fmla="*/ 645319 h 842391"/>
                <a:gd name="connsiteX19" fmla="*/ 1058418 w 1155572"/>
                <a:gd name="connsiteY19" fmla="*/ 83725 h 842391"/>
                <a:gd name="connsiteX20" fmla="*/ 1155573 w 1155572"/>
                <a:gd name="connsiteY20" fmla="*/ 777621 h 842391"/>
                <a:gd name="connsiteX21" fmla="*/ 0 w 1155572"/>
                <a:gd name="connsiteY21" fmla="*/ 777621 h 842391"/>
                <a:gd name="connsiteX22" fmla="*/ 0 w 1155572"/>
                <a:gd name="connsiteY22" fmla="*/ 842391 h 842391"/>
                <a:gd name="connsiteX23" fmla="*/ 1155573 w 1155572"/>
                <a:gd name="connsiteY23" fmla="*/ 842391 h 842391"/>
                <a:gd name="connsiteX24" fmla="*/ 1155573 w 1155572"/>
                <a:gd name="connsiteY24" fmla="*/ 777621 h 842391"/>
                <a:gd name="connsiteX25" fmla="*/ 763524 w 1155572"/>
                <a:gd name="connsiteY25" fmla="*/ 631793 h 842391"/>
                <a:gd name="connsiteX26" fmla="*/ 763524 w 1155572"/>
                <a:gd name="connsiteY26" fmla="*/ 562737 h 842391"/>
                <a:gd name="connsiteX27" fmla="*/ 678275 w 1155572"/>
                <a:gd name="connsiteY27" fmla="*/ 449675 h 842391"/>
                <a:gd name="connsiteX28" fmla="*/ 567595 w 1155572"/>
                <a:gd name="connsiteY28" fmla="*/ 432149 h 842391"/>
                <a:gd name="connsiteX29" fmla="*/ 501110 w 1155572"/>
                <a:gd name="connsiteY29" fmla="*/ 631698 h 842391"/>
                <a:gd name="connsiteX30" fmla="*/ 763619 w 1155572"/>
                <a:gd name="connsiteY30" fmla="*/ 631698 h 842391"/>
                <a:gd name="connsiteX31" fmla="*/ 402908 w 1155572"/>
                <a:gd name="connsiteY31" fmla="*/ 631793 h 842391"/>
                <a:gd name="connsiteX32" fmla="*/ 336423 w 1155572"/>
                <a:gd name="connsiteY32" fmla="*/ 432245 h 842391"/>
                <a:gd name="connsiteX33" fmla="*/ 225647 w 1155572"/>
                <a:gd name="connsiteY33" fmla="*/ 449771 h 842391"/>
                <a:gd name="connsiteX34" fmla="*/ 134969 w 1155572"/>
                <a:gd name="connsiteY34" fmla="*/ 562832 h 842391"/>
                <a:gd name="connsiteX35" fmla="*/ 134969 w 1155572"/>
                <a:gd name="connsiteY35" fmla="*/ 631888 h 842391"/>
                <a:gd name="connsiteX36" fmla="*/ 402908 w 1155572"/>
                <a:gd name="connsiteY36" fmla="*/ 631888 h 842391"/>
                <a:gd name="connsiteX37" fmla="*/ 988981 w 1155572"/>
                <a:gd name="connsiteY37" fmla="*/ 268319 h 842391"/>
                <a:gd name="connsiteX38" fmla="*/ 988981 w 1155572"/>
                <a:gd name="connsiteY38" fmla="*/ 267272 h 842391"/>
                <a:gd name="connsiteX39" fmla="*/ 930212 w 1155572"/>
                <a:gd name="connsiteY39" fmla="*/ 214217 h 842391"/>
                <a:gd name="connsiteX40" fmla="*/ 930212 w 1155572"/>
                <a:gd name="connsiteY40" fmla="*/ 213169 h 842391"/>
                <a:gd name="connsiteX41" fmla="*/ 952119 w 1155572"/>
                <a:gd name="connsiteY41" fmla="*/ 179546 h 842391"/>
                <a:gd name="connsiteX42" fmla="*/ 915257 w 1155572"/>
                <a:gd name="connsiteY42" fmla="*/ 142780 h 842391"/>
                <a:gd name="connsiteX43" fmla="*/ 878491 w 1155572"/>
                <a:gd name="connsiteY43" fmla="*/ 179546 h 842391"/>
                <a:gd name="connsiteX44" fmla="*/ 900398 w 1155572"/>
                <a:gd name="connsiteY44" fmla="*/ 213169 h 842391"/>
                <a:gd name="connsiteX45" fmla="*/ 900398 w 1155572"/>
                <a:gd name="connsiteY45" fmla="*/ 214217 h 842391"/>
                <a:gd name="connsiteX46" fmla="*/ 841724 w 1155572"/>
                <a:gd name="connsiteY46" fmla="*/ 267272 h 842391"/>
                <a:gd name="connsiteX47" fmla="*/ 841724 w 1155572"/>
                <a:gd name="connsiteY47" fmla="*/ 268319 h 842391"/>
                <a:gd name="connsiteX48" fmla="*/ 810006 w 1155572"/>
                <a:gd name="connsiteY48" fmla="*/ 268319 h 842391"/>
                <a:gd name="connsiteX49" fmla="*/ 810006 w 1155572"/>
                <a:gd name="connsiteY49" fmla="*/ 306134 h 842391"/>
                <a:gd name="connsiteX50" fmla="*/ 1020604 w 1155572"/>
                <a:gd name="connsiteY50" fmla="*/ 306134 h 842391"/>
                <a:gd name="connsiteX51" fmla="*/ 1020604 w 1155572"/>
                <a:gd name="connsiteY51" fmla="*/ 268319 h 842391"/>
                <a:gd name="connsiteX52" fmla="*/ 988981 w 1155572"/>
                <a:gd name="connsiteY52" fmla="*/ 268319 h 842391"/>
                <a:gd name="connsiteX53" fmla="*/ 988981 w 1155572"/>
                <a:gd name="connsiteY53" fmla="*/ 515588 h 842391"/>
                <a:gd name="connsiteX54" fmla="*/ 930212 w 1155572"/>
                <a:gd name="connsiteY54" fmla="*/ 462534 h 842391"/>
                <a:gd name="connsiteX55" fmla="*/ 930212 w 1155572"/>
                <a:gd name="connsiteY55" fmla="*/ 461486 h 842391"/>
                <a:gd name="connsiteX56" fmla="*/ 952119 w 1155572"/>
                <a:gd name="connsiteY56" fmla="*/ 427863 h 842391"/>
                <a:gd name="connsiteX57" fmla="*/ 915257 w 1155572"/>
                <a:gd name="connsiteY57" fmla="*/ 391097 h 842391"/>
                <a:gd name="connsiteX58" fmla="*/ 878491 w 1155572"/>
                <a:gd name="connsiteY58" fmla="*/ 427863 h 842391"/>
                <a:gd name="connsiteX59" fmla="*/ 900398 w 1155572"/>
                <a:gd name="connsiteY59" fmla="*/ 461486 h 842391"/>
                <a:gd name="connsiteX60" fmla="*/ 900398 w 1155572"/>
                <a:gd name="connsiteY60" fmla="*/ 462534 h 842391"/>
                <a:gd name="connsiteX61" fmla="*/ 841724 w 1155572"/>
                <a:gd name="connsiteY61" fmla="*/ 515588 h 842391"/>
                <a:gd name="connsiteX62" fmla="*/ 841724 w 1155572"/>
                <a:gd name="connsiteY62" fmla="*/ 516636 h 842391"/>
                <a:gd name="connsiteX63" fmla="*/ 810006 w 1155572"/>
                <a:gd name="connsiteY63" fmla="*/ 516636 h 842391"/>
                <a:gd name="connsiteX64" fmla="*/ 810006 w 1155572"/>
                <a:gd name="connsiteY64" fmla="*/ 554450 h 842391"/>
                <a:gd name="connsiteX65" fmla="*/ 1020604 w 1155572"/>
                <a:gd name="connsiteY65" fmla="*/ 554450 h 842391"/>
                <a:gd name="connsiteX66" fmla="*/ 1020604 w 1155572"/>
                <a:gd name="connsiteY66" fmla="*/ 516636 h 842391"/>
                <a:gd name="connsiteX67" fmla="*/ 988981 w 1155572"/>
                <a:gd name="connsiteY67" fmla="*/ 516636 h 842391"/>
                <a:gd name="connsiteX68" fmla="*/ 988981 w 1155572"/>
                <a:gd name="connsiteY68" fmla="*/ 515588 h 842391"/>
                <a:gd name="connsiteX69" fmla="*/ 486918 w 1155572"/>
                <a:gd name="connsiteY69" fmla="*/ 631793 h 842391"/>
                <a:gd name="connsiteX70" fmla="*/ 474917 w 1155572"/>
                <a:gd name="connsiteY70" fmla="*/ 487966 h 842391"/>
                <a:gd name="connsiteX71" fmla="*/ 451961 w 1155572"/>
                <a:gd name="connsiteY71" fmla="*/ 470535 h 842391"/>
                <a:gd name="connsiteX72" fmla="*/ 429006 w 1155572"/>
                <a:gd name="connsiteY72" fmla="*/ 487966 h 842391"/>
                <a:gd name="connsiteX73" fmla="*/ 417005 w 1155572"/>
                <a:gd name="connsiteY73" fmla="*/ 631793 h 842391"/>
                <a:gd name="connsiteX74" fmla="*/ 486823 w 1155572"/>
                <a:gd name="connsiteY74" fmla="*/ 631793 h 842391"/>
                <a:gd name="connsiteX75" fmla="*/ 470725 w 1155572"/>
                <a:gd name="connsiteY75" fmla="*/ 129350 h 842391"/>
                <a:gd name="connsiteX76" fmla="*/ 433292 w 1155572"/>
                <a:gd name="connsiteY76" fmla="*/ 129350 h 842391"/>
                <a:gd name="connsiteX77" fmla="*/ 340900 w 1155572"/>
                <a:gd name="connsiteY77" fmla="*/ 220313 h 842391"/>
                <a:gd name="connsiteX78" fmla="*/ 340900 w 1155572"/>
                <a:gd name="connsiteY78" fmla="*/ 302038 h 842391"/>
                <a:gd name="connsiteX79" fmla="*/ 370046 w 1155572"/>
                <a:gd name="connsiteY79" fmla="*/ 392049 h 842391"/>
                <a:gd name="connsiteX80" fmla="*/ 370046 w 1155572"/>
                <a:gd name="connsiteY80" fmla="*/ 412814 h 842391"/>
                <a:gd name="connsiteX81" fmla="*/ 407861 w 1155572"/>
                <a:gd name="connsiteY81" fmla="*/ 437007 h 842391"/>
                <a:gd name="connsiteX82" fmla="*/ 407861 w 1155572"/>
                <a:gd name="connsiteY82" fmla="*/ 376809 h 842391"/>
                <a:gd name="connsiteX83" fmla="*/ 402431 w 1155572"/>
                <a:gd name="connsiteY83" fmla="*/ 371285 h 842391"/>
                <a:gd name="connsiteX84" fmla="*/ 378809 w 1155572"/>
                <a:gd name="connsiteY84" fmla="*/ 301943 h 842391"/>
                <a:gd name="connsiteX85" fmla="*/ 378809 w 1155572"/>
                <a:gd name="connsiteY85" fmla="*/ 235172 h 842391"/>
                <a:gd name="connsiteX86" fmla="*/ 521589 w 1155572"/>
                <a:gd name="connsiteY86" fmla="*/ 192310 h 842391"/>
                <a:gd name="connsiteX87" fmla="*/ 525494 w 1155572"/>
                <a:gd name="connsiteY87" fmla="*/ 220218 h 842391"/>
                <a:gd name="connsiteX88" fmla="*/ 525494 w 1155572"/>
                <a:gd name="connsiteY88" fmla="*/ 301943 h 842391"/>
                <a:gd name="connsiteX89" fmla="*/ 501872 w 1155572"/>
                <a:gd name="connsiteY89" fmla="*/ 371189 h 842391"/>
                <a:gd name="connsiteX90" fmla="*/ 496443 w 1155572"/>
                <a:gd name="connsiteY90" fmla="*/ 376714 h 842391"/>
                <a:gd name="connsiteX91" fmla="*/ 496443 w 1155572"/>
                <a:gd name="connsiteY91" fmla="*/ 436912 h 842391"/>
                <a:gd name="connsiteX92" fmla="*/ 534257 w 1155572"/>
                <a:gd name="connsiteY92" fmla="*/ 412718 h 842391"/>
                <a:gd name="connsiteX93" fmla="*/ 534257 w 1155572"/>
                <a:gd name="connsiteY93" fmla="*/ 391954 h 842391"/>
                <a:gd name="connsiteX94" fmla="*/ 563404 w 1155572"/>
                <a:gd name="connsiteY94" fmla="*/ 301943 h 842391"/>
                <a:gd name="connsiteX95" fmla="*/ 563404 w 1155572"/>
                <a:gd name="connsiteY95" fmla="*/ 220218 h 842391"/>
                <a:gd name="connsiteX96" fmla="*/ 471011 w 1155572"/>
                <a:gd name="connsiteY96" fmla="*/ 129254 h 842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155572" h="842391">
                  <a:moveTo>
                    <a:pt x="1069181" y="729044"/>
                  </a:moveTo>
                  <a:lnTo>
                    <a:pt x="86392" y="729044"/>
                  </a:lnTo>
                  <a:cubicBezTo>
                    <a:pt x="59531" y="729044"/>
                    <a:pt x="37814" y="707231"/>
                    <a:pt x="37814" y="680466"/>
                  </a:cubicBezTo>
                  <a:lnTo>
                    <a:pt x="37814" y="680466"/>
                  </a:lnTo>
                  <a:lnTo>
                    <a:pt x="37814" y="48578"/>
                  </a:lnTo>
                  <a:lnTo>
                    <a:pt x="37814" y="48578"/>
                  </a:lnTo>
                  <a:cubicBezTo>
                    <a:pt x="37814" y="21812"/>
                    <a:pt x="59531" y="0"/>
                    <a:pt x="86392" y="0"/>
                  </a:cubicBezTo>
                  <a:lnTo>
                    <a:pt x="1069181" y="0"/>
                  </a:lnTo>
                  <a:cubicBezTo>
                    <a:pt x="1095947" y="0"/>
                    <a:pt x="1117664" y="21717"/>
                    <a:pt x="1117759" y="48387"/>
                  </a:cubicBezTo>
                  <a:lnTo>
                    <a:pt x="1117759" y="680561"/>
                  </a:lnTo>
                  <a:cubicBezTo>
                    <a:pt x="1117664" y="707327"/>
                    <a:pt x="1095947" y="728948"/>
                    <a:pt x="1069181" y="728948"/>
                  </a:cubicBezTo>
                  <a:close/>
                  <a:moveTo>
                    <a:pt x="1058418" y="83725"/>
                  </a:moveTo>
                  <a:cubicBezTo>
                    <a:pt x="1058418" y="70390"/>
                    <a:pt x="1047464" y="59436"/>
                    <a:pt x="1034129" y="59436"/>
                  </a:cubicBezTo>
                  <a:lnTo>
                    <a:pt x="121539" y="59436"/>
                  </a:lnTo>
                  <a:cubicBezTo>
                    <a:pt x="108204" y="59436"/>
                    <a:pt x="97250" y="70390"/>
                    <a:pt x="97250" y="83725"/>
                  </a:cubicBezTo>
                  <a:lnTo>
                    <a:pt x="97250" y="645319"/>
                  </a:lnTo>
                  <a:cubicBezTo>
                    <a:pt x="97250" y="658654"/>
                    <a:pt x="108204" y="669608"/>
                    <a:pt x="121539" y="669608"/>
                  </a:cubicBezTo>
                  <a:lnTo>
                    <a:pt x="1034129" y="669608"/>
                  </a:lnTo>
                  <a:cubicBezTo>
                    <a:pt x="1047464" y="669608"/>
                    <a:pt x="1058418" y="658654"/>
                    <a:pt x="1058418" y="645319"/>
                  </a:cubicBezTo>
                  <a:lnTo>
                    <a:pt x="1058418" y="83725"/>
                  </a:lnTo>
                  <a:close/>
                  <a:moveTo>
                    <a:pt x="1155573" y="777621"/>
                  </a:moveTo>
                  <a:lnTo>
                    <a:pt x="0" y="777621"/>
                  </a:lnTo>
                  <a:lnTo>
                    <a:pt x="0" y="842391"/>
                  </a:lnTo>
                  <a:lnTo>
                    <a:pt x="1155573" y="842391"/>
                  </a:lnTo>
                  <a:lnTo>
                    <a:pt x="1155573" y="777621"/>
                  </a:lnTo>
                  <a:close/>
                  <a:moveTo>
                    <a:pt x="763524" y="631793"/>
                  </a:moveTo>
                  <a:lnTo>
                    <a:pt x="763524" y="562737"/>
                  </a:lnTo>
                  <a:cubicBezTo>
                    <a:pt x="763524" y="497872"/>
                    <a:pt x="741902" y="459772"/>
                    <a:pt x="678275" y="449675"/>
                  </a:cubicBezTo>
                  <a:cubicBezTo>
                    <a:pt x="643033" y="444056"/>
                    <a:pt x="598551" y="437007"/>
                    <a:pt x="567595" y="432149"/>
                  </a:cubicBezTo>
                  <a:lnTo>
                    <a:pt x="501110" y="631698"/>
                  </a:lnTo>
                  <a:lnTo>
                    <a:pt x="763619" y="631698"/>
                  </a:lnTo>
                  <a:close/>
                  <a:moveTo>
                    <a:pt x="402908" y="631793"/>
                  </a:moveTo>
                  <a:lnTo>
                    <a:pt x="336423" y="432245"/>
                  </a:lnTo>
                  <a:cubicBezTo>
                    <a:pt x="305372" y="437198"/>
                    <a:pt x="260985" y="444151"/>
                    <a:pt x="225647" y="449771"/>
                  </a:cubicBezTo>
                  <a:cubicBezTo>
                    <a:pt x="161925" y="459867"/>
                    <a:pt x="134969" y="497872"/>
                    <a:pt x="134969" y="562832"/>
                  </a:cubicBezTo>
                  <a:lnTo>
                    <a:pt x="134969" y="631888"/>
                  </a:lnTo>
                  <a:lnTo>
                    <a:pt x="402908" y="631888"/>
                  </a:lnTo>
                  <a:close/>
                  <a:moveTo>
                    <a:pt x="988981" y="268319"/>
                  </a:moveTo>
                  <a:lnTo>
                    <a:pt x="988981" y="267272"/>
                  </a:lnTo>
                  <a:cubicBezTo>
                    <a:pt x="988981" y="231743"/>
                    <a:pt x="963740" y="217265"/>
                    <a:pt x="930212" y="214217"/>
                  </a:cubicBezTo>
                  <a:lnTo>
                    <a:pt x="930212" y="213169"/>
                  </a:lnTo>
                  <a:cubicBezTo>
                    <a:pt x="943165" y="207455"/>
                    <a:pt x="952119" y="194596"/>
                    <a:pt x="952119" y="179546"/>
                  </a:cubicBezTo>
                  <a:cubicBezTo>
                    <a:pt x="952119" y="159258"/>
                    <a:pt x="935641" y="142780"/>
                    <a:pt x="915257" y="142780"/>
                  </a:cubicBezTo>
                  <a:cubicBezTo>
                    <a:pt x="894874" y="142780"/>
                    <a:pt x="878491" y="159258"/>
                    <a:pt x="878491" y="179546"/>
                  </a:cubicBezTo>
                  <a:cubicBezTo>
                    <a:pt x="878491" y="194596"/>
                    <a:pt x="887540" y="207455"/>
                    <a:pt x="900398" y="213169"/>
                  </a:cubicBezTo>
                  <a:lnTo>
                    <a:pt x="900398" y="214217"/>
                  </a:lnTo>
                  <a:cubicBezTo>
                    <a:pt x="866870" y="217265"/>
                    <a:pt x="841724" y="231743"/>
                    <a:pt x="841724" y="267272"/>
                  </a:cubicBezTo>
                  <a:lnTo>
                    <a:pt x="841724" y="268319"/>
                  </a:lnTo>
                  <a:lnTo>
                    <a:pt x="810006" y="268319"/>
                  </a:lnTo>
                  <a:lnTo>
                    <a:pt x="810006" y="306134"/>
                  </a:lnTo>
                  <a:lnTo>
                    <a:pt x="1020604" y="306134"/>
                  </a:lnTo>
                  <a:lnTo>
                    <a:pt x="1020604" y="268319"/>
                  </a:lnTo>
                  <a:lnTo>
                    <a:pt x="988981" y="268319"/>
                  </a:lnTo>
                  <a:close/>
                  <a:moveTo>
                    <a:pt x="988981" y="515588"/>
                  </a:moveTo>
                  <a:cubicBezTo>
                    <a:pt x="988981" y="480060"/>
                    <a:pt x="963740" y="465582"/>
                    <a:pt x="930212" y="462534"/>
                  </a:cubicBezTo>
                  <a:lnTo>
                    <a:pt x="930212" y="461486"/>
                  </a:lnTo>
                  <a:cubicBezTo>
                    <a:pt x="943165" y="455771"/>
                    <a:pt x="952119" y="442913"/>
                    <a:pt x="952119" y="427863"/>
                  </a:cubicBezTo>
                  <a:cubicBezTo>
                    <a:pt x="952119" y="407575"/>
                    <a:pt x="935641" y="391097"/>
                    <a:pt x="915257" y="391097"/>
                  </a:cubicBezTo>
                  <a:cubicBezTo>
                    <a:pt x="894874" y="391097"/>
                    <a:pt x="878491" y="407575"/>
                    <a:pt x="878491" y="427863"/>
                  </a:cubicBezTo>
                  <a:cubicBezTo>
                    <a:pt x="878491" y="442913"/>
                    <a:pt x="887540" y="455771"/>
                    <a:pt x="900398" y="461486"/>
                  </a:cubicBezTo>
                  <a:lnTo>
                    <a:pt x="900398" y="462534"/>
                  </a:lnTo>
                  <a:cubicBezTo>
                    <a:pt x="866870" y="465582"/>
                    <a:pt x="841724" y="480060"/>
                    <a:pt x="841724" y="515588"/>
                  </a:cubicBezTo>
                  <a:lnTo>
                    <a:pt x="841724" y="516636"/>
                  </a:lnTo>
                  <a:lnTo>
                    <a:pt x="810006" y="516636"/>
                  </a:lnTo>
                  <a:lnTo>
                    <a:pt x="810006" y="554450"/>
                  </a:lnTo>
                  <a:lnTo>
                    <a:pt x="1020604" y="554450"/>
                  </a:lnTo>
                  <a:lnTo>
                    <a:pt x="1020604" y="516636"/>
                  </a:lnTo>
                  <a:lnTo>
                    <a:pt x="988981" y="516636"/>
                  </a:lnTo>
                  <a:lnTo>
                    <a:pt x="988981" y="515588"/>
                  </a:lnTo>
                  <a:close/>
                  <a:moveTo>
                    <a:pt x="486918" y="631793"/>
                  </a:moveTo>
                  <a:lnTo>
                    <a:pt x="474917" y="487966"/>
                  </a:lnTo>
                  <a:lnTo>
                    <a:pt x="451961" y="470535"/>
                  </a:lnTo>
                  <a:lnTo>
                    <a:pt x="429006" y="487966"/>
                  </a:lnTo>
                  <a:lnTo>
                    <a:pt x="417005" y="631793"/>
                  </a:lnTo>
                  <a:lnTo>
                    <a:pt x="486823" y="631793"/>
                  </a:lnTo>
                  <a:close/>
                  <a:moveTo>
                    <a:pt x="470725" y="129350"/>
                  </a:moveTo>
                  <a:lnTo>
                    <a:pt x="433292" y="129350"/>
                  </a:lnTo>
                  <a:cubicBezTo>
                    <a:pt x="371951" y="129350"/>
                    <a:pt x="340900" y="159925"/>
                    <a:pt x="340900" y="220313"/>
                  </a:cubicBezTo>
                  <a:lnTo>
                    <a:pt x="340900" y="302038"/>
                  </a:lnTo>
                  <a:cubicBezTo>
                    <a:pt x="340900" y="341948"/>
                    <a:pt x="349472" y="368713"/>
                    <a:pt x="370046" y="392049"/>
                  </a:cubicBezTo>
                  <a:lnTo>
                    <a:pt x="370046" y="412814"/>
                  </a:lnTo>
                  <a:lnTo>
                    <a:pt x="407861" y="437007"/>
                  </a:lnTo>
                  <a:lnTo>
                    <a:pt x="407861" y="376809"/>
                  </a:lnTo>
                  <a:lnTo>
                    <a:pt x="402431" y="371285"/>
                  </a:lnTo>
                  <a:cubicBezTo>
                    <a:pt x="387477" y="356140"/>
                    <a:pt x="378809" y="339947"/>
                    <a:pt x="378809" y="301943"/>
                  </a:cubicBezTo>
                  <a:lnTo>
                    <a:pt x="378809" y="235172"/>
                  </a:lnTo>
                  <a:lnTo>
                    <a:pt x="521589" y="192310"/>
                  </a:lnTo>
                  <a:cubicBezTo>
                    <a:pt x="524256" y="199739"/>
                    <a:pt x="525494" y="208883"/>
                    <a:pt x="525494" y="220218"/>
                  </a:cubicBezTo>
                  <a:lnTo>
                    <a:pt x="525494" y="301943"/>
                  </a:lnTo>
                  <a:cubicBezTo>
                    <a:pt x="525494" y="339947"/>
                    <a:pt x="516826" y="356140"/>
                    <a:pt x="501872" y="371189"/>
                  </a:cubicBezTo>
                  <a:lnTo>
                    <a:pt x="496443" y="376714"/>
                  </a:lnTo>
                  <a:lnTo>
                    <a:pt x="496443" y="436912"/>
                  </a:lnTo>
                  <a:lnTo>
                    <a:pt x="534257" y="412718"/>
                  </a:lnTo>
                  <a:lnTo>
                    <a:pt x="534257" y="391954"/>
                  </a:lnTo>
                  <a:cubicBezTo>
                    <a:pt x="554831" y="368618"/>
                    <a:pt x="563404" y="341852"/>
                    <a:pt x="563404" y="301943"/>
                  </a:cubicBezTo>
                  <a:lnTo>
                    <a:pt x="563404" y="220218"/>
                  </a:lnTo>
                  <a:cubicBezTo>
                    <a:pt x="563404" y="159830"/>
                    <a:pt x="532352" y="129254"/>
                    <a:pt x="471011" y="129254"/>
                  </a:cubicBezTo>
                  <a:close/>
                </a:path>
              </a:pathLst>
            </a:custGeom>
            <a:solidFill>
              <a:srgbClr val="003B83"/>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63" b="0" i="0" u="none" strike="noStrike" kern="1200" cap="none" spc="0" normalizeH="0" baseline="0" noProof="0">
                <a:ln>
                  <a:noFill/>
                </a:ln>
                <a:solidFill>
                  <a:prstClr val="black">
                    <a:alpha val="50000"/>
                  </a:prstClr>
                </a:solidFill>
                <a:effectLst/>
                <a:uLnTx/>
                <a:uFillTx/>
                <a:latin typeface="Meiryo UI"/>
                <a:ea typeface="Meiryo UI"/>
                <a:cs typeface="+mn-cs"/>
              </a:endParaRPr>
            </a:p>
          </p:txBody>
        </p:sp>
      </p:grpSp>
      <p:grpSp>
        <p:nvGrpSpPr>
          <p:cNvPr id="109" name="消防車">
            <a:extLst>
              <a:ext uri="{FF2B5EF4-FFF2-40B4-BE49-F238E27FC236}">
                <a16:creationId xmlns:a16="http://schemas.microsoft.com/office/drawing/2014/main" id="{25C765CC-5BB0-4DD8-9555-181A16442F5E}"/>
              </a:ext>
            </a:extLst>
          </p:cNvPr>
          <p:cNvGrpSpPr>
            <a:grpSpLocks noChangeAspect="1"/>
          </p:cNvGrpSpPr>
          <p:nvPr/>
        </p:nvGrpSpPr>
        <p:grpSpPr bwMode="auto">
          <a:xfrm>
            <a:off x="5708918" y="4836983"/>
            <a:ext cx="443038" cy="232765"/>
            <a:chOff x="5945" y="3247"/>
            <a:chExt cx="1300" cy="683"/>
          </a:xfrm>
        </p:grpSpPr>
        <p:sp>
          <p:nvSpPr>
            <p:cNvPr id="110" name="Freeform 90">
              <a:extLst>
                <a:ext uri="{FF2B5EF4-FFF2-40B4-BE49-F238E27FC236}">
                  <a16:creationId xmlns:a16="http://schemas.microsoft.com/office/drawing/2014/main" id="{4BBBC619-0D69-4CDB-B231-791D7A54D4D3}"/>
                </a:ext>
              </a:extLst>
            </p:cNvPr>
            <p:cNvSpPr>
              <a:spLocks noEditPoints="1"/>
            </p:cNvSpPr>
            <p:nvPr/>
          </p:nvSpPr>
          <p:spPr bwMode="auto">
            <a:xfrm>
              <a:off x="6013" y="3460"/>
              <a:ext cx="1200" cy="341"/>
            </a:xfrm>
            <a:custGeom>
              <a:avLst/>
              <a:gdLst>
                <a:gd name="T0" fmla="*/ 768 w 791"/>
                <a:gd name="T1" fmla="*/ 156 h 224"/>
                <a:gd name="T2" fmla="*/ 723 w 791"/>
                <a:gd name="T3" fmla="*/ 201 h 224"/>
                <a:gd name="T4" fmla="*/ 691 w 791"/>
                <a:gd name="T5" fmla="*/ 124 h 224"/>
                <a:gd name="T6" fmla="*/ 753 w 791"/>
                <a:gd name="T7" fmla="*/ 122 h 224"/>
                <a:gd name="T8" fmla="*/ 756 w 791"/>
                <a:gd name="T9" fmla="*/ 125 h 224"/>
                <a:gd name="T10" fmla="*/ 133 w 791"/>
                <a:gd name="T11" fmla="*/ 103 h 224"/>
                <a:gd name="T12" fmla="*/ 6 w 791"/>
                <a:gd name="T13" fmla="*/ 121 h 224"/>
                <a:gd name="T14" fmla="*/ 0 w 791"/>
                <a:gd name="T15" fmla="*/ 171 h 224"/>
                <a:gd name="T16" fmla="*/ 37 w 791"/>
                <a:gd name="T17" fmla="*/ 179 h 224"/>
                <a:gd name="T18" fmla="*/ 126 w 791"/>
                <a:gd name="T19" fmla="*/ 126 h 224"/>
                <a:gd name="T20" fmla="*/ 133 w 791"/>
                <a:gd name="T21" fmla="*/ 103 h 224"/>
                <a:gd name="T22" fmla="*/ 133 w 791"/>
                <a:gd name="T23" fmla="*/ 8 h 224"/>
                <a:gd name="T24" fmla="*/ 46 w 791"/>
                <a:gd name="T25" fmla="*/ 0 h 224"/>
                <a:gd name="T26" fmla="*/ 9 w 791"/>
                <a:gd name="T27" fmla="*/ 91 h 224"/>
                <a:gd name="T28" fmla="*/ 17 w 791"/>
                <a:gd name="T29" fmla="*/ 99 h 224"/>
                <a:gd name="T30" fmla="*/ 133 w 791"/>
                <a:gd name="T31" fmla="*/ 67 h 224"/>
                <a:gd name="T32" fmla="*/ 133 w 791"/>
                <a:gd name="T33" fmla="*/ 8 h 224"/>
                <a:gd name="T34" fmla="*/ 253 w 791"/>
                <a:gd name="T35" fmla="*/ 0 h 224"/>
                <a:gd name="T36" fmla="*/ 170 w 791"/>
                <a:gd name="T37" fmla="*/ 8 h 224"/>
                <a:gd name="T38" fmla="*/ 178 w 791"/>
                <a:gd name="T39" fmla="*/ 72 h 224"/>
                <a:gd name="T40" fmla="*/ 260 w 791"/>
                <a:gd name="T41" fmla="*/ 64 h 224"/>
                <a:gd name="T42" fmla="*/ 391 w 791"/>
                <a:gd name="T43" fmla="*/ 125 h 224"/>
                <a:gd name="T44" fmla="*/ 359 w 791"/>
                <a:gd name="T45" fmla="*/ 125 h 224"/>
                <a:gd name="T46" fmla="*/ 391 w 791"/>
                <a:gd name="T47" fmla="*/ 125 h 224"/>
                <a:gd name="T48" fmla="*/ 434 w 791"/>
                <a:gd name="T49" fmla="*/ 109 h 224"/>
                <a:gd name="T50" fmla="*/ 434 w 791"/>
                <a:gd name="T51" fmla="*/ 141 h 224"/>
                <a:gd name="T52" fmla="*/ 475 w 791"/>
                <a:gd name="T53" fmla="*/ 71 h 224"/>
                <a:gd name="T54" fmla="*/ 346 w 791"/>
                <a:gd name="T55" fmla="*/ 59 h 224"/>
                <a:gd name="T56" fmla="*/ 346 w 791"/>
                <a:gd name="T57" fmla="*/ 82 h 224"/>
                <a:gd name="T58" fmla="*/ 475 w 791"/>
                <a:gd name="T59" fmla="*/ 71 h 224"/>
                <a:gd name="T60" fmla="*/ 670 w 791"/>
                <a:gd name="T61" fmla="*/ 34 h 224"/>
                <a:gd name="T62" fmla="*/ 697 w 791"/>
                <a:gd name="T63" fmla="*/ 72 h 224"/>
                <a:gd name="T64" fmla="*/ 719 w 791"/>
                <a:gd name="T65" fmla="*/ 50 h 224"/>
                <a:gd name="T66" fmla="*/ 681 w 791"/>
                <a:gd name="T67" fmla="*/ 23 h 224"/>
                <a:gd name="T68" fmla="*/ 660 w 791"/>
                <a:gd name="T69" fmla="*/ 24 h 224"/>
                <a:gd name="T70" fmla="*/ 541 w 791"/>
                <a:gd name="T71" fmla="*/ 167 h 224"/>
                <a:gd name="T72" fmla="*/ 513 w 791"/>
                <a:gd name="T73" fmla="*/ 175 h 224"/>
                <a:gd name="T74" fmla="*/ 528 w 791"/>
                <a:gd name="T75" fmla="*/ 191 h 224"/>
                <a:gd name="T76" fmla="*/ 573 w 791"/>
                <a:gd name="T77" fmla="*/ 199 h 224"/>
                <a:gd name="T78" fmla="*/ 791 w 791"/>
                <a:gd name="T79" fmla="*/ 156 h 224"/>
                <a:gd name="T80" fmla="*/ 769 w 791"/>
                <a:gd name="T81" fmla="*/ 106 h 224"/>
                <a:gd name="T82" fmla="*/ 711 w 791"/>
                <a:gd name="T83" fmla="*/ 80 h 224"/>
                <a:gd name="T84" fmla="*/ 675 w 791"/>
                <a:gd name="T85" fmla="*/ 108 h 224"/>
                <a:gd name="T86" fmla="*/ 651 w 791"/>
                <a:gd name="T87" fmla="*/ 172 h 224"/>
                <a:gd name="T88" fmla="*/ 589 w 791"/>
                <a:gd name="T89" fmla="*/ 194 h 224"/>
                <a:gd name="T90" fmla="*/ 675 w 791"/>
                <a:gd name="T91" fmla="*/ 204 h 224"/>
                <a:gd name="T92" fmla="*/ 771 w 791"/>
                <a:gd name="T93" fmla="*/ 20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91" h="224">
                  <a:moveTo>
                    <a:pt x="756" y="125"/>
                  </a:moveTo>
                  <a:cubicBezTo>
                    <a:pt x="764" y="133"/>
                    <a:pt x="768" y="144"/>
                    <a:pt x="768" y="156"/>
                  </a:cubicBezTo>
                  <a:cubicBezTo>
                    <a:pt x="768" y="168"/>
                    <a:pt x="764" y="180"/>
                    <a:pt x="755" y="188"/>
                  </a:cubicBezTo>
                  <a:cubicBezTo>
                    <a:pt x="747" y="197"/>
                    <a:pt x="735" y="201"/>
                    <a:pt x="723" y="201"/>
                  </a:cubicBezTo>
                  <a:cubicBezTo>
                    <a:pt x="711" y="201"/>
                    <a:pt x="700" y="197"/>
                    <a:pt x="691" y="188"/>
                  </a:cubicBezTo>
                  <a:cubicBezTo>
                    <a:pt x="673" y="171"/>
                    <a:pt x="673" y="142"/>
                    <a:pt x="691" y="124"/>
                  </a:cubicBezTo>
                  <a:cubicBezTo>
                    <a:pt x="700" y="115"/>
                    <a:pt x="711" y="111"/>
                    <a:pt x="723" y="111"/>
                  </a:cubicBezTo>
                  <a:cubicBezTo>
                    <a:pt x="734" y="111"/>
                    <a:pt x="744" y="115"/>
                    <a:pt x="753" y="122"/>
                  </a:cubicBezTo>
                  <a:cubicBezTo>
                    <a:pt x="755" y="124"/>
                    <a:pt x="755" y="124"/>
                    <a:pt x="755" y="124"/>
                  </a:cubicBezTo>
                  <a:cubicBezTo>
                    <a:pt x="755" y="124"/>
                    <a:pt x="756" y="125"/>
                    <a:pt x="756" y="125"/>
                  </a:cubicBezTo>
                  <a:close/>
                  <a:moveTo>
                    <a:pt x="133" y="103"/>
                  </a:moveTo>
                  <a:cubicBezTo>
                    <a:pt x="133" y="103"/>
                    <a:pt x="133" y="103"/>
                    <a:pt x="133" y="103"/>
                  </a:cubicBezTo>
                  <a:cubicBezTo>
                    <a:pt x="133" y="99"/>
                    <a:pt x="129" y="95"/>
                    <a:pt x="124" y="96"/>
                  </a:cubicBezTo>
                  <a:cubicBezTo>
                    <a:pt x="6" y="121"/>
                    <a:pt x="6" y="121"/>
                    <a:pt x="6" y="121"/>
                  </a:cubicBezTo>
                  <a:cubicBezTo>
                    <a:pt x="2" y="123"/>
                    <a:pt x="0" y="126"/>
                    <a:pt x="0" y="131"/>
                  </a:cubicBezTo>
                  <a:cubicBezTo>
                    <a:pt x="0" y="171"/>
                    <a:pt x="0" y="171"/>
                    <a:pt x="0" y="171"/>
                  </a:cubicBezTo>
                  <a:cubicBezTo>
                    <a:pt x="0" y="175"/>
                    <a:pt x="3" y="179"/>
                    <a:pt x="8" y="179"/>
                  </a:cubicBezTo>
                  <a:cubicBezTo>
                    <a:pt x="37" y="179"/>
                    <a:pt x="37" y="179"/>
                    <a:pt x="37" y="179"/>
                  </a:cubicBezTo>
                  <a:cubicBezTo>
                    <a:pt x="50" y="179"/>
                    <a:pt x="55" y="177"/>
                    <a:pt x="64" y="170"/>
                  </a:cubicBezTo>
                  <a:cubicBezTo>
                    <a:pt x="126" y="126"/>
                    <a:pt x="126" y="126"/>
                    <a:pt x="126" y="126"/>
                  </a:cubicBezTo>
                  <a:cubicBezTo>
                    <a:pt x="131" y="122"/>
                    <a:pt x="133" y="118"/>
                    <a:pt x="133" y="113"/>
                  </a:cubicBezTo>
                  <a:cubicBezTo>
                    <a:pt x="133" y="113"/>
                    <a:pt x="133" y="108"/>
                    <a:pt x="133" y="103"/>
                  </a:cubicBezTo>
                  <a:close/>
                  <a:moveTo>
                    <a:pt x="133" y="8"/>
                  </a:moveTo>
                  <a:cubicBezTo>
                    <a:pt x="133" y="8"/>
                    <a:pt x="133" y="8"/>
                    <a:pt x="133" y="8"/>
                  </a:cubicBezTo>
                  <a:cubicBezTo>
                    <a:pt x="133" y="4"/>
                    <a:pt x="129" y="0"/>
                    <a:pt x="125" y="0"/>
                  </a:cubicBezTo>
                  <a:cubicBezTo>
                    <a:pt x="46" y="0"/>
                    <a:pt x="46" y="0"/>
                    <a:pt x="46" y="0"/>
                  </a:cubicBezTo>
                  <a:cubicBezTo>
                    <a:pt x="38" y="0"/>
                    <a:pt x="36" y="2"/>
                    <a:pt x="33" y="10"/>
                  </a:cubicBezTo>
                  <a:cubicBezTo>
                    <a:pt x="26" y="28"/>
                    <a:pt x="17" y="60"/>
                    <a:pt x="9" y="91"/>
                  </a:cubicBezTo>
                  <a:cubicBezTo>
                    <a:pt x="8" y="96"/>
                    <a:pt x="11" y="100"/>
                    <a:pt x="17" y="99"/>
                  </a:cubicBezTo>
                  <a:cubicBezTo>
                    <a:pt x="17" y="99"/>
                    <a:pt x="17" y="99"/>
                    <a:pt x="17" y="99"/>
                  </a:cubicBezTo>
                  <a:cubicBezTo>
                    <a:pt x="125" y="76"/>
                    <a:pt x="125" y="76"/>
                    <a:pt x="125" y="76"/>
                  </a:cubicBezTo>
                  <a:cubicBezTo>
                    <a:pt x="130" y="75"/>
                    <a:pt x="133" y="72"/>
                    <a:pt x="133" y="67"/>
                  </a:cubicBezTo>
                  <a:cubicBezTo>
                    <a:pt x="133" y="67"/>
                    <a:pt x="133" y="67"/>
                    <a:pt x="133" y="67"/>
                  </a:cubicBezTo>
                  <a:lnTo>
                    <a:pt x="133" y="8"/>
                  </a:lnTo>
                  <a:close/>
                  <a:moveTo>
                    <a:pt x="260" y="8"/>
                  </a:moveTo>
                  <a:cubicBezTo>
                    <a:pt x="260" y="4"/>
                    <a:pt x="257" y="0"/>
                    <a:pt x="253" y="0"/>
                  </a:cubicBezTo>
                  <a:cubicBezTo>
                    <a:pt x="178" y="0"/>
                    <a:pt x="178" y="0"/>
                    <a:pt x="178" y="0"/>
                  </a:cubicBezTo>
                  <a:cubicBezTo>
                    <a:pt x="173" y="0"/>
                    <a:pt x="170" y="4"/>
                    <a:pt x="170" y="8"/>
                  </a:cubicBezTo>
                  <a:cubicBezTo>
                    <a:pt x="170" y="64"/>
                    <a:pt x="170" y="64"/>
                    <a:pt x="170" y="64"/>
                  </a:cubicBezTo>
                  <a:cubicBezTo>
                    <a:pt x="170" y="68"/>
                    <a:pt x="173" y="72"/>
                    <a:pt x="178" y="72"/>
                  </a:cubicBezTo>
                  <a:cubicBezTo>
                    <a:pt x="253" y="72"/>
                    <a:pt x="253" y="72"/>
                    <a:pt x="253" y="72"/>
                  </a:cubicBezTo>
                  <a:cubicBezTo>
                    <a:pt x="257" y="72"/>
                    <a:pt x="260" y="68"/>
                    <a:pt x="260" y="64"/>
                  </a:cubicBezTo>
                  <a:lnTo>
                    <a:pt x="260" y="8"/>
                  </a:lnTo>
                  <a:close/>
                  <a:moveTo>
                    <a:pt x="391" y="125"/>
                  </a:moveTo>
                  <a:cubicBezTo>
                    <a:pt x="391" y="116"/>
                    <a:pt x="384" y="109"/>
                    <a:pt x="375" y="109"/>
                  </a:cubicBezTo>
                  <a:cubicBezTo>
                    <a:pt x="366" y="109"/>
                    <a:pt x="359" y="116"/>
                    <a:pt x="359" y="125"/>
                  </a:cubicBezTo>
                  <a:cubicBezTo>
                    <a:pt x="359" y="134"/>
                    <a:pt x="366" y="141"/>
                    <a:pt x="375" y="141"/>
                  </a:cubicBezTo>
                  <a:cubicBezTo>
                    <a:pt x="384" y="141"/>
                    <a:pt x="391" y="134"/>
                    <a:pt x="391" y="125"/>
                  </a:cubicBezTo>
                  <a:close/>
                  <a:moveTo>
                    <a:pt x="450" y="125"/>
                  </a:moveTo>
                  <a:cubicBezTo>
                    <a:pt x="450" y="116"/>
                    <a:pt x="443" y="109"/>
                    <a:pt x="434" y="109"/>
                  </a:cubicBezTo>
                  <a:cubicBezTo>
                    <a:pt x="425" y="109"/>
                    <a:pt x="418" y="116"/>
                    <a:pt x="418" y="125"/>
                  </a:cubicBezTo>
                  <a:cubicBezTo>
                    <a:pt x="418" y="134"/>
                    <a:pt x="425" y="141"/>
                    <a:pt x="434" y="141"/>
                  </a:cubicBezTo>
                  <a:cubicBezTo>
                    <a:pt x="443" y="141"/>
                    <a:pt x="450" y="134"/>
                    <a:pt x="450" y="125"/>
                  </a:cubicBezTo>
                  <a:close/>
                  <a:moveTo>
                    <a:pt x="475" y="71"/>
                  </a:moveTo>
                  <a:cubicBezTo>
                    <a:pt x="475" y="64"/>
                    <a:pt x="470" y="59"/>
                    <a:pt x="463" y="59"/>
                  </a:cubicBezTo>
                  <a:cubicBezTo>
                    <a:pt x="346" y="59"/>
                    <a:pt x="346" y="59"/>
                    <a:pt x="346" y="59"/>
                  </a:cubicBezTo>
                  <a:cubicBezTo>
                    <a:pt x="339" y="59"/>
                    <a:pt x="334" y="64"/>
                    <a:pt x="334" y="71"/>
                  </a:cubicBezTo>
                  <a:cubicBezTo>
                    <a:pt x="334" y="77"/>
                    <a:pt x="339" y="82"/>
                    <a:pt x="346" y="82"/>
                  </a:cubicBezTo>
                  <a:cubicBezTo>
                    <a:pt x="463" y="82"/>
                    <a:pt x="463" y="82"/>
                    <a:pt x="463" y="82"/>
                  </a:cubicBezTo>
                  <a:cubicBezTo>
                    <a:pt x="470" y="82"/>
                    <a:pt x="475" y="77"/>
                    <a:pt x="475" y="71"/>
                  </a:cubicBezTo>
                  <a:close/>
                  <a:moveTo>
                    <a:pt x="660" y="24"/>
                  </a:moveTo>
                  <a:cubicBezTo>
                    <a:pt x="670" y="34"/>
                    <a:pt x="670" y="34"/>
                    <a:pt x="670" y="34"/>
                  </a:cubicBezTo>
                  <a:cubicBezTo>
                    <a:pt x="669" y="40"/>
                    <a:pt x="670" y="46"/>
                    <a:pt x="674" y="50"/>
                  </a:cubicBezTo>
                  <a:cubicBezTo>
                    <a:pt x="697" y="72"/>
                    <a:pt x="697" y="72"/>
                    <a:pt x="697" y="72"/>
                  </a:cubicBezTo>
                  <a:cubicBezTo>
                    <a:pt x="697" y="72"/>
                    <a:pt x="697" y="72"/>
                    <a:pt x="697" y="72"/>
                  </a:cubicBezTo>
                  <a:cubicBezTo>
                    <a:pt x="719" y="50"/>
                    <a:pt x="719" y="50"/>
                    <a:pt x="719" y="50"/>
                  </a:cubicBezTo>
                  <a:cubicBezTo>
                    <a:pt x="697" y="27"/>
                    <a:pt x="697" y="27"/>
                    <a:pt x="697" y="27"/>
                  </a:cubicBezTo>
                  <a:cubicBezTo>
                    <a:pt x="692" y="23"/>
                    <a:pt x="687" y="22"/>
                    <a:pt x="681" y="23"/>
                  </a:cubicBezTo>
                  <a:cubicBezTo>
                    <a:pt x="671" y="13"/>
                    <a:pt x="671" y="13"/>
                    <a:pt x="671" y="13"/>
                  </a:cubicBezTo>
                  <a:lnTo>
                    <a:pt x="660" y="24"/>
                  </a:lnTo>
                  <a:close/>
                  <a:moveTo>
                    <a:pt x="573" y="167"/>
                  </a:moveTo>
                  <a:cubicBezTo>
                    <a:pt x="541" y="167"/>
                    <a:pt x="541" y="167"/>
                    <a:pt x="541" y="167"/>
                  </a:cubicBezTo>
                  <a:cubicBezTo>
                    <a:pt x="535" y="167"/>
                    <a:pt x="530" y="170"/>
                    <a:pt x="528" y="175"/>
                  </a:cubicBezTo>
                  <a:cubicBezTo>
                    <a:pt x="513" y="175"/>
                    <a:pt x="513" y="175"/>
                    <a:pt x="513" y="175"/>
                  </a:cubicBezTo>
                  <a:cubicBezTo>
                    <a:pt x="513" y="191"/>
                    <a:pt x="513" y="191"/>
                    <a:pt x="513" y="191"/>
                  </a:cubicBezTo>
                  <a:cubicBezTo>
                    <a:pt x="528" y="191"/>
                    <a:pt x="528" y="191"/>
                    <a:pt x="528" y="191"/>
                  </a:cubicBezTo>
                  <a:cubicBezTo>
                    <a:pt x="530" y="196"/>
                    <a:pt x="535" y="199"/>
                    <a:pt x="541" y="199"/>
                  </a:cubicBezTo>
                  <a:cubicBezTo>
                    <a:pt x="573" y="199"/>
                    <a:pt x="573" y="199"/>
                    <a:pt x="573" y="199"/>
                  </a:cubicBezTo>
                  <a:lnTo>
                    <a:pt x="573" y="167"/>
                  </a:lnTo>
                  <a:close/>
                  <a:moveTo>
                    <a:pt x="791" y="156"/>
                  </a:moveTo>
                  <a:cubicBezTo>
                    <a:pt x="791" y="138"/>
                    <a:pt x="784" y="121"/>
                    <a:pt x="771" y="108"/>
                  </a:cubicBezTo>
                  <a:cubicBezTo>
                    <a:pt x="770" y="107"/>
                    <a:pt x="769" y="106"/>
                    <a:pt x="769" y="106"/>
                  </a:cubicBezTo>
                  <a:cubicBezTo>
                    <a:pt x="727" y="64"/>
                    <a:pt x="727" y="64"/>
                    <a:pt x="727" y="64"/>
                  </a:cubicBezTo>
                  <a:cubicBezTo>
                    <a:pt x="711" y="80"/>
                    <a:pt x="711" y="80"/>
                    <a:pt x="711" y="80"/>
                  </a:cubicBezTo>
                  <a:cubicBezTo>
                    <a:pt x="719" y="88"/>
                    <a:pt x="719" y="88"/>
                    <a:pt x="719" y="88"/>
                  </a:cubicBezTo>
                  <a:cubicBezTo>
                    <a:pt x="702" y="89"/>
                    <a:pt x="687" y="96"/>
                    <a:pt x="675" y="108"/>
                  </a:cubicBezTo>
                  <a:cubicBezTo>
                    <a:pt x="658" y="125"/>
                    <a:pt x="652" y="150"/>
                    <a:pt x="657" y="172"/>
                  </a:cubicBezTo>
                  <a:cubicBezTo>
                    <a:pt x="655" y="172"/>
                    <a:pt x="653" y="172"/>
                    <a:pt x="651" y="172"/>
                  </a:cubicBezTo>
                  <a:cubicBezTo>
                    <a:pt x="589" y="172"/>
                    <a:pt x="589" y="172"/>
                    <a:pt x="589" y="172"/>
                  </a:cubicBezTo>
                  <a:cubicBezTo>
                    <a:pt x="589" y="194"/>
                    <a:pt x="589" y="194"/>
                    <a:pt x="589" y="194"/>
                  </a:cubicBezTo>
                  <a:cubicBezTo>
                    <a:pt x="651" y="194"/>
                    <a:pt x="651" y="194"/>
                    <a:pt x="651" y="194"/>
                  </a:cubicBezTo>
                  <a:cubicBezTo>
                    <a:pt x="660" y="194"/>
                    <a:pt x="669" y="198"/>
                    <a:pt x="675" y="204"/>
                  </a:cubicBezTo>
                  <a:cubicBezTo>
                    <a:pt x="688" y="217"/>
                    <a:pt x="705" y="224"/>
                    <a:pt x="723" y="224"/>
                  </a:cubicBezTo>
                  <a:cubicBezTo>
                    <a:pt x="741" y="224"/>
                    <a:pt x="758" y="217"/>
                    <a:pt x="771" y="204"/>
                  </a:cubicBezTo>
                  <a:cubicBezTo>
                    <a:pt x="784" y="191"/>
                    <a:pt x="791" y="174"/>
                    <a:pt x="791" y="1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60" tIns="42230" rIns="84460" bIns="4223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63" b="0" i="0" u="none" strike="noStrike" kern="1200" cap="none" spc="0" normalizeH="0" baseline="0" noProof="0">
                <a:ln>
                  <a:noFill/>
                </a:ln>
                <a:solidFill>
                  <a:prstClr val="black"/>
                </a:solidFill>
                <a:effectLst/>
                <a:uLnTx/>
                <a:uFillTx/>
                <a:latin typeface="Meiryo UI"/>
                <a:ea typeface="Meiryo UI"/>
                <a:cs typeface="+mn-cs"/>
              </a:endParaRPr>
            </a:p>
          </p:txBody>
        </p:sp>
        <p:sp>
          <p:nvSpPr>
            <p:cNvPr id="111" name="Freeform 91">
              <a:extLst>
                <a:ext uri="{FF2B5EF4-FFF2-40B4-BE49-F238E27FC236}">
                  <a16:creationId xmlns:a16="http://schemas.microsoft.com/office/drawing/2014/main" id="{A8728503-1CAB-4F6E-8BE7-AAD38C4E6863}"/>
                </a:ext>
              </a:extLst>
            </p:cNvPr>
            <p:cNvSpPr>
              <a:spLocks noEditPoints="1"/>
            </p:cNvSpPr>
            <p:nvPr/>
          </p:nvSpPr>
          <p:spPr bwMode="auto">
            <a:xfrm>
              <a:off x="5945" y="3247"/>
              <a:ext cx="1300" cy="683"/>
            </a:xfrm>
            <a:custGeom>
              <a:avLst/>
              <a:gdLst>
                <a:gd name="T0" fmla="*/ 278 w 857"/>
                <a:gd name="T1" fmla="*/ 31 h 449"/>
                <a:gd name="T2" fmla="*/ 5 w 857"/>
                <a:gd name="T3" fmla="*/ 98 h 449"/>
                <a:gd name="T4" fmla="*/ 224 w 857"/>
                <a:gd name="T5" fmla="*/ 65 h 449"/>
                <a:gd name="T6" fmla="*/ 107 w 857"/>
                <a:gd name="T7" fmla="*/ 72 h 449"/>
                <a:gd name="T8" fmla="*/ 107 w 857"/>
                <a:gd name="T9" fmla="*/ 41 h 449"/>
                <a:gd name="T10" fmla="*/ 5 w 857"/>
                <a:gd name="T11" fmla="*/ 16 h 449"/>
                <a:gd name="T12" fmla="*/ 800 w 857"/>
                <a:gd name="T13" fmla="*/ 264 h 449"/>
                <a:gd name="T14" fmla="*/ 736 w 857"/>
                <a:gd name="T15" fmla="*/ 328 h 449"/>
                <a:gd name="T16" fmla="*/ 801 w 857"/>
                <a:gd name="T17" fmla="*/ 265 h 449"/>
                <a:gd name="T18" fmla="*/ 857 w 857"/>
                <a:gd name="T19" fmla="*/ 347 h 449"/>
                <a:gd name="T20" fmla="*/ 600 w 857"/>
                <a:gd name="T21" fmla="*/ 449 h 449"/>
                <a:gd name="T22" fmla="*/ 104 w 857"/>
                <a:gd name="T23" fmla="*/ 391 h 449"/>
                <a:gd name="T24" fmla="*/ 22 w 857"/>
                <a:gd name="T25" fmla="*/ 395 h 449"/>
                <a:gd name="T26" fmla="*/ 82 w 857"/>
                <a:gd name="T27" fmla="*/ 115 h 449"/>
                <a:gd name="T28" fmla="*/ 174 w 857"/>
                <a:gd name="T29" fmla="*/ 88 h 449"/>
                <a:gd name="T30" fmla="*/ 328 w 857"/>
                <a:gd name="T31" fmla="*/ 125 h 449"/>
                <a:gd name="T32" fmla="*/ 361 w 857"/>
                <a:gd name="T33" fmla="*/ 115 h 449"/>
                <a:gd name="T34" fmla="*/ 178 w 857"/>
                <a:gd name="T35" fmla="*/ 243 h 449"/>
                <a:gd name="T36" fmla="*/ 45 w 857"/>
                <a:gd name="T37" fmla="*/ 311 h 449"/>
                <a:gd name="T38" fmla="*/ 171 w 857"/>
                <a:gd name="T39" fmla="*/ 266 h 449"/>
                <a:gd name="T40" fmla="*/ 178 w 857"/>
                <a:gd name="T41" fmla="*/ 148 h 449"/>
                <a:gd name="T42" fmla="*/ 54 w 857"/>
                <a:gd name="T43" fmla="*/ 231 h 449"/>
                <a:gd name="T44" fmla="*/ 178 w 857"/>
                <a:gd name="T45" fmla="*/ 207 h 449"/>
                <a:gd name="T46" fmla="*/ 298 w 857"/>
                <a:gd name="T47" fmla="*/ 140 h 449"/>
                <a:gd name="T48" fmla="*/ 223 w 857"/>
                <a:gd name="T49" fmla="*/ 212 h 449"/>
                <a:gd name="T50" fmla="*/ 436 w 857"/>
                <a:gd name="T51" fmla="*/ 265 h 449"/>
                <a:gd name="T52" fmla="*/ 436 w 857"/>
                <a:gd name="T53" fmla="*/ 265 h 449"/>
                <a:gd name="T54" fmla="*/ 479 w 857"/>
                <a:gd name="T55" fmla="*/ 281 h 449"/>
                <a:gd name="T56" fmla="*/ 391 w 857"/>
                <a:gd name="T57" fmla="*/ 199 h 449"/>
                <a:gd name="T58" fmla="*/ 520 w 857"/>
                <a:gd name="T59" fmla="*/ 211 h 449"/>
                <a:gd name="T60" fmla="*/ 742 w 857"/>
                <a:gd name="T61" fmla="*/ 212 h 449"/>
                <a:gd name="T62" fmla="*/ 726 w 857"/>
                <a:gd name="T63" fmla="*/ 163 h 449"/>
                <a:gd name="T64" fmla="*/ 586 w 857"/>
                <a:gd name="T65" fmla="*/ 307 h 449"/>
                <a:gd name="T66" fmla="*/ 573 w 857"/>
                <a:gd name="T67" fmla="*/ 331 h 449"/>
                <a:gd name="T68" fmla="*/ 836 w 857"/>
                <a:gd name="T69" fmla="*/ 296 h 449"/>
                <a:gd name="T70" fmla="*/ 756 w 857"/>
                <a:gd name="T71" fmla="*/ 220 h 449"/>
                <a:gd name="T72" fmla="*/ 696 w 857"/>
                <a:gd name="T73" fmla="*/ 312 h 449"/>
                <a:gd name="T74" fmla="*/ 720 w 857"/>
                <a:gd name="T75" fmla="*/ 344 h 449"/>
                <a:gd name="T76" fmla="*/ 833 w 857"/>
                <a:gd name="T77" fmla="*/ 22 h 449"/>
                <a:gd name="T78" fmla="*/ 351 w 857"/>
                <a:gd name="T79" fmla="*/ 99 h 449"/>
                <a:gd name="T80" fmla="*/ 351 w 857"/>
                <a:gd name="T81" fmla="*/ 22 h 449"/>
                <a:gd name="T82" fmla="*/ 833 w 857"/>
                <a:gd name="T83" fmla="*/ 22 h 449"/>
                <a:gd name="T84" fmla="*/ 448 w 857"/>
                <a:gd name="T85" fmla="*/ 77 h 449"/>
                <a:gd name="T86" fmla="*/ 464 w 857"/>
                <a:gd name="T87" fmla="*/ 77 h 449"/>
                <a:gd name="T88" fmla="*/ 538 w 857"/>
                <a:gd name="T89" fmla="*/ 22 h 449"/>
                <a:gd name="T90" fmla="*/ 670 w 857"/>
                <a:gd name="T91" fmla="*/ 22 h 449"/>
                <a:gd name="T92" fmla="*/ 670 w 857"/>
                <a:gd name="T93" fmla="*/ 22 h 449"/>
                <a:gd name="T94" fmla="*/ 743 w 857"/>
                <a:gd name="T95" fmla="*/ 77 h 449"/>
                <a:gd name="T96" fmla="*/ 759 w 857"/>
                <a:gd name="T97" fmla="*/ 77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57" h="449">
                  <a:moveTo>
                    <a:pt x="224" y="48"/>
                  </a:moveTo>
                  <a:cubicBezTo>
                    <a:pt x="219" y="33"/>
                    <a:pt x="219" y="33"/>
                    <a:pt x="219" y="33"/>
                  </a:cubicBezTo>
                  <a:cubicBezTo>
                    <a:pt x="273" y="16"/>
                    <a:pt x="273" y="16"/>
                    <a:pt x="273" y="16"/>
                  </a:cubicBezTo>
                  <a:cubicBezTo>
                    <a:pt x="278" y="31"/>
                    <a:pt x="278" y="31"/>
                    <a:pt x="278" y="31"/>
                  </a:cubicBezTo>
                  <a:lnTo>
                    <a:pt x="224" y="48"/>
                  </a:lnTo>
                  <a:close/>
                  <a:moveTo>
                    <a:pt x="54" y="65"/>
                  </a:moveTo>
                  <a:cubicBezTo>
                    <a:pt x="0" y="83"/>
                    <a:pt x="0" y="83"/>
                    <a:pt x="0" y="83"/>
                  </a:cubicBezTo>
                  <a:cubicBezTo>
                    <a:pt x="5" y="98"/>
                    <a:pt x="5" y="98"/>
                    <a:pt x="5" y="98"/>
                  </a:cubicBezTo>
                  <a:cubicBezTo>
                    <a:pt x="59" y="80"/>
                    <a:pt x="59" y="80"/>
                    <a:pt x="59" y="80"/>
                  </a:cubicBezTo>
                  <a:lnTo>
                    <a:pt x="54" y="65"/>
                  </a:lnTo>
                  <a:close/>
                  <a:moveTo>
                    <a:pt x="278" y="83"/>
                  </a:moveTo>
                  <a:cubicBezTo>
                    <a:pt x="224" y="65"/>
                    <a:pt x="224" y="65"/>
                    <a:pt x="224" y="65"/>
                  </a:cubicBezTo>
                  <a:cubicBezTo>
                    <a:pt x="219" y="80"/>
                    <a:pt x="219" y="80"/>
                    <a:pt x="219" y="80"/>
                  </a:cubicBezTo>
                  <a:cubicBezTo>
                    <a:pt x="273" y="98"/>
                    <a:pt x="273" y="98"/>
                    <a:pt x="273" y="98"/>
                  </a:cubicBezTo>
                  <a:lnTo>
                    <a:pt x="278" y="83"/>
                  </a:lnTo>
                  <a:close/>
                  <a:moveTo>
                    <a:pt x="107" y="72"/>
                  </a:moveTo>
                  <a:cubicBezTo>
                    <a:pt x="171" y="72"/>
                    <a:pt x="171" y="72"/>
                    <a:pt x="171" y="72"/>
                  </a:cubicBezTo>
                  <a:cubicBezTo>
                    <a:pt x="180" y="72"/>
                    <a:pt x="187" y="65"/>
                    <a:pt x="187" y="57"/>
                  </a:cubicBezTo>
                  <a:cubicBezTo>
                    <a:pt x="187" y="48"/>
                    <a:pt x="180" y="41"/>
                    <a:pt x="171" y="41"/>
                  </a:cubicBezTo>
                  <a:cubicBezTo>
                    <a:pt x="107" y="41"/>
                    <a:pt x="107" y="41"/>
                    <a:pt x="107" y="41"/>
                  </a:cubicBezTo>
                  <a:cubicBezTo>
                    <a:pt x="99" y="41"/>
                    <a:pt x="92" y="48"/>
                    <a:pt x="92" y="57"/>
                  </a:cubicBezTo>
                  <a:cubicBezTo>
                    <a:pt x="92" y="65"/>
                    <a:pt x="99" y="72"/>
                    <a:pt x="107" y="72"/>
                  </a:cubicBezTo>
                  <a:close/>
                  <a:moveTo>
                    <a:pt x="59" y="33"/>
                  </a:moveTo>
                  <a:cubicBezTo>
                    <a:pt x="5" y="16"/>
                    <a:pt x="5" y="16"/>
                    <a:pt x="5" y="16"/>
                  </a:cubicBezTo>
                  <a:cubicBezTo>
                    <a:pt x="0" y="31"/>
                    <a:pt x="0" y="31"/>
                    <a:pt x="0" y="31"/>
                  </a:cubicBezTo>
                  <a:cubicBezTo>
                    <a:pt x="54" y="48"/>
                    <a:pt x="54" y="48"/>
                    <a:pt x="54" y="48"/>
                  </a:cubicBezTo>
                  <a:lnTo>
                    <a:pt x="59" y="33"/>
                  </a:lnTo>
                  <a:close/>
                  <a:moveTo>
                    <a:pt x="800" y="264"/>
                  </a:moveTo>
                  <a:cubicBezTo>
                    <a:pt x="798" y="262"/>
                    <a:pt x="798" y="262"/>
                    <a:pt x="798" y="262"/>
                  </a:cubicBezTo>
                  <a:cubicBezTo>
                    <a:pt x="789" y="255"/>
                    <a:pt x="779" y="251"/>
                    <a:pt x="768" y="251"/>
                  </a:cubicBezTo>
                  <a:cubicBezTo>
                    <a:pt x="756" y="251"/>
                    <a:pt x="745" y="255"/>
                    <a:pt x="736" y="264"/>
                  </a:cubicBezTo>
                  <a:cubicBezTo>
                    <a:pt x="718" y="282"/>
                    <a:pt x="718" y="311"/>
                    <a:pt x="736" y="328"/>
                  </a:cubicBezTo>
                  <a:cubicBezTo>
                    <a:pt x="745" y="337"/>
                    <a:pt x="756" y="341"/>
                    <a:pt x="768" y="341"/>
                  </a:cubicBezTo>
                  <a:cubicBezTo>
                    <a:pt x="780" y="341"/>
                    <a:pt x="792" y="337"/>
                    <a:pt x="800" y="328"/>
                  </a:cubicBezTo>
                  <a:cubicBezTo>
                    <a:pt x="809" y="320"/>
                    <a:pt x="813" y="308"/>
                    <a:pt x="813" y="296"/>
                  </a:cubicBezTo>
                  <a:cubicBezTo>
                    <a:pt x="813" y="284"/>
                    <a:pt x="809" y="273"/>
                    <a:pt x="801" y="265"/>
                  </a:cubicBezTo>
                  <a:cubicBezTo>
                    <a:pt x="801" y="265"/>
                    <a:pt x="800" y="264"/>
                    <a:pt x="800" y="264"/>
                  </a:cubicBezTo>
                  <a:close/>
                  <a:moveTo>
                    <a:pt x="857" y="125"/>
                  </a:moveTo>
                  <a:cubicBezTo>
                    <a:pt x="857" y="324"/>
                    <a:pt x="857" y="324"/>
                    <a:pt x="857" y="324"/>
                  </a:cubicBezTo>
                  <a:cubicBezTo>
                    <a:pt x="857" y="347"/>
                    <a:pt x="857" y="347"/>
                    <a:pt x="857" y="347"/>
                  </a:cubicBezTo>
                  <a:cubicBezTo>
                    <a:pt x="857" y="374"/>
                    <a:pt x="857" y="374"/>
                    <a:pt x="857" y="374"/>
                  </a:cubicBezTo>
                  <a:cubicBezTo>
                    <a:pt x="857" y="385"/>
                    <a:pt x="848" y="394"/>
                    <a:pt x="836" y="394"/>
                  </a:cubicBezTo>
                  <a:cubicBezTo>
                    <a:pt x="659" y="394"/>
                    <a:pt x="659" y="394"/>
                    <a:pt x="659" y="394"/>
                  </a:cubicBezTo>
                  <a:cubicBezTo>
                    <a:pt x="657" y="425"/>
                    <a:pt x="632" y="449"/>
                    <a:pt x="600" y="449"/>
                  </a:cubicBezTo>
                  <a:cubicBezTo>
                    <a:pt x="569" y="449"/>
                    <a:pt x="544" y="425"/>
                    <a:pt x="542" y="394"/>
                  </a:cubicBezTo>
                  <a:cubicBezTo>
                    <a:pt x="222" y="394"/>
                    <a:pt x="222" y="394"/>
                    <a:pt x="222" y="394"/>
                  </a:cubicBezTo>
                  <a:cubicBezTo>
                    <a:pt x="220" y="425"/>
                    <a:pt x="194" y="449"/>
                    <a:pt x="163" y="449"/>
                  </a:cubicBezTo>
                  <a:cubicBezTo>
                    <a:pt x="130" y="449"/>
                    <a:pt x="104" y="423"/>
                    <a:pt x="104" y="391"/>
                  </a:cubicBezTo>
                  <a:cubicBezTo>
                    <a:pt x="88" y="391"/>
                    <a:pt x="88" y="391"/>
                    <a:pt x="88" y="391"/>
                  </a:cubicBezTo>
                  <a:cubicBezTo>
                    <a:pt x="87" y="399"/>
                    <a:pt x="81" y="405"/>
                    <a:pt x="72" y="405"/>
                  </a:cubicBezTo>
                  <a:cubicBezTo>
                    <a:pt x="32" y="405"/>
                    <a:pt x="32" y="405"/>
                    <a:pt x="32" y="405"/>
                  </a:cubicBezTo>
                  <a:cubicBezTo>
                    <a:pt x="27" y="405"/>
                    <a:pt x="22" y="401"/>
                    <a:pt x="22" y="395"/>
                  </a:cubicBezTo>
                  <a:cubicBezTo>
                    <a:pt x="22" y="395"/>
                    <a:pt x="22" y="395"/>
                    <a:pt x="22" y="395"/>
                  </a:cubicBezTo>
                  <a:cubicBezTo>
                    <a:pt x="22" y="279"/>
                    <a:pt x="22" y="279"/>
                    <a:pt x="22" y="279"/>
                  </a:cubicBezTo>
                  <a:cubicBezTo>
                    <a:pt x="28" y="231"/>
                    <a:pt x="49" y="163"/>
                    <a:pt x="61" y="131"/>
                  </a:cubicBezTo>
                  <a:cubicBezTo>
                    <a:pt x="64" y="121"/>
                    <a:pt x="71" y="115"/>
                    <a:pt x="82" y="115"/>
                  </a:cubicBezTo>
                  <a:cubicBezTo>
                    <a:pt x="82" y="115"/>
                    <a:pt x="82" y="115"/>
                    <a:pt x="83" y="115"/>
                  </a:cubicBezTo>
                  <a:cubicBezTo>
                    <a:pt x="88" y="98"/>
                    <a:pt x="88" y="98"/>
                    <a:pt x="88" y="98"/>
                  </a:cubicBezTo>
                  <a:cubicBezTo>
                    <a:pt x="90" y="92"/>
                    <a:pt x="95" y="88"/>
                    <a:pt x="101" y="88"/>
                  </a:cubicBezTo>
                  <a:cubicBezTo>
                    <a:pt x="174" y="88"/>
                    <a:pt x="174" y="88"/>
                    <a:pt x="174" y="88"/>
                  </a:cubicBezTo>
                  <a:cubicBezTo>
                    <a:pt x="180" y="88"/>
                    <a:pt x="184" y="93"/>
                    <a:pt x="184" y="99"/>
                  </a:cubicBezTo>
                  <a:cubicBezTo>
                    <a:pt x="184" y="115"/>
                    <a:pt x="184" y="115"/>
                    <a:pt x="184" y="115"/>
                  </a:cubicBezTo>
                  <a:cubicBezTo>
                    <a:pt x="237" y="115"/>
                    <a:pt x="295" y="115"/>
                    <a:pt x="318" y="115"/>
                  </a:cubicBezTo>
                  <a:cubicBezTo>
                    <a:pt x="324" y="115"/>
                    <a:pt x="328" y="120"/>
                    <a:pt x="328" y="125"/>
                  </a:cubicBezTo>
                  <a:cubicBezTo>
                    <a:pt x="328" y="303"/>
                    <a:pt x="328" y="303"/>
                    <a:pt x="328" y="303"/>
                  </a:cubicBezTo>
                  <a:cubicBezTo>
                    <a:pt x="351" y="303"/>
                    <a:pt x="351" y="303"/>
                    <a:pt x="351" y="303"/>
                  </a:cubicBezTo>
                  <a:cubicBezTo>
                    <a:pt x="351" y="125"/>
                    <a:pt x="351" y="125"/>
                    <a:pt x="351" y="125"/>
                  </a:cubicBezTo>
                  <a:cubicBezTo>
                    <a:pt x="351" y="120"/>
                    <a:pt x="355" y="115"/>
                    <a:pt x="361" y="115"/>
                  </a:cubicBezTo>
                  <a:cubicBezTo>
                    <a:pt x="847" y="115"/>
                    <a:pt x="847" y="115"/>
                    <a:pt x="847" y="115"/>
                  </a:cubicBezTo>
                  <a:cubicBezTo>
                    <a:pt x="852" y="115"/>
                    <a:pt x="857" y="120"/>
                    <a:pt x="857" y="125"/>
                  </a:cubicBezTo>
                  <a:close/>
                  <a:moveTo>
                    <a:pt x="178" y="243"/>
                  </a:moveTo>
                  <a:cubicBezTo>
                    <a:pt x="178" y="243"/>
                    <a:pt x="178" y="243"/>
                    <a:pt x="178" y="243"/>
                  </a:cubicBezTo>
                  <a:cubicBezTo>
                    <a:pt x="178" y="239"/>
                    <a:pt x="174" y="235"/>
                    <a:pt x="169" y="236"/>
                  </a:cubicBezTo>
                  <a:cubicBezTo>
                    <a:pt x="51" y="261"/>
                    <a:pt x="51" y="261"/>
                    <a:pt x="51" y="261"/>
                  </a:cubicBezTo>
                  <a:cubicBezTo>
                    <a:pt x="47" y="263"/>
                    <a:pt x="45" y="266"/>
                    <a:pt x="45" y="271"/>
                  </a:cubicBezTo>
                  <a:cubicBezTo>
                    <a:pt x="45" y="311"/>
                    <a:pt x="45" y="311"/>
                    <a:pt x="45" y="311"/>
                  </a:cubicBezTo>
                  <a:cubicBezTo>
                    <a:pt x="45" y="315"/>
                    <a:pt x="48" y="319"/>
                    <a:pt x="53" y="319"/>
                  </a:cubicBezTo>
                  <a:cubicBezTo>
                    <a:pt x="82" y="319"/>
                    <a:pt x="82" y="319"/>
                    <a:pt x="82" y="319"/>
                  </a:cubicBezTo>
                  <a:cubicBezTo>
                    <a:pt x="95" y="319"/>
                    <a:pt x="100" y="317"/>
                    <a:pt x="109" y="310"/>
                  </a:cubicBezTo>
                  <a:cubicBezTo>
                    <a:pt x="171" y="266"/>
                    <a:pt x="171" y="266"/>
                    <a:pt x="171" y="266"/>
                  </a:cubicBezTo>
                  <a:cubicBezTo>
                    <a:pt x="176" y="262"/>
                    <a:pt x="178" y="258"/>
                    <a:pt x="178" y="253"/>
                  </a:cubicBezTo>
                  <a:cubicBezTo>
                    <a:pt x="178" y="253"/>
                    <a:pt x="178" y="248"/>
                    <a:pt x="178" y="243"/>
                  </a:cubicBezTo>
                  <a:close/>
                  <a:moveTo>
                    <a:pt x="178" y="148"/>
                  </a:moveTo>
                  <a:cubicBezTo>
                    <a:pt x="178" y="148"/>
                    <a:pt x="178" y="148"/>
                    <a:pt x="178" y="148"/>
                  </a:cubicBezTo>
                  <a:cubicBezTo>
                    <a:pt x="178" y="144"/>
                    <a:pt x="174" y="140"/>
                    <a:pt x="170" y="140"/>
                  </a:cubicBezTo>
                  <a:cubicBezTo>
                    <a:pt x="91" y="140"/>
                    <a:pt x="91" y="140"/>
                    <a:pt x="91" y="140"/>
                  </a:cubicBezTo>
                  <a:cubicBezTo>
                    <a:pt x="83" y="140"/>
                    <a:pt x="81" y="142"/>
                    <a:pt x="78" y="150"/>
                  </a:cubicBezTo>
                  <a:cubicBezTo>
                    <a:pt x="71" y="168"/>
                    <a:pt x="62" y="200"/>
                    <a:pt x="54" y="231"/>
                  </a:cubicBezTo>
                  <a:cubicBezTo>
                    <a:pt x="53" y="236"/>
                    <a:pt x="56" y="240"/>
                    <a:pt x="62" y="239"/>
                  </a:cubicBezTo>
                  <a:cubicBezTo>
                    <a:pt x="62" y="239"/>
                    <a:pt x="62" y="239"/>
                    <a:pt x="62" y="239"/>
                  </a:cubicBezTo>
                  <a:cubicBezTo>
                    <a:pt x="170" y="216"/>
                    <a:pt x="170" y="216"/>
                    <a:pt x="170" y="216"/>
                  </a:cubicBezTo>
                  <a:cubicBezTo>
                    <a:pt x="175" y="215"/>
                    <a:pt x="178" y="212"/>
                    <a:pt x="178" y="207"/>
                  </a:cubicBezTo>
                  <a:cubicBezTo>
                    <a:pt x="178" y="207"/>
                    <a:pt x="178" y="207"/>
                    <a:pt x="178" y="207"/>
                  </a:cubicBezTo>
                  <a:lnTo>
                    <a:pt x="178" y="148"/>
                  </a:lnTo>
                  <a:close/>
                  <a:moveTo>
                    <a:pt x="305" y="148"/>
                  </a:moveTo>
                  <a:cubicBezTo>
                    <a:pt x="305" y="144"/>
                    <a:pt x="302" y="140"/>
                    <a:pt x="298" y="140"/>
                  </a:cubicBezTo>
                  <a:cubicBezTo>
                    <a:pt x="223" y="140"/>
                    <a:pt x="223" y="140"/>
                    <a:pt x="223" y="140"/>
                  </a:cubicBezTo>
                  <a:cubicBezTo>
                    <a:pt x="218" y="140"/>
                    <a:pt x="215" y="144"/>
                    <a:pt x="215" y="148"/>
                  </a:cubicBezTo>
                  <a:cubicBezTo>
                    <a:pt x="215" y="204"/>
                    <a:pt x="215" y="204"/>
                    <a:pt x="215" y="204"/>
                  </a:cubicBezTo>
                  <a:cubicBezTo>
                    <a:pt x="215" y="208"/>
                    <a:pt x="218" y="212"/>
                    <a:pt x="223" y="212"/>
                  </a:cubicBezTo>
                  <a:cubicBezTo>
                    <a:pt x="298" y="212"/>
                    <a:pt x="298" y="212"/>
                    <a:pt x="298" y="212"/>
                  </a:cubicBezTo>
                  <a:cubicBezTo>
                    <a:pt x="302" y="212"/>
                    <a:pt x="305" y="208"/>
                    <a:pt x="305" y="204"/>
                  </a:cubicBezTo>
                  <a:lnTo>
                    <a:pt x="305" y="148"/>
                  </a:lnTo>
                  <a:close/>
                  <a:moveTo>
                    <a:pt x="436" y="265"/>
                  </a:moveTo>
                  <a:cubicBezTo>
                    <a:pt x="436" y="256"/>
                    <a:pt x="429" y="249"/>
                    <a:pt x="420" y="249"/>
                  </a:cubicBezTo>
                  <a:cubicBezTo>
                    <a:pt x="411" y="249"/>
                    <a:pt x="404" y="256"/>
                    <a:pt x="404" y="265"/>
                  </a:cubicBezTo>
                  <a:cubicBezTo>
                    <a:pt x="404" y="274"/>
                    <a:pt x="411" y="281"/>
                    <a:pt x="420" y="281"/>
                  </a:cubicBezTo>
                  <a:cubicBezTo>
                    <a:pt x="429" y="281"/>
                    <a:pt x="436" y="274"/>
                    <a:pt x="436" y="265"/>
                  </a:cubicBezTo>
                  <a:close/>
                  <a:moveTo>
                    <a:pt x="495" y="265"/>
                  </a:moveTo>
                  <a:cubicBezTo>
                    <a:pt x="495" y="256"/>
                    <a:pt x="488" y="249"/>
                    <a:pt x="479" y="249"/>
                  </a:cubicBezTo>
                  <a:cubicBezTo>
                    <a:pt x="470" y="249"/>
                    <a:pt x="463" y="256"/>
                    <a:pt x="463" y="265"/>
                  </a:cubicBezTo>
                  <a:cubicBezTo>
                    <a:pt x="463" y="274"/>
                    <a:pt x="470" y="281"/>
                    <a:pt x="479" y="281"/>
                  </a:cubicBezTo>
                  <a:cubicBezTo>
                    <a:pt x="488" y="281"/>
                    <a:pt x="495" y="274"/>
                    <a:pt x="495" y="265"/>
                  </a:cubicBezTo>
                  <a:close/>
                  <a:moveTo>
                    <a:pt x="520" y="211"/>
                  </a:moveTo>
                  <a:cubicBezTo>
                    <a:pt x="520" y="204"/>
                    <a:pt x="515" y="199"/>
                    <a:pt x="508" y="199"/>
                  </a:cubicBezTo>
                  <a:cubicBezTo>
                    <a:pt x="391" y="199"/>
                    <a:pt x="391" y="199"/>
                    <a:pt x="391" y="199"/>
                  </a:cubicBezTo>
                  <a:cubicBezTo>
                    <a:pt x="384" y="199"/>
                    <a:pt x="379" y="204"/>
                    <a:pt x="379" y="211"/>
                  </a:cubicBezTo>
                  <a:cubicBezTo>
                    <a:pt x="379" y="217"/>
                    <a:pt x="384" y="222"/>
                    <a:pt x="391" y="222"/>
                  </a:cubicBezTo>
                  <a:cubicBezTo>
                    <a:pt x="508" y="222"/>
                    <a:pt x="508" y="222"/>
                    <a:pt x="508" y="222"/>
                  </a:cubicBezTo>
                  <a:cubicBezTo>
                    <a:pt x="515" y="222"/>
                    <a:pt x="520" y="217"/>
                    <a:pt x="520" y="211"/>
                  </a:cubicBezTo>
                  <a:close/>
                  <a:moveTo>
                    <a:pt x="705" y="164"/>
                  </a:moveTo>
                  <a:cubicBezTo>
                    <a:pt x="715" y="174"/>
                    <a:pt x="715" y="174"/>
                    <a:pt x="715" y="174"/>
                  </a:cubicBezTo>
                  <a:cubicBezTo>
                    <a:pt x="714" y="180"/>
                    <a:pt x="715" y="186"/>
                    <a:pt x="719" y="190"/>
                  </a:cubicBezTo>
                  <a:cubicBezTo>
                    <a:pt x="742" y="212"/>
                    <a:pt x="742" y="212"/>
                    <a:pt x="742" y="212"/>
                  </a:cubicBezTo>
                  <a:cubicBezTo>
                    <a:pt x="742" y="212"/>
                    <a:pt x="742" y="212"/>
                    <a:pt x="742" y="212"/>
                  </a:cubicBezTo>
                  <a:cubicBezTo>
                    <a:pt x="764" y="190"/>
                    <a:pt x="764" y="190"/>
                    <a:pt x="764" y="190"/>
                  </a:cubicBezTo>
                  <a:cubicBezTo>
                    <a:pt x="742" y="167"/>
                    <a:pt x="742" y="167"/>
                    <a:pt x="742" y="167"/>
                  </a:cubicBezTo>
                  <a:cubicBezTo>
                    <a:pt x="737" y="163"/>
                    <a:pt x="732" y="162"/>
                    <a:pt x="726" y="163"/>
                  </a:cubicBezTo>
                  <a:cubicBezTo>
                    <a:pt x="716" y="153"/>
                    <a:pt x="716" y="153"/>
                    <a:pt x="716" y="153"/>
                  </a:cubicBezTo>
                  <a:lnTo>
                    <a:pt x="705" y="164"/>
                  </a:lnTo>
                  <a:close/>
                  <a:moveTo>
                    <a:pt x="618" y="307"/>
                  </a:moveTo>
                  <a:cubicBezTo>
                    <a:pt x="586" y="307"/>
                    <a:pt x="586" y="307"/>
                    <a:pt x="586" y="307"/>
                  </a:cubicBezTo>
                  <a:cubicBezTo>
                    <a:pt x="580" y="307"/>
                    <a:pt x="575" y="310"/>
                    <a:pt x="573" y="315"/>
                  </a:cubicBezTo>
                  <a:cubicBezTo>
                    <a:pt x="558" y="315"/>
                    <a:pt x="558" y="315"/>
                    <a:pt x="558" y="315"/>
                  </a:cubicBezTo>
                  <a:cubicBezTo>
                    <a:pt x="558" y="331"/>
                    <a:pt x="558" y="331"/>
                    <a:pt x="558" y="331"/>
                  </a:cubicBezTo>
                  <a:cubicBezTo>
                    <a:pt x="573" y="331"/>
                    <a:pt x="573" y="331"/>
                    <a:pt x="573" y="331"/>
                  </a:cubicBezTo>
                  <a:cubicBezTo>
                    <a:pt x="575" y="336"/>
                    <a:pt x="580" y="339"/>
                    <a:pt x="586" y="339"/>
                  </a:cubicBezTo>
                  <a:cubicBezTo>
                    <a:pt x="618" y="339"/>
                    <a:pt x="618" y="339"/>
                    <a:pt x="618" y="339"/>
                  </a:cubicBezTo>
                  <a:lnTo>
                    <a:pt x="618" y="307"/>
                  </a:lnTo>
                  <a:close/>
                  <a:moveTo>
                    <a:pt x="836" y="296"/>
                  </a:moveTo>
                  <a:cubicBezTo>
                    <a:pt x="836" y="278"/>
                    <a:pt x="829" y="261"/>
                    <a:pt x="816" y="248"/>
                  </a:cubicBezTo>
                  <a:cubicBezTo>
                    <a:pt x="815" y="247"/>
                    <a:pt x="814" y="246"/>
                    <a:pt x="814" y="246"/>
                  </a:cubicBezTo>
                  <a:cubicBezTo>
                    <a:pt x="772" y="204"/>
                    <a:pt x="772" y="204"/>
                    <a:pt x="772" y="204"/>
                  </a:cubicBezTo>
                  <a:cubicBezTo>
                    <a:pt x="756" y="220"/>
                    <a:pt x="756" y="220"/>
                    <a:pt x="756" y="220"/>
                  </a:cubicBezTo>
                  <a:cubicBezTo>
                    <a:pt x="764" y="228"/>
                    <a:pt x="764" y="228"/>
                    <a:pt x="764" y="228"/>
                  </a:cubicBezTo>
                  <a:cubicBezTo>
                    <a:pt x="747" y="229"/>
                    <a:pt x="732" y="236"/>
                    <a:pt x="720" y="248"/>
                  </a:cubicBezTo>
                  <a:cubicBezTo>
                    <a:pt x="703" y="265"/>
                    <a:pt x="697" y="290"/>
                    <a:pt x="702" y="312"/>
                  </a:cubicBezTo>
                  <a:cubicBezTo>
                    <a:pt x="700" y="312"/>
                    <a:pt x="698" y="312"/>
                    <a:pt x="696" y="312"/>
                  </a:cubicBezTo>
                  <a:cubicBezTo>
                    <a:pt x="634" y="312"/>
                    <a:pt x="634" y="312"/>
                    <a:pt x="634" y="312"/>
                  </a:cubicBezTo>
                  <a:cubicBezTo>
                    <a:pt x="634" y="334"/>
                    <a:pt x="634" y="334"/>
                    <a:pt x="634" y="334"/>
                  </a:cubicBezTo>
                  <a:cubicBezTo>
                    <a:pt x="696" y="334"/>
                    <a:pt x="696" y="334"/>
                    <a:pt x="696" y="334"/>
                  </a:cubicBezTo>
                  <a:cubicBezTo>
                    <a:pt x="705" y="334"/>
                    <a:pt x="714" y="338"/>
                    <a:pt x="720" y="344"/>
                  </a:cubicBezTo>
                  <a:cubicBezTo>
                    <a:pt x="733" y="357"/>
                    <a:pt x="750" y="364"/>
                    <a:pt x="768" y="364"/>
                  </a:cubicBezTo>
                  <a:cubicBezTo>
                    <a:pt x="786" y="364"/>
                    <a:pt x="803" y="357"/>
                    <a:pt x="816" y="344"/>
                  </a:cubicBezTo>
                  <a:cubicBezTo>
                    <a:pt x="829" y="331"/>
                    <a:pt x="836" y="314"/>
                    <a:pt x="836" y="296"/>
                  </a:cubicBezTo>
                  <a:close/>
                  <a:moveTo>
                    <a:pt x="833" y="22"/>
                  </a:moveTo>
                  <a:cubicBezTo>
                    <a:pt x="833" y="77"/>
                    <a:pt x="833" y="77"/>
                    <a:pt x="833" y="77"/>
                  </a:cubicBezTo>
                  <a:cubicBezTo>
                    <a:pt x="857" y="77"/>
                    <a:pt x="857" y="77"/>
                    <a:pt x="857" y="77"/>
                  </a:cubicBezTo>
                  <a:cubicBezTo>
                    <a:pt x="857" y="99"/>
                    <a:pt x="857" y="99"/>
                    <a:pt x="857" y="99"/>
                  </a:cubicBezTo>
                  <a:cubicBezTo>
                    <a:pt x="351" y="99"/>
                    <a:pt x="351" y="99"/>
                    <a:pt x="351" y="99"/>
                  </a:cubicBezTo>
                  <a:cubicBezTo>
                    <a:pt x="351" y="77"/>
                    <a:pt x="351" y="77"/>
                    <a:pt x="351" y="77"/>
                  </a:cubicBezTo>
                  <a:cubicBezTo>
                    <a:pt x="375" y="77"/>
                    <a:pt x="375" y="77"/>
                    <a:pt x="375" y="77"/>
                  </a:cubicBezTo>
                  <a:cubicBezTo>
                    <a:pt x="375" y="22"/>
                    <a:pt x="375" y="22"/>
                    <a:pt x="375" y="22"/>
                  </a:cubicBezTo>
                  <a:cubicBezTo>
                    <a:pt x="351" y="22"/>
                    <a:pt x="351" y="22"/>
                    <a:pt x="351" y="22"/>
                  </a:cubicBezTo>
                  <a:cubicBezTo>
                    <a:pt x="351" y="0"/>
                    <a:pt x="351" y="0"/>
                    <a:pt x="351" y="0"/>
                  </a:cubicBezTo>
                  <a:cubicBezTo>
                    <a:pt x="857" y="0"/>
                    <a:pt x="857" y="0"/>
                    <a:pt x="857" y="0"/>
                  </a:cubicBezTo>
                  <a:cubicBezTo>
                    <a:pt x="857" y="22"/>
                    <a:pt x="857" y="22"/>
                    <a:pt x="857" y="22"/>
                  </a:cubicBezTo>
                  <a:lnTo>
                    <a:pt x="833" y="22"/>
                  </a:lnTo>
                  <a:close/>
                  <a:moveTo>
                    <a:pt x="448" y="22"/>
                  </a:moveTo>
                  <a:cubicBezTo>
                    <a:pt x="391" y="22"/>
                    <a:pt x="391" y="22"/>
                    <a:pt x="391" y="22"/>
                  </a:cubicBezTo>
                  <a:cubicBezTo>
                    <a:pt x="391" y="77"/>
                    <a:pt x="391" y="77"/>
                    <a:pt x="391" y="77"/>
                  </a:cubicBezTo>
                  <a:cubicBezTo>
                    <a:pt x="448" y="77"/>
                    <a:pt x="448" y="77"/>
                    <a:pt x="448" y="77"/>
                  </a:cubicBezTo>
                  <a:lnTo>
                    <a:pt x="448" y="22"/>
                  </a:lnTo>
                  <a:close/>
                  <a:moveTo>
                    <a:pt x="522" y="22"/>
                  </a:moveTo>
                  <a:cubicBezTo>
                    <a:pt x="464" y="22"/>
                    <a:pt x="464" y="22"/>
                    <a:pt x="464" y="22"/>
                  </a:cubicBezTo>
                  <a:cubicBezTo>
                    <a:pt x="464" y="77"/>
                    <a:pt x="464" y="77"/>
                    <a:pt x="464" y="77"/>
                  </a:cubicBezTo>
                  <a:cubicBezTo>
                    <a:pt x="522" y="77"/>
                    <a:pt x="522" y="77"/>
                    <a:pt x="522" y="77"/>
                  </a:cubicBezTo>
                  <a:lnTo>
                    <a:pt x="522" y="22"/>
                  </a:lnTo>
                  <a:close/>
                  <a:moveTo>
                    <a:pt x="596" y="22"/>
                  </a:moveTo>
                  <a:cubicBezTo>
                    <a:pt x="538" y="22"/>
                    <a:pt x="538" y="22"/>
                    <a:pt x="538" y="22"/>
                  </a:cubicBezTo>
                  <a:cubicBezTo>
                    <a:pt x="538" y="77"/>
                    <a:pt x="538" y="77"/>
                    <a:pt x="538" y="77"/>
                  </a:cubicBezTo>
                  <a:cubicBezTo>
                    <a:pt x="596" y="77"/>
                    <a:pt x="596" y="77"/>
                    <a:pt x="596" y="77"/>
                  </a:cubicBezTo>
                  <a:lnTo>
                    <a:pt x="596" y="22"/>
                  </a:lnTo>
                  <a:close/>
                  <a:moveTo>
                    <a:pt x="670" y="22"/>
                  </a:moveTo>
                  <a:cubicBezTo>
                    <a:pt x="612" y="22"/>
                    <a:pt x="612" y="22"/>
                    <a:pt x="612" y="22"/>
                  </a:cubicBezTo>
                  <a:cubicBezTo>
                    <a:pt x="612" y="77"/>
                    <a:pt x="612" y="77"/>
                    <a:pt x="612" y="77"/>
                  </a:cubicBezTo>
                  <a:cubicBezTo>
                    <a:pt x="670" y="77"/>
                    <a:pt x="670" y="77"/>
                    <a:pt x="670" y="77"/>
                  </a:cubicBezTo>
                  <a:lnTo>
                    <a:pt x="670" y="22"/>
                  </a:lnTo>
                  <a:close/>
                  <a:moveTo>
                    <a:pt x="743" y="22"/>
                  </a:moveTo>
                  <a:cubicBezTo>
                    <a:pt x="685" y="22"/>
                    <a:pt x="685" y="22"/>
                    <a:pt x="685" y="22"/>
                  </a:cubicBezTo>
                  <a:cubicBezTo>
                    <a:pt x="685" y="77"/>
                    <a:pt x="685" y="77"/>
                    <a:pt x="685" y="77"/>
                  </a:cubicBezTo>
                  <a:cubicBezTo>
                    <a:pt x="743" y="77"/>
                    <a:pt x="743" y="77"/>
                    <a:pt x="743" y="77"/>
                  </a:cubicBezTo>
                  <a:lnTo>
                    <a:pt x="743" y="22"/>
                  </a:lnTo>
                  <a:close/>
                  <a:moveTo>
                    <a:pt x="817" y="22"/>
                  </a:moveTo>
                  <a:cubicBezTo>
                    <a:pt x="759" y="22"/>
                    <a:pt x="759" y="22"/>
                    <a:pt x="759" y="22"/>
                  </a:cubicBezTo>
                  <a:cubicBezTo>
                    <a:pt x="759" y="77"/>
                    <a:pt x="759" y="77"/>
                    <a:pt x="759" y="77"/>
                  </a:cubicBezTo>
                  <a:cubicBezTo>
                    <a:pt x="817" y="77"/>
                    <a:pt x="817" y="77"/>
                    <a:pt x="817" y="77"/>
                  </a:cubicBezTo>
                  <a:lnTo>
                    <a:pt x="817" y="22"/>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60" tIns="42230" rIns="84460" bIns="4223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63" b="0" i="0" u="none" strike="noStrike" kern="1200" cap="none" spc="0" normalizeH="0" baseline="0" noProof="0">
                <a:ln>
                  <a:noFill/>
                </a:ln>
                <a:solidFill>
                  <a:prstClr val="white"/>
                </a:solidFill>
                <a:effectLst/>
                <a:uLnTx/>
                <a:uFillTx/>
                <a:latin typeface="Meiryo UI"/>
                <a:ea typeface="Meiryo UI"/>
                <a:cs typeface="+mn-cs"/>
              </a:endParaRPr>
            </a:p>
          </p:txBody>
        </p:sp>
      </p:grpSp>
      <p:grpSp>
        <p:nvGrpSpPr>
          <p:cNvPr id="115" name="グループ化 114">
            <a:extLst>
              <a:ext uri="{FF2B5EF4-FFF2-40B4-BE49-F238E27FC236}">
                <a16:creationId xmlns:a16="http://schemas.microsoft.com/office/drawing/2014/main" id="{02BC41E1-76FD-4729-A961-38920F4CF38A}"/>
              </a:ext>
            </a:extLst>
          </p:cNvPr>
          <p:cNvGrpSpPr/>
          <p:nvPr/>
        </p:nvGrpSpPr>
        <p:grpSpPr>
          <a:xfrm>
            <a:off x="2001724" y="4770479"/>
            <a:ext cx="272846" cy="365773"/>
            <a:chOff x="7853278" y="5603656"/>
            <a:chExt cx="698658" cy="1081754"/>
          </a:xfrm>
        </p:grpSpPr>
        <p:sp>
          <p:nvSpPr>
            <p:cNvPr id="116" name="フリーフォーム: 図形 115">
              <a:extLst>
                <a:ext uri="{FF2B5EF4-FFF2-40B4-BE49-F238E27FC236}">
                  <a16:creationId xmlns:a16="http://schemas.microsoft.com/office/drawing/2014/main" id="{BB78C0ED-A590-4BD6-A43C-31C9DDF66FB9}"/>
                </a:ext>
              </a:extLst>
            </p:cNvPr>
            <p:cNvSpPr/>
            <p:nvPr/>
          </p:nvSpPr>
          <p:spPr>
            <a:xfrm>
              <a:off x="7907284" y="5657662"/>
              <a:ext cx="601503" cy="924877"/>
            </a:xfrm>
            <a:custGeom>
              <a:avLst/>
              <a:gdLst>
                <a:gd name="connsiteX0" fmla="*/ 0 w 601503"/>
                <a:gd name="connsiteY0" fmla="*/ 839724 h 924877"/>
                <a:gd name="connsiteX1" fmla="*/ 0 w 601503"/>
                <a:gd name="connsiteY1" fmla="*/ 24289 h 924877"/>
                <a:gd name="connsiteX2" fmla="*/ 24289 w 601503"/>
                <a:gd name="connsiteY2" fmla="*/ 0 h 924877"/>
                <a:gd name="connsiteX3" fmla="*/ 134969 w 601503"/>
                <a:gd name="connsiteY3" fmla="*/ 0 h 924877"/>
                <a:gd name="connsiteX4" fmla="*/ 134969 w 601503"/>
                <a:gd name="connsiteY4" fmla="*/ 27527 h 924877"/>
                <a:gd name="connsiteX5" fmla="*/ 159258 w 601503"/>
                <a:gd name="connsiteY5" fmla="*/ 51816 h 924877"/>
                <a:gd name="connsiteX6" fmla="*/ 272701 w 601503"/>
                <a:gd name="connsiteY6" fmla="*/ 51816 h 924877"/>
                <a:gd name="connsiteX7" fmla="*/ 296990 w 601503"/>
                <a:gd name="connsiteY7" fmla="*/ 27527 h 924877"/>
                <a:gd name="connsiteX8" fmla="*/ 296990 w 601503"/>
                <a:gd name="connsiteY8" fmla="*/ 0 h 924877"/>
                <a:gd name="connsiteX9" fmla="*/ 407670 w 601503"/>
                <a:gd name="connsiteY9" fmla="*/ 0 h 924877"/>
                <a:gd name="connsiteX10" fmla="*/ 431959 w 601503"/>
                <a:gd name="connsiteY10" fmla="*/ 24289 h 924877"/>
                <a:gd name="connsiteX11" fmla="*/ 431959 w 601503"/>
                <a:gd name="connsiteY11" fmla="*/ 501872 h 924877"/>
                <a:gd name="connsiteX12" fmla="*/ 388811 w 601503"/>
                <a:gd name="connsiteY12" fmla="*/ 497300 h 924877"/>
                <a:gd name="connsiteX13" fmla="*/ 388811 w 601503"/>
                <a:gd name="connsiteY13" fmla="*/ 397002 h 924877"/>
                <a:gd name="connsiteX14" fmla="*/ 309658 w 601503"/>
                <a:gd name="connsiteY14" fmla="*/ 317849 h 924877"/>
                <a:gd name="connsiteX15" fmla="*/ 230505 w 601503"/>
                <a:gd name="connsiteY15" fmla="*/ 397002 h 924877"/>
                <a:gd name="connsiteX16" fmla="*/ 230505 w 601503"/>
                <a:gd name="connsiteY16" fmla="*/ 577215 h 924877"/>
                <a:gd name="connsiteX17" fmla="*/ 228791 w 601503"/>
                <a:gd name="connsiteY17" fmla="*/ 575310 h 924877"/>
                <a:gd name="connsiteX18" fmla="*/ 162687 w 601503"/>
                <a:gd name="connsiteY18" fmla="*/ 543306 h 924877"/>
                <a:gd name="connsiteX19" fmla="*/ 91821 w 601503"/>
                <a:gd name="connsiteY19" fmla="*/ 587788 h 924877"/>
                <a:gd name="connsiteX20" fmla="*/ 98584 w 601503"/>
                <a:gd name="connsiteY20" fmla="*/ 673703 h 924877"/>
                <a:gd name="connsiteX21" fmla="*/ 236982 w 601503"/>
                <a:gd name="connsiteY21" fmla="*/ 864108 h 924877"/>
                <a:gd name="connsiteX22" fmla="*/ 24289 w 601503"/>
                <a:gd name="connsiteY22" fmla="*/ 864108 h 924877"/>
                <a:gd name="connsiteX23" fmla="*/ 0 w 601503"/>
                <a:gd name="connsiteY23" fmla="*/ 839819 h 924877"/>
                <a:gd name="connsiteX24" fmla="*/ 601313 w 601503"/>
                <a:gd name="connsiteY24" fmla="*/ 686467 h 924877"/>
                <a:gd name="connsiteX25" fmla="*/ 590455 w 601503"/>
                <a:gd name="connsiteY25" fmla="*/ 757904 h 924877"/>
                <a:gd name="connsiteX26" fmla="*/ 563309 w 601503"/>
                <a:gd name="connsiteY26" fmla="*/ 841534 h 924877"/>
                <a:gd name="connsiteX27" fmla="*/ 550831 w 601503"/>
                <a:gd name="connsiteY27" fmla="*/ 912305 h 924877"/>
                <a:gd name="connsiteX28" fmla="*/ 550831 w 601503"/>
                <a:gd name="connsiteY28" fmla="*/ 924877 h 924877"/>
                <a:gd name="connsiteX29" fmla="*/ 298133 w 601503"/>
                <a:gd name="connsiteY29" fmla="*/ 924877 h 924877"/>
                <a:gd name="connsiteX30" fmla="*/ 298133 w 601503"/>
                <a:gd name="connsiteY30" fmla="*/ 908780 h 924877"/>
                <a:gd name="connsiteX31" fmla="*/ 276416 w 601503"/>
                <a:gd name="connsiteY31" fmla="*/ 844868 h 924877"/>
                <a:gd name="connsiteX32" fmla="*/ 133541 w 601503"/>
                <a:gd name="connsiteY32" fmla="*/ 648176 h 924877"/>
                <a:gd name="connsiteX33" fmla="*/ 162687 w 601503"/>
                <a:gd name="connsiteY33" fmla="*/ 586454 h 924877"/>
                <a:gd name="connsiteX34" fmla="*/ 196691 w 601503"/>
                <a:gd name="connsiteY34" fmla="*/ 604171 h 924877"/>
                <a:gd name="connsiteX35" fmla="*/ 273749 w 601503"/>
                <a:gd name="connsiteY35" fmla="*/ 689896 h 924877"/>
                <a:gd name="connsiteX36" fmla="*/ 273749 w 601503"/>
                <a:gd name="connsiteY36" fmla="*/ 397002 h 924877"/>
                <a:gd name="connsiteX37" fmla="*/ 309753 w 601503"/>
                <a:gd name="connsiteY37" fmla="*/ 361093 h 924877"/>
                <a:gd name="connsiteX38" fmla="*/ 345758 w 601503"/>
                <a:gd name="connsiteY38" fmla="*/ 397002 h 924877"/>
                <a:gd name="connsiteX39" fmla="*/ 345758 w 601503"/>
                <a:gd name="connsiteY39" fmla="*/ 409289 h 924877"/>
                <a:gd name="connsiteX40" fmla="*/ 345758 w 601503"/>
                <a:gd name="connsiteY40" fmla="*/ 409289 h 924877"/>
                <a:gd name="connsiteX41" fmla="*/ 345758 w 601503"/>
                <a:gd name="connsiteY41" fmla="*/ 598837 h 924877"/>
                <a:gd name="connsiteX42" fmla="*/ 389001 w 601503"/>
                <a:gd name="connsiteY42" fmla="*/ 598837 h 924877"/>
                <a:gd name="connsiteX43" fmla="*/ 389001 w 601503"/>
                <a:gd name="connsiteY43" fmla="*/ 540734 h 924877"/>
                <a:gd name="connsiteX44" fmla="*/ 538829 w 601503"/>
                <a:gd name="connsiteY44" fmla="*/ 556450 h 924877"/>
                <a:gd name="connsiteX45" fmla="*/ 601504 w 601503"/>
                <a:gd name="connsiteY45" fmla="*/ 632270 h 924877"/>
                <a:gd name="connsiteX46" fmla="*/ 601504 w 601503"/>
                <a:gd name="connsiteY46" fmla="*/ 686372 h 92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1503" h="924877">
                  <a:moveTo>
                    <a:pt x="0" y="839724"/>
                  </a:moveTo>
                  <a:lnTo>
                    <a:pt x="0" y="24289"/>
                  </a:lnTo>
                  <a:cubicBezTo>
                    <a:pt x="0" y="10954"/>
                    <a:pt x="10954" y="0"/>
                    <a:pt x="24289" y="0"/>
                  </a:cubicBezTo>
                  <a:lnTo>
                    <a:pt x="134969" y="0"/>
                  </a:lnTo>
                  <a:lnTo>
                    <a:pt x="134969" y="27527"/>
                  </a:lnTo>
                  <a:cubicBezTo>
                    <a:pt x="134969" y="40862"/>
                    <a:pt x="145923" y="51816"/>
                    <a:pt x="159258" y="51816"/>
                  </a:cubicBezTo>
                  <a:lnTo>
                    <a:pt x="272701" y="51816"/>
                  </a:lnTo>
                  <a:cubicBezTo>
                    <a:pt x="286036" y="51816"/>
                    <a:pt x="296990" y="40862"/>
                    <a:pt x="296990" y="27527"/>
                  </a:cubicBezTo>
                  <a:lnTo>
                    <a:pt x="296990" y="0"/>
                  </a:lnTo>
                  <a:lnTo>
                    <a:pt x="407670" y="0"/>
                  </a:lnTo>
                  <a:cubicBezTo>
                    <a:pt x="421005" y="0"/>
                    <a:pt x="431959" y="10954"/>
                    <a:pt x="431959" y="24289"/>
                  </a:cubicBezTo>
                  <a:lnTo>
                    <a:pt x="431959" y="501872"/>
                  </a:lnTo>
                  <a:cubicBezTo>
                    <a:pt x="416909" y="500253"/>
                    <a:pt x="402050" y="498729"/>
                    <a:pt x="388811" y="497300"/>
                  </a:cubicBezTo>
                  <a:lnTo>
                    <a:pt x="388811" y="397002"/>
                  </a:lnTo>
                  <a:cubicBezTo>
                    <a:pt x="388811" y="353378"/>
                    <a:pt x="353282" y="317849"/>
                    <a:pt x="309658" y="317849"/>
                  </a:cubicBezTo>
                  <a:cubicBezTo>
                    <a:pt x="266033" y="317849"/>
                    <a:pt x="230505" y="353378"/>
                    <a:pt x="230505" y="397002"/>
                  </a:cubicBezTo>
                  <a:lnTo>
                    <a:pt x="230505" y="577215"/>
                  </a:lnTo>
                  <a:lnTo>
                    <a:pt x="228791" y="575310"/>
                  </a:lnTo>
                  <a:cubicBezTo>
                    <a:pt x="210217" y="554641"/>
                    <a:pt x="186690" y="543306"/>
                    <a:pt x="162687" y="543306"/>
                  </a:cubicBezTo>
                  <a:cubicBezTo>
                    <a:pt x="132969" y="543306"/>
                    <a:pt x="105823" y="560356"/>
                    <a:pt x="91821" y="587788"/>
                  </a:cubicBezTo>
                  <a:cubicBezTo>
                    <a:pt x="77724" y="615506"/>
                    <a:pt x="80296" y="648462"/>
                    <a:pt x="98584" y="673703"/>
                  </a:cubicBezTo>
                  <a:lnTo>
                    <a:pt x="236982" y="864108"/>
                  </a:lnTo>
                  <a:lnTo>
                    <a:pt x="24289" y="864108"/>
                  </a:lnTo>
                  <a:cubicBezTo>
                    <a:pt x="10954" y="864108"/>
                    <a:pt x="0" y="853154"/>
                    <a:pt x="0" y="839819"/>
                  </a:cubicBezTo>
                  <a:close/>
                  <a:moveTo>
                    <a:pt x="601313" y="686467"/>
                  </a:moveTo>
                  <a:cubicBezTo>
                    <a:pt x="601313" y="711803"/>
                    <a:pt x="598456" y="733330"/>
                    <a:pt x="590455" y="757904"/>
                  </a:cubicBezTo>
                  <a:cubicBezTo>
                    <a:pt x="582454" y="782384"/>
                    <a:pt x="570452" y="819626"/>
                    <a:pt x="563309" y="841534"/>
                  </a:cubicBezTo>
                  <a:cubicBezTo>
                    <a:pt x="554546" y="868680"/>
                    <a:pt x="550831" y="888492"/>
                    <a:pt x="550831" y="912305"/>
                  </a:cubicBezTo>
                  <a:lnTo>
                    <a:pt x="550831" y="924877"/>
                  </a:lnTo>
                  <a:lnTo>
                    <a:pt x="298133" y="924877"/>
                  </a:lnTo>
                  <a:lnTo>
                    <a:pt x="298133" y="908780"/>
                  </a:lnTo>
                  <a:cubicBezTo>
                    <a:pt x="298133" y="881348"/>
                    <a:pt x="292227" y="866680"/>
                    <a:pt x="276416" y="844868"/>
                  </a:cubicBezTo>
                  <a:lnTo>
                    <a:pt x="133541" y="648176"/>
                  </a:lnTo>
                  <a:cubicBezTo>
                    <a:pt x="114300" y="621697"/>
                    <a:pt x="134398" y="586454"/>
                    <a:pt x="162687" y="586454"/>
                  </a:cubicBezTo>
                  <a:cubicBezTo>
                    <a:pt x="173450" y="586454"/>
                    <a:pt x="185356" y="591598"/>
                    <a:pt x="196691" y="604171"/>
                  </a:cubicBezTo>
                  <a:cubicBezTo>
                    <a:pt x="209264" y="618173"/>
                    <a:pt x="273749" y="689896"/>
                    <a:pt x="273749" y="689896"/>
                  </a:cubicBezTo>
                  <a:lnTo>
                    <a:pt x="273749" y="397002"/>
                  </a:lnTo>
                  <a:cubicBezTo>
                    <a:pt x="273749" y="377190"/>
                    <a:pt x="289941" y="361093"/>
                    <a:pt x="309753" y="361093"/>
                  </a:cubicBezTo>
                  <a:cubicBezTo>
                    <a:pt x="329565" y="361093"/>
                    <a:pt x="345758" y="377285"/>
                    <a:pt x="345758" y="397002"/>
                  </a:cubicBezTo>
                  <a:lnTo>
                    <a:pt x="345758" y="409289"/>
                  </a:lnTo>
                  <a:lnTo>
                    <a:pt x="345758" y="409289"/>
                  </a:lnTo>
                  <a:lnTo>
                    <a:pt x="345758" y="598837"/>
                  </a:lnTo>
                  <a:lnTo>
                    <a:pt x="389001" y="598837"/>
                  </a:lnTo>
                  <a:lnTo>
                    <a:pt x="389001" y="540734"/>
                  </a:lnTo>
                  <a:cubicBezTo>
                    <a:pt x="446818" y="546830"/>
                    <a:pt x="529876" y="555593"/>
                    <a:pt x="538829" y="556450"/>
                  </a:cubicBezTo>
                  <a:cubicBezTo>
                    <a:pt x="579311" y="560737"/>
                    <a:pt x="601504" y="583978"/>
                    <a:pt x="601504" y="632270"/>
                  </a:cubicBezTo>
                  <a:lnTo>
                    <a:pt x="601504" y="686372"/>
                  </a:lnTo>
                  <a:close/>
                </a:path>
              </a:pathLst>
            </a:custGeom>
            <a:solidFill>
              <a:srgbClr val="FFFFFF"/>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63" b="0" i="0" u="none" strike="noStrike" kern="1200" cap="none" spc="0" normalizeH="0" baseline="0" noProof="0">
                <a:ln>
                  <a:noFill/>
                </a:ln>
                <a:solidFill>
                  <a:prstClr val="black">
                    <a:alpha val="50000"/>
                  </a:prstClr>
                </a:solidFill>
                <a:effectLst/>
                <a:uLnTx/>
                <a:uFillTx/>
                <a:latin typeface="Meiryo UI"/>
                <a:ea typeface="Meiryo UI"/>
                <a:cs typeface="+mn-cs"/>
              </a:endParaRPr>
            </a:p>
          </p:txBody>
        </p:sp>
        <p:sp>
          <p:nvSpPr>
            <p:cNvPr id="117" name="フリーフォーム: 図形 116">
              <a:extLst>
                <a:ext uri="{FF2B5EF4-FFF2-40B4-BE49-F238E27FC236}">
                  <a16:creationId xmlns:a16="http://schemas.microsoft.com/office/drawing/2014/main" id="{145EA913-992D-4E18-8F48-C9F3E24E0F60}"/>
                </a:ext>
              </a:extLst>
            </p:cNvPr>
            <p:cNvSpPr/>
            <p:nvPr/>
          </p:nvSpPr>
          <p:spPr>
            <a:xfrm>
              <a:off x="7853278" y="5603656"/>
              <a:ext cx="698658" cy="1081754"/>
            </a:xfrm>
            <a:custGeom>
              <a:avLst/>
              <a:gdLst>
                <a:gd name="connsiteX0" fmla="*/ 597122 w 698658"/>
                <a:gd name="connsiteY0" fmla="*/ 567595 h 1081754"/>
                <a:gd name="connsiteX1" fmla="*/ 539972 w 698658"/>
                <a:gd name="connsiteY1" fmla="*/ 561594 h 1081754"/>
                <a:gd name="connsiteX2" fmla="*/ 539972 w 698658"/>
                <a:gd name="connsiteY2" fmla="*/ 43244 h 1081754"/>
                <a:gd name="connsiteX3" fmla="*/ 496729 w 698658"/>
                <a:gd name="connsiteY3" fmla="*/ 0 h 1081754"/>
                <a:gd name="connsiteX4" fmla="*/ 43244 w 698658"/>
                <a:gd name="connsiteY4" fmla="*/ 0 h 1081754"/>
                <a:gd name="connsiteX5" fmla="*/ 0 w 698658"/>
                <a:gd name="connsiteY5" fmla="*/ 43244 h 1081754"/>
                <a:gd name="connsiteX6" fmla="*/ 0 w 698658"/>
                <a:gd name="connsiteY6" fmla="*/ 928783 h 1081754"/>
                <a:gd name="connsiteX7" fmla="*/ 43244 w 698658"/>
                <a:gd name="connsiteY7" fmla="*/ 972026 h 1081754"/>
                <a:gd name="connsiteX8" fmla="*/ 308991 w 698658"/>
                <a:gd name="connsiteY8" fmla="*/ 972026 h 1081754"/>
                <a:gd name="connsiteX9" fmla="*/ 308991 w 698658"/>
                <a:gd name="connsiteY9" fmla="*/ 1081754 h 1081754"/>
                <a:gd name="connsiteX10" fmla="*/ 648176 w 698658"/>
                <a:gd name="connsiteY10" fmla="*/ 1081754 h 1081754"/>
                <a:gd name="connsiteX11" fmla="*/ 648176 w 698658"/>
                <a:gd name="connsiteY11" fmla="*/ 966311 h 1081754"/>
                <a:gd name="connsiteX12" fmla="*/ 658559 w 698658"/>
                <a:gd name="connsiteY12" fmla="*/ 908876 h 1081754"/>
                <a:gd name="connsiteX13" fmla="*/ 673799 w 698658"/>
                <a:gd name="connsiteY13" fmla="*/ 861822 h 1081754"/>
                <a:gd name="connsiteX14" fmla="*/ 685705 w 698658"/>
                <a:gd name="connsiteY14" fmla="*/ 825246 h 1081754"/>
                <a:gd name="connsiteX15" fmla="*/ 698659 w 698658"/>
                <a:gd name="connsiteY15" fmla="*/ 740474 h 1081754"/>
                <a:gd name="connsiteX16" fmla="*/ 698659 w 698658"/>
                <a:gd name="connsiteY16" fmla="*/ 686372 h 1081754"/>
                <a:gd name="connsiteX17" fmla="*/ 597218 w 698658"/>
                <a:gd name="connsiteY17" fmla="*/ 567595 h 1081754"/>
                <a:gd name="connsiteX18" fmla="*/ 54007 w 698658"/>
                <a:gd name="connsiteY18" fmla="*/ 893731 h 1081754"/>
                <a:gd name="connsiteX19" fmla="*/ 54007 w 698658"/>
                <a:gd name="connsiteY19" fmla="*/ 78296 h 1081754"/>
                <a:gd name="connsiteX20" fmla="*/ 78296 w 698658"/>
                <a:gd name="connsiteY20" fmla="*/ 54007 h 1081754"/>
                <a:gd name="connsiteX21" fmla="*/ 188976 w 698658"/>
                <a:gd name="connsiteY21" fmla="*/ 54007 h 1081754"/>
                <a:gd name="connsiteX22" fmla="*/ 188976 w 698658"/>
                <a:gd name="connsiteY22" fmla="*/ 81534 h 1081754"/>
                <a:gd name="connsiteX23" fmla="*/ 213265 w 698658"/>
                <a:gd name="connsiteY23" fmla="*/ 105823 h 1081754"/>
                <a:gd name="connsiteX24" fmla="*/ 326708 w 698658"/>
                <a:gd name="connsiteY24" fmla="*/ 105823 h 1081754"/>
                <a:gd name="connsiteX25" fmla="*/ 350996 w 698658"/>
                <a:gd name="connsiteY25" fmla="*/ 81534 h 1081754"/>
                <a:gd name="connsiteX26" fmla="*/ 350996 w 698658"/>
                <a:gd name="connsiteY26" fmla="*/ 54007 h 1081754"/>
                <a:gd name="connsiteX27" fmla="*/ 461677 w 698658"/>
                <a:gd name="connsiteY27" fmla="*/ 54007 h 1081754"/>
                <a:gd name="connsiteX28" fmla="*/ 485966 w 698658"/>
                <a:gd name="connsiteY28" fmla="*/ 78296 h 1081754"/>
                <a:gd name="connsiteX29" fmla="*/ 485966 w 698658"/>
                <a:gd name="connsiteY29" fmla="*/ 555879 h 1081754"/>
                <a:gd name="connsiteX30" fmla="*/ 442817 w 698658"/>
                <a:gd name="connsiteY30" fmla="*/ 551307 h 1081754"/>
                <a:gd name="connsiteX31" fmla="*/ 442817 w 698658"/>
                <a:gd name="connsiteY31" fmla="*/ 451009 h 1081754"/>
                <a:gd name="connsiteX32" fmla="*/ 363665 w 698658"/>
                <a:gd name="connsiteY32" fmla="*/ 371856 h 1081754"/>
                <a:gd name="connsiteX33" fmla="*/ 284512 w 698658"/>
                <a:gd name="connsiteY33" fmla="*/ 451009 h 1081754"/>
                <a:gd name="connsiteX34" fmla="*/ 284512 w 698658"/>
                <a:gd name="connsiteY34" fmla="*/ 631222 h 1081754"/>
                <a:gd name="connsiteX35" fmla="*/ 282797 w 698658"/>
                <a:gd name="connsiteY35" fmla="*/ 629317 h 1081754"/>
                <a:gd name="connsiteX36" fmla="*/ 216694 w 698658"/>
                <a:gd name="connsiteY36" fmla="*/ 597313 h 1081754"/>
                <a:gd name="connsiteX37" fmla="*/ 145828 w 698658"/>
                <a:gd name="connsiteY37" fmla="*/ 641795 h 1081754"/>
                <a:gd name="connsiteX38" fmla="*/ 152591 w 698658"/>
                <a:gd name="connsiteY38" fmla="*/ 727710 h 1081754"/>
                <a:gd name="connsiteX39" fmla="*/ 290989 w 698658"/>
                <a:gd name="connsiteY39" fmla="*/ 918115 h 1081754"/>
                <a:gd name="connsiteX40" fmla="*/ 78296 w 698658"/>
                <a:gd name="connsiteY40" fmla="*/ 918115 h 1081754"/>
                <a:gd name="connsiteX41" fmla="*/ 54007 w 698658"/>
                <a:gd name="connsiteY41" fmla="*/ 893826 h 1081754"/>
                <a:gd name="connsiteX42" fmla="*/ 655320 w 698658"/>
                <a:gd name="connsiteY42" fmla="*/ 740474 h 1081754"/>
                <a:gd name="connsiteX43" fmla="*/ 644462 w 698658"/>
                <a:gd name="connsiteY43" fmla="*/ 811911 h 1081754"/>
                <a:gd name="connsiteX44" fmla="*/ 617315 w 698658"/>
                <a:gd name="connsiteY44" fmla="*/ 895540 h 1081754"/>
                <a:gd name="connsiteX45" fmla="*/ 604838 w 698658"/>
                <a:gd name="connsiteY45" fmla="*/ 966311 h 1081754"/>
                <a:gd name="connsiteX46" fmla="*/ 604838 w 698658"/>
                <a:gd name="connsiteY46" fmla="*/ 978884 h 1081754"/>
                <a:gd name="connsiteX47" fmla="*/ 352139 w 698658"/>
                <a:gd name="connsiteY47" fmla="*/ 978884 h 1081754"/>
                <a:gd name="connsiteX48" fmla="*/ 352139 w 698658"/>
                <a:gd name="connsiteY48" fmla="*/ 962787 h 1081754"/>
                <a:gd name="connsiteX49" fmla="*/ 330422 w 698658"/>
                <a:gd name="connsiteY49" fmla="*/ 898874 h 1081754"/>
                <a:gd name="connsiteX50" fmla="*/ 187547 w 698658"/>
                <a:gd name="connsiteY50" fmla="*/ 702183 h 1081754"/>
                <a:gd name="connsiteX51" fmla="*/ 216694 w 698658"/>
                <a:gd name="connsiteY51" fmla="*/ 640461 h 1081754"/>
                <a:gd name="connsiteX52" fmla="*/ 250698 w 698658"/>
                <a:gd name="connsiteY52" fmla="*/ 658178 h 1081754"/>
                <a:gd name="connsiteX53" fmla="*/ 327755 w 698658"/>
                <a:gd name="connsiteY53" fmla="*/ 743903 h 1081754"/>
                <a:gd name="connsiteX54" fmla="*/ 327755 w 698658"/>
                <a:gd name="connsiteY54" fmla="*/ 451009 h 1081754"/>
                <a:gd name="connsiteX55" fmla="*/ 363760 w 698658"/>
                <a:gd name="connsiteY55" fmla="*/ 415100 h 1081754"/>
                <a:gd name="connsiteX56" fmla="*/ 399764 w 698658"/>
                <a:gd name="connsiteY56" fmla="*/ 451009 h 1081754"/>
                <a:gd name="connsiteX57" fmla="*/ 399764 w 698658"/>
                <a:gd name="connsiteY57" fmla="*/ 463296 h 1081754"/>
                <a:gd name="connsiteX58" fmla="*/ 399764 w 698658"/>
                <a:gd name="connsiteY58" fmla="*/ 463296 h 1081754"/>
                <a:gd name="connsiteX59" fmla="*/ 399764 w 698658"/>
                <a:gd name="connsiteY59" fmla="*/ 652844 h 1081754"/>
                <a:gd name="connsiteX60" fmla="*/ 443008 w 698658"/>
                <a:gd name="connsiteY60" fmla="*/ 652844 h 1081754"/>
                <a:gd name="connsiteX61" fmla="*/ 443008 w 698658"/>
                <a:gd name="connsiteY61" fmla="*/ 594741 h 1081754"/>
                <a:gd name="connsiteX62" fmla="*/ 592836 w 698658"/>
                <a:gd name="connsiteY62" fmla="*/ 610457 h 1081754"/>
                <a:gd name="connsiteX63" fmla="*/ 655511 w 698658"/>
                <a:gd name="connsiteY63" fmla="*/ 686276 h 1081754"/>
                <a:gd name="connsiteX64" fmla="*/ 655511 w 698658"/>
                <a:gd name="connsiteY64" fmla="*/ 740378 h 1081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98658" h="1081754">
                  <a:moveTo>
                    <a:pt x="597122" y="567595"/>
                  </a:moveTo>
                  <a:cubicBezTo>
                    <a:pt x="592646" y="567119"/>
                    <a:pt x="569309" y="564642"/>
                    <a:pt x="539972" y="561594"/>
                  </a:cubicBezTo>
                  <a:lnTo>
                    <a:pt x="539972" y="43244"/>
                  </a:lnTo>
                  <a:cubicBezTo>
                    <a:pt x="539972" y="19526"/>
                    <a:pt x="520541" y="0"/>
                    <a:pt x="496729" y="0"/>
                  </a:cubicBezTo>
                  <a:lnTo>
                    <a:pt x="43244" y="0"/>
                  </a:lnTo>
                  <a:cubicBezTo>
                    <a:pt x="19431" y="0"/>
                    <a:pt x="0" y="19431"/>
                    <a:pt x="0" y="43244"/>
                  </a:cubicBezTo>
                  <a:lnTo>
                    <a:pt x="0" y="928783"/>
                  </a:lnTo>
                  <a:cubicBezTo>
                    <a:pt x="0" y="952500"/>
                    <a:pt x="19431" y="972026"/>
                    <a:pt x="43244" y="972026"/>
                  </a:cubicBezTo>
                  <a:lnTo>
                    <a:pt x="308991" y="972026"/>
                  </a:lnTo>
                  <a:lnTo>
                    <a:pt x="308991" y="1081754"/>
                  </a:lnTo>
                  <a:lnTo>
                    <a:pt x="648176" y="1081754"/>
                  </a:lnTo>
                  <a:lnTo>
                    <a:pt x="648176" y="966311"/>
                  </a:lnTo>
                  <a:cubicBezTo>
                    <a:pt x="648176" y="947642"/>
                    <a:pt x="650938" y="932117"/>
                    <a:pt x="658559" y="908876"/>
                  </a:cubicBezTo>
                  <a:lnTo>
                    <a:pt x="673799" y="861822"/>
                  </a:lnTo>
                  <a:lnTo>
                    <a:pt x="685705" y="825246"/>
                  </a:lnTo>
                  <a:cubicBezTo>
                    <a:pt x="694658" y="797624"/>
                    <a:pt x="698659" y="771525"/>
                    <a:pt x="698659" y="740474"/>
                  </a:cubicBezTo>
                  <a:lnTo>
                    <a:pt x="698659" y="686372"/>
                  </a:lnTo>
                  <a:cubicBezTo>
                    <a:pt x="698659" y="617601"/>
                    <a:pt x="661702" y="574358"/>
                    <a:pt x="597218" y="567595"/>
                  </a:cubicBezTo>
                  <a:close/>
                  <a:moveTo>
                    <a:pt x="54007" y="893731"/>
                  </a:moveTo>
                  <a:lnTo>
                    <a:pt x="54007" y="78296"/>
                  </a:lnTo>
                  <a:cubicBezTo>
                    <a:pt x="54007" y="64961"/>
                    <a:pt x="64961" y="54007"/>
                    <a:pt x="78296" y="54007"/>
                  </a:cubicBezTo>
                  <a:lnTo>
                    <a:pt x="188976" y="54007"/>
                  </a:lnTo>
                  <a:lnTo>
                    <a:pt x="188976" y="81534"/>
                  </a:lnTo>
                  <a:cubicBezTo>
                    <a:pt x="188976" y="94869"/>
                    <a:pt x="199930" y="105823"/>
                    <a:pt x="213265" y="105823"/>
                  </a:cubicBezTo>
                  <a:lnTo>
                    <a:pt x="326708" y="105823"/>
                  </a:lnTo>
                  <a:cubicBezTo>
                    <a:pt x="340043" y="105823"/>
                    <a:pt x="350996" y="94869"/>
                    <a:pt x="350996" y="81534"/>
                  </a:cubicBezTo>
                  <a:lnTo>
                    <a:pt x="350996" y="54007"/>
                  </a:lnTo>
                  <a:lnTo>
                    <a:pt x="461677" y="54007"/>
                  </a:lnTo>
                  <a:cubicBezTo>
                    <a:pt x="475012" y="54007"/>
                    <a:pt x="485966" y="64961"/>
                    <a:pt x="485966" y="78296"/>
                  </a:cubicBezTo>
                  <a:lnTo>
                    <a:pt x="485966" y="555879"/>
                  </a:lnTo>
                  <a:cubicBezTo>
                    <a:pt x="470916" y="554260"/>
                    <a:pt x="456057" y="552736"/>
                    <a:pt x="442817" y="551307"/>
                  </a:cubicBezTo>
                  <a:lnTo>
                    <a:pt x="442817" y="451009"/>
                  </a:lnTo>
                  <a:cubicBezTo>
                    <a:pt x="442817" y="407384"/>
                    <a:pt x="407289" y="371856"/>
                    <a:pt x="363665" y="371856"/>
                  </a:cubicBezTo>
                  <a:cubicBezTo>
                    <a:pt x="320040" y="371856"/>
                    <a:pt x="284512" y="407384"/>
                    <a:pt x="284512" y="451009"/>
                  </a:cubicBezTo>
                  <a:lnTo>
                    <a:pt x="284512" y="631222"/>
                  </a:lnTo>
                  <a:lnTo>
                    <a:pt x="282797" y="629317"/>
                  </a:lnTo>
                  <a:cubicBezTo>
                    <a:pt x="264224" y="608648"/>
                    <a:pt x="240697" y="597313"/>
                    <a:pt x="216694" y="597313"/>
                  </a:cubicBezTo>
                  <a:cubicBezTo>
                    <a:pt x="186976" y="597313"/>
                    <a:pt x="159830" y="614363"/>
                    <a:pt x="145828" y="641795"/>
                  </a:cubicBezTo>
                  <a:cubicBezTo>
                    <a:pt x="131731" y="669512"/>
                    <a:pt x="134303" y="702469"/>
                    <a:pt x="152591" y="727710"/>
                  </a:cubicBezTo>
                  <a:lnTo>
                    <a:pt x="290989" y="918115"/>
                  </a:lnTo>
                  <a:lnTo>
                    <a:pt x="78296" y="918115"/>
                  </a:lnTo>
                  <a:cubicBezTo>
                    <a:pt x="64961" y="918115"/>
                    <a:pt x="54007" y="907161"/>
                    <a:pt x="54007" y="893826"/>
                  </a:cubicBezTo>
                  <a:close/>
                  <a:moveTo>
                    <a:pt x="655320" y="740474"/>
                  </a:moveTo>
                  <a:cubicBezTo>
                    <a:pt x="655320" y="765810"/>
                    <a:pt x="652463" y="787337"/>
                    <a:pt x="644462" y="811911"/>
                  </a:cubicBezTo>
                  <a:cubicBezTo>
                    <a:pt x="636461" y="836390"/>
                    <a:pt x="624459" y="873633"/>
                    <a:pt x="617315" y="895540"/>
                  </a:cubicBezTo>
                  <a:cubicBezTo>
                    <a:pt x="608552" y="922687"/>
                    <a:pt x="604838" y="942499"/>
                    <a:pt x="604838" y="966311"/>
                  </a:cubicBezTo>
                  <a:lnTo>
                    <a:pt x="604838" y="978884"/>
                  </a:lnTo>
                  <a:lnTo>
                    <a:pt x="352139" y="978884"/>
                  </a:lnTo>
                  <a:lnTo>
                    <a:pt x="352139" y="962787"/>
                  </a:lnTo>
                  <a:cubicBezTo>
                    <a:pt x="352139" y="935355"/>
                    <a:pt x="346234" y="920687"/>
                    <a:pt x="330422" y="898874"/>
                  </a:cubicBezTo>
                  <a:lnTo>
                    <a:pt x="187547" y="702183"/>
                  </a:lnTo>
                  <a:cubicBezTo>
                    <a:pt x="168307" y="675704"/>
                    <a:pt x="188405" y="640461"/>
                    <a:pt x="216694" y="640461"/>
                  </a:cubicBezTo>
                  <a:cubicBezTo>
                    <a:pt x="227457" y="640461"/>
                    <a:pt x="239363" y="645605"/>
                    <a:pt x="250698" y="658178"/>
                  </a:cubicBezTo>
                  <a:cubicBezTo>
                    <a:pt x="263271" y="672179"/>
                    <a:pt x="327755" y="743903"/>
                    <a:pt x="327755" y="743903"/>
                  </a:cubicBezTo>
                  <a:lnTo>
                    <a:pt x="327755" y="451009"/>
                  </a:lnTo>
                  <a:cubicBezTo>
                    <a:pt x="327755" y="431197"/>
                    <a:pt x="343948" y="415100"/>
                    <a:pt x="363760" y="415100"/>
                  </a:cubicBezTo>
                  <a:cubicBezTo>
                    <a:pt x="383572" y="415100"/>
                    <a:pt x="399764" y="431292"/>
                    <a:pt x="399764" y="451009"/>
                  </a:cubicBezTo>
                  <a:lnTo>
                    <a:pt x="399764" y="463296"/>
                  </a:lnTo>
                  <a:lnTo>
                    <a:pt x="399764" y="463296"/>
                  </a:lnTo>
                  <a:lnTo>
                    <a:pt x="399764" y="652844"/>
                  </a:lnTo>
                  <a:lnTo>
                    <a:pt x="443008" y="652844"/>
                  </a:lnTo>
                  <a:lnTo>
                    <a:pt x="443008" y="594741"/>
                  </a:lnTo>
                  <a:cubicBezTo>
                    <a:pt x="500825" y="600837"/>
                    <a:pt x="583883" y="609600"/>
                    <a:pt x="592836" y="610457"/>
                  </a:cubicBezTo>
                  <a:cubicBezTo>
                    <a:pt x="633317" y="614744"/>
                    <a:pt x="655511" y="637985"/>
                    <a:pt x="655511" y="686276"/>
                  </a:cubicBezTo>
                  <a:lnTo>
                    <a:pt x="655511" y="740378"/>
                  </a:lnTo>
                  <a:close/>
                </a:path>
              </a:pathLst>
            </a:custGeom>
            <a:solidFill>
              <a:srgbClr val="003B83"/>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63" b="0" i="0" u="none" strike="noStrike" kern="1200" cap="none" spc="0" normalizeH="0" baseline="0" noProof="0">
                <a:ln>
                  <a:noFill/>
                </a:ln>
                <a:solidFill>
                  <a:prstClr val="black">
                    <a:alpha val="50000"/>
                  </a:prstClr>
                </a:solidFill>
                <a:effectLst/>
                <a:uLnTx/>
                <a:uFillTx/>
                <a:latin typeface="Meiryo UI"/>
                <a:ea typeface="Meiryo UI"/>
                <a:cs typeface="+mn-cs"/>
              </a:endParaRPr>
            </a:p>
          </p:txBody>
        </p:sp>
      </p:grpSp>
      <p:grpSp>
        <p:nvGrpSpPr>
          <p:cNvPr id="118" name="電車｜正面">
            <a:extLst>
              <a:ext uri="{FF2B5EF4-FFF2-40B4-BE49-F238E27FC236}">
                <a16:creationId xmlns:a16="http://schemas.microsoft.com/office/drawing/2014/main" id="{C0B3366A-4D0A-494A-845A-E486F013F142}"/>
              </a:ext>
            </a:extLst>
          </p:cNvPr>
          <p:cNvGrpSpPr>
            <a:grpSpLocks noChangeAspect="1"/>
          </p:cNvGrpSpPr>
          <p:nvPr/>
        </p:nvGrpSpPr>
        <p:grpSpPr bwMode="auto">
          <a:xfrm>
            <a:off x="2332653" y="4770479"/>
            <a:ext cx="305225" cy="365773"/>
            <a:chOff x="5258" y="920"/>
            <a:chExt cx="615" cy="737"/>
          </a:xfrm>
        </p:grpSpPr>
        <p:sp>
          <p:nvSpPr>
            <p:cNvPr id="119" name="Freeform 18">
              <a:extLst>
                <a:ext uri="{FF2B5EF4-FFF2-40B4-BE49-F238E27FC236}">
                  <a16:creationId xmlns:a16="http://schemas.microsoft.com/office/drawing/2014/main" id="{8475B243-8637-4155-97F4-8E4006C6E9EA}"/>
                </a:ext>
              </a:extLst>
            </p:cNvPr>
            <p:cNvSpPr>
              <a:spLocks noEditPoints="1"/>
            </p:cNvSpPr>
            <p:nvPr/>
          </p:nvSpPr>
          <p:spPr bwMode="auto">
            <a:xfrm>
              <a:off x="5357" y="976"/>
              <a:ext cx="414" cy="407"/>
            </a:xfrm>
            <a:custGeom>
              <a:avLst/>
              <a:gdLst>
                <a:gd name="T0" fmla="*/ 247 w 272"/>
                <a:gd name="T1" fmla="*/ 267 h 267"/>
                <a:gd name="T2" fmla="*/ 25 w 272"/>
                <a:gd name="T3" fmla="*/ 267 h 267"/>
                <a:gd name="T4" fmla="*/ 7 w 272"/>
                <a:gd name="T5" fmla="*/ 249 h 267"/>
                <a:gd name="T6" fmla="*/ 25 w 272"/>
                <a:gd name="T7" fmla="*/ 231 h 267"/>
                <a:gd name="T8" fmla="*/ 247 w 272"/>
                <a:gd name="T9" fmla="*/ 231 h 267"/>
                <a:gd name="T10" fmla="*/ 265 w 272"/>
                <a:gd name="T11" fmla="*/ 249 h 267"/>
                <a:gd name="T12" fmla="*/ 247 w 272"/>
                <a:gd name="T13" fmla="*/ 267 h 267"/>
                <a:gd name="T14" fmla="*/ 0 w 272"/>
                <a:gd name="T15" fmla="*/ 29 h 267"/>
                <a:gd name="T16" fmla="*/ 18 w 272"/>
                <a:gd name="T17" fmla="*/ 7 h 267"/>
                <a:gd name="T18" fmla="*/ 75 w 272"/>
                <a:gd name="T19" fmla="*/ 0 h 267"/>
                <a:gd name="T20" fmla="*/ 75 w 272"/>
                <a:gd name="T21" fmla="*/ 21 h 267"/>
                <a:gd name="T22" fmla="*/ 85 w 272"/>
                <a:gd name="T23" fmla="*/ 31 h 267"/>
                <a:gd name="T24" fmla="*/ 187 w 272"/>
                <a:gd name="T25" fmla="*/ 31 h 267"/>
                <a:gd name="T26" fmla="*/ 197 w 272"/>
                <a:gd name="T27" fmla="*/ 21 h 267"/>
                <a:gd name="T28" fmla="*/ 197 w 272"/>
                <a:gd name="T29" fmla="*/ 0 h 267"/>
                <a:gd name="T30" fmla="*/ 254 w 272"/>
                <a:gd name="T31" fmla="*/ 7 h 267"/>
                <a:gd name="T32" fmla="*/ 272 w 272"/>
                <a:gd name="T33" fmla="*/ 29 h 267"/>
                <a:gd name="T34" fmla="*/ 272 w 272"/>
                <a:gd name="T35" fmla="*/ 147 h 267"/>
                <a:gd name="T36" fmla="*/ 252 w 272"/>
                <a:gd name="T37" fmla="*/ 167 h 267"/>
                <a:gd name="T38" fmla="*/ 20 w 272"/>
                <a:gd name="T39" fmla="*/ 167 h 267"/>
                <a:gd name="T40" fmla="*/ 0 w 272"/>
                <a:gd name="T41" fmla="*/ 147 h 267"/>
                <a:gd name="T42" fmla="*/ 0 w 272"/>
                <a:gd name="T43" fmla="*/ 2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2" h="267">
                  <a:moveTo>
                    <a:pt x="247" y="267"/>
                  </a:moveTo>
                  <a:cubicBezTo>
                    <a:pt x="25" y="267"/>
                    <a:pt x="25" y="267"/>
                    <a:pt x="25" y="267"/>
                  </a:cubicBezTo>
                  <a:cubicBezTo>
                    <a:pt x="15" y="267"/>
                    <a:pt x="7" y="259"/>
                    <a:pt x="7" y="249"/>
                  </a:cubicBezTo>
                  <a:cubicBezTo>
                    <a:pt x="7" y="239"/>
                    <a:pt x="15" y="231"/>
                    <a:pt x="25" y="231"/>
                  </a:cubicBezTo>
                  <a:cubicBezTo>
                    <a:pt x="247" y="231"/>
                    <a:pt x="247" y="231"/>
                    <a:pt x="247" y="231"/>
                  </a:cubicBezTo>
                  <a:cubicBezTo>
                    <a:pt x="257" y="231"/>
                    <a:pt x="265" y="239"/>
                    <a:pt x="265" y="249"/>
                  </a:cubicBezTo>
                  <a:cubicBezTo>
                    <a:pt x="265" y="259"/>
                    <a:pt x="257" y="267"/>
                    <a:pt x="247" y="267"/>
                  </a:cubicBezTo>
                  <a:close/>
                  <a:moveTo>
                    <a:pt x="0" y="29"/>
                  </a:moveTo>
                  <a:cubicBezTo>
                    <a:pt x="0" y="18"/>
                    <a:pt x="6" y="9"/>
                    <a:pt x="18" y="7"/>
                  </a:cubicBezTo>
                  <a:cubicBezTo>
                    <a:pt x="38" y="4"/>
                    <a:pt x="56" y="2"/>
                    <a:pt x="75" y="0"/>
                  </a:cubicBezTo>
                  <a:cubicBezTo>
                    <a:pt x="75" y="21"/>
                    <a:pt x="75" y="21"/>
                    <a:pt x="75" y="21"/>
                  </a:cubicBezTo>
                  <a:cubicBezTo>
                    <a:pt x="75" y="27"/>
                    <a:pt x="79" y="31"/>
                    <a:pt x="85" y="31"/>
                  </a:cubicBezTo>
                  <a:cubicBezTo>
                    <a:pt x="187" y="31"/>
                    <a:pt x="187" y="31"/>
                    <a:pt x="187" y="31"/>
                  </a:cubicBezTo>
                  <a:cubicBezTo>
                    <a:pt x="193" y="31"/>
                    <a:pt x="197" y="27"/>
                    <a:pt x="197" y="21"/>
                  </a:cubicBezTo>
                  <a:cubicBezTo>
                    <a:pt x="197" y="0"/>
                    <a:pt x="197" y="0"/>
                    <a:pt x="197" y="0"/>
                  </a:cubicBezTo>
                  <a:cubicBezTo>
                    <a:pt x="216" y="2"/>
                    <a:pt x="234" y="4"/>
                    <a:pt x="254" y="7"/>
                  </a:cubicBezTo>
                  <a:cubicBezTo>
                    <a:pt x="266" y="9"/>
                    <a:pt x="272" y="18"/>
                    <a:pt x="272" y="29"/>
                  </a:cubicBezTo>
                  <a:cubicBezTo>
                    <a:pt x="272" y="147"/>
                    <a:pt x="272" y="147"/>
                    <a:pt x="272" y="147"/>
                  </a:cubicBezTo>
                  <a:cubicBezTo>
                    <a:pt x="272" y="158"/>
                    <a:pt x="263" y="167"/>
                    <a:pt x="252" y="167"/>
                  </a:cubicBezTo>
                  <a:cubicBezTo>
                    <a:pt x="20" y="167"/>
                    <a:pt x="20" y="167"/>
                    <a:pt x="20" y="167"/>
                  </a:cubicBezTo>
                  <a:cubicBezTo>
                    <a:pt x="9" y="167"/>
                    <a:pt x="0" y="158"/>
                    <a:pt x="0" y="147"/>
                  </a:cubicBez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60" tIns="42230" rIns="84460" bIns="4223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63" b="0" i="0" u="none" strike="noStrike" kern="1200" cap="none" spc="0" normalizeH="0" baseline="0" noProof="0">
                <a:ln>
                  <a:noFill/>
                </a:ln>
                <a:solidFill>
                  <a:prstClr val="black">
                    <a:alpha val="50000"/>
                  </a:prstClr>
                </a:solidFill>
                <a:effectLst/>
                <a:uLnTx/>
                <a:uFillTx/>
                <a:latin typeface="Meiryo UI"/>
                <a:ea typeface="Meiryo UI"/>
                <a:cs typeface="+mn-cs"/>
              </a:endParaRPr>
            </a:p>
          </p:txBody>
        </p:sp>
        <p:sp>
          <p:nvSpPr>
            <p:cNvPr id="120" name="Freeform 19">
              <a:extLst>
                <a:ext uri="{FF2B5EF4-FFF2-40B4-BE49-F238E27FC236}">
                  <a16:creationId xmlns:a16="http://schemas.microsoft.com/office/drawing/2014/main" id="{FF59AA17-A6E2-4C4E-8B10-987B9F80A27D}"/>
                </a:ext>
              </a:extLst>
            </p:cNvPr>
            <p:cNvSpPr>
              <a:spLocks noEditPoints="1"/>
            </p:cNvSpPr>
            <p:nvPr/>
          </p:nvSpPr>
          <p:spPr bwMode="auto">
            <a:xfrm>
              <a:off x="5258" y="920"/>
              <a:ext cx="615" cy="737"/>
            </a:xfrm>
            <a:custGeom>
              <a:avLst/>
              <a:gdLst>
                <a:gd name="T0" fmla="*/ 79 w 404"/>
                <a:gd name="T1" fmla="*/ 389 h 484"/>
                <a:gd name="T2" fmla="*/ 94 w 404"/>
                <a:gd name="T3" fmla="*/ 390 h 484"/>
                <a:gd name="T4" fmla="*/ 0 w 404"/>
                <a:gd name="T5" fmla="*/ 484 h 484"/>
                <a:gd name="T6" fmla="*/ 48 w 404"/>
                <a:gd name="T7" fmla="*/ 484 h 484"/>
                <a:gd name="T8" fmla="*/ 98 w 404"/>
                <a:gd name="T9" fmla="*/ 434 h 484"/>
                <a:gd name="T10" fmla="*/ 306 w 404"/>
                <a:gd name="T11" fmla="*/ 434 h 484"/>
                <a:gd name="T12" fmla="*/ 356 w 404"/>
                <a:gd name="T13" fmla="*/ 484 h 484"/>
                <a:gd name="T14" fmla="*/ 404 w 404"/>
                <a:gd name="T15" fmla="*/ 484 h 484"/>
                <a:gd name="T16" fmla="*/ 309 w 404"/>
                <a:gd name="T17" fmla="*/ 390 h 484"/>
                <a:gd name="T18" fmla="*/ 323 w 404"/>
                <a:gd name="T19" fmla="*/ 389 h 484"/>
                <a:gd name="T20" fmla="*/ 348 w 404"/>
                <a:gd name="T21" fmla="*/ 368 h 484"/>
                <a:gd name="T22" fmla="*/ 348 w 404"/>
                <a:gd name="T23" fmla="*/ 368 h 484"/>
                <a:gd name="T24" fmla="*/ 348 w 404"/>
                <a:gd name="T25" fmla="*/ 368 h 484"/>
                <a:gd name="T26" fmla="*/ 371 w 404"/>
                <a:gd name="T27" fmla="*/ 266 h 484"/>
                <a:gd name="T28" fmla="*/ 371 w 404"/>
                <a:gd name="T29" fmla="*/ 54 h 484"/>
                <a:gd name="T30" fmla="*/ 338 w 404"/>
                <a:gd name="T31" fmla="*/ 13 h 484"/>
                <a:gd name="T32" fmla="*/ 201 w 404"/>
                <a:gd name="T33" fmla="*/ 0 h 484"/>
                <a:gd name="T34" fmla="*/ 64 w 404"/>
                <a:gd name="T35" fmla="*/ 13 h 484"/>
                <a:gd name="T36" fmla="*/ 31 w 404"/>
                <a:gd name="T37" fmla="*/ 54 h 484"/>
                <a:gd name="T38" fmla="*/ 31 w 404"/>
                <a:gd name="T39" fmla="*/ 266 h 484"/>
                <a:gd name="T40" fmla="*/ 54 w 404"/>
                <a:gd name="T41" fmla="*/ 368 h 484"/>
                <a:gd name="T42" fmla="*/ 79 w 404"/>
                <a:gd name="T43" fmla="*/ 389 h 484"/>
                <a:gd name="T44" fmla="*/ 312 w 404"/>
                <a:gd name="T45" fmla="*/ 304 h 484"/>
                <a:gd name="T46" fmla="*/ 90 w 404"/>
                <a:gd name="T47" fmla="*/ 304 h 484"/>
                <a:gd name="T48" fmla="*/ 72 w 404"/>
                <a:gd name="T49" fmla="*/ 286 h 484"/>
                <a:gd name="T50" fmla="*/ 90 w 404"/>
                <a:gd name="T51" fmla="*/ 268 h 484"/>
                <a:gd name="T52" fmla="*/ 312 w 404"/>
                <a:gd name="T53" fmla="*/ 268 h 484"/>
                <a:gd name="T54" fmla="*/ 330 w 404"/>
                <a:gd name="T55" fmla="*/ 286 h 484"/>
                <a:gd name="T56" fmla="*/ 312 w 404"/>
                <a:gd name="T57" fmla="*/ 304 h 484"/>
                <a:gd name="T58" fmla="*/ 65 w 404"/>
                <a:gd name="T59" fmla="*/ 66 h 484"/>
                <a:gd name="T60" fmla="*/ 83 w 404"/>
                <a:gd name="T61" fmla="*/ 44 h 484"/>
                <a:gd name="T62" fmla="*/ 140 w 404"/>
                <a:gd name="T63" fmla="*/ 37 h 484"/>
                <a:gd name="T64" fmla="*/ 140 w 404"/>
                <a:gd name="T65" fmla="*/ 58 h 484"/>
                <a:gd name="T66" fmla="*/ 150 w 404"/>
                <a:gd name="T67" fmla="*/ 68 h 484"/>
                <a:gd name="T68" fmla="*/ 252 w 404"/>
                <a:gd name="T69" fmla="*/ 68 h 484"/>
                <a:gd name="T70" fmla="*/ 262 w 404"/>
                <a:gd name="T71" fmla="*/ 58 h 484"/>
                <a:gd name="T72" fmla="*/ 262 w 404"/>
                <a:gd name="T73" fmla="*/ 37 h 484"/>
                <a:gd name="T74" fmla="*/ 319 w 404"/>
                <a:gd name="T75" fmla="*/ 44 h 484"/>
                <a:gd name="T76" fmla="*/ 337 w 404"/>
                <a:gd name="T77" fmla="*/ 66 h 484"/>
                <a:gd name="T78" fmla="*/ 337 w 404"/>
                <a:gd name="T79" fmla="*/ 184 h 484"/>
                <a:gd name="T80" fmla="*/ 317 w 404"/>
                <a:gd name="T81" fmla="*/ 204 h 484"/>
                <a:gd name="T82" fmla="*/ 85 w 404"/>
                <a:gd name="T83" fmla="*/ 204 h 484"/>
                <a:gd name="T84" fmla="*/ 65 w 404"/>
                <a:gd name="T85" fmla="*/ 184 h 484"/>
                <a:gd name="T86" fmla="*/ 65 w 404"/>
                <a:gd name="T87" fmla="*/ 6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4" h="484">
                  <a:moveTo>
                    <a:pt x="79" y="389"/>
                  </a:moveTo>
                  <a:cubicBezTo>
                    <a:pt x="94" y="390"/>
                    <a:pt x="94" y="390"/>
                    <a:pt x="94" y="390"/>
                  </a:cubicBezTo>
                  <a:cubicBezTo>
                    <a:pt x="0" y="484"/>
                    <a:pt x="0" y="484"/>
                    <a:pt x="0" y="484"/>
                  </a:cubicBezTo>
                  <a:cubicBezTo>
                    <a:pt x="48" y="484"/>
                    <a:pt x="48" y="484"/>
                    <a:pt x="48" y="484"/>
                  </a:cubicBezTo>
                  <a:cubicBezTo>
                    <a:pt x="98" y="434"/>
                    <a:pt x="98" y="434"/>
                    <a:pt x="98" y="434"/>
                  </a:cubicBezTo>
                  <a:cubicBezTo>
                    <a:pt x="306" y="434"/>
                    <a:pt x="306" y="434"/>
                    <a:pt x="306" y="434"/>
                  </a:cubicBezTo>
                  <a:cubicBezTo>
                    <a:pt x="356" y="484"/>
                    <a:pt x="356" y="484"/>
                    <a:pt x="356" y="484"/>
                  </a:cubicBezTo>
                  <a:cubicBezTo>
                    <a:pt x="404" y="484"/>
                    <a:pt x="404" y="484"/>
                    <a:pt x="404" y="484"/>
                  </a:cubicBezTo>
                  <a:cubicBezTo>
                    <a:pt x="309" y="390"/>
                    <a:pt x="309" y="390"/>
                    <a:pt x="309" y="390"/>
                  </a:cubicBezTo>
                  <a:cubicBezTo>
                    <a:pt x="323" y="389"/>
                    <a:pt x="323" y="389"/>
                    <a:pt x="323" y="389"/>
                  </a:cubicBezTo>
                  <a:cubicBezTo>
                    <a:pt x="335" y="388"/>
                    <a:pt x="342" y="381"/>
                    <a:pt x="348" y="368"/>
                  </a:cubicBezTo>
                  <a:cubicBezTo>
                    <a:pt x="348" y="368"/>
                    <a:pt x="348" y="368"/>
                    <a:pt x="348" y="368"/>
                  </a:cubicBezTo>
                  <a:cubicBezTo>
                    <a:pt x="348" y="368"/>
                    <a:pt x="348" y="368"/>
                    <a:pt x="348" y="368"/>
                  </a:cubicBezTo>
                  <a:cubicBezTo>
                    <a:pt x="359" y="338"/>
                    <a:pt x="371" y="308"/>
                    <a:pt x="371" y="266"/>
                  </a:cubicBezTo>
                  <a:cubicBezTo>
                    <a:pt x="371" y="232"/>
                    <a:pt x="371" y="114"/>
                    <a:pt x="371" y="54"/>
                  </a:cubicBezTo>
                  <a:cubicBezTo>
                    <a:pt x="371" y="35"/>
                    <a:pt x="362" y="18"/>
                    <a:pt x="338" y="13"/>
                  </a:cubicBezTo>
                  <a:cubicBezTo>
                    <a:pt x="289" y="4"/>
                    <a:pt x="248" y="0"/>
                    <a:pt x="201" y="0"/>
                  </a:cubicBezTo>
                  <a:cubicBezTo>
                    <a:pt x="154" y="0"/>
                    <a:pt x="113" y="4"/>
                    <a:pt x="64" y="13"/>
                  </a:cubicBezTo>
                  <a:cubicBezTo>
                    <a:pt x="40" y="18"/>
                    <a:pt x="31" y="35"/>
                    <a:pt x="31" y="54"/>
                  </a:cubicBezTo>
                  <a:cubicBezTo>
                    <a:pt x="31" y="114"/>
                    <a:pt x="31" y="232"/>
                    <a:pt x="31" y="266"/>
                  </a:cubicBezTo>
                  <a:cubicBezTo>
                    <a:pt x="31" y="308"/>
                    <a:pt x="43" y="338"/>
                    <a:pt x="54" y="368"/>
                  </a:cubicBezTo>
                  <a:cubicBezTo>
                    <a:pt x="59" y="381"/>
                    <a:pt x="67" y="388"/>
                    <a:pt x="79" y="389"/>
                  </a:cubicBezTo>
                  <a:close/>
                  <a:moveTo>
                    <a:pt x="312" y="304"/>
                  </a:moveTo>
                  <a:cubicBezTo>
                    <a:pt x="90" y="304"/>
                    <a:pt x="90" y="304"/>
                    <a:pt x="90" y="304"/>
                  </a:cubicBezTo>
                  <a:cubicBezTo>
                    <a:pt x="80" y="304"/>
                    <a:pt x="72" y="296"/>
                    <a:pt x="72" y="286"/>
                  </a:cubicBezTo>
                  <a:cubicBezTo>
                    <a:pt x="72" y="276"/>
                    <a:pt x="80" y="268"/>
                    <a:pt x="90" y="268"/>
                  </a:cubicBezTo>
                  <a:cubicBezTo>
                    <a:pt x="312" y="268"/>
                    <a:pt x="312" y="268"/>
                    <a:pt x="312" y="268"/>
                  </a:cubicBezTo>
                  <a:cubicBezTo>
                    <a:pt x="322" y="268"/>
                    <a:pt x="330" y="276"/>
                    <a:pt x="330" y="286"/>
                  </a:cubicBezTo>
                  <a:cubicBezTo>
                    <a:pt x="330" y="296"/>
                    <a:pt x="322" y="304"/>
                    <a:pt x="312" y="304"/>
                  </a:cubicBezTo>
                  <a:close/>
                  <a:moveTo>
                    <a:pt x="65" y="66"/>
                  </a:moveTo>
                  <a:cubicBezTo>
                    <a:pt x="65" y="55"/>
                    <a:pt x="71" y="46"/>
                    <a:pt x="83" y="44"/>
                  </a:cubicBezTo>
                  <a:cubicBezTo>
                    <a:pt x="103" y="41"/>
                    <a:pt x="121" y="39"/>
                    <a:pt x="140" y="37"/>
                  </a:cubicBezTo>
                  <a:cubicBezTo>
                    <a:pt x="140" y="58"/>
                    <a:pt x="140" y="58"/>
                    <a:pt x="140" y="58"/>
                  </a:cubicBezTo>
                  <a:cubicBezTo>
                    <a:pt x="140" y="64"/>
                    <a:pt x="144" y="68"/>
                    <a:pt x="150" y="68"/>
                  </a:cubicBezTo>
                  <a:cubicBezTo>
                    <a:pt x="252" y="68"/>
                    <a:pt x="252" y="68"/>
                    <a:pt x="252" y="68"/>
                  </a:cubicBezTo>
                  <a:cubicBezTo>
                    <a:pt x="258" y="68"/>
                    <a:pt x="262" y="64"/>
                    <a:pt x="262" y="58"/>
                  </a:cubicBezTo>
                  <a:cubicBezTo>
                    <a:pt x="262" y="37"/>
                    <a:pt x="262" y="37"/>
                    <a:pt x="262" y="37"/>
                  </a:cubicBezTo>
                  <a:cubicBezTo>
                    <a:pt x="281" y="39"/>
                    <a:pt x="299" y="41"/>
                    <a:pt x="319" y="44"/>
                  </a:cubicBezTo>
                  <a:cubicBezTo>
                    <a:pt x="331" y="46"/>
                    <a:pt x="337" y="55"/>
                    <a:pt x="337" y="66"/>
                  </a:cubicBezTo>
                  <a:cubicBezTo>
                    <a:pt x="337" y="184"/>
                    <a:pt x="337" y="184"/>
                    <a:pt x="337" y="184"/>
                  </a:cubicBezTo>
                  <a:cubicBezTo>
                    <a:pt x="337" y="195"/>
                    <a:pt x="328" y="204"/>
                    <a:pt x="317" y="204"/>
                  </a:cubicBezTo>
                  <a:cubicBezTo>
                    <a:pt x="85" y="204"/>
                    <a:pt x="85" y="204"/>
                    <a:pt x="85" y="204"/>
                  </a:cubicBezTo>
                  <a:cubicBezTo>
                    <a:pt x="74" y="204"/>
                    <a:pt x="65" y="195"/>
                    <a:pt x="65" y="184"/>
                  </a:cubicBezTo>
                  <a:lnTo>
                    <a:pt x="65" y="66"/>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60" tIns="42230" rIns="84460" bIns="4223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63" b="0" i="0" u="none" strike="noStrike" kern="1200" cap="none" spc="0" normalizeH="0" baseline="0" noProof="0">
                <a:ln>
                  <a:noFill/>
                </a:ln>
                <a:solidFill>
                  <a:prstClr val="black">
                    <a:alpha val="50000"/>
                  </a:prstClr>
                </a:solidFill>
                <a:effectLst/>
                <a:uLnTx/>
                <a:uFillTx/>
                <a:latin typeface="Meiryo UI"/>
                <a:ea typeface="Meiryo UI"/>
                <a:cs typeface="+mn-cs"/>
              </a:endParaRPr>
            </a:p>
          </p:txBody>
        </p:sp>
      </p:grpSp>
      <p:grpSp>
        <p:nvGrpSpPr>
          <p:cNvPr id="121" name="脳（AI）">
            <a:extLst>
              <a:ext uri="{FF2B5EF4-FFF2-40B4-BE49-F238E27FC236}">
                <a16:creationId xmlns:a16="http://schemas.microsoft.com/office/drawing/2014/main" id="{5A20F6D0-A7CC-465E-9E58-CCA91862F186}"/>
              </a:ext>
            </a:extLst>
          </p:cNvPr>
          <p:cNvGrpSpPr>
            <a:grpSpLocks noChangeAspect="1"/>
          </p:cNvGrpSpPr>
          <p:nvPr/>
        </p:nvGrpSpPr>
        <p:grpSpPr bwMode="auto">
          <a:xfrm>
            <a:off x="6443414" y="4793021"/>
            <a:ext cx="377715" cy="320690"/>
            <a:chOff x="3175" y="2236"/>
            <a:chExt cx="669" cy="568"/>
          </a:xfrm>
        </p:grpSpPr>
        <p:sp>
          <p:nvSpPr>
            <p:cNvPr id="122" name="Freeform 59">
              <a:extLst>
                <a:ext uri="{FF2B5EF4-FFF2-40B4-BE49-F238E27FC236}">
                  <a16:creationId xmlns:a16="http://schemas.microsoft.com/office/drawing/2014/main" id="{F449A507-1AEE-4655-8F85-4D5E4DB5F940}"/>
                </a:ext>
              </a:extLst>
            </p:cNvPr>
            <p:cNvSpPr>
              <a:spLocks noEditPoints="1"/>
            </p:cNvSpPr>
            <p:nvPr/>
          </p:nvSpPr>
          <p:spPr bwMode="auto">
            <a:xfrm>
              <a:off x="3208" y="2271"/>
              <a:ext cx="601" cy="403"/>
            </a:xfrm>
            <a:custGeom>
              <a:avLst/>
              <a:gdLst>
                <a:gd name="T0" fmla="*/ 298 w 395"/>
                <a:gd name="T1" fmla="*/ 261 h 265"/>
                <a:gd name="T2" fmla="*/ 247 w 395"/>
                <a:gd name="T3" fmla="*/ 234 h 265"/>
                <a:gd name="T4" fmla="*/ 251 w 395"/>
                <a:gd name="T5" fmla="*/ 209 h 265"/>
                <a:gd name="T6" fmla="*/ 288 w 395"/>
                <a:gd name="T7" fmla="*/ 189 h 265"/>
                <a:gd name="T8" fmla="*/ 372 w 395"/>
                <a:gd name="T9" fmla="*/ 203 h 265"/>
                <a:gd name="T10" fmla="*/ 395 w 395"/>
                <a:gd name="T11" fmla="*/ 127 h 265"/>
                <a:gd name="T12" fmla="*/ 391 w 395"/>
                <a:gd name="T13" fmla="*/ 118 h 265"/>
                <a:gd name="T14" fmla="*/ 342 w 395"/>
                <a:gd name="T15" fmla="*/ 154 h 265"/>
                <a:gd name="T16" fmla="*/ 342 w 395"/>
                <a:gd name="T17" fmla="*/ 126 h 265"/>
                <a:gd name="T18" fmla="*/ 380 w 395"/>
                <a:gd name="T19" fmla="*/ 106 h 265"/>
                <a:gd name="T20" fmla="*/ 356 w 395"/>
                <a:gd name="T21" fmla="*/ 97 h 265"/>
                <a:gd name="T22" fmla="*/ 329 w 395"/>
                <a:gd name="T23" fmla="*/ 96 h 265"/>
                <a:gd name="T24" fmla="*/ 347 w 395"/>
                <a:gd name="T25" fmla="*/ 83 h 265"/>
                <a:gd name="T26" fmla="*/ 358 w 395"/>
                <a:gd name="T27" fmla="*/ 55 h 265"/>
                <a:gd name="T28" fmla="*/ 348 w 395"/>
                <a:gd name="T29" fmla="*/ 40 h 265"/>
                <a:gd name="T30" fmla="*/ 149 w 395"/>
                <a:gd name="T31" fmla="*/ 36 h 265"/>
                <a:gd name="T32" fmla="*/ 155 w 395"/>
                <a:gd name="T33" fmla="*/ 95 h 265"/>
                <a:gd name="T34" fmla="*/ 128 w 395"/>
                <a:gd name="T35" fmla="*/ 95 h 265"/>
                <a:gd name="T36" fmla="*/ 134 w 395"/>
                <a:gd name="T37" fmla="*/ 28 h 265"/>
                <a:gd name="T38" fmla="*/ 304 w 395"/>
                <a:gd name="T39" fmla="*/ 20 h 265"/>
                <a:gd name="T40" fmla="*/ 278 w 395"/>
                <a:gd name="T41" fmla="*/ 0 h 265"/>
                <a:gd name="T42" fmla="*/ 100 w 395"/>
                <a:gd name="T43" fmla="*/ 84 h 265"/>
                <a:gd name="T44" fmla="*/ 92 w 395"/>
                <a:gd name="T45" fmla="*/ 109 h 265"/>
                <a:gd name="T46" fmla="*/ 84 w 395"/>
                <a:gd name="T47" fmla="*/ 84 h 265"/>
                <a:gd name="T48" fmla="*/ 80 w 395"/>
                <a:gd name="T49" fmla="*/ 4 h 265"/>
                <a:gd name="T50" fmla="*/ 50 w 395"/>
                <a:gd name="T51" fmla="*/ 118 h 265"/>
                <a:gd name="T52" fmla="*/ 42 w 395"/>
                <a:gd name="T53" fmla="*/ 143 h 265"/>
                <a:gd name="T54" fmla="*/ 34 w 395"/>
                <a:gd name="T55" fmla="*/ 118 h 265"/>
                <a:gd name="T56" fmla="*/ 4 w 395"/>
                <a:gd name="T57" fmla="*/ 80 h 265"/>
                <a:gd name="T58" fmla="*/ 0 w 395"/>
                <a:gd name="T59" fmla="*/ 128 h 265"/>
                <a:gd name="T60" fmla="*/ 41 w 395"/>
                <a:gd name="T61" fmla="*/ 191 h 265"/>
                <a:gd name="T62" fmla="*/ 84 w 395"/>
                <a:gd name="T63" fmla="*/ 194 h 265"/>
                <a:gd name="T64" fmla="*/ 92 w 395"/>
                <a:gd name="T65" fmla="*/ 132 h 265"/>
                <a:gd name="T66" fmla="*/ 142 w 395"/>
                <a:gd name="T67" fmla="*/ 126 h 265"/>
                <a:gd name="T68" fmla="*/ 142 w 395"/>
                <a:gd name="T69" fmla="*/ 154 h 265"/>
                <a:gd name="T70" fmla="*/ 100 w 395"/>
                <a:gd name="T71" fmla="*/ 148 h 265"/>
                <a:gd name="T72" fmla="*/ 108 w 395"/>
                <a:gd name="T73" fmla="*/ 206 h 265"/>
                <a:gd name="T74" fmla="*/ 142 w 395"/>
                <a:gd name="T75" fmla="*/ 180 h 265"/>
                <a:gd name="T76" fmla="*/ 142 w 395"/>
                <a:gd name="T77" fmla="*/ 208 h 265"/>
                <a:gd name="T78" fmla="*/ 120 w 395"/>
                <a:gd name="T79" fmla="*/ 218 h 265"/>
                <a:gd name="T80" fmla="*/ 135 w 395"/>
                <a:gd name="T81" fmla="*/ 228 h 265"/>
                <a:gd name="T82" fmla="*/ 203 w 395"/>
                <a:gd name="T83" fmla="*/ 180 h 265"/>
                <a:gd name="T84" fmla="*/ 203 w 395"/>
                <a:gd name="T85" fmla="*/ 208 h 265"/>
                <a:gd name="T86" fmla="*/ 164 w 395"/>
                <a:gd name="T87" fmla="*/ 228 h 265"/>
                <a:gd name="T88" fmla="*/ 224 w 395"/>
                <a:gd name="T89" fmla="*/ 215 h 265"/>
                <a:gd name="T90" fmla="*/ 263 w 395"/>
                <a:gd name="T91" fmla="*/ 174 h 265"/>
                <a:gd name="T92" fmla="*/ 364 w 395"/>
                <a:gd name="T93" fmla="*/ 166 h 265"/>
                <a:gd name="T94" fmla="*/ 391 w 395"/>
                <a:gd name="T95" fmla="*/ 145 h 265"/>
                <a:gd name="T96" fmla="*/ 395 w 395"/>
                <a:gd name="T97" fmla="*/ 12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5" h="265">
                  <a:moveTo>
                    <a:pt x="364" y="218"/>
                  </a:moveTo>
                  <a:cubicBezTo>
                    <a:pt x="298" y="261"/>
                    <a:pt x="298" y="261"/>
                    <a:pt x="298" y="261"/>
                  </a:cubicBezTo>
                  <a:cubicBezTo>
                    <a:pt x="292" y="265"/>
                    <a:pt x="286" y="263"/>
                    <a:pt x="280" y="259"/>
                  </a:cubicBezTo>
                  <a:cubicBezTo>
                    <a:pt x="247" y="234"/>
                    <a:pt x="247" y="234"/>
                    <a:pt x="247" y="234"/>
                  </a:cubicBezTo>
                  <a:cubicBezTo>
                    <a:pt x="247" y="215"/>
                    <a:pt x="247" y="215"/>
                    <a:pt x="247" y="215"/>
                  </a:cubicBezTo>
                  <a:cubicBezTo>
                    <a:pt x="247" y="213"/>
                    <a:pt x="248" y="211"/>
                    <a:pt x="251" y="209"/>
                  </a:cubicBezTo>
                  <a:cubicBezTo>
                    <a:pt x="276" y="193"/>
                    <a:pt x="276" y="193"/>
                    <a:pt x="276" y="193"/>
                  </a:cubicBezTo>
                  <a:cubicBezTo>
                    <a:pt x="280" y="190"/>
                    <a:pt x="283" y="189"/>
                    <a:pt x="288" y="189"/>
                  </a:cubicBezTo>
                  <a:cubicBezTo>
                    <a:pt x="372" y="189"/>
                    <a:pt x="372" y="189"/>
                    <a:pt x="372" y="189"/>
                  </a:cubicBezTo>
                  <a:cubicBezTo>
                    <a:pt x="372" y="203"/>
                    <a:pt x="372" y="203"/>
                    <a:pt x="372" y="203"/>
                  </a:cubicBezTo>
                  <a:cubicBezTo>
                    <a:pt x="372" y="210"/>
                    <a:pt x="370" y="214"/>
                    <a:pt x="364" y="218"/>
                  </a:cubicBezTo>
                  <a:close/>
                  <a:moveTo>
                    <a:pt x="395" y="127"/>
                  </a:moveTo>
                  <a:cubicBezTo>
                    <a:pt x="395" y="124"/>
                    <a:pt x="394" y="120"/>
                    <a:pt x="391" y="118"/>
                  </a:cubicBezTo>
                  <a:cubicBezTo>
                    <a:pt x="391" y="118"/>
                    <a:pt x="391" y="118"/>
                    <a:pt x="391" y="118"/>
                  </a:cubicBezTo>
                  <a:cubicBezTo>
                    <a:pt x="356" y="140"/>
                    <a:pt x="356" y="140"/>
                    <a:pt x="356" y="140"/>
                  </a:cubicBezTo>
                  <a:cubicBezTo>
                    <a:pt x="356" y="148"/>
                    <a:pt x="350" y="154"/>
                    <a:pt x="342" y="154"/>
                  </a:cubicBezTo>
                  <a:cubicBezTo>
                    <a:pt x="335" y="154"/>
                    <a:pt x="329" y="147"/>
                    <a:pt x="329" y="140"/>
                  </a:cubicBezTo>
                  <a:cubicBezTo>
                    <a:pt x="329" y="132"/>
                    <a:pt x="335" y="126"/>
                    <a:pt x="342" y="126"/>
                  </a:cubicBezTo>
                  <a:cubicBezTo>
                    <a:pt x="344" y="126"/>
                    <a:pt x="346" y="126"/>
                    <a:pt x="347" y="127"/>
                  </a:cubicBezTo>
                  <a:cubicBezTo>
                    <a:pt x="380" y="106"/>
                    <a:pt x="380" y="106"/>
                    <a:pt x="380" y="106"/>
                  </a:cubicBezTo>
                  <a:cubicBezTo>
                    <a:pt x="365" y="91"/>
                    <a:pt x="365" y="91"/>
                    <a:pt x="365" y="91"/>
                  </a:cubicBezTo>
                  <a:cubicBezTo>
                    <a:pt x="356" y="97"/>
                    <a:pt x="356" y="97"/>
                    <a:pt x="356" y="97"/>
                  </a:cubicBezTo>
                  <a:cubicBezTo>
                    <a:pt x="356" y="104"/>
                    <a:pt x="350" y="110"/>
                    <a:pt x="342" y="110"/>
                  </a:cubicBezTo>
                  <a:cubicBezTo>
                    <a:pt x="335" y="110"/>
                    <a:pt x="329" y="104"/>
                    <a:pt x="329" y="96"/>
                  </a:cubicBezTo>
                  <a:cubicBezTo>
                    <a:pt x="329" y="89"/>
                    <a:pt x="335" y="82"/>
                    <a:pt x="342" y="82"/>
                  </a:cubicBezTo>
                  <a:cubicBezTo>
                    <a:pt x="344" y="82"/>
                    <a:pt x="346" y="83"/>
                    <a:pt x="347" y="83"/>
                  </a:cubicBezTo>
                  <a:cubicBezTo>
                    <a:pt x="358" y="77"/>
                    <a:pt x="358" y="77"/>
                    <a:pt x="358" y="77"/>
                  </a:cubicBezTo>
                  <a:cubicBezTo>
                    <a:pt x="358" y="55"/>
                    <a:pt x="358" y="55"/>
                    <a:pt x="358" y="55"/>
                  </a:cubicBezTo>
                  <a:cubicBezTo>
                    <a:pt x="358" y="52"/>
                    <a:pt x="357" y="48"/>
                    <a:pt x="354" y="46"/>
                  </a:cubicBezTo>
                  <a:cubicBezTo>
                    <a:pt x="348" y="40"/>
                    <a:pt x="348" y="40"/>
                    <a:pt x="348" y="40"/>
                  </a:cubicBezTo>
                  <a:cubicBezTo>
                    <a:pt x="345" y="37"/>
                    <a:pt x="342" y="36"/>
                    <a:pt x="339" y="36"/>
                  </a:cubicBezTo>
                  <a:cubicBezTo>
                    <a:pt x="149" y="36"/>
                    <a:pt x="149" y="36"/>
                    <a:pt x="149" y="36"/>
                  </a:cubicBezTo>
                  <a:cubicBezTo>
                    <a:pt x="149" y="84"/>
                    <a:pt x="149" y="84"/>
                    <a:pt x="149" y="84"/>
                  </a:cubicBezTo>
                  <a:cubicBezTo>
                    <a:pt x="153" y="86"/>
                    <a:pt x="155" y="91"/>
                    <a:pt x="155" y="95"/>
                  </a:cubicBezTo>
                  <a:cubicBezTo>
                    <a:pt x="155" y="103"/>
                    <a:pt x="149" y="109"/>
                    <a:pt x="142" y="109"/>
                  </a:cubicBezTo>
                  <a:cubicBezTo>
                    <a:pt x="134" y="109"/>
                    <a:pt x="128" y="103"/>
                    <a:pt x="128" y="95"/>
                  </a:cubicBezTo>
                  <a:cubicBezTo>
                    <a:pt x="128" y="91"/>
                    <a:pt x="130" y="86"/>
                    <a:pt x="134" y="84"/>
                  </a:cubicBezTo>
                  <a:cubicBezTo>
                    <a:pt x="134" y="28"/>
                    <a:pt x="134" y="28"/>
                    <a:pt x="134" y="28"/>
                  </a:cubicBezTo>
                  <a:cubicBezTo>
                    <a:pt x="134" y="24"/>
                    <a:pt x="137" y="20"/>
                    <a:pt x="142" y="20"/>
                  </a:cubicBezTo>
                  <a:cubicBezTo>
                    <a:pt x="304" y="20"/>
                    <a:pt x="304" y="20"/>
                    <a:pt x="304" y="20"/>
                  </a:cubicBezTo>
                  <a:cubicBezTo>
                    <a:pt x="288" y="4"/>
                    <a:pt x="288" y="4"/>
                    <a:pt x="288" y="4"/>
                  </a:cubicBezTo>
                  <a:cubicBezTo>
                    <a:pt x="285" y="1"/>
                    <a:pt x="282" y="0"/>
                    <a:pt x="278" y="0"/>
                  </a:cubicBezTo>
                  <a:cubicBezTo>
                    <a:pt x="100" y="0"/>
                    <a:pt x="100" y="0"/>
                    <a:pt x="100" y="0"/>
                  </a:cubicBezTo>
                  <a:cubicBezTo>
                    <a:pt x="100" y="84"/>
                    <a:pt x="100" y="84"/>
                    <a:pt x="100" y="84"/>
                  </a:cubicBezTo>
                  <a:cubicBezTo>
                    <a:pt x="103" y="86"/>
                    <a:pt x="106" y="91"/>
                    <a:pt x="106" y="95"/>
                  </a:cubicBezTo>
                  <a:cubicBezTo>
                    <a:pt x="106" y="103"/>
                    <a:pt x="99" y="109"/>
                    <a:pt x="92" y="109"/>
                  </a:cubicBezTo>
                  <a:cubicBezTo>
                    <a:pt x="84" y="109"/>
                    <a:pt x="78" y="103"/>
                    <a:pt x="78" y="95"/>
                  </a:cubicBezTo>
                  <a:cubicBezTo>
                    <a:pt x="78" y="91"/>
                    <a:pt x="80" y="86"/>
                    <a:pt x="84" y="84"/>
                  </a:cubicBezTo>
                  <a:cubicBezTo>
                    <a:pt x="84" y="2"/>
                    <a:pt x="84" y="2"/>
                    <a:pt x="84" y="2"/>
                  </a:cubicBezTo>
                  <a:cubicBezTo>
                    <a:pt x="82" y="2"/>
                    <a:pt x="81" y="3"/>
                    <a:pt x="80" y="4"/>
                  </a:cubicBezTo>
                  <a:cubicBezTo>
                    <a:pt x="50" y="34"/>
                    <a:pt x="50" y="34"/>
                    <a:pt x="50" y="34"/>
                  </a:cubicBezTo>
                  <a:cubicBezTo>
                    <a:pt x="50" y="118"/>
                    <a:pt x="50" y="118"/>
                    <a:pt x="50" y="118"/>
                  </a:cubicBezTo>
                  <a:cubicBezTo>
                    <a:pt x="54" y="121"/>
                    <a:pt x="56" y="125"/>
                    <a:pt x="56" y="129"/>
                  </a:cubicBezTo>
                  <a:cubicBezTo>
                    <a:pt x="56" y="137"/>
                    <a:pt x="50" y="143"/>
                    <a:pt x="42" y="143"/>
                  </a:cubicBezTo>
                  <a:cubicBezTo>
                    <a:pt x="34" y="143"/>
                    <a:pt x="28" y="137"/>
                    <a:pt x="28" y="129"/>
                  </a:cubicBezTo>
                  <a:cubicBezTo>
                    <a:pt x="28" y="125"/>
                    <a:pt x="31" y="121"/>
                    <a:pt x="34" y="118"/>
                  </a:cubicBezTo>
                  <a:cubicBezTo>
                    <a:pt x="34" y="50"/>
                    <a:pt x="34" y="50"/>
                    <a:pt x="34" y="50"/>
                  </a:cubicBezTo>
                  <a:cubicBezTo>
                    <a:pt x="4" y="80"/>
                    <a:pt x="4" y="80"/>
                    <a:pt x="4" y="80"/>
                  </a:cubicBezTo>
                  <a:cubicBezTo>
                    <a:pt x="1" y="83"/>
                    <a:pt x="0" y="87"/>
                    <a:pt x="0" y="90"/>
                  </a:cubicBezTo>
                  <a:cubicBezTo>
                    <a:pt x="0" y="128"/>
                    <a:pt x="0" y="128"/>
                    <a:pt x="0" y="128"/>
                  </a:cubicBezTo>
                  <a:cubicBezTo>
                    <a:pt x="0" y="134"/>
                    <a:pt x="2" y="137"/>
                    <a:pt x="4" y="141"/>
                  </a:cubicBezTo>
                  <a:cubicBezTo>
                    <a:pt x="41" y="191"/>
                    <a:pt x="41" y="191"/>
                    <a:pt x="41" y="191"/>
                  </a:cubicBezTo>
                  <a:cubicBezTo>
                    <a:pt x="42" y="193"/>
                    <a:pt x="44" y="194"/>
                    <a:pt x="48" y="194"/>
                  </a:cubicBezTo>
                  <a:cubicBezTo>
                    <a:pt x="84" y="194"/>
                    <a:pt x="84" y="194"/>
                    <a:pt x="84" y="194"/>
                  </a:cubicBezTo>
                  <a:cubicBezTo>
                    <a:pt x="84" y="140"/>
                    <a:pt x="84" y="140"/>
                    <a:pt x="84" y="140"/>
                  </a:cubicBezTo>
                  <a:cubicBezTo>
                    <a:pt x="84" y="135"/>
                    <a:pt x="87" y="132"/>
                    <a:pt x="92" y="132"/>
                  </a:cubicBezTo>
                  <a:cubicBezTo>
                    <a:pt x="130" y="132"/>
                    <a:pt x="130" y="132"/>
                    <a:pt x="130" y="132"/>
                  </a:cubicBezTo>
                  <a:cubicBezTo>
                    <a:pt x="133" y="128"/>
                    <a:pt x="137" y="126"/>
                    <a:pt x="142" y="126"/>
                  </a:cubicBezTo>
                  <a:cubicBezTo>
                    <a:pt x="149" y="126"/>
                    <a:pt x="155" y="132"/>
                    <a:pt x="155" y="140"/>
                  </a:cubicBezTo>
                  <a:cubicBezTo>
                    <a:pt x="155" y="147"/>
                    <a:pt x="149" y="154"/>
                    <a:pt x="142" y="154"/>
                  </a:cubicBezTo>
                  <a:cubicBezTo>
                    <a:pt x="137" y="154"/>
                    <a:pt x="133" y="151"/>
                    <a:pt x="130" y="148"/>
                  </a:cubicBezTo>
                  <a:cubicBezTo>
                    <a:pt x="100" y="148"/>
                    <a:pt x="100" y="148"/>
                    <a:pt x="100" y="148"/>
                  </a:cubicBezTo>
                  <a:cubicBezTo>
                    <a:pt x="100" y="198"/>
                    <a:pt x="100" y="198"/>
                    <a:pt x="100" y="198"/>
                  </a:cubicBezTo>
                  <a:cubicBezTo>
                    <a:pt x="108" y="206"/>
                    <a:pt x="108" y="206"/>
                    <a:pt x="108" y="206"/>
                  </a:cubicBezTo>
                  <a:cubicBezTo>
                    <a:pt x="128" y="194"/>
                    <a:pt x="128" y="194"/>
                    <a:pt x="128" y="194"/>
                  </a:cubicBezTo>
                  <a:cubicBezTo>
                    <a:pt x="128" y="186"/>
                    <a:pt x="134" y="180"/>
                    <a:pt x="142" y="180"/>
                  </a:cubicBezTo>
                  <a:cubicBezTo>
                    <a:pt x="149" y="180"/>
                    <a:pt x="155" y="186"/>
                    <a:pt x="155" y="194"/>
                  </a:cubicBezTo>
                  <a:cubicBezTo>
                    <a:pt x="155" y="202"/>
                    <a:pt x="149" y="208"/>
                    <a:pt x="142" y="208"/>
                  </a:cubicBezTo>
                  <a:cubicBezTo>
                    <a:pt x="140" y="208"/>
                    <a:pt x="138" y="207"/>
                    <a:pt x="136" y="207"/>
                  </a:cubicBezTo>
                  <a:cubicBezTo>
                    <a:pt x="120" y="218"/>
                    <a:pt x="120" y="218"/>
                    <a:pt x="120" y="218"/>
                  </a:cubicBezTo>
                  <a:cubicBezTo>
                    <a:pt x="127" y="225"/>
                    <a:pt x="127" y="225"/>
                    <a:pt x="127" y="225"/>
                  </a:cubicBezTo>
                  <a:cubicBezTo>
                    <a:pt x="129" y="227"/>
                    <a:pt x="132" y="228"/>
                    <a:pt x="135" y="228"/>
                  </a:cubicBezTo>
                  <a:cubicBezTo>
                    <a:pt x="189" y="194"/>
                    <a:pt x="189" y="194"/>
                    <a:pt x="189" y="194"/>
                  </a:cubicBezTo>
                  <a:cubicBezTo>
                    <a:pt x="189" y="186"/>
                    <a:pt x="195" y="180"/>
                    <a:pt x="203" y="180"/>
                  </a:cubicBezTo>
                  <a:cubicBezTo>
                    <a:pt x="210" y="180"/>
                    <a:pt x="216" y="186"/>
                    <a:pt x="216" y="194"/>
                  </a:cubicBezTo>
                  <a:cubicBezTo>
                    <a:pt x="216" y="202"/>
                    <a:pt x="210" y="208"/>
                    <a:pt x="203" y="208"/>
                  </a:cubicBezTo>
                  <a:cubicBezTo>
                    <a:pt x="201" y="208"/>
                    <a:pt x="199" y="207"/>
                    <a:pt x="197" y="207"/>
                  </a:cubicBezTo>
                  <a:cubicBezTo>
                    <a:pt x="164" y="228"/>
                    <a:pt x="164" y="228"/>
                    <a:pt x="164" y="228"/>
                  </a:cubicBezTo>
                  <a:cubicBezTo>
                    <a:pt x="224" y="228"/>
                    <a:pt x="224" y="228"/>
                    <a:pt x="224" y="228"/>
                  </a:cubicBezTo>
                  <a:cubicBezTo>
                    <a:pt x="224" y="215"/>
                    <a:pt x="224" y="215"/>
                    <a:pt x="224" y="215"/>
                  </a:cubicBezTo>
                  <a:cubicBezTo>
                    <a:pt x="224" y="204"/>
                    <a:pt x="228" y="197"/>
                    <a:pt x="238" y="190"/>
                  </a:cubicBezTo>
                  <a:cubicBezTo>
                    <a:pt x="263" y="174"/>
                    <a:pt x="263" y="174"/>
                    <a:pt x="263" y="174"/>
                  </a:cubicBezTo>
                  <a:cubicBezTo>
                    <a:pt x="272" y="168"/>
                    <a:pt x="278" y="166"/>
                    <a:pt x="288" y="166"/>
                  </a:cubicBezTo>
                  <a:cubicBezTo>
                    <a:pt x="364" y="166"/>
                    <a:pt x="364" y="166"/>
                    <a:pt x="364" y="166"/>
                  </a:cubicBezTo>
                  <a:cubicBezTo>
                    <a:pt x="368" y="166"/>
                    <a:pt x="371" y="165"/>
                    <a:pt x="373" y="163"/>
                  </a:cubicBezTo>
                  <a:cubicBezTo>
                    <a:pt x="391" y="145"/>
                    <a:pt x="391" y="145"/>
                    <a:pt x="391" y="145"/>
                  </a:cubicBezTo>
                  <a:cubicBezTo>
                    <a:pt x="394" y="142"/>
                    <a:pt x="395" y="139"/>
                    <a:pt x="395" y="135"/>
                  </a:cubicBezTo>
                  <a:lnTo>
                    <a:pt x="395"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60" tIns="42230" rIns="84460" bIns="4223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63" b="0" i="0" u="none" strike="noStrike" kern="1200" cap="none" spc="0" normalizeH="0" baseline="0" noProof="0">
                <a:ln>
                  <a:noFill/>
                </a:ln>
                <a:solidFill>
                  <a:prstClr val="black"/>
                </a:solidFill>
                <a:effectLst/>
                <a:uLnTx/>
                <a:uFillTx/>
                <a:latin typeface="Meiryo UI"/>
                <a:ea typeface="Meiryo UI"/>
                <a:cs typeface="+mn-cs"/>
              </a:endParaRPr>
            </a:p>
          </p:txBody>
        </p:sp>
        <p:sp>
          <p:nvSpPr>
            <p:cNvPr id="123" name="Freeform 60">
              <a:extLst>
                <a:ext uri="{FF2B5EF4-FFF2-40B4-BE49-F238E27FC236}">
                  <a16:creationId xmlns:a16="http://schemas.microsoft.com/office/drawing/2014/main" id="{4264EA59-0C8B-4440-BEE6-266316A4AA56}"/>
                </a:ext>
              </a:extLst>
            </p:cNvPr>
            <p:cNvSpPr>
              <a:spLocks noEditPoints="1"/>
            </p:cNvSpPr>
            <p:nvPr/>
          </p:nvSpPr>
          <p:spPr bwMode="auto">
            <a:xfrm>
              <a:off x="3175" y="2236"/>
              <a:ext cx="669" cy="568"/>
            </a:xfrm>
            <a:custGeom>
              <a:avLst/>
              <a:gdLst>
                <a:gd name="T0" fmla="*/ 403 w 440"/>
                <a:gd name="T1" fmla="*/ 92 h 373"/>
                <a:gd name="T2" fmla="*/ 386 w 440"/>
                <a:gd name="T3" fmla="*/ 47 h 373"/>
                <a:gd name="T4" fmla="*/ 347 w 440"/>
                <a:gd name="T5" fmla="*/ 32 h 373"/>
                <a:gd name="T6" fmla="*/ 112 w 440"/>
                <a:gd name="T7" fmla="*/ 0 h 373"/>
                <a:gd name="T8" fmla="*/ 0 w 440"/>
                <a:gd name="T9" fmla="*/ 113 h 373"/>
                <a:gd name="T10" fmla="*/ 44 w 440"/>
                <a:gd name="T11" fmla="*/ 227 h 373"/>
                <a:gd name="T12" fmla="*/ 113 w 440"/>
                <a:gd name="T13" fmla="*/ 244 h 373"/>
                <a:gd name="T14" fmla="*/ 191 w 440"/>
                <a:gd name="T15" fmla="*/ 274 h 373"/>
                <a:gd name="T16" fmla="*/ 250 w 440"/>
                <a:gd name="T17" fmla="*/ 325 h 373"/>
                <a:gd name="T18" fmla="*/ 343 w 440"/>
                <a:gd name="T19" fmla="*/ 373 h 373"/>
                <a:gd name="T20" fmla="*/ 417 w 440"/>
                <a:gd name="T21" fmla="*/ 226 h 373"/>
                <a:gd name="T22" fmla="*/ 440 w 440"/>
                <a:gd name="T23" fmla="*/ 158 h 373"/>
                <a:gd name="T24" fmla="*/ 387 w 440"/>
                <a:gd name="T25" fmla="*/ 114 h 373"/>
                <a:gd name="T26" fmla="*/ 106 w 440"/>
                <a:gd name="T27" fmla="*/ 218 h 373"/>
                <a:gd name="T28" fmla="*/ 122 w 440"/>
                <a:gd name="T29" fmla="*/ 223 h 373"/>
                <a:gd name="T30" fmla="*/ 386 w 440"/>
                <a:gd name="T31" fmla="*/ 241 h 373"/>
                <a:gd name="T32" fmla="*/ 269 w 440"/>
                <a:gd name="T33" fmla="*/ 257 h 373"/>
                <a:gd name="T34" fmla="*/ 298 w 440"/>
                <a:gd name="T35" fmla="*/ 216 h 373"/>
                <a:gd name="T36" fmla="*/ 394 w 440"/>
                <a:gd name="T37" fmla="*/ 226 h 373"/>
                <a:gd name="T38" fmla="*/ 413 w 440"/>
                <a:gd name="T39" fmla="*/ 168 h 373"/>
                <a:gd name="T40" fmla="*/ 310 w 440"/>
                <a:gd name="T41" fmla="*/ 189 h 373"/>
                <a:gd name="T42" fmla="*/ 246 w 440"/>
                <a:gd name="T43" fmla="*/ 238 h 373"/>
                <a:gd name="T44" fmla="*/ 219 w 440"/>
                <a:gd name="T45" fmla="*/ 230 h 373"/>
                <a:gd name="T46" fmla="*/ 225 w 440"/>
                <a:gd name="T47" fmla="*/ 203 h 373"/>
                <a:gd name="T48" fmla="*/ 149 w 440"/>
                <a:gd name="T49" fmla="*/ 248 h 373"/>
                <a:gd name="T50" fmla="*/ 164 w 440"/>
                <a:gd name="T51" fmla="*/ 231 h 373"/>
                <a:gd name="T52" fmla="*/ 150 w 440"/>
                <a:gd name="T53" fmla="*/ 217 h 373"/>
                <a:gd name="T54" fmla="*/ 122 w 440"/>
                <a:gd name="T55" fmla="*/ 171 h 373"/>
                <a:gd name="T56" fmla="*/ 177 w 440"/>
                <a:gd name="T57" fmla="*/ 163 h 373"/>
                <a:gd name="T58" fmla="*/ 114 w 440"/>
                <a:gd name="T59" fmla="*/ 155 h 373"/>
                <a:gd name="T60" fmla="*/ 70 w 440"/>
                <a:gd name="T61" fmla="*/ 217 h 373"/>
                <a:gd name="T62" fmla="*/ 22 w 440"/>
                <a:gd name="T63" fmla="*/ 151 h 373"/>
                <a:gd name="T64" fmla="*/ 56 w 440"/>
                <a:gd name="T65" fmla="*/ 73 h 373"/>
                <a:gd name="T66" fmla="*/ 64 w 440"/>
                <a:gd name="T67" fmla="*/ 166 h 373"/>
                <a:gd name="T68" fmla="*/ 72 w 440"/>
                <a:gd name="T69" fmla="*/ 57 h 373"/>
                <a:gd name="T70" fmla="*/ 106 w 440"/>
                <a:gd name="T71" fmla="*/ 107 h 373"/>
                <a:gd name="T72" fmla="*/ 128 w 440"/>
                <a:gd name="T73" fmla="*/ 118 h 373"/>
                <a:gd name="T74" fmla="*/ 300 w 440"/>
                <a:gd name="T75" fmla="*/ 23 h 373"/>
                <a:gd name="T76" fmla="*/ 164 w 440"/>
                <a:gd name="T77" fmla="*/ 43 h 373"/>
                <a:gd name="T78" fmla="*/ 150 w 440"/>
                <a:gd name="T79" fmla="*/ 118 h 373"/>
                <a:gd name="T80" fmla="*/ 171 w 440"/>
                <a:gd name="T81" fmla="*/ 107 h 373"/>
                <a:gd name="T82" fmla="*/ 370 w 440"/>
                <a:gd name="T83" fmla="*/ 63 h 373"/>
                <a:gd name="T84" fmla="*/ 380 w 440"/>
                <a:gd name="T85" fmla="*/ 100 h 373"/>
                <a:gd name="T86" fmla="*/ 351 w 440"/>
                <a:gd name="T87" fmla="*/ 119 h 373"/>
                <a:gd name="T88" fmla="*/ 387 w 440"/>
                <a:gd name="T89" fmla="*/ 114 h 373"/>
                <a:gd name="T90" fmla="*/ 364 w 440"/>
                <a:gd name="T91" fmla="*/ 149 h 373"/>
                <a:gd name="T92" fmla="*/ 378 w 440"/>
                <a:gd name="T93" fmla="*/ 163 h 373"/>
                <a:gd name="T94" fmla="*/ 417 w 440"/>
                <a:gd name="T95" fmla="*/ 150 h 373"/>
                <a:gd name="T96" fmla="*/ 222 w 440"/>
                <a:gd name="T97" fmla="*/ 175 h 373"/>
                <a:gd name="T98" fmla="*/ 260 w 440"/>
                <a:gd name="T99" fmla="*/ 79 h 373"/>
                <a:gd name="T100" fmla="*/ 266 w 440"/>
                <a:gd name="T101" fmla="*/ 154 h 373"/>
                <a:gd name="T102" fmla="*/ 248 w 440"/>
                <a:gd name="T103" fmla="*/ 99 h 373"/>
                <a:gd name="T104" fmla="*/ 323 w 440"/>
                <a:gd name="T105" fmla="*/ 79 h 373"/>
                <a:gd name="T106" fmla="*/ 303 w 440"/>
                <a:gd name="T107" fmla="*/ 79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0" h="373">
                  <a:moveTo>
                    <a:pt x="429" y="125"/>
                  </a:moveTo>
                  <a:cubicBezTo>
                    <a:pt x="406" y="102"/>
                    <a:pt x="406" y="102"/>
                    <a:pt x="406" y="102"/>
                  </a:cubicBezTo>
                  <a:cubicBezTo>
                    <a:pt x="403" y="99"/>
                    <a:pt x="403" y="97"/>
                    <a:pt x="403" y="92"/>
                  </a:cubicBezTo>
                  <a:cubicBezTo>
                    <a:pt x="403" y="78"/>
                    <a:pt x="403" y="78"/>
                    <a:pt x="403" y="78"/>
                  </a:cubicBezTo>
                  <a:cubicBezTo>
                    <a:pt x="403" y="68"/>
                    <a:pt x="400" y="60"/>
                    <a:pt x="392" y="53"/>
                  </a:cubicBezTo>
                  <a:cubicBezTo>
                    <a:pt x="386" y="47"/>
                    <a:pt x="386" y="47"/>
                    <a:pt x="386" y="47"/>
                  </a:cubicBezTo>
                  <a:cubicBezTo>
                    <a:pt x="378" y="39"/>
                    <a:pt x="371" y="36"/>
                    <a:pt x="361" y="36"/>
                  </a:cubicBezTo>
                  <a:cubicBezTo>
                    <a:pt x="357" y="36"/>
                    <a:pt x="357" y="36"/>
                    <a:pt x="357" y="36"/>
                  </a:cubicBezTo>
                  <a:cubicBezTo>
                    <a:pt x="353" y="36"/>
                    <a:pt x="350" y="35"/>
                    <a:pt x="347" y="32"/>
                  </a:cubicBezTo>
                  <a:cubicBezTo>
                    <a:pt x="326" y="11"/>
                    <a:pt x="326" y="11"/>
                    <a:pt x="326" y="11"/>
                  </a:cubicBezTo>
                  <a:cubicBezTo>
                    <a:pt x="318" y="3"/>
                    <a:pt x="311" y="0"/>
                    <a:pt x="300" y="0"/>
                  </a:cubicBezTo>
                  <a:cubicBezTo>
                    <a:pt x="112" y="0"/>
                    <a:pt x="112" y="0"/>
                    <a:pt x="112" y="0"/>
                  </a:cubicBezTo>
                  <a:cubicBezTo>
                    <a:pt x="102" y="0"/>
                    <a:pt x="93" y="4"/>
                    <a:pt x="86" y="11"/>
                  </a:cubicBezTo>
                  <a:cubicBezTo>
                    <a:pt x="10" y="87"/>
                    <a:pt x="10" y="87"/>
                    <a:pt x="10" y="87"/>
                  </a:cubicBezTo>
                  <a:cubicBezTo>
                    <a:pt x="2" y="95"/>
                    <a:pt x="0" y="104"/>
                    <a:pt x="0" y="113"/>
                  </a:cubicBezTo>
                  <a:cubicBezTo>
                    <a:pt x="0" y="152"/>
                    <a:pt x="0" y="152"/>
                    <a:pt x="0" y="152"/>
                  </a:cubicBezTo>
                  <a:cubicBezTo>
                    <a:pt x="0" y="161"/>
                    <a:pt x="2" y="169"/>
                    <a:pt x="8" y="177"/>
                  </a:cubicBezTo>
                  <a:cubicBezTo>
                    <a:pt x="44" y="227"/>
                    <a:pt x="44" y="227"/>
                    <a:pt x="44" y="227"/>
                  </a:cubicBezTo>
                  <a:cubicBezTo>
                    <a:pt x="51" y="236"/>
                    <a:pt x="59" y="240"/>
                    <a:pt x="70" y="240"/>
                  </a:cubicBezTo>
                  <a:cubicBezTo>
                    <a:pt x="104" y="240"/>
                    <a:pt x="104" y="240"/>
                    <a:pt x="104" y="240"/>
                  </a:cubicBezTo>
                  <a:cubicBezTo>
                    <a:pt x="108" y="240"/>
                    <a:pt x="110" y="241"/>
                    <a:pt x="113" y="244"/>
                  </a:cubicBezTo>
                  <a:cubicBezTo>
                    <a:pt x="133" y="264"/>
                    <a:pt x="133" y="264"/>
                    <a:pt x="133" y="264"/>
                  </a:cubicBezTo>
                  <a:cubicBezTo>
                    <a:pt x="139" y="270"/>
                    <a:pt x="148" y="274"/>
                    <a:pt x="158" y="274"/>
                  </a:cubicBezTo>
                  <a:cubicBezTo>
                    <a:pt x="191" y="274"/>
                    <a:pt x="191" y="274"/>
                    <a:pt x="191" y="274"/>
                  </a:cubicBezTo>
                  <a:cubicBezTo>
                    <a:pt x="193" y="280"/>
                    <a:pt x="197" y="287"/>
                    <a:pt x="201" y="291"/>
                  </a:cubicBezTo>
                  <a:cubicBezTo>
                    <a:pt x="225" y="314"/>
                    <a:pt x="225" y="314"/>
                    <a:pt x="225" y="314"/>
                  </a:cubicBezTo>
                  <a:cubicBezTo>
                    <a:pt x="232" y="321"/>
                    <a:pt x="239" y="325"/>
                    <a:pt x="250" y="325"/>
                  </a:cubicBezTo>
                  <a:cubicBezTo>
                    <a:pt x="270" y="325"/>
                    <a:pt x="270" y="325"/>
                    <a:pt x="270" y="325"/>
                  </a:cubicBezTo>
                  <a:cubicBezTo>
                    <a:pt x="302" y="373"/>
                    <a:pt x="302" y="373"/>
                    <a:pt x="302" y="373"/>
                  </a:cubicBezTo>
                  <a:cubicBezTo>
                    <a:pt x="343" y="373"/>
                    <a:pt x="343" y="373"/>
                    <a:pt x="343" y="373"/>
                  </a:cubicBezTo>
                  <a:cubicBezTo>
                    <a:pt x="332" y="303"/>
                    <a:pt x="332" y="303"/>
                    <a:pt x="332" y="303"/>
                  </a:cubicBezTo>
                  <a:cubicBezTo>
                    <a:pt x="398" y="260"/>
                    <a:pt x="398" y="260"/>
                    <a:pt x="398" y="260"/>
                  </a:cubicBezTo>
                  <a:cubicBezTo>
                    <a:pt x="412" y="251"/>
                    <a:pt x="417" y="243"/>
                    <a:pt x="417" y="226"/>
                  </a:cubicBezTo>
                  <a:cubicBezTo>
                    <a:pt x="417" y="196"/>
                    <a:pt x="417" y="196"/>
                    <a:pt x="417" y="196"/>
                  </a:cubicBezTo>
                  <a:cubicBezTo>
                    <a:pt x="429" y="184"/>
                    <a:pt x="429" y="184"/>
                    <a:pt x="429" y="184"/>
                  </a:cubicBezTo>
                  <a:cubicBezTo>
                    <a:pt x="438" y="175"/>
                    <a:pt x="440" y="167"/>
                    <a:pt x="440" y="158"/>
                  </a:cubicBezTo>
                  <a:cubicBezTo>
                    <a:pt x="440" y="150"/>
                    <a:pt x="440" y="150"/>
                    <a:pt x="440" y="150"/>
                  </a:cubicBezTo>
                  <a:cubicBezTo>
                    <a:pt x="440" y="140"/>
                    <a:pt x="437" y="132"/>
                    <a:pt x="429" y="125"/>
                  </a:cubicBezTo>
                  <a:close/>
                  <a:moveTo>
                    <a:pt x="387" y="114"/>
                  </a:moveTo>
                  <a:cubicBezTo>
                    <a:pt x="387" y="114"/>
                    <a:pt x="387" y="114"/>
                    <a:pt x="387" y="114"/>
                  </a:cubicBezTo>
                  <a:cubicBezTo>
                    <a:pt x="387" y="114"/>
                    <a:pt x="387" y="114"/>
                    <a:pt x="387" y="114"/>
                  </a:cubicBezTo>
                  <a:close/>
                  <a:moveTo>
                    <a:pt x="106" y="218"/>
                  </a:moveTo>
                  <a:cubicBezTo>
                    <a:pt x="106" y="218"/>
                    <a:pt x="106" y="218"/>
                    <a:pt x="106" y="218"/>
                  </a:cubicBezTo>
                  <a:cubicBezTo>
                    <a:pt x="106" y="218"/>
                    <a:pt x="106" y="218"/>
                    <a:pt x="106" y="218"/>
                  </a:cubicBezTo>
                  <a:close/>
                  <a:moveTo>
                    <a:pt x="122" y="223"/>
                  </a:moveTo>
                  <a:cubicBezTo>
                    <a:pt x="122" y="222"/>
                    <a:pt x="122" y="222"/>
                    <a:pt x="122" y="222"/>
                  </a:cubicBezTo>
                  <a:cubicBezTo>
                    <a:pt x="122" y="223"/>
                    <a:pt x="122" y="223"/>
                    <a:pt x="122" y="223"/>
                  </a:cubicBezTo>
                  <a:close/>
                  <a:moveTo>
                    <a:pt x="386" y="241"/>
                  </a:moveTo>
                  <a:cubicBezTo>
                    <a:pt x="320" y="284"/>
                    <a:pt x="320" y="284"/>
                    <a:pt x="320" y="284"/>
                  </a:cubicBezTo>
                  <a:cubicBezTo>
                    <a:pt x="314" y="288"/>
                    <a:pt x="308" y="286"/>
                    <a:pt x="302" y="282"/>
                  </a:cubicBezTo>
                  <a:cubicBezTo>
                    <a:pt x="269" y="257"/>
                    <a:pt x="269" y="257"/>
                    <a:pt x="269" y="257"/>
                  </a:cubicBezTo>
                  <a:cubicBezTo>
                    <a:pt x="269" y="238"/>
                    <a:pt x="269" y="238"/>
                    <a:pt x="269" y="238"/>
                  </a:cubicBezTo>
                  <a:cubicBezTo>
                    <a:pt x="269" y="236"/>
                    <a:pt x="270" y="234"/>
                    <a:pt x="273" y="232"/>
                  </a:cubicBezTo>
                  <a:cubicBezTo>
                    <a:pt x="298" y="216"/>
                    <a:pt x="298" y="216"/>
                    <a:pt x="298" y="216"/>
                  </a:cubicBezTo>
                  <a:cubicBezTo>
                    <a:pt x="302" y="213"/>
                    <a:pt x="305" y="212"/>
                    <a:pt x="310" y="212"/>
                  </a:cubicBezTo>
                  <a:cubicBezTo>
                    <a:pt x="394" y="212"/>
                    <a:pt x="394" y="212"/>
                    <a:pt x="394" y="212"/>
                  </a:cubicBezTo>
                  <a:cubicBezTo>
                    <a:pt x="394" y="226"/>
                    <a:pt x="394" y="226"/>
                    <a:pt x="394" y="226"/>
                  </a:cubicBezTo>
                  <a:cubicBezTo>
                    <a:pt x="394" y="233"/>
                    <a:pt x="392" y="237"/>
                    <a:pt x="386" y="241"/>
                  </a:cubicBezTo>
                  <a:close/>
                  <a:moveTo>
                    <a:pt x="417" y="158"/>
                  </a:moveTo>
                  <a:cubicBezTo>
                    <a:pt x="417" y="162"/>
                    <a:pt x="416" y="165"/>
                    <a:pt x="413" y="168"/>
                  </a:cubicBezTo>
                  <a:cubicBezTo>
                    <a:pt x="395" y="186"/>
                    <a:pt x="395" y="186"/>
                    <a:pt x="395" y="186"/>
                  </a:cubicBezTo>
                  <a:cubicBezTo>
                    <a:pt x="393" y="188"/>
                    <a:pt x="390" y="189"/>
                    <a:pt x="386" y="189"/>
                  </a:cubicBezTo>
                  <a:cubicBezTo>
                    <a:pt x="310" y="189"/>
                    <a:pt x="310" y="189"/>
                    <a:pt x="310" y="189"/>
                  </a:cubicBezTo>
                  <a:cubicBezTo>
                    <a:pt x="300" y="189"/>
                    <a:pt x="294" y="191"/>
                    <a:pt x="285" y="197"/>
                  </a:cubicBezTo>
                  <a:cubicBezTo>
                    <a:pt x="260" y="213"/>
                    <a:pt x="260" y="213"/>
                    <a:pt x="260" y="213"/>
                  </a:cubicBezTo>
                  <a:cubicBezTo>
                    <a:pt x="250" y="220"/>
                    <a:pt x="246" y="227"/>
                    <a:pt x="246" y="238"/>
                  </a:cubicBezTo>
                  <a:cubicBezTo>
                    <a:pt x="246" y="251"/>
                    <a:pt x="246" y="251"/>
                    <a:pt x="246" y="251"/>
                  </a:cubicBezTo>
                  <a:cubicBezTo>
                    <a:pt x="186" y="251"/>
                    <a:pt x="186" y="251"/>
                    <a:pt x="186" y="251"/>
                  </a:cubicBezTo>
                  <a:cubicBezTo>
                    <a:pt x="219" y="230"/>
                    <a:pt x="219" y="230"/>
                    <a:pt x="219" y="230"/>
                  </a:cubicBezTo>
                  <a:cubicBezTo>
                    <a:pt x="221" y="230"/>
                    <a:pt x="223" y="231"/>
                    <a:pt x="225" y="231"/>
                  </a:cubicBezTo>
                  <a:cubicBezTo>
                    <a:pt x="232" y="231"/>
                    <a:pt x="238" y="225"/>
                    <a:pt x="238" y="217"/>
                  </a:cubicBezTo>
                  <a:cubicBezTo>
                    <a:pt x="238" y="209"/>
                    <a:pt x="232" y="203"/>
                    <a:pt x="225" y="203"/>
                  </a:cubicBezTo>
                  <a:cubicBezTo>
                    <a:pt x="217" y="203"/>
                    <a:pt x="211" y="209"/>
                    <a:pt x="211" y="217"/>
                  </a:cubicBezTo>
                  <a:cubicBezTo>
                    <a:pt x="157" y="251"/>
                    <a:pt x="157" y="251"/>
                    <a:pt x="157" y="251"/>
                  </a:cubicBezTo>
                  <a:cubicBezTo>
                    <a:pt x="154" y="251"/>
                    <a:pt x="151" y="250"/>
                    <a:pt x="149" y="248"/>
                  </a:cubicBezTo>
                  <a:cubicBezTo>
                    <a:pt x="142" y="241"/>
                    <a:pt x="142" y="241"/>
                    <a:pt x="142" y="241"/>
                  </a:cubicBezTo>
                  <a:cubicBezTo>
                    <a:pt x="158" y="230"/>
                    <a:pt x="158" y="230"/>
                    <a:pt x="158" y="230"/>
                  </a:cubicBezTo>
                  <a:cubicBezTo>
                    <a:pt x="160" y="230"/>
                    <a:pt x="162" y="231"/>
                    <a:pt x="164" y="231"/>
                  </a:cubicBezTo>
                  <a:cubicBezTo>
                    <a:pt x="171" y="231"/>
                    <a:pt x="177" y="225"/>
                    <a:pt x="177" y="217"/>
                  </a:cubicBezTo>
                  <a:cubicBezTo>
                    <a:pt x="177" y="209"/>
                    <a:pt x="171" y="203"/>
                    <a:pt x="164" y="203"/>
                  </a:cubicBezTo>
                  <a:cubicBezTo>
                    <a:pt x="156" y="203"/>
                    <a:pt x="150" y="209"/>
                    <a:pt x="150" y="217"/>
                  </a:cubicBezTo>
                  <a:cubicBezTo>
                    <a:pt x="130" y="229"/>
                    <a:pt x="130" y="229"/>
                    <a:pt x="130" y="229"/>
                  </a:cubicBezTo>
                  <a:cubicBezTo>
                    <a:pt x="122" y="221"/>
                    <a:pt x="122" y="221"/>
                    <a:pt x="122" y="221"/>
                  </a:cubicBezTo>
                  <a:cubicBezTo>
                    <a:pt x="122" y="171"/>
                    <a:pt x="122" y="171"/>
                    <a:pt x="122" y="171"/>
                  </a:cubicBezTo>
                  <a:cubicBezTo>
                    <a:pt x="152" y="171"/>
                    <a:pt x="152" y="171"/>
                    <a:pt x="152" y="171"/>
                  </a:cubicBezTo>
                  <a:cubicBezTo>
                    <a:pt x="155" y="174"/>
                    <a:pt x="159" y="177"/>
                    <a:pt x="164" y="177"/>
                  </a:cubicBezTo>
                  <a:cubicBezTo>
                    <a:pt x="171" y="177"/>
                    <a:pt x="177" y="170"/>
                    <a:pt x="177" y="163"/>
                  </a:cubicBezTo>
                  <a:cubicBezTo>
                    <a:pt x="177" y="155"/>
                    <a:pt x="171" y="149"/>
                    <a:pt x="164" y="149"/>
                  </a:cubicBezTo>
                  <a:cubicBezTo>
                    <a:pt x="159" y="149"/>
                    <a:pt x="155" y="151"/>
                    <a:pt x="152" y="155"/>
                  </a:cubicBezTo>
                  <a:cubicBezTo>
                    <a:pt x="114" y="155"/>
                    <a:pt x="114" y="155"/>
                    <a:pt x="114" y="155"/>
                  </a:cubicBezTo>
                  <a:cubicBezTo>
                    <a:pt x="109" y="155"/>
                    <a:pt x="106" y="158"/>
                    <a:pt x="106" y="163"/>
                  </a:cubicBezTo>
                  <a:cubicBezTo>
                    <a:pt x="106" y="217"/>
                    <a:pt x="106" y="217"/>
                    <a:pt x="106" y="217"/>
                  </a:cubicBezTo>
                  <a:cubicBezTo>
                    <a:pt x="70" y="217"/>
                    <a:pt x="70" y="217"/>
                    <a:pt x="70" y="217"/>
                  </a:cubicBezTo>
                  <a:cubicBezTo>
                    <a:pt x="66" y="217"/>
                    <a:pt x="64" y="216"/>
                    <a:pt x="63" y="214"/>
                  </a:cubicBezTo>
                  <a:cubicBezTo>
                    <a:pt x="26" y="164"/>
                    <a:pt x="26" y="164"/>
                    <a:pt x="26" y="164"/>
                  </a:cubicBezTo>
                  <a:cubicBezTo>
                    <a:pt x="24" y="160"/>
                    <a:pt x="22" y="157"/>
                    <a:pt x="22" y="151"/>
                  </a:cubicBezTo>
                  <a:cubicBezTo>
                    <a:pt x="22" y="113"/>
                    <a:pt x="22" y="113"/>
                    <a:pt x="22" y="113"/>
                  </a:cubicBezTo>
                  <a:cubicBezTo>
                    <a:pt x="22" y="110"/>
                    <a:pt x="23" y="106"/>
                    <a:pt x="26" y="103"/>
                  </a:cubicBezTo>
                  <a:cubicBezTo>
                    <a:pt x="56" y="73"/>
                    <a:pt x="56" y="73"/>
                    <a:pt x="56" y="73"/>
                  </a:cubicBezTo>
                  <a:cubicBezTo>
                    <a:pt x="56" y="141"/>
                    <a:pt x="56" y="141"/>
                    <a:pt x="56" y="141"/>
                  </a:cubicBezTo>
                  <a:cubicBezTo>
                    <a:pt x="53" y="144"/>
                    <a:pt x="50" y="148"/>
                    <a:pt x="50" y="152"/>
                  </a:cubicBezTo>
                  <a:cubicBezTo>
                    <a:pt x="50" y="160"/>
                    <a:pt x="56" y="166"/>
                    <a:pt x="64" y="166"/>
                  </a:cubicBezTo>
                  <a:cubicBezTo>
                    <a:pt x="72" y="166"/>
                    <a:pt x="78" y="160"/>
                    <a:pt x="78" y="152"/>
                  </a:cubicBezTo>
                  <a:cubicBezTo>
                    <a:pt x="78" y="148"/>
                    <a:pt x="76" y="144"/>
                    <a:pt x="72" y="141"/>
                  </a:cubicBezTo>
                  <a:cubicBezTo>
                    <a:pt x="72" y="57"/>
                    <a:pt x="72" y="57"/>
                    <a:pt x="72" y="57"/>
                  </a:cubicBezTo>
                  <a:cubicBezTo>
                    <a:pt x="102" y="27"/>
                    <a:pt x="102" y="27"/>
                    <a:pt x="102" y="27"/>
                  </a:cubicBezTo>
                  <a:cubicBezTo>
                    <a:pt x="103" y="26"/>
                    <a:pt x="104" y="25"/>
                    <a:pt x="106" y="25"/>
                  </a:cubicBezTo>
                  <a:cubicBezTo>
                    <a:pt x="106" y="107"/>
                    <a:pt x="106" y="107"/>
                    <a:pt x="106" y="107"/>
                  </a:cubicBezTo>
                  <a:cubicBezTo>
                    <a:pt x="102" y="109"/>
                    <a:pt x="100" y="114"/>
                    <a:pt x="100" y="118"/>
                  </a:cubicBezTo>
                  <a:cubicBezTo>
                    <a:pt x="100" y="126"/>
                    <a:pt x="106" y="132"/>
                    <a:pt x="114" y="132"/>
                  </a:cubicBezTo>
                  <a:cubicBezTo>
                    <a:pt x="121" y="132"/>
                    <a:pt x="128" y="126"/>
                    <a:pt x="128" y="118"/>
                  </a:cubicBezTo>
                  <a:cubicBezTo>
                    <a:pt x="128" y="114"/>
                    <a:pt x="125" y="109"/>
                    <a:pt x="122" y="107"/>
                  </a:cubicBezTo>
                  <a:cubicBezTo>
                    <a:pt x="122" y="23"/>
                    <a:pt x="122" y="23"/>
                    <a:pt x="122" y="23"/>
                  </a:cubicBezTo>
                  <a:cubicBezTo>
                    <a:pt x="300" y="23"/>
                    <a:pt x="300" y="23"/>
                    <a:pt x="300" y="23"/>
                  </a:cubicBezTo>
                  <a:cubicBezTo>
                    <a:pt x="304" y="23"/>
                    <a:pt x="307" y="24"/>
                    <a:pt x="310" y="27"/>
                  </a:cubicBezTo>
                  <a:cubicBezTo>
                    <a:pt x="326" y="43"/>
                    <a:pt x="326" y="43"/>
                    <a:pt x="326" y="43"/>
                  </a:cubicBezTo>
                  <a:cubicBezTo>
                    <a:pt x="164" y="43"/>
                    <a:pt x="164" y="43"/>
                    <a:pt x="164" y="43"/>
                  </a:cubicBezTo>
                  <a:cubicBezTo>
                    <a:pt x="159" y="43"/>
                    <a:pt x="156" y="47"/>
                    <a:pt x="156" y="51"/>
                  </a:cubicBezTo>
                  <a:cubicBezTo>
                    <a:pt x="156" y="107"/>
                    <a:pt x="156" y="107"/>
                    <a:pt x="156" y="107"/>
                  </a:cubicBezTo>
                  <a:cubicBezTo>
                    <a:pt x="152" y="109"/>
                    <a:pt x="150" y="114"/>
                    <a:pt x="150" y="118"/>
                  </a:cubicBezTo>
                  <a:cubicBezTo>
                    <a:pt x="150" y="126"/>
                    <a:pt x="156" y="132"/>
                    <a:pt x="164" y="132"/>
                  </a:cubicBezTo>
                  <a:cubicBezTo>
                    <a:pt x="171" y="132"/>
                    <a:pt x="177" y="126"/>
                    <a:pt x="177" y="118"/>
                  </a:cubicBezTo>
                  <a:cubicBezTo>
                    <a:pt x="177" y="114"/>
                    <a:pt x="175" y="109"/>
                    <a:pt x="171" y="107"/>
                  </a:cubicBezTo>
                  <a:cubicBezTo>
                    <a:pt x="171" y="59"/>
                    <a:pt x="171" y="59"/>
                    <a:pt x="171" y="59"/>
                  </a:cubicBezTo>
                  <a:cubicBezTo>
                    <a:pt x="361" y="59"/>
                    <a:pt x="361" y="59"/>
                    <a:pt x="361" y="59"/>
                  </a:cubicBezTo>
                  <a:cubicBezTo>
                    <a:pt x="364" y="59"/>
                    <a:pt x="367" y="60"/>
                    <a:pt x="370" y="63"/>
                  </a:cubicBezTo>
                  <a:cubicBezTo>
                    <a:pt x="376" y="69"/>
                    <a:pt x="376" y="69"/>
                    <a:pt x="376" y="69"/>
                  </a:cubicBezTo>
                  <a:cubicBezTo>
                    <a:pt x="379" y="71"/>
                    <a:pt x="380" y="75"/>
                    <a:pt x="380" y="78"/>
                  </a:cubicBezTo>
                  <a:cubicBezTo>
                    <a:pt x="380" y="100"/>
                    <a:pt x="380" y="100"/>
                    <a:pt x="380" y="100"/>
                  </a:cubicBezTo>
                  <a:cubicBezTo>
                    <a:pt x="369" y="106"/>
                    <a:pt x="369" y="106"/>
                    <a:pt x="369" y="106"/>
                  </a:cubicBezTo>
                  <a:cubicBezTo>
                    <a:pt x="368" y="106"/>
                    <a:pt x="366" y="105"/>
                    <a:pt x="364" y="105"/>
                  </a:cubicBezTo>
                  <a:cubicBezTo>
                    <a:pt x="357" y="105"/>
                    <a:pt x="351" y="112"/>
                    <a:pt x="351" y="119"/>
                  </a:cubicBezTo>
                  <a:cubicBezTo>
                    <a:pt x="351" y="127"/>
                    <a:pt x="357" y="133"/>
                    <a:pt x="364" y="133"/>
                  </a:cubicBezTo>
                  <a:cubicBezTo>
                    <a:pt x="372" y="133"/>
                    <a:pt x="378" y="127"/>
                    <a:pt x="378" y="120"/>
                  </a:cubicBezTo>
                  <a:cubicBezTo>
                    <a:pt x="387" y="114"/>
                    <a:pt x="387" y="114"/>
                    <a:pt x="387" y="114"/>
                  </a:cubicBezTo>
                  <a:cubicBezTo>
                    <a:pt x="402" y="129"/>
                    <a:pt x="402" y="129"/>
                    <a:pt x="402" y="129"/>
                  </a:cubicBezTo>
                  <a:cubicBezTo>
                    <a:pt x="369" y="150"/>
                    <a:pt x="369" y="150"/>
                    <a:pt x="369" y="150"/>
                  </a:cubicBezTo>
                  <a:cubicBezTo>
                    <a:pt x="368" y="149"/>
                    <a:pt x="366" y="149"/>
                    <a:pt x="364" y="149"/>
                  </a:cubicBezTo>
                  <a:cubicBezTo>
                    <a:pt x="357" y="149"/>
                    <a:pt x="351" y="155"/>
                    <a:pt x="351" y="163"/>
                  </a:cubicBezTo>
                  <a:cubicBezTo>
                    <a:pt x="351" y="170"/>
                    <a:pt x="357" y="177"/>
                    <a:pt x="364" y="177"/>
                  </a:cubicBezTo>
                  <a:cubicBezTo>
                    <a:pt x="372" y="177"/>
                    <a:pt x="378" y="171"/>
                    <a:pt x="378" y="163"/>
                  </a:cubicBezTo>
                  <a:cubicBezTo>
                    <a:pt x="413" y="141"/>
                    <a:pt x="413" y="141"/>
                    <a:pt x="413" y="141"/>
                  </a:cubicBezTo>
                  <a:cubicBezTo>
                    <a:pt x="413" y="141"/>
                    <a:pt x="413" y="141"/>
                    <a:pt x="413" y="141"/>
                  </a:cubicBezTo>
                  <a:cubicBezTo>
                    <a:pt x="416" y="143"/>
                    <a:pt x="417" y="147"/>
                    <a:pt x="417" y="150"/>
                  </a:cubicBezTo>
                  <a:lnTo>
                    <a:pt x="417" y="158"/>
                  </a:lnTo>
                  <a:close/>
                  <a:moveTo>
                    <a:pt x="229" y="154"/>
                  </a:moveTo>
                  <a:cubicBezTo>
                    <a:pt x="222" y="175"/>
                    <a:pt x="222" y="175"/>
                    <a:pt x="222" y="175"/>
                  </a:cubicBezTo>
                  <a:cubicBezTo>
                    <a:pt x="200" y="175"/>
                    <a:pt x="200" y="175"/>
                    <a:pt x="200" y="175"/>
                  </a:cubicBezTo>
                  <a:cubicBezTo>
                    <a:pt x="235" y="79"/>
                    <a:pt x="235" y="79"/>
                    <a:pt x="235" y="79"/>
                  </a:cubicBezTo>
                  <a:cubicBezTo>
                    <a:pt x="260" y="79"/>
                    <a:pt x="260" y="79"/>
                    <a:pt x="260" y="79"/>
                  </a:cubicBezTo>
                  <a:cubicBezTo>
                    <a:pt x="296" y="175"/>
                    <a:pt x="296" y="175"/>
                    <a:pt x="296" y="175"/>
                  </a:cubicBezTo>
                  <a:cubicBezTo>
                    <a:pt x="273" y="175"/>
                    <a:pt x="273" y="175"/>
                    <a:pt x="273" y="175"/>
                  </a:cubicBezTo>
                  <a:cubicBezTo>
                    <a:pt x="266" y="154"/>
                    <a:pt x="266" y="154"/>
                    <a:pt x="266" y="154"/>
                  </a:cubicBezTo>
                  <a:lnTo>
                    <a:pt x="229" y="154"/>
                  </a:lnTo>
                  <a:close/>
                  <a:moveTo>
                    <a:pt x="260" y="137"/>
                  </a:moveTo>
                  <a:cubicBezTo>
                    <a:pt x="248" y="99"/>
                    <a:pt x="248" y="99"/>
                    <a:pt x="248" y="99"/>
                  </a:cubicBezTo>
                  <a:cubicBezTo>
                    <a:pt x="235" y="137"/>
                    <a:pt x="235" y="137"/>
                    <a:pt x="235" y="137"/>
                  </a:cubicBezTo>
                  <a:lnTo>
                    <a:pt x="260" y="137"/>
                  </a:lnTo>
                  <a:close/>
                  <a:moveTo>
                    <a:pt x="323" y="79"/>
                  </a:moveTo>
                  <a:cubicBezTo>
                    <a:pt x="323" y="175"/>
                    <a:pt x="323" y="175"/>
                    <a:pt x="323" y="175"/>
                  </a:cubicBezTo>
                  <a:cubicBezTo>
                    <a:pt x="303" y="175"/>
                    <a:pt x="303" y="175"/>
                    <a:pt x="303" y="175"/>
                  </a:cubicBezTo>
                  <a:cubicBezTo>
                    <a:pt x="303" y="79"/>
                    <a:pt x="303" y="79"/>
                    <a:pt x="303" y="79"/>
                  </a:cubicBezTo>
                  <a:lnTo>
                    <a:pt x="323" y="79"/>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60" tIns="42230" rIns="84460" bIns="4223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63" b="0" i="0" u="none" strike="noStrike" kern="1200" cap="none" spc="0" normalizeH="0" baseline="0" noProof="0">
                <a:ln>
                  <a:noFill/>
                </a:ln>
                <a:solidFill>
                  <a:prstClr val="white"/>
                </a:solidFill>
                <a:effectLst/>
                <a:uLnTx/>
                <a:uFillTx/>
                <a:latin typeface="Meiryo UI"/>
                <a:ea typeface="Meiryo UI"/>
                <a:cs typeface="+mn-cs"/>
              </a:endParaRPr>
            </a:p>
          </p:txBody>
        </p:sp>
      </p:grpSp>
      <p:grpSp>
        <p:nvGrpSpPr>
          <p:cNvPr id="134" name="モバイルPC｜正面">
            <a:extLst>
              <a:ext uri="{FF2B5EF4-FFF2-40B4-BE49-F238E27FC236}">
                <a16:creationId xmlns:a16="http://schemas.microsoft.com/office/drawing/2014/main" id="{8A6CD60C-448F-4CEF-ABAF-8C0918DECB8D}"/>
              </a:ext>
            </a:extLst>
          </p:cNvPr>
          <p:cNvGrpSpPr>
            <a:grpSpLocks noChangeAspect="1"/>
          </p:cNvGrpSpPr>
          <p:nvPr/>
        </p:nvGrpSpPr>
        <p:grpSpPr bwMode="auto">
          <a:xfrm>
            <a:off x="880887" y="4836983"/>
            <a:ext cx="317524" cy="232765"/>
            <a:chOff x="2043" y="1115"/>
            <a:chExt cx="738" cy="541"/>
          </a:xfrm>
        </p:grpSpPr>
        <p:sp>
          <p:nvSpPr>
            <p:cNvPr id="135" name="Freeform 10">
              <a:extLst>
                <a:ext uri="{FF2B5EF4-FFF2-40B4-BE49-F238E27FC236}">
                  <a16:creationId xmlns:a16="http://schemas.microsoft.com/office/drawing/2014/main" id="{927EBF05-D516-4068-B392-B8A0E6C7AEAD}"/>
                </a:ext>
              </a:extLst>
            </p:cNvPr>
            <p:cNvSpPr>
              <a:spLocks/>
            </p:cNvSpPr>
            <p:nvPr/>
          </p:nvSpPr>
          <p:spPr bwMode="auto">
            <a:xfrm>
              <a:off x="2105" y="1154"/>
              <a:ext cx="614" cy="390"/>
            </a:xfrm>
            <a:custGeom>
              <a:avLst/>
              <a:gdLst>
                <a:gd name="T0" fmla="*/ 404 w 404"/>
                <a:gd name="T1" fmla="*/ 246 h 256"/>
                <a:gd name="T2" fmla="*/ 394 w 404"/>
                <a:gd name="T3" fmla="*/ 256 h 256"/>
                <a:gd name="T4" fmla="*/ 10 w 404"/>
                <a:gd name="T5" fmla="*/ 256 h 256"/>
                <a:gd name="T6" fmla="*/ 0 w 404"/>
                <a:gd name="T7" fmla="*/ 246 h 256"/>
                <a:gd name="T8" fmla="*/ 0 w 404"/>
                <a:gd name="T9" fmla="*/ 10 h 256"/>
                <a:gd name="T10" fmla="*/ 10 w 404"/>
                <a:gd name="T11" fmla="*/ 0 h 256"/>
                <a:gd name="T12" fmla="*/ 394 w 404"/>
                <a:gd name="T13" fmla="*/ 0 h 256"/>
                <a:gd name="T14" fmla="*/ 404 w 404"/>
                <a:gd name="T15" fmla="*/ 10 h 256"/>
                <a:gd name="T16" fmla="*/ 404 w 404"/>
                <a:gd name="T17" fmla="*/ 24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4" h="256">
                  <a:moveTo>
                    <a:pt x="404" y="246"/>
                  </a:moveTo>
                  <a:cubicBezTo>
                    <a:pt x="404" y="252"/>
                    <a:pt x="399" y="256"/>
                    <a:pt x="394" y="256"/>
                  </a:cubicBezTo>
                  <a:cubicBezTo>
                    <a:pt x="10" y="256"/>
                    <a:pt x="10" y="256"/>
                    <a:pt x="10" y="256"/>
                  </a:cubicBezTo>
                  <a:cubicBezTo>
                    <a:pt x="5" y="256"/>
                    <a:pt x="0" y="252"/>
                    <a:pt x="0" y="246"/>
                  </a:cubicBezTo>
                  <a:cubicBezTo>
                    <a:pt x="0" y="10"/>
                    <a:pt x="0" y="10"/>
                    <a:pt x="0" y="10"/>
                  </a:cubicBezTo>
                  <a:cubicBezTo>
                    <a:pt x="0" y="5"/>
                    <a:pt x="5" y="0"/>
                    <a:pt x="10" y="0"/>
                  </a:cubicBezTo>
                  <a:cubicBezTo>
                    <a:pt x="394" y="0"/>
                    <a:pt x="394" y="0"/>
                    <a:pt x="394" y="0"/>
                  </a:cubicBezTo>
                  <a:cubicBezTo>
                    <a:pt x="399" y="0"/>
                    <a:pt x="404" y="5"/>
                    <a:pt x="404" y="10"/>
                  </a:cubicBezTo>
                  <a:lnTo>
                    <a:pt x="404"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60" tIns="42230" rIns="84460" bIns="4223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63" b="0" i="0" u="none" strike="noStrike" kern="1200" cap="none" spc="0" normalizeH="0" baseline="0" noProof="0">
                <a:ln>
                  <a:noFill/>
                </a:ln>
                <a:solidFill>
                  <a:prstClr val="black"/>
                </a:solidFill>
                <a:effectLst/>
                <a:uLnTx/>
                <a:uFillTx/>
                <a:latin typeface="Meiryo UI"/>
                <a:ea typeface="Meiryo UI"/>
                <a:cs typeface="+mn-cs"/>
              </a:endParaRPr>
            </a:p>
          </p:txBody>
        </p:sp>
        <p:sp>
          <p:nvSpPr>
            <p:cNvPr id="136" name="Freeform 11">
              <a:extLst>
                <a:ext uri="{FF2B5EF4-FFF2-40B4-BE49-F238E27FC236}">
                  <a16:creationId xmlns:a16="http://schemas.microsoft.com/office/drawing/2014/main" id="{0E949A94-E4B0-4954-929F-579BB2C872A3}"/>
                </a:ext>
              </a:extLst>
            </p:cNvPr>
            <p:cNvSpPr>
              <a:spLocks noEditPoints="1"/>
            </p:cNvSpPr>
            <p:nvPr/>
          </p:nvSpPr>
          <p:spPr bwMode="auto">
            <a:xfrm>
              <a:off x="2043" y="1115"/>
              <a:ext cx="738" cy="541"/>
            </a:xfrm>
            <a:custGeom>
              <a:avLst/>
              <a:gdLst>
                <a:gd name="T0" fmla="*/ 445 w 486"/>
                <a:gd name="T1" fmla="*/ 35 h 354"/>
                <a:gd name="T2" fmla="*/ 435 w 486"/>
                <a:gd name="T3" fmla="*/ 25 h 354"/>
                <a:gd name="T4" fmla="*/ 51 w 486"/>
                <a:gd name="T5" fmla="*/ 25 h 354"/>
                <a:gd name="T6" fmla="*/ 41 w 486"/>
                <a:gd name="T7" fmla="*/ 35 h 354"/>
                <a:gd name="T8" fmla="*/ 41 w 486"/>
                <a:gd name="T9" fmla="*/ 271 h 354"/>
                <a:gd name="T10" fmla="*/ 51 w 486"/>
                <a:gd name="T11" fmla="*/ 281 h 354"/>
                <a:gd name="T12" fmla="*/ 435 w 486"/>
                <a:gd name="T13" fmla="*/ 281 h 354"/>
                <a:gd name="T14" fmla="*/ 445 w 486"/>
                <a:gd name="T15" fmla="*/ 271 h 354"/>
                <a:gd name="T16" fmla="*/ 445 w 486"/>
                <a:gd name="T17" fmla="*/ 35 h 354"/>
                <a:gd name="T18" fmla="*/ 449 w 486"/>
                <a:gd name="T19" fmla="*/ 306 h 354"/>
                <a:gd name="T20" fmla="*/ 37 w 486"/>
                <a:gd name="T21" fmla="*/ 306 h 354"/>
                <a:gd name="T22" fmla="*/ 16 w 486"/>
                <a:gd name="T23" fmla="*/ 286 h 354"/>
                <a:gd name="T24" fmla="*/ 16 w 486"/>
                <a:gd name="T25" fmla="*/ 286 h 354"/>
                <a:gd name="T26" fmla="*/ 16 w 486"/>
                <a:gd name="T27" fmla="*/ 20 h 354"/>
                <a:gd name="T28" fmla="*/ 16 w 486"/>
                <a:gd name="T29" fmla="*/ 20 h 354"/>
                <a:gd name="T30" fmla="*/ 37 w 486"/>
                <a:gd name="T31" fmla="*/ 0 h 354"/>
                <a:gd name="T32" fmla="*/ 449 w 486"/>
                <a:gd name="T33" fmla="*/ 0 h 354"/>
                <a:gd name="T34" fmla="*/ 470 w 486"/>
                <a:gd name="T35" fmla="*/ 20 h 354"/>
                <a:gd name="T36" fmla="*/ 470 w 486"/>
                <a:gd name="T37" fmla="*/ 286 h 354"/>
                <a:gd name="T38" fmla="*/ 449 w 486"/>
                <a:gd name="T39" fmla="*/ 306 h 354"/>
                <a:gd name="T40" fmla="*/ 331 w 486"/>
                <a:gd name="T41" fmla="*/ 153 h 354"/>
                <a:gd name="T42" fmla="*/ 243 w 486"/>
                <a:gd name="T43" fmla="*/ 241 h 354"/>
                <a:gd name="T44" fmla="*/ 155 w 486"/>
                <a:gd name="T45" fmla="*/ 153 h 354"/>
                <a:gd name="T46" fmla="*/ 243 w 486"/>
                <a:gd name="T47" fmla="*/ 64 h 354"/>
                <a:gd name="T48" fmla="*/ 331 w 486"/>
                <a:gd name="T49" fmla="*/ 153 h 354"/>
                <a:gd name="T50" fmla="*/ 243 w 486"/>
                <a:gd name="T51" fmla="*/ 153 h 354"/>
                <a:gd name="T52" fmla="*/ 261 w 486"/>
                <a:gd name="T53" fmla="*/ 135 h 354"/>
                <a:gd name="T54" fmla="*/ 243 w 486"/>
                <a:gd name="T55" fmla="*/ 118 h 354"/>
                <a:gd name="T56" fmla="*/ 225 w 486"/>
                <a:gd name="T57" fmla="*/ 135 h 354"/>
                <a:gd name="T58" fmla="*/ 243 w 486"/>
                <a:gd name="T59" fmla="*/ 153 h 354"/>
                <a:gd name="T60" fmla="*/ 200 w 486"/>
                <a:gd name="T61" fmla="*/ 210 h 354"/>
                <a:gd name="T62" fmla="*/ 243 w 486"/>
                <a:gd name="T63" fmla="*/ 224 h 354"/>
                <a:gd name="T64" fmla="*/ 286 w 486"/>
                <a:gd name="T65" fmla="*/ 210 h 354"/>
                <a:gd name="T66" fmla="*/ 243 w 486"/>
                <a:gd name="T67" fmla="*/ 169 h 354"/>
                <a:gd name="T68" fmla="*/ 200 w 486"/>
                <a:gd name="T69" fmla="*/ 210 h 354"/>
                <a:gd name="T70" fmla="*/ 314 w 486"/>
                <a:gd name="T71" fmla="*/ 153 h 354"/>
                <a:gd name="T72" fmla="*/ 243 w 486"/>
                <a:gd name="T73" fmla="*/ 81 h 354"/>
                <a:gd name="T74" fmla="*/ 172 w 486"/>
                <a:gd name="T75" fmla="*/ 153 h 354"/>
                <a:gd name="T76" fmla="*/ 186 w 486"/>
                <a:gd name="T77" fmla="*/ 196 h 354"/>
                <a:gd name="T78" fmla="*/ 219 w 486"/>
                <a:gd name="T79" fmla="*/ 158 h 354"/>
                <a:gd name="T80" fmla="*/ 209 w 486"/>
                <a:gd name="T81" fmla="*/ 135 h 354"/>
                <a:gd name="T82" fmla="*/ 243 w 486"/>
                <a:gd name="T83" fmla="*/ 102 h 354"/>
                <a:gd name="T84" fmla="*/ 277 w 486"/>
                <a:gd name="T85" fmla="*/ 135 h 354"/>
                <a:gd name="T86" fmla="*/ 267 w 486"/>
                <a:gd name="T87" fmla="*/ 158 h 354"/>
                <a:gd name="T88" fmla="*/ 300 w 486"/>
                <a:gd name="T89" fmla="*/ 196 h 354"/>
                <a:gd name="T90" fmla="*/ 314 w 486"/>
                <a:gd name="T91" fmla="*/ 153 h 354"/>
                <a:gd name="T92" fmla="*/ 486 w 486"/>
                <a:gd name="T93" fmla="*/ 327 h 354"/>
                <a:gd name="T94" fmla="*/ 0 w 486"/>
                <a:gd name="T95" fmla="*/ 327 h 354"/>
                <a:gd name="T96" fmla="*/ 0 w 486"/>
                <a:gd name="T97" fmla="*/ 354 h 354"/>
                <a:gd name="T98" fmla="*/ 486 w 486"/>
                <a:gd name="T99" fmla="*/ 354 h 354"/>
                <a:gd name="T100" fmla="*/ 486 w 486"/>
                <a:gd name="T101" fmla="*/ 327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6" h="354">
                  <a:moveTo>
                    <a:pt x="445" y="35"/>
                  </a:moveTo>
                  <a:cubicBezTo>
                    <a:pt x="445" y="30"/>
                    <a:pt x="440" y="25"/>
                    <a:pt x="435" y="25"/>
                  </a:cubicBezTo>
                  <a:cubicBezTo>
                    <a:pt x="51" y="25"/>
                    <a:pt x="51" y="25"/>
                    <a:pt x="51" y="25"/>
                  </a:cubicBezTo>
                  <a:cubicBezTo>
                    <a:pt x="46" y="25"/>
                    <a:pt x="41" y="30"/>
                    <a:pt x="41" y="35"/>
                  </a:cubicBezTo>
                  <a:cubicBezTo>
                    <a:pt x="41" y="271"/>
                    <a:pt x="41" y="271"/>
                    <a:pt x="41" y="271"/>
                  </a:cubicBezTo>
                  <a:cubicBezTo>
                    <a:pt x="41" y="277"/>
                    <a:pt x="46" y="281"/>
                    <a:pt x="51" y="281"/>
                  </a:cubicBezTo>
                  <a:cubicBezTo>
                    <a:pt x="435" y="281"/>
                    <a:pt x="435" y="281"/>
                    <a:pt x="435" y="281"/>
                  </a:cubicBezTo>
                  <a:cubicBezTo>
                    <a:pt x="440" y="281"/>
                    <a:pt x="445" y="277"/>
                    <a:pt x="445" y="271"/>
                  </a:cubicBezTo>
                  <a:lnTo>
                    <a:pt x="445" y="35"/>
                  </a:lnTo>
                  <a:close/>
                  <a:moveTo>
                    <a:pt x="449" y="306"/>
                  </a:moveTo>
                  <a:cubicBezTo>
                    <a:pt x="37" y="306"/>
                    <a:pt x="37" y="306"/>
                    <a:pt x="37" y="306"/>
                  </a:cubicBezTo>
                  <a:cubicBezTo>
                    <a:pt x="25" y="306"/>
                    <a:pt x="16" y="297"/>
                    <a:pt x="16" y="286"/>
                  </a:cubicBezTo>
                  <a:cubicBezTo>
                    <a:pt x="16" y="286"/>
                    <a:pt x="16" y="286"/>
                    <a:pt x="16" y="286"/>
                  </a:cubicBezTo>
                  <a:cubicBezTo>
                    <a:pt x="16" y="20"/>
                    <a:pt x="16" y="20"/>
                    <a:pt x="16" y="20"/>
                  </a:cubicBezTo>
                  <a:cubicBezTo>
                    <a:pt x="16" y="20"/>
                    <a:pt x="16" y="20"/>
                    <a:pt x="16" y="20"/>
                  </a:cubicBezTo>
                  <a:cubicBezTo>
                    <a:pt x="16" y="9"/>
                    <a:pt x="25" y="0"/>
                    <a:pt x="37" y="0"/>
                  </a:cubicBezTo>
                  <a:cubicBezTo>
                    <a:pt x="449" y="0"/>
                    <a:pt x="449" y="0"/>
                    <a:pt x="449" y="0"/>
                  </a:cubicBezTo>
                  <a:cubicBezTo>
                    <a:pt x="461" y="0"/>
                    <a:pt x="470" y="9"/>
                    <a:pt x="470" y="20"/>
                  </a:cubicBezTo>
                  <a:cubicBezTo>
                    <a:pt x="470" y="286"/>
                    <a:pt x="470" y="286"/>
                    <a:pt x="470" y="286"/>
                  </a:cubicBezTo>
                  <a:cubicBezTo>
                    <a:pt x="470" y="297"/>
                    <a:pt x="461" y="306"/>
                    <a:pt x="449" y="306"/>
                  </a:cubicBezTo>
                  <a:close/>
                  <a:moveTo>
                    <a:pt x="331" y="153"/>
                  </a:moveTo>
                  <a:cubicBezTo>
                    <a:pt x="331" y="202"/>
                    <a:pt x="292" y="241"/>
                    <a:pt x="243" y="241"/>
                  </a:cubicBezTo>
                  <a:cubicBezTo>
                    <a:pt x="194" y="241"/>
                    <a:pt x="155" y="202"/>
                    <a:pt x="155" y="153"/>
                  </a:cubicBezTo>
                  <a:cubicBezTo>
                    <a:pt x="155" y="104"/>
                    <a:pt x="194" y="64"/>
                    <a:pt x="243" y="64"/>
                  </a:cubicBezTo>
                  <a:cubicBezTo>
                    <a:pt x="292" y="64"/>
                    <a:pt x="331" y="104"/>
                    <a:pt x="331" y="153"/>
                  </a:cubicBezTo>
                  <a:close/>
                  <a:moveTo>
                    <a:pt x="243" y="153"/>
                  </a:moveTo>
                  <a:cubicBezTo>
                    <a:pt x="253" y="153"/>
                    <a:pt x="261" y="145"/>
                    <a:pt x="261" y="135"/>
                  </a:cubicBezTo>
                  <a:cubicBezTo>
                    <a:pt x="261" y="126"/>
                    <a:pt x="253" y="118"/>
                    <a:pt x="243" y="118"/>
                  </a:cubicBezTo>
                  <a:cubicBezTo>
                    <a:pt x="233" y="118"/>
                    <a:pt x="225" y="126"/>
                    <a:pt x="225" y="135"/>
                  </a:cubicBezTo>
                  <a:cubicBezTo>
                    <a:pt x="225" y="145"/>
                    <a:pt x="233" y="153"/>
                    <a:pt x="243" y="153"/>
                  </a:cubicBezTo>
                  <a:close/>
                  <a:moveTo>
                    <a:pt x="200" y="210"/>
                  </a:moveTo>
                  <a:cubicBezTo>
                    <a:pt x="212" y="219"/>
                    <a:pt x="227" y="224"/>
                    <a:pt x="243" y="224"/>
                  </a:cubicBezTo>
                  <a:cubicBezTo>
                    <a:pt x="259" y="224"/>
                    <a:pt x="274" y="219"/>
                    <a:pt x="286" y="210"/>
                  </a:cubicBezTo>
                  <a:cubicBezTo>
                    <a:pt x="285" y="187"/>
                    <a:pt x="266" y="169"/>
                    <a:pt x="243" y="169"/>
                  </a:cubicBezTo>
                  <a:cubicBezTo>
                    <a:pt x="220" y="169"/>
                    <a:pt x="201" y="187"/>
                    <a:pt x="200" y="210"/>
                  </a:cubicBezTo>
                  <a:close/>
                  <a:moveTo>
                    <a:pt x="314" y="153"/>
                  </a:moveTo>
                  <a:cubicBezTo>
                    <a:pt x="314" y="113"/>
                    <a:pt x="282" y="81"/>
                    <a:pt x="243" y="81"/>
                  </a:cubicBezTo>
                  <a:cubicBezTo>
                    <a:pt x="204" y="81"/>
                    <a:pt x="172" y="113"/>
                    <a:pt x="172" y="153"/>
                  </a:cubicBezTo>
                  <a:cubicBezTo>
                    <a:pt x="172" y="169"/>
                    <a:pt x="177" y="184"/>
                    <a:pt x="186" y="196"/>
                  </a:cubicBezTo>
                  <a:cubicBezTo>
                    <a:pt x="191" y="179"/>
                    <a:pt x="203" y="165"/>
                    <a:pt x="219" y="158"/>
                  </a:cubicBezTo>
                  <a:cubicBezTo>
                    <a:pt x="213" y="152"/>
                    <a:pt x="209" y="144"/>
                    <a:pt x="209" y="135"/>
                  </a:cubicBezTo>
                  <a:cubicBezTo>
                    <a:pt x="209" y="117"/>
                    <a:pt x="224" y="102"/>
                    <a:pt x="243" y="102"/>
                  </a:cubicBezTo>
                  <a:cubicBezTo>
                    <a:pt x="262" y="102"/>
                    <a:pt x="277" y="117"/>
                    <a:pt x="277" y="135"/>
                  </a:cubicBezTo>
                  <a:cubicBezTo>
                    <a:pt x="277" y="144"/>
                    <a:pt x="273" y="152"/>
                    <a:pt x="267" y="158"/>
                  </a:cubicBezTo>
                  <a:cubicBezTo>
                    <a:pt x="283" y="165"/>
                    <a:pt x="295" y="179"/>
                    <a:pt x="300" y="196"/>
                  </a:cubicBezTo>
                  <a:cubicBezTo>
                    <a:pt x="309" y="184"/>
                    <a:pt x="314" y="169"/>
                    <a:pt x="314" y="153"/>
                  </a:cubicBezTo>
                  <a:close/>
                  <a:moveTo>
                    <a:pt x="486" y="327"/>
                  </a:moveTo>
                  <a:cubicBezTo>
                    <a:pt x="0" y="327"/>
                    <a:pt x="0" y="327"/>
                    <a:pt x="0" y="327"/>
                  </a:cubicBezTo>
                  <a:cubicBezTo>
                    <a:pt x="0" y="354"/>
                    <a:pt x="0" y="354"/>
                    <a:pt x="0" y="354"/>
                  </a:cubicBezTo>
                  <a:cubicBezTo>
                    <a:pt x="486" y="354"/>
                    <a:pt x="486" y="354"/>
                    <a:pt x="486" y="354"/>
                  </a:cubicBezTo>
                  <a:lnTo>
                    <a:pt x="486" y="327"/>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60" tIns="42230" rIns="84460" bIns="4223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63" b="0" i="0" u="none" strike="noStrike" kern="1200" cap="none" spc="0" normalizeH="0" baseline="0" noProof="0">
                <a:ln>
                  <a:noFill/>
                </a:ln>
                <a:solidFill>
                  <a:prstClr val="white"/>
                </a:solidFill>
                <a:effectLst/>
                <a:uLnTx/>
                <a:uFillTx/>
                <a:latin typeface="Meiryo UI"/>
                <a:ea typeface="Meiryo UI"/>
                <a:cs typeface="+mn-cs"/>
              </a:endParaRPr>
            </a:p>
          </p:txBody>
        </p:sp>
      </p:grpSp>
      <p:grpSp>
        <p:nvGrpSpPr>
          <p:cNvPr id="137" name="クラウド">
            <a:extLst>
              <a:ext uri="{FF2B5EF4-FFF2-40B4-BE49-F238E27FC236}">
                <a16:creationId xmlns:a16="http://schemas.microsoft.com/office/drawing/2014/main" id="{117AFE21-F073-443D-BA78-BE3D2963AA35}"/>
              </a:ext>
            </a:extLst>
          </p:cNvPr>
          <p:cNvGrpSpPr>
            <a:grpSpLocks noChangeAspect="1"/>
          </p:cNvGrpSpPr>
          <p:nvPr/>
        </p:nvGrpSpPr>
        <p:grpSpPr bwMode="auto">
          <a:xfrm>
            <a:off x="1274679" y="4801743"/>
            <a:ext cx="302806" cy="303244"/>
            <a:chOff x="1807" y="970"/>
            <a:chExt cx="691" cy="692"/>
          </a:xfrm>
        </p:grpSpPr>
        <p:sp>
          <p:nvSpPr>
            <p:cNvPr id="138" name="Freeform 12">
              <a:extLst>
                <a:ext uri="{FF2B5EF4-FFF2-40B4-BE49-F238E27FC236}">
                  <a16:creationId xmlns:a16="http://schemas.microsoft.com/office/drawing/2014/main" id="{F399322F-B933-4F54-8EA6-C7F5F2EB32C1}"/>
                </a:ext>
              </a:extLst>
            </p:cNvPr>
            <p:cNvSpPr>
              <a:spLocks/>
            </p:cNvSpPr>
            <p:nvPr/>
          </p:nvSpPr>
          <p:spPr bwMode="auto">
            <a:xfrm>
              <a:off x="1851" y="1011"/>
              <a:ext cx="605" cy="405"/>
            </a:xfrm>
            <a:custGeom>
              <a:avLst/>
              <a:gdLst>
                <a:gd name="T0" fmla="*/ 0 w 398"/>
                <a:gd name="T1" fmla="*/ 208 h 266"/>
                <a:gd name="T2" fmla="*/ 37 w 398"/>
                <a:gd name="T3" fmla="*/ 154 h 266"/>
                <a:gd name="T4" fmla="*/ 68 w 398"/>
                <a:gd name="T5" fmla="*/ 151 h 266"/>
                <a:gd name="T6" fmla="*/ 69 w 398"/>
                <a:gd name="T7" fmla="*/ 149 h 266"/>
                <a:gd name="T8" fmla="*/ 42 w 398"/>
                <a:gd name="T9" fmla="*/ 86 h 266"/>
                <a:gd name="T10" fmla="*/ 128 w 398"/>
                <a:gd name="T11" fmla="*/ 0 h 266"/>
                <a:gd name="T12" fmla="*/ 191 w 398"/>
                <a:gd name="T13" fmla="*/ 28 h 266"/>
                <a:gd name="T14" fmla="*/ 206 w 398"/>
                <a:gd name="T15" fmla="*/ 50 h 266"/>
                <a:gd name="T16" fmla="*/ 253 w 398"/>
                <a:gd name="T17" fmla="*/ 32 h 266"/>
                <a:gd name="T18" fmla="*/ 322 w 398"/>
                <a:gd name="T19" fmla="*/ 101 h 266"/>
                <a:gd name="T20" fmla="*/ 303 w 398"/>
                <a:gd name="T21" fmla="*/ 149 h 266"/>
                <a:gd name="T22" fmla="*/ 311 w 398"/>
                <a:gd name="T23" fmla="*/ 158 h 266"/>
                <a:gd name="T24" fmla="*/ 340 w 398"/>
                <a:gd name="T25" fmla="*/ 150 h 266"/>
                <a:gd name="T26" fmla="*/ 398 w 398"/>
                <a:gd name="T27" fmla="*/ 208 h 266"/>
                <a:gd name="T28" fmla="*/ 340 w 398"/>
                <a:gd name="T29" fmla="*/ 266 h 266"/>
                <a:gd name="T30" fmla="*/ 57 w 398"/>
                <a:gd name="T31" fmla="*/ 266 h 266"/>
                <a:gd name="T32" fmla="*/ 0 w 398"/>
                <a:gd name="T33" fmla="*/ 20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8" h="266">
                  <a:moveTo>
                    <a:pt x="0" y="208"/>
                  </a:moveTo>
                  <a:cubicBezTo>
                    <a:pt x="0" y="183"/>
                    <a:pt x="15" y="162"/>
                    <a:pt x="37" y="154"/>
                  </a:cubicBezTo>
                  <a:cubicBezTo>
                    <a:pt x="50" y="149"/>
                    <a:pt x="61" y="150"/>
                    <a:pt x="68" y="151"/>
                  </a:cubicBezTo>
                  <a:cubicBezTo>
                    <a:pt x="69" y="149"/>
                    <a:pt x="69" y="149"/>
                    <a:pt x="69" y="149"/>
                  </a:cubicBezTo>
                  <a:cubicBezTo>
                    <a:pt x="54" y="135"/>
                    <a:pt x="42" y="113"/>
                    <a:pt x="42" y="86"/>
                  </a:cubicBezTo>
                  <a:cubicBezTo>
                    <a:pt x="42" y="39"/>
                    <a:pt x="80" y="0"/>
                    <a:pt x="128" y="0"/>
                  </a:cubicBezTo>
                  <a:cubicBezTo>
                    <a:pt x="153" y="0"/>
                    <a:pt x="175" y="11"/>
                    <a:pt x="191" y="28"/>
                  </a:cubicBezTo>
                  <a:cubicBezTo>
                    <a:pt x="197" y="34"/>
                    <a:pt x="202" y="42"/>
                    <a:pt x="206" y="50"/>
                  </a:cubicBezTo>
                  <a:cubicBezTo>
                    <a:pt x="219" y="39"/>
                    <a:pt x="236" y="32"/>
                    <a:pt x="253" y="32"/>
                  </a:cubicBezTo>
                  <a:cubicBezTo>
                    <a:pt x="291" y="32"/>
                    <a:pt x="322" y="63"/>
                    <a:pt x="322" y="101"/>
                  </a:cubicBezTo>
                  <a:cubicBezTo>
                    <a:pt x="322" y="117"/>
                    <a:pt x="316" y="135"/>
                    <a:pt x="303" y="149"/>
                  </a:cubicBezTo>
                  <a:cubicBezTo>
                    <a:pt x="298" y="155"/>
                    <a:pt x="304" y="162"/>
                    <a:pt x="311" y="158"/>
                  </a:cubicBezTo>
                  <a:cubicBezTo>
                    <a:pt x="322" y="151"/>
                    <a:pt x="334" y="150"/>
                    <a:pt x="340" y="150"/>
                  </a:cubicBezTo>
                  <a:cubicBezTo>
                    <a:pt x="372" y="150"/>
                    <a:pt x="398" y="176"/>
                    <a:pt x="398" y="208"/>
                  </a:cubicBezTo>
                  <a:cubicBezTo>
                    <a:pt x="398" y="240"/>
                    <a:pt x="372" y="266"/>
                    <a:pt x="340" y="266"/>
                  </a:cubicBezTo>
                  <a:cubicBezTo>
                    <a:pt x="57" y="266"/>
                    <a:pt x="57" y="266"/>
                    <a:pt x="57" y="266"/>
                  </a:cubicBezTo>
                  <a:cubicBezTo>
                    <a:pt x="25" y="266"/>
                    <a:pt x="0" y="240"/>
                    <a:pt x="0" y="2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60" tIns="42230" rIns="84460" bIns="4223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63" b="0" i="0" u="none" strike="noStrike" kern="1200" cap="none" spc="0" normalizeH="0" baseline="0" noProof="0">
                <a:ln>
                  <a:noFill/>
                </a:ln>
                <a:solidFill>
                  <a:prstClr val="black"/>
                </a:solidFill>
                <a:effectLst/>
                <a:uLnTx/>
                <a:uFillTx/>
                <a:latin typeface="Meiryo UI"/>
                <a:ea typeface="Meiryo UI"/>
                <a:cs typeface="+mn-cs"/>
              </a:endParaRPr>
            </a:p>
          </p:txBody>
        </p:sp>
        <p:sp>
          <p:nvSpPr>
            <p:cNvPr id="139" name="Freeform 13">
              <a:extLst>
                <a:ext uri="{FF2B5EF4-FFF2-40B4-BE49-F238E27FC236}">
                  <a16:creationId xmlns:a16="http://schemas.microsoft.com/office/drawing/2014/main" id="{71D54C89-3B3A-42A6-BB72-8BA872AA979A}"/>
                </a:ext>
              </a:extLst>
            </p:cNvPr>
            <p:cNvSpPr>
              <a:spLocks noEditPoints="1"/>
            </p:cNvSpPr>
            <p:nvPr/>
          </p:nvSpPr>
          <p:spPr bwMode="auto">
            <a:xfrm>
              <a:off x="1807" y="970"/>
              <a:ext cx="691" cy="692"/>
            </a:xfrm>
            <a:custGeom>
              <a:avLst/>
              <a:gdLst>
                <a:gd name="T0" fmla="*/ 237 w 454"/>
                <a:gd name="T1" fmla="*/ 411 h 454"/>
                <a:gd name="T2" fmla="*/ 237 w 454"/>
                <a:gd name="T3" fmla="*/ 320 h 454"/>
                <a:gd name="T4" fmla="*/ 369 w 454"/>
                <a:gd name="T5" fmla="*/ 320 h 454"/>
                <a:gd name="T6" fmla="*/ 454 w 454"/>
                <a:gd name="T7" fmla="*/ 235 h 454"/>
                <a:gd name="T8" fmla="*/ 376 w 454"/>
                <a:gd name="T9" fmla="*/ 150 h 454"/>
                <a:gd name="T10" fmla="*/ 378 w 454"/>
                <a:gd name="T11" fmla="*/ 128 h 454"/>
                <a:gd name="T12" fmla="*/ 282 w 454"/>
                <a:gd name="T13" fmla="*/ 32 h 454"/>
                <a:gd name="T14" fmla="*/ 243 w 454"/>
                <a:gd name="T15" fmla="*/ 40 h 454"/>
                <a:gd name="T16" fmla="*/ 157 w 454"/>
                <a:gd name="T17" fmla="*/ 0 h 454"/>
                <a:gd name="T18" fmla="*/ 44 w 454"/>
                <a:gd name="T19" fmla="*/ 113 h 454"/>
                <a:gd name="T20" fmla="*/ 52 w 454"/>
                <a:gd name="T21" fmla="*/ 157 h 454"/>
                <a:gd name="T22" fmla="*/ 1 w 454"/>
                <a:gd name="T23" fmla="*/ 235 h 454"/>
                <a:gd name="T24" fmla="*/ 86 w 454"/>
                <a:gd name="T25" fmla="*/ 320 h 454"/>
                <a:gd name="T26" fmla="*/ 217 w 454"/>
                <a:gd name="T27" fmla="*/ 320 h 454"/>
                <a:gd name="T28" fmla="*/ 217 w 454"/>
                <a:gd name="T29" fmla="*/ 411 h 454"/>
                <a:gd name="T30" fmla="*/ 206 w 454"/>
                <a:gd name="T31" fmla="*/ 422 h 454"/>
                <a:gd name="T32" fmla="*/ 0 w 454"/>
                <a:gd name="T33" fmla="*/ 422 h 454"/>
                <a:gd name="T34" fmla="*/ 0 w 454"/>
                <a:gd name="T35" fmla="*/ 440 h 454"/>
                <a:gd name="T36" fmla="*/ 206 w 454"/>
                <a:gd name="T37" fmla="*/ 440 h 454"/>
                <a:gd name="T38" fmla="*/ 227 w 454"/>
                <a:gd name="T39" fmla="*/ 454 h 454"/>
                <a:gd name="T40" fmla="*/ 248 w 454"/>
                <a:gd name="T41" fmla="*/ 440 h 454"/>
                <a:gd name="T42" fmla="*/ 454 w 454"/>
                <a:gd name="T43" fmla="*/ 440 h 454"/>
                <a:gd name="T44" fmla="*/ 454 w 454"/>
                <a:gd name="T45" fmla="*/ 422 h 454"/>
                <a:gd name="T46" fmla="*/ 248 w 454"/>
                <a:gd name="T47" fmla="*/ 422 h 454"/>
                <a:gd name="T48" fmla="*/ 237 w 454"/>
                <a:gd name="T49" fmla="*/ 411 h 454"/>
                <a:gd name="T50" fmla="*/ 29 w 454"/>
                <a:gd name="T51" fmla="*/ 235 h 454"/>
                <a:gd name="T52" fmla="*/ 66 w 454"/>
                <a:gd name="T53" fmla="*/ 181 h 454"/>
                <a:gd name="T54" fmla="*/ 97 w 454"/>
                <a:gd name="T55" fmla="*/ 178 h 454"/>
                <a:gd name="T56" fmla="*/ 98 w 454"/>
                <a:gd name="T57" fmla="*/ 176 h 454"/>
                <a:gd name="T58" fmla="*/ 71 w 454"/>
                <a:gd name="T59" fmla="*/ 113 h 454"/>
                <a:gd name="T60" fmla="*/ 157 w 454"/>
                <a:gd name="T61" fmla="*/ 27 h 454"/>
                <a:gd name="T62" fmla="*/ 220 w 454"/>
                <a:gd name="T63" fmla="*/ 55 h 454"/>
                <a:gd name="T64" fmla="*/ 235 w 454"/>
                <a:gd name="T65" fmla="*/ 77 h 454"/>
                <a:gd name="T66" fmla="*/ 282 w 454"/>
                <a:gd name="T67" fmla="*/ 59 h 454"/>
                <a:gd name="T68" fmla="*/ 351 w 454"/>
                <a:gd name="T69" fmla="*/ 128 h 454"/>
                <a:gd name="T70" fmla="*/ 332 w 454"/>
                <a:gd name="T71" fmla="*/ 176 h 454"/>
                <a:gd name="T72" fmla="*/ 340 w 454"/>
                <a:gd name="T73" fmla="*/ 185 h 454"/>
                <a:gd name="T74" fmla="*/ 369 w 454"/>
                <a:gd name="T75" fmla="*/ 177 h 454"/>
                <a:gd name="T76" fmla="*/ 427 w 454"/>
                <a:gd name="T77" fmla="*/ 235 h 454"/>
                <a:gd name="T78" fmla="*/ 369 w 454"/>
                <a:gd name="T79" fmla="*/ 293 h 454"/>
                <a:gd name="T80" fmla="*/ 86 w 454"/>
                <a:gd name="T81" fmla="*/ 293 h 454"/>
                <a:gd name="T82" fmla="*/ 29 w 454"/>
                <a:gd name="T83" fmla="*/ 235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4" h="454">
                  <a:moveTo>
                    <a:pt x="237" y="411"/>
                  </a:moveTo>
                  <a:cubicBezTo>
                    <a:pt x="237" y="320"/>
                    <a:pt x="237" y="320"/>
                    <a:pt x="237" y="320"/>
                  </a:cubicBezTo>
                  <a:cubicBezTo>
                    <a:pt x="369" y="320"/>
                    <a:pt x="369" y="320"/>
                    <a:pt x="369" y="320"/>
                  </a:cubicBezTo>
                  <a:cubicBezTo>
                    <a:pt x="416" y="320"/>
                    <a:pt x="454" y="282"/>
                    <a:pt x="454" y="235"/>
                  </a:cubicBezTo>
                  <a:cubicBezTo>
                    <a:pt x="454" y="190"/>
                    <a:pt x="420" y="154"/>
                    <a:pt x="376" y="150"/>
                  </a:cubicBezTo>
                  <a:cubicBezTo>
                    <a:pt x="378" y="143"/>
                    <a:pt x="378" y="136"/>
                    <a:pt x="378" y="128"/>
                  </a:cubicBezTo>
                  <a:cubicBezTo>
                    <a:pt x="378" y="75"/>
                    <a:pt x="335" y="32"/>
                    <a:pt x="282" y="32"/>
                  </a:cubicBezTo>
                  <a:cubicBezTo>
                    <a:pt x="268" y="32"/>
                    <a:pt x="255" y="35"/>
                    <a:pt x="243" y="40"/>
                  </a:cubicBezTo>
                  <a:cubicBezTo>
                    <a:pt x="222" y="16"/>
                    <a:pt x="192" y="0"/>
                    <a:pt x="157" y="0"/>
                  </a:cubicBezTo>
                  <a:cubicBezTo>
                    <a:pt x="94" y="0"/>
                    <a:pt x="44" y="51"/>
                    <a:pt x="44" y="113"/>
                  </a:cubicBezTo>
                  <a:cubicBezTo>
                    <a:pt x="44" y="129"/>
                    <a:pt x="47" y="144"/>
                    <a:pt x="52" y="157"/>
                  </a:cubicBezTo>
                  <a:cubicBezTo>
                    <a:pt x="22" y="170"/>
                    <a:pt x="1" y="200"/>
                    <a:pt x="1" y="235"/>
                  </a:cubicBezTo>
                  <a:cubicBezTo>
                    <a:pt x="1" y="282"/>
                    <a:pt x="39" y="320"/>
                    <a:pt x="86" y="320"/>
                  </a:cubicBezTo>
                  <a:cubicBezTo>
                    <a:pt x="217" y="320"/>
                    <a:pt x="217" y="320"/>
                    <a:pt x="217" y="320"/>
                  </a:cubicBezTo>
                  <a:cubicBezTo>
                    <a:pt x="217" y="411"/>
                    <a:pt x="217" y="411"/>
                    <a:pt x="217" y="411"/>
                  </a:cubicBezTo>
                  <a:cubicBezTo>
                    <a:pt x="212" y="413"/>
                    <a:pt x="209" y="417"/>
                    <a:pt x="206" y="422"/>
                  </a:cubicBezTo>
                  <a:cubicBezTo>
                    <a:pt x="0" y="422"/>
                    <a:pt x="0" y="422"/>
                    <a:pt x="0" y="422"/>
                  </a:cubicBezTo>
                  <a:cubicBezTo>
                    <a:pt x="0" y="440"/>
                    <a:pt x="0" y="440"/>
                    <a:pt x="0" y="440"/>
                  </a:cubicBezTo>
                  <a:cubicBezTo>
                    <a:pt x="206" y="440"/>
                    <a:pt x="206" y="440"/>
                    <a:pt x="206" y="440"/>
                  </a:cubicBezTo>
                  <a:cubicBezTo>
                    <a:pt x="210" y="448"/>
                    <a:pt x="218" y="454"/>
                    <a:pt x="227" y="454"/>
                  </a:cubicBezTo>
                  <a:cubicBezTo>
                    <a:pt x="237" y="454"/>
                    <a:pt x="245" y="448"/>
                    <a:pt x="248" y="440"/>
                  </a:cubicBezTo>
                  <a:cubicBezTo>
                    <a:pt x="454" y="440"/>
                    <a:pt x="454" y="440"/>
                    <a:pt x="454" y="440"/>
                  </a:cubicBezTo>
                  <a:cubicBezTo>
                    <a:pt x="454" y="422"/>
                    <a:pt x="454" y="422"/>
                    <a:pt x="454" y="422"/>
                  </a:cubicBezTo>
                  <a:cubicBezTo>
                    <a:pt x="248" y="422"/>
                    <a:pt x="248" y="422"/>
                    <a:pt x="248" y="422"/>
                  </a:cubicBezTo>
                  <a:cubicBezTo>
                    <a:pt x="246" y="417"/>
                    <a:pt x="242" y="413"/>
                    <a:pt x="237" y="411"/>
                  </a:cubicBezTo>
                  <a:close/>
                  <a:moveTo>
                    <a:pt x="29" y="235"/>
                  </a:moveTo>
                  <a:cubicBezTo>
                    <a:pt x="29" y="210"/>
                    <a:pt x="44" y="189"/>
                    <a:pt x="66" y="181"/>
                  </a:cubicBezTo>
                  <a:cubicBezTo>
                    <a:pt x="79" y="176"/>
                    <a:pt x="90" y="177"/>
                    <a:pt x="97" y="178"/>
                  </a:cubicBezTo>
                  <a:cubicBezTo>
                    <a:pt x="98" y="176"/>
                    <a:pt x="98" y="176"/>
                    <a:pt x="98" y="176"/>
                  </a:cubicBezTo>
                  <a:cubicBezTo>
                    <a:pt x="83" y="162"/>
                    <a:pt x="71" y="140"/>
                    <a:pt x="71" y="113"/>
                  </a:cubicBezTo>
                  <a:cubicBezTo>
                    <a:pt x="71" y="66"/>
                    <a:pt x="109" y="27"/>
                    <a:pt x="157" y="27"/>
                  </a:cubicBezTo>
                  <a:cubicBezTo>
                    <a:pt x="182" y="27"/>
                    <a:pt x="204" y="38"/>
                    <a:pt x="220" y="55"/>
                  </a:cubicBezTo>
                  <a:cubicBezTo>
                    <a:pt x="226" y="61"/>
                    <a:pt x="231" y="69"/>
                    <a:pt x="235" y="77"/>
                  </a:cubicBezTo>
                  <a:cubicBezTo>
                    <a:pt x="248" y="66"/>
                    <a:pt x="265" y="59"/>
                    <a:pt x="282" y="59"/>
                  </a:cubicBezTo>
                  <a:cubicBezTo>
                    <a:pt x="320" y="59"/>
                    <a:pt x="351" y="90"/>
                    <a:pt x="351" y="128"/>
                  </a:cubicBezTo>
                  <a:cubicBezTo>
                    <a:pt x="351" y="144"/>
                    <a:pt x="345" y="162"/>
                    <a:pt x="332" y="176"/>
                  </a:cubicBezTo>
                  <a:cubicBezTo>
                    <a:pt x="327" y="182"/>
                    <a:pt x="333" y="189"/>
                    <a:pt x="340" y="185"/>
                  </a:cubicBezTo>
                  <a:cubicBezTo>
                    <a:pt x="351" y="178"/>
                    <a:pt x="363" y="177"/>
                    <a:pt x="369" y="177"/>
                  </a:cubicBezTo>
                  <a:cubicBezTo>
                    <a:pt x="401" y="177"/>
                    <a:pt x="427" y="203"/>
                    <a:pt x="427" y="235"/>
                  </a:cubicBezTo>
                  <a:cubicBezTo>
                    <a:pt x="427" y="267"/>
                    <a:pt x="401" y="293"/>
                    <a:pt x="369" y="293"/>
                  </a:cubicBezTo>
                  <a:cubicBezTo>
                    <a:pt x="86" y="293"/>
                    <a:pt x="86" y="293"/>
                    <a:pt x="86" y="293"/>
                  </a:cubicBezTo>
                  <a:cubicBezTo>
                    <a:pt x="54" y="293"/>
                    <a:pt x="29" y="267"/>
                    <a:pt x="29" y="235"/>
                  </a:cubicBez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60" tIns="42230" rIns="84460" bIns="4223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63" b="0" i="0" u="none" strike="noStrike" kern="1200" cap="none" spc="0" normalizeH="0" baseline="0" noProof="0">
                <a:ln>
                  <a:noFill/>
                </a:ln>
                <a:solidFill>
                  <a:prstClr val="white"/>
                </a:solidFill>
                <a:effectLst/>
                <a:uLnTx/>
                <a:uFillTx/>
                <a:latin typeface="Meiryo UI"/>
                <a:ea typeface="Meiryo UI"/>
                <a:cs typeface="+mn-cs"/>
              </a:endParaRPr>
            </a:p>
          </p:txBody>
        </p:sp>
      </p:grpSp>
      <p:grpSp>
        <p:nvGrpSpPr>
          <p:cNvPr id="140" name="グループ化 139">
            <a:extLst>
              <a:ext uri="{FF2B5EF4-FFF2-40B4-BE49-F238E27FC236}">
                <a16:creationId xmlns:a16="http://schemas.microsoft.com/office/drawing/2014/main" id="{5BA2AFEF-81C8-4D4A-9DEB-60DB821894AD}"/>
              </a:ext>
            </a:extLst>
          </p:cNvPr>
          <p:cNvGrpSpPr>
            <a:grpSpLocks noChangeAspect="1"/>
          </p:cNvGrpSpPr>
          <p:nvPr/>
        </p:nvGrpSpPr>
        <p:grpSpPr>
          <a:xfrm>
            <a:off x="4612393" y="4787105"/>
            <a:ext cx="344735" cy="332521"/>
            <a:chOff x="6558215" y="5513716"/>
            <a:chExt cx="1212437" cy="1169479"/>
          </a:xfrm>
        </p:grpSpPr>
        <p:sp>
          <p:nvSpPr>
            <p:cNvPr id="141" name="フリーフォーム: 図形 140">
              <a:extLst>
                <a:ext uri="{FF2B5EF4-FFF2-40B4-BE49-F238E27FC236}">
                  <a16:creationId xmlns:a16="http://schemas.microsoft.com/office/drawing/2014/main" id="{FF0D628D-4E08-4B37-B2A5-ADB755FC5925}"/>
                </a:ext>
              </a:extLst>
            </p:cNvPr>
            <p:cNvSpPr/>
            <p:nvPr/>
          </p:nvSpPr>
          <p:spPr>
            <a:xfrm>
              <a:off x="6795006" y="5628111"/>
              <a:ext cx="606171" cy="966978"/>
            </a:xfrm>
            <a:custGeom>
              <a:avLst/>
              <a:gdLst>
                <a:gd name="connsiteX0" fmla="*/ 465011 w 606171"/>
                <a:gd name="connsiteY0" fmla="*/ 346805 h 966978"/>
                <a:gd name="connsiteX1" fmla="*/ 141065 w 606171"/>
                <a:gd name="connsiteY1" fmla="*/ 346805 h 966978"/>
                <a:gd name="connsiteX2" fmla="*/ 116777 w 606171"/>
                <a:gd name="connsiteY2" fmla="*/ 371094 h 966978"/>
                <a:gd name="connsiteX3" fmla="*/ 141065 w 606171"/>
                <a:gd name="connsiteY3" fmla="*/ 395383 h 966978"/>
                <a:gd name="connsiteX4" fmla="*/ 465106 w 606171"/>
                <a:gd name="connsiteY4" fmla="*/ 395383 h 966978"/>
                <a:gd name="connsiteX5" fmla="*/ 489395 w 606171"/>
                <a:gd name="connsiteY5" fmla="*/ 371094 h 966978"/>
                <a:gd name="connsiteX6" fmla="*/ 465106 w 606171"/>
                <a:gd name="connsiteY6" fmla="*/ 346805 h 966978"/>
                <a:gd name="connsiteX7" fmla="*/ 265271 w 606171"/>
                <a:gd name="connsiteY7" fmla="*/ 0 h 966978"/>
                <a:gd name="connsiteX8" fmla="*/ 340900 w 606171"/>
                <a:gd name="connsiteY8" fmla="*/ 0 h 966978"/>
                <a:gd name="connsiteX9" fmla="*/ 340900 w 606171"/>
                <a:gd name="connsiteY9" fmla="*/ 211741 h 966978"/>
                <a:gd name="connsiteX10" fmla="*/ 265271 w 606171"/>
                <a:gd name="connsiteY10" fmla="*/ 211741 h 966978"/>
                <a:gd name="connsiteX11" fmla="*/ 265271 w 606171"/>
                <a:gd name="connsiteY11" fmla="*/ 0 h 966978"/>
                <a:gd name="connsiteX12" fmla="*/ 29718 w 606171"/>
                <a:gd name="connsiteY12" fmla="*/ 487204 h 966978"/>
                <a:gd name="connsiteX13" fmla="*/ 0 w 606171"/>
                <a:gd name="connsiteY13" fmla="*/ 457486 h 966978"/>
                <a:gd name="connsiteX14" fmla="*/ 0 w 606171"/>
                <a:gd name="connsiteY14" fmla="*/ 284607 h 966978"/>
                <a:gd name="connsiteX15" fmla="*/ 29718 w 606171"/>
                <a:gd name="connsiteY15" fmla="*/ 254889 h 966978"/>
                <a:gd name="connsiteX16" fmla="*/ 576453 w 606171"/>
                <a:gd name="connsiteY16" fmla="*/ 254889 h 966978"/>
                <a:gd name="connsiteX17" fmla="*/ 606171 w 606171"/>
                <a:gd name="connsiteY17" fmla="*/ 284607 h 966978"/>
                <a:gd name="connsiteX18" fmla="*/ 606171 w 606171"/>
                <a:gd name="connsiteY18" fmla="*/ 457486 h 966978"/>
                <a:gd name="connsiteX19" fmla="*/ 576453 w 606171"/>
                <a:gd name="connsiteY19" fmla="*/ 487204 h 966978"/>
                <a:gd name="connsiteX20" fmla="*/ 29718 w 606171"/>
                <a:gd name="connsiteY20" fmla="*/ 487204 h 966978"/>
                <a:gd name="connsiteX21" fmla="*/ 378619 w 606171"/>
                <a:gd name="connsiteY21" fmla="*/ 184880 h 966978"/>
                <a:gd name="connsiteX22" fmla="*/ 483013 w 606171"/>
                <a:gd name="connsiteY22" fmla="*/ 153543 h 966978"/>
                <a:gd name="connsiteX23" fmla="*/ 507873 w 606171"/>
                <a:gd name="connsiteY23" fmla="*/ 211741 h 966978"/>
                <a:gd name="connsiteX24" fmla="*/ 378524 w 606171"/>
                <a:gd name="connsiteY24" fmla="*/ 211741 h 966978"/>
                <a:gd name="connsiteX25" fmla="*/ 378524 w 606171"/>
                <a:gd name="connsiteY25" fmla="*/ 184880 h 966978"/>
                <a:gd name="connsiteX26" fmla="*/ 303181 w 606171"/>
                <a:gd name="connsiteY26" fmla="*/ 966883 h 966978"/>
                <a:gd name="connsiteX27" fmla="*/ 107728 w 606171"/>
                <a:gd name="connsiteY27" fmla="*/ 806768 h 966978"/>
                <a:gd name="connsiteX28" fmla="*/ 183832 w 606171"/>
                <a:gd name="connsiteY28" fmla="*/ 792766 h 966978"/>
                <a:gd name="connsiteX29" fmla="*/ 183832 w 606171"/>
                <a:gd name="connsiteY29" fmla="*/ 652558 h 966978"/>
                <a:gd name="connsiteX30" fmla="*/ 169259 w 606171"/>
                <a:gd name="connsiteY30" fmla="*/ 642937 h 966978"/>
                <a:gd name="connsiteX31" fmla="*/ 100012 w 606171"/>
                <a:gd name="connsiteY31" fmla="*/ 530352 h 966978"/>
                <a:gd name="connsiteX32" fmla="*/ 505873 w 606171"/>
                <a:gd name="connsiteY32" fmla="*/ 530352 h 966978"/>
                <a:gd name="connsiteX33" fmla="*/ 436626 w 606171"/>
                <a:gd name="connsiteY33" fmla="*/ 642937 h 966978"/>
                <a:gd name="connsiteX34" fmla="*/ 422053 w 606171"/>
                <a:gd name="connsiteY34" fmla="*/ 652558 h 966978"/>
                <a:gd name="connsiteX35" fmla="*/ 422053 w 606171"/>
                <a:gd name="connsiteY35" fmla="*/ 792766 h 966978"/>
                <a:gd name="connsiteX36" fmla="*/ 498538 w 606171"/>
                <a:gd name="connsiteY36" fmla="*/ 806863 h 966978"/>
                <a:gd name="connsiteX37" fmla="*/ 303085 w 606171"/>
                <a:gd name="connsiteY37" fmla="*/ 966978 h 96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06171" h="966978">
                  <a:moveTo>
                    <a:pt x="465011" y="346805"/>
                  </a:moveTo>
                  <a:lnTo>
                    <a:pt x="141065" y="346805"/>
                  </a:lnTo>
                  <a:cubicBezTo>
                    <a:pt x="127635" y="346805"/>
                    <a:pt x="116777" y="357664"/>
                    <a:pt x="116777" y="371094"/>
                  </a:cubicBezTo>
                  <a:cubicBezTo>
                    <a:pt x="116777" y="384524"/>
                    <a:pt x="127635" y="395383"/>
                    <a:pt x="141065" y="395383"/>
                  </a:cubicBezTo>
                  <a:lnTo>
                    <a:pt x="465106" y="395383"/>
                  </a:lnTo>
                  <a:cubicBezTo>
                    <a:pt x="478536" y="395383"/>
                    <a:pt x="489395" y="384524"/>
                    <a:pt x="489395" y="371094"/>
                  </a:cubicBezTo>
                  <a:cubicBezTo>
                    <a:pt x="489395" y="357664"/>
                    <a:pt x="478536" y="346805"/>
                    <a:pt x="465106" y="346805"/>
                  </a:cubicBezTo>
                  <a:close/>
                  <a:moveTo>
                    <a:pt x="265271" y="0"/>
                  </a:moveTo>
                  <a:lnTo>
                    <a:pt x="340900" y="0"/>
                  </a:lnTo>
                  <a:lnTo>
                    <a:pt x="340900" y="211741"/>
                  </a:lnTo>
                  <a:lnTo>
                    <a:pt x="265271" y="211741"/>
                  </a:lnTo>
                  <a:lnTo>
                    <a:pt x="265271" y="0"/>
                  </a:lnTo>
                  <a:close/>
                  <a:moveTo>
                    <a:pt x="29718" y="487204"/>
                  </a:moveTo>
                  <a:cubicBezTo>
                    <a:pt x="13621" y="487204"/>
                    <a:pt x="0" y="473583"/>
                    <a:pt x="0" y="457486"/>
                  </a:cubicBezTo>
                  <a:lnTo>
                    <a:pt x="0" y="284607"/>
                  </a:lnTo>
                  <a:cubicBezTo>
                    <a:pt x="0" y="268510"/>
                    <a:pt x="13621" y="254889"/>
                    <a:pt x="29718" y="254889"/>
                  </a:cubicBezTo>
                  <a:lnTo>
                    <a:pt x="576453" y="254889"/>
                  </a:lnTo>
                  <a:cubicBezTo>
                    <a:pt x="592550" y="254889"/>
                    <a:pt x="606171" y="268510"/>
                    <a:pt x="606171" y="284607"/>
                  </a:cubicBezTo>
                  <a:lnTo>
                    <a:pt x="606171" y="457486"/>
                  </a:lnTo>
                  <a:cubicBezTo>
                    <a:pt x="606171" y="473583"/>
                    <a:pt x="592550" y="487204"/>
                    <a:pt x="576453" y="487204"/>
                  </a:cubicBezTo>
                  <a:lnTo>
                    <a:pt x="29718" y="487204"/>
                  </a:lnTo>
                  <a:close/>
                  <a:moveTo>
                    <a:pt x="378619" y="184880"/>
                  </a:moveTo>
                  <a:lnTo>
                    <a:pt x="483013" y="153543"/>
                  </a:lnTo>
                  <a:cubicBezTo>
                    <a:pt x="495205" y="168592"/>
                    <a:pt x="503301" y="187928"/>
                    <a:pt x="507873" y="211741"/>
                  </a:cubicBezTo>
                  <a:lnTo>
                    <a:pt x="378524" y="211741"/>
                  </a:lnTo>
                  <a:lnTo>
                    <a:pt x="378524" y="184880"/>
                  </a:lnTo>
                  <a:close/>
                  <a:moveTo>
                    <a:pt x="303181" y="966883"/>
                  </a:moveTo>
                  <a:cubicBezTo>
                    <a:pt x="197549" y="966883"/>
                    <a:pt x="124587" y="905447"/>
                    <a:pt x="107728" y="806768"/>
                  </a:cubicBezTo>
                  <a:lnTo>
                    <a:pt x="183832" y="792766"/>
                  </a:lnTo>
                  <a:lnTo>
                    <a:pt x="183832" y="652558"/>
                  </a:lnTo>
                  <a:lnTo>
                    <a:pt x="169259" y="642937"/>
                  </a:lnTo>
                  <a:cubicBezTo>
                    <a:pt x="133159" y="619220"/>
                    <a:pt x="110490" y="582644"/>
                    <a:pt x="100012" y="530352"/>
                  </a:cubicBezTo>
                  <a:lnTo>
                    <a:pt x="505873" y="530352"/>
                  </a:lnTo>
                  <a:cubicBezTo>
                    <a:pt x="495491" y="582644"/>
                    <a:pt x="472821" y="619220"/>
                    <a:pt x="436626" y="642937"/>
                  </a:cubicBezTo>
                  <a:lnTo>
                    <a:pt x="422053" y="652558"/>
                  </a:lnTo>
                  <a:lnTo>
                    <a:pt x="422053" y="792766"/>
                  </a:lnTo>
                  <a:lnTo>
                    <a:pt x="498538" y="806863"/>
                  </a:lnTo>
                  <a:cubicBezTo>
                    <a:pt x="481679" y="905447"/>
                    <a:pt x="408718" y="966978"/>
                    <a:pt x="303085" y="966978"/>
                  </a:cubicBezTo>
                  <a:close/>
                </a:path>
              </a:pathLst>
            </a:custGeom>
            <a:solidFill>
              <a:srgbClr val="FFFFFF"/>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63" b="0" i="0" u="none" strike="noStrike" kern="1200" cap="none" spc="0" normalizeH="0" baseline="0" noProof="0">
                <a:ln>
                  <a:noFill/>
                </a:ln>
                <a:solidFill>
                  <a:prstClr val="black"/>
                </a:solidFill>
                <a:effectLst/>
                <a:uLnTx/>
                <a:uFillTx/>
                <a:latin typeface="Meiryo UI"/>
                <a:ea typeface="Meiryo UI"/>
                <a:cs typeface="+mn-cs"/>
              </a:endParaRPr>
            </a:p>
          </p:txBody>
        </p:sp>
        <p:sp>
          <p:nvSpPr>
            <p:cNvPr id="142" name="フリーフォーム: 図形 141">
              <a:extLst>
                <a:ext uri="{FF2B5EF4-FFF2-40B4-BE49-F238E27FC236}">
                  <a16:creationId xmlns:a16="http://schemas.microsoft.com/office/drawing/2014/main" id="{FE18D01E-623E-42A4-8079-26CCC7E3A9FB}"/>
                </a:ext>
              </a:extLst>
            </p:cNvPr>
            <p:cNvSpPr/>
            <p:nvPr/>
          </p:nvSpPr>
          <p:spPr>
            <a:xfrm>
              <a:off x="6558215" y="5513716"/>
              <a:ext cx="1212437" cy="1169479"/>
            </a:xfrm>
            <a:custGeom>
              <a:avLst/>
              <a:gdLst>
                <a:gd name="connsiteX0" fmla="*/ 1079945 w 1212437"/>
                <a:gd name="connsiteY0" fmla="*/ 1131475 h 1169479"/>
                <a:gd name="connsiteX1" fmla="*/ 1079945 w 1212437"/>
                <a:gd name="connsiteY1" fmla="*/ 941356 h 1169479"/>
                <a:gd name="connsiteX2" fmla="*/ 1057751 w 1212437"/>
                <a:gd name="connsiteY2" fmla="*/ 914876 h 1169479"/>
                <a:gd name="connsiteX3" fmla="*/ 1049465 w 1212437"/>
                <a:gd name="connsiteY3" fmla="*/ 913162 h 1169479"/>
                <a:gd name="connsiteX4" fmla="*/ 723710 w 1212437"/>
                <a:gd name="connsiteY4" fmla="*/ 853345 h 1169479"/>
                <a:gd name="connsiteX5" fmla="*/ 723710 w 1212437"/>
                <a:gd name="connsiteY5" fmla="*/ 801243 h 1169479"/>
                <a:gd name="connsiteX6" fmla="*/ 808292 w 1212437"/>
                <a:gd name="connsiteY6" fmla="*/ 644938 h 1169479"/>
                <a:gd name="connsiteX7" fmla="*/ 813245 w 1212437"/>
                <a:gd name="connsiteY7" fmla="*/ 644938 h 1169479"/>
                <a:gd name="connsiteX8" fmla="*/ 886111 w 1212437"/>
                <a:gd name="connsiteY8" fmla="*/ 572072 h 1169479"/>
                <a:gd name="connsiteX9" fmla="*/ 886111 w 1212437"/>
                <a:gd name="connsiteY9" fmla="*/ 523399 h 1169479"/>
                <a:gd name="connsiteX10" fmla="*/ 902303 w 1212437"/>
                <a:gd name="connsiteY10" fmla="*/ 523399 h 1169479"/>
                <a:gd name="connsiteX11" fmla="*/ 926592 w 1212437"/>
                <a:gd name="connsiteY11" fmla="*/ 499110 h 1169479"/>
                <a:gd name="connsiteX12" fmla="*/ 926592 w 1212437"/>
                <a:gd name="connsiteY12" fmla="*/ 418148 h 1169479"/>
                <a:gd name="connsiteX13" fmla="*/ 902303 w 1212437"/>
                <a:gd name="connsiteY13" fmla="*/ 393859 h 1169479"/>
                <a:gd name="connsiteX14" fmla="*/ 885825 w 1212437"/>
                <a:gd name="connsiteY14" fmla="*/ 393859 h 1169479"/>
                <a:gd name="connsiteX15" fmla="*/ 813245 w 1212437"/>
                <a:gd name="connsiteY15" fmla="*/ 326327 h 1169479"/>
                <a:gd name="connsiteX16" fmla="*/ 810292 w 1212437"/>
                <a:gd name="connsiteY16" fmla="*/ 326327 h 1169479"/>
                <a:gd name="connsiteX17" fmla="*/ 615506 w 1212437"/>
                <a:gd name="connsiteY17" fmla="*/ 120872 h 1169479"/>
                <a:gd name="connsiteX18" fmla="*/ 615506 w 1212437"/>
                <a:gd name="connsiteY18" fmla="*/ 101060 h 1169479"/>
                <a:gd name="connsiteX19" fmla="*/ 591217 w 1212437"/>
                <a:gd name="connsiteY19" fmla="*/ 76772 h 1169479"/>
                <a:gd name="connsiteX20" fmla="*/ 488633 w 1212437"/>
                <a:gd name="connsiteY20" fmla="*/ 76772 h 1169479"/>
                <a:gd name="connsiteX21" fmla="*/ 464344 w 1212437"/>
                <a:gd name="connsiteY21" fmla="*/ 101060 h 1169479"/>
                <a:gd name="connsiteX22" fmla="*/ 464344 w 1212437"/>
                <a:gd name="connsiteY22" fmla="*/ 120872 h 1169479"/>
                <a:gd name="connsiteX23" fmla="*/ 269558 w 1212437"/>
                <a:gd name="connsiteY23" fmla="*/ 326327 h 1169479"/>
                <a:gd name="connsiteX24" fmla="*/ 266605 w 1212437"/>
                <a:gd name="connsiteY24" fmla="*/ 326327 h 1169479"/>
                <a:gd name="connsiteX25" fmla="*/ 194024 w 1212437"/>
                <a:gd name="connsiteY25" fmla="*/ 393859 h 1169479"/>
                <a:gd name="connsiteX26" fmla="*/ 177546 w 1212437"/>
                <a:gd name="connsiteY26" fmla="*/ 393859 h 1169479"/>
                <a:gd name="connsiteX27" fmla="*/ 153257 w 1212437"/>
                <a:gd name="connsiteY27" fmla="*/ 418148 h 1169479"/>
                <a:gd name="connsiteX28" fmla="*/ 153257 w 1212437"/>
                <a:gd name="connsiteY28" fmla="*/ 499110 h 1169479"/>
                <a:gd name="connsiteX29" fmla="*/ 177546 w 1212437"/>
                <a:gd name="connsiteY29" fmla="*/ 523399 h 1169479"/>
                <a:gd name="connsiteX30" fmla="*/ 193739 w 1212437"/>
                <a:gd name="connsiteY30" fmla="*/ 523399 h 1169479"/>
                <a:gd name="connsiteX31" fmla="*/ 193739 w 1212437"/>
                <a:gd name="connsiteY31" fmla="*/ 572072 h 1169479"/>
                <a:gd name="connsiteX32" fmla="*/ 266605 w 1212437"/>
                <a:gd name="connsiteY32" fmla="*/ 644938 h 1169479"/>
                <a:gd name="connsiteX33" fmla="*/ 271463 w 1212437"/>
                <a:gd name="connsiteY33" fmla="*/ 644938 h 1169479"/>
                <a:gd name="connsiteX34" fmla="*/ 355949 w 1212437"/>
                <a:gd name="connsiteY34" fmla="*/ 801243 h 1169479"/>
                <a:gd name="connsiteX35" fmla="*/ 355949 w 1212437"/>
                <a:gd name="connsiteY35" fmla="*/ 853440 h 1169479"/>
                <a:gd name="connsiteX36" fmla="*/ 30385 w 1212437"/>
                <a:gd name="connsiteY36" fmla="*/ 913257 h 1169479"/>
                <a:gd name="connsiteX37" fmla="*/ 22098 w 1212437"/>
                <a:gd name="connsiteY37" fmla="*/ 914972 h 1169479"/>
                <a:gd name="connsiteX38" fmla="*/ 0 w 1212437"/>
                <a:gd name="connsiteY38" fmla="*/ 940784 h 1169479"/>
                <a:gd name="connsiteX39" fmla="*/ 0 w 1212437"/>
                <a:gd name="connsiteY39" fmla="*/ 1131665 h 1169479"/>
                <a:gd name="connsiteX40" fmla="*/ 37814 w 1212437"/>
                <a:gd name="connsiteY40" fmla="*/ 1169480 h 1169479"/>
                <a:gd name="connsiteX41" fmla="*/ 1042130 w 1212437"/>
                <a:gd name="connsiteY41" fmla="*/ 1169480 h 1169479"/>
                <a:gd name="connsiteX42" fmla="*/ 1079945 w 1212437"/>
                <a:gd name="connsiteY42" fmla="*/ 1131665 h 1169479"/>
                <a:gd name="connsiteX43" fmla="*/ 1018032 w 1212437"/>
                <a:gd name="connsiteY43" fmla="*/ 326231 h 1169479"/>
                <a:gd name="connsiteX44" fmla="*/ 969455 w 1212437"/>
                <a:gd name="connsiteY44" fmla="*/ 326231 h 1169479"/>
                <a:gd name="connsiteX45" fmla="*/ 886206 w 1212437"/>
                <a:gd name="connsiteY45" fmla="*/ 242983 h 1169479"/>
                <a:gd name="connsiteX46" fmla="*/ 886206 w 1212437"/>
                <a:gd name="connsiteY46" fmla="*/ 242983 h 1169479"/>
                <a:gd name="connsiteX47" fmla="*/ 886206 w 1212437"/>
                <a:gd name="connsiteY47" fmla="*/ 194405 h 1169479"/>
                <a:gd name="connsiteX48" fmla="*/ 886206 w 1212437"/>
                <a:gd name="connsiteY48" fmla="*/ 194405 h 1169479"/>
                <a:gd name="connsiteX49" fmla="*/ 1018127 w 1212437"/>
                <a:gd name="connsiteY49" fmla="*/ 326327 h 1169479"/>
                <a:gd name="connsiteX50" fmla="*/ 1212437 w 1212437"/>
                <a:gd name="connsiteY50" fmla="*/ 326231 h 1169479"/>
                <a:gd name="connsiteX51" fmla="*/ 886111 w 1212437"/>
                <a:gd name="connsiteY51" fmla="*/ 0 h 1169479"/>
                <a:gd name="connsiteX52" fmla="*/ 886111 w 1212437"/>
                <a:gd name="connsiteY52" fmla="*/ 0 h 1169479"/>
                <a:gd name="connsiteX53" fmla="*/ 886111 w 1212437"/>
                <a:gd name="connsiteY53" fmla="*/ 48482 h 1169479"/>
                <a:gd name="connsiteX54" fmla="*/ 886111 w 1212437"/>
                <a:gd name="connsiteY54" fmla="*/ 48482 h 1169479"/>
                <a:gd name="connsiteX55" fmla="*/ 1163765 w 1212437"/>
                <a:gd name="connsiteY55" fmla="*/ 326136 h 1169479"/>
                <a:gd name="connsiteX56" fmla="*/ 1212342 w 1212437"/>
                <a:gd name="connsiteY56" fmla="*/ 326136 h 1169479"/>
                <a:gd name="connsiteX57" fmla="*/ 886111 w 1212437"/>
                <a:gd name="connsiteY57" fmla="*/ 97060 h 1169479"/>
                <a:gd name="connsiteX58" fmla="*/ 886111 w 1212437"/>
                <a:gd name="connsiteY58" fmla="*/ 97060 h 1169479"/>
                <a:gd name="connsiteX59" fmla="*/ 886111 w 1212437"/>
                <a:gd name="connsiteY59" fmla="*/ 145637 h 1169479"/>
                <a:gd name="connsiteX60" fmla="*/ 886111 w 1212437"/>
                <a:gd name="connsiteY60" fmla="*/ 145637 h 1169479"/>
                <a:gd name="connsiteX61" fmla="*/ 1066610 w 1212437"/>
                <a:gd name="connsiteY61" fmla="*/ 326136 h 1169479"/>
                <a:gd name="connsiteX62" fmla="*/ 1115187 w 1212437"/>
                <a:gd name="connsiteY62" fmla="*/ 326136 h 1169479"/>
                <a:gd name="connsiteX63" fmla="*/ 886111 w 1212437"/>
                <a:gd name="connsiteY63" fmla="*/ 97060 h 1169479"/>
                <a:gd name="connsiteX64" fmla="*/ 615410 w 1212437"/>
                <a:gd name="connsiteY64" fmla="*/ 299276 h 1169479"/>
                <a:gd name="connsiteX65" fmla="*/ 719804 w 1212437"/>
                <a:gd name="connsiteY65" fmla="*/ 267938 h 1169479"/>
                <a:gd name="connsiteX66" fmla="*/ 744665 w 1212437"/>
                <a:gd name="connsiteY66" fmla="*/ 326136 h 1169479"/>
                <a:gd name="connsiteX67" fmla="*/ 615315 w 1212437"/>
                <a:gd name="connsiteY67" fmla="*/ 326136 h 1169479"/>
                <a:gd name="connsiteX68" fmla="*/ 615315 w 1212437"/>
                <a:gd name="connsiteY68" fmla="*/ 299276 h 1169479"/>
                <a:gd name="connsiteX69" fmla="*/ 501968 w 1212437"/>
                <a:gd name="connsiteY69" fmla="*/ 114300 h 1169479"/>
                <a:gd name="connsiteX70" fmla="*/ 577596 w 1212437"/>
                <a:gd name="connsiteY70" fmla="*/ 114300 h 1169479"/>
                <a:gd name="connsiteX71" fmla="*/ 577596 w 1212437"/>
                <a:gd name="connsiteY71" fmla="*/ 326041 h 1169479"/>
                <a:gd name="connsiteX72" fmla="*/ 501968 w 1212437"/>
                <a:gd name="connsiteY72" fmla="*/ 326041 h 1169479"/>
                <a:gd name="connsiteX73" fmla="*/ 501968 w 1212437"/>
                <a:gd name="connsiteY73" fmla="*/ 114395 h 1169479"/>
                <a:gd name="connsiteX74" fmla="*/ 266510 w 1212437"/>
                <a:gd name="connsiteY74" fmla="*/ 601599 h 1169479"/>
                <a:gd name="connsiteX75" fmla="*/ 236792 w 1212437"/>
                <a:gd name="connsiteY75" fmla="*/ 571881 h 1169479"/>
                <a:gd name="connsiteX76" fmla="*/ 236792 w 1212437"/>
                <a:gd name="connsiteY76" fmla="*/ 399002 h 1169479"/>
                <a:gd name="connsiteX77" fmla="*/ 266510 w 1212437"/>
                <a:gd name="connsiteY77" fmla="*/ 369284 h 1169479"/>
                <a:gd name="connsiteX78" fmla="*/ 813245 w 1212437"/>
                <a:gd name="connsiteY78" fmla="*/ 369284 h 1169479"/>
                <a:gd name="connsiteX79" fmla="*/ 842963 w 1212437"/>
                <a:gd name="connsiteY79" fmla="*/ 399002 h 1169479"/>
                <a:gd name="connsiteX80" fmla="*/ 842963 w 1212437"/>
                <a:gd name="connsiteY80" fmla="*/ 571881 h 1169479"/>
                <a:gd name="connsiteX81" fmla="*/ 813245 w 1212437"/>
                <a:gd name="connsiteY81" fmla="*/ 601599 h 1169479"/>
                <a:gd name="connsiteX82" fmla="*/ 266510 w 1212437"/>
                <a:gd name="connsiteY82" fmla="*/ 601599 h 1169479"/>
                <a:gd name="connsiteX83" fmla="*/ 420719 w 1212437"/>
                <a:gd name="connsiteY83" fmla="*/ 907256 h 1169479"/>
                <a:gd name="connsiteX84" fmla="*/ 420719 w 1212437"/>
                <a:gd name="connsiteY84" fmla="*/ 767048 h 1169479"/>
                <a:gd name="connsiteX85" fmla="*/ 406146 w 1212437"/>
                <a:gd name="connsiteY85" fmla="*/ 757428 h 1169479"/>
                <a:gd name="connsiteX86" fmla="*/ 336899 w 1212437"/>
                <a:gd name="connsiteY86" fmla="*/ 644843 h 1169479"/>
                <a:gd name="connsiteX87" fmla="*/ 742760 w 1212437"/>
                <a:gd name="connsiteY87" fmla="*/ 644843 h 1169479"/>
                <a:gd name="connsiteX88" fmla="*/ 673513 w 1212437"/>
                <a:gd name="connsiteY88" fmla="*/ 757428 h 1169479"/>
                <a:gd name="connsiteX89" fmla="*/ 658940 w 1212437"/>
                <a:gd name="connsiteY89" fmla="*/ 767048 h 1169479"/>
                <a:gd name="connsiteX90" fmla="*/ 658940 w 1212437"/>
                <a:gd name="connsiteY90" fmla="*/ 907256 h 1169479"/>
                <a:gd name="connsiteX91" fmla="*/ 735425 w 1212437"/>
                <a:gd name="connsiteY91" fmla="*/ 921353 h 1169479"/>
                <a:gd name="connsiteX92" fmla="*/ 539972 w 1212437"/>
                <a:gd name="connsiteY92" fmla="*/ 1081469 h 1169479"/>
                <a:gd name="connsiteX93" fmla="*/ 344519 w 1212437"/>
                <a:gd name="connsiteY93" fmla="*/ 921353 h 1169479"/>
                <a:gd name="connsiteX94" fmla="*/ 420624 w 1212437"/>
                <a:gd name="connsiteY94" fmla="*/ 907351 h 1169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212437" h="1169479">
                  <a:moveTo>
                    <a:pt x="1079945" y="1131475"/>
                  </a:moveTo>
                  <a:lnTo>
                    <a:pt x="1079945" y="941356"/>
                  </a:lnTo>
                  <a:cubicBezTo>
                    <a:pt x="1079945" y="928688"/>
                    <a:pt x="1070039" y="917829"/>
                    <a:pt x="1057751" y="914876"/>
                  </a:cubicBezTo>
                  <a:cubicBezTo>
                    <a:pt x="1054989" y="914305"/>
                    <a:pt x="1052227" y="913733"/>
                    <a:pt x="1049465" y="913162"/>
                  </a:cubicBezTo>
                  <a:cubicBezTo>
                    <a:pt x="978218" y="900113"/>
                    <a:pt x="838772" y="874490"/>
                    <a:pt x="723710" y="853345"/>
                  </a:cubicBezTo>
                  <a:lnTo>
                    <a:pt x="723710" y="801243"/>
                  </a:lnTo>
                  <a:cubicBezTo>
                    <a:pt x="769049" y="765810"/>
                    <a:pt x="796957" y="714089"/>
                    <a:pt x="808292" y="644938"/>
                  </a:cubicBezTo>
                  <a:lnTo>
                    <a:pt x="813245" y="644938"/>
                  </a:lnTo>
                  <a:cubicBezTo>
                    <a:pt x="853345" y="644938"/>
                    <a:pt x="886111" y="612172"/>
                    <a:pt x="886111" y="572072"/>
                  </a:cubicBezTo>
                  <a:lnTo>
                    <a:pt x="886111" y="523399"/>
                  </a:lnTo>
                  <a:lnTo>
                    <a:pt x="902303" y="523399"/>
                  </a:lnTo>
                  <a:cubicBezTo>
                    <a:pt x="915734" y="523399"/>
                    <a:pt x="926592" y="512540"/>
                    <a:pt x="926592" y="499110"/>
                  </a:cubicBezTo>
                  <a:lnTo>
                    <a:pt x="926592" y="418148"/>
                  </a:lnTo>
                  <a:cubicBezTo>
                    <a:pt x="926592" y="404717"/>
                    <a:pt x="915734" y="393859"/>
                    <a:pt x="902303" y="393859"/>
                  </a:cubicBezTo>
                  <a:lnTo>
                    <a:pt x="885825" y="393859"/>
                  </a:lnTo>
                  <a:cubicBezTo>
                    <a:pt x="883063" y="356235"/>
                    <a:pt x="851440" y="326327"/>
                    <a:pt x="813245" y="326327"/>
                  </a:cubicBezTo>
                  <a:lnTo>
                    <a:pt x="810292" y="326327"/>
                  </a:lnTo>
                  <a:cubicBezTo>
                    <a:pt x="793337" y="218885"/>
                    <a:pt x="736283" y="142494"/>
                    <a:pt x="615506" y="120872"/>
                  </a:cubicBezTo>
                  <a:lnTo>
                    <a:pt x="615506" y="101060"/>
                  </a:lnTo>
                  <a:cubicBezTo>
                    <a:pt x="615506" y="87630"/>
                    <a:pt x="604647" y="76772"/>
                    <a:pt x="591217" y="76772"/>
                  </a:cubicBezTo>
                  <a:lnTo>
                    <a:pt x="488633" y="76772"/>
                  </a:lnTo>
                  <a:cubicBezTo>
                    <a:pt x="475202" y="76772"/>
                    <a:pt x="464344" y="87630"/>
                    <a:pt x="464344" y="101060"/>
                  </a:cubicBezTo>
                  <a:lnTo>
                    <a:pt x="464344" y="120872"/>
                  </a:lnTo>
                  <a:cubicBezTo>
                    <a:pt x="343567" y="142494"/>
                    <a:pt x="286417" y="218885"/>
                    <a:pt x="269558" y="326327"/>
                  </a:cubicBezTo>
                  <a:lnTo>
                    <a:pt x="266605" y="326327"/>
                  </a:lnTo>
                  <a:cubicBezTo>
                    <a:pt x="228314" y="326327"/>
                    <a:pt x="196787" y="356235"/>
                    <a:pt x="194024" y="393859"/>
                  </a:cubicBezTo>
                  <a:lnTo>
                    <a:pt x="177546" y="393859"/>
                  </a:lnTo>
                  <a:cubicBezTo>
                    <a:pt x="164116" y="393859"/>
                    <a:pt x="153257" y="404717"/>
                    <a:pt x="153257" y="418148"/>
                  </a:cubicBezTo>
                  <a:lnTo>
                    <a:pt x="153257" y="499110"/>
                  </a:lnTo>
                  <a:cubicBezTo>
                    <a:pt x="153257" y="512540"/>
                    <a:pt x="164116" y="523399"/>
                    <a:pt x="177546" y="523399"/>
                  </a:cubicBezTo>
                  <a:lnTo>
                    <a:pt x="193739" y="523399"/>
                  </a:lnTo>
                  <a:lnTo>
                    <a:pt x="193739" y="572072"/>
                  </a:lnTo>
                  <a:cubicBezTo>
                    <a:pt x="193739" y="612172"/>
                    <a:pt x="226505" y="644938"/>
                    <a:pt x="266605" y="644938"/>
                  </a:cubicBezTo>
                  <a:lnTo>
                    <a:pt x="271463" y="644938"/>
                  </a:lnTo>
                  <a:cubicBezTo>
                    <a:pt x="282797" y="713994"/>
                    <a:pt x="310610" y="765715"/>
                    <a:pt x="355949" y="801243"/>
                  </a:cubicBezTo>
                  <a:lnTo>
                    <a:pt x="355949" y="853440"/>
                  </a:lnTo>
                  <a:cubicBezTo>
                    <a:pt x="240983" y="874586"/>
                    <a:pt x="101537" y="900208"/>
                    <a:pt x="30385" y="913257"/>
                  </a:cubicBezTo>
                  <a:cubicBezTo>
                    <a:pt x="27527" y="913733"/>
                    <a:pt x="24860" y="914400"/>
                    <a:pt x="22098" y="914972"/>
                  </a:cubicBezTo>
                  <a:cubicBezTo>
                    <a:pt x="10097" y="917829"/>
                    <a:pt x="381" y="928402"/>
                    <a:pt x="0" y="940784"/>
                  </a:cubicBezTo>
                  <a:lnTo>
                    <a:pt x="0" y="1131665"/>
                  </a:lnTo>
                  <a:cubicBezTo>
                    <a:pt x="0" y="1156145"/>
                    <a:pt x="13335" y="1169480"/>
                    <a:pt x="37814" y="1169480"/>
                  </a:cubicBezTo>
                  <a:lnTo>
                    <a:pt x="1042130" y="1169480"/>
                  </a:lnTo>
                  <a:cubicBezTo>
                    <a:pt x="1066610" y="1169480"/>
                    <a:pt x="1079945" y="1156145"/>
                    <a:pt x="1079945" y="1131665"/>
                  </a:cubicBezTo>
                  <a:close/>
                  <a:moveTo>
                    <a:pt x="1018032" y="326231"/>
                  </a:moveTo>
                  <a:lnTo>
                    <a:pt x="969455" y="326231"/>
                  </a:lnTo>
                  <a:cubicBezTo>
                    <a:pt x="969455" y="280226"/>
                    <a:pt x="932212" y="242983"/>
                    <a:pt x="886206" y="242983"/>
                  </a:cubicBezTo>
                  <a:lnTo>
                    <a:pt x="886206" y="242983"/>
                  </a:lnTo>
                  <a:lnTo>
                    <a:pt x="886206" y="194405"/>
                  </a:lnTo>
                  <a:lnTo>
                    <a:pt x="886206" y="194405"/>
                  </a:lnTo>
                  <a:cubicBezTo>
                    <a:pt x="958882" y="194405"/>
                    <a:pt x="1018127" y="253555"/>
                    <a:pt x="1018127" y="326327"/>
                  </a:cubicBezTo>
                  <a:close/>
                  <a:moveTo>
                    <a:pt x="1212437" y="326231"/>
                  </a:moveTo>
                  <a:cubicBezTo>
                    <a:pt x="1212437" y="146304"/>
                    <a:pt x="1066038" y="0"/>
                    <a:pt x="886111" y="0"/>
                  </a:cubicBezTo>
                  <a:lnTo>
                    <a:pt x="886111" y="0"/>
                  </a:lnTo>
                  <a:lnTo>
                    <a:pt x="886111" y="48482"/>
                  </a:lnTo>
                  <a:lnTo>
                    <a:pt x="886111" y="48482"/>
                  </a:lnTo>
                  <a:cubicBezTo>
                    <a:pt x="1039178" y="48482"/>
                    <a:pt x="1163765" y="173069"/>
                    <a:pt x="1163765" y="326136"/>
                  </a:cubicBezTo>
                  <a:lnTo>
                    <a:pt x="1212342" y="326136"/>
                  </a:lnTo>
                  <a:close/>
                  <a:moveTo>
                    <a:pt x="886111" y="97060"/>
                  </a:moveTo>
                  <a:lnTo>
                    <a:pt x="886111" y="97060"/>
                  </a:lnTo>
                  <a:lnTo>
                    <a:pt x="886111" y="145637"/>
                  </a:lnTo>
                  <a:lnTo>
                    <a:pt x="886111" y="145637"/>
                  </a:lnTo>
                  <a:cubicBezTo>
                    <a:pt x="985647" y="145637"/>
                    <a:pt x="1066610" y="226600"/>
                    <a:pt x="1066610" y="326136"/>
                  </a:cubicBezTo>
                  <a:lnTo>
                    <a:pt x="1115187" y="326136"/>
                  </a:lnTo>
                  <a:cubicBezTo>
                    <a:pt x="1115187" y="199835"/>
                    <a:pt x="1012412" y="97060"/>
                    <a:pt x="886111" y="97060"/>
                  </a:cubicBezTo>
                  <a:close/>
                  <a:moveTo>
                    <a:pt x="615410" y="299276"/>
                  </a:moveTo>
                  <a:lnTo>
                    <a:pt x="719804" y="267938"/>
                  </a:lnTo>
                  <a:cubicBezTo>
                    <a:pt x="731996" y="282988"/>
                    <a:pt x="740093" y="302324"/>
                    <a:pt x="744665" y="326136"/>
                  </a:cubicBezTo>
                  <a:lnTo>
                    <a:pt x="615315" y="326136"/>
                  </a:lnTo>
                  <a:lnTo>
                    <a:pt x="615315" y="299276"/>
                  </a:lnTo>
                  <a:close/>
                  <a:moveTo>
                    <a:pt x="501968" y="114300"/>
                  </a:moveTo>
                  <a:lnTo>
                    <a:pt x="577596" y="114300"/>
                  </a:lnTo>
                  <a:lnTo>
                    <a:pt x="577596" y="326041"/>
                  </a:lnTo>
                  <a:lnTo>
                    <a:pt x="501968" y="326041"/>
                  </a:lnTo>
                  <a:lnTo>
                    <a:pt x="501968" y="114395"/>
                  </a:lnTo>
                  <a:close/>
                  <a:moveTo>
                    <a:pt x="266510" y="601599"/>
                  </a:moveTo>
                  <a:cubicBezTo>
                    <a:pt x="250412" y="601599"/>
                    <a:pt x="236792" y="587978"/>
                    <a:pt x="236792" y="571881"/>
                  </a:cubicBezTo>
                  <a:lnTo>
                    <a:pt x="236792" y="399002"/>
                  </a:lnTo>
                  <a:cubicBezTo>
                    <a:pt x="236792" y="382905"/>
                    <a:pt x="250412" y="369284"/>
                    <a:pt x="266510" y="369284"/>
                  </a:cubicBezTo>
                  <a:lnTo>
                    <a:pt x="813245" y="369284"/>
                  </a:lnTo>
                  <a:cubicBezTo>
                    <a:pt x="829342" y="369284"/>
                    <a:pt x="842963" y="382905"/>
                    <a:pt x="842963" y="399002"/>
                  </a:cubicBezTo>
                  <a:lnTo>
                    <a:pt x="842963" y="571881"/>
                  </a:lnTo>
                  <a:cubicBezTo>
                    <a:pt x="842963" y="587978"/>
                    <a:pt x="829342" y="601599"/>
                    <a:pt x="813245" y="601599"/>
                  </a:cubicBezTo>
                  <a:lnTo>
                    <a:pt x="266510" y="601599"/>
                  </a:lnTo>
                  <a:close/>
                  <a:moveTo>
                    <a:pt x="420719" y="907256"/>
                  </a:moveTo>
                  <a:lnTo>
                    <a:pt x="420719" y="767048"/>
                  </a:lnTo>
                  <a:lnTo>
                    <a:pt x="406146" y="757428"/>
                  </a:lnTo>
                  <a:cubicBezTo>
                    <a:pt x="370046" y="733711"/>
                    <a:pt x="347377" y="697135"/>
                    <a:pt x="336899" y="644843"/>
                  </a:cubicBezTo>
                  <a:lnTo>
                    <a:pt x="742760" y="644843"/>
                  </a:lnTo>
                  <a:cubicBezTo>
                    <a:pt x="732377" y="697135"/>
                    <a:pt x="709708" y="733711"/>
                    <a:pt x="673513" y="757428"/>
                  </a:cubicBezTo>
                  <a:lnTo>
                    <a:pt x="658940" y="767048"/>
                  </a:lnTo>
                  <a:lnTo>
                    <a:pt x="658940" y="907256"/>
                  </a:lnTo>
                  <a:lnTo>
                    <a:pt x="735425" y="921353"/>
                  </a:lnTo>
                  <a:cubicBezTo>
                    <a:pt x="718566" y="1019937"/>
                    <a:pt x="645605" y="1081469"/>
                    <a:pt x="539972" y="1081469"/>
                  </a:cubicBezTo>
                  <a:cubicBezTo>
                    <a:pt x="434340" y="1081469"/>
                    <a:pt x="361379" y="1020032"/>
                    <a:pt x="344519" y="921353"/>
                  </a:cubicBezTo>
                  <a:lnTo>
                    <a:pt x="420624" y="907351"/>
                  </a:lnTo>
                  <a:close/>
                </a:path>
              </a:pathLst>
            </a:custGeom>
            <a:solidFill>
              <a:srgbClr val="003B83"/>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63" b="0" i="0" u="none" strike="noStrike" kern="1200" cap="none" spc="0" normalizeH="0" baseline="0" noProof="0">
                <a:ln>
                  <a:noFill/>
                </a:ln>
                <a:solidFill>
                  <a:prstClr val="black"/>
                </a:solidFill>
                <a:effectLst/>
                <a:uLnTx/>
                <a:uFillTx/>
                <a:latin typeface="Meiryo UI"/>
                <a:ea typeface="Meiryo UI"/>
                <a:cs typeface="+mn-cs"/>
              </a:endParaRPr>
            </a:p>
          </p:txBody>
        </p:sp>
      </p:grpSp>
      <p:cxnSp>
        <p:nvCxnSpPr>
          <p:cNvPr id="91" name="直線矢印コネクタ 90">
            <a:extLst>
              <a:ext uri="{FF2B5EF4-FFF2-40B4-BE49-F238E27FC236}">
                <a16:creationId xmlns:a16="http://schemas.microsoft.com/office/drawing/2014/main" id="{C2B54174-ADD2-4DD3-B356-F753597217C1}"/>
              </a:ext>
            </a:extLst>
          </p:cNvPr>
          <p:cNvCxnSpPr>
            <a:cxnSpLocks/>
            <a:stCxn id="92" idx="3"/>
            <a:endCxn id="93" idx="1"/>
          </p:cNvCxnSpPr>
          <p:nvPr/>
        </p:nvCxnSpPr>
        <p:spPr>
          <a:xfrm>
            <a:off x="3454656" y="3817409"/>
            <a:ext cx="452302" cy="0"/>
          </a:xfrm>
          <a:prstGeom prst="straightConnector1">
            <a:avLst/>
          </a:prstGeom>
          <a:ln w="38100">
            <a:solidFill>
              <a:srgbClr val="7C7C7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2" name="角丸四角形 13">
            <a:extLst>
              <a:ext uri="{FF2B5EF4-FFF2-40B4-BE49-F238E27FC236}">
                <a16:creationId xmlns:a16="http://schemas.microsoft.com/office/drawing/2014/main" id="{9754FEC8-F111-463B-9596-D2CBB8DDB643}"/>
              </a:ext>
            </a:extLst>
          </p:cNvPr>
          <p:cNvSpPr/>
          <p:nvPr/>
        </p:nvSpPr>
        <p:spPr>
          <a:xfrm>
            <a:off x="2124573" y="3684401"/>
            <a:ext cx="1330083" cy="266017"/>
          </a:xfrm>
          <a:prstGeom prst="rect">
            <a:avLst/>
          </a:prstGeom>
          <a:solidFill>
            <a:srgbClr val="FFFFFF"/>
          </a:solidFill>
          <a:ln>
            <a:solidFill>
              <a:srgbClr val="7C7C7C"/>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293"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分野別データ</a:t>
            </a:r>
          </a:p>
        </p:txBody>
      </p:sp>
      <p:sp>
        <p:nvSpPr>
          <p:cNvPr id="93" name="角丸四角形 13">
            <a:extLst>
              <a:ext uri="{FF2B5EF4-FFF2-40B4-BE49-F238E27FC236}">
                <a16:creationId xmlns:a16="http://schemas.microsoft.com/office/drawing/2014/main" id="{95B37F68-8753-42D5-9AF8-D92127EAC068}"/>
              </a:ext>
            </a:extLst>
          </p:cNvPr>
          <p:cNvSpPr/>
          <p:nvPr/>
        </p:nvSpPr>
        <p:spPr>
          <a:xfrm>
            <a:off x="3906959" y="3684401"/>
            <a:ext cx="1330083" cy="266017"/>
          </a:xfrm>
          <a:prstGeom prst="rect">
            <a:avLst/>
          </a:prstGeom>
          <a:solidFill>
            <a:srgbClr val="FFFFFF"/>
          </a:solidFill>
          <a:ln>
            <a:solidFill>
              <a:srgbClr val="7C7C7C"/>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293"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地域別データ</a:t>
            </a:r>
          </a:p>
        </p:txBody>
      </p:sp>
      <p:sp>
        <p:nvSpPr>
          <p:cNvPr id="94" name="角丸四角形 13">
            <a:extLst>
              <a:ext uri="{FF2B5EF4-FFF2-40B4-BE49-F238E27FC236}">
                <a16:creationId xmlns:a16="http://schemas.microsoft.com/office/drawing/2014/main" id="{BD70A7B7-3AA5-4CD5-BDDD-638C9784F868}"/>
              </a:ext>
            </a:extLst>
          </p:cNvPr>
          <p:cNvSpPr/>
          <p:nvPr/>
        </p:nvSpPr>
        <p:spPr>
          <a:xfrm>
            <a:off x="5689344" y="3684401"/>
            <a:ext cx="1330083" cy="266017"/>
          </a:xfrm>
          <a:prstGeom prst="rect">
            <a:avLst/>
          </a:prstGeom>
          <a:solidFill>
            <a:srgbClr val="FFFFFF"/>
          </a:solidFill>
          <a:ln>
            <a:solidFill>
              <a:srgbClr val="7C7C7C"/>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293"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事業別データ</a:t>
            </a:r>
          </a:p>
        </p:txBody>
      </p:sp>
      <p:cxnSp>
        <p:nvCxnSpPr>
          <p:cNvPr id="95" name="直線矢印コネクタ 94">
            <a:extLst>
              <a:ext uri="{FF2B5EF4-FFF2-40B4-BE49-F238E27FC236}">
                <a16:creationId xmlns:a16="http://schemas.microsoft.com/office/drawing/2014/main" id="{C2B54174-ADD2-4DD3-B356-F753597217C1}"/>
              </a:ext>
            </a:extLst>
          </p:cNvPr>
          <p:cNvCxnSpPr>
            <a:cxnSpLocks/>
            <a:stCxn id="93" idx="3"/>
            <a:endCxn id="94" idx="1"/>
          </p:cNvCxnSpPr>
          <p:nvPr/>
        </p:nvCxnSpPr>
        <p:spPr>
          <a:xfrm>
            <a:off x="5237042" y="3817409"/>
            <a:ext cx="452302" cy="0"/>
          </a:xfrm>
          <a:prstGeom prst="straightConnector1">
            <a:avLst/>
          </a:prstGeom>
          <a:ln w="38100">
            <a:solidFill>
              <a:srgbClr val="7C7C7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角丸四角形 13">
            <a:extLst>
              <a:ext uri="{FF2B5EF4-FFF2-40B4-BE49-F238E27FC236}">
                <a16:creationId xmlns:a16="http://schemas.microsoft.com/office/drawing/2014/main" id="{9B082CF7-8268-4427-9F59-6B7B08825990}"/>
              </a:ext>
            </a:extLst>
          </p:cNvPr>
          <p:cNvSpPr/>
          <p:nvPr/>
        </p:nvSpPr>
        <p:spPr>
          <a:xfrm>
            <a:off x="256236" y="2103471"/>
            <a:ext cx="4256267" cy="938207"/>
          </a:xfrm>
          <a:prstGeom prst="rect">
            <a:avLst/>
          </a:prstGeom>
          <a:solidFill>
            <a:srgbClr val="DEF7EA"/>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33252" rIns="0" bIns="33252" rtlCol="0" anchor="t"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29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豊かに暮らす健康長寿社会</a:t>
            </a:r>
            <a:endParaRPr kumimoji="1" lang="en-US" altLang="ja-JP" sz="129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誰もが最適な医療を受けることができる、未来の健康社会</a:t>
            </a:r>
          </a:p>
        </p:txBody>
      </p:sp>
      <p:sp>
        <p:nvSpPr>
          <p:cNvPr id="106" name="角丸四角形 13">
            <a:extLst>
              <a:ext uri="{FF2B5EF4-FFF2-40B4-BE49-F238E27FC236}">
                <a16:creationId xmlns:a16="http://schemas.microsoft.com/office/drawing/2014/main" id="{B4D50472-B269-468E-8279-E0B0A949592E}"/>
              </a:ext>
            </a:extLst>
          </p:cNvPr>
          <p:cNvSpPr/>
          <p:nvPr/>
        </p:nvSpPr>
        <p:spPr>
          <a:xfrm>
            <a:off x="4705030" y="2104981"/>
            <a:ext cx="4256267" cy="936696"/>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33252" rIns="0" bIns="33252" rtlCol="0" anchor="t"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29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ストレスフリーな最適移動社会</a:t>
            </a:r>
            <a:endParaRPr kumimoji="1" lang="en-US" altLang="ja-JP" sz="129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時間や場所を問わず人やモノが移動できる、未来の移動社会</a:t>
            </a:r>
          </a:p>
        </p:txBody>
      </p:sp>
      <p:sp>
        <p:nvSpPr>
          <p:cNvPr id="107" name="角丸四角形 13">
            <a:extLst>
              <a:ext uri="{FF2B5EF4-FFF2-40B4-BE49-F238E27FC236}">
                <a16:creationId xmlns:a16="http://schemas.microsoft.com/office/drawing/2014/main" id="{415FF489-0D62-472A-9A22-D717319ADA1F}"/>
              </a:ext>
            </a:extLst>
          </p:cNvPr>
          <p:cNvSpPr/>
          <p:nvPr/>
        </p:nvSpPr>
        <p:spPr>
          <a:xfrm>
            <a:off x="263938" y="1819245"/>
            <a:ext cx="4256267" cy="294588"/>
          </a:xfrm>
          <a:prstGeom prst="rect">
            <a:avLst/>
          </a:prstGeom>
          <a:solidFill>
            <a:srgbClr val="2EB66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33252" rIns="0" bIns="33252" rtlCol="0" anchor="ctr" anchorCtr="0">
            <a:sp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ヘルスケア</a:t>
            </a:r>
            <a:endParaRPr kumimoji="1" lang="ja-JP" altLang="en-US" sz="1293"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08" name="角丸四角形 13">
            <a:extLst>
              <a:ext uri="{FF2B5EF4-FFF2-40B4-BE49-F238E27FC236}">
                <a16:creationId xmlns:a16="http://schemas.microsoft.com/office/drawing/2014/main" id="{7E9B578B-9F4B-4E4A-8336-34C499DF528B}"/>
              </a:ext>
            </a:extLst>
          </p:cNvPr>
          <p:cNvSpPr/>
          <p:nvPr/>
        </p:nvSpPr>
        <p:spPr>
          <a:xfrm>
            <a:off x="4691315" y="1817024"/>
            <a:ext cx="4256267" cy="294588"/>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33252" rIns="0" bIns="33252" rtlCol="0" anchor="ctr" anchorCtr="0">
            <a:sp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モビリティ</a:t>
            </a:r>
          </a:p>
        </p:txBody>
      </p:sp>
      <p:sp>
        <p:nvSpPr>
          <p:cNvPr id="113" name="正方形/長方形 112"/>
          <p:cNvSpPr/>
          <p:nvPr/>
        </p:nvSpPr>
        <p:spPr>
          <a:xfrm>
            <a:off x="2437477" y="2529770"/>
            <a:ext cx="2027316" cy="465529"/>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wrap="none" lIns="66504" tIns="33252" rIns="0" bIns="0" rtlCol="0" anchor="ctr" anchorCtr="1"/>
          <a:lstStyle/>
          <a:p>
            <a:pPr marL="0" marR="0" lvl="0" indent="0" algn="ctr" defTabSz="842520" rtl="0" eaLnBrk="1" fontAlgn="auto" latinLnBrk="0" hangingPunct="1">
              <a:lnSpc>
                <a:spcPct val="100000"/>
              </a:lnSpc>
              <a:spcBef>
                <a:spcPts val="0"/>
              </a:spcBef>
              <a:spcAft>
                <a:spcPts val="0"/>
              </a:spcAft>
              <a:buClrTx/>
              <a:buSzTx/>
              <a:buFontTx/>
              <a:buNone/>
              <a:tabLst/>
              <a:defRPr/>
            </a:pPr>
            <a:r>
              <a:rPr kumimoji="1" lang="ja-JP" altLang="en-US" sz="1293" b="1" i="0" u="none" strike="noStrike" kern="1200" cap="none" spc="0" normalizeH="0" baseline="0" noProof="0" dirty="0">
                <a:ln>
                  <a:noFill/>
                </a:ln>
                <a:solidFill>
                  <a:prstClr val="black"/>
                </a:solidFill>
                <a:effectLst/>
                <a:uLnTx/>
                <a:uFillTx/>
                <a:latin typeface="Meiryo UI"/>
                <a:ea typeface="Meiryo UI"/>
                <a:cs typeface="+mn-cs"/>
              </a:rPr>
              <a:t>データ連携などによる</a:t>
            </a:r>
            <a:endParaRPr kumimoji="1" lang="en-US" altLang="ja-JP" sz="1293"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842520" rtl="0" eaLnBrk="1" fontAlgn="auto" latinLnBrk="0" hangingPunct="1">
              <a:lnSpc>
                <a:spcPct val="100000"/>
              </a:lnSpc>
              <a:spcBef>
                <a:spcPts val="0"/>
              </a:spcBef>
              <a:spcAft>
                <a:spcPts val="0"/>
              </a:spcAft>
              <a:buClrTx/>
              <a:buSzTx/>
              <a:buFontTx/>
              <a:buNone/>
              <a:tabLst/>
              <a:defRPr/>
            </a:pPr>
            <a:r>
              <a:rPr kumimoji="1" lang="ja-JP" altLang="en-US" sz="1293" b="1" i="0" u="none" strike="noStrike" kern="1200" cap="none" spc="0" normalizeH="0" baseline="0" noProof="0" dirty="0">
                <a:ln>
                  <a:noFill/>
                </a:ln>
                <a:solidFill>
                  <a:prstClr val="black"/>
                </a:solidFill>
                <a:effectLst/>
                <a:uLnTx/>
                <a:uFillTx/>
                <a:latin typeface="Meiryo UI"/>
                <a:ea typeface="Meiryo UI"/>
                <a:cs typeface="+mn-cs"/>
              </a:rPr>
              <a:t>サービス高度化</a:t>
            </a:r>
            <a:endParaRPr kumimoji="1" lang="ja-JP" altLang="en-US" sz="110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14" name="正方形/長方形 113"/>
          <p:cNvSpPr/>
          <p:nvPr/>
        </p:nvSpPr>
        <p:spPr>
          <a:xfrm>
            <a:off x="381721" y="2530670"/>
            <a:ext cx="2027316" cy="465529"/>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wrap="none" lIns="66504" tIns="33252" rIns="0" bIns="0" rtlCol="0" anchor="ctr" anchorCtr="1"/>
          <a:lstStyle/>
          <a:p>
            <a:pPr marL="0" marR="0" lvl="0" indent="0" algn="l" defTabSz="842520" rtl="0" eaLnBrk="1" fontAlgn="auto" latinLnBrk="0" hangingPunct="1">
              <a:lnSpc>
                <a:spcPct val="100000"/>
              </a:lnSpc>
              <a:spcBef>
                <a:spcPts val="0"/>
              </a:spcBef>
              <a:spcAft>
                <a:spcPts val="0"/>
              </a:spcAft>
              <a:buClrTx/>
              <a:buSzTx/>
              <a:buFontTx/>
              <a:buNone/>
              <a:tabLst/>
              <a:defRPr/>
            </a:pPr>
            <a:r>
              <a:rPr kumimoji="1" lang="ja-JP" altLang="en-US" sz="1293" b="1" i="0" u="none" strike="noStrike" kern="1200" cap="none" spc="0" normalizeH="0" baseline="0" noProof="0" dirty="0">
                <a:ln>
                  <a:noFill/>
                </a:ln>
                <a:solidFill>
                  <a:prstClr val="black"/>
                </a:solidFill>
                <a:effectLst/>
                <a:uLnTx/>
                <a:uFillTx/>
                <a:latin typeface="Meiryo UI"/>
                <a:ea typeface="Meiryo UI"/>
                <a:cs typeface="+mn-cs"/>
              </a:rPr>
              <a:t>先端国際医療の提供</a:t>
            </a:r>
          </a:p>
        </p:txBody>
      </p:sp>
      <p:sp>
        <p:nvSpPr>
          <p:cNvPr id="132" name="正方形/長方形 131"/>
          <p:cNvSpPr/>
          <p:nvPr/>
        </p:nvSpPr>
        <p:spPr>
          <a:xfrm>
            <a:off x="6850829" y="2529770"/>
            <a:ext cx="2027316" cy="465529"/>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wrap="none" lIns="66504" tIns="33252" rIns="0" bIns="0" rtlCol="0" anchor="ctr" anchorCtr="1"/>
          <a:lstStyle/>
          <a:p>
            <a:pPr marL="0" marR="0" lvl="0" indent="0" algn="ctr" defTabSz="842520" rtl="0" eaLnBrk="1" fontAlgn="auto" latinLnBrk="0" hangingPunct="1">
              <a:lnSpc>
                <a:spcPct val="100000"/>
              </a:lnSpc>
              <a:spcBef>
                <a:spcPts val="0"/>
              </a:spcBef>
              <a:spcAft>
                <a:spcPts val="0"/>
              </a:spcAft>
              <a:buClrTx/>
              <a:buSzTx/>
              <a:buFontTx/>
              <a:buNone/>
              <a:tabLst/>
              <a:defRPr/>
            </a:pPr>
            <a:r>
              <a:rPr kumimoji="1" lang="ja-JP" altLang="en-US" sz="1293" b="1" i="0" u="none" strike="noStrike" kern="1200" cap="none" spc="0" normalizeH="0" baseline="0" noProof="0" dirty="0">
                <a:ln>
                  <a:noFill/>
                </a:ln>
                <a:solidFill>
                  <a:prstClr val="black"/>
                </a:solidFill>
                <a:effectLst/>
                <a:uLnTx/>
                <a:uFillTx/>
                <a:latin typeface="Meiryo UI"/>
                <a:ea typeface="Meiryo UI"/>
                <a:cs typeface="+mn-cs"/>
              </a:rPr>
              <a:t>日常における</a:t>
            </a:r>
          </a:p>
          <a:p>
            <a:pPr marL="0" marR="0" lvl="0" indent="0" algn="ctr" defTabSz="842520" rtl="0" eaLnBrk="1" fontAlgn="auto" latinLnBrk="0" hangingPunct="1">
              <a:lnSpc>
                <a:spcPct val="100000"/>
              </a:lnSpc>
              <a:spcBef>
                <a:spcPts val="0"/>
              </a:spcBef>
              <a:spcAft>
                <a:spcPts val="0"/>
              </a:spcAft>
              <a:buClrTx/>
              <a:buSzTx/>
              <a:buFontTx/>
              <a:buNone/>
              <a:tabLst/>
              <a:defRPr/>
            </a:pPr>
            <a:r>
              <a:rPr kumimoji="1" lang="ja-JP" altLang="en-US" sz="1293" b="1" i="0" u="none" strike="noStrike" kern="1200" cap="none" spc="0" normalizeH="0" baseline="0" noProof="0" dirty="0">
                <a:ln>
                  <a:noFill/>
                </a:ln>
                <a:solidFill>
                  <a:prstClr val="black"/>
                </a:solidFill>
                <a:effectLst/>
                <a:uLnTx/>
                <a:uFillTx/>
                <a:latin typeface="Meiryo UI"/>
                <a:ea typeface="Meiryo UI"/>
                <a:cs typeface="+mn-cs"/>
              </a:rPr>
              <a:t>空飛ぶクルマの普及</a:t>
            </a:r>
          </a:p>
        </p:txBody>
      </p:sp>
      <p:sp>
        <p:nvSpPr>
          <p:cNvPr id="133" name="正方形/長方形 132"/>
          <p:cNvSpPr/>
          <p:nvPr/>
        </p:nvSpPr>
        <p:spPr>
          <a:xfrm>
            <a:off x="4792133" y="2529770"/>
            <a:ext cx="2027316" cy="465529"/>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wrap="none" lIns="66504" tIns="33252" rIns="0" bIns="0" rtlCol="0" anchor="ctr" anchorCtr="1"/>
          <a:lstStyle/>
          <a:p>
            <a:pPr marL="0" marR="0" lvl="0" indent="0" algn="ctr" defTabSz="842520" rtl="0" eaLnBrk="1" fontAlgn="auto" latinLnBrk="0" hangingPunct="1">
              <a:lnSpc>
                <a:spcPct val="100000"/>
              </a:lnSpc>
              <a:spcBef>
                <a:spcPts val="0"/>
              </a:spcBef>
              <a:spcAft>
                <a:spcPts val="0"/>
              </a:spcAft>
              <a:buClrTx/>
              <a:buSzTx/>
              <a:buFontTx/>
              <a:buNone/>
              <a:tabLst/>
              <a:defRPr/>
            </a:pPr>
            <a:r>
              <a:rPr kumimoji="1" lang="ja-JP" altLang="en-US" sz="1293" b="1" i="0" u="none" strike="noStrike" kern="1200" cap="none" spc="0" normalizeH="0" baseline="0" noProof="0" dirty="0">
                <a:ln>
                  <a:noFill/>
                </a:ln>
                <a:solidFill>
                  <a:prstClr val="black"/>
                </a:solidFill>
                <a:effectLst/>
                <a:uLnTx/>
                <a:uFillTx/>
                <a:latin typeface="Meiryo UI"/>
                <a:ea typeface="Meiryo UI"/>
                <a:cs typeface="+mn-cs"/>
              </a:rPr>
              <a:t>万博後の</a:t>
            </a:r>
            <a:r>
              <a:rPr kumimoji="1" lang="en-US" altLang="ja-JP" sz="1293" b="1" i="0" u="none" strike="noStrike" kern="1200" cap="none" spc="0" normalizeH="0" baseline="0" noProof="0" dirty="0" err="1">
                <a:ln>
                  <a:noFill/>
                </a:ln>
                <a:solidFill>
                  <a:prstClr val="black"/>
                </a:solidFill>
                <a:effectLst/>
                <a:uLnTx/>
                <a:uFillTx/>
                <a:latin typeface="Meiryo UI"/>
                <a:ea typeface="Meiryo UI"/>
                <a:cs typeface="+mn-cs"/>
              </a:rPr>
              <a:t>MaaS</a:t>
            </a:r>
            <a:endParaRPr kumimoji="1" lang="ja-JP" altLang="en-US" sz="1293"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7" name="円弧 6">
            <a:extLst>
              <a:ext uri="{FF2B5EF4-FFF2-40B4-BE49-F238E27FC236}">
                <a16:creationId xmlns:a16="http://schemas.microsoft.com/office/drawing/2014/main" id="{7EA7BD61-BF6E-4802-AC5D-A534B1A1E0B7}"/>
              </a:ext>
            </a:extLst>
          </p:cNvPr>
          <p:cNvSpPr>
            <a:spLocks/>
          </p:cNvSpPr>
          <p:nvPr/>
        </p:nvSpPr>
        <p:spPr>
          <a:xfrm>
            <a:off x="733525" y="2672199"/>
            <a:ext cx="897806" cy="897806"/>
          </a:xfrm>
          <a:prstGeom prst="arc">
            <a:avLst>
              <a:gd name="adj1" fmla="val 4996928"/>
              <a:gd name="adj2" fmla="val 11130617"/>
            </a:avLst>
          </a:prstGeom>
          <a:ln w="57150" cap="rnd">
            <a:solidFill>
              <a:srgbClr val="2EB66F"/>
            </a:solidFill>
            <a:round/>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3" b="0" i="0" u="none" strike="noStrike" kern="1200" cap="none" spc="0" normalizeH="0" baseline="0" noProof="0">
              <a:ln>
                <a:noFill/>
              </a:ln>
              <a:solidFill>
                <a:prstClr val="black"/>
              </a:solidFill>
              <a:effectLst/>
              <a:uLnTx/>
              <a:uFillTx/>
              <a:latin typeface="Meiryo UI"/>
              <a:ea typeface="Meiryo UI"/>
              <a:cs typeface="+mn-cs"/>
            </a:endParaRPr>
          </a:p>
        </p:txBody>
      </p:sp>
      <p:sp>
        <p:nvSpPr>
          <p:cNvPr id="8" name="円弧 7">
            <a:extLst>
              <a:ext uri="{FF2B5EF4-FFF2-40B4-BE49-F238E27FC236}">
                <a16:creationId xmlns:a16="http://schemas.microsoft.com/office/drawing/2014/main" id="{57B834FB-7807-40EA-BA5F-7B1AD30D280D}"/>
              </a:ext>
            </a:extLst>
          </p:cNvPr>
          <p:cNvSpPr>
            <a:spLocks/>
          </p:cNvSpPr>
          <p:nvPr/>
        </p:nvSpPr>
        <p:spPr>
          <a:xfrm flipH="1">
            <a:off x="7510761" y="2672199"/>
            <a:ext cx="897806" cy="897806"/>
          </a:xfrm>
          <a:prstGeom prst="arc">
            <a:avLst>
              <a:gd name="adj1" fmla="val 4996928"/>
              <a:gd name="adj2" fmla="val 11405435"/>
            </a:avLst>
          </a:prstGeom>
          <a:ln w="57150" cap="rnd">
            <a:solidFill>
              <a:srgbClr val="2F5597"/>
            </a:solidFill>
            <a:round/>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3" b="0" i="0" u="none" strike="noStrike" kern="1200" cap="none" spc="0" normalizeH="0" baseline="0" noProof="0">
              <a:ln>
                <a:noFill/>
              </a:ln>
              <a:solidFill>
                <a:prstClr val="black"/>
              </a:solidFill>
              <a:effectLst/>
              <a:uLnTx/>
              <a:uFillTx/>
              <a:latin typeface="Meiryo UI"/>
              <a:ea typeface="Meiryo UI"/>
              <a:cs typeface="+mn-cs"/>
            </a:endParaRPr>
          </a:p>
        </p:txBody>
      </p:sp>
      <p:sp>
        <p:nvSpPr>
          <p:cNvPr id="143" name="楕円 142">
            <a:extLst>
              <a:ext uri="{FF2B5EF4-FFF2-40B4-BE49-F238E27FC236}">
                <a16:creationId xmlns:a16="http://schemas.microsoft.com/office/drawing/2014/main" id="{0D7E03CB-3912-4F5C-9281-F3F168672C09}"/>
              </a:ext>
            </a:extLst>
          </p:cNvPr>
          <p:cNvSpPr>
            <a:spLocks noChangeAspect="1"/>
          </p:cNvSpPr>
          <p:nvPr/>
        </p:nvSpPr>
        <p:spPr>
          <a:xfrm>
            <a:off x="7377449" y="5423937"/>
            <a:ext cx="1662604" cy="1079313"/>
          </a:xfrm>
          <a:prstGeom prst="ellipse">
            <a:avLst/>
          </a:prstGeom>
          <a:gradFill flip="none" rotWithShape="1">
            <a:gsLst>
              <a:gs pos="0">
                <a:srgbClr val="2E75B6"/>
              </a:gs>
              <a:gs pos="50000">
                <a:srgbClr val="9DC3E6">
                  <a:alpha val="50000"/>
                </a:srgbClr>
              </a:gs>
              <a:gs pos="100000">
                <a:srgbClr val="DEEBF7">
                  <a:alpha val="5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63" b="1" i="0" u="none" strike="noStrike" kern="1200" cap="none" spc="0" normalizeH="0" baseline="0" noProof="0" dirty="0">
                <a:ln>
                  <a:noFill/>
                </a:ln>
                <a:solidFill>
                  <a:srgbClr val="2E75B6"/>
                </a:solidFill>
                <a:effectLst/>
                <a:uLnTx/>
                <a:uFillTx/>
                <a:latin typeface="Meiryo UI" panose="020B0604030504040204" pitchFamily="50" charset="-128"/>
                <a:ea typeface="Meiryo UI" panose="020B0604030504040204" pitchFamily="50" charset="-128"/>
                <a:cs typeface="+mn-cs"/>
              </a:rPr>
              <a:t>都市競争力</a:t>
            </a:r>
            <a:endParaRPr kumimoji="1" lang="en-US" altLang="ja-JP" sz="1663" b="1" i="0" u="none" strike="noStrike" kern="1200" cap="none" spc="0" normalizeH="0" baseline="0" noProof="0" dirty="0">
              <a:ln>
                <a:noFill/>
              </a:ln>
              <a:solidFill>
                <a:srgbClr val="2E75B6"/>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63" b="1" i="0" u="none" strike="noStrike" kern="1200" cap="none" spc="0" normalizeH="0" baseline="0" noProof="0" dirty="0">
                <a:ln>
                  <a:noFill/>
                </a:ln>
                <a:solidFill>
                  <a:srgbClr val="2E75B6"/>
                </a:solidFill>
                <a:effectLst/>
                <a:uLnTx/>
                <a:uFillTx/>
                <a:latin typeface="Meiryo UI" panose="020B0604030504040204" pitchFamily="50" charset="-128"/>
                <a:ea typeface="Meiryo UI" panose="020B0604030504040204" pitchFamily="50" charset="-128"/>
                <a:cs typeface="+mn-cs"/>
              </a:rPr>
              <a:t>の強化</a:t>
            </a:r>
            <a:endParaRPr kumimoji="1" lang="en-US" altLang="ja-JP" sz="1663" b="1" i="0" u="none" strike="noStrike" kern="1200" cap="none" spc="0" normalizeH="0" baseline="0" noProof="0" dirty="0">
              <a:ln>
                <a:noFill/>
              </a:ln>
              <a:solidFill>
                <a:srgbClr val="2E75B6"/>
              </a:solidFill>
              <a:effectLst/>
              <a:uLnTx/>
              <a:uFillTx/>
              <a:latin typeface="Meiryo UI" panose="020B0604030504040204" pitchFamily="50" charset="-128"/>
              <a:ea typeface="Meiryo UI" panose="020B0604030504040204" pitchFamily="50" charset="-128"/>
              <a:cs typeface="+mn-cs"/>
            </a:endParaRPr>
          </a:p>
        </p:txBody>
      </p:sp>
      <p:sp>
        <p:nvSpPr>
          <p:cNvPr id="144" name="楕円 143">
            <a:extLst>
              <a:ext uri="{FF2B5EF4-FFF2-40B4-BE49-F238E27FC236}">
                <a16:creationId xmlns:a16="http://schemas.microsoft.com/office/drawing/2014/main" id="{0D7E03CB-3912-4F5C-9281-F3F168672C09}"/>
              </a:ext>
            </a:extLst>
          </p:cNvPr>
          <p:cNvSpPr>
            <a:spLocks/>
          </p:cNvSpPr>
          <p:nvPr/>
        </p:nvSpPr>
        <p:spPr>
          <a:xfrm>
            <a:off x="97614" y="5423937"/>
            <a:ext cx="1662604" cy="1080693"/>
          </a:xfrm>
          <a:prstGeom prst="ellipse">
            <a:avLst/>
          </a:prstGeom>
          <a:gradFill flip="none" rotWithShape="1">
            <a:gsLst>
              <a:gs pos="0">
                <a:srgbClr val="2E75B6"/>
              </a:gs>
              <a:gs pos="50000">
                <a:srgbClr val="9DC3E6">
                  <a:alpha val="50000"/>
                </a:srgbClr>
              </a:gs>
              <a:gs pos="100000">
                <a:srgbClr val="DEEBF7">
                  <a:alpha val="5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63" b="1" i="0" u="none" strike="noStrike" kern="1200" cap="none" spc="0" normalizeH="0" baseline="0" noProof="0" dirty="0">
                <a:ln>
                  <a:noFill/>
                </a:ln>
                <a:solidFill>
                  <a:srgbClr val="2E75B6"/>
                </a:solidFill>
                <a:effectLst/>
                <a:uLnTx/>
                <a:uFillTx/>
                <a:latin typeface="Meiryo UI" panose="020B0604030504040204" pitchFamily="50" charset="-128"/>
                <a:ea typeface="Meiryo UI" panose="020B0604030504040204" pitchFamily="50" charset="-128"/>
                <a:cs typeface="+mn-cs"/>
              </a:rPr>
              <a:t>住民</a:t>
            </a:r>
            <a:r>
              <a:rPr kumimoji="1" lang="en-US" altLang="ja-JP" sz="1663" b="1" i="0" u="none" strike="noStrike" kern="1200" cap="none" spc="0" normalizeH="0" baseline="0" noProof="0" dirty="0" err="1">
                <a:ln>
                  <a:noFill/>
                </a:ln>
                <a:solidFill>
                  <a:srgbClr val="2E75B6"/>
                </a:solidFill>
                <a:effectLst/>
                <a:uLnTx/>
                <a:uFillTx/>
                <a:latin typeface="Meiryo UI" panose="020B0604030504040204" pitchFamily="50" charset="-128"/>
                <a:ea typeface="Meiryo UI" panose="020B0604030504040204" pitchFamily="50" charset="-128"/>
                <a:cs typeface="+mn-cs"/>
              </a:rPr>
              <a:t>QoL</a:t>
            </a:r>
            <a:endParaRPr kumimoji="1" lang="en-US" altLang="ja-JP" sz="1663" b="1" i="0" u="none" strike="noStrike" kern="1200" cap="none" spc="0" normalizeH="0" baseline="0" noProof="0" dirty="0">
              <a:ln>
                <a:noFill/>
              </a:ln>
              <a:solidFill>
                <a:srgbClr val="2E75B6"/>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63" b="1" i="0" u="none" strike="noStrike" kern="1200" cap="none" spc="0" normalizeH="0" baseline="0" noProof="0" dirty="0">
                <a:ln>
                  <a:noFill/>
                </a:ln>
                <a:solidFill>
                  <a:srgbClr val="2E75B6"/>
                </a:solidFill>
                <a:effectLst/>
                <a:uLnTx/>
                <a:uFillTx/>
                <a:latin typeface="Meiryo UI" panose="020B0604030504040204" pitchFamily="50" charset="-128"/>
                <a:ea typeface="Meiryo UI" panose="020B0604030504040204" pitchFamily="50" charset="-128"/>
                <a:cs typeface="+mn-cs"/>
              </a:rPr>
              <a:t>の向上</a:t>
            </a:r>
            <a:endParaRPr kumimoji="1" lang="en-US" altLang="ja-JP" sz="1663" b="1" i="0" u="none" strike="noStrike" kern="1200" cap="none" spc="0" normalizeH="0" baseline="0" noProof="0" dirty="0">
              <a:ln>
                <a:noFill/>
              </a:ln>
              <a:solidFill>
                <a:srgbClr val="2E75B6"/>
              </a:solidFill>
              <a:effectLst/>
              <a:uLnTx/>
              <a:uFillTx/>
              <a:latin typeface="Meiryo UI" panose="020B0604030504040204" pitchFamily="50" charset="-128"/>
              <a:ea typeface="Meiryo UI" panose="020B0604030504040204" pitchFamily="50" charset="-128"/>
              <a:cs typeface="+mn-cs"/>
            </a:endParaRPr>
          </a:p>
        </p:txBody>
      </p:sp>
      <p:sp>
        <p:nvSpPr>
          <p:cNvPr id="83" name="スライド番号プレースホルダー 4">
            <a:extLst>
              <a:ext uri="{FF2B5EF4-FFF2-40B4-BE49-F238E27FC236}">
                <a16:creationId xmlns:a16="http://schemas.microsoft.com/office/drawing/2014/main" id="{86615CC8-9114-4F76-98BC-ABDB200C03C3}"/>
              </a:ext>
            </a:extLst>
          </p:cNvPr>
          <p:cNvSpPr>
            <a:spLocks noGrp="1"/>
          </p:cNvSpPr>
          <p:nvPr>
            <p:ph type="sldNum" sz="quarter" idx="12"/>
          </p:nvPr>
        </p:nvSpPr>
        <p:spPr>
          <a:xfrm>
            <a:off x="7044928" y="6538599"/>
            <a:ext cx="1995125" cy="16927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38AFE9-EB24-4E85-A937-181894F314B4}" type="slidenum">
              <a:rPr kumimoji="1" lang="ja-JP" altLang="en-US" sz="1100" b="0" i="0" u="none" strike="noStrike" kern="1200" cap="none" spc="0" normalizeH="0" baseline="0" noProof="0" smtClean="0">
                <a:ln>
                  <a:noFill/>
                </a:ln>
                <a:solidFill>
                  <a:srgbClr val="525252"/>
                </a:solidFill>
                <a:effectLst/>
                <a:uLnTx/>
                <a:uFillTx/>
                <a:latin typeface="BIZ UDゴシック" panose="020B0400000000000000" pitchFamily="49" charset="-128"/>
                <a:ea typeface="BIZ UDゴシック" panose="020B0400000000000000" pitchFamily="49" charset="-128"/>
              </a:rPr>
              <a:pPr marL="0" marR="0" lvl="0" indent="0" algn="r" defTabSz="457200" rtl="0" eaLnBrk="1" fontAlgn="auto" latinLnBrk="0" hangingPunct="1">
                <a:lnSpc>
                  <a:spcPct val="100000"/>
                </a:lnSpc>
                <a:spcBef>
                  <a:spcPts val="0"/>
                </a:spcBef>
                <a:spcAft>
                  <a:spcPts val="0"/>
                </a:spcAft>
                <a:buClrTx/>
                <a:buSzTx/>
                <a:buFontTx/>
                <a:buNone/>
                <a:tabLst/>
                <a:defRPr/>
              </a:pPr>
              <a:t>90</a:t>
            </a:fld>
            <a:endParaRPr kumimoji="1" lang="ja-JP" altLang="en-US" sz="1100" b="0" i="0" u="none" strike="noStrike" kern="1200" cap="none" spc="0" normalizeH="0" baseline="0" noProof="0">
              <a:ln>
                <a:noFill/>
              </a:ln>
              <a:solidFill>
                <a:srgbClr val="525252"/>
              </a:solidFill>
              <a:effectLst/>
              <a:uLnTx/>
              <a:uFillTx/>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536808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楕円 7"/>
          <p:cNvSpPr/>
          <p:nvPr/>
        </p:nvSpPr>
        <p:spPr>
          <a:xfrm>
            <a:off x="85347" y="2148064"/>
            <a:ext cx="7777468" cy="3221606"/>
          </a:xfrm>
          <a:prstGeom prst="ellipse">
            <a:avLst/>
          </a:prstGeom>
          <a:gradFill flip="none" rotWithShape="1">
            <a:gsLst>
              <a:gs pos="39000">
                <a:schemeClr val="accent4">
                  <a:alpha val="22000"/>
                  <a:lumMod val="0"/>
                  <a:lumOff val="100000"/>
                </a:schemeClr>
              </a:gs>
              <a:gs pos="16000">
                <a:schemeClr val="accent4">
                  <a:lumMod val="20000"/>
                  <a:lumOff val="80000"/>
                </a:schemeClr>
              </a:gs>
              <a:gs pos="72000">
                <a:srgbClr val="00B050">
                  <a:lumMod val="0"/>
                  <a:lumOff val="100000"/>
                </a:srgbClr>
              </a:gs>
            </a:gsLst>
            <a:path path="circle">
              <a:fillToRect l="50000" t="50000" r="50000" b="50000"/>
            </a:path>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3"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 name="タイトル 1">
            <a:extLst>
              <a:ext uri="{FF2B5EF4-FFF2-40B4-BE49-F238E27FC236}">
                <a16:creationId xmlns:a16="http://schemas.microsoft.com/office/drawing/2014/main" id="{98373FC8-33D5-4225-89B0-2DC6254D7BAE}"/>
              </a:ext>
            </a:extLst>
          </p:cNvPr>
          <p:cNvSpPr>
            <a:spLocks noGrp="1"/>
          </p:cNvSpPr>
          <p:nvPr>
            <p:ph type="title"/>
          </p:nvPr>
        </p:nvSpPr>
        <p:spPr>
          <a:solidFill>
            <a:srgbClr val="DEEBF7"/>
          </a:solidFill>
        </p:spPr>
        <p:txBody>
          <a:bodyPr vert="horz" lIns="266017" tIns="0" rIns="266017" bIns="66504" rtlCol="0" anchor="b" anchorCtr="0">
            <a:noAutofit/>
          </a:bodyPr>
          <a:lstStyle/>
          <a:p>
            <a:r>
              <a:rPr lang="ja-JP" altLang="en-US" dirty="0" smtClean="0"/>
              <a:t>大阪のスーパーシティ</a:t>
            </a:r>
            <a:r>
              <a:rPr lang="ja-JP" altLang="en-US" dirty="0"/>
              <a:t>構想の推進体制</a:t>
            </a:r>
          </a:p>
        </p:txBody>
      </p:sp>
      <p:sp>
        <p:nvSpPr>
          <p:cNvPr id="3" name="テキスト プレースホルダー 2">
            <a:extLst>
              <a:ext uri="{FF2B5EF4-FFF2-40B4-BE49-F238E27FC236}">
                <a16:creationId xmlns:a16="http://schemas.microsoft.com/office/drawing/2014/main" id="{32AA7F4D-44C8-4475-BAB7-E336A1714014}"/>
              </a:ext>
            </a:extLst>
          </p:cNvPr>
          <p:cNvSpPr>
            <a:spLocks noGrp="1"/>
          </p:cNvSpPr>
          <p:nvPr>
            <p:ph type="body" sz="quarter" idx="10"/>
          </p:nvPr>
        </p:nvSpPr>
        <p:spPr>
          <a:xfrm>
            <a:off x="266017" y="1101106"/>
            <a:ext cx="8612290" cy="727766"/>
          </a:xfrm>
        </p:spPr>
        <p:txBody>
          <a:bodyPr vert="horz" lIns="0" tIns="0" rIns="0" bIns="0" rtlCol="0">
            <a:spAutoFit/>
          </a:bodyPr>
          <a:lstStyle/>
          <a:p>
            <a:pPr algn="just"/>
            <a:r>
              <a:rPr lang="ja-JP" altLang="en-US" dirty="0"/>
              <a:t>大阪の</a:t>
            </a:r>
            <a:r>
              <a:rPr lang="ja-JP" altLang="en-US" dirty="0" smtClean="0"/>
              <a:t>スーパーシティ構想は</a:t>
            </a:r>
            <a:r>
              <a:rPr lang="ja-JP" altLang="en-US" dirty="0"/>
              <a:t>、複数分野にわたる先端的サービスが組み合わさり、未来社会の先行実現をめざす取組である。この実現には、自治体に加え、民間事業者などの強いコミットメントを得て強力に推進していくことが必要となる。</a:t>
            </a:r>
            <a:endParaRPr lang="en-US" altLang="ja-JP" dirty="0">
              <a:solidFill>
                <a:srgbClr val="FF0000"/>
              </a:solidFill>
            </a:endParaRPr>
          </a:p>
          <a:p>
            <a:pPr algn="just"/>
            <a:r>
              <a:rPr lang="ja-JP" altLang="en-US" dirty="0"/>
              <a:t>全体</a:t>
            </a:r>
            <a:r>
              <a:rPr lang="ja-JP" altLang="en-US" dirty="0" smtClean="0"/>
              <a:t>計画の作成や推進等に</a:t>
            </a:r>
            <a:r>
              <a:rPr lang="ja-JP" altLang="en-US" dirty="0"/>
              <a:t>ついて意見交換を行い、事業実施主体が先端的サービス実装を効果的に進められるよう推進する。</a:t>
            </a:r>
            <a:endParaRPr lang="en-US" altLang="ja-JP" dirty="0"/>
          </a:p>
        </p:txBody>
      </p:sp>
      <p:sp>
        <p:nvSpPr>
          <p:cNvPr id="44" name="テキスト ボックス 43">
            <a:extLst>
              <a:ext uri="{FF2B5EF4-FFF2-40B4-BE49-F238E27FC236}">
                <a16:creationId xmlns:a16="http://schemas.microsoft.com/office/drawing/2014/main" id="{AA2AF4A5-2FA3-48F5-82CF-0E62B5B1B5E4}"/>
              </a:ext>
            </a:extLst>
          </p:cNvPr>
          <p:cNvSpPr txBox="1"/>
          <p:nvPr/>
        </p:nvSpPr>
        <p:spPr>
          <a:xfrm>
            <a:off x="559036" y="5082622"/>
            <a:ext cx="1179696" cy="45486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srgbClr val="2F5597"/>
                </a:solidFill>
                <a:effectLst/>
                <a:uLnTx/>
                <a:uFillTx/>
                <a:latin typeface="Meiryo UI"/>
                <a:ea typeface="Meiryo UI"/>
                <a:cs typeface="+mn-cs"/>
              </a:rPr>
              <a:t>先端的サービスの実装</a:t>
            </a:r>
            <a:endParaRPr kumimoji="1" lang="en-US" altLang="ja-JP" sz="1478" b="1" i="0" u="none" strike="noStrike" kern="1200" cap="none" spc="0" normalizeH="0" baseline="0" noProof="0" dirty="0">
              <a:ln>
                <a:noFill/>
              </a:ln>
              <a:solidFill>
                <a:srgbClr val="2F5597"/>
              </a:solidFill>
              <a:effectLst/>
              <a:uLnTx/>
              <a:uFillTx/>
              <a:latin typeface="Meiryo UI"/>
              <a:ea typeface="Meiryo UI"/>
              <a:cs typeface="+mn-cs"/>
            </a:endParaRPr>
          </a:p>
        </p:txBody>
      </p:sp>
      <p:sp>
        <p:nvSpPr>
          <p:cNvPr id="45" name="テキスト ボックス 44">
            <a:extLst>
              <a:ext uri="{FF2B5EF4-FFF2-40B4-BE49-F238E27FC236}">
                <a16:creationId xmlns:a16="http://schemas.microsoft.com/office/drawing/2014/main" id="{71EDB5EA-E005-4758-A056-F9E8F9D74A79}"/>
              </a:ext>
            </a:extLst>
          </p:cNvPr>
          <p:cNvSpPr txBox="1"/>
          <p:nvPr/>
        </p:nvSpPr>
        <p:spPr>
          <a:xfrm>
            <a:off x="1720241" y="5586751"/>
            <a:ext cx="1292697" cy="45486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srgbClr val="2F5597"/>
                </a:solidFill>
                <a:effectLst/>
                <a:uLnTx/>
                <a:uFillTx/>
                <a:latin typeface="Meiryo UI"/>
                <a:ea typeface="Meiryo UI"/>
                <a:cs typeface="+mn-cs"/>
              </a:rPr>
              <a:t>高度なノウハウ・知見の提供</a:t>
            </a:r>
            <a:endParaRPr kumimoji="1" lang="en-US" altLang="ja-JP" sz="1478" b="1" i="0" u="none" strike="noStrike" kern="1200" cap="none" spc="0" normalizeH="0" baseline="0" noProof="0" dirty="0">
              <a:ln>
                <a:noFill/>
              </a:ln>
              <a:solidFill>
                <a:srgbClr val="2F5597"/>
              </a:solidFill>
              <a:effectLst/>
              <a:uLnTx/>
              <a:uFillTx/>
              <a:latin typeface="Meiryo UI"/>
              <a:ea typeface="Meiryo UI"/>
              <a:cs typeface="+mn-cs"/>
            </a:endParaRPr>
          </a:p>
        </p:txBody>
      </p:sp>
      <p:sp>
        <p:nvSpPr>
          <p:cNvPr id="46" name="テキスト ボックス 45">
            <a:extLst>
              <a:ext uri="{FF2B5EF4-FFF2-40B4-BE49-F238E27FC236}">
                <a16:creationId xmlns:a16="http://schemas.microsoft.com/office/drawing/2014/main" id="{5F930D57-EAC8-481E-BFDC-00D45E4838B4}"/>
              </a:ext>
            </a:extLst>
          </p:cNvPr>
          <p:cNvSpPr txBox="1"/>
          <p:nvPr/>
        </p:nvSpPr>
        <p:spPr>
          <a:xfrm>
            <a:off x="6625426" y="5348030"/>
            <a:ext cx="1629518" cy="2274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srgbClr val="2F5597"/>
                </a:solidFill>
                <a:effectLst/>
                <a:uLnTx/>
                <a:uFillTx/>
                <a:latin typeface="Meiryo UI"/>
                <a:ea typeface="Meiryo UI"/>
                <a:cs typeface="+mn-cs"/>
              </a:rPr>
              <a:t>計画の策定</a:t>
            </a:r>
            <a:endParaRPr kumimoji="1" lang="en-US" altLang="ja-JP" sz="1478" b="1" i="0" u="none" strike="noStrike" kern="1200" cap="none" spc="0" normalizeH="0" baseline="0" noProof="0" dirty="0">
              <a:ln>
                <a:noFill/>
              </a:ln>
              <a:solidFill>
                <a:srgbClr val="2F5597"/>
              </a:solidFill>
              <a:effectLst/>
              <a:uLnTx/>
              <a:uFillTx/>
              <a:latin typeface="Meiryo UI"/>
              <a:ea typeface="Meiryo UI"/>
              <a:cs typeface="+mn-cs"/>
            </a:endParaRPr>
          </a:p>
        </p:txBody>
      </p:sp>
      <p:sp>
        <p:nvSpPr>
          <p:cNvPr id="47" name="テキスト ボックス 46">
            <a:extLst>
              <a:ext uri="{FF2B5EF4-FFF2-40B4-BE49-F238E27FC236}">
                <a16:creationId xmlns:a16="http://schemas.microsoft.com/office/drawing/2014/main" id="{DE13FE06-CCF7-4C8B-99BF-06FF2A7F2809}"/>
              </a:ext>
            </a:extLst>
          </p:cNvPr>
          <p:cNvSpPr txBox="1"/>
          <p:nvPr/>
        </p:nvSpPr>
        <p:spPr>
          <a:xfrm>
            <a:off x="5351218" y="5700467"/>
            <a:ext cx="1292697" cy="2274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srgbClr val="2F5597"/>
                </a:solidFill>
                <a:effectLst/>
                <a:uLnTx/>
                <a:uFillTx/>
                <a:latin typeface="Meiryo UI"/>
                <a:ea typeface="Meiryo UI"/>
                <a:cs typeface="+mn-cs"/>
              </a:rPr>
              <a:t>計画の推進</a:t>
            </a:r>
            <a:endParaRPr kumimoji="1" lang="en-US" altLang="ja-JP" sz="1478" b="1" i="0" u="none" strike="noStrike" kern="1200" cap="none" spc="0" normalizeH="0" baseline="0" noProof="0" dirty="0">
              <a:ln>
                <a:noFill/>
              </a:ln>
              <a:solidFill>
                <a:srgbClr val="2F5597"/>
              </a:solidFill>
              <a:effectLst/>
              <a:uLnTx/>
              <a:uFillTx/>
              <a:latin typeface="Meiryo UI"/>
              <a:ea typeface="Meiryo UI"/>
              <a:cs typeface="+mn-cs"/>
            </a:endParaRPr>
          </a:p>
        </p:txBody>
      </p:sp>
      <p:grpSp>
        <p:nvGrpSpPr>
          <p:cNvPr id="54" name="グループ化 53">
            <a:extLst>
              <a:ext uri="{FF2B5EF4-FFF2-40B4-BE49-F238E27FC236}">
                <a16:creationId xmlns:a16="http://schemas.microsoft.com/office/drawing/2014/main" id="{7049A431-3F55-447E-A8DE-45039E39FCA7}"/>
              </a:ext>
            </a:extLst>
          </p:cNvPr>
          <p:cNvGrpSpPr/>
          <p:nvPr/>
        </p:nvGrpSpPr>
        <p:grpSpPr>
          <a:xfrm>
            <a:off x="7667845" y="3625958"/>
            <a:ext cx="1208384" cy="691952"/>
            <a:chOff x="7792654" y="2089536"/>
            <a:chExt cx="1463253" cy="749134"/>
          </a:xfrm>
        </p:grpSpPr>
        <p:sp>
          <p:nvSpPr>
            <p:cNvPr id="55" name="角丸四角形 25">
              <a:extLst>
                <a:ext uri="{FF2B5EF4-FFF2-40B4-BE49-F238E27FC236}">
                  <a16:creationId xmlns:a16="http://schemas.microsoft.com/office/drawing/2014/main" id="{3E8750C5-76FD-46B3-BB83-B7E6A066AC53}"/>
                </a:ext>
              </a:extLst>
            </p:cNvPr>
            <p:cNvSpPr/>
            <p:nvPr/>
          </p:nvSpPr>
          <p:spPr>
            <a:xfrm>
              <a:off x="7792654" y="2089536"/>
              <a:ext cx="1463252" cy="471017"/>
            </a:xfrm>
            <a:prstGeom prst="rect">
              <a:avLst/>
            </a:prstGeom>
            <a:solidFill>
              <a:schemeClr val="bg1"/>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389845" rtl="0" eaLnBrk="1" fontAlgn="auto" latinLnBrk="0" hangingPunct="1">
                <a:lnSpc>
                  <a:spcPct val="100000"/>
                </a:lnSpc>
                <a:spcBef>
                  <a:spcPts val="0"/>
                </a:spcBef>
                <a:spcAft>
                  <a:spcPts val="0"/>
                </a:spcAft>
                <a:buClrTx/>
                <a:buSzTx/>
                <a:buFontTx/>
                <a:buNone/>
                <a:tabLst/>
                <a:defRPr/>
              </a:pPr>
              <a:r>
                <a:rPr kumimoji="1" lang="ja-JP" altLang="en-US" sz="1293" b="1" i="0" u="none" strike="noStrike" kern="1200" cap="none" spc="0" normalizeH="0" baseline="0" noProof="0" dirty="0">
                  <a:ln>
                    <a:noFill/>
                  </a:ln>
                  <a:solidFill>
                    <a:srgbClr val="595959"/>
                  </a:solidFill>
                  <a:effectLst/>
                  <a:uLnTx/>
                  <a:uFillTx/>
                  <a:latin typeface="Meiryo UI" panose="020B0604030504040204" pitchFamily="50" charset="-128"/>
                  <a:ea typeface="Meiryo UI" panose="020B0604030504040204" pitchFamily="50" charset="-128"/>
                  <a:cs typeface="+mn-cs"/>
                </a:rPr>
                <a:t> </a:t>
              </a:r>
              <a:r>
                <a:rPr kumimoji="1" lang="ja-JP" altLang="en-US" sz="129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アーキテクト</a:t>
              </a:r>
              <a:endParaRPr kumimoji="1" lang="en-US" altLang="ja-JP" sz="129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6" name="正方形/長方形 55">
              <a:extLst>
                <a:ext uri="{FF2B5EF4-FFF2-40B4-BE49-F238E27FC236}">
                  <a16:creationId xmlns:a16="http://schemas.microsoft.com/office/drawing/2014/main" id="{D440CE45-5204-49FB-854F-0297B044927E}"/>
                </a:ext>
              </a:extLst>
            </p:cNvPr>
            <p:cNvSpPr/>
            <p:nvPr/>
          </p:nvSpPr>
          <p:spPr>
            <a:xfrm>
              <a:off x="7792655" y="2612696"/>
              <a:ext cx="1463252" cy="22597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ctr" defTabSz="389845" rtl="0" eaLnBrk="1" fontAlgn="auto" latinLnBrk="0" hangingPunct="1">
                <a:lnSpc>
                  <a:spcPct val="100000"/>
                </a:lnSpc>
                <a:spcBef>
                  <a:spcPts val="0"/>
                </a:spcBef>
                <a:spcAft>
                  <a:spcPts val="0"/>
                </a:spcAft>
                <a:buClrTx/>
                <a:buSzTx/>
                <a:buFontTx/>
                <a:buNone/>
                <a:tabLst/>
                <a:defRPr/>
              </a:pPr>
              <a:r>
                <a:rPr kumimoji="1" lang="ja-JP" altLang="en-US" sz="1293"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指導、助言</a:t>
              </a:r>
            </a:p>
          </p:txBody>
        </p:sp>
      </p:grpSp>
      <p:sp>
        <p:nvSpPr>
          <p:cNvPr id="57" name="二等辺三角形 56">
            <a:extLst>
              <a:ext uri="{FF2B5EF4-FFF2-40B4-BE49-F238E27FC236}">
                <a16:creationId xmlns:a16="http://schemas.microsoft.com/office/drawing/2014/main" id="{C77CD10A-953E-40DE-967C-E731A1832507}"/>
              </a:ext>
            </a:extLst>
          </p:cNvPr>
          <p:cNvSpPr/>
          <p:nvPr/>
        </p:nvSpPr>
        <p:spPr>
          <a:xfrm rot="16200000">
            <a:off x="7307087" y="3747201"/>
            <a:ext cx="435063" cy="192579"/>
          </a:xfrm>
          <a:prstGeom prst="triangl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3" b="0" i="0" u="none" strike="noStrike" kern="1200" cap="none" spc="0" normalizeH="0" baseline="0" noProof="0">
              <a:ln>
                <a:noFill/>
              </a:ln>
              <a:solidFill>
                <a:prstClr val="white"/>
              </a:solidFill>
              <a:effectLst/>
              <a:uLnTx/>
              <a:uFillTx/>
              <a:latin typeface="Meiryo UI"/>
              <a:ea typeface="Meiryo UI"/>
              <a:cs typeface="+mn-cs"/>
            </a:endParaRPr>
          </a:p>
        </p:txBody>
      </p:sp>
      <p:sp>
        <p:nvSpPr>
          <p:cNvPr id="68" name="下カーブ矢印 5">
            <a:extLst>
              <a:ext uri="{FF2B5EF4-FFF2-40B4-BE49-F238E27FC236}">
                <a16:creationId xmlns:a16="http://schemas.microsoft.com/office/drawing/2014/main" id="{6E6DDBE0-AA0A-4AC9-AA30-4211FAF238CE}"/>
              </a:ext>
            </a:extLst>
          </p:cNvPr>
          <p:cNvSpPr/>
          <p:nvPr/>
        </p:nvSpPr>
        <p:spPr>
          <a:xfrm>
            <a:off x="1061040" y="2171763"/>
            <a:ext cx="5985375" cy="931058"/>
          </a:xfrm>
          <a:prstGeom prst="curvedDownArrow">
            <a:avLst>
              <a:gd name="adj1" fmla="val 49736"/>
              <a:gd name="adj2" fmla="val 90723"/>
              <a:gd name="adj3" fmla="val 25000"/>
            </a:avLst>
          </a:prstGeom>
          <a:solidFill>
            <a:schemeClr val="bg2">
              <a:lumMod val="9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3" b="0" i="0" u="none" strike="noStrike" kern="1200" cap="none" spc="0" normalizeH="0" baseline="0" noProof="0">
              <a:ln>
                <a:noFill/>
              </a:ln>
              <a:solidFill>
                <a:prstClr val="black"/>
              </a:solidFill>
              <a:effectLst/>
              <a:uLnTx/>
              <a:uFillTx/>
              <a:latin typeface="Meiryo UI"/>
              <a:ea typeface="Meiryo UI"/>
              <a:cs typeface="+mn-cs"/>
            </a:endParaRPr>
          </a:p>
        </p:txBody>
      </p:sp>
      <p:sp>
        <p:nvSpPr>
          <p:cNvPr id="73" name="スライド番号プレースホルダー 4">
            <a:extLst>
              <a:ext uri="{FF2B5EF4-FFF2-40B4-BE49-F238E27FC236}">
                <a16:creationId xmlns:a16="http://schemas.microsoft.com/office/drawing/2014/main" id="{B1DD9A12-6602-4D24-ADE0-D52BBD1D7609}"/>
              </a:ext>
            </a:extLst>
          </p:cNvPr>
          <p:cNvSpPr>
            <a:spLocks noGrp="1"/>
          </p:cNvSpPr>
          <p:nvPr>
            <p:ph type="sldNum" sz="quarter" idx="12"/>
          </p:nvPr>
        </p:nvSpPr>
        <p:spPr>
          <a:xfrm>
            <a:off x="7046415" y="6536488"/>
            <a:ext cx="1995125" cy="16927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38AFE9-EB24-4E85-A937-181894F314B4}" type="slidenum">
              <a:rPr kumimoji="1" lang="ja-JP" altLang="en-US" sz="1100" b="0" i="0" u="none" strike="noStrike" kern="1200" cap="none" spc="0" normalizeH="0" baseline="0" noProof="0" smtClean="0">
                <a:ln>
                  <a:noFill/>
                </a:ln>
                <a:solidFill>
                  <a:srgbClr val="525252"/>
                </a:solidFill>
                <a:effectLst/>
                <a:uLnTx/>
                <a:uFillTx/>
                <a:latin typeface="BIZ UDゴシック" panose="020B0400000000000000" pitchFamily="49" charset="-128"/>
                <a:ea typeface="BIZ UDゴシック" panose="020B0400000000000000" pitchFamily="49" charset="-128"/>
              </a:rPr>
              <a:pPr marL="0" marR="0" lvl="0" indent="0" algn="r" defTabSz="457200" rtl="0" eaLnBrk="1" fontAlgn="auto" latinLnBrk="0" hangingPunct="1">
                <a:lnSpc>
                  <a:spcPct val="100000"/>
                </a:lnSpc>
                <a:spcBef>
                  <a:spcPts val="0"/>
                </a:spcBef>
                <a:spcAft>
                  <a:spcPts val="0"/>
                </a:spcAft>
                <a:buClrTx/>
                <a:buSzTx/>
                <a:buFontTx/>
                <a:buNone/>
                <a:tabLst/>
                <a:defRPr/>
              </a:pPr>
              <a:t>91</a:t>
            </a:fld>
            <a:endParaRPr kumimoji="1" lang="ja-JP" altLang="en-US" sz="1100" b="0" i="0" u="none" strike="noStrike" kern="1200" cap="none" spc="0" normalizeH="0" baseline="0" noProof="0">
              <a:ln>
                <a:noFill/>
              </a:ln>
              <a:solidFill>
                <a:srgbClr val="525252"/>
              </a:solidFill>
              <a:effectLst/>
              <a:uLnTx/>
              <a:uFillTx/>
              <a:latin typeface="BIZ UDゴシック" panose="020B0400000000000000" pitchFamily="49" charset="-128"/>
              <a:ea typeface="BIZ UDゴシック" panose="020B0400000000000000" pitchFamily="49" charset="-128"/>
            </a:endParaRPr>
          </a:p>
        </p:txBody>
      </p:sp>
      <p:sp>
        <p:nvSpPr>
          <p:cNvPr id="42" name="Text Box 6">
            <a:extLst>
              <a:ext uri="{FF2B5EF4-FFF2-40B4-BE49-F238E27FC236}">
                <a16:creationId xmlns:a16="http://schemas.microsoft.com/office/drawing/2014/main" id="{034AFAA8-C865-4CD0-BC9D-C03D7A2E401E}"/>
              </a:ext>
            </a:extLst>
          </p:cNvPr>
          <p:cNvSpPr txBox="1">
            <a:spLocks noChangeAspect="1" noChangeArrowheads="1"/>
          </p:cNvSpPr>
          <p:nvPr/>
        </p:nvSpPr>
        <p:spPr bwMode="gray">
          <a:xfrm>
            <a:off x="588015" y="3122417"/>
            <a:ext cx="1330083" cy="1330083"/>
          </a:xfrm>
          <a:prstGeom prst="ellipse">
            <a:avLst/>
          </a:prstGeom>
          <a:solidFill>
            <a:srgbClr val="9DC3E6"/>
          </a:solidFill>
          <a:ln w="25400" cap="flat" cmpd="sng" algn="ctr">
            <a:solidFill>
              <a:srgbClr val="FFFFFF"/>
            </a:solidFill>
            <a:prstDash val="solid"/>
            <a:miter lim="800000"/>
            <a:headEnd type="none" w="med" len="med"/>
            <a:tailEnd type="none" w="med" len="med"/>
          </a:ln>
          <a:effectLst/>
        </p:spPr>
        <p:txBody>
          <a:bodyPr wrap="none"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marL="0" marR="0" lvl="0" indent="0" algn="ctr" defTabSz="457200" rtl="0" eaLnBrk="1" fontAlgn="base" latinLnBrk="0" hangingPunct="1">
              <a:lnSpc>
                <a:spcPct val="100000"/>
              </a:lnSpc>
              <a:spcBef>
                <a:spcPts val="0"/>
              </a:spcBef>
              <a:spcAft>
                <a:spcPts val="277"/>
              </a:spcAft>
              <a:buClr>
                <a:srgbClr val="ED7D31"/>
              </a:buClr>
              <a:buSzTx/>
              <a:buFontTx/>
              <a:buNone/>
              <a:tabLst/>
              <a:defRPr/>
            </a:pPr>
            <a:r>
              <a:rPr kumimoji="1" lang="ja-JP" altLang="en-US" sz="1478" b="1" i="0" u="none" strike="noStrike" kern="1200" cap="none" spc="0" normalizeH="0" baseline="0" noProof="0" dirty="0">
                <a:ln>
                  <a:noFill/>
                </a:ln>
                <a:solidFill>
                  <a:srgbClr val="000000"/>
                </a:solidFill>
                <a:effectLst/>
                <a:uLnTx/>
                <a:uFillTx/>
                <a:latin typeface="Meiryo UI"/>
                <a:ea typeface="Meiryo UI"/>
                <a:cs typeface="+mn-cs"/>
              </a:rPr>
              <a:t>民間企業・経済団体</a:t>
            </a:r>
            <a:endParaRPr kumimoji="1" lang="en-US" altLang="ja-JP" sz="1478" b="1" i="0" u="none" strike="noStrike" kern="1200" cap="none" spc="0" normalizeH="0" baseline="0" noProof="0" dirty="0">
              <a:ln>
                <a:noFill/>
              </a:ln>
              <a:solidFill>
                <a:srgbClr val="000000"/>
              </a:solidFill>
              <a:effectLst/>
              <a:uLnTx/>
              <a:uFillTx/>
              <a:latin typeface="Meiryo UI"/>
              <a:ea typeface="Meiryo UI"/>
              <a:cs typeface="+mn-cs"/>
            </a:endParaRPr>
          </a:p>
          <a:p>
            <a:pPr marL="0" marR="0" lvl="0" indent="0" algn="ctr" defTabSz="457200" rtl="0" eaLnBrk="1" fontAlgn="base" latinLnBrk="0" hangingPunct="1">
              <a:lnSpc>
                <a:spcPct val="100000"/>
              </a:lnSpc>
              <a:spcBef>
                <a:spcPts val="0"/>
              </a:spcBef>
              <a:spcAft>
                <a:spcPts val="277"/>
              </a:spcAft>
              <a:buClr>
                <a:srgbClr val="ED7D31"/>
              </a:buClr>
              <a:buSzTx/>
              <a:buFontTx/>
              <a:buNone/>
              <a:tabLst/>
              <a:defRPr/>
            </a:pPr>
            <a:r>
              <a:rPr kumimoji="1" lang="ja-JP" altLang="en-US" sz="1478" b="1" i="0" u="none" strike="noStrike" kern="1200" cap="none" spc="0" normalizeH="0" baseline="0" noProof="0" dirty="0">
                <a:ln>
                  <a:noFill/>
                </a:ln>
                <a:solidFill>
                  <a:srgbClr val="000000"/>
                </a:solidFill>
                <a:effectLst/>
                <a:uLnTx/>
                <a:uFillTx/>
                <a:latin typeface="Meiryo UI"/>
                <a:ea typeface="Meiryo UI"/>
                <a:cs typeface="+mn-cs"/>
              </a:rPr>
              <a:t>大学機関　など</a:t>
            </a:r>
          </a:p>
        </p:txBody>
      </p:sp>
      <p:sp>
        <p:nvSpPr>
          <p:cNvPr id="43" name="Text Box 6">
            <a:extLst>
              <a:ext uri="{FF2B5EF4-FFF2-40B4-BE49-F238E27FC236}">
                <a16:creationId xmlns:a16="http://schemas.microsoft.com/office/drawing/2014/main" id="{56E78241-D704-4A3E-8EB4-A5A985319E48}"/>
              </a:ext>
            </a:extLst>
          </p:cNvPr>
          <p:cNvSpPr txBox="1">
            <a:spLocks noChangeAspect="1" noChangeArrowheads="1"/>
          </p:cNvSpPr>
          <p:nvPr/>
        </p:nvSpPr>
        <p:spPr bwMode="gray">
          <a:xfrm>
            <a:off x="6098246" y="3122417"/>
            <a:ext cx="1330083" cy="1330083"/>
          </a:xfrm>
          <a:prstGeom prst="ellipse">
            <a:avLst/>
          </a:prstGeom>
          <a:solidFill>
            <a:srgbClr val="9DC3E6"/>
          </a:solidFill>
          <a:ln w="25400" cap="flat" cmpd="sng" algn="ctr">
            <a:solidFill>
              <a:srgbClr val="FFFFFF"/>
            </a:solidFill>
            <a:prstDash val="solid"/>
            <a:miter lim="800000"/>
            <a:headEnd type="none" w="med" len="med"/>
            <a:tailEnd type="none" w="med" len="med"/>
          </a:ln>
          <a:effectLst/>
        </p:spPr>
        <p:txBody>
          <a:bodyPr wrap="none"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marL="0" marR="0" lvl="0" indent="0" algn="ctr" defTabSz="457200" rtl="0" eaLnBrk="1" fontAlgn="base" latinLnBrk="0" hangingPunct="1">
              <a:lnSpc>
                <a:spcPct val="100000"/>
              </a:lnSpc>
              <a:spcBef>
                <a:spcPts val="0"/>
              </a:spcBef>
              <a:spcAft>
                <a:spcPts val="277"/>
              </a:spcAft>
              <a:buClr>
                <a:srgbClr val="ED7D31"/>
              </a:buClr>
              <a:buSzTx/>
              <a:buFontTx/>
              <a:buNone/>
              <a:tabLst/>
              <a:defRPr/>
            </a:pPr>
            <a:r>
              <a:rPr kumimoji="1" lang="ja-JP" altLang="en-US" sz="1478" b="1" i="0" u="none" strike="noStrike" kern="1200" cap="none" spc="0" normalizeH="0" baseline="0" noProof="0" dirty="0">
                <a:ln>
                  <a:noFill/>
                </a:ln>
                <a:solidFill>
                  <a:srgbClr val="000000"/>
                </a:solidFill>
                <a:effectLst/>
                <a:uLnTx/>
                <a:uFillTx/>
                <a:latin typeface="Meiryo UI"/>
                <a:ea typeface="Meiryo UI"/>
                <a:cs typeface="+mn-cs"/>
              </a:rPr>
              <a:t>大阪府</a:t>
            </a:r>
            <a:endParaRPr kumimoji="1" lang="en-US" altLang="ja-JP" sz="1478" b="1" i="0" u="none" strike="noStrike" kern="1200" cap="none" spc="0" normalizeH="0" baseline="0" noProof="0" dirty="0">
              <a:ln>
                <a:noFill/>
              </a:ln>
              <a:solidFill>
                <a:srgbClr val="000000"/>
              </a:solidFill>
              <a:effectLst/>
              <a:uLnTx/>
              <a:uFillTx/>
              <a:latin typeface="Meiryo UI"/>
              <a:ea typeface="Meiryo UI"/>
              <a:cs typeface="+mn-cs"/>
            </a:endParaRPr>
          </a:p>
          <a:p>
            <a:pPr marL="0" marR="0" lvl="0" indent="0" algn="ctr" defTabSz="457200" rtl="0" eaLnBrk="1" fontAlgn="base" latinLnBrk="0" hangingPunct="1">
              <a:lnSpc>
                <a:spcPct val="100000"/>
              </a:lnSpc>
              <a:spcBef>
                <a:spcPts val="0"/>
              </a:spcBef>
              <a:spcAft>
                <a:spcPts val="277"/>
              </a:spcAft>
              <a:buClr>
                <a:srgbClr val="ED7D31"/>
              </a:buClr>
              <a:buSzTx/>
              <a:buFontTx/>
              <a:buNone/>
              <a:tabLst/>
              <a:defRPr/>
            </a:pPr>
            <a:r>
              <a:rPr kumimoji="1" lang="ja-JP" altLang="en-US" sz="1478" b="1" i="0" u="none" strike="noStrike" kern="1200" cap="none" spc="0" normalizeH="0" baseline="0" noProof="0" dirty="0">
                <a:ln>
                  <a:noFill/>
                </a:ln>
                <a:solidFill>
                  <a:srgbClr val="000000"/>
                </a:solidFill>
                <a:effectLst/>
                <a:uLnTx/>
                <a:uFillTx/>
                <a:latin typeface="Meiryo UI"/>
                <a:ea typeface="Meiryo UI"/>
                <a:cs typeface="+mn-cs"/>
              </a:rPr>
              <a:t>大阪市</a:t>
            </a:r>
          </a:p>
        </p:txBody>
      </p:sp>
      <p:sp>
        <p:nvSpPr>
          <p:cNvPr id="49" name="テキスト ボックス 48">
            <a:extLst>
              <a:ext uri="{FF2B5EF4-FFF2-40B4-BE49-F238E27FC236}">
                <a16:creationId xmlns:a16="http://schemas.microsoft.com/office/drawing/2014/main" id="{B553CD05-1F26-42CA-8EE3-A44A3E7C8B5E}"/>
              </a:ext>
            </a:extLst>
          </p:cNvPr>
          <p:cNvSpPr txBox="1"/>
          <p:nvPr/>
        </p:nvSpPr>
        <p:spPr>
          <a:xfrm>
            <a:off x="2963064" y="2294619"/>
            <a:ext cx="2181326" cy="2274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srgbClr val="C00000"/>
                </a:solidFill>
                <a:effectLst/>
                <a:uLnTx/>
                <a:uFillTx/>
                <a:latin typeface="Meiryo UI"/>
                <a:ea typeface="Meiryo UI"/>
                <a:cs typeface="+mn-cs"/>
              </a:rPr>
              <a:t>強いコミットメント</a:t>
            </a:r>
            <a:endParaRPr kumimoji="1" lang="en-US" altLang="ja-JP" sz="1478" b="1" i="0" u="none" strike="noStrike" kern="1200" cap="none" spc="0" normalizeH="0" baseline="0" noProof="0" dirty="0">
              <a:ln>
                <a:noFill/>
              </a:ln>
              <a:solidFill>
                <a:srgbClr val="C00000"/>
              </a:solidFill>
              <a:effectLst/>
              <a:uLnTx/>
              <a:uFillTx/>
              <a:latin typeface="Meiryo UI"/>
              <a:ea typeface="Meiryo UI"/>
              <a:cs typeface="+mn-cs"/>
            </a:endParaRPr>
          </a:p>
        </p:txBody>
      </p:sp>
      <p:sp>
        <p:nvSpPr>
          <p:cNvPr id="50" name="テキスト ボックス 49">
            <a:extLst>
              <a:ext uri="{FF2B5EF4-FFF2-40B4-BE49-F238E27FC236}">
                <a16:creationId xmlns:a16="http://schemas.microsoft.com/office/drawing/2014/main" id="{112B9994-CD19-4D39-9501-C62DCCDDCF4C}"/>
              </a:ext>
            </a:extLst>
          </p:cNvPr>
          <p:cNvSpPr txBox="1"/>
          <p:nvPr/>
        </p:nvSpPr>
        <p:spPr>
          <a:xfrm>
            <a:off x="2963064" y="4914965"/>
            <a:ext cx="2181326" cy="45486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srgbClr val="C00000"/>
                </a:solidFill>
                <a:effectLst/>
                <a:uLnTx/>
                <a:uFillTx/>
                <a:latin typeface="Meiryo UI"/>
                <a:ea typeface="Meiryo UI"/>
                <a:cs typeface="+mn-cs"/>
              </a:rPr>
              <a:t>互いに力を発揮できる</a:t>
            </a:r>
            <a:endParaRPr kumimoji="1" lang="en-US" altLang="ja-JP" sz="1478" b="1" i="0" u="none" strike="noStrike" kern="1200" cap="none" spc="0" normalizeH="0" baseline="0" noProof="0" dirty="0">
              <a:ln>
                <a:noFill/>
              </a:ln>
              <a:solidFill>
                <a:srgbClr val="C00000"/>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srgbClr val="C00000"/>
                </a:solidFill>
                <a:effectLst/>
                <a:uLnTx/>
                <a:uFillTx/>
                <a:latin typeface="Meiryo UI"/>
                <a:ea typeface="Meiryo UI"/>
                <a:cs typeface="+mn-cs"/>
              </a:rPr>
              <a:t>土壌づくり</a:t>
            </a:r>
            <a:endParaRPr kumimoji="1" lang="en-US" altLang="ja-JP" sz="1478" b="1" i="0" u="none" strike="noStrike" kern="1200" cap="none" spc="0" normalizeH="0" baseline="0" noProof="0" dirty="0">
              <a:ln>
                <a:noFill/>
              </a:ln>
              <a:solidFill>
                <a:srgbClr val="C00000"/>
              </a:solidFill>
              <a:effectLst/>
              <a:uLnTx/>
              <a:uFillTx/>
              <a:latin typeface="Meiryo UI"/>
              <a:ea typeface="Meiryo UI"/>
              <a:cs typeface="+mn-cs"/>
            </a:endParaRPr>
          </a:p>
        </p:txBody>
      </p:sp>
      <p:sp>
        <p:nvSpPr>
          <p:cNvPr id="51" name="テキスト ボックス 50">
            <a:extLst>
              <a:ext uri="{FF2B5EF4-FFF2-40B4-BE49-F238E27FC236}">
                <a16:creationId xmlns:a16="http://schemas.microsoft.com/office/drawing/2014/main" id="{96C0CC9D-02E3-46CF-B293-A3C6E638B785}"/>
              </a:ext>
            </a:extLst>
          </p:cNvPr>
          <p:cNvSpPr txBox="1"/>
          <p:nvPr/>
        </p:nvSpPr>
        <p:spPr>
          <a:xfrm>
            <a:off x="3009205" y="5930127"/>
            <a:ext cx="2089044" cy="2274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srgbClr val="2F5597"/>
                </a:solidFill>
                <a:effectLst/>
                <a:uLnTx/>
                <a:uFillTx/>
                <a:latin typeface="Meiryo UI"/>
                <a:ea typeface="Meiryo UI"/>
                <a:cs typeface="+mn-cs"/>
              </a:rPr>
              <a:t>実装に向けた協議調整</a:t>
            </a:r>
            <a:endParaRPr kumimoji="1" lang="en-US" altLang="ja-JP" sz="1478" b="1" i="0" u="none" strike="noStrike" kern="1200" cap="none" spc="0" normalizeH="0" baseline="0" noProof="0" dirty="0">
              <a:ln>
                <a:noFill/>
              </a:ln>
              <a:solidFill>
                <a:srgbClr val="2F5597"/>
              </a:solidFill>
              <a:effectLst/>
              <a:uLnTx/>
              <a:uFillTx/>
              <a:latin typeface="Meiryo UI"/>
              <a:ea typeface="Meiryo UI"/>
              <a:cs typeface="+mn-cs"/>
            </a:endParaRPr>
          </a:p>
        </p:txBody>
      </p:sp>
      <p:sp>
        <p:nvSpPr>
          <p:cNvPr id="53" name="角丸四角形 25">
            <a:extLst>
              <a:ext uri="{FF2B5EF4-FFF2-40B4-BE49-F238E27FC236}">
                <a16:creationId xmlns:a16="http://schemas.microsoft.com/office/drawing/2014/main" id="{EDC781FC-A764-4C09-9594-722BAD65DF03}"/>
              </a:ext>
            </a:extLst>
          </p:cNvPr>
          <p:cNvSpPr/>
          <p:nvPr/>
        </p:nvSpPr>
        <p:spPr>
          <a:xfrm>
            <a:off x="2866098" y="3285719"/>
            <a:ext cx="2375259" cy="66336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389845" rtl="0" eaLnBrk="1" fontAlgn="auto"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大阪スーパーシティ</a:t>
            </a:r>
            <a:endParaRPr kumimoji="1" lang="en-US" altLang="ja-JP" sz="1478"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389845" rtl="0" eaLnBrk="1" fontAlgn="auto"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協議会</a:t>
            </a:r>
            <a:endParaRPr kumimoji="1" lang="en-US" altLang="ja-JP" sz="1478"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0" name="正方形/長方形 39">
            <a:extLst>
              <a:ext uri="{FF2B5EF4-FFF2-40B4-BE49-F238E27FC236}">
                <a16:creationId xmlns:a16="http://schemas.microsoft.com/office/drawing/2014/main" id="{E10E473E-CEA8-4822-B5FA-CF4229D4945B}"/>
              </a:ext>
            </a:extLst>
          </p:cNvPr>
          <p:cNvSpPr/>
          <p:nvPr/>
        </p:nvSpPr>
        <p:spPr>
          <a:xfrm>
            <a:off x="3008811" y="3949392"/>
            <a:ext cx="2089835" cy="41551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ctr" defTabSz="390858" rtl="0" eaLnBrk="1" fontAlgn="auto" latinLnBrk="0" hangingPunct="1">
              <a:lnSpc>
                <a:spcPct val="100000"/>
              </a:lnSpc>
              <a:spcBef>
                <a:spcPts val="0"/>
              </a:spcBef>
              <a:spcAft>
                <a:spcPts val="0"/>
              </a:spcAft>
              <a:buClrTx/>
              <a:buSzTx/>
              <a:buFontTx/>
              <a:buNone/>
              <a:tabLst/>
              <a:defRPr/>
            </a:pPr>
            <a:r>
              <a:rPr kumimoji="1" lang="ja-JP" altLang="en-US" sz="1293" b="1" i="0" u="none" strike="noStrike" kern="1200" cap="none" spc="0" normalizeH="0" baseline="0" noProof="0" dirty="0">
                <a:ln>
                  <a:noFill/>
                </a:ln>
                <a:solidFill>
                  <a:srgbClr val="595959"/>
                </a:solidFill>
                <a:effectLst/>
                <a:uLnTx/>
                <a:uFillTx/>
                <a:latin typeface="Meiryo UI" panose="020B0604030504040204" pitchFamily="50" charset="-128"/>
                <a:ea typeface="Meiryo UI" panose="020B0604030504040204" pitchFamily="50" charset="-128"/>
                <a:cs typeface="+mn-cs"/>
              </a:rPr>
              <a:t>全体計画・区域計画の素案</a:t>
            </a:r>
            <a:endParaRPr kumimoji="1" lang="en-US" altLang="ja-JP" sz="1293" b="1" i="0" u="none" strike="noStrike" kern="1200" cap="none" spc="0" normalizeH="0" baseline="0" noProof="0" dirty="0">
              <a:ln>
                <a:noFill/>
              </a:ln>
              <a:solidFill>
                <a:srgbClr val="595959"/>
              </a:solidFill>
              <a:effectLst/>
              <a:uLnTx/>
              <a:uFillTx/>
              <a:latin typeface="Meiryo UI" panose="020B0604030504040204" pitchFamily="50" charset="-128"/>
              <a:ea typeface="Meiryo UI" panose="020B0604030504040204" pitchFamily="50" charset="-128"/>
              <a:cs typeface="+mn-cs"/>
            </a:endParaRPr>
          </a:p>
        </p:txBody>
      </p:sp>
      <p:sp>
        <p:nvSpPr>
          <p:cNvPr id="84" name="テキスト ボックス 83">
            <a:extLst>
              <a:ext uri="{FF2B5EF4-FFF2-40B4-BE49-F238E27FC236}">
                <a16:creationId xmlns:a16="http://schemas.microsoft.com/office/drawing/2014/main" id="{6D664BB8-BF04-41CC-9E74-2317A7D622E9}"/>
              </a:ext>
            </a:extLst>
          </p:cNvPr>
          <p:cNvSpPr txBox="1"/>
          <p:nvPr/>
        </p:nvSpPr>
        <p:spPr>
          <a:xfrm>
            <a:off x="3352909" y="4289392"/>
            <a:ext cx="1401636" cy="2274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srgbClr val="C00000"/>
                </a:solidFill>
                <a:effectLst/>
                <a:uLnTx/>
                <a:uFillTx/>
                <a:latin typeface="Meiryo UI"/>
                <a:ea typeface="Meiryo UI"/>
                <a:cs typeface="+mn-cs"/>
              </a:rPr>
              <a:t>意見交換</a:t>
            </a:r>
            <a:endParaRPr kumimoji="1" lang="en-US" altLang="ja-JP" sz="1478" b="1" i="0" u="none" strike="noStrike" kern="1200" cap="none" spc="0" normalizeH="0" baseline="0" noProof="0" dirty="0">
              <a:ln>
                <a:noFill/>
              </a:ln>
              <a:solidFill>
                <a:srgbClr val="C00000"/>
              </a:solidFill>
              <a:effectLst/>
              <a:uLnTx/>
              <a:uFillTx/>
              <a:latin typeface="Meiryo UI"/>
              <a:ea typeface="Meiryo UI"/>
              <a:cs typeface="+mn-cs"/>
            </a:endParaRPr>
          </a:p>
        </p:txBody>
      </p:sp>
      <p:sp>
        <p:nvSpPr>
          <p:cNvPr id="29" name="下カーブ矢印 5">
            <a:extLst>
              <a:ext uri="{FF2B5EF4-FFF2-40B4-BE49-F238E27FC236}">
                <a16:creationId xmlns:a16="http://schemas.microsoft.com/office/drawing/2014/main" id="{5634B830-67FE-4006-8A4D-A25857B179D0}"/>
              </a:ext>
            </a:extLst>
          </p:cNvPr>
          <p:cNvSpPr/>
          <p:nvPr/>
        </p:nvSpPr>
        <p:spPr>
          <a:xfrm flipH="1" flipV="1">
            <a:off x="1061040" y="4471640"/>
            <a:ext cx="5985375" cy="931058"/>
          </a:xfrm>
          <a:prstGeom prst="curvedDownArrow">
            <a:avLst>
              <a:gd name="adj1" fmla="val 49736"/>
              <a:gd name="adj2" fmla="val 90723"/>
              <a:gd name="adj3" fmla="val 25000"/>
            </a:avLst>
          </a:prstGeom>
          <a:solidFill>
            <a:schemeClr val="bg2">
              <a:lumMod val="9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3" b="0" i="0" u="none" strike="noStrike" kern="1200" cap="none" spc="0" normalizeH="0" baseline="0" noProof="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3730628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4684" y="-9077"/>
            <a:ext cx="2880000" cy="338554"/>
          </a:xfrm>
          <a:prstGeom prst="rect">
            <a:avLst/>
          </a:prstGeom>
          <a:solidFill>
            <a:srgbClr val="002060"/>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（９）特区制度の活用</a:t>
            </a:r>
            <a:endParaRPr kumimoji="1" lang="en-US" altLang="ja-JP"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graphicFrame>
        <p:nvGraphicFramePr>
          <p:cNvPr id="8" name="表 7"/>
          <p:cNvGraphicFramePr>
            <a:graphicFrameLocks noGrp="1"/>
          </p:cNvGraphicFramePr>
          <p:nvPr>
            <p:extLst>
              <p:ext uri="{D42A27DB-BD31-4B8C-83A1-F6EECF244321}">
                <p14:modId xmlns:p14="http://schemas.microsoft.com/office/powerpoint/2010/main" val="2860077221"/>
              </p:ext>
            </p:extLst>
          </p:nvPr>
        </p:nvGraphicFramePr>
        <p:xfrm>
          <a:off x="251520" y="476672"/>
          <a:ext cx="8712968" cy="5718873"/>
        </p:xfrm>
        <a:graphic>
          <a:graphicData uri="http://schemas.openxmlformats.org/drawingml/2006/table">
            <a:tbl>
              <a:tblPr firstRow="1" bandRow="1">
                <a:tableStyleId>{5940675A-B579-460E-94D1-54222C63F5DA}</a:tableStyleId>
              </a:tblPr>
              <a:tblGrid>
                <a:gridCol w="2178242">
                  <a:extLst>
                    <a:ext uri="{9D8B030D-6E8A-4147-A177-3AD203B41FA5}">
                      <a16:colId xmlns:a16="http://schemas.microsoft.com/office/drawing/2014/main" val="20000"/>
                    </a:ext>
                  </a:extLst>
                </a:gridCol>
                <a:gridCol w="2178242">
                  <a:extLst>
                    <a:ext uri="{9D8B030D-6E8A-4147-A177-3AD203B41FA5}">
                      <a16:colId xmlns:a16="http://schemas.microsoft.com/office/drawing/2014/main" val="20001"/>
                    </a:ext>
                  </a:extLst>
                </a:gridCol>
                <a:gridCol w="2178242">
                  <a:extLst>
                    <a:ext uri="{9D8B030D-6E8A-4147-A177-3AD203B41FA5}">
                      <a16:colId xmlns:a16="http://schemas.microsoft.com/office/drawing/2014/main" val="20002"/>
                    </a:ext>
                  </a:extLst>
                </a:gridCol>
                <a:gridCol w="2178242">
                  <a:extLst>
                    <a:ext uri="{9D8B030D-6E8A-4147-A177-3AD203B41FA5}">
                      <a16:colId xmlns:a16="http://schemas.microsoft.com/office/drawing/2014/main" val="20003"/>
                    </a:ext>
                  </a:extLst>
                </a:gridCol>
              </a:tblGrid>
              <a:tr h="396000">
                <a:tc>
                  <a:txBody>
                    <a:bodyPr/>
                    <a:lstStyle/>
                    <a:p>
                      <a:pPr algn="ctr"/>
                      <a:r>
                        <a:rPr kumimoji="1" lang="ja-JP" altLang="en-US"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Why</a:t>
                      </a:r>
                      <a:r>
                        <a:rPr kumimoji="1" lang="ja-JP" altLang="en-US"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nchor="ct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Vision</a:t>
                      </a:r>
                      <a:r>
                        <a:rPr kumimoji="1" lang="ja-JP" altLang="en-US"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What</a:t>
                      </a:r>
                      <a:r>
                        <a:rPr kumimoji="1" lang="ja-JP" altLang="en-US"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Outcome</a:t>
                      </a:r>
                      <a:r>
                        <a:rPr kumimoji="1" lang="ja-JP" altLang="en-US"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nchor="ct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5322873">
                <a:tc>
                  <a:txBody>
                    <a:bodyPr/>
                    <a:lstStyle/>
                    <a:p>
                      <a:pPr marL="72000" indent="-457200"/>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産業構造の変化、アジア新興国の台頭による国際競争が激化。高度経済成長期に大阪経済を支えた繊維・家電産業の分野での優位性が低下。</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今後の大阪のポテンシャルを活かせるライフサイエンスやバッテリー・エネルギーの分野で競争力を強化するためには、国内他地域と差別化できる大胆な規制改革や、海外企業等を呼び込む税制措置などが必要。</a:t>
                      </a:r>
                    </a:p>
                    <a:p>
                      <a:pPr marL="72000" indent="-457200"/>
                      <a:endPar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r>
                        <a:rPr kumimoji="1" lang="ja-JP" altLang="en-US" sz="1400"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①大阪の産業ポテンシャルを活かせる分野での特区指定の実現</a:t>
                      </a:r>
                      <a:endParaRPr kumimoji="1" lang="en-US" altLang="ja-JP" sz="1400"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400"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②特区を活用した規制緩和の実現・法人税の実効税率の低減等による国際競争力の強化、海外企業等の誘致強化</a:t>
                      </a:r>
                      <a:endParaRPr kumimoji="1" lang="en-US" altLang="ja-JP" sz="1400"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endParaRPr kumimoji="1" lang="en-US" altLang="ja-JP" sz="1400" strike="sng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endParaRPr kumimoji="1" lang="ja-JP" altLang="en-US" sz="1400" strike="sng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r>
                        <a:rPr kumimoji="1" lang="ja-JP" altLang="en-US" sz="1400"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①</a:t>
                      </a:r>
                      <a:r>
                        <a:rPr kumimoji="1" lang="en-US" altLang="ja-JP" sz="1400"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2011</a:t>
                      </a:r>
                      <a:r>
                        <a:rPr kumimoji="1" lang="ja-JP" altLang="en-US" sz="1400"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a:t>
                      </a:r>
                      <a:r>
                        <a:rPr kumimoji="1" lang="en-US" altLang="ja-JP" sz="1400"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12</a:t>
                      </a:r>
                      <a:r>
                        <a:rPr kumimoji="1" lang="ja-JP" altLang="en-US" sz="1400"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月に、国際戦略総合特区地域指定獲得。</a:t>
                      </a:r>
                      <a:endParaRPr kumimoji="1" lang="en-US" altLang="ja-JP" sz="1400"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400"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２つの分野（ライフサイエンス（医薬品・医療機器等）、エネルギー（バッテリー関連）産業の指定を獲得。</a:t>
                      </a:r>
                      <a:endParaRPr kumimoji="1" lang="en-US" altLang="ja-JP" sz="1400"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endParaRPr kumimoji="1" lang="en-US" altLang="ja-JP" sz="1400" strike="sng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400"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さらに、</a:t>
                      </a:r>
                      <a:r>
                        <a:rPr kumimoji="1" lang="en-US" altLang="ja-JP" sz="1400"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2014</a:t>
                      </a:r>
                      <a:r>
                        <a:rPr kumimoji="1" lang="ja-JP" altLang="en-US" sz="1400"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a:t>
                      </a:r>
                      <a:r>
                        <a:rPr kumimoji="1" lang="en-US" altLang="ja-JP" sz="1400"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5</a:t>
                      </a:r>
                      <a:r>
                        <a:rPr kumimoji="1" lang="ja-JP" altLang="en-US" sz="1400"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月には新たな特区制度「国家戦略特区」のプロジェクトに提案し区域指定を獲得。（関西圏としての指定）</a:t>
                      </a:r>
                      <a:endParaRPr kumimoji="1" lang="en-US" altLang="ja-JP" sz="1400"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endParaRPr kumimoji="1" lang="en-US" altLang="ja-JP" sz="1400" strike="sng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400"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②特区指定地域における地方税の軽減措置を実施、府内各市町の税優遇措置と併せて実質地方税ゼロを実現。</a:t>
                      </a:r>
                      <a:endParaRPr kumimoji="1" lang="en-US" altLang="ja-JP" sz="1400"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endParaRPr kumimoji="1" lang="en-US" altLang="ja-JP" sz="1400" strike="sng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400"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③特区による規制改革、金融・税制支援を活用。</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①国際戦略総合特区</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・認定数</a:t>
                      </a:r>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51</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プロジェクト</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103</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案件（全国最多）</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en-US" altLang="ja-JP"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ja-JP" altLang="en-US"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うち大阪府域が関連する</a:t>
                      </a:r>
                      <a:endParaRPr kumimoji="1" lang="en-US" altLang="ja-JP"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en-US" altLang="ja-JP"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プロジェクト</a:t>
                      </a:r>
                      <a:r>
                        <a:rPr kumimoji="1" lang="en-US" altLang="ja-JP" sz="1200"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31</a:t>
                      </a:r>
                      <a:r>
                        <a:rPr kumimoji="1" lang="ja-JP" altLang="en-US"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件</a:t>
                      </a:r>
                      <a:endParaRPr kumimoji="1" lang="en-US" altLang="ja-JP"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endParaRPr kumimoji="1" lang="en-US" altLang="ja-JP" sz="1400"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400"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・特区支援制度活用による医薬品・医療機器関連施設整備投資額</a:t>
                      </a:r>
                      <a:r>
                        <a:rPr kumimoji="1" lang="en-US" altLang="ja-JP" sz="1400"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638</a:t>
                      </a:r>
                      <a:r>
                        <a:rPr kumimoji="1" lang="ja-JP" altLang="en-US" sz="1400"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億円（</a:t>
                      </a:r>
                      <a:r>
                        <a:rPr kumimoji="1" lang="en-US" altLang="ja-JP" sz="1400"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2011</a:t>
                      </a:r>
                      <a:r>
                        <a:rPr kumimoji="1" lang="ja-JP" altLang="en-US" sz="1400"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2021</a:t>
                      </a:r>
                      <a:r>
                        <a:rPr kumimoji="1" lang="ja-JP" altLang="en-US" sz="1400"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年実績値）</a:t>
                      </a:r>
                      <a:r>
                        <a:rPr kumimoji="1" lang="en-US" altLang="ja-JP" sz="1400" strike="noStrike"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p>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400" strike="noStrike"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endParaRPr kumimoji="1" lang="en-US" altLang="ja-JP" sz="1400"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PMDA</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関西支部設置実現など　</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②国家戦略特区</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・関西圏で</a:t>
                      </a:r>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53</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事業（大阪府は</a:t>
                      </a:r>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26</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事業）実施</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・雇用労働相談センターの設置　など</a:t>
                      </a: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スライド番号プレースホルダー 2"/>
          <p:cNvSpPr>
            <a:spLocks noGrp="1"/>
          </p:cNvSpPr>
          <p:nvPr>
            <p:ph type="sldNum" sz="quarter" idx="12"/>
          </p:nvPr>
        </p:nvSpPr>
        <p:spPr>
          <a:xfrm>
            <a:off x="8138492" y="6563444"/>
            <a:ext cx="1049640" cy="33265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1" lang="ja-JP" altLang="en-US"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2895977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線矢印コネクタ 25"/>
          <p:cNvCxnSpPr/>
          <p:nvPr/>
        </p:nvCxnSpPr>
        <p:spPr>
          <a:xfrm flipV="1">
            <a:off x="1873581" y="4293056"/>
            <a:ext cx="7270419" cy="1719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1048484" y="1142316"/>
            <a:ext cx="476186" cy="249656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556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国際戦略総合特区制度創設</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正方形/長方形 9"/>
          <p:cNvSpPr/>
          <p:nvPr/>
        </p:nvSpPr>
        <p:spPr>
          <a:xfrm>
            <a:off x="514146" y="4083914"/>
            <a:ext cx="428497" cy="237795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　特区制度提案</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正方形/長方形 10"/>
          <p:cNvSpPr/>
          <p:nvPr/>
        </p:nvSpPr>
        <p:spPr>
          <a:xfrm>
            <a:off x="1261800" y="4061694"/>
            <a:ext cx="611781" cy="240017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556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関西（３府県３市）地域指定獲得</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正方形/長方形 11"/>
          <p:cNvSpPr/>
          <p:nvPr/>
        </p:nvSpPr>
        <p:spPr>
          <a:xfrm>
            <a:off x="3287765" y="1142316"/>
            <a:ext cx="411015" cy="249655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13</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　閣議決定</a:t>
            </a:r>
            <a:r>
              <a:rPr kumimoji="1" lang="ja-JP" altLang="en-US" sz="1200" b="0" i="0" u="none" strike="noStrike" kern="1200" cap="none" spc="-15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（日本再興戦</a:t>
            </a:r>
            <a:endParaRPr kumimoji="1" lang="en-US" altLang="ja-JP" sz="1200" b="0" i="0" u="none" strike="noStrike" kern="1200" cap="none" spc="-15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15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15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略）</a:t>
            </a:r>
            <a:endParaRPr kumimoji="1" lang="en-US" altLang="ja-JP" sz="1200" b="0" i="0" u="none" strike="noStrike" kern="1200" cap="none" spc="-15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正方形/長方形 13"/>
          <p:cNvSpPr/>
          <p:nvPr/>
        </p:nvSpPr>
        <p:spPr>
          <a:xfrm>
            <a:off x="5039442" y="4398838"/>
            <a:ext cx="609458" cy="230818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14</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556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関西圏で国家戦略特別区域指定獲得</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5" name="テキスト ボックス 24"/>
          <p:cNvSpPr txBox="1"/>
          <p:nvPr/>
        </p:nvSpPr>
        <p:spPr>
          <a:xfrm>
            <a:off x="179512" y="442791"/>
            <a:ext cx="84855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■特区の制度創設、地域指定の経緯</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27" name="直線矢印コネクタ 26"/>
          <p:cNvCxnSpPr/>
          <p:nvPr/>
        </p:nvCxnSpPr>
        <p:spPr>
          <a:xfrm>
            <a:off x="5648900" y="4749846"/>
            <a:ext cx="3495100" cy="2662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2692817" y="4314805"/>
            <a:ext cx="104242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各ﾌﾟﾛｼﾞｪｸﾄ</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認定・実施</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1" name="正方形/長方形 30"/>
          <p:cNvSpPr/>
          <p:nvPr/>
        </p:nvSpPr>
        <p:spPr>
          <a:xfrm>
            <a:off x="2746698" y="1142316"/>
            <a:ext cx="495081" cy="2496559"/>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13</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月（厚労省）</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780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PMDA</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関西支部設置決定</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0" name="正方形/長方形 29"/>
          <p:cNvSpPr/>
          <p:nvPr/>
        </p:nvSpPr>
        <p:spPr>
          <a:xfrm>
            <a:off x="2059608" y="4061694"/>
            <a:ext cx="647575" cy="2400178"/>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78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地方税ゼロ</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なる特区税制創設</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正方形/長方形 32"/>
          <p:cNvSpPr/>
          <p:nvPr/>
        </p:nvSpPr>
        <p:spPr>
          <a:xfrm>
            <a:off x="3933260" y="1142316"/>
            <a:ext cx="544390" cy="2492001"/>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13</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780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PMDA</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関西支部うめきたに設置</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正方形/長方形 35"/>
          <p:cNvSpPr/>
          <p:nvPr/>
        </p:nvSpPr>
        <p:spPr>
          <a:xfrm>
            <a:off x="4531005" y="1142316"/>
            <a:ext cx="470094" cy="249655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13</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556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国家戦略特別区域法制定</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34" name="表 33"/>
          <p:cNvGraphicFramePr>
            <a:graphicFrameLocks noGrp="1"/>
          </p:cNvGraphicFramePr>
          <p:nvPr>
            <p:extLst/>
          </p:nvPr>
        </p:nvGraphicFramePr>
        <p:xfrm>
          <a:off x="942644" y="833103"/>
          <a:ext cx="8116990" cy="288000"/>
        </p:xfrm>
        <a:graphic>
          <a:graphicData uri="http://schemas.openxmlformats.org/drawingml/2006/table">
            <a:tbl>
              <a:tblPr firstRow="1" bandRow="1">
                <a:tableStyleId>{7DF18680-E054-41AD-8BC1-D1AEF772440D}</a:tableStyleId>
              </a:tblPr>
              <a:tblGrid>
                <a:gridCol w="965060">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2304256">
                  <a:extLst>
                    <a:ext uri="{9D8B030D-6E8A-4147-A177-3AD203B41FA5}">
                      <a16:colId xmlns:a16="http://schemas.microsoft.com/office/drawing/2014/main" val="20004"/>
                    </a:ext>
                  </a:extLst>
                </a:gridCol>
                <a:gridCol w="648072">
                  <a:extLst>
                    <a:ext uri="{9D8B030D-6E8A-4147-A177-3AD203B41FA5}">
                      <a16:colId xmlns:a16="http://schemas.microsoft.com/office/drawing/2014/main" val="20005"/>
                    </a:ext>
                  </a:extLst>
                </a:gridCol>
                <a:gridCol w="1296144">
                  <a:extLst>
                    <a:ext uri="{9D8B030D-6E8A-4147-A177-3AD203B41FA5}">
                      <a16:colId xmlns:a16="http://schemas.microsoft.com/office/drawing/2014/main" val="20006"/>
                    </a:ext>
                  </a:extLst>
                </a:gridCol>
                <a:gridCol w="2111370">
                  <a:extLst>
                    <a:ext uri="{9D8B030D-6E8A-4147-A177-3AD203B41FA5}">
                      <a16:colId xmlns:a16="http://schemas.microsoft.com/office/drawing/2014/main" val="20007"/>
                    </a:ext>
                  </a:extLst>
                </a:gridCol>
              </a:tblGrid>
              <a:tr h="288000">
                <a:tc>
                  <a:txBody>
                    <a:bodyPr/>
                    <a:lstStyle/>
                    <a:p>
                      <a:pPr algn="ctr"/>
                      <a:r>
                        <a:rPr kumimoji="1" lang="en-US" altLang="ja-JP" sz="1200" dirty="0" smtClean="0">
                          <a:solidFill>
                            <a:schemeClr val="bg1"/>
                          </a:solidFill>
                          <a:latin typeface="+mn-ea"/>
                          <a:ea typeface="+mn-ea"/>
                        </a:rPr>
                        <a:t>2011</a:t>
                      </a:r>
                      <a:r>
                        <a:rPr kumimoji="1" lang="ja-JP" altLang="en-US" sz="1200" dirty="0" smtClean="0">
                          <a:solidFill>
                            <a:schemeClr val="bg1"/>
                          </a:solidFill>
                          <a:latin typeface="+mn-ea"/>
                          <a:ea typeface="+mn-ea"/>
                        </a:rPr>
                        <a:t>年</a:t>
                      </a:r>
                      <a:endParaRPr kumimoji="1" lang="ja-JP" altLang="en-US" sz="1200" dirty="0">
                        <a:solidFill>
                          <a:schemeClr val="bg1"/>
                        </a:solidFill>
                        <a:latin typeface="+mn-ea"/>
                        <a:ea typeface="+mn-ea"/>
                      </a:endParaRPr>
                    </a:p>
                  </a:txBody>
                  <a:tcPr anchor="ctr"/>
                </a:tc>
                <a:tc>
                  <a:txBody>
                    <a:bodyPr/>
                    <a:lstStyle/>
                    <a:p>
                      <a:pPr algn="ctr"/>
                      <a:r>
                        <a:rPr kumimoji="1" lang="en-US" altLang="ja-JP" sz="1200" dirty="0" smtClean="0">
                          <a:solidFill>
                            <a:schemeClr val="bg1"/>
                          </a:solidFill>
                          <a:latin typeface="+mn-ea"/>
                          <a:ea typeface="+mn-ea"/>
                        </a:rPr>
                        <a:t>2012</a:t>
                      </a:r>
                      <a:r>
                        <a:rPr kumimoji="1" lang="ja-JP" altLang="en-US" sz="1200" dirty="0" smtClean="0">
                          <a:solidFill>
                            <a:schemeClr val="bg1"/>
                          </a:solidFill>
                          <a:latin typeface="+mn-ea"/>
                          <a:ea typeface="+mn-ea"/>
                        </a:rPr>
                        <a:t>年</a:t>
                      </a:r>
                      <a:endParaRPr kumimoji="1" lang="ja-JP" altLang="en-US" sz="1200" dirty="0">
                        <a:solidFill>
                          <a:schemeClr val="bg1"/>
                        </a:solidFill>
                        <a:latin typeface="+mn-ea"/>
                        <a:ea typeface="+mn-ea"/>
                      </a:endParaRPr>
                    </a:p>
                  </a:txBody>
                  <a:tcPr anchor="ctr"/>
                </a:tc>
                <a:tc>
                  <a:txBody>
                    <a:bodyPr/>
                    <a:lstStyle/>
                    <a:p>
                      <a:pPr algn="ctr"/>
                      <a:r>
                        <a:rPr kumimoji="1" lang="en-US" altLang="ja-JP" sz="1200" dirty="0" smtClean="0">
                          <a:solidFill>
                            <a:schemeClr val="bg1"/>
                          </a:solidFill>
                          <a:latin typeface="+mn-ea"/>
                          <a:ea typeface="+mn-ea"/>
                        </a:rPr>
                        <a:t>2013</a:t>
                      </a:r>
                      <a:r>
                        <a:rPr kumimoji="1" lang="ja-JP" altLang="en-US" sz="1200" dirty="0" smtClean="0">
                          <a:solidFill>
                            <a:schemeClr val="bg1"/>
                          </a:solidFill>
                          <a:latin typeface="+mn-ea"/>
                          <a:ea typeface="+mn-ea"/>
                        </a:rPr>
                        <a:t>年</a:t>
                      </a:r>
                      <a:endParaRPr kumimoji="1" lang="ja-JP" altLang="en-US" sz="1200" dirty="0">
                        <a:solidFill>
                          <a:schemeClr val="bg1"/>
                        </a:solidFill>
                        <a:latin typeface="+mn-ea"/>
                        <a:ea typeface="+mn-ea"/>
                      </a:endParaRPr>
                    </a:p>
                  </a:txBody>
                  <a:tcPr anchor="ctr"/>
                </a:tc>
                <a:tc>
                  <a:txBody>
                    <a:bodyPr/>
                    <a:lstStyle/>
                    <a:p>
                      <a:pPr algn="ctr"/>
                      <a:r>
                        <a:rPr kumimoji="1" lang="en-US" altLang="ja-JP" sz="1200" dirty="0" smtClean="0">
                          <a:solidFill>
                            <a:schemeClr val="bg1"/>
                          </a:solidFill>
                          <a:latin typeface="+mn-ea"/>
                          <a:ea typeface="+mn-ea"/>
                        </a:rPr>
                        <a:t>2014</a:t>
                      </a:r>
                      <a:r>
                        <a:rPr kumimoji="1" lang="ja-JP" altLang="en-US" sz="1200" dirty="0" smtClean="0">
                          <a:solidFill>
                            <a:schemeClr val="bg1"/>
                          </a:solidFill>
                          <a:latin typeface="+mn-ea"/>
                          <a:ea typeface="+mn-ea"/>
                        </a:rPr>
                        <a:t>年　</a:t>
                      </a:r>
                      <a:endParaRPr kumimoji="1" lang="ja-JP" altLang="en-US" sz="1200" dirty="0">
                        <a:solidFill>
                          <a:schemeClr val="bg1"/>
                        </a:solidFill>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bg1"/>
                          </a:solidFill>
                          <a:latin typeface="+mn-ea"/>
                          <a:ea typeface="+mn-ea"/>
                        </a:rPr>
                        <a:t>2015</a:t>
                      </a:r>
                      <a:r>
                        <a:rPr kumimoji="1" lang="ja-JP" altLang="en-US" sz="1200" dirty="0" smtClean="0">
                          <a:solidFill>
                            <a:schemeClr val="bg1"/>
                          </a:solidFill>
                          <a:latin typeface="+mn-ea"/>
                          <a:ea typeface="+mn-ea"/>
                        </a:rPr>
                        <a:t>年～</a:t>
                      </a:r>
                      <a:r>
                        <a:rPr kumimoji="1" lang="en-US" altLang="ja-JP" sz="1200" dirty="0" smtClean="0">
                          <a:solidFill>
                            <a:schemeClr val="bg1"/>
                          </a:solidFill>
                          <a:latin typeface="+mn-ea"/>
                          <a:ea typeface="+mn-ea"/>
                        </a:rPr>
                        <a:t>2021</a:t>
                      </a:r>
                      <a:r>
                        <a:rPr kumimoji="1" lang="ja-JP" altLang="en-US" sz="1200" dirty="0" smtClean="0">
                          <a:solidFill>
                            <a:schemeClr val="bg1"/>
                          </a:solidFill>
                          <a:latin typeface="+mn-ea"/>
                          <a:ea typeface="+mn-ea"/>
                        </a:rPr>
                        <a:t>年</a:t>
                      </a:r>
                    </a:p>
                  </a:txBody>
                  <a:tcPr anchor="ctr"/>
                </a:tc>
                <a:tc>
                  <a:txBody>
                    <a:bodyPr/>
                    <a:lstStyle/>
                    <a:p>
                      <a:pPr algn="ctr"/>
                      <a:r>
                        <a:rPr kumimoji="1" lang="en-US" altLang="ja-JP" sz="1200" dirty="0" smtClean="0">
                          <a:solidFill>
                            <a:schemeClr val="bg1"/>
                          </a:solidFill>
                          <a:latin typeface="+mn-ea"/>
                          <a:ea typeface="+mn-ea"/>
                        </a:rPr>
                        <a:t>2022</a:t>
                      </a:r>
                      <a:r>
                        <a:rPr kumimoji="1" lang="ja-JP" altLang="en-US" sz="1200" dirty="0" smtClean="0">
                          <a:solidFill>
                            <a:schemeClr val="bg1"/>
                          </a:solidFill>
                          <a:latin typeface="+mn-ea"/>
                          <a:ea typeface="+mn-ea"/>
                        </a:rPr>
                        <a:t>年</a:t>
                      </a:r>
                      <a:endParaRPr kumimoji="1" lang="ja-JP" altLang="en-US" sz="1200" dirty="0">
                        <a:solidFill>
                          <a:schemeClr val="bg1"/>
                        </a:solidFill>
                        <a:latin typeface="+mn-ea"/>
                        <a:ea typeface="+mn-ea"/>
                      </a:endParaRPr>
                    </a:p>
                  </a:txBody>
                  <a:tcPr anchor="ctr"/>
                </a:tc>
                <a:extLst>
                  <a:ext uri="{0D108BD9-81ED-4DB2-BD59-A6C34878D82A}">
                    <a16:rowId xmlns:a16="http://schemas.microsoft.com/office/drawing/2014/main" val="10000"/>
                  </a:ext>
                </a:extLst>
              </a:tr>
            </a:tbl>
          </a:graphicData>
        </a:graphic>
      </p:graphicFrame>
      <p:sp>
        <p:nvSpPr>
          <p:cNvPr id="3" name="テキスト ボックス 2"/>
          <p:cNvSpPr txBox="1"/>
          <p:nvPr/>
        </p:nvSpPr>
        <p:spPr>
          <a:xfrm>
            <a:off x="6028" y="1628800"/>
            <a:ext cx="461665" cy="1492996"/>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国　</a:t>
            </a:r>
            <a:r>
              <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5" name="テキスト ボックス 34"/>
          <p:cNvSpPr txBox="1"/>
          <p:nvPr/>
        </p:nvSpPr>
        <p:spPr>
          <a:xfrm>
            <a:off x="6028" y="4581128"/>
            <a:ext cx="461665" cy="1727548"/>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府・市　</a:t>
            </a:r>
            <a:r>
              <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38" name="直線矢印コネクタ 37"/>
          <p:cNvCxnSpPr>
            <a:stCxn id="9" idx="2"/>
            <a:endCxn id="11" idx="0"/>
          </p:cNvCxnSpPr>
          <p:nvPr/>
        </p:nvCxnSpPr>
        <p:spPr>
          <a:xfrm>
            <a:off x="1286577" y="3638876"/>
            <a:ext cx="281114" cy="422818"/>
          </a:xfrm>
          <a:prstGeom prst="straightConnector1">
            <a:avLst/>
          </a:prstGeom>
          <a:ln w="25400">
            <a:prstDash val="sysDash"/>
            <a:tailEnd type="none"/>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a:endCxn id="31" idx="2"/>
          </p:cNvCxnSpPr>
          <p:nvPr/>
        </p:nvCxnSpPr>
        <p:spPr>
          <a:xfrm flipH="1" flipV="1">
            <a:off x="2994239" y="3638875"/>
            <a:ext cx="112500" cy="234024"/>
          </a:xfrm>
          <a:prstGeom prst="straightConnector1">
            <a:avLst/>
          </a:prstGeom>
          <a:ln w="25400">
            <a:prstDash val="sysDash"/>
            <a:tailEnd type="none"/>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a:stCxn id="13" idx="0"/>
            <a:endCxn id="12" idx="2"/>
          </p:cNvCxnSpPr>
          <p:nvPr/>
        </p:nvCxnSpPr>
        <p:spPr>
          <a:xfrm flipH="1" flipV="1">
            <a:off x="3493273" y="3638875"/>
            <a:ext cx="453543" cy="759963"/>
          </a:xfrm>
          <a:prstGeom prst="straightConnector1">
            <a:avLst/>
          </a:prstGeom>
          <a:ln w="25400">
            <a:prstDash val="lgDash"/>
            <a:tailEnd type="none"/>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flipH="1">
            <a:off x="3106738" y="3872897"/>
            <a:ext cx="955095" cy="0"/>
          </a:xfrm>
          <a:prstGeom prst="straightConnector1">
            <a:avLst/>
          </a:prstGeom>
          <a:ln w="25400">
            <a:prstDash val="sysDash"/>
            <a:tailEnd type="none"/>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a:stCxn id="33" idx="2"/>
          </p:cNvCxnSpPr>
          <p:nvPr/>
        </p:nvCxnSpPr>
        <p:spPr>
          <a:xfrm flipH="1">
            <a:off x="4034221" y="3634317"/>
            <a:ext cx="171234" cy="223357"/>
          </a:xfrm>
          <a:prstGeom prst="straightConnector1">
            <a:avLst/>
          </a:prstGeom>
          <a:ln w="25400">
            <a:prstDash val="sysDash"/>
            <a:tailEnd type="none"/>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a:stCxn id="13" idx="0"/>
            <a:endCxn id="36" idx="2"/>
          </p:cNvCxnSpPr>
          <p:nvPr/>
        </p:nvCxnSpPr>
        <p:spPr>
          <a:xfrm flipV="1">
            <a:off x="3946816" y="3638875"/>
            <a:ext cx="819236" cy="759963"/>
          </a:xfrm>
          <a:prstGeom prst="straightConnector1">
            <a:avLst/>
          </a:prstGeom>
          <a:ln w="25400">
            <a:prstDash val="lgDash"/>
            <a:tailEnd type="none"/>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a:stCxn id="14" idx="0"/>
            <a:endCxn id="36" idx="2"/>
          </p:cNvCxnSpPr>
          <p:nvPr/>
        </p:nvCxnSpPr>
        <p:spPr>
          <a:xfrm flipH="1" flipV="1">
            <a:off x="4766052" y="3638875"/>
            <a:ext cx="578119" cy="759963"/>
          </a:xfrm>
          <a:prstGeom prst="straightConnector1">
            <a:avLst/>
          </a:prstGeom>
          <a:ln w="25400">
            <a:prstDash val="lgDash"/>
            <a:tailEnd type="none"/>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a:stCxn id="33" idx="2"/>
          </p:cNvCxnSpPr>
          <p:nvPr/>
        </p:nvCxnSpPr>
        <p:spPr>
          <a:xfrm>
            <a:off x="4205455" y="3634317"/>
            <a:ext cx="379280" cy="643516"/>
          </a:xfrm>
          <a:prstGeom prst="straightConnector1">
            <a:avLst/>
          </a:prstGeom>
          <a:ln w="25400">
            <a:prstDash val="sysDash"/>
            <a:tailEnd type="none"/>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3612970" y="4398838"/>
            <a:ext cx="667692" cy="235480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13</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556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府市連名でプロジェクト提案、規制緩和提案</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0" name="正方形/長方形 59"/>
          <p:cNvSpPr/>
          <p:nvPr/>
        </p:nvSpPr>
        <p:spPr>
          <a:xfrm>
            <a:off x="5922940" y="4061694"/>
            <a:ext cx="647575" cy="2645332"/>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78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「大阪府成長特区税制」スタート</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3" name="正方形/長方形 42"/>
          <p:cNvSpPr/>
          <p:nvPr/>
        </p:nvSpPr>
        <p:spPr>
          <a:xfrm>
            <a:off x="7916187" y="3872897"/>
            <a:ext cx="1021307" cy="2938877"/>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22</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月現在</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78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関西圏国家戦略特別区域会議</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回</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開催、</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780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53</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事業</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実施（大阪府</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26</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事業</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78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関西</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イノベ</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ション国際戦略総合特</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区</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78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t>認定</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51</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プロジェクト</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１０３</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案件実施</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 name="正方形/長方形 31"/>
          <p:cNvSpPr/>
          <p:nvPr/>
        </p:nvSpPr>
        <p:spPr>
          <a:xfrm>
            <a:off x="4280662" y="297728"/>
            <a:ext cx="4778972" cy="51237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22</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月現在）</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関西圏国家戦略特区　</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53</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事業</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実施（大阪府</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26</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事業</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関西ｲﾉﾍﾞｰｼｮﾝ国際戦略総合特区　</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ﾌﾟﾛｼﾞｪｸﾄ</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103</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案件</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実施（大阪府</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53</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案件）</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0" name="正方形/長方形 39"/>
          <p:cNvSpPr/>
          <p:nvPr/>
        </p:nvSpPr>
        <p:spPr>
          <a:xfrm>
            <a:off x="7010400" y="1142316"/>
            <a:ext cx="988912" cy="2641989"/>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22</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r>
            <a:b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国家</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戦略特別区域を定める</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政令</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一部を改正する政令が閣議</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決定</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され、大阪市</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スーパーシティ型</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国家</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戦略特区の区域に正式に指定</a:t>
            </a:r>
          </a:p>
        </p:txBody>
      </p:sp>
      <p:sp>
        <p:nvSpPr>
          <p:cNvPr id="41" name="スライド番号プレースホルダー 1"/>
          <p:cNvSpPr>
            <a:spLocks noGrp="1"/>
          </p:cNvSpPr>
          <p:nvPr>
            <p:ph type="sldNum" sz="quarter" idx="12"/>
          </p:nvPr>
        </p:nvSpPr>
        <p:spPr>
          <a:xfrm>
            <a:off x="7092280"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i="0" u="none" strike="noStrike" kern="1200" cap="none" spc="0" normalizeH="0" baseline="0" noProof="0" smtClean="0">
                <a:ln>
                  <a:noFill/>
                </a:ln>
                <a:solidFill>
                  <a:prstClr val="black"/>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1" lang="ja-JP" altLang="en-US" i="0" u="none" strike="noStrike" kern="120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645318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194281" y="1234070"/>
            <a:ext cx="3829429" cy="338554"/>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医薬品・医療機器関連</a:t>
            </a:r>
            <a:endParaRPr kumimoji="1" lang="en-US" altLang="ja-JP" sz="16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4846325" y="1242877"/>
            <a:ext cx="2965333" cy="338554"/>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バッテリー関連</a:t>
            </a:r>
            <a:endParaRPr kumimoji="1" lang="en-US" altLang="ja-JP" sz="16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4"/>
          <p:cNvSpPr txBox="1">
            <a:spLocks noChangeArrowheads="1"/>
          </p:cNvSpPr>
          <p:nvPr/>
        </p:nvSpPr>
        <p:spPr bwMode="auto">
          <a:xfrm>
            <a:off x="183066" y="1517565"/>
            <a:ext cx="4320604" cy="1323439"/>
          </a:xfrm>
          <a:prstGeom prst="rect">
            <a:avLst/>
          </a:prstGeom>
          <a:noFill/>
          <a:ln w="9525">
            <a:noFill/>
            <a:miter lim="800000"/>
            <a:headEnd/>
            <a:tailEnd/>
          </a:ln>
        </p:spPr>
        <p:txBody>
          <a:bodyPr wrap="square">
            <a:spAutoFit/>
          </a:bodyPr>
          <a:lstStyle/>
          <a:p>
            <a:pPr marL="234950" marR="0" lvl="0" indent="-234950" algn="l" defTabSz="914400" rtl="0" eaLnBrk="1" fontAlgn="auto" latinLnBrk="0" hangingPunct="1">
              <a:lnSpc>
                <a:spcPct val="100000"/>
              </a:lnSpc>
              <a:spcBef>
                <a:spcPts val="600"/>
              </a:spcBef>
              <a:spcAft>
                <a:spcPts val="0"/>
              </a:spcAft>
              <a:buClrTx/>
              <a:buSzTx/>
              <a:buFontTx/>
              <a:buNone/>
              <a:tabLst/>
              <a:defRPr/>
            </a:pPr>
            <a:r>
              <a:rPr kumimoji="1" lang="ja-JP" altLang="en-US" sz="15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rPr>
              <a:t>・　医薬品関連では、同分野における大阪の事業所数は全国</a:t>
            </a: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rPr>
              <a:t>２</a:t>
            </a:r>
            <a:r>
              <a:rPr kumimoji="1" lang="ja-JP" altLang="en-US" sz="15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rPr>
              <a:t>位であり、有力な産業分野となっている。</a:t>
            </a:r>
            <a:endParaRPr kumimoji="1" lang="en-US" altLang="ja-JP" sz="15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endParaRPr>
          </a:p>
          <a:p>
            <a:pPr marL="209550" marR="0" lvl="0" indent="-209550" algn="l" defTabSz="914400" rtl="0" eaLnBrk="1" fontAlgn="auto" latinLnBrk="0" hangingPunct="1">
              <a:lnSpc>
                <a:spcPct val="100000"/>
              </a:lnSpc>
              <a:spcBef>
                <a:spcPts val="600"/>
              </a:spcBef>
              <a:spcAft>
                <a:spcPts val="0"/>
              </a:spcAft>
              <a:buClrTx/>
              <a:buSzTx/>
              <a:buFontTx/>
              <a:buNone/>
              <a:tabLst/>
              <a:defRPr/>
            </a:pPr>
            <a:r>
              <a:rPr kumimoji="1" lang="ja-JP" altLang="en-US" sz="15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rPr>
              <a:t>・　大阪の医療機器関連事業所数は、全国</a:t>
            </a:r>
            <a:r>
              <a:rPr kumimoji="1" lang="en-US" altLang="ja-JP" sz="15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rPr>
              <a:t>3</a:t>
            </a:r>
            <a:r>
              <a:rPr kumimoji="1" lang="ja-JP" altLang="en-US" sz="15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rPr>
              <a:t>位となっており、大阪</a:t>
            </a: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rPr>
              <a:t>の強みである</a:t>
            </a:r>
            <a:r>
              <a:rPr kumimoji="1" lang="ja-JP" altLang="en-US" sz="15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rPr>
              <a:t>ものづくり産業</a:t>
            </a: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rPr>
              <a:t>との</a:t>
            </a:r>
            <a:r>
              <a:rPr kumimoji="1" lang="ja-JP" altLang="en-US" sz="15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rPr>
              <a:t>連携（医工</a:t>
            </a: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rPr>
              <a:t>連携）が期待</a:t>
            </a:r>
            <a:r>
              <a:rPr kumimoji="1" lang="ja-JP" altLang="en-US" sz="15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rPr>
              <a:t>される。</a:t>
            </a:r>
            <a:endPar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endParaRPr>
          </a:p>
        </p:txBody>
      </p:sp>
      <p:sp>
        <p:nvSpPr>
          <p:cNvPr id="26" name="テキスト ボックス 4"/>
          <p:cNvSpPr txBox="1">
            <a:spLocks noChangeArrowheads="1"/>
          </p:cNvSpPr>
          <p:nvPr/>
        </p:nvSpPr>
        <p:spPr bwMode="auto">
          <a:xfrm>
            <a:off x="4605989" y="1511813"/>
            <a:ext cx="4608512" cy="553998"/>
          </a:xfrm>
          <a:prstGeom prst="rect">
            <a:avLst/>
          </a:prstGeom>
          <a:noFill/>
          <a:ln w="9525">
            <a:noFill/>
            <a:miter lim="800000"/>
            <a:headEnd/>
            <a:tailEnd/>
          </a:ln>
        </p:spPr>
        <p:txBody>
          <a:bodyPr wrap="square">
            <a:spAutoFit/>
          </a:bodyPr>
          <a:lstStyle/>
          <a:p>
            <a:pPr marL="234950" marR="0" lvl="0" indent="-234950" algn="l" defTabSz="914400" rtl="0" eaLnBrk="1" fontAlgn="auto" latinLnBrk="0" hangingPunct="1">
              <a:lnSpc>
                <a:spcPct val="100000"/>
              </a:lnSpc>
              <a:spcBef>
                <a:spcPts val="600"/>
              </a:spcBef>
              <a:spcAft>
                <a:spcPts val="0"/>
              </a:spcAft>
              <a:buClrTx/>
              <a:buSzTx/>
              <a:buFontTx/>
              <a:buNone/>
              <a:tabLst/>
              <a:defRPr/>
            </a:pPr>
            <a:r>
              <a:rPr kumimoji="1" lang="ja-JP" altLang="en-US" sz="15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rPr>
              <a:t>・　関西地域の蓄電池製造業の製造品出荷額（</a:t>
            </a:r>
            <a:r>
              <a:rPr kumimoji="1" lang="en-US" altLang="ja-JP" sz="15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rPr>
              <a:t>2019</a:t>
            </a:r>
            <a:r>
              <a:rPr kumimoji="1" lang="ja-JP" altLang="en-US" sz="15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rPr>
              <a:t>年）では、全国シェアの約</a:t>
            </a:r>
            <a:r>
              <a:rPr kumimoji="1" lang="en-US" altLang="ja-JP" sz="15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rPr>
              <a:t>36%</a:t>
            </a:r>
            <a:r>
              <a:rPr kumimoji="1" lang="ja-JP" altLang="en-US" sz="15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rPr>
              <a:t>を占める。</a:t>
            </a:r>
            <a:endPar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endParaRPr>
          </a:p>
        </p:txBody>
      </p:sp>
      <p:sp>
        <p:nvSpPr>
          <p:cNvPr id="27" name="正方形/長方形 26"/>
          <p:cNvSpPr/>
          <p:nvPr/>
        </p:nvSpPr>
        <p:spPr>
          <a:xfrm>
            <a:off x="149052" y="210126"/>
            <a:ext cx="5287044" cy="338554"/>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■ライフサイエンス、バッテリーの２分野での大阪の優位性</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Text Box 3"/>
          <p:cNvSpPr txBox="1">
            <a:spLocks noChangeArrowheads="1"/>
          </p:cNvSpPr>
          <p:nvPr/>
        </p:nvSpPr>
        <p:spPr bwMode="auto">
          <a:xfrm>
            <a:off x="283204" y="4641998"/>
            <a:ext cx="2834929" cy="116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marL="266700" marR="0" lvl="1" indent="-266700" algn="just" defTabSz="914400" rtl="0" eaLnBrk="1" fontAlgn="base" latinLnBrk="0" hangingPunct="1">
              <a:lnSpc>
                <a:spcPct val="80000"/>
              </a:lnSpc>
              <a:spcBef>
                <a:spcPct val="0"/>
              </a:spcBef>
              <a:spcAft>
                <a:spcPct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出典：総務省「平成</a:t>
            </a: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年経済センサスｰ</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基礎</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調査」より作成</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9"/>
          <p:cNvPicPr>
            <a:picLocks noChangeAspect="1"/>
          </p:cNvPicPr>
          <p:nvPr/>
        </p:nvPicPr>
        <p:blipFill>
          <a:blip r:embed="rId3"/>
          <a:stretch>
            <a:fillRect/>
          </a:stretch>
        </p:blipFill>
        <p:spPr>
          <a:xfrm>
            <a:off x="541527" y="3051641"/>
            <a:ext cx="1453170" cy="1530187"/>
          </a:xfrm>
          <a:prstGeom prst="rect">
            <a:avLst/>
          </a:prstGeom>
        </p:spPr>
      </p:pic>
      <p:pic>
        <p:nvPicPr>
          <p:cNvPr id="12" name="図 11"/>
          <p:cNvPicPr>
            <a:picLocks noChangeAspect="1"/>
          </p:cNvPicPr>
          <p:nvPr/>
        </p:nvPicPr>
        <p:blipFill>
          <a:blip r:embed="rId4"/>
          <a:stretch>
            <a:fillRect/>
          </a:stretch>
        </p:blipFill>
        <p:spPr>
          <a:xfrm>
            <a:off x="2193336" y="3082813"/>
            <a:ext cx="1727544" cy="1502666"/>
          </a:xfrm>
          <a:prstGeom prst="rect">
            <a:avLst/>
          </a:prstGeom>
        </p:spPr>
      </p:pic>
      <p:sp>
        <p:nvSpPr>
          <p:cNvPr id="32" name="テキスト ボックス 10"/>
          <p:cNvSpPr txBox="1"/>
          <p:nvPr/>
        </p:nvSpPr>
        <p:spPr>
          <a:xfrm>
            <a:off x="5071817" y="2273446"/>
            <a:ext cx="3083758" cy="26566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◆蓄電池製造業の出荷額等</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33" name="図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8430" y="2492896"/>
            <a:ext cx="2418688" cy="2324628"/>
          </a:xfrm>
          <a:prstGeom prst="rect">
            <a:avLst/>
          </a:prstGeom>
        </p:spPr>
      </p:pic>
      <p:sp>
        <p:nvSpPr>
          <p:cNvPr id="39" name="テキスト ボックス 10"/>
          <p:cNvSpPr txBox="1"/>
          <p:nvPr/>
        </p:nvSpPr>
        <p:spPr>
          <a:xfrm>
            <a:off x="5491902" y="4861263"/>
            <a:ext cx="3083758" cy="26566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出所</a:t>
            </a:r>
            <a:r>
              <a:rPr kumimoji="1" lang="en-US" altLang="zh-TW"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経済産業省「</a:t>
            </a:r>
            <a:r>
              <a:rPr kumimoji="1" lang="en-US" altLang="zh-TW"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zh-TW"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年⼯業統計調査</a:t>
            </a:r>
            <a:r>
              <a:rPr kumimoji="1" lang="en-US" altLang="zh-TW"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(2019</a:t>
            </a:r>
            <a:r>
              <a:rPr kumimoji="1" lang="zh-TW"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年実績</a:t>
            </a:r>
            <a:r>
              <a:rPr kumimoji="1" lang="en-US" altLang="zh-TW"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i="0" u="none" strike="noStrike" kern="1200" cap="none" spc="0" normalizeH="0" baseline="0" noProof="0" smtClean="0">
                <a:ln>
                  <a:noFill/>
                </a:ln>
                <a:solidFill>
                  <a:prstClr val="black"/>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1" lang="ja-JP" altLang="en-US" i="0" u="none" strike="noStrike" kern="120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9123387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p:cNvSpPr txBox="1"/>
          <p:nvPr/>
        </p:nvSpPr>
        <p:spPr>
          <a:xfrm>
            <a:off x="-12343" y="3813246"/>
            <a:ext cx="878565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■成長特区税制の対象税目・軽減内容　</a:t>
            </a:r>
            <a:endParaRPr kumimoji="1" lang="ja-JP" altLang="en-US" sz="1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 name="正方形/長方形 3"/>
          <p:cNvSpPr/>
          <p:nvPr/>
        </p:nvSpPr>
        <p:spPr>
          <a:xfrm>
            <a:off x="22904" y="5958370"/>
            <a:ext cx="9126391"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大阪府内に</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おける成長特区税制等の事業認定</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件数</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24</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件 （</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月現在）</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（うち大阪府市での認定件数</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件、大阪府単独認定件数</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13</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件、大阪市単独認定件数</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件）</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7" name="グループ化 6"/>
          <p:cNvGrpSpPr/>
          <p:nvPr/>
        </p:nvGrpSpPr>
        <p:grpSpPr>
          <a:xfrm>
            <a:off x="-65239" y="57956"/>
            <a:ext cx="9126630" cy="640185"/>
            <a:chOff x="207173" y="3950924"/>
            <a:chExt cx="9126630" cy="640185"/>
          </a:xfrm>
        </p:grpSpPr>
        <p:sp>
          <p:nvSpPr>
            <p:cNvPr id="11" name="テキスト ボックス 10"/>
            <p:cNvSpPr txBox="1"/>
            <p:nvPr/>
          </p:nvSpPr>
          <p:spPr>
            <a:xfrm>
              <a:off x="207173" y="3950924"/>
              <a:ext cx="3780419" cy="307777"/>
            </a:xfrm>
            <a:prstGeom prst="rect">
              <a:avLst/>
            </a:prstGeom>
            <a:noFill/>
          </p:spPr>
          <p:txBody>
            <a:bodyPr wrap="square" rtlCol="0">
              <a:spAutoFit/>
            </a:bodyPr>
            <a:lstStyle/>
            <a:p>
              <a:pPr marL="355600" marR="0" lvl="0" indent="-35560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■法人所得課税の実効税率</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テキスト ボックス 11"/>
            <p:cNvSpPr txBox="1"/>
            <p:nvPr/>
          </p:nvSpPr>
          <p:spPr>
            <a:xfrm>
              <a:off x="355204" y="4283332"/>
              <a:ext cx="897859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他国</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に比べて、高いと言われている日本の法人実効税率を、国の税制支援と大阪府の成長特区税制を活用すること</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で、軽減</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grpSp>
      <p:sp>
        <p:nvSpPr>
          <p:cNvPr id="9" name="テキスト ボックス 8"/>
          <p:cNvSpPr txBox="1"/>
          <p:nvPr/>
        </p:nvSpPr>
        <p:spPr>
          <a:xfrm>
            <a:off x="5302956" y="2122367"/>
            <a:ext cx="3639920"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国家戦略特</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区</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における課税の特例（所得控除）の</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適用を受け、 府の</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成長特区税制</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及び</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軽減税制を</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行って</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いる市町村</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課税の特例の適用</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受けた最大の</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率</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財務省「法人所得課税の実効税率の国際比較」を元に</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作成</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8" name="正方形/長方形 87"/>
          <p:cNvSpPr/>
          <p:nvPr/>
        </p:nvSpPr>
        <p:spPr bwMode="auto">
          <a:xfrm>
            <a:off x="6372200" y="1206902"/>
            <a:ext cx="2161973" cy="64719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大阪の法人実効税率</a:t>
            </a:r>
            <a:endParaRPr kumimoji="1" lang="en-US" altLang="ja-JP"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ja-JP" altLang="en-US" sz="13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３０</a:t>
            </a:r>
            <a:r>
              <a:rPr kumimoji="1" lang="ja-JP" altLang="en-US" sz="13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　⇒　</a:t>
            </a:r>
            <a:r>
              <a:rPr kumimoji="1" lang="ja-JP" altLang="en-US" sz="15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約２２％</a:t>
            </a:r>
          </a:p>
        </p:txBody>
      </p:sp>
      <p:sp>
        <p:nvSpPr>
          <p:cNvPr id="89" name="星 8 88"/>
          <p:cNvSpPr/>
          <p:nvPr/>
        </p:nvSpPr>
        <p:spPr bwMode="auto">
          <a:xfrm>
            <a:off x="5357678" y="1026949"/>
            <a:ext cx="1229811" cy="969458"/>
          </a:xfrm>
          <a:prstGeom prst="star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減税</a:t>
            </a:r>
            <a:endParaRPr kumimoji="1" lang="en-US" altLang="ja-JP" sz="15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効果大</a:t>
            </a:r>
            <a:endParaRPr kumimoji="1" lang="ja-JP" altLang="en-US" sz="15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8" name="テキスト ボックス 37"/>
          <p:cNvSpPr txBox="1"/>
          <p:nvPr/>
        </p:nvSpPr>
        <p:spPr>
          <a:xfrm>
            <a:off x="0" y="4150283"/>
            <a:ext cx="878565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法人府民税・法人事業税</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府外から成長特区に新たに進出の場合　５年間ゼロ＋５年間１／２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最大の場合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1" name="テキスト ボックス 40"/>
          <p:cNvSpPr txBox="1"/>
          <p:nvPr/>
        </p:nvSpPr>
        <p:spPr>
          <a:xfrm>
            <a:off x="-1624" y="5039456"/>
            <a:ext cx="878565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不動産取得税</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事業計画申請後に取得した土地・家屋で、事業計画認定後３年以内に供用開始し、　　　</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その後１年間供用したことが確認できる場合、取得した土地・家屋にかかる取得税が最大ゼロ</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2" name="テキスト ボックス 41"/>
          <p:cNvSpPr txBox="1"/>
          <p:nvPr/>
        </p:nvSpPr>
        <p:spPr>
          <a:xfrm>
            <a:off x="2555438" y="4479521"/>
            <a:ext cx="622859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府内から成長特区に新たに進出の場合、従業者数の増加割合</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応じて軽減</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3" name="図 2"/>
          <p:cNvPicPr>
            <a:picLocks noChangeAspect="1"/>
          </p:cNvPicPr>
          <p:nvPr/>
        </p:nvPicPr>
        <p:blipFill rotWithShape="1">
          <a:blip r:embed="rId2">
            <a:extLst>
              <a:ext uri="{28A0092B-C50C-407E-A947-70E740481C1C}">
                <a14:useLocalDpi xmlns:a14="http://schemas.microsoft.com/office/drawing/2010/main" val="0"/>
              </a:ext>
            </a:extLst>
          </a:blip>
          <a:srcRect t="-62" b="-411"/>
          <a:stretch/>
        </p:blipFill>
        <p:spPr>
          <a:xfrm>
            <a:off x="143235" y="1271736"/>
            <a:ext cx="5065272" cy="2461644"/>
          </a:xfrm>
          <a:prstGeom prst="rect">
            <a:avLst/>
          </a:prstGeom>
        </p:spPr>
      </p:pic>
      <p:sp>
        <p:nvSpPr>
          <p:cNvPr id="6" name="テキスト ボックス 5"/>
          <p:cNvSpPr txBox="1"/>
          <p:nvPr/>
        </p:nvSpPr>
        <p:spPr>
          <a:xfrm>
            <a:off x="1186541" y="1041428"/>
            <a:ext cx="50572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法人実効税率（％）　（２０２２年１月現在）</a:t>
            </a:r>
          </a:p>
        </p:txBody>
      </p:sp>
      <p:sp>
        <p:nvSpPr>
          <p:cNvPr id="18"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i="0" u="none" strike="noStrike" kern="1200" cap="none" spc="0" normalizeH="0" baseline="0" noProof="0" smtClean="0">
                <a:ln>
                  <a:noFill/>
                </a:ln>
                <a:solidFill>
                  <a:prstClr val="black"/>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1" lang="ja-JP" altLang="en-US" i="0" u="none" strike="noStrike" kern="120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0532764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角丸四角形 123"/>
          <p:cNvSpPr/>
          <p:nvPr/>
        </p:nvSpPr>
        <p:spPr>
          <a:xfrm>
            <a:off x="107504" y="418616"/>
            <a:ext cx="8928992" cy="523493"/>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国家戦略特区において</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、大胆</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な規制・制度改革による産業の国際競争力の強化及びチャレンジングな人材の集まるビジネス環境を整えた</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国際</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都市の形成等を目的と</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し、特区事業を推進。</a:t>
            </a:r>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3" name="表 32"/>
          <p:cNvGraphicFramePr>
            <a:graphicFrameLocks noGrp="1"/>
          </p:cNvGraphicFramePr>
          <p:nvPr>
            <p:extLst/>
          </p:nvPr>
        </p:nvGraphicFramePr>
        <p:xfrm>
          <a:off x="291289" y="1298381"/>
          <a:ext cx="8745208" cy="4685499"/>
        </p:xfrm>
        <a:graphic>
          <a:graphicData uri="http://schemas.openxmlformats.org/drawingml/2006/table">
            <a:tbl>
              <a:tblPr firstRow="1" bandRow="1">
                <a:tableStyleId>{5C22544A-7EE6-4342-B048-85BDC9FD1C3A}</a:tableStyleId>
              </a:tblPr>
              <a:tblGrid>
                <a:gridCol w="2912559">
                  <a:extLst>
                    <a:ext uri="{9D8B030D-6E8A-4147-A177-3AD203B41FA5}">
                      <a16:colId xmlns:a16="http://schemas.microsoft.com/office/drawing/2014/main" val="20000"/>
                    </a:ext>
                  </a:extLst>
                </a:gridCol>
                <a:gridCol w="4359471">
                  <a:extLst>
                    <a:ext uri="{9D8B030D-6E8A-4147-A177-3AD203B41FA5}">
                      <a16:colId xmlns:a16="http://schemas.microsoft.com/office/drawing/2014/main" val="20001"/>
                    </a:ext>
                  </a:extLst>
                </a:gridCol>
                <a:gridCol w="1473178">
                  <a:extLst>
                    <a:ext uri="{9D8B030D-6E8A-4147-A177-3AD203B41FA5}">
                      <a16:colId xmlns:a16="http://schemas.microsoft.com/office/drawing/2014/main" val="20002"/>
                    </a:ext>
                  </a:extLst>
                </a:gridCol>
              </a:tblGrid>
              <a:tr h="203459">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規制改革事項等</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区域計画認定日</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88759">
                <a:tc>
                  <a:txBody>
                    <a:bodyPr/>
                    <a:lstStyle/>
                    <a:p>
                      <a:r>
                        <a:rPr kumimoji="1" lang="ja-JP" altLang="en-US"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雇用労働相談センターの設置</a:t>
                      </a:r>
                      <a:endParaRPr kumimoji="1" lang="ja-JP" altLang="en-US" sz="10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弁護士等が、労働法制面からグローバル、ベンチャー企業をサポート</a:t>
                      </a:r>
                    </a:p>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「雇用指針」を活用し、労働関係紛争を未然に防止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24854">
                <a:tc>
                  <a:txBody>
                    <a:bodyPr/>
                    <a:lstStyle/>
                    <a:p>
                      <a:r>
                        <a:rPr kumimoji="1" lang="ja-JP" altLang="en-US"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保育士資格に係る児童福祉法等の特例</a:t>
                      </a:r>
                      <a:endParaRPr kumimoji="1" lang="en-US" altLang="ja-JP"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（地域限定保育士試験の実施）</a:t>
                      </a:r>
                      <a:endParaRPr kumimoji="1" lang="ja-JP" altLang="en-US" sz="10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待機児童対策として、保育士試験について通常試験に加えて特区試験を実施</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年９月９日</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88759">
                <a:tc>
                  <a:txBody>
                    <a:bodyPr/>
                    <a:lstStyle/>
                    <a:p>
                      <a:r>
                        <a:rPr kumimoji="1" lang="ja-JP" altLang="en-US"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設備投資に係る課税の特例</a:t>
                      </a:r>
                      <a:endParaRPr kumimoji="1" lang="ja-JP" altLang="en-US" sz="10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再生医療製品及び医療機器の研究開発等にかかる設備投資に課税特例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日ほか</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88759">
                <a:tc>
                  <a:txBody>
                    <a:bodyPr/>
                    <a:lstStyle/>
                    <a:p>
                      <a:r>
                        <a:rPr kumimoji="1" lang="zh-TW" altLang="en-US"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特区医療機器薬事戦略相談</a:t>
                      </a:r>
                      <a:endParaRPr kumimoji="1" lang="ja-JP" altLang="en-US" sz="10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革新的医療機器の開発にあたり、</a:t>
                      </a: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PMDA</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が、特区事前面談及び特区フォローアップ面談を実施するとともに、専属のコンシェルジュを置き、適宜必要な助言等を実施</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98522">
                <a:tc>
                  <a:txBody>
                    <a:bodyPr/>
                    <a:lstStyle/>
                    <a:p>
                      <a:r>
                        <a:rPr kumimoji="1" lang="ja-JP" altLang="en-US"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旅館業法の特例（特区民泊）</a:t>
                      </a:r>
                      <a:endParaRPr kumimoji="1" lang="ja-JP" altLang="en-US" sz="10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マンション、戸建て住宅において滞在施設を提供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日ほか</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24854">
                <a:tc>
                  <a:txBody>
                    <a:bodyPr/>
                    <a:lstStyle/>
                    <a:p>
                      <a:r>
                        <a:rPr kumimoji="1" lang="ja-JP" altLang="en-US" sz="100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外国人家事支援人材の受入れに係る出入国管理</a:t>
                      </a:r>
                      <a:endParaRPr kumimoji="1" lang="en-US" altLang="ja-JP" sz="100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及び難民認定法の特例</a:t>
                      </a:r>
                      <a:endParaRPr kumimoji="1" lang="en-US" altLang="ja-JP" sz="100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外国人家事支援人材を受け入れ、利用世帯に対し、家事支援サービスを提供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年４月</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98522">
                <a:tc>
                  <a:txBody>
                    <a:bodyPr/>
                    <a:lstStyle/>
                    <a:p>
                      <a:r>
                        <a:rPr kumimoji="1" lang="ja-JP" altLang="en-US"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都市公園の占用許可に係る都市公園法の特例</a:t>
                      </a:r>
                      <a:endParaRPr kumimoji="1" lang="ja-JP" altLang="en-US" sz="10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待機児童急増に対応するため、都市公園を活用して保育所を整備</a:t>
                      </a:r>
                      <a:r>
                        <a:rPr kumimoji="1" lang="zh-CN"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zh-CN"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zh-CN"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zh-CN"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zh-CN"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月全国措置）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年９月９日ほか</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198522">
                <a:tc>
                  <a:txBody>
                    <a:bodyPr/>
                    <a:lstStyle/>
                    <a:p>
                      <a:r>
                        <a:rPr kumimoji="1" lang="ja-JP" altLang="en-US"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公立学校運営の民間開放に係る</a:t>
                      </a:r>
                      <a:endParaRPr kumimoji="1" lang="en-US" altLang="ja-JP"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学校教育法等の特例（公設民営学校の設置）</a:t>
                      </a:r>
                      <a:endParaRPr kumimoji="1" lang="ja-JP" altLang="en-US" sz="10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グローバル人材の育成や個性に応じた教育等のため、公立学校の運営を民間へ委託</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88759">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革新的な医薬品の開発迅速化</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臨床研究中核病院において、創薬シーズを企業主導治験に円滑に橋渡しし、アカデミア発の革新的医薬品の開発迅速化</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88759">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児童福祉法等の特例</a:t>
                      </a:r>
                      <a:endParaRPr kumimoji="1" lang="en-US" altLang="ja-JP" sz="100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国家戦略特別区域小規模保育事業）</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対象年齢の原則を撤廃し、０歳～５歳や３～５歳を対象とする小規模保育授業を認める</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3927623"/>
                  </a:ext>
                </a:extLst>
              </a:tr>
              <a:tr h="288759">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病床規制に係る医療法の特例</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病床過剰地域においても、最先端医療を提供する医療機関に対して必要な病床の増床（開設含む）を許可</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年９月</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7118761"/>
                  </a:ext>
                </a:extLst>
              </a:tr>
              <a:tr h="288759">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建築物用地下水の採取の規制に関する法律の特例</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実証試験を実施した結果、一定の要件を満たす場合</a:t>
                      </a:r>
                      <a:r>
                        <a:rPr kumimoji="1" lang="ja-JP" altLang="en-US" sz="8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に、地下水</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の採取に係るストレーナーの位置及び揚水機の吐出口の断面積を当該試験の範囲内に緩和</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年９月</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5381954"/>
                  </a:ext>
                </a:extLst>
              </a:tr>
              <a:tr h="288759">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工場立地法及び地域経済牽引事業の促進による地域の成長発展の基盤強化に関する法律の特例</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市町村の条例</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の制定により、工場敷地の緑地面積率等の基準の緩和</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2022</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年３月</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6107598"/>
                  </a:ext>
                </a:extLst>
              </a:tr>
            </a:tbl>
          </a:graphicData>
        </a:graphic>
      </p:graphicFrame>
      <p:sp>
        <p:nvSpPr>
          <p:cNvPr id="37" name="正方形/長方形 36"/>
          <p:cNvSpPr/>
          <p:nvPr/>
        </p:nvSpPr>
        <p:spPr>
          <a:xfrm>
            <a:off x="107504" y="1052828"/>
            <a:ext cx="8640960" cy="184666"/>
          </a:xfrm>
          <a:prstGeom prst="rect">
            <a:avLst/>
          </a:prstGeom>
          <a:ln>
            <a:noFill/>
          </a:ln>
        </p:spPr>
        <p:txBody>
          <a:bodyPr wrap="square" lIns="0" tIns="0" rIns="0" bIns="0" anchor="ctr" anchorCtr="0">
            <a:spAutoFit/>
          </a:bodyPr>
          <a:lstStyle/>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国家戦略特区の活用状況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⇒関西圏</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で</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53</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（大阪府は</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）実施</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288504" y="5999858"/>
            <a:ext cx="8747992" cy="338554"/>
          </a:xfrm>
          <a:prstGeom prst="rect">
            <a:avLst/>
          </a:prstGeom>
          <a:ln>
            <a:noFill/>
          </a:ln>
        </p:spPr>
        <p:txBody>
          <a:bodyPr wrap="square" lIns="0" tIns="0" rIns="0" bIns="0" anchor="ctr" anchorCtr="0">
            <a:spAutoFit/>
          </a:bodyPr>
          <a:lstStyle/>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⇒主な実績として、特</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区</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民泊</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3,200</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施設</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9,150</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室</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（全国最多、</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2022</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末</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時点） </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、グランフロント大阪における雇用労働相談センター開設、　地域限定保育士試験の実施（</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2015~2021</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年度で合格者計</a:t>
            </a:r>
            <a:r>
              <a:rPr kumimoji="1" lang="en-US" altLang="ja-JP" sz="11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2,906</a:t>
            </a:r>
            <a:r>
              <a:rPr kumimoji="1" lang="ja-JP" altLang="en-US" sz="11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名</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）など</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149052" y="108526"/>
            <a:ext cx="8335512" cy="338554"/>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■国家戦略</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特区</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i="0" u="none" strike="noStrike" kern="1200" cap="none" spc="0" normalizeH="0" baseline="0" noProof="0" smtClean="0">
                <a:ln>
                  <a:noFill/>
                </a:ln>
                <a:solidFill>
                  <a:prstClr val="black"/>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1" lang="ja-JP" altLang="en-US" i="0" u="none" strike="noStrike" kern="120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1982026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49052" y="108526"/>
            <a:ext cx="8335512" cy="338554"/>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■関西イノベーション国際戦略総合特区</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p:cNvSpPr txBox="1"/>
          <p:nvPr/>
        </p:nvSpPr>
        <p:spPr>
          <a:xfrm>
            <a:off x="376338" y="434380"/>
            <a:ext cx="8478688" cy="83099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特</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区で掲げた目標達成に向けて認定を受けた事業数は、全国最多の５１プロジェクト</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１０３</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案件</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大阪府域は３１</a:t>
            </a:r>
            <a:r>
              <a:rPr kumimoji="1" lang="ja-JP" altLang="en-US" sz="16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t>プロジェクト５５案件</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2" name="表 1"/>
          <p:cNvGraphicFramePr>
            <a:graphicFrameLocks noGrp="1"/>
          </p:cNvGraphicFramePr>
          <p:nvPr>
            <p:extLst/>
          </p:nvPr>
        </p:nvGraphicFramePr>
        <p:xfrm>
          <a:off x="251521" y="3048352"/>
          <a:ext cx="8603505" cy="3383280"/>
        </p:xfrm>
        <a:graphic>
          <a:graphicData uri="http://schemas.openxmlformats.org/drawingml/2006/table">
            <a:tbl>
              <a:tblPr>
                <a:tableStyleId>{7DF18680-E054-41AD-8BC1-D1AEF772440D}</a:tableStyleId>
              </a:tblPr>
              <a:tblGrid>
                <a:gridCol w="1368152">
                  <a:extLst>
                    <a:ext uri="{9D8B030D-6E8A-4147-A177-3AD203B41FA5}">
                      <a16:colId xmlns:a16="http://schemas.microsoft.com/office/drawing/2014/main" val="20000"/>
                    </a:ext>
                  </a:extLst>
                </a:gridCol>
                <a:gridCol w="3001419">
                  <a:extLst>
                    <a:ext uri="{9D8B030D-6E8A-4147-A177-3AD203B41FA5}">
                      <a16:colId xmlns:a16="http://schemas.microsoft.com/office/drawing/2014/main" val="20001"/>
                    </a:ext>
                  </a:extLst>
                </a:gridCol>
                <a:gridCol w="238940">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2554834">
                  <a:extLst>
                    <a:ext uri="{9D8B030D-6E8A-4147-A177-3AD203B41FA5}">
                      <a16:colId xmlns:a16="http://schemas.microsoft.com/office/drawing/2014/main" val="20004"/>
                    </a:ext>
                  </a:extLst>
                </a:gridCol>
              </a:tblGrid>
              <a:tr h="451996">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北大阪（彩都等）</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ＰＭＤＡ</a:t>
                      </a:r>
                      <a:r>
                        <a:rPr kumimoji="1" lang="en-US" altLang="ja-JP" sz="1200" dirty="0" smtClean="0">
                          <a:solidFill>
                            <a:schemeClr val="tx1"/>
                          </a:solidFill>
                          <a:latin typeface="Meiryo UI" panose="020B0604030504040204" pitchFamily="50" charset="-128"/>
                          <a:ea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rPr>
                        <a:t>ＷＥＳＴ機能の整備及び治験センター機能の創設　など　</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strike="noStrike" dirty="0" smtClean="0">
                          <a:solidFill>
                            <a:schemeClr val="tx1"/>
                          </a:solidFill>
                          <a:latin typeface="Meiryo UI" panose="020B0604030504040204" pitchFamily="50" charset="-128"/>
                          <a:ea typeface="Meiryo UI" panose="020B0604030504040204" pitchFamily="50" charset="-128"/>
                        </a:rPr>
                        <a:t>１７</a:t>
                      </a:r>
                      <a:r>
                        <a:rPr kumimoji="1" lang="ja-JP" altLang="en-US" sz="1200" dirty="0" smtClean="0">
                          <a:solidFill>
                            <a:schemeClr val="tx1"/>
                          </a:solidFill>
                          <a:latin typeface="Meiryo UI" panose="020B0604030504040204" pitchFamily="50" charset="-128"/>
                          <a:ea typeface="Meiryo UI" panose="020B0604030504040204" pitchFamily="50" charset="-128"/>
                        </a:rPr>
                        <a:t>プロジェクト</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大阪駅周辺</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（うめきた）</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先制医療の実現に向けたコホート（疫学）研究・バイオマーカー研究の推進　など</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４プロジェクト</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夢洲・咲洲</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バッテリー戦略研究センター機能の整備　など　</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b="0" strike="noStrike" dirty="0" smtClean="0">
                          <a:solidFill>
                            <a:schemeClr val="tx1"/>
                          </a:solidFill>
                          <a:latin typeface="Meiryo UI" panose="020B0604030504040204" pitchFamily="50" charset="-128"/>
                          <a:ea typeface="Meiryo UI" panose="020B0604030504040204" pitchFamily="50" charset="-128"/>
                        </a:rPr>
                        <a:t>５</a:t>
                      </a:r>
                      <a:r>
                        <a:rPr kumimoji="1" lang="ja-JP" altLang="en-US" sz="1200" dirty="0" smtClean="0">
                          <a:solidFill>
                            <a:schemeClr val="tx1"/>
                          </a:solidFill>
                          <a:latin typeface="Meiryo UI" panose="020B0604030504040204" pitchFamily="50" charset="-128"/>
                          <a:ea typeface="Meiryo UI" panose="020B0604030504040204" pitchFamily="50" charset="-128"/>
                        </a:rPr>
                        <a:t>プロジェクト</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関西国際空港</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医薬品・医療機器等の輸出入手続きの電子化・簡素化　など</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４プロジェクト</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阪神港</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国内コンテナ貨物の集貨機能の強化　など</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３プロジェクト</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全地域共通</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200" dirty="0" smtClean="0">
                          <a:solidFill>
                            <a:schemeClr val="tx1"/>
                          </a:solidFill>
                          <a:latin typeface="Meiryo UI" panose="020B0604030504040204" pitchFamily="50" charset="-128"/>
                          <a:ea typeface="Meiryo UI" panose="020B0604030504040204" pitchFamily="50" charset="-128"/>
                        </a:rPr>
                        <a:t>PMDA-WEST</a:t>
                      </a:r>
                      <a:r>
                        <a:rPr kumimoji="1" lang="ja-JP" altLang="en-US" sz="1200" dirty="0" smtClean="0">
                          <a:solidFill>
                            <a:schemeClr val="tx1"/>
                          </a:solidFill>
                          <a:latin typeface="Meiryo UI" panose="020B0604030504040204" pitchFamily="50" charset="-128"/>
                          <a:ea typeface="Meiryo UI" panose="020B0604030504040204" pitchFamily="50" charset="-128"/>
                        </a:rPr>
                        <a:t>機能の整備及び治験センター機能の創設　など</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４プロジェクト</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京都市内</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革新的消化器系治療機器の開発　など　</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９プロジェクト</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noFill/>
                  </a:tcPr>
                </a:tc>
                <a:tc>
                  <a:txBody>
                    <a:bodyPr/>
                    <a:lstStyle/>
                    <a:p>
                      <a:r>
                        <a:rPr kumimoji="1" lang="ja-JP" altLang="en-US" sz="1200" dirty="0" err="1" smtClean="0">
                          <a:solidFill>
                            <a:schemeClr val="tx1"/>
                          </a:solidFill>
                          <a:latin typeface="Meiryo UI" panose="020B0604030504040204" pitchFamily="50" charset="-128"/>
                          <a:ea typeface="Meiryo UI" panose="020B0604030504040204" pitchFamily="50" charset="-128"/>
                        </a:rPr>
                        <a:t>けいはんな</a:t>
                      </a:r>
                      <a:r>
                        <a:rPr kumimoji="1" lang="ja-JP" altLang="en-US" sz="1200" dirty="0" smtClean="0">
                          <a:solidFill>
                            <a:schemeClr val="tx1"/>
                          </a:solidFill>
                          <a:latin typeface="Meiryo UI" panose="020B0604030504040204" pitchFamily="50" charset="-128"/>
                          <a:ea typeface="Meiryo UI" panose="020B0604030504040204" pitchFamily="50" charset="-128"/>
                        </a:rPr>
                        <a:t>学研都市</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スマートコミュニティオープンイノベーションセンター機能の整備　など</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２プロジェクト</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神戸医療産業都市</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再生医療・細胞治療の実用化促進　など</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１３プロジェクト</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播磨科学公園都市</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dirty="0" smtClean="0">
                          <a:solidFill>
                            <a:schemeClr val="tx1"/>
                          </a:solidFill>
                          <a:latin typeface="Meiryo UI" panose="020B0604030504040204" pitchFamily="50" charset="-128"/>
                          <a:ea typeface="Meiryo UI" panose="020B0604030504040204" pitchFamily="50" charset="-128"/>
                        </a:rPr>
                        <a:t>Spring-</a:t>
                      </a:r>
                      <a:r>
                        <a:rPr kumimoji="1" lang="ja-JP" altLang="en-US" sz="1200" dirty="0" smtClean="0">
                          <a:solidFill>
                            <a:schemeClr val="tx1"/>
                          </a:solidFill>
                          <a:latin typeface="Meiryo UI" panose="020B0604030504040204" pitchFamily="50" charset="-128"/>
                          <a:ea typeface="Meiryo UI" panose="020B0604030504040204" pitchFamily="50" charset="-128"/>
                        </a:rPr>
                        <a:t>８を活用した次世代省エネ材料開発・評価　など</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２プロジェクト</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63" name="テキスト ボックス 62"/>
          <p:cNvSpPr txBox="1"/>
          <p:nvPr/>
        </p:nvSpPr>
        <p:spPr>
          <a:xfrm>
            <a:off x="292751" y="2568876"/>
            <a:ext cx="847868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プロジェクトの地区別内訳　</a:t>
            </a:r>
            <a:r>
              <a:rPr kumimoji="1" lang="en-US" altLang="ja-JP"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赤枠内は大阪府域に係る地区</a:t>
            </a:r>
            <a:endParaRPr kumimoji="1" lang="ja-JP" altLang="en-US" sz="12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フリーフォーム 10"/>
          <p:cNvSpPr/>
          <p:nvPr/>
        </p:nvSpPr>
        <p:spPr>
          <a:xfrm>
            <a:off x="244426" y="3068960"/>
            <a:ext cx="8610600" cy="2088232"/>
          </a:xfrm>
          <a:custGeom>
            <a:avLst/>
            <a:gdLst>
              <a:gd name="connsiteX0" fmla="*/ 0 w 8610600"/>
              <a:gd name="connsiteY0" fmla="*/ 0 h 1457325"/>
              <a:gd name="connsiteX1" fmla="*/ 0 w 8610600"/>
              <a:gd name="connsiteY1" fmla="*/ 1038225 h 1457325"/>
              <a:gd name="connsiteX2" fmla="*/ 4476750 w 8610600"/>
              <a:gd name="connsiteY2" fmla="*/ 1038225 h 1457325"/>
              <a:gd name="connsiteX3" fmla="*/ 4476750 w 8610600"/>
              <a:gd name="connsiteY3" fmla="*/ 1457325 h 1457325"/>
              <a:gd name="connsiteX4" fmla="*/ 8610600 w 8610600"/>
              <a:gd name="connsiteY4" fmla="*/ 1447800 h 1457325"/>
              <a:gd name="connsiteX5" fmla="*/ 8601075 w 8610600"/>
              <a:gd name="connsiteY5" fmla="*/ 9525 h 1457325"/>
              <a:gd name="connsiteX6" fmla="*/ 0 w 8610600"/>
              <a:gd name="connsiteY6" fmla="*/ 0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10600" h="1457325">
                <a:moveTo>
                  <a:pt x="0" y="0"/>
                </a:moveTo>
                <a:lnTo>
                  <a:pt x="0" y="1038225"/>
                </a:lnTo>
                <a:lnTo>
                  <a:pt x="4476750" y="1038225"/>
                </a:lnTo>
                <a:lnTo>
                  <a:pt x="4476750" y="1457325"/>
                </a:lnTo>
                <a:lnTo>
                  <a:pt x="8610600" y="1447800"/>
                </a:lnTo>
                <a:lnTo>
                  <a:pt x="8601075" y="9525"/>
                </a:lnTo>
                <a:lnTo>
                  <a:pt x="0" y="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i="0" u="none" strike="noStrike" kern="1200" cap="none" spc="0" normalizeH="0" baseline="0" noProof="0" smtClean="0">
                <a:ln>
                  <a:noFill/>
                </a:ln>
                <a:solidFill>
                  <a:prstClr val="black"/>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1" lang="ja-JP" altLang="en-US" i="0" u="none" strike="noStrike" kern="120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3869014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p:cNvPicPr>
            <a:picLocks noChangeAspect="1"/>
          </p:cNvPicPr>
          <p:nvPr/>
        </p:nvPicPr>
        <p:blipFill>
          <a:blip r:embed="rId2"/>
          <a:stretch>
            <a:fillRect/>
          </a:stretch>
        </p:blipFill>
        <p:spPr>
          <a:xfrm>
            <a:off x="38100" y="893707"/>
            <a:ext cx="9105900" cy="5943600"/>
          </a:xfrm>
          <a:prstGeom prst="rect">
            <a:avLst/>
          </a:prstGeom>
        </p:spPr>
      </p:pic>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i="0" u="none" strike="noStrike" kern="1200" cap="none" spc="0" normalizeH="0" baseline="0" noProof="0" smtClean="0">
                <a:ln>
                  <a:noFill/>
                </a:ln>
                <a:solidFill>
                  <a:prstClr val="black"/>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1" lang="ja-JP" altLang="en-US" sz="1400" i="0" u="none" strike="noStrike" kern="1200" cap="none" spc="0" normalizeH="0" baseline="0" noProof="0" dirty="0">
              <a:ln>
                <a:noFill/>
              </a:ln>
              <a:solidFill>
                <a:prstClr val="black"/>
              </a:solidFill>
              <a:effectLst/>
              <a:uLnTx/>
              <a:uFillTx/>
            </a:endParaRPr>
          </a:p>
        </p:txBody>
      </p:sp>
      <p:sp>
        <p:nvSpPr>
          <p:cNvPr id="3" name="正方形/長方形 2"/>
          <p:cNvSpPr/>
          <p:nvPr/>
        </p:nvSpPr>
        <p:spPr>
          <a:xfrm>
            <a:off x="19049" y="49234"/>
            <a:ext cx="8335512" cy="307777"/>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■参考：　関西イノベーション国際戦略総合特区　認定プロジェクト一覧</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メモ 4">
            <a:extLst>
              <a:ext uri="{FF2B5EF4-FFF2-40B4-BE49-F238E27FC236}">
                <a16:creationId xmlns:a16="http://schemas.microsoft.com/office/drawing/2014/main" id="{00000000-0008-0000-0000-000027000000}"/>
              </a:ext>
            </a:extLst>
          </p:cNvPr>
          <p:cNvSpPr/>
          <p:nvPr/>
        </p:nvSpPr>
        <p:spPr>
          <a:xfrm>
            <a:off x="0" y="346215"/>
            <a:ext cx="9143999" cy="549728"/>
          </a:xfrm>
          <a:prstGeom prst="foldedCorner">
            <a:avLst>
              <a:gd name="adj" fmla="val 9659"/>
            </a:avLst>
          </a:prstGeom>
          <a:solidFill>
            <a:schemeClr val="accent6">
              <a:lumMod val="20000"/>
              <a:lumOff val="80000"/>
            </a:schemeClr>
          </a:solidFill>
          <a:ln>
            <a:noFill/>
          </a:ln>
          <a:effectLst>
            <a:innerShdw blurRad="63500" dist="50800" dir="135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  ・</a:t>
            </a:r>
            <a:r>
              <a:rPr kumimoji="1" lang="ja-JP" altLang="en-US" sz="1600" b="1" i="0" u="sng"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計画認定事業数は５１プロジェクト１０３案件</a:t>
            </a:r>
            <a:r>
              <a:rPr kumimoji="1" lang="ja-JP" altLang="en-US" sz="16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a:t>
            </a:r>
            <a:endParaRPr kumimoji="1" lang="en-US" altLang="ja-JP" sz="16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sp>
        <p:nvSpPr>
          <p:cNvPr id="13" name="テキスト ボックス 5">
            <a:extLst>
              <a:ext uri="{FF2B5EF4-FFF2-40B4-BE49-F238E27FC236}">
                <a16:creationId xmlns:a16="http://schemas.microsoft.com/office/drawing/2014/main" id="{00000000-0008-0000-0000-000007000000}"/>
              </a:ext>
            </a:extLst>
          </p:cNvPr>
          <p:cNvSpPr txBox="1"/>
          <p:nvPr/>
        </p:nvSpPr>
        <p:spPr>
          <a:xfrm>
            <a:off x="4355976" y="319379"/>
            <a:ext cx="5328592" cy="574328"/>
          </a:xfrm>
          <a:prstGeom prst="rect">
            <a:avLst/>
          </a:prstGeom>
          <a:noFill/>
          <a:ln w="12700"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１０３案件の</a:t>
            </a:r>
            <a:r>
              <a:rPr kumimoji="1" lang="ja-JP" altLang="ja-JP"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内訳</a:t>
            </a:r>
            <a:r>
              <a:rPr kumimoji="1" lang="en-US" altLang="ja-JP"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a:t>
            </a:r>
            <a:r>
              <a:rPr kumimoji="1" lang="ja-JP" altLang="ja-JP"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　</a:t>
            </a:r>
            <a:endParaRPr kumimoji="1" lang="en-US" altLang="ja-JP"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　　</a:t>
            </a:r>
            <a:r>
              <a:rPr kumimoji="1" lang="ja-JP" altLang="ja-JP"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規制緩和</a:t>
            </a:r>
            <a:r>
              <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２</a:t>
            </a:r>
            <a:r>
              <a:rPr kumimoji="1" lang="ja-JP" altLang="ja-JP"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件、財政支援</a:t>
            </a:r>
            <a:r>
              <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３４</a:t>
            </a:r>
            <a:r>
              <a:rPr kumimoji="1" lang="ja-JP" altLang="ja-JP"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件、税制優遇</a:t>
            </a:r>
            <a:r>
              <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５４</a:t>
            </a:r>
            <a:r>
              <a:rPr kumimoji="1" lang="ja-JP" altLang="ja-JP"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件、金融支援</a:t>
            </a:r>
            <a:r>
              <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１３</a:t>
            </a:r>
            <a:r>
              <a:rPr kumimoji="1" lang="ja-JP" altLang="ja-JP"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件</a:t>
            </a:r>
            <a:endParaRPr kumimoji="1" lang="en-US" altLang="ja-JP"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034147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9050" y="76200"/>
            <a:ext cx="9105900" cy="6705600"/>
          </a:xfrm>
          <a:prstGeom prst="rect">
            <a:avLst/>
          </a:prstGeom>
        </p:spPr>
      </p:pic>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i="0" u="none" strike="noStrike" kern="1200" cap="none" spc="0" normalizeH="0" baseline="0" noProof="0" smtClean="0">
                <a:ln>
                  <a:noFill/>
                </a:ln>
                <a:solidFill>
                  <a:prstClr val="black"/>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1" lang="ja-JP" altLang="en-US" sz="1400" i="0" u="none" strike="noStrike" kern="120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860629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446460" y="754107"/>
            <a:ext cx="545508" cy="259795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20</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年</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12</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月</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
            </a:r>
            <a:b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b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スーパーシティ提案の公募</a:t>
            </a:r>
            <a:r>
              <a:rPr kumimoji="0"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開始</a:t>
            </a: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0" name="テキスト ボックス 49"/>
          <p:cNvSpPr txBox="1"/>
          <p:nvPr/>
        </p:nvSpPr>
        <p:spPr>
          <a:xfrm>
            <a:off x="99669" y="90644"/>
            <a:ext cx="7704856"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■経緯</a:t>
            </a:r>
            <a:endParaRPr kumimoji="0" lang="en-US" altLang="ja-JP" sz="1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p:txBody>
      </p:sp>
      <p:graphicFrame>
        <p:nvGraphicFramePr>
          <p:cNvPr id="28" name="表 27"/>
          <p:cNvGraphicFramePr>
            <a:graphicFrameLocks noGrp="1"/>
          </p:cNvGraphicFramePr>
          <p:nvPr>
            <p:extLst/>
          </p:nvPr>
        </p:nvGraphicFramePr>
        <p:xfrm>
          <a:off x="331009" y="392535"/>
          <a:ext cx="8674581" cy="254614"/>
        </p:xfrm>
        <a:graphic>
          <a:graphicData uri="http://schemas.openxmlformats.org/drawingml/2006/table">
            <a:tbl>
              <a:tblPr firstRow="1" bandRow="1">
                <a:tableStyleId>{7DF18680-E054-41AD-8BC1-D1AEF772440D}</a:tableStyleId>
              </a:tblPr>
              <a:tblGrid>
                <a:gridCol w="712180">
                  <a:extLst>
                    <a:ext uri="{9D8B030D-6E8A-4147-A177-3AD203B41FA5}">
                      <a16:colId xmlns:a16="http://schemas.microsoft.com/office/drawing/2014/main" val="20000"/>
                    </a:ext>
                  </a:extLst>
                </a:gridCol>
                <a:gridCol w="2884867">
                  <a:extLst>
                    <a:ext uri="{9D8B030D-6E8A-4147-A177-3AD203B41FA5}">
                      <a16:colId xmlns:a16="http://schemas.microsoft.com/office/drawing/2014/main" val="20005"/>
                    </a:ext>
                  </a:extLst>
                </a:gridCol>
                <a:gridCol w="5077534">
                  <a:extLst>
                    <a:ext uri="{9D8B030D-6E8A-4147-A177-3AD203B41FA5}">
                      <a16:colId xmlns:a16="http://schemas.microsoft.com/office/drawing/2014/main" val="20006"/>
                    </a:ext>
                  </a:extLst>
                </a:gridCol>
              </a:tblGrid>
              <a:tr h="254614">
                <a:tc>
                  <a:txBody>
                    <a:bodyPr/>
                    <a:lstStyle/>
                    <a:p>
                      <a:pPr algn="ctr"/>
                      <a:r>
                        <a:rPr kumimoji="1" lang="en-US" altLang="ja-JP" sz="1050" dirty="0" smtClean="0"/>
                        <a:t>2020</a:t>
                      </a:r>
                      <a:r>
                        <a:rPr kumimoji="1" lang="ja-JP" altLang="en-US" sz="1050" dirty="0" smtClean="0"/>
                        <a:t>年</a:t>
                      </a:r>
                      <a:endParaRPr kumimoji="1" lang="ja-JP" altLang="en-US" sz="1050" dirty="0"/>
                    </a:p>
                  </a:txBody>
                  <a:tcPr/>
                </a:tc>
                <a:tc>
                  <a:txBody>
                    <a:bodyPr/>
                    <a:lstStyle/>
                    <a:p>
                      <a:pPr algn="ctr"/>
                      <a:r>
                        <a:rPr kumimoji="1" lang="en-US" altLang="ja-JP" sz="1050" dirty="0" smtClean="0"/>
                        <a:t>2021</a:t>
                      </a:r>
                      <a:r>
                        <a:rPr kumimoji="1" lang="ja-JP" altLang="en-US" sz="1050" dirty="0" smtClean="0"/>
                        <a:t>年</a:t>
                      </a:r>
                      <a:endParaRPr kumimoji="1" lang="ja-JP" altLang="en-US" sz="1050" dirty="0"/>
                    </a:p>
                  </a:txBody>
                  <a:tcPr/>
                </a:tc>
                <a:tc>
                  <a:txBody>
                    <a:bodyPr/>
                    <a:lstStyle/>
                    <a:p>
                      <a:pPr algn="ctr"/>
                      <a:r>
                        <a:rPr kumimoji="1" lang="en-US" altLang="ja-JP" sz="1050" dirty="0" smtClean="0"/>
                        <a:t>2022</a:t>
                      </a:r>
                      <a:r>
                        <a:rPr kumimoji="1" lang="ja-JP" altLang="en-US" sz="1050" dirty="0" smtClean="0"/>
                        <a:t>年</a:t>
                      </a:r>
                      <a:endParaRPr kumimoji="1" lang="ja-JP" altLang="en-US" sz="1050" dirty="0"/>
                    </a:p>
                  </a:txBody>
                  <a:tcPr/>
                </a:tc>
                <a:extLst>
                  <a:ext uri="{0D108BD9-81ED-4DB2-BD59-A6C34878D82A}">
                    <a16:rowId xmlns:a16="http://schemas.microsoft.com/office/drawing/2014/main" val="10000"/>
                  </a:ext>
                </a:extLst>
              </a:tr>
            </a:tbl>
          </a:graphicData>
        </a:graphic>
      </p:graphicFrame>
      <p:sp>
        <p:nvSpPr>
          <p:cNvPr id="46" name="テキスト ボックス 45"/>
          <p:cNvSpPr txBox="1"/>
          <p:nvPr/>
        </p:nvSpPr>
        <p:spPr>
          <a:xfrm>
            <a:off x="15573" y="1759772"/>
            <a:ext cx="430887" cy="1411403"/>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1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　国　</a:t>
            </a:r>
            <a:r>
              <a:rPr kumimoji="0" lang="en-US" altLang="ja-JP" sz="1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7" name="テキスト ボックス 46"/>
          <p:cNvSpPr txBox="1"/>
          <p:nvPr/>
        </p:nvSpPr>
        <p:spPr>
          <a:xfrm>
            <a:off x="-14998" y="4427953"/>
            <a:ext cx="430887" cy="1821772"/>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1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　府市　</a:t>
            </a:r>
            <a:r>
              <a:rPr kumimoji="0" lang="en-US" altLang="ja-JP" sz="1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 name="スライド番号プレースホルダー 3"/>
          <p:cNvSpPr>
            <a:spLocks noGrp="1"/>
          </p:cNvSpPr>
          <p:nvPr>
            <p:ph type="sldNum" sz="quarter" idx="12"/>
          </p:nvPr>
        </p:nvSpPr>
        <p:spPr>
          <a:xfrm>
            <a:off x="7010400" y="649287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rPr>
              <a:pPr marL="0" marR="0" lvl="0" indent="0" algn="r" defTabSz="457200" rtl="0" eaLnBrk="1" fontAlgn="auto" latinLnBrk="0" hangingPunct="1">
                <a:lnSpc>
                  <a:spcPct val="100000"/>
                </a:lnSpc>
                <a:spcBef>
                  <a:spcPts val="0"/>
                </a:spcBef>
                <a:spcAft>
                  <a:spcPts val="0"/>
                </a:spcAft>
                <a:buClrTx/>
                <a:buSzTx/>
                <a:buFontTx/>
                <a:buNone/>
                <a:tabLst/>
                <a:defRPr/>
              </a:pPr>
              <a:t>82</a:t>
            </a:fld>
            <a:endParaRPr kumimoji="1" lang="ja-JP" altLang="en-US" sz="11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endParaRPr>
          </a:p>
        </p:txBody>
      </p:sp>
      <p:sp>
        <p:nvSpPr>
          <p:cNvPr id="27" name="正方形/長方形 26"/>
          <p:cNvSpPr/>
          <p:nvPr/>
        </p:nvSpPr>
        <p:spPr>
          <a:xfrm>
            <a:off x="446460" y="3524905"/>
            <a:ext cx="545508" cy="296797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21</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年</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1</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月</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
            </a:r>
            <a:b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b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「最先端の未来社会サービス」</a:t>
            </a:r>
            <a:r>
              <a:rPr kumimoji="0"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のアイデア</a:t>
            </a: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公募</a:t>
            </a: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8" name="正方形/長方形 37"/>
          <p:cNvSpPr/>
          <p:nvPr/>
        </p:nvSpPr>
        <p:spPr>
          <a:xfrm>
            <a:off x="1093378" y="3524905"/>
            <a:ext cx="585607" cy="296797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21</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年</a:t>
            </a: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４</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月</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
            </a:r>
            <a:b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b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スーパーシティ型国家戦略特別</a:t>
            </a:r>
            <a:r>
              <a:rPr kumimoji="0"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区域</a:t>
            </a: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の指定に関する公募に</a:t>
            </a:r>
            <a:r>
              <a:rPr kumimoji="0"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応募</a:t>
            </a: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4" name="正方形/長方形 43"/>
          <p:cNvSpPr/>
          <p:nvPr/>
        </p:nvSpPr>
        <p:spPr>
          <a:xfrm>
            <a:off x="3252270" y="3524905"/>
            <a:ext cx="629736" cy="296797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21</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年</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10</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月</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
            </a:r>
            <a:b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b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４月</a:t>
            </a: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時点の提案内容をベースに</a:t>
            </a:r>
            <a:r>
              <a:rPr kumimoji="0"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見直しを行い、</a:t>
            </a: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国</a:t>
            </a:r>
            <a:r>
              <a:rPr kumimoji="0"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に再提出</a:t>
            </a: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8" name="正方形/長方形 47"/>
          <p:cNvSpPr/>
          <p:nvPr/>
        </p:nvSpPr>
        <p:spPr>
          <a:xfrm>
            <a:off x="6224152" y="766014"/>
            <a:ext cx="607889" cy="260005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22</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年</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4</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月</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
            </a:r>
            <a:b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b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国家戦略特別区域を定める政令の一部を改正する政令が閣議</a:t>
            </a:r>
            <a:r>
              <a:rPr kumimoji="0"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決定</a:t>
            </a:r>
            <a:endPar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7" name="正方形/長方形 16"/>
          <p:cNvSpPr/>
          <p:nvPr/>
        </p:nvSpPr>
        <p:spPr>
          <a:xfrm>
            <a:off x="6434321" y="3524905"/>
            <a:ext cx="667818" cy="296797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22</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年</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6</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月</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
            </a:r>
            <a:b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b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第一回大阪</a:t>
            </a: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スーパーシティ協議会本会議開催</a:t>
            </a:r>
          </a:p>
        </p:txBody>
      </p:sp>
      <p:sp>
        <p:nvSpPr>
          <p:cNvPr id="18" name="正方形/長方形 17"/>
          <p:cNvSpPr/>
          <p:nvPr/>
        </p:nvSpPr>
        <p:spPr>
          <a:xfrm>
            <a:off x="1093378" y="754107"/>
            <a:ext cx="585607" cy="259795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21</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年</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4</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月</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
            </a:r>
            <a:b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b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スーパーシティ</a:t>
            </a:r>
            <a:r>
              <a:rPr kumimoji="0"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提案</a:t>
            </a: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締め切り</a:t>
            </a: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9" name="正方形/長方形 18"/>
          <p:cNvSpPr/>
          <p:nvPr/>
        </p:nvSpPr>
        <p:spPr>
          <a:xfrm>
            <a:off x="1812114" y="754107"/>
            <a:ext cx="629736" cy="259795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21</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年</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8</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月</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
            </a:r>
            <a:b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b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スーパーシティの区域指定に関する専門調査会（第１回）</a:t>
            </a: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0" name="正方形/長方形 19"/>
          <p:cNvSpPr/>
          <p:nvPr/>
        </p:nvSpPr>
        <p:spPr>
          <a:xfrm>
            <a:off x="2523246" y="754107"/>
            <a:ext cx="629736" cy="259795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21</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年</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8</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月</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
            </a:r>
            <a:b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b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地方公共団体に対し、規制改革などの再提案を依頼</a:t>
            </a: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2" name="正方形/長方形 21"/>
          <p:cNvSpPr/>
          <p:nvPr/>
        </p:nvSpPr>
        <p:spPr>
          <a:xfrm>
            <a:off x="3258007" y="754107"/>
            <a:ext cx="623999" cy="259795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21</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年</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10</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月</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
            </a:r>
            <a:b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b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　再提案の締め切り</a:t>
            </a: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5" name="正方形/長方形 24"/>
          <p:cNvSpPr/>
          <p:nvPr/>
        </p:nvSpPr>
        <p:spPr>
          <a:xfrm>
            <a:off x="3999832" y="754107"/>
            <a:ext cx="629736" cy="259795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22</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年</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２</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月</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
            </a:r>
            <a:b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b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スーパーシティの区域指定に関する専門調査会（</a:t>
            </a:r>
            <a:r>
              <a:rPr kumimoji="0"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第２回</a:t>
            </a: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6" name="正方形/長方形 25"/>
          <p:cNvSpPr/>
          <p:nvPr/>
        </p:nvSpPr>
        <p:spPr>
          <a:xfrm>
            <a:off x="4738211" y="766014"/>
            <a:ext cx="629736" cy="259795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22</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年３月</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
            </a:r>
            <a:b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b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スーパーシティの区域指定に関する専門調査会（</a:t>
            </a:r>
            <a:r>
              <a:rPr kumimoji="0"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第３回</a:t>
            </a: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1" name="正方形/長方形 30"/>
          <p:cNvSpPr/>
          <p:nvPr/>
        </p:nvSpPr>
        <p:spPr>
          <a:xfrm>
            <a:off x="5476968" y="766014"/>
            <a:ext cx="629736" cy="259795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22</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年３月</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
            </a:r>
            <a:b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b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国家戦略特区諮問</a:t>
            </a:r>
            <a:r>
              <a:rPr kumimoji="0"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会議（</a:t>
            </a: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区域指定の審議）</a:t>
            </a: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2" name="正方形/長方形 31"/>
          <p:cNvSpPr/>
          <p:nvPr/>
        </p:nvSpPr>
        <p:spPr>
          <a:xfrm>
            <a:off x="7550187" y="766839"/>
            <a:ext cx="618803" cy="259712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22</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年</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10</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月</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
            </a:r>
            <a:b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b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国家戦略特別区域を定める政令の一部を改正する政令が閣議</a:t>
            </a:r>
            <a:r>
              <a:rPr kumimoji="0"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決定</a:t>
            </a:r>
            <a:endPar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4" name="正方形/長方形 33"/>
          <p:cNvSpPr/>
          <p:nvPr/>
        </p:nvSpPr>
        <p:spPr>
          <a:xfrm>
            <a:off x="8250493" y="776383"/>
            <a:ext cx="683018" cy="259936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22</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年</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11</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月</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
            </a:r>
            <a:b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b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区域方針の決定</a:t>
            </a:r>
            <a:r>
              <a:rPr kumimoji="0"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内閣総理大臣決定）</a:t>
            </a:r>
            <a:endPar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9" name="正方形/長方形 28"/>
          <p:cNvSpPr/>
          <p:nvPr/>
        </p:nvSpPr>
        <p:spPr>
          <a:xfrm>
            <a:off x="6860795" y="766014"/>
            <a:ext cx="607889" cy="260005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22</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7</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月</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
            </a:r>
            <a:b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b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先端的サービスの開発・構築等に関する調査事業を採択</a:t>
            </a:r>
            <a:r>
              <a:rPr kumimoji="0"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・公表</a:t>
            </a:r>
            <a:endPar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0" name="正方形/長方形 29"/>
          <p:cNvSpPr/>
          <p:nvPr/>
        </p:nvSpPr>
        <p:spPr>
          <a:xfrm>
            <a:off x="7230927" y="3524905"/>
            <a:ext cx="628662" cy="296797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22</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年</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９</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月</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
            </a:r>
            <a:b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b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第二回大阪</a:t>
            </a: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スーパーシティ協議会本会議開催</a:t>
            </a:r>
          </a:p>
        </p:txBody>
      </p:sp>
      <p:sp>
        <p:nvSpPr>
          <p:cNvPr id="36" name="正方形/長方形 35"/>
          <p:cNvSpPr/>
          <p:nvPr/>
        </p:nvSpPr>
        <p:spPr>
          <a:xfrm>
            <a:off x="8376928" y="3524905"/>
            <a:ext cx="628662" cy="296797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22</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年</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12</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月</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
            </a:r>
            <a:b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b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第三回大阪</a:t>
            </a: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スーパーシティ協議会本会議開催</a:t>
            </a:r>
          </a:p>
        </p:txBody>
      </p:sp>
    </p:spTree>
    <p:extLst>
      <p:ext uri="{BB962C8B-B14F-4D97-AF65-F5344CB8AC3E}">
        <p14:creationId xmlns:p14="http://schemas.microsoft.com/office/powerpoint/2010/main" val="11252617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9050" y="76200"/>
            <a:ext cx="9105900" cy="6705600"/>
          </a:xfrm>
          <a:prstGeom prst="rect">
            <a:avLst/>
          </a:prstGeom>
        </p:spPr>
      </p:pic>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i="0" u="none" strike="noStrike" kern="1200" cap="none" spc="0" normalizeH="0" baseline="0" noProof="0" smtClean="0">
                <a:ln>
                  <a:noFill/>
                </a:ln>
                <a:solidFill>
                  <a:prstClr val="black"/>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1" lang="ja-JP" altLang="en-US" i="0" u="none" strike="noStrike" kern="120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639400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6964" y="44624"/>
            <a:ext cx="9037273" cy="6804000"/>
          </a:xfrm>
          <a:prstGeom prst="rect">
            <a:avLst/>
          </a:prstGeom>
        </p:spPr>
      </p:pic>
      <p:sp>
        <p:nvSpPr>
          <p:cNvPr id="2" name="スライド番号プレースホルダー 1"/>
          <p:cNvSpPr>
            <a:spLocks noGrp="1"/>
          </p:cNvSpPr>
          <p:nvPr>
            <p:ph type="sldNum" sz="quarter" idx="12"/>
          </p:nvPr>
        </p:nvSpPr>
        <p:spPr>
          <a:xfrm>
            <a:off x="7010400" y="6520259"/>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i="0" u="none" strike="noStrike" kern="1200" cap="none" spc="0" normalizeH="0" baseline="0" noProof="0" smtClean="0">
                <a:ln>
                  <a:noFill/>
                </a:ln>
                <a:solidFill>
                  <a:prstClr val="black"/>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1" lang="ja-JP" altLang="en-US" sz="1400" i="0" u="none" strike="noStrike" kern="120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225193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9050" y="76200"/>
            <a:ext cx="9105900" cy="6705600"/>
          </a:xfrm>
          <a:prstGeom prst="rect">
            <a:avLst/>
          </a:prstGeom>
        </p:spPr>
      </p:pic>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i="0" u="none" strike="noStrike" kern="1200" cap="none" spc="0" normalizeH="0" baseline="0" noProof="0" smtClean="0">
                <a:ln>
                  <a:noFill/>
                </a:ln>
                <a:solidFill>
                  <a:prstClr val="black"/>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1" lang="ja-JP" altLang="en-US" i="0" u="none" strike="noStrike" kern="120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989121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9050" y="76200"/>
            <a:ext cx="9105900" cy="6705600"/>
          </a:xfrm>
          <a:prstGeom prst="rect">
            <a:avLst/>
          </a:prstGeom>
        </p:spPr>
      </p:pic>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i="0" u="none" strike="noStrike" kern="1200" cap="none" spc="0" normalizeH="0" baseline="0" noProof="0" smtClean="0">
                <a:ln>
                  <a:noFill/>
                </a:ln>
                <a:solidFill>
                  <a:prstClr val="black"/>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1" lang="ja-JP" altLang="en-US" sz="1400" i="0" u="none" strike="noStrike" kern="120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140903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239023"/>
            <a:ext cx="770485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■参考：特区制度の概要</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17" name="表 16"/>
          <p:cNvGraphicFramePr>
            <a:graphicFrameLocks noGrp="1"/>
          </p:cNvGraphicFramePr>
          <p:nvPr>
            <p:extLst>
              <p:ext uri="{D42A27DB-BD31-4B8C-83A1-F6EECF244321}">
                <p14:modId xmlns:p14="http://schemas.microsoft.com/office/powerpoint/2010/main" val="3999089384"/>
              </p:ext>
            </p:extLst>
          </p:nvPr>
        </p:nvGraphicFramePr>
        <p:xfrm>
          <a:off x="179512" y="546490"/>
          <a:ext cx="8856552" cy="5136443"/>
        </p:xfrm>
        <a:graphic>
          <a:graphicData uri="http://schemas.openxmlformats.org/drawingml/2006/table">
            <a:tbl>
              <a:tblPr firstRow="1">
                <a:tableStyleId>{5A111915-BE36-4E01-A7E5-04B1672EAD32}</a:tableStyleId>
              </a:tblPr>
              <a:tblGrid>
                <a:gridCol w="360040">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3888000">
                  <a:extLst>
                    <a:ext uri="{9D8B030D-6E8A-4147-A177-3AD203B41FA5}">
                      <a16:colId xmlns:a16="http://schemas.microsoft.com/office/drawing/2014/main" val="20002"/>
                    </a:ext>
                  </a:extLst>
                </a:gridCol>
                <a:gridCol w="3888432">
                  <a:extLst>
                    <a:ext uri="{9D8B030D-6E8A-4147-A177-3AD203B41FA5}">
                      <a16:colId xmlns:a16="http://schemas.microsoft.com/office/drawing/2014/main" val="20003"/>
                    </a:ext>
                  </a:extLst>
                </a:gridCol>
              </a:tblGrid>
              <a:tr h="284688">
                <a:tc gridSpan="2">
                  <a:txBody>
                    <a:bodyPr/>
                    <a:lstStyle/>
                    <a:p>
                      <a:endParaRPr kumimoji="1" lang="ja-JP" altLang="en-US" sz="14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国際戦略総合特区</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国家戦略特区</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39471">
                <a:tc gridSpan="2">
                  <a:txBody>
                    <a:bodyPr/>
                    <a:lstStyle/>
                    <a:p>
                      <a:pPr>
                        <a:spcBef>
                          <a:spcPts val="600"/>
                        </a:spcBef>
                      </a:pPr>
                      <a:r>
                        <a:rPr kumimoji="1" lang="ja-JP" altLang="en-US" sz="1400" dirty="0" smtClean="0">
                          <a:solidFill>
                            <a:schemeClr val="tx1"/>
                          </a:solidFill>
                          <a:latin typeface="Meiryo UI" panose="020B0604030504040204" pitchFamily="50" charset="-128"/>
                          <a:ea typeface="Meiryo UI" panose="020B0604030504040204" pitchFamily="50" charset="-128"/>
                        </a:rPr>
                        <a:t>趣旨</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新成長戦略を実現するための政策課題解決の突破口として、地域の包括的・戦略的なチャレンジを国がオーダーメイドで総合的に支援</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経済社会の構造改革を重点的に推進することにより、産業の国際競争力を強化するとともに、国際的な経済活動の拠点の形成を促進する観点から、国が定めた国家戦略特別区域において、規制改革等の施策を総合的かつ集中的に推進</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44172">
                <a:tc gridSpan="2">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対象分野</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r>
                        <a:rPr kumimoji="1" lang="ja-JP" altLang="en-US" sz="1200" b="0" u="none" dirty="0" smtClean="0">
                          <a:solidFill>
                            <a:schemeClr val="tx1"/>
                          </a:solidFill>
                          <a:latin typeface="Meiryo UI" panose="020B0604030504040204" pitchFamily="50" charset="-128"/>
                          <a:ea typeface="Meiryo UI" panose="020B0604030504040204" pitchFamily="50" charset="-128"/>
                        </a:rPr>
                        <a:t>○バイオ・ライフサイエンス（ライフ分野）</a:t>
                      </a:r>
                      <a:endParaRPr kumimoji="1" lang="en-US" altLang="ja-JP" sz="1200" b="0" u="none" dirty="0" smtClean="0">
                        <a:solidFill>
                          <a:schemeClr val="tx1"/>
                        </a:solidFill>
                        <a:latin typeface="Meiryo UI" panose="020B0604030504040204" pitchFamily="50" charset="-128"/>
                        <a:ea typeface="Meiryo UI" panose="020B0604030504040204" pitchFamily="50" charset="-128"/>
                      </a:endParaRPr>
                    </a:p>
                    <a:p>
                      <a:r>
                        <a:rPr kumimoji="1" lang="ja-JP" altLang="en-US" sz="1200" b="0" u="none" dirty="0" smtClean="0">
                          <a:solidFill>
                            <a:schemeClr val="tx1"/>
                          </a:solidFill>
                          <a:latin typeface="Meiryo UI" panose="020B0604030504040204" pitchFamily="50" charset="-128"/>
                          <a:ea typeface="Meiryo UI" panose="020B0604030504040204" pitchFamily="50" charset="-128"/>
                        </a:rPr>
                        <a:t>○環境・次世代エネルギー（グリーン分野）</a:t>
                      </a:r>
                      <a:endParaRPr kumimoji="1" lang="en-US" altLang="ja-JP" sz="1200" b="0" u="none" dirty="0" smtClean="0">
                        <a:solidFill>
                          <a:schemeClr val="tx1"/>
                        </a:solidFill>
                        <a:latin typeface="Meiryo UI" panose="020B0604030504040204" pitchFamily="50" charset="-128"/>
                        <a:ea typeface="Meiryo UI" panose="020B0604030504040204" pitchFamily="50" charset="-128"/>
                      </a:endParaRPr>
                    </a:p>
                    <a:p>
                      <a:r>
                        <a:rPr kumimoji="1" lang="ja-JP" altLang="en-US" sz="1200" b="0" u="none" dirty="0" smtClean="0">
                          <a:solidFill>
                            <a:schemeClr val="tx1"/>
                          </a:solidFill>
                          <a:latin typeface="Meiryo UI" panose="020B0604030504040204" pitchFamily="50" charset="-128"/>
                          <a:ea typeface="Meiryo UI" panose="020B0604030504040204" pitchFamily="50" charset="-128"/>
                        </a:rPr>
                        <a:t>○アジア拠点　　○国際港湾</a:t>
                      </a:r>
                      <a:endParaRPr kumimoji="1" lang="en-US" altLang="ja-JP" sz="1200" b="0" u="none" dirty="0" smtClean="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1200" b="0" u="none" dirty="0" smtClean="0">
                          <a:solidFill>
                            <a:schemeClr val="tx1"/>
                          </a:solidFill>
                          <a:latin typeface="Meiryo UI" panose="020B0604030504040204" pitchFamily="50" charset="-128"/>
                          <a:ea typeface="Meiryo UI" panose="020B0604030504040204" pitchFamily="50" charset="-128"/>
                        </a:rPr>
                        <a:t>○都市再生　○創業　○外国人材</a:t>
                      </a:r>
                      <a:endParaRPr kumimoji="1" lang="en-US" altLang="ja-JP" sz="1200" b="0" u="none" dirty="0" smtClean="0">
                        <a:solidFill>
                          <a:schemeClr val="tx1"/>
                        </a:solidFill>
                        <a:latin typeface="Meiryo UI" panose="020B0604030504040204" pitchFamily="50" charset="-128"/>
                        <a:ea typeface="Meiryo UI" panose="020B0604030504040204" pitchFamily="50" charset="-128"/>
                      </a:endParaRPr>
                    </a:p>
                    <a:p>
                      <a:r>
                        <a:rPr kumimoji="1" lang="ja-JP" altLang="en-US" sz="1200" b="0" u="none" dirty="0" smtClean="0">
                          <a:solidFill>
                            <a:schemeClr val="tx1"/>
                          </a:solidFill>
                          <a:latin typeface="Meiryo UI" panose="020B0604030504040204" pitchFamily="50" charset="-128"/>
                          <a:ea typeface="Meiryo UI" panose="020B0604030504040204" pitchFamily="50" charset="-128"/>
                        </a:rPr>
                        <a:t>○観光　○医療</a:t>
                      </a:r>
                      <a:r>
                        <a:rPr kumimoji="1" lang="ja-JP" altLang="en-US" sz="1200" b="0" u="none" strike="noStrike" dirty="0" smtClean="0">
                          <a:solidFill>
                            <a:schemeClr val="tx1"/>
                          </a:solidFill>
                          <a:latin typeface="Meiryo UI" panose="020B0604030504040204" pitchFamily="50" charset="-128"/>
                          <a:ea typeface="Meiryo UI" panose="020B0604030504040204" pitchFamily="50" charset="-128"/>
                        </a:rPr>
                        <a:t>　○介護</a:t>
                      </a:r>
                      <a:endParaRPr kumimoji="1" lang="en-US" altLang="ja-JP" sz="1200" b="0" u="none" strike="noStrike" dirty="0" smtClean="0">
                        <a:solidFill>
                          <a:schemeClr val="tx1"/>
                        </a:solidFill>
                        <a:latin typeface="Meiryo UI" panose="020B0604030504040204" pitchFamily="50" charset="-128"/>
                        <a:ea typeface="Meiryo UI" panose="020B0604030504040204" pitchFamily="50" charset="-128"/>
                      </a:endParaRPr>
                    </a:p>
                    <a:p>
                      <a:r>
                        <a:rPr kumimoji="1" lang="ja-JP" altLang="en-US" sz="1200" b="0" u="none" dirty="0" smtClean="0">
                          <a:solidFill>
                            <a:schemeClr val="tx1"/>
                          </a:solidFill>
                          <a:latin typeface="Meiryo UI" panose="020B0604030504040204" pitchFamily="50" charset="-128"/>
                          <a:ea typeface="Meiryo UI" panose="020B0604030504040204" pitchFamily="50" charset="-128"/>
                        </a:rPr>
                        <a:t>○保育　○雇用　○教育</a:t>
                      </a:r>
                      <a:endParaRPr kumimoji="1" lang="en-US" altLang="ja-JP" sz="1200" b="0" u="none" dirty="0" smtClean="0">
                        <a:solidFill>
                          <a:schemeClr val="tx1"/>
                        </a:solidFill>
                        <a:latin typeface="Meiryo UI" panose="020B0604030504040204" pitchFamily="50" charset="-128"/>
                        <a:ea typeface="Meiryo UI" panose="020B0604030504040204" pitchFamily="50" charset="-128"/>
                      </a:endParaRPr>
                    </a:p>
                    <a:p>
                      <a:r>
                        <a:rPr kumimoji="1" lang="ja-JP" altLang="en-US" sz="1200" b="0" u="none" dirty="0" smtClean="0">
                          <a:solidFill>
                            <a:schemeClr val="tx1"/>
                          </a:solidFill>
                          <a:latin typeface="Meiryo UI" panose="020B0604030504040204" pitchFamily="50" charset="-128"/>
                          <a:ea typeface="Meiryo UI" panose="020B0604030504040204" pitchFamily="50" charset="-128"/>
                        </a:rPr>
                        <a:t>○農林水産業</a:t>
                      </a:r>
                      <a:r>
                        <a:rPr kumimoji="1" lang="ja-JP" altLang="en-US" sz="1200" b="0" u="none" strike="noStrike" dirty="0" smtClean="0">
                          <a:solidFill>
                            <a:schemeClr val="tx1"/>
                          </a:solidFill>
                          <a:latin typeface="Meiryo UI" panose="020B0604030504040204" pitchFamily="50" charset="-128"/>
                          <a:ea typeface="Meiryo UI" panose="020B0604030504040204" pitchFamily="50" charset="-128"/>
                        </a:rPr>
                        <a:t>　○近未来技術・サンドボックス　○その他</a:t>
                      </a:r>
                      <a:endParaRPr kumimoji="1" lang="en-US" altLang="ja-JP" sz="1200" b="0" u="none" strike="noStrike" dirty="0" smtClean="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68658">
                <a:tc gridSpan="2">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対象地域</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全国６箇所</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（筑波・東京・神奈川・中京圏・</a:t>
                      </a:r>
                      <a:r>
                        <a:rPr kumimoji="1" lang="ja-JP" altLang="en-US" sz="1200" b="1" u="sng" dirty="0" smtClean="0">
                          <a:solidFill>
                            <a:schemeClr val="tx1"/>
                          </a:solidFill>
                          <a:latin typeface="Meiryo UI" panose="020B0604030504040204" pitchFamily="50" charset="-128"/>
                          <a:ea typeface="Meiryo UI" panose="020B0604030504040204" pitchFamily="50" charset="-128"/>
                        </a:rPr>
                        <a:t>関西</a:t>
                      </a:r>
                      <a:r>
                        <a:rPr kumimoji="1" lang="ja-JP" altLang="en-US" sz="1200" dirty="0" smtClean="0">
                          <a:solidFill>
                            <a:schemeClr val="tx1"/>
                          </a:solidFill>
                          <a:latin typeface="Meiryo UI" panose="020B0604030504040204" pitchFamily="50" charset="-128"/>
                          <a:ea typeface="Meiryo UI" panose="020B0604030504040204" pitchFamily="50" charset="-128"/>
                        </a:rPr>
                        <a:t>・福岡）</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全国</a:t>
                      </a:r>
                      <a:r>
                        <a:rPr kumimoji="1" lang="ja-JP" altLang="en-US" sz="1200" strike="noStrike" dirty="0" smtClean="0">
                          <a:solidFill>
                            <a:schemeClr val="tx1"/>
                          </a:solidFill>
                          <a:latin typeface="Meiryo UI" panose="020B0604030504040204" pitchFamily="50" charset="-128"/>
                          <a:ea typeface="Meiryo UI" panose="020B0604030504040204" pitchFamily="50" charset="-128"/>
                        </a:rPr>
                        <a:t>１０</a:t>
                      </a:r>
                      <a:r>
                        <a:rPr kumimoji="1" lang="ja-JP" altLang="en-US" sz="1200" dirty="0" smtClean="0">
                          <a:solidFill>
                            <a:schemeClr val="tx1"/>
                          </a:solidFill>
                          <a:latin typeface="Meiryo UI" panose="020B0604030504040204" pitchFamily="50" charset="-128"/>
                          <a:ea typeface="Meiryo UI" panose="020B0604030504040204" pitchFamily="50" charset="-128"/>
                        </a:rPr>
                        <a:t>箇所</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（東京圏、</a:t>
                      </a:r>
                      <a:r>
                        <a:rPr kumimoji="1" lang="ja-JP" altLang="en-US" sz="1200" b="1" u="sng" dirty="0" smtClean="0">
                          <a:solidFill>
                            <a:schemeClr val="tx1"/>
                          </a:solidFill>
                          <a:latin typeface="Meiryo UI" panose="020B0604030504040204" pitchFamily="50" charset="-128"/>
                          <a:ea typeface="Meiryo UI" panose="020B0604030504040204" pitchFamily="50" charset="-128"/>
                        </a:rPr>
                        <a:t>関西圏</a:t>
                      </a:r>
                      <a:r>
                        <a:rPr kumimoji="1" lang="ja-JP" altLang="en-US" sz="1200" dirty="0" smtClean="0">
                          <a:solidFill>
                            <a:schemeClr val="tx1"/>
                          </a:solidFill>
                          <a:latin typeface="Meiryo UI" panose="020B0604030504040204" pitchFamily="50" charset="-128"/>
                          <a:ea typeface="Meiryo UI" panose="020B0604030504040204" pitchFamily="50" charset="-128"/>
                        </a:rPr>
                        <a:t>、新潟県新潟市、兵庫県養父市、福岡県福岡市・北九州市、沖縄県、秋田県仙北市、宮城県仙台市、愛知県、広島県・愛媛県今治市）</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27032">
                <a:tc rowSpan="4">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特例措置</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vert="eaVert"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規制</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関係府省と地元側との</a:t>
                      </a:r>
                      <a:r>
                        <a:rPr kumimoji="1" lang="ja-JP" altLang="en-US" sz="1200" b="1" u="sng" dirty="0" smtClean="0">
                          <a:solidFill>
                            <a:schemeClr val="tx1"/>
                          </a:solidFill>
                          <a:latin typeface="Meiryo UI" panose="020B0604030504040204" pitchFamily="50" charset="-128"/>
                          <a:ea typeface="Meiryo UI" panose="020B0604030504040204" pitchFamily="50" charset="-128"/>
                        </a:rPr>
                        <a:t>協議を経て実現</a:t>
                      </a:r>
                      <a:endParaRPr kumimoji="1" lang="en-US" altLang="ja-JP" sz="1200" b="1" u="sng" dirty="0" smtClean="0">
                        <a:solidFill>
                          <a:schemeClr val="tx1"/>
                        </a:solidFill>
                        <a:latin typeface="Meiryo UI" panose="020B0604030504040204" pitchFamily="50" charset="-128"/>
                        <a:ea typeface="Meiryo UI" panose="020B0604030504040204" pitchFamily="50" charset="-128"/>
                      </a:endParaRPr>
                    </a:p>
                    <a:p>
                      <a:r>
                        <a:rPr kumimoji="1" lang="ja-JP" altLang="en-US" sz="1200" b="1" u="sng" dirty="0" smtClean="0">
                          <a:solidFill>
                            <a:schemeClr val="tx1"/>
                          </a:solidFill>
                          <a:latin typeface="Meiryo UI" panose="020B0604030504040204" pitchFamily="50" charset="-128"/>
                          <a:ea typeface="Meiryo UI" panose="020B0604030504040204" pitchFamily="50" charset="-128"/>
                        </a:rPr>
                        <a:t>（ボトムアップ型）</a:t>
                      </a:r>
                      <a:endParaRPr kumimoji="1" lang="en-US" altLang="ja-JP" sz="1200" b="1" u="sng" dirty="0" smtClean="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1200" b="1" u="sng" dirty="0" smtClean="0">
                          <a:solidFill>
                            <a:schemeClr val="tx1"/>
                          </a:solidFill>
                          <a:latin typeface="Meiryo UI" panose="020B0604030504040204" pitchFamily="50" charset="-128"/>
                          <a:ea typeface="Meiryo UI" panose="020B0604030504040204" pitchFamily="50" charset="-128"/>
                        </a:rPr>
                        <a:t>国が自ら主導</a:t>
                      </a:r>
                      <a:r>
                        <a:rPr kumimoji="1" lang="ja-JP" altLang="en-US" sz="1200" dirty="0" smtClean="0">
                          <a:solidFill>
                            <a:schemeClr val="tx1"/>
                          </a:solidFill>
                          <a:latin typeface="Meiryo UI" panose="020B0604030504040204" pitchFamily="50" charset="-128"/>
                          <a:ea typeface="Meiryo UI" panose="020B0604030504040204" pitchFamily="50" charset="-128"/>
                        </a:rPr>
                        <a:t>し、国と地方の双方が有機的連携を図る</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b="1" u="sng" dirty="0" smtClean="0">
                          <a:solidFill>
                            <a:schemeClr val="tx1"/>
                          </a:solidFill>
                          <a:latin typeface="Meiryo UI" panose="020B0604030504040204" pitchFamily="50" charset="-128"/>
                          <a:ea typeface="Meiryo UI" panose="020B0604030504040204" pitchFamily="50" charset="-128"/>
                        </a:rPr>
                        <a:t>（トップダウン型）</a:t>
                      </a:r>
                      <a:endParaRPr kumimoji="1" lang="ja-JP" altLang="en-US" sz="1200" b="1" u="sng"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972000">
                <a:tc vMerge="1">
                  <a:txBody>
                    <a:bodyPr/>
                    <a:lstStyle/>
                    <a:p>
                      <a:endParaRPr kumimoji="1" lang="ja-JP" altLang="en-US" sz="1400"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税制</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１．設備投資促進税制</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　（特別償却</a:t>
                      </a:r>
                      <a:r>
                        <a:rPr kumimoji="1" lang="ja-JP" altLang="en-US" sz="1200" strike="noStrike" dirty="0" smtClean="0">
                          <a:solidFill>
                            <a:schemeClr val="tx1"/>
                          </a:solidFill>
                          <a:latin typeface="Meiryo UI" panose="020B0604030504040204" pitchFamily="50" charset="-128"/>
                          <a:ea typeface="Meiryo UI" panose="020B0604030504040204" pitchFamily="50" charset="-128"/>
                        </a:rPr>
                        <a:t>または</a:t>
                      </a:r>
                      <a:r>
                        <a:rPr kumimoji="1" lang="ja-JP" altLang="en-US" sz="1200" dirty="0" smtClean="0">
                          <a:solidFill>
                            <a:schemeClr val="tx1"/>
                          </a:solidFill>
                          <a:latin typeface="Meiryo UI" panose="020B0604030504040204" pitchFamily="50" charset="-128"/>
                          <a:ea typeface="Meiryo UI" panose="020B0604030504040204" pitchFamily="50" charset="-128"/>
                        </a:rPr>
                        <a:t>投資税額控除）</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１．設備投資促進税制</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　（特別償却または投資税額控除）</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２</a:t>
                      </a:r>
                      <a:r>
                        <a:rPr kumimoji="1" lang="en-US" altLang="ja-JP" sz="1200" dirty="0" smtClean="0">
                          <a:solidFill>
                            <a:schemeClr val="tx1"/>
                          </a:solidFill>
                          <a:latin typeface="Meiryo UI" panose="020B0604030504040204" pitchFamily="50" charset="-128"/>
                          <a:ea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rPr>
                        <a:t>所得控除</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上記の他、特区内ベンチャー企業の株式を取得した「個人」へのエンジェル税制等も措置。</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84688">
                <a:tc vMerge="1">
                  <a:txBody>
                    <a:bodyPr/>
                    <a:lstStyle/>
                    <a:p>
                      <a:endParaRPr kumimoji="1" lang="ja-JP" altLang="en-US" sz="1400"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財政</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1200" b="0" u="none" dirty="0" smtClean="0">
                          <a:solidFill>
                            <a:schemeClr val="tx1"/>
                          </a:solidFill>
                          <a:latin typeface="Meiryo UI" panose="020B0604030504040204" pitchFamily="50" charset="-128"/>
                          <a:ea typeface="Meiryo UI" panose="020B0604030504040204" pitchFamily="50" charset="-128"/>
                        </a:rPr>
                        <a:t>総合特区推進調整費</a:t>
                      </a:r>
                      <a:endParaRPr kumimoji="1" lang="en-US" altLang="ja-JP" sz="1200" b="0" u="none" strike="sngStrike" dirty="0" smtClean="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なし</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27032">
                <a:tc vMerge="1">
                  <a:txBody>
                    <a:bodyPr/>
                    <a:lstStyle/>
                    <a:p>
                      <a:endParaRPr kumimoji="1" lang="ja-JP" altLang="en-US" sz="1400"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金融</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利子補給（最大０．７％、５年間）</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利子補給（最大０．７％、５年間）</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　＊ベンチャー企業、中小企業等が対象</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8" name="テキスト ボックス 17"/>
          <p:cNvSpPr txBox="1"/>
          <p:nvPr/>
        </p:nvSpPr>
        <p:spPr>
          <a:xfrm>
            <a:off x="1113680" y="6566996"/>
            <a:ext cx="7704856"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首相官邸</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HP</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の資料等をもとに作成</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i="0" u="none" strike="noStrike" kern="1200" cap="none" spc="0" normalizeH="0" baseline="0" noProof="0" smtClean="0">
                <a:ln>
                  <a:noFill/>
                </a:ln>
                <a:solidFill>
                  <a:prstClr val="black"/>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1" lang="ja-JP" altLang="en-US" i="0" u="none" strike="noStrike" kern="120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2284904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6024" y="430342"/>
            <a:ext cx="4644008" cy="338554"/>
          </a:xfrm>
          <a:prstGeom prst="rect">
            <a:avLst/>
          </a:prstGeom>
          <a:noFill/>
        </p:spPr>
        <p:txBody>
          <a:bodyPr wrap="square" rtlCol="0">
            <a:spAutoFit/>
          </a:bodyPr>
          <a:lstStyle/>
          <a:p>
            <a:r>
              <a:rPr kumimoji="1" lang="ja-JP" altLang="en-US" sz="1600" dirty="0" smtClean="0">
                <a:latin typeface="BIZ UDゴシック" panose="020B0400000000000000" pitchFamily="49" charset="-128"/>
                <a:ea typeface="BIZ UDゴシック" panose="020B0400000000000000" pitchFamily="49" charset="-128"/>
              </a:rPr>
              <a:t>①うめきた</a:t>
            </a:r>
            <a:r>
              <a:rPr lang="ja-JP" altLang="en-US" sz="1600" dirty="0" smtClean="0">
                <a:latin typeface="BIZ UDゴシック" panose="020B0400000000000000" pitchFamily="49" charset="-128"/>
                <a:ea typeface="BIZ UDゴシック" panose="020B0400000000000000" pitchFamily="49" charset="-128"/>
              </a:rPr>
              <a:t>２期</a:t>
            </a:r>
            <a:endParaRPr kumimoji="1" lang="en-US" altLang="ja-JP" sz="1600" i="1" strike="dblStrike" dirty="0" smtClean="0">
              <a:solidFill>
                <a:srgbClr val="FF0000"/>
              </a:solidFill>
              <a:latin typeface="BIZ UDゴシック" panose="020B0400000000000000" pitchFamily="49" charset="-128"/>
              <a:ea typeface="BIZ UDゴシック" panose="020B0400000000000000" pitchFamily="49" charset="-128"/>
            </a:endParaRPr>
          </a:p>
        </p:txBody>
      </p:sp>
      <p:graphicFrame>
        <p:nvGraphicFramePr>
          <p:cNvPr id="6" name="表 5"/>
          <p:cNvGraphicFramePr>
            <a:graphicFrameLocks noGrp="1"/>
          </p:cNvGraphicFramePr>
          <p:nvPr>
            <p:extLst/>
          </p:nvPr>
        </p:nvGraphicFramePr>
        <p:xfrm>
          <a:off x="216024" y="908721"/>
          <a:ext cx="8712968" cy="5688632"/>
        </p:xfrm>
        <a:graphic>
          <a:graphicData uri="http://schemas.openxmlformats.org/drawingml/2006/table">
            <a:tbl>
              <a:tblPr firstRow="1">
                <a:tableStyleId>{616DA210-FB5B-4158-B5E0-FEB733F419BA}</a:tableStyleId>
              </a:tblPr>
              <a:tblGrid>
                <a:gridCol w="1904986">
                  <a:extLst>
                    <a:ext uri="{9D8B030D-6E8A-4147-A177-3AD203B41FA5}">
                      <a16:colId xmlns:a16="http://schemas.microsoft.com/office/drawing/2014/main" val="20000"/>
                    </a:ext>
                  </a:extLst>
                </a:gridCol>
                <a:gridCol w="1904986">
                  <a:extLst>
                    <a:ext uri="{9D8B030D-6E8A-4147-A177-3AD203B41FA5}">
                      <a16:colId xmlns:a16="http://schemas.microsoft.com/office/drawing/2014/main" val="20001"/>
                    </a:ext>
                  </a:extLst>
                </a:gridCol>
                <a:gridCol w="1904986">
                  <a:extLst>
                    <a:ext uri="{9D8B030D-6E8A-4147-A177-3AD203B41FA5}">
                      <a16:colId xmlns:a16="http://schemas.microsoft.com/office/drawing/2014/main" val="20002"/>
                    </a:ext>
                  </a:extLst>
                </a:gridCol>
                <a:gridCol w="2998010">
                  <a:extLst>
                    <a:ext uri="{9D8B030D-6E8A-4147-A177-3AD203B41FA5}">
                      <a16:colId xmlns:a16="http://schemas.microsoft.com/office/drawing/2014/main" val="20003"/>
                    </a:ext>
                  </a:extLst>
                </a:gridCol>
              </a:tblGrid>
              <a:tr h="446072">
                <a:tc>
                  <a:txBody>
                    <a:bodyPr/>
                    <a:lstStyle/>
                    <a:p>
                      <a:pPr algn="ctr">
                        <a:lnSpc>
                          <a:spcPct val="100000"/>
                        </a:lnSpc>
                      </a:pPr>
                      <a:r>
                        <a:rPr kumimoji="1" lang="ja-JP" altLang="en-US" sz="18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Why</a:t>
                      </a:r>
                      <a:r>
                        <a:rPr kumimoji="1" lang="ja-JP" altLang="en-US" sz="18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anchor="ctr">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8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Vision</a:t>
                      </a:r>
                      <a:r>
                        <a:rPr kumimoji="1" lang="ja-JP" altLang="en-US" sz="18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8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What</a:t>
                      </a:r>
                      <a:r>
                        <a:rPr kumimoji="1" lang="ja-JP" altLang="en-US" sz="18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8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Outcome</a:t>
                      </a:r>
                      <a:r>
                        <a:rPr kumimoji="1" lang="ja-JP" altLang="en-US" sz="18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anchor="ctr">
                    <a:lnL w="12700" cap="flat" cmpd="sng" algn="ctr">
                      <a:solidFill>
                        <a:schemeClr val="tx1"/>
                      </a:solidFill>
                      <a:prstDash val="sysDash"/>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23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u="none" strike="noStrike" kern="1200" baseline="0" dirty="0" smtClean="0">
                          <a:latin typeface="Calibri" panose="020F0502020204030204" pitchFamily="34" charset="0"/>
                          <a:ea typeface="ＭＳ Ｐゴシック" panose="020B0600070205080204" pitchFamily="50" charset="-128"/>
                          <a:cs typeface="Calibri" panose="020F0502020204030204" pitchFamily="34" charset="0"/>
                        </a:rPr>
                        <a:t>・世界の大都市では、　　ニューヨークのセントラルパークやロンドンのハイド・パークなど、都市の中心部に大きな公園があることで、都市格を高めており、うめきた２期においても、みどりを軸としたまちづくりをめざす機運が高まった。</a:t>
                      </a:r>
                      <a:endParaRPr kumimoji="1" lang="en-US" altLang="ja-JP" sz="1300" u="none" strike="noStrike" kern="1200" baseline="0" dirty="0" smtClean="0">
                        <a:latin typeface="Calibri" panose="020F0502020204030204" pitchFamily="34" charset="0"/>
                        <a:ea typeface="ＭＳ Ｐゴシック" panose="020B0600070205080204" pitchFamily="50" charset="-128"/>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300" u="none" strike="noStrike" kern="1200" baseline="0" dirty="0" smtClean="0">
                        <a:latin typeface="Calibri" panose="020F0502020204030204" pitchFamily="34" charset="0"/>
                        <a:ea typeface="ＭＳ Ｐゴシック" panose="020B0600070205080204" pitchFamily="50" charset="-128"/>
                        <a:cs typeface="Calibri" panose="020F0502020204030204" pitchFamily="34" charset="0"/>
                      </a:endParaRPr>
                    </a:p>
                  </a:txBody>
                  <a:tcPr>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a:lnSpc>
                          <a:spcPct val="100000"/>
                        </a:lnSpc>
                        <a:spcBef>
                          <a:spcPts val="0"/>
                        </a:spcBef>
                        <a:spcAft>
                          <a:spcPts val="0"/>
                        </a:spcAft>
                      </a:pPr>
                      <a:r>
                        <a:rPr kumimoji="1" lang="ja-JP" altLang="en-US" sz="1300" u="none" strike="noStrike" dirty="0" smtClean="0">
                          <a:latin typeface="Calibri" panose="020F0502020204030204" pitchFamily="34" charset="0"/>
                          <a:ea typeface="ＭＳ Ｐゴシック" panose="020B0600070205080204" pitchFamily="50" charset="-128"/>
                          <a:cs typeface="Calibri" panose="020F0502020204030204" pitchFamily="34" charset="0"/>
                        </a:rPr>
                        <a:t>・「みどり」を軸にしたまちづくりにより、圧倒的な都市魅力と品格ある都市景観を創出するとともに、開発の効果を周辺にも波及させ、周辺の地域を高めることとした。</a:t>
                      </a:r>
                      <a:endParaRPr kumimoji="1" lang="en-US" altLang="ja-JP"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a:lnSpc>
                          <a:spcPct val="100000"/>
                        </a:lnSpc>
                        <a:spcBef>
                          <a:spcPts val="0"/>
                        </a:spcBef>
                        <a:spcAft>
                          <a:spcPts val="0"/>
                        </a:spcAft>
                      </a:pPr>
                      <a:r>
                        <a:rPr kumimoji="1" lang="ja-JP" altLang="en-US"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・大阪駅周辺地域部会</a:t>
                      </a:r>
                      <a:endParaRPr kumimoji="1" lang="en-US" altLang="ja-JP"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algn="l">
                        <a:lnSpc>
                          <a:spcPct val="100000"/>
                        </a:lnSpc>
                        <a:spcBef>
                          <a:spcPts val="0"/>
                        </a:spcBef>
                        <a:spcAft>
                          <a:spcPts val="0"/>
                        </a:spcAft>
                      </a:pPr>
                      <a:r>
                        <a:rPr kumimoji="1" lang="en-US" altLang="ja-JP"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において、うめきた２期 </a:t>
                      </a:r>
                      <a:endParaRPr kumimoji="1" lang="en-US" altLang="ja-JP"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algn="l">
                        <a:lnSpc>
                          <a:spcPct val="100000"/>
                        </a:lnSpc>
                        <a:spcBef>
                          <a:spcPts val="0"/>
                        </a:spcBef>
                        <a:spcAft>
                          <a:spcPts val="0"/>
                        </a:spcAft>
                      </a:pPr>
                      <a:r>
                        <a:rPr kumimoji="1" lang="en-US" altLang="ja-JP"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開発計画について議論</a:t>
                      </a:r>
                      <a:endParaRPr kumimoji="1" lang="en-US" altLang="ja-JP"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algn="l">
                        <a:lnSpc>
                          <a:spcPct val="100000"/>
                        </a:lnSpc>
                        <a:spcBef>
                          <a:spcPts val="0"/>
                        </a:spcBef>
                        <a:spcAft>
                          <a:spcPts val="0"/>
                        </a:spcAft>
                      </a:pPr>
                      <a:r>
                        <a:rPr kumimoji="1" lang="en-US" altLang="ja-JP"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し</a:t>
                      </a:r>
                      <a:r>
                        <a:rPr kumimoji="1" lang="ja-JP" altLang="en-US" sz="1300" u="none" strike="noStrike" kern="1200"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、「みどり」を軸とした </a:t>
                      </a:r>
                      <a:endParaRPr kumimoji="1" lang="en-US" altLang="ja-JP" sz="1300" u="none" strike="noStrike" kern="1200"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algn="l">
                        <a:lnSpc>
                          <a:spcPct val="100000"/>
                        </a:lnSpc>
                        <a:spcBef>
                          <a:spcPts val="0"/>
                        </a:spcBef>
                        <a:spcAft>
                          <a:spcPts val="0"/>
                        </a:spcAft>
                      </a:pPr>
                      <a:r>
                        <a:rPr kumimoji="1" lang="en-US" altLang="ja-JP" sz="1300" u="none" strike="noStrike" kern="1200"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300" u="none" strike="noStrike" kern="1200"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質の高いまちづくりを</a:t>
                      </a:r>
                      <a:r>
                        <a:rPr kumimoji="1" lang="ja-JP" altLang="en-US" sz="1300" u="none" strike="noStrike" kern="1200" baseline="0" dirty="0" err="1"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め</a:t>
                      </a:r>
                      <a:endParaRPr kumimoji="1" lang="en-US" altLang="ja-JP" sz="1300" u="none" strike="noStrike" kern="1200"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algn="l">
                        <a:lnSpc>
                          <a:spcPct val="100000"/>
                        </a:lnSpc>
                        <a:spcBef>
                          <a:spcPts val="0"/>
                        </a:spcBef>
                        <a:spcAft>
                          <a:spcPts val="0"/>
                        </a:spcAft>
                      </a:pPr>
                      <a:r>
                        <a:rPr kumimoji="1" lang="en-US" altLang="ja-JP" sz="1300" u="none" strike="noStrike" kern="1200"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300" u="none" strike="noStrike" kern="1200"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ざすこと、また、その実</a:t>
                      </a:r>
                      <a:endParaRPr kumimoji="1" lang="en-US" altLang="ja-JP" sz="1300" u="none" strike="noStrike" kern="1200"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algn="l">
                        <a:lnSpc>
                          <a:spcPct val="100000"/>
                        </a:lnSpc>
                        <a:spcBef>
                          <a:spcPts val="0"/>
                        </a:spcBef>
                        <a:spcAft>
                          <a:spcPts val="0"/>
                        </a:spcAft>
                      </a:pPr>
                      <a:r>
                        <a:rPr kumimoji="1" lang="en-US" altLang="ja-JP" sz="1300" u="none" strike="noStrike" kern="1200"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300" u="none" strike="noStrike" kern="1200"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現に向けて、 国内外か</a:t>
                      </a:r>
                      <a:endParaRPr kumimoji="1" lang="en-US" altLang="ja-JP" sz="1300" u="none" strike="noStrike" kern="1200"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algn="l">
                        <a:lnSpc>
                          <a:spcPct val="100000"/>
                        </a:lnSpc>
                        <a:spcBef>
                          <a:spcPts val="0"/>
                        </a:spcBef>
                        <a:spcAft>
                          <a:spcPts val="0"/>
                        </a:spcAft>
                      </a:pPr>
                      <a:r>
                        <a:rPr kumimoji="1" lang="en-US" altLang="ja-JP" sz="1300" u="none" strike="noStrike" kern="1200"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300" u="none" strike="noStrike" kern="1200"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ら広く民間提案を受け</a:t>
                      </a:r>
                      <a:endParaRPr kumimoji="1" lang="en-US" altLang="ja-JP" sz="1300" u="none" strike="noStrike" kern="1200"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algn="l">
                        <a:lnSpc>
                          <a:spcPct val="100000"/>
                        </a:lnSpc>
                        <a:spcBef>
                          <a:spcPts val="0"/>
                        </a:spcBef>
                        <a:spcAft>
                          <a:spcPts val="0"/>
                        </a:spcAft>
                      </a:pPr>
                      <a:r>
                        <a:rPr kumimoji="1" lang="en-US" altLang="ja-JP" sz="1300" u="none" strike="noStrike" kern="1200"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300" u="none" strike="noStrike" kern="1200"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入れ、創意に富んだ、実 </a:t>
                      </a:r>
                      <a:endParaRPr kumimoji="1" lang="en-US" altLang="ja-JP" sz="1300" u="none" strike="noStrike" kern="1200"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algn="l">
                        <a:lnSpc>
                          <a:spcPct val="100000"/>
                        </a:lnSpc>
                        <a:spcBef>
                          <a:spcPts val="0"/>
                        </a:spcBef>
                        <a:spcAft>
                          <a:spcPts val="0"/>
                        </a:spcAft>
                      </a:pPr>
                      <a:r>
                        <a:rPr kumimoji="1" lang="en-US" altLang="ja-JP" sz="1300" u="none" strike="noStrike" kern="1200"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300" u="none" strike="noStrike" kern="1200"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効性のある開発計画を</a:t>
                      </a:r>
                      <a:endParaRPr kumimoji="1" lang="en-US" altLang="ja-JP" sz="1300" u="none" strike="noStrike" kern="1200"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algn="l">
                        <a:lnSpc>
                          <a:spcPct val="100000"/>
                        </a:lnSpc>
                        <a:spcBef>
                          <a:spcPts val="0"/>
                        </a:spcBef>
                        <a:spcAft>
                          <a:spcPts val="0"/>
                        </a:spcAft>
                      </a:pPr>
                      <a:r>
                        <a:rPr kumimoji="1" lang="en-US" altLang="ja-JP" sz="1300" u="none" strike="noStrike" kern="1200"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300" u="none" strike="noStrike" kern="1200"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検討することを確認。</a:t>
                      </a:r>
                      <a:endParaRPr kumimoji="1" lang="en-US" altLang="ja-JP" sz="1300" u="none" strike="noStrike" kern="1200"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algn="l">
                        <a:lnSpc>
                          <a:spcPct val="100000"/>
                        </a:lnSpc>
                        <a:spcBef>
                          <a:spcPts val="0"/>
                        </a:spcBef>
                        <a:spcAft>
                          <a:spcPts val="0"/>
                        </a:spcAft>
                      </a:pPr>
                      <a:endParaRPr kumimoji="1" lang="en-US" altLang="ja-JP" sz="1300" u="none" strike="noStrike" kern="1200"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algn="l">
                        <a:lnSpc>
                          <a:spcPct val="100000"/>
                        </a:lnSpc>
                        <a:spcBef>
                          <a:spcPts val="0"/>
                        </a:spcBef>
                        <a:spcAft>
                          <a:spcPts val="0"/>
                        </a:spcAft>
                      </a:pPr>
                      <a:r>
                        <a:rPr kumimoji="1" lang="ja-JP" altLang="en-US" sz="1300" u="none" strike="noStrike" kern="1200"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300" u="none" strike="noStrike" kern="1200"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2014</a:t>
                      </a:r>
                      <a:r>
                        <a:rPr kumimoji="1" lang="ja-JP" altLang="en-US" sz="1300" u="none" strike="noStrike" kern="1200"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年度に、「みどり」</a:t>
                      </a:r>
                      <a:endParaRPr kumimoji="1" lang="en-US" altLang="ja-JP" sz="1300" u="none" strike="noStrike" kern="1200"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algn="l">
                        <a:lnSpc>
                          <a:spcPct val="100000"/>
                        </a:lnSpc>
                        <a:spcBef>
                          <a:spcPts val="0"/>
                        </a:spcBef>
                        <a:spcAft>
                          <a:spcPts val="0"/>
                        </a:spcAft>
                      </a:pPr>
                      <a:r>
                        <a:rPr kumimoji="1" lang="en-US" altLang="ja-JP" sz="1300" u="none" strike="noStrike" kern="1200"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300" u="none" strike="noStrike" kern="1200"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と「イノベーション」の融</a:t>
                      </a:r>
                      <a:endParaRPr kumimoji="1" lang="en-US" altLang="ja-JP" sz="1300" u="none" strike="noStrike" kern="1200"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algn="l">
                        <a:lnSpc>
                          <a:spcPct val="100000"/>
                        </a:lnSpc>
                        <a:spcBef>
                          <a:spcPts val="0"/>
                        </a:spcBef>
                        <a:spcAft>
                          <a:spcPts val="0"/>
                        </a:spcAft>
                      </a:pPr>
                      <a:r>
                        <a:rPr kumimoji="1" lang="en-US" altLang="ja-JP" sz="1300" u="none" strike="noStrike" kern="1200"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300" u="none" strike="noStrike" kern="1200"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合拠点を目標とする「</a:t>
                      </a:r>
                      <a:r>
                        <a:rPr kumimoji="1" lang="ja-JP" altLang="en-US" sz="1300" u="none" strike="noStrike" kern="1200" baseline="0" dirty="0" err="1"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う</a:t>
                      </a:r>
                      <a:endParaRPr kumimoji="1" lang="en-US" altLang="ja-JP" sz="1300" u="none" strike="noStrike" kern="1200"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algn="l">
                        <a:lnSpc>
                          <a:spcPct val="100000"/>
                        </a:lnSpc>
                        <a:spcBef>
                          <a:spcPts val="0"/>
                        </a:spcBef>
                        <a:spcAft>
                          <a:spcPts val="0"/>
                        </a:spcAft>
                      </a:pPr>
                      <a:r>
                        <a:rPr kumimoji="1" lang="en-US" altLang="ja-JP" sz="1300" u="none" strike="noStrike" kern="1200"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300" u="none" strike="noStrike" kern="1200"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めきた２期区域まちづく</a:t>
                      </a:r>
                      <a:endParaRPr kumimoji="1" lang="en-US" altLang="ja-JP" sz="1300" u="none" strike="noStrike" kern="1200"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algn="l">
                        <a:lnSpc>
                          <a:spcPct val="100000"/>
                        </a:lnSpc>
                        <a:spcBef>
                          <a:spcPts val="0"/>
                        </a:spcBef>
                        <a:spcAft>
                          <a:spcPts val="0"/>
                        </a:spcAft>
                      </a:pPr>
                      <a:r>
                        <a:rPr kumimoji="1" lang="en-US" altLang="ja-JP" sz="1300" u="none" strike="noStrike" kern="1200"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300" u="none" strike="noStrike" kern="1200" baseline="0" dirty="0" err="1"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りの</a:t>
                      </a:r>
                      <a:r>
                        <a:rPr kumimoji="1" lang="ja-JP" altLang="en-US" sz="1300" u="none" strike="noStrike" kern="1200"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方針」を決定。</a:t>
                      </a:r>
                      <a:endParaRPr kumimoji="1" lang="en-US" altLang="ja-JP" sz="1300" u="none" strike="noStrike" kern="1200"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algn="l">
                        <a:lnSpc>
                          <a:spcPct val="100000"/>
                        </a:lnSpc>
                        <a:spcBef>
                          <a:spcPts val="0"/>
                        </a:spcBef>
                        <a:spcAft>
                          <a:spcPts val="0"/>
                        </a:spcAft>
                      </a:pPr>
                      <a:endParaRPr kumimoji="1" lang="en-US" altLang="ja-JP"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algn="l">
                        <a:lnSpc>
                          <a:spcPct val="100000"/>
                        </a:lnSpc>
                        <a:spcBef>
                          <a:spcPts val="0"/>
                        </a:spcBef>
                        <a:spcAft>
                          <a:spcPts val="0"/>
                        </a:spcAft>
                      </a:pPr>
                      <a:r>
                        <a:rPr kumimoji="1" lang="ja-JP" altLang="en-US"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2021</a:t>
                      </a:r>
                      <a:r>
                        <a:rPr kumimoji="1" lang="ja-JP" altLang="en-US"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年４月の副首都推 </a:t>
                      </a:r>
                      <a:endParaRPr kumimoji="1" lang="en-US" altLang="ja-JP"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algn="l">
                        <a:lnSpc>
                          <a:spcPct val="100000"/>
                        </a:lnSpc>
                        <a:spcBef>
                          <a:spcPts val="0"/>
                        </a:spcBef>
                        <a:spcAft>
                          <a:spcPts val="0"/>
                        </a:spcAft>
                      </a:pPr>
                      <a:r>
                        <a:rPr kumimoji="1" lang="en-US" altLang="ja-JP"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進本部会議にて、広域</a:t>
                      </a:r>
                      <a:endParaRPr kumimoji="1" lang="en-US" altLang="ja-JP"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algn="l">
                        <a:lnSpc>
                          <a:spcPct val="100000"/>
                        </a:lnSpc>
                        <a:spcBef>
                          <a:spcPts val="0"/>
                        </a:spcBef>
                        <a:spcAft>
                          <a:spcPts val="0"/>
                        </a:spcAft>
                      </a:pPr>
                      <a:r>
                        <a:rPr kumimoji="1" lang="en-US" altLang="ja-JP"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的な拠点開発について</a:t>
                      </a:r>
                      <a:endParaRPr kumimoji="1" lang="en-US" altLang="ja-JP"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algn="l">
                        <a:lnSpc>
                          <a:spcPct val="100000"/>
                        </a:lnSpc>
                        <a:spcBef>
                          <a:spcPts val="0"/>
                        </a:spcBef>
                        <a:spcAft>
                          <a:spcPts val="0"/>
                        </a:spcAft>
                      </a:pPr>
                      <a:r>
                        <a:rPr kumimoji="1" lang="en-US" altLang="ja-JP"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府市での関与を確認し、</a:t>
                      </a:r>
                      <a:endParaRPr kumimoji="1" lang="en-US" altLang="ja-JP"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algn="l">
                        <a:lnSpc>
                          <a:spcPct val="100000"/>
                        </a:lnSpc>
                        <a:spcBef>
                          <a:spcPts val="0"/>
                        </a:spcBef>
                        <a:spcAft>
                          <a:spcPts val="0"/>
                        </a:spcAft>
                      </a:pPr>
                      <a:r>
                        <a:rPr kumimoji="1" lang="en-US" altLang="ja-JP"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2021</a:t>
                      </a:r>
                      <a:r>
                        <a:rPr kumimoji="1" lang="ja-JP" altLang="en-US"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a:t>
                      </a:r>
                      <a:r>
                        <a:rPr kumimoji="1" lang="en-US" altLang="ja-JP"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11</a:t>
                      </a:r>
                      <a:r>
                        <a:rPr kumimoji="1" lang="ja-JP" altLang="en-US"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月に、「大阪都</a:t>
                      </a:r>
                      <a:endParaRPr kumimoji="1" lang="en-US" altLang="ja-JP"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algn="l">
                        <a:lnSpc>
                          <a:spcPct val="100000"/>
                        </a:lnSpc>
                        <a:spcBef>
                          <a:spcPts val="0"/>
                        </a:spcBef>
                        <a:spcAft>
                          <a:spcPts val="0"/>
                        </a:spcAft>
                      </a:pPr>
                      <a:r>
                        <a:rPr kumimoji="1" lang="en-US" altLang="ja-JP"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市計画局」を設置し、府</a:t>
                      </a:r>
                      <a:endParaRPr kumimoji="1" lang="en-US" altLang="ja-JP"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algn="l">
                        <a:lnSpc>
                          <a:spcPct val="100000"/>
                        </a:lnSpc>
                        <a:spcBef>
                          <a:spcPts val="0"/>
                        </a:spcBef>
                        <a:spcAft>
                          <a:spcPts val="0"/>
                        </a:spcAft>
                      </a:pPr>
                      <a:r>
                        <a:rPr kumimoji="1" lang="en-US" altLang="ja-JP"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市で連携した取組みを</a:t>
                      </a:r>
                      <a:endParaRPr kumimoji="1" lang="en-US" altLang="ja-JP"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algn="l">
                        <a:lnSpc>
                          <a:spcPct val="100000"/>
                        </a:lnSpc>
                        <a:spcBef>
                          <a:spcPts val="0"/>
                        </a:spcBef>
                        <a:spcAft>
                          <a:spcPts val="0"/>
                        </a:spcAft>
                      </a:pPr>
                      <a:r>
                        <a:rPr kumimoji="1" lang="en-US" altLang="ja-JP"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推進。</a:t>
                      </a:r>
                      <a:endParaRPr kumimoji="1" lang="en-US" altLang="ja-JP"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nSpc>
                          <a:spcPct val="100000"/>
                        </a:lnSpc>
                        <a:spcBef>
                          <a:spcPts val="0"/>
                        </a:spcBef>
                        <a:spcAft>
                          <a:spcPts val="0"/>
                        </a:spcAft>
                        <a:defRPr/>
                      </a:pPr>
                      <a:r>
                        <a:rPr kumimoji="1" lang="ja-JP" altLang="en-US"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2017</a:t>
                      </a:r>
                      <a:r>
                        <a:rPr kumimoji="1" lang="ja-JP" altLang="en-US"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年６月に、うめきた２期みどりとイノ　　 </a:t>
                      </a:r>
                      <a:endParaRPr kumimoji="1" lang="en-US" altLang="ja-JP"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a:lnSpc>
                          <a:spcPct val="100000"/>
                        </a:lnSpc>
                        <a:spcBef>
                          <a:spcPts val="0"/>
                        </a:spcBef>
                        <a:spcAft>
                          <a:spcPts val="0"/>
                        </a:spcAft>
                        <a:defRPr/>
                      </a:pPr>
                      <a:r>
                        <a:rPr kumimoji="1" lang="ja-JP" altLang="en-US" sz="1300" u="none" strike="noStrike"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ベーションの融合拠点形成推進協議会</a:t>
                      </a:r>
                      <a:endParaRPr kumimoji="1" lang="en-US" altLang="ja-JP"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a:lnSpc>
                          <a:spcPct val="100000"/>
                        </a:lnSpc>
                        <a:spcBef>
                          <a:spcPts val="0"/>
                        </a:spcBef>
                        <a:spcAft>
                          <a:spcPts val="0"/>
                        </a:spcAft>
                        <a:defRPr/>
                      </a:pPr>
                      <a:r>
                        <a:rPr kumimoji="1" lang="en-US" altLang="ja-JP"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を設立</a:t>
                      </a:r>
                      <a:endParaRPr kumimoji="1" lang="en-US" altLang="ja-JP"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a:lnSpc>
                          <a:spcPct val="100000"/>
                        </a:lnSpc>
                        <a:spcBef>
                          <a:spcPts val="0"/>
                        </a:spcBef>
                        <a:spcAft>
                          <a:spcPts val="0"/>
                        </a:spcAft>
                        <a:defRPr/>
                      </a:pPr>
                      <a:endParaRPr kumimoji="1" lang="en-US" altLang="ja-JP"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a:lnSpc>
                          <a:spcPct val="100000"/>
                        </a:lnSpc>
                        <a:spcBef>
                          <a:spcPts val="0"/>
                        </a:spcBef>
                        <a:spcAft>
                          <a:spcPts val="0"/>
                        </a:spcAft>
                        <a:defRPr/>
                      </a:pPr>
                      <a:r>
                        <a:rPr kumimoji="1" lang="ja-JP" altLang="en-US"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2018</a:t>
                      </a:r>
                      <a:r>
                        <a:rPr kumimoji="1" lang="ja-JP" altLang="en-US"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年７月に、うめきた２期民間開発事　</a:t>
                      </a:r>
                      <a:endParaRPr kumimoji="1" lang="en-US" altLang="ja-JP"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a:lnSpc>
                          <a:spcPct val="100000"/>
                        </a:lnSpc>
                        <a:spcBef>
                          <a:spcPts val="0"/>
                        </a:spcBef>
                        <a:spcAft>
                          <a:spcPts val="0"/>
                        </a:spcAft>
                        <a:defRPr/>
                      </a:pPr>
                      <a:r>
                        <a:rPr kumimoji="1" lang="en-US" altLang="ja-JP"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業者を決定</a:t>
                      </a:r>
                      <a:endParaRPr kumimoji="1" lang="en-US" altLang="ja-JP"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a:lnSpc>
                          <a:spcPct val="100000"/>
                        </a:lnSpc>
                        <a:spcBef>
                          <a:spcPts val="0"/>
                        </a:spcBef>
                        <a:spcAft>
                          <a:spcPts val="0"/>
                        </a:spcAft>
                        <a:defRPr/>
                      </a:pPr>
                      <a:endParaRPr kumimoji="1" lang="en-US" altLang="ja-JP"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3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lang="en-US" altLang="ja-JP" sz="13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2019</a:t>
                      </a:r>
                      <a:r>
                        <a:rPr lang="ja-JP" altLang="en-US" sz="13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年３月に、公園の</a:t>
                      </a:r>
                      <a:r>
                        <a:rPr kumimoji="1" lang="ja-JP" altLang="en-US"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都市計画決定</a:t>
                      </a:r>
                      <a:r>
                        <a:rPr kumimoji="1" lang="en-US" altLang="ja-JP" sz="1300" u="none" strike="sngStrike" dirty="0" smtClean="0">
                          <a:solidFill>
                            <a:srgbClr val="FF0000"/>
                          </a:solidFill>
                          <a:latin typeface="Calibri" panose="020F0502020204030204" pitchFamily="34" charset="0"/>
                          <a:ea typeface="ＭＳ Ｐゴシック" panose="020B0600070205080204" pitchFamily="50" charset="-128"/>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2020</a:t>
                      </a:r>
                      <a:r>
                        <a:rPr kumimoji="1" lang="ja-JP" altLang="en-US"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年４月に、うめきた</a:t>
                      </a:r>
                      <a:r>
                        <a:rPr kumimoji="1" lang="en-US" altLang="ja-JP"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a:t>
                      </a:r>
                      <a:r>
                        <a:rPr kumimoji="1" lang="ja-JP" altLang="en-US"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期</a:t>
                      </a:r>
                      <a:r>
                        <a:rPr kumimoji="1" lang="ja-JP" altLang="en-US" sz="1300" u="none" strike="noStrike" dirty="0" err="1"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地区地区</a:t>
                      </a:r>
                      <a:r>
                        <a:rPr kumimoji="1" lang="ja-JP" altLang="en-US"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計</a:t>
                      </a:r>
                      <a:endParaRPr kumimoji="1" lang="en-US" altLang="ja-JP"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画の都市計画変更</a:t>
                      </a:r>
                      <a:endParaRPr kumimoji="1" lang="en-US" altLang="ja-JP" sz="1300" u="none" strike="sngStrike" dirty="0" smtClean="0">
                        <a:solidFill>
                          <a:srgbClr val="FF0000"/>
                        </a:solidFill>
                        <a:latin typeface="Calibri" panose="020F0502020204030204" pitchFamily="34" charset="0"/>
                        <a:ea typeface="ＭＳ Ｐゴシック" panose="020B0600070205080204" pitchFamily="50" charset="-128"/>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u="none" strike="noStrike"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また、都市再生特別地区（うめきた２期 </a:t>
                      </a:r>
                      <a:endParaRPr kumimoji="1" lang="en-US" altLang="ja-JP"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中央地区）の都市計画変更</a:t>
                      </a:r>
                      <a:endParaRPr kumimoji="1" lang="en-US" altLang="ja-JP" sz="1300" u="none" strike="sngStrike" dirty="0" smtClean="0">
                        <a:solidFill>
                          <a:srgbClr val="FF0000"/>
                        </a:solidFill>
                        <a:latin typeface="Calibri" panose="020F0502020204030204" pitchFamily="34" charset="0"/>
                        <a:ea typeface="ＭＳ Ｐゴシック" panose="020B0600070205080204" pitchFamily="50" charset="-128"/>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2020</a:t>
                      </a:r>
                      <a:r>
                        <a:rPr kumimoji="1" lang="ja-JP" altLang="en-US"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a:t>
                      </a:r>
                      <a:r>
                        <a:rPr kumimoji="1" lang="en-US" altLang="ja-JP"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12</a:t>
                      </a:r>
                      <a:r>
                        <a:rPr kumimoji="1" lang="ja-JP" altLang="en-US"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月に、民間開発工事に着手</a:t>
                      </a:r>
                      <a:endParaRPr kumimoji="1" lang="en-US" altLang="ja-JP" sz="1300" u="none" strike="sngStrike" dirty="0" smtClean="0">
                        <a:solidFill>
                          <a:srgbClr val="FF0000"/>
                        </a:solidFill>
                        <a:latin typeface="Calibri" panose="020F0502020204030204" pitchFamily="34" charset="0"/>
                        <a:ea typeface="ＭＳ Ｐゴシック" panose="020B0600070205080204" pitchFamily="50" charset="-128"/>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2022</a:t>
                      </a:r>
                      <a:r>
                        <a:rPr kumimoji="1" lang="ja-JP" altLang="en-US"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年５月に、公園工事に着手</a:t>
                      </a:r>
                      <a:endParaRPr kumimoji="1" lang="en-US" altLang="ja-JP" sz="1300" u="none" strike="sngStrike" dirty="0" smtClean="0">
                        <a:solidFill>
                          <a:srgbClr val="FF0000"/>
                        </a:solidFill>
                        <a:latin typeface="Calibri" panose="020F0502020204030204" pitchFamily="34" charset="0"/>
                        <a:ea typeface="ＭＳ Ｐゴシック" panose="020B0600070205080204" pitchFamily="50" charset="-128"/>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2022</a:t>
                      </a:r>
                      <a:r>
                        <a:rPr kumimoji="1" lang="ja-JP" altLang="en-US"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年９月に、一般社団法人うめきた</a:t>
                      </a:r>
                      <a:endParaRPr kumimoji="1" lang="en-US" altLang="ja-JP"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未来イノベーション機構を設立</a:t>
                      </a:r>
                      <a:endParaRPr kumimoji="1" lang="en-US" altLang="ja-JP" sz="1300" u="none" strike="sngStrike" dirty="0" smtClean="0">
                        <a:solidFill>
                          <a:srgbClr val="FF0000"/>
                        </a:solidFill>
                        <a:latin typeface="Calibri" panose="020F0502020204030204" pitchFamily="34" charset="0"/>
                        <a:ea typeface="ＭＳ Ｐゴシック" panose="020B0600070205080204" pitchFamily="50" charset="-128"/>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3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u="none" strike="sngStrike" dirty="0" smtClean="0">
                        <a:solidFill>
                          <a:srgbClr val="FF0000"/>
                        </a:solidFill>
                      </a:endParaRPr>
                    </a:p>
                  </a:txBody>
                  <a:tcPr>
                    <a:lnL w="12700" cap="flat" cmpd="sng" algn="ctr">
                      <a:solidFill>
                        <a:schemeClr val="tx1"/>
                      </a:solidFill>
                      <a:prstDash val="sysDash"/>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sp>
        <p:nvSpPr>
          <p:cNvPr id="11" name="テキスト ボックス 10"/>
          <p:cNvSpPr txBox="1"/>
          <p:nvPr/>
        </p:nvSpPr>
        <p:spPr>
          <a:xfrm>
            <a:off x="0" y="-14793"/>
            <a:ext cx="5040000" cy="338554"/>
          </a:xfrm>
          <a:prstGeom prst="rect">
            <a:avLst/>
          </a:prstGeom>
          <a:solidFill>
            <a:srgbClr val="002060"/>
          </a:solidFill>
        </p:spPr>
        <p:txBody>
          <a:bodyPr wrap="square" rtlCol="0" anchor="ctr">
            <a:spAutoFit/>
          </a:bodyPr>
          <a:lstStyle/>
          <a:p>
            <a:r>
              <a:rPr lang="ja-JP" altLang="en-US" sz="1600" b="1" u="sng" dirty="0" smtClean="0">
                <a:solidFill>
                  <a:schemeClr val="bg1"/>
                </a:solidFill>
                <a:latin typeface="BIZ UDゴシック" panose="020B0400000000000000" pitchFamily="49" charset="-128"/>
                <a:ea typeface="BIZ UDゴシック" panose="020B0400000000000000" pitchFamily="49" charset="-128"/>
              </a:rPr>
              <a:t>（</a:t>
            </a:r>
            <a:r>
              <a:rPr lang="en-US" altLang="ja-JP" sz="1600" b="1" u="sng" dirty="0" smtClean="0">
                <a:solidFill>
                  <a:schemeClr val="bg1"/>
                </a:solidFill>
                <a:latin typeface="BIZ UDゴシック" panose="020B0400000000000000" pitchFamily="49" charset="-128"/>
                <a:ea typeface="BIZ UDゴシック" panose="020B0400000000000000" pitchFamily="49" charset="-128"/>
              </a:rPr>
              <a:t>10</a:t>
            </a:r>
            <a:r>
              <a:rPr lang="ja-JP" altLang="en-US" sz="1600" b="1" u="sng" dirty="0" smtClean="0">
                <a:solidFill>
                  <a:schemeClr val="bg1"/>
                </a:solidFill>
                <a:latin typeface="BIZ UDゴシック" panose="020B0400000000000000" pitchFamily="49" charset="-128"/>
                <a:ea typeface="BIZ UDゴシック" panose="020B0400000000000000" pitchFamily="49" charset="-128"/>
              </a:rPr>
              <a:t>）まちづくり</a:t>
            </a:r>
            <a:endParaRPr lang="ja-JP" altLang="en-US" sz="1600" b="1" dirty="0">
              <a:solidFill>
                <a:schemeClr val="bg1"/>
              </a:solidFill>
              <a:latin typeface="BIZ UDゴシック" panose="020B0400000000000000" pitchFamily="49" charset="-128"/>
              <a:ea typeface="BIZ UDゴシック" panose="020B0400000000000000" pitchFamily="49" charset="-128"/>
            </a:endParaRPr>
          </a:p>
        </p:txBody>
      </p:sp>
      <p:sp>
        <p:nvSpPr>
          <p:cNvPr id="12"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105</a:t>
            </a:fld>
            <a:endParaRPr lang="ja-JP" altLang="en-US" sz="1100" b="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063099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86653" y="1186166"/>
            <a:ext cx="2872436" cy="540000"/>
          </a:xfrm>
          <a:prstGeom prst="roundRect">
            <a:avLst/>
          </a:prstGeom>
          <a:solidFill>
            <a:srgbClr val="009900">
              <a:alpha val="20000"/>
            </a:srgbClr>
          </a:solidFill>
          <a:ln w="3175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43" name="正方形/長方形 42"/>
          <p:cNvSpPr/>
          <p:nvPr/>
        </p:nvSpPr>
        <p:spPr>
          <a:xfrm>
            <a:off x="84802" y="1997798"/>
            <a:ext cx="4681501" cy="2391072"/>
          </a:xfrm>
          <a:prstGeom prst="rect">
            <a:avLst/>
          </a:prstGeom>
          <a:solidFill>
            <a:schemeClr val="bg1">
              <a:lumMod val="85000"/>
            </a:schemeClr>
          </a:solidFill>
          <a:ln w="28575">
            <a:no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ja-JP" altLang="en-US" sz="1286"/>
          </a:p>
        </p:txBody>
      </p:sp>
      <p:sp>
        <p:nvSpPr>
          <p:cNvPr id="45" name="テキスト ボックス 44"/>
          <p:cNvSpPr txBox="1">
            <a:spLocks noChangeArrowheads="1"/>
          </p:cNvSpPr>
          <p:nvPr/>
        </p:nvSpPr>
        <p:spPr bwMode="auto">
          <a:xfrm>
            <a:off x="45783" y="450289"/>
            <a:ext cx="1697143" cy="235031"/>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bIns="12857" anchor="ctr">
            <a:spAutoFit/>
          </a:bodyPr>
          <a:lstStyle/>
          <a:p>
            <a:r>
              <a:rPr lang="ja-JP" altLang="en-US" sz="1143" dirty="0">
                <a:solidFill>
                  <a:schemeClr val="bg1"/>
                </a:solidFill>
                <a:latin typeface="+mj-ea"/>
                <a:ea typeface="+mj-ea"/>
              </a:rPr>
              <a:t>○民間都市開発誘導</a:t>
            </a:r>
          </a:p>
        </p:txBody>
      </p:sp>
      <p:sp>
        <p:nvSpPr>
          <p:cNvPr id="52" name="テキスト ボックス 51"/>
          <p:cNvSpPr txBox="1"/>
          <p:nvPr/>
        </p:nvSpPr>
        <p:spPr>
          <a:xfrm>
            <a:off x="174335" y="1211877"/>
            <a:ext cx="1714192" cy="515526"/>
          </a:xfrm>
          <a:prstGeom prst="rect">
            <a:avLst/>
          </a:prstGeom>
          <a:noFill/>
        </p:spPr>
        <p:txBody>
          <a:bodyPr wrap="square" rtlCol="0">
            <a:spAutoFit/>
          </a:bodyPr>
          <a:lstStyle/>
          <a:p>
            <a:pPr algn="ctr">
              <a:lnSpc>
                <a:spcPts val="1143"/>
              </a:lnSpc>
            </a:pPr>
            <a:r>
              <a:rPr lang="ja-JP" altLang="en-US" sz="857" dirty="0">
                <a:latin typeface="ＭＳ ゴシック" panose="020B0609070205080204" pitchFamily="49" charset="-128"/>
                <a:ea typeface="ＭＳ ゴシック" panose="020B0609070205080204" pitchFamily="49" charset="-128"/>
              </a:rPr>
              <a:t>世界の人々を惹きつける</a:t>
            </a:r>
            <a:endParaRPr lang="en-US" altLang="ja-JP" sz="857" dirty="0">
              <a:latin typeface="ＭＳ ゴシック" panose="020B0609070205080204" pitchFamily="49" charset="-128"/>
              <a:ea typeface="ＭＳ ゴシック" panose="020B0609070205080204" pitchFamily="49" charset="-128"/>
            </a:endParaRPr>
          </a:p>
          <a:p>
            <a:pPr algn="ctr">
              <a:lnSpc>
                <a:spcPts val="1143"/>
              </a:lnSpc>
            </a:pPr>
            <a:r>
              <a:rPr lang="ja-JP" altLang="en-US" sz="857" dirty="0">
                <a:latin typeface="ＭＳ ゴシック" panose="020B0609070205080204" pitchFamily="49" charset="-128"/>
                <a:ea typeface="ＭＳ ゴシック" panose="020B0609070205080204" pitchFamily="49" charset="-128"/>
              </a:rPr>
              <a:t>比類なき魅力を備えた</a:t>
            </a:r>
            <a:endParaRPr lang="en-US" altLang="ja-JP" sz="857" dirty="0">
              <a:latin typeface="ＭＳ ゴシック" panose="020B0609070205080204" pitchFamily="49" charset="-128"/>
              <a:ea typeface="ＭＳ ゴシック" panose="020B0609070205080204" pitchFamily="49" charset="-128"/>
            </a:endParaRPr>
          </a:p>
          <a:p>
            <a:pPr algn="ctr">
              <a:lnSpc>
                <a:spcPts val="1143"/>
              </a:lnSpc>
            </a:pPr>
            <a:r>
              <a:rPr lang="ja-JP" altLang="en-US" sz="857" dirty="0">
                <a:latin typeface="ＭＳ ゴシック" panose="020B0609070205080204" pitchFamily="49" charset="-128"/>
                <a:ea typeface="ＭＳ ゴシック" panose="020B0609070205080204" pitchFamily="49" charset="-128"/>
              </a:rPr>
              <a:t>「みどり」</a:t>
            </a:r>
            <a:endParaRPr lang="en-US" altLang="ja-JP" sz="857" dirty="0">
              <a:latin typeface="ＭＳ ゴシック" panose="020B0609070205080204" pitchFamily="49" charset="-128"/>
              <a:ea typeface="ＭＳ ゴシック" panose="020B0609070205080204" pitchFamily="49" charset="-128"/>
            </a:endParaRPr>
          </a:p>
        </p:txBody>
      </p:sp>
      <p:sp>
        <p:nvSpPr>
          <p:cNvPr id="55" name="テキスト ボックス 54"/>
          <p:cNvSpPr txBox="1"/>
          <p:nvPr/>
        </p:nvSpPr>
        <p:spPr>
          <a:xfrm>
            <a:off x="445416" y="933013"/>
            <a:ext cx="4435190" cy="246221"/>
          </a:xfrm>
          <a:prstGeom prst="rect">
            <a:avLst/>
          </a:prstGeom>
          <a:noFill/>
        </p:spPr>
        <p:txBody>
          <a:bodyPr wrap="square" rtlCol="0">
            <a:spAutoFit/>
          </a:bodyPr>
          <a:lstStyle/>
          <a:p>
            <a:r>
              <a:rPr lang="ja-JP" altLang="en-US" sz="1000" u="sng" dirty="0">
                <a:latin typeface="ＭＳ ゴシック" panose="020B0609070205080204" pitchFamily="49" charset="-128"/>
                <a:ea typeface="ＭＳ ゴシック" panose="020B0609070205080204" pitchFamily="49" charset="-128"/>
              </a:rPr>
              <a:t>まちづくりの目標：「みどり」と「イノベーション」の融合拠点</a:t>
            </a:r>
            <a:endParaRPr lang="en-US" altLang="ja-JP" sz="1000" u="sng" dirty="0">
              <a:latin typeface="ＭＳ ゴシック" panose="020B0609070205080204" pitchFamily="49" charset="-128"/>
              <a:ea typeface="ＭＳ ゴシック" panose="020B0609070205080204" pitchFamily="49" charset="-128"/>
            </a:endParaRPr>
          </a:p>
        </p:txBody>
      </p:sp>
      <p:sp>
        <p:nvSpPr>
          <p:cNvPr id="67" name="テキスト ボックス 66"/>
          <p:cNvSpPr txBox="1"/>
          <p:nvPr/>
        </p:nvSpPr>
        <p:spPr>
          <a:xfrm>
            <a:off x="403983" y="2001599"/>
            <a:ext cx="4152668" cy="425758"/>
          </a:xfrm>
          <a:prstGeom prst="rect">
            <a:avLst/>
          </a:prstGeom>
          <a:noFill/>
        </p:spPr>
        <p:txBody>
          <a:bodyPr wrap="square" rtlCol="0">
            <a:spAutoFit/>
          </a:bodyPr>
          <a:lstStyle/>
          <a:p>
            <a:pPr>
              <a:lnSpc>
                <a:spcPts val="1286"/>
              </a:lnSpc>
            </a:pPr>
            <a:r>
              <a:rPr lang="en-US" altLang="ja-JP" sz="1000" dirty="0">
                <a:latin typeface="ＭＳ ゴシック" panose="020B0609070205080204" pitchFamily="49" charset="-128"/>
                <a:ea typeface="ＭＳ ゴシック" panose="020B0609070205080204" pitchFamily="49" charset="-128"/>
              </a:rPr>
              <a:t>2018</a:t>
            </a:r>
            <a:r>
              <a:rPr lang="ja-JP" altLang="en-US" sz="1000" dirty="0">
                <a:latin typeface="ＭＳ ゴシック" panose="020B0609070205080204" pitchFamily="49" charset="-128"/>
                <a:ea typeface="ＭＳ ゴシック" panose="020B0609070205080204" pitchFamily="49" charset="-128"/>
              </a:rPr>
              <a:t>年</a:t>
            </a:r>
            <a:r>
              <a:rPr lang="en-US" altLang="ja-JP" sz="1000" dirty="0">
                <a:latin typeface="ＭＳ ゴシック" panose="020B0609070205080204" pitchFamily="49" charset="-128"/>
                <a:ea typeface="ＭＳ ゴシック" panose="020B0609070205080204" pitchFamily="49" charset="-128"/>
              </a:rPr>
              <a:t>7</a:t>
            </a:r>
            <a:r>
              <a:rPr lang="ja-JP" altLang="en-US" sz="1000" dirty="0">
                <a:latin typeface="ＭＳ ゴシック" panose="020B0609070205080204" pitchFamily="49" charset="-128"/>
                <a:ea typeface="ＭＳ ゴシック" panose="020B0609070205080204" pitchFamily="49" charset="-128"/>
              </a:rPr>
              <a:t>月</a:t>
            </a:r>
            <a:r>
              <a:rPr lang="en-US" altLang="ja-JP" sz="1000" dirty="0">
                <a:latin typeface="ＭＳ ゴシック" panose="020B0609070205080204" pitchFamily="49" charset="-128"/>
                <a:ea typeface="ＭＳ ゴシック" panose="020B0609070205080204" pitchFamily="49" charset="-128"/>
              </a:rPr>
              <a:t>12</a:t>
            </a:r>
            <a:r>
              <a:rPr lang="ja-JP" altLang="en-US" sz="1000" dirty="0">
                <a:latin typeface="ＭＳ ゴシック" panose="020B0609070205080204" pitchFamily="49" charset="-128"/>
                <a:ea typeface="ＭＳ ゴシック" panose="020B0609070205080204" pitchFamily="49" charset="-128"/>
              </a:rPr>
              <a:t>日に三菱地所㈱を代表者とするグループに事業者決定</a:t>
            </a:r>
            <a:endParaRPr lang="en-US" altLang="ja-JP" sz="1000" baseline="30000" dirty="0">
              <a:solidFill>
                <a:srgbClr val="002060"/>
              </a:solidFill>
              <a:latin typeface="ＭＳ ゴシック" panose="020B0609070205080204" pitchFamily="49" charset="-128"/>
              <a:ea typeface="ＭＳ ゴシック" panose="020B0609070205080204" pitchFamily="49" charset="-128"/>
            </a:endParaRPr>
          </a:p>
          <a:p>
            <a:pPr>
              <a:lnSpc>
                <a:spcPts val="1286"/>
              </a:lnSpc>
            </a:pPr>
            <a:r>
              <a:rPr lang="ja-JP" altLang="en-US" sz="857" dirty="0">
                <a:latin typeface="ＭＳ ゴシック" panose="020B0609070205080204" pitchFamily="49" charset="-128"/>
                <a:ea typeface="ＭＳ ゴシック" panose="020B0609070205080204" pitchFamily="49" charset="-128"/>
              </a:rPr>
              <a:t>　（コンセプト：希望の杜　</a:t>
            </a:r>
            <a:r>
              <a:rPr lang="en-US" altLang="ja-JP" sz="857" dirty="0">
                <a:latin typeface="+mn-ea"/>
              </a:rPr>
              <a:t>Osaka</a:t>
            </a:r>
            <a:r>
              <a:rPr lang="ja-JP" altLang="en-US" sz="857" dirty="0">
                <a:latin typeface="+mn-ea"/>
              </a:rPr>
              <a:t> </a:t>
            </a:r>
            <a:r>
              <a:rPr lang="en-US" altLang="ja-JP" sz="857" dirty="0">
                <a:latin typeface="+mn-ea"/>
              </a:rPr>
              <a:t>“MIDORI”LIFE</a:t>
            </a:r>
            <a:r>
              <a:rPr lang="ja-JP" altLang="en-US" sz="857" dirty="0">
                <a:latin typeface="+mn-ea"/>
              </a:rPr>
              <a:t> </a:t>
            </a:r>
            <a:r>
              <a:rPr lang="en-US" altLang="ja-JP" sz="857" dirty="0">
                <a:latin typeface="+mn-ea"/>
              </a:rPr>
              <a:t>2070</a:t>
            </a:r>
            <a:r>
              <a:rPr lang="ja-JP" altLang="en-US" sz="857" dirty="0">
                <a:latin typeface="ＭＳ ゴシック" panose="020B0609070205080204" pitchFamily="49" charset="-128"/>
                <a:ea typeface="ＭＳ ゴシック" panose="020B0609070205080204" pitchFamily="49" charset="-128"/>
              </a:rPr>
              <a:t>の創造）</a:t>
            </a:r>
            <a:endParaRPr lang="en-US" altLang="ja-JP" sz="857" dirty="0">
              <a:latin typeface="ＭＳ ゴシック" panose="020B0609070205080204" pitchFamily="49" charset="-128"/>
              <a:ea typeface="ＭＳ ゴシック" panose="020B0609070205080204" pitchFamily="49" charset="-128"/>
            </a:endParaRPr>
          </a:p>
        </p:txBody>
      </p:sp>
      <p:sp>
        <p:nvSpPr>
          <p:cNvPr id="71" name="テキスト ボックス 70"/>
          <p:cNvSpPr txBox="1"/>
          <p:nvPr/>
        </p:nvSpPr>
        <p:spPr>
          <a:xfrm>
            <a:off x="3101788" y="1781091"/>
            <a:ext cx="1653860" cy="207749"/>
          </a:xfrm>
          <a:prstGeom prst="rect">
            <a:avLst/>
          </a:prstGeom>
          <a:noFill/>
        </p:spPr>
        <p:txBody>
          <a:bodyPr wrap="square" rtlCol="0">
            <a:spAutoFit/>
          </a:bodyPr>
          <a:lstStyle/>
          <a:p>
            <a:pPr>
              <a:lnSpc>
                <a:spcPts val="857"/>
              </a:lnSpc>
            </a:pPr>
            <a:r>
              <a:rPr lang="ja-JP" altLang="en-US" sz="786" dirty="0">
                <a:latin typeface="ＭＳ ゴシック" panose="020B0609070205080204" pitchFamily="49" charset="-128"/>
                <a:ea typeface="ＭＳ ゴシック" panose="020B0609070205080204" pitchFamily="49" charset="-128"/>
              </a:rPr>
              <a:t>ＵＲ都市機構がコンペを実施</a:t>
            </a:r>
            <a:endParaRPr lang="en-US" altLang="ja-JP" sz="786" dirty="0">
              <a:latin typeface="ＭＳ ゴシック" panose="020B0609070205080204" pitchFamily="49" charset="-128"/>
              <a:ea typeface="ＭＳ ゴシック" panose="020B0609070205080204" pitchFamily="49" charset="-128"/>
            </a:endParaRPr>
          </a:p>
        </p:txBody>
      </p:sp>
      <p:sp>
        <p:nvSpPr>
          <p:cNvPr id="32" name="正方形/長方形 31"/>
          <p:cNvSpPr/>
          <p:nvPr/>
        </p:nvSpPr>
        <p:spPr>
          <a:xfrm>
            <a:off x="45783" y="4552790"/>
            <a:ext cx="4772354" cy="2253776"/>
          </a:xfrm>
          <a:prstGeom prst="rect">
            <a:avLst/>
          </a:prstGeom>
          <a:noFill/>
          <a:ln>
            <a:solidFill>
              <a:schemeClr val="tx1"/>
            </a:solidFill>
            <a:prstDash val="solid"/>
          </a:ln>
        </p:spPr>
        <p:txBody>
          <a:bodyPr wrap="square" lIns="25714" tIns="25714" rIns="25714" bIns="25714">
            <a:no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fontAlgn="base">
              <a:lnSpc>
                <a:spcPct val="120000"/>
              </a:lnSpc>
              <a:spcBef>
                <a:spcPct val="0"/>
              </a:spcBef>
              <a:spcAft>
                <a:spcPct val="0"/>
              </a:spcAft>
            </a:pPr>
            <a:endParaRPr lang="en-US" altLang="ja-JP" sz="786" dirty="0">
              <a:solidFill>
                <a:schemeClr val="tx1">
                  <a:lumMod val="50000"/>
                  <a:lumOff val="50000"/>
                </a:schemeClr>
              </a:solidFill>
              <a:latin typeface="Meiryo UI" pitchFamily="50" charset="-128"/>
              <a:ea typeface="Meiryo UI" pitchFamily="50" charset="-128"/>
              <a:cs typeface="Meiryo UI" pitchFamily="50" charset="-128"/>
            </a:endParaRPr>
          </a:p>
          <a:p>
            <a:pPr fontAlgn="base">
              <a:lnSpc>
                <a:spcPct val="120000"/>
              </a:lnSpc>
              <a:spcBef>
                <a:spcPct val="0"/>
              </a:spcBef>
              <a:spcAft>
                <a:spcPct val="0"/>
              </a:spcAft>
            </a:pPr>
            <a:endParaRPr lang="en-US" altLang="ja-JP" sz="571" dirty="0">
              <a:solidFill>
                <a:schemeClr val="bg1">
                  <a:lumMod val="50000"/>
                </a:schemeClr>
              </a:solidFill>
              <a:latin typeface="Meiryo UI" pitchFamily="50" charset="-128"/>
              <a:ea typeface="Meiryo UI" pitchFamily="50" charset="-128"/>
              <a:cs typeface="Meiryo UI" pitchFamily="50" charset="-128"/>
            </a:endParaRPr>
          </a:p>
          <a:p>
            <a:pPr fontAlgn="base">
              <a:lnSpc>
                <a:spcPct val="120000"/>
              </a:lnSpc>
              <a:spcBef>
                <a:spcPct val="0"/>
              </a:spcBef>
              <a:spcAft>
                <a:spcPct val="0"/>
              </a:spcAft>
            </a:pPr>
            <a:r>
              <a:rPr lang="ja-JP" altLang="en-US" sz="1000" dirty="0">
                <a:latin typeface="Meiryo UI" pitchFamily="50" charset="-128"/>
                <a:ea typeface="Meiryo UI" pitchFamily="50" charset="-128"/>
                <a:cs typeface="Meiryo UI" pitchFamily="50" charset="-128"/>
              </a:rPr>
              <a:t>　</a:t>
            </a:r>
            <a:endParaRPr lang="en-US" altLang="ja-JP" sz="1000" dirty="0">
              <a:latin typeface="Meiryo UI" pitchFamily="50" charset="-128"/>
              <a:ea typeface="Meiryo UI" pitchFamily="50" charset="-128"/>
              <a:cs typeface="Meiryo UI" pitchFamily="50" charset="-128"/>
            </a:endParaRPr>
          </a:p>
        </p:txBody>
      </p:sp>
      <p:sp>
        <p:nvSpPr>
          <p:cNvPr id="33" name="テキスト ボックス 30"/>
          <p:cNvSpPr txBox="1">
            <a:spLocks noChangeArrowheads="1"/>
          </p:cNvSpPr>
          <p:nvPr/>
        </p:nvSpPr>
        <p:spPr bwMode="auto">
          <a:xfrm>
            <a:off x="45783" y="4560556"/>
            <a:ext cx="918013" cy="22144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nchor="ctr">
            <a:noAutofit/>
          </a:bodyPr>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r>
              <a:rPr lang="ja-JP" altLang="en-US" sz="1143" dirty="0">
                <a:solidFill>
                  <a:schemeClr val="bg1"/>
                </a:solidFill>
                <a:latin typeface="+mj-ea"/>
                <a:ea typeface="+mj-ea"/>
              </a:rPr>
              <a:t>○中核機能  </a:t>
            </a:r>
            <a:endParaRPr lang="ja-JP" altLang="en-US" sz="786" dirty="0">
              <a:solidFill>
                <a:schemeClr val="bg1"/>
              </a:solidFill>
              <a:latin typeface="+mj-ea"/>
              <a:ea typeface="+mj-ea"/>
            </a:endParaRPr>
          </a:p>
        </p:txBody>
      </p:sp>
      <p:sp>
        <p:nvSpPr>
          <p:cNvPr id="34" name="テキスト ボックス 33"/>
          <p:cNvSpPr txBox="1"/>
          <p:nvPr/>
        </p:nvSpPr>
        <p:spPr>
          <a:xfrm>
            <a:off x="89813" y="4175420"/>
            <a:ext cx="4899355" cy="259045"/>
          </a:xfrm>
          <a:prstGeom prst="rect">
            <a:avLst/>
          </a:prstGeom>
          <a:noFill/>
        </p:spPr>
        <p:txBody>
          <a:bodyPr wrap="square" rtlCol="0">
            <a:spAutoFit/>
          </a:bodyPr>
          <a:lstStyle/>
          <a:p>
            <a:pPr>
              <a:lnSpc>
                <a:spcPts val="1286"/>
              </a:lnSpc>
            </a:pPr>
            <a:r>
              <a:rPr lang="en-US" altLang="ja-JP" sz="714" dirty="0">
                <a:latin typeface="ＭＳ ゴシック" panose="020B0609070205080204" pitchFamily="49" charset="-128"/>
                <a:ea typeface="ＭＳ ゴシック" panose="020B0609070205080204" pitchFamily="49" charset="-128"/>
              </a:rPr>
              <a:t>※2022</a:t>
            </a:r>
            <a:r>
              <a:rPr lang="ja-JP" altLang="en-US" sz="714" dirty="0">
                <a:latin typeface="ＭＳ ゴシック" panose="020B0609070205080204" pitchFamily="49" charset="-128"/>
                <a:ea typeface="ＭＳ ゴシック" panose="020B0609070205080204" pitchFamily="49" charset="-128"/>
              </a:rPr>
              <a:t>年</a:t>
            </a:r>
            <a:r>
              <a:rPr lang="en-US" altLang="ja-JP" sz="714" dirty="0">
                <a:latin typeface="ＭＳ ゴシック" panose="020B0609070205080204" pitchFamily="49" charset="-128"/>
                <a:ea typeface="ＭＳ ゴシック" panose="020B0609070205080204" pitchFamily="49" charset="-128"/>
              </a:rPr>
              <a:t>5</a:t>
            </a:r>
            <a:r>
              <a:rPr lang="ja-JP" altLang="en-US" sz="714" dirty="0">
                <a:latin typeface="ＭＳ ゴシック" panose="020B0609070205080204" pitchFamily="49" charset="-128"/>
                <a:ea typeface="ＭＳ ゴシック" panose="020B0609070205080204" pitchFamily="49" charset="-128"/>
              </a:rPr>
              <a:t>月時点のイメージパースであり、今後変更となる可能性があります。（提供：うめきた</a:t>
            </a:r>
            <a:r>
              <a:rPr lang="en-US" altLang="ja-JP" sz="714" dirty="0">
                <a:latin typeface="ＭＳ ゴシック" panose="020B0609070205080204" pitchFamily="49" charset="-128"/>
                <a:ea typeface="ＭＳ ゴシック" panose="020B0609070205080204" pitchFamily="49" charset="-128"/>
              </a:rPr>
              <a:t>2</a:t>
            </a:r>
            <a:r>
              <a:rPr lang="ja-JP" altLang="en-US" sz="714" dirty="0">
                <a:latin typeface="ＭＳ ゴシック" panose="020B0609070205080204" pitchFamily="49" charset="-128"/>
                <a:ea typeface="ＭＳ ゴシック" panose="020B0609070205080204" pitchFamily="49" charset="-128"/>
              </a:rPr>
              <a:t>期開発事業者）</a:t>
            </a:r>
            <a:endParaRPr lang="en-US" altLang="ja-JP" sz="714" dirty="0">
              <a:latin typeface="ＭＳ ゴシック" panose="020B0609070205080204" pitchFamily="49" charset="-128"/>
              <a:ea typeface="ＭＳ ゴシック" panose="020B0609070205080204" pitchFamily="49" charset="-128"/>
            </a:endParaRPr>
          </a:p>
        </p:txBody>
      </p:sp>
      <p:sp>
        <p:nvSpPr>
          <p:cNvPr id="57" name="テキスト ボックス 56"/>
          <p:cNvSpPr txBox="1"/>
          <p:nvPr/>
        </p:nvSpPr>
        <p:spPr>
          <a:xfrm>
            <a:off x="100447" y="727276"/>
            <a:ext cx="4435190" cy="257122"/>
          </a:xfrm>
          <a:prstGeom prst="rect">
            <a:avLst/>
          </a:prstGeom>
          <a:noFill/>
        </p:spPr>
        <p:txBody>
          <a:bodyPr wrap="square" rtlCol="0">
            <a:spAutoFit/>
          </a:bodyPr>
          <a:lstStyle/>
          <a:p>
            <a:r>
              <a:rPr lang="en-US" altLang="ja-JP" sz="1071" dirty="0" smtClean="0">
                <a:latin typeface="ＭＳ ゴシック" panose="020B0609070205080204" pitchFamily="49" charset="-128"/>
                <a:ea typeface="ＭＳ ゴシック" panose="020B0609070205080204" pitchFamily="49" charset="-128"/>
              </a:rPr>
              <a:t>【</a:t>
            </a:r>
            <a:r>
              <a:rPr lang="ja-JP" altLang="en-US" sz="1071" dirty="0" smtClean="0">
                <a:latin typeface="ＭＳ ゴシック" panose="020B0609070205080204" pitchFamily="49" charset="-128"/>
                <a:ea typeface="ＭＳ ゴシック" panose="020B0609070205080204" pitchFamily="49" charset="-128"/>
              </a:rPr>
              <a:t>うめきた２期区域まちづくり方針</a:t>
            </a:r>
            <a:r>
              <a:rPr lang="en-US" altLang="ja-JP" sz="1071" dirty="0" smtClean="0">
                <a:latin typeface="ＭＳ ゴシック" panose="020B0609070205080204" pitchFamily="49" charset="-128"/>
                <a:ea typeface="ＭＳ ゴシック" panose="020B0609070205080204" pitchFamily="49" charset="-128"/>
              </a:rPr>
              <a:t>】</a:t>
            </a:r>
            <a:r>
              <a:rPr lang="ja-JP" altLang="en-US" sz="1071" dirty="0" smtClean="0">
                <a:latin typeface="ＭＳ ゴシック" panose="020B0609070205080204" pitchFamily="49" charset="-128"/>
                <a:ea typeface="ＭＳ ゴシック" panose="020B0609070205080204" pitchFamily="49" charset="-128"/>
              </a:rPr>
              <a:t>（</a:t>
            </a:r>
            <a:r>
              <a:rPr lang="en-US" altLang="ja-JP" sz="1071" dirty="0" smtClean="0">
                <a:latin typeface="ＭＳ ゴシック" panose="020B0609070205080204" pitchFamily="49" charset="-128"/>
                <a:ea typeface="ＭＳ ゴシック" panose="020B0609070205080204" pitchFamily="49" charset="-128"/>
              </a:rPr>
              <a:t>2015</a:t>
            </a:r>
            <a:r>
              <a:rPr lang="ja-JP" altLang="en-US" sz="1071" dirty="0" smtClean="0">
                <a:latin typeface="ＭＳ ゴシック" panose="020B0609070205080204" pitchFamily="49" charset="-128"/>
                <a:ea typeface="ＭＳ ゴシック" panose="020B0609070205080204" pitchFamily="49" charset="-128"/>
              </a:rPr>
              <a:t>年</a:t>
            </a:r>
            <a:r>
              <a:rPr lang="en-US" altLang="ja-JP" sz="1071" dirty="0" smtClean="0">
                <a:latin typeface="ＭＳ ゴシック" panose="020B0609070205080204" pitchFamily="49" charset="-128"/>
                <a:ea typeface="ＭＳ ゴシック" panose="020B0609070205080204" pitchFamily="49" charset="-128"/>
              </a:rPr>
              <a:t>3</a:t>
            </a:r>
            <a:r>
              <a:rPr lang="ja-JP" altLang="en-US" sz="1071" dirty="0" smtClean="0">
                <a:latin typeface="ＭＳ ゴシック" panose="020B0609070205080204" pitchFamily="49" charset="-128"/>
                <a:ea typeface="ＭＳ ゴシック" panose="020B0609070205080204" pitchFamily="49" charset="-128"/>
              </a:rPr>
              <a:t>月）</a:t>
            </a:r>
            <a:endParaRPr lang="en-US" altLang="ja-JP" sz="1071" dirty="0">
              <a:latin typeface="ＭＳ ゴシック" panose="020B0609070205080204" pitchFamily="49" charset="-128"/>
              <a:ea typeface="ＭＳ ゴシック" panose="020B0609070205080204" pitchFamily="49" charset="-128"/>
            </a:endParaRPr>
          </a:p>
        </p:txBody>
      </p:sp>
      <p:sp>
        <p:nvSpPr>
          <p:cNvPr id="61" name="角丸四角形 60"/>
          <p:cNvSpPr/>
          <p:nvPr/>
        </p:nvSpPr>
        <p:spPr>
          <a:xfrm>
            <a:off x="1867782" y="1186166"/>
            <a:ext cx="2872436" cy="540000"/>
          </a:xfrm>
          <a:prstGeom prst="roundRect">
            <a:avLst/>
          </a:prstGeom>
          <a:solidFill>
            <a:srgbClr val="0033CC">
              <a:alpha val="10196"/>
            </a:srgbClr>
          </a:solid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59" name="テキスト ボックス 58"/>
          <p:cNvSpPr txBox="1"/>
          <p:nvPr/>
        </p:nvSpPr>
        <p:spPr>
          <a:xfrm>
            <a:off x="1880003" y="1204557"/>
            <a:ext cx="1117871" cy="515526"/>
          </a:xfrm>
          <a:prstGeom prst="rect">
            <a:avLst/>
          </a:prstGeom>
          <a:noFill/>
        </p:spPr>
        <p:txBody>
          <a:bodyPr wrap="square" rtlCol="0">
            <a:spAutoFit/>
          </a:bodyPr>
          <a:lstStyle/>
          <a:p>
            <a:pPr algn="ctr">
              <a:lnSpc>
                <a:spcPts val="1143"/>
              </a:lnSpc>
            </a:pPr>
            <a:r>
              <a:rPr lang="ja-JP" altLang="en-US" sz="857" dirty="0">
                <a:latin typeface="ＭＳ ゴシック" panose="020B0609070205080204" pitchFamily="49" charset="-128"/>
                <a:ea typeface="ＭＳ ゴシック" panose="020B0609070205080204" pitchFamily="49" charset="-128"/>
              </a:rPr>
              <a:t>他に類のない</a:t>
            </a:r>
            <a:endParaRPr lang="en-US" altLang="ja-JP" sz="857" dirty="0">
              <a:latin typeface="ＭＳ ゴシック" panose="020B0609070205080204" pitchFamily="49" charset="-128"/>
              <a:ea typeface="ＭＳ ゴシック" panose="020B0609070205080204" pitchFamily="49" charset="-128"/>
            </a:endParaRPr>
          </a:p>
          <a:p>
            <a:pPr algn="ctr">
              <a:lnSpc>
                <a:spcPts val="1143"/>
              </a:lnSpc>
            </a:pPr>
            <a:r>
              <a:rPr lang="ja-JP" altLang="en-US" sz="857" dirty="0">
                <a:latin typeface="ＭＳ ゴシック" panose="020B0609070205080204" pitchFamily="49" charset="-128"/>
                <a:ea typeface="ＭＳ ゴシック" panose="020B0609070205080204" pitchFamily="49" charset="-128"/>
              </a:rPr>
              <a:t>参加型・屋外型</a:t>
            </a:r>
            <a:endParaRPr lang="en-US" altLang="ja-JP" sz="857" dirty="0">
              <a:latin typeface="ＭＳ ゴシック" panose="020B0609070205080204" pitchFamily="49" charset="-128"/>
              <a:ea typeface="ＭＳ ゴシック" panose="020B0609070205080204" pitchFamily="49" charset="-128"/>
            </a:endParaRPr>
          </a:p>
          <a:p>
            <a:pPr algn="ctr">
              <a:lnSpc>
                <a:spcPts val="1143"/>
              </a:lnSpc>
            </a:pPr>
            <a:r>
              <a:rPr lang="ja-JP" altLang="en-US" sz="857" dirty="0">
                <a:latin typeface="ＭＳ ゴシック" panose="020B0609070205080204" pitchFamily="49" charset="-128"/>
                <a:ea typeface="ＭＳ ゴシック" panose="020B0609070205080204" pitchFamily="49" charset="-128"/>
              </a:rPr>
              <a:t>実証フィールド</a:t>
            </a:r>
            <a:endParaRPr lang="en-US" altLang="ja-JP" sz="857" dirty="0">
              <a:latin typeface="ＭＳ ゴシック" panose="020B0609070205080204" pitchFamily="49" charset="-128"/>
              <a:ea typeface="ＭＳ ゴシック" panose="020B0609070205080204" pitchFamily="49" charset="-128"/>
            </a:endParaRPr>
          </a:p>
        </p:txBody>
      </p:sp>
      <p:sp>
        <p:nvSpPr>
          <p:cNvPr id="53" name="テキスト ボックス 52"/>
          <p:cNvSpPr txBox="1"/>
          <p:nvPr/>
        </p:nvSpPr>
        <p:spPr>
          <a:xfrm>
            <a:off x="3116464" y="1198805"/>
            <a:ext cx="1513064" cy="515526"/>
          </a:xfrm>
          <a:prstGeom prst="rect">
            <a:avLst/>
          </a:prstGeom>
          <a:noFill/>
        </p:spPr>
        <p:txBody>
          <a:bodyPr wrap="square" rtlCol="0">
            <a:spAutoFit/>
          </a:bodyPr>
          <a:lstStyle/>
          <a:p>
            <a:pPr algn="ctr">
              <a:lnSpc>
                <a:spcPts val="1143"/>
              </a:lnSpc>
            </a:pPr>
            <a:r>
              <a:rPr lang="ja-JP" altLang="en-US" sz="857" spc="-107" dirty="0">
                <a:latin typeface="ＭＳ ゴシック" panose="020B0609070205080204" pitchFamily="49" charset="-128"/>
                <a:ea typeface="ＭＳ ゴシック" panose="020B0609070205080204" pitchFamily="49" charset="-128"/>
              </a:rPr>
              <a:t>新たな国際競争力を獲得し、</a:t>
            </a:r>
            <a:endParaRPr lang="en-US" altLang="ja-JP" sz="857" spc="-107" dirty="0">
              <a:latin typeface="ＭＳ ゴシック" panose="020B0609070205080204" pitchFamily="49" charset="-128"/>
              <a:ea typeface="ＭＳ ゴシック" panose="020B0609070205080204" pitchFamily="49" charset="-128"/>
            </a:endParaRPr>
          </a:p>
          <a:p>
            <a:pPr algn="ctr">
              <a:lnSpc>
                <a:spcPts val="1143"/>
              </a:lnSpc>
            </a:pPr>
            <a:r>
              <a:rPr lang="ja-JP" altLang="en-US" sz="857" spc="-107" dirty="0">
                <a:latin typeface="ＭＳ ゴシック" panose="020B0609070205080204" pitchFamily="49" charset="-128"/>
                <a:ea typeface="ＭＳ ゴシック" panose="020B0609070205080204" pitchFamily="49" charset="-128"/>
              </a:rPr>
              <a:t>世界をリードする</a:t>
            </a:r>
            <a:endParaRPr lang="en-US" altLang="ja-JP" sz="857" spc="-107" dirty="0">
              <a:latin typeface="ＭＳ ゴシック" panose="020B0609070205080204" pitchFamily="49" charset="-128"/>
              <a:ea typeface="ＭＳ ゴシック" panose="020B0609070205080204" pitchFamily="49" charset="-128"/>
            </a:endParaRPr>
          </a:p>
          <a:p>
            <a:pPr algn="ctr">
              <a:lnSpc>
                <a:spcPts val="1143"/>
              </a:lnSpc>
            </a:pPr>
            <a:r>
              <a:rPr lang="ja-JP" altLang="en-US" sz="857" spc="-107" dirty="0">
                <a:latin typeface="ＭＳ ゴシック" panose="020B0609070205080204" pitchFamily="49" charset="-128"/>
                <a:ea typeface="ＭＳ ゴシック" panose="020B0609070205080204" pitchFamily="49" charset="-128"/>
              </a:rPr>
              <a:t>「イノベーション」の拠点</a:t>
            </a:r>
            <a:endParaRPr lang="en-US" altLang="ja-JP" sz="857" spc="-107" dirty="0">
              <a:latin typeface="ＭＳ ゴシック" panose="020B0609070205080204" pitchFamily="49" charset="-128"/>
              <a:ea typeface="ＭＳ ゴシック" panose="020B0609070205080204" pitchFamily="49" charset="-128"/>
            </a:endParaRPr>
          </a:p>
        </p:txBody>
      </p:sp>
      <p:sp>
        <p:nvSpPr>
          <p:cNvPr id="36" name="正方形/長方形 35"/>
          <p:cNvSpPr/>
          <p:nvPr/>
        </p:nvSpPr>
        <p:spPr>
          <a:xfrm>
            <a:off x="4953954" y="4850307"/>
            <a:ext cx="3966016" cy="958725"/>
          </a:xfrm>
          <a:prstGeom prst="rect">
            <a:avLst/>
          </a:prstGeom>
          <a:noFill/>
          <a:ln>
            <a:solidFill>
              <a:schemeClr val="tx1"/>
            </a:solidFill>
            <a:prstDash val="solid"/>
          </a:ln>
        </p:spPr>
        <p:txBody>
          <a:bodyPr wrap="square" lIns="36000" tIns="36000" rIns="36000" bIns="36000">
            <a:noAutofit/>
          </a:bodyPr>
          <a:lstStyle/>
          <a:p>
            <a:pPr defTabSz="1280160" fontAlgn="base">
              <a:spcBef>
                <a:spcPct val="0"/>
              </a:spcBef>
              <a:spcAft>
                <a:spcPct val="0"/>
              </a:spcAft>
            </a:pPr>
            <a:r>
              <a:rPr lang="en-US" altLang="ja-JP" sz="1000" dirty="0">
                <a:latin typeface="Meiryo UI" pitchFamily="50" charset="-128"/>
                <a:ea typeface="Meiryo UI" pitchFamily="50" charset="-128"/>
                <a:cs typeface="Meiryo UI" pitchFamily="50" charset="-128"/>
              </a:rPr>
              <a:t>【JR</a:t>
            </a:r>
            <a:r>
              <a:rPr lang="ja-JP" altLang="en-US" sz="1000" dirty="0">
                <a:latin typeface="Meiryo UI" pitchFamily="50" charset="-128"/>
                <a:ea typeface="Meiryo UI" pitchFamily="50" charset="-128"/>
                <a:cs typeface="Meiryo UI" pitchFamily="50" charset="-128"/>
              </a:rPr>
              <a:t>東海道線支線地下化・新駅設置事業</a:t>
            </a:r>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（市・</a:t>
            </a:r>
            <a:r>
              <a:rPr lang="en-US" altLang="ja-JP" sz="1000" dirty="0">
                <a:latin typeface="Meiryo UI" pitchFamily="50" charset="-128"/>
                <a:ea typeface="Meiryo UI" pitchFamily="50" charset="-128"/>
                <a:cs typeface="Meiryo UI" pitchFamily="50" charset="-128"/>
              </a:rPr>
              <a:t>JR</a:t>
            </a:r>
            <a:r>
              <a:rPr lang="ja-JP" altLang="en-US" sz="1000" dirty="0">
                <a:latin typeface="Meiryo UI" pitchFamily="50" charset="-128"/>
                <a:ea typeface="Meiryo UI" pitchFamily="50" charset="-128"/>
                <a:cs typeface="Meiryo UI" pitchFamily="50" charset="-128"/>
              </a:rPr>
              <a:t>）</a:t>
            </a:r>
            <a:r>
              <a:rPr lang="en-US" altLang="ja-JP" sz="1000" dirty="0">
                <a:latin typeface="Meiryo UI" pitchFamily="50" charset="-128"/>
                <a:ea typeface="Meiryo UI" pitchFamily="50" charset="-128"/>
                <a:cs typeface="Meiryo UI" pitchFamily="50" charset="-128"/>
              </a:rPr>
              <a:t> 2014</a:t>
            </a:r>
            <a:r>
              <a:rPr lang="ja-JP" altLang="en-US" sz="1000" dirty="0">
                <a:latin typeface="Meiryo UI" pitchFamily="50" charset="-128"/>
                <a:ea typeface="Meiryo UI" pitchFamily="50" charset="-128"/>
                <a:cs typeface="Meiryo UI" pitchFamily="50" charset="-128"/>
              </a:rPr>
              <a:t>～</a:t>
            </a:r>
            <a:r>
              <a:rPr lang="en-US" altLang="ja-JP" sz="1000" dirty="0">
                <a:latin typeface="Meiryo UI" pitchFamily="50" charset="-128"/>
                <a:ea typeface="Meiryo UI" pitchFamily="50" charset="-128"/>
                <a:cs typeface="Meiryo UI" pitchFamily="50" charset="-128"/>
              </a:rPr>
              <a:t>2023</a:t>
            </a:r>
            <a:r>
              <a:rPr lang="ja-JP" altLang="en-US" sz="1000" dirty="0">
                <a:latin typeface="Meiryo UI" pitchFamily="50" charset="-128"/>
                <a:ea typeface="Meiryo UI" pitchFamily="50" charset="-128"/>
                <a:cs typeface="Meiryo UI" pitchFamily="50" charset="-128"/>
              </a:rPr>
              <a:t>年度</a:t>
            </a:r>
            <a:endParaRPr lang="en-US" altLang="ja-JP" sz="1000" dirty="0">
              <a:latin typeface="Meiryo UI" pitchFamily="50" charset="-128"/>
              <a:ea typeface="Meiryo UI" pitchFamily="50" charset="-128"/>
              <a:cs typeface="Meiryo UI" pitchFamily="50" charset="-128"/>
            </a:endParaRPr>
          </a:p>
          <a:p>
            <a:pPr defTabSz="1280160" fontAlgn="base">
              <a:spcBef>
                <a:spcPct val="0"/>
              </a:spcBef>
              <a:spcAft>
                <a:spcPct val="0"/>
              </a:spcAft>
            </a:pPr>
            <a:r>
              <a:rPr lang="ja-JP" altLang="en-US" sz="1000" dirty="0" smtClean="0">
                <a:latin typeface="Meiryo UI" pitchFamily="50" charset="-128"/>
                <a:ea typeface="Meiryo UI" pitchFamily="50" charset="-128"/>
                <a:cs typeface="Meiryo UI" pitchFamily="50" charset="-128"/>
              </a:rPr>
              <a:t>　・</a:t>
            </a:r>
            <a:r>
              <a:rPr lang="en-US" altLang="ja-JP" sz="1000" dirty="0" smtClean="0">
                <a:latin typeface="Meiryo UI" pitchFamily="50" charset="-128"/>
                <a:ea typeface="Meiryo UI" pitchFamily="50" charset="-128"/>
                <a:cs typeface="Meiryo UI" pitchFamily="50" charset="-128"/>
              </a:rPr>
              <a:t>JR</a:t>
            </a:r>
            <a:r>
              <a:rPr lang="ja-JP" altLang="en-US" sz="1000" dirty="0">
                <a:latin typeface="Meiryo UI" pitchFamily="50" charset="-128"/>
                <a:ea typeface="Meiryo UI" pitchFamily="50" charset="-128"/>
                <a:cs typeface="Meiryo UI" pitchFamily="50" charset="-128"/>
              </a:rPr>
              <a:t>東海道線支線地下化を移設・地下化し</a:t>
            </a:r>
            <a:r>
              <a:rPr lang="ja-JP" altLang="en-US" sz="1000" dirty="0" smtClean="0">
                <a:latin typeface="Meiryo UI" pitchFamily="50" charset="-128"/>
                <a:ea typeface="Meiryo UI" pitchFamily="50" charset="-128"/>
                <a:cs typeface="Meiryo UI" pitchFamily="50" charset="-128"/>
              </a:rPr>
              <a:t>、地下</a:t>
            </a:r>
            <a:r>
              <a:rPr lang="ja-JP" altLang="en-US" sz="1000" dirty="0">
                <a:latin typeface="Meiryo UI" pitchFamily="50" charset="-128"/>
                <a:ea typeface="Meiryo UI" pitchFamily="50" charset="-128"/>
                <a:cs typeface="Meiryo UI" pitchFamily="50" charset="-128"/>
              </a:rPr>
              <a:t>ホームを</a:t>
            </a:r>
            <a:r>
              <a:rPr lang="ja-JP" altLang="en-US" sz="1000" dirty="0" smtClean="0">
                <a:latin typeface="Meiryo UI" pitchFamily="50" charset="-128"/>
                <a:ea typeface="Meiryo UI" pitchFamily="50" charset="-128"/>
                <a:cs typeface="Meiryo UI" pitchFamily="50" charset="-128"/>
              </a:rPr>
              <a:t>設置</a:t>
            </a:r>
            <a:endParaRPr lang="en-US" altLang="ja-JP" sz="1000" dirty="0" smtClean="0">
              <a:latin typeface="Meiryo UI" pitchFamily="50" charset="-128"/>
              <a:ea typeface="Meiryo UI" pitchFamily="50" charset="-128"/>
              <a:cs typeface="Meiryo UI" pitchFamily="50" charset="-128"/>
            </a:endParaRPr>
          </a:p>
          <a:p>
            <a:pPr defTabSz="1280160" fontAlgn="base">
              <a:spcBef>
                <a:spcPct val="0"/>
              </a:spcBef>
              <a:spcAft>
                <a:spcPct val="0"/>
              </a:spcAft>
            </a:pPr>
            <a:r>
              <a:rPr lang="en-US" altLang="ja-JP" sz="1000" dirty="0" smtClean="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土地区画整理事業</a:t>
            </a:r>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 （</a:t>
            </a:r>
            <a:r>
              <a:rPr lang="en-US" altLang="ja-JP" sz="1000" dirty="0">
                <a:latin typeface="Meiryo UI" pitchFamily="50" charset="-128"/>
                <a:ea typeface="Meiryo UI" pitchFamily="50" charset="-128"/>
                <a:cs typeface="Meiryo UI" pitchFamily="50" charset="-128"/>
              </a:rPr>
              <a:t>UR</a:t>
            </a:r>
            <a:r>
              <a:rPr lang="ja-JP" altLang="en-US" sz="1000" dirty="0">
                <a:latin typeface="Meiryo UI" pitchFamily="50" charset="-128"/>
                <a:ea typeface="Meiryo UI" pitchFamily="50" charset="-128"/>
                <a:cs typeface="Meiryo UI" pitchFamily="50" charset="-128"/>
              </a:rPr>
              <a:t>）</a:t>
            </a:r>
            <a:r>
              <a:rPr lang="en-US" altLang="ja-JP" sz="1000" dirty="0">
                <a:latin typeface="Meiryo UI" pitchFamily="50" charset="-128"/>
                <a:ea typeface="Meiryo UI" pitchFamily="50" charset="-128"/>
                <a:cs typeface="Meiryo UI" pitchFamily="50" charset="-128"/>
              </a:rPr>
              <a:t>2015</a:t>
            </a:r>
            <a:r>
              <a:rPr lang="ja-JP" altLang="en-US" sz="1000" dirty="0">
                <a:latin typeface="Meiryo UI" pitchFamily="50" charset="-128"/>
                <a:ea typeface="Meiryo UI" pitchFamily="50" charset="-128"/>
                <a:cs typeface="Meiryo UI" pitchFamily="50" charset="-128"/>
              </a:rPr>
              <a:t>～</a:t>
            </a:r>
            <a:r>
              <a:rPr lang="en-US" altLang="ja-JP" sz="1000" dirty="0">
                <a:latin typeface="Meiryo UI" pitchFamily="50" charset="-128"/>
                <a:ea typeface="Meiryo UI" pitchFamily="50" charset="-128"/>
                <a:cs typeface="Meiryo UI" pitchFamily="50" charset="-128"/>
              </a:rPr>
              <a:t>2026</a:t>
            </a:r>
            <a:r>
              <a:rPr lang="ja-JP" altLang="en-US" sz="1000" dirty="0">
                <a:latin typeface="Meiryo UI" pitchFamily="50" charset="-128"/>
                <a:ea typeface="Meiryo UI" pitchFamily="50" charset="-128"/>
                <a:cs typeface="Meiryo UI" pitchFamily="50" charset="-128"/>
              </a:rPr>
              <a:t>年度</a:t>
            </a:r>
            <a:endParaRPr lang="en-US" altLang="ja-JP" sz="1000" dirty="0">
              <a:latin typeface="Meiryo UI" pitchFamily="50" charset="-128"/>
              <a:ea typeface="Meiryo UI" pitchFamily="50" charset="-128"/>
              <a:cs typeface="Meiryo UI" pitchFamily="50" charset="-128"/>
            </a:endParaRPr>
          </a:p>
          <a:p>
            <a:pPr defTabSz="1280160" fontAlgn="base">
              <a:spcBef>
                <a:spcPct val="0"/>
              </a:spcBef>
              <a:spcAft>
                <a:spcPct val="0"/>
              </a:spcAft>
            </a:pPr>
            <a:r>
              <a:rPr lang="ja-JP" altLang="en-US" sz="1000" dirty="0" smtClean="0">
                <a:latin typeface="Meiryo UI" pitchFamily="50" charset="-128"/>
                <a:ea typeface="Meiryo UI" pitchFamily="50" charset="-128"/>
                <a:cs typeface="Meiryo UI" pitchFamily="50" charset="-128"/>
              </a:rPr>
              <a:t>　・大阪駅前にふさわしい土地利用を支える道路や駅前広場を整備</a:t>
            </a:r>
            <a:endParaRPr lang="en-US" altLang="ja-JP" sz="1000" dirty="0">
              <a:latin typeface="Meiryo UI" pitchFamily="50" charset="-128"/>
              <a:ea typeface="Meiryo UI" pitchFamily="50" charset="-128"/>
              <a:cs typeface="Meiryo UI" pitchFamily="50" charset="-128"/>
            </a:endParaRPr>
          </a:p>
          <a:p>
            <a:pPr defTabSz="1280160" fontAlgn="base">
              <a:spcBef>
                <a:spcPct val="0"/>
              </a:spcBef>
              <a:spcAft>
                <a:spcPct val="0"/>
              </a:spcAft>
            </a:pPr>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防災公園街区整備事業</a:t>
            </a:r>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 （</a:t>
            </a:r>
            <a:r>
              <a:rPr lang="en-US" altLang="ja-JP" sz="1000" dirty="0">
                <a:latin typeface="Meiryo UI" pitchFamily="50" charset="-128"/>
                <a:ea typeface="Meiryo UI" pitchFamily="50" charset="-128"/>
                <a:cs typeface="Meiryo UI" pitchFamily="50" charset="-128"/>
              </a:rPr>
              <a:t>UR</a:t>
            </a:r>
            <a:r>
              <a:rPr lang="ja-JP" altLang="en-US" sz="1000" dirty="0">
                <a:latin typeface="Meiryo UI" pitchFamily="50" charset="-128"/>
                <a:ea typeface="Meiryo UI" pitchFamily="50" charset="-128"/>
                <a:cs typeface="Meiryo UI" pitchFamily="50" charset="-128"/>
              </a:rPr>
              <a:t>）</a:t>
            </a:r>
            <a:r>
              <a:rPr lang="en-US" altLang="ja-JP" sz="1000" dirty="0">
                <a:latin typeface="Meiryo UI" pitchFamily="50" charset="-128"/>
                <a:ea typeface="Meiryo UI" pitchFamily="50" charset="-128"/>
                <a:cs typeface="Meiryo UI" pitchFamily="50" charset="-128"/>
              </a:rPr>
              <a:t>2018</a:t>
            </a:r>
            <a:r>
              <a:rPr lang="ja-JP" altLang="en-US" sz="1000" dirty="0">
                <a:latin typeface="Meiryo UI" pitchFamily="50" charset="-128"/>
                <a:ea typeface="Meiryo UI" pitchFamily="50" charset="-128"/>
                <a:cs typeface="Meiryo UI" pitchFamily="50" charset="-128"/>
              </a:rPr>
              <a:t>～</a:t>
            </a:r>
            <a:r>
              <a:rPr lang="en-US" altLang="ja-JP" sz="1000" dirty="0">
                <a:latin typeface="Meiryo UI" pitchFamily="50" charset="-128"/>
                <a:ea typeface="Meiryo UI" pitchFamily="50" charset="-128"/>
                <a:cs typeface="Meiryo UI" pitchFamily="50" charset="-128"/>
              </a:rPr>
              <a:t>2026</a:t>
            </a:r>
            <a:r>
              <a:rPr lang="ja-JP" altLang="en-US" sz="1000" dirty="0">
                <a:latin typeface="Meiryo UI" pitchFamily="50" charset="-128"/>
                <a:ea typeface="Meiryo UI" pitchFamily="50" charset="-128"/>
                <a:cs typeface="Meiryo UI" pitchFamily="50" charset="-128"/>
              </a:rPr>
              <a:t>年度</a:t>
            </a:r>
            <a:endParaRPr lang="en-US" altLang="ja-JP" sz="1000" dirty="0">
              <a:latin typeface="Meiryo UI" pitchFamily="50" charset="-128"/>
              <a:ea typeface="Meiryo UI" pitchFamily="50" charset="-128"/>
              <a:cs typeface="Meiryo UI" pitchFamily="50" charset="-128"/>
            </a:endParaRPr>
          </a:p>
          <a:p>
            <a:pPr defTabSz="1280160" fontAlgn="base">
              <a:spcBef>
                <a:spcPct val="0"/>
              </a:spcBef>
              <a:spcAft>
                <a:spcPct val="0"/>
              </a:spcAft>
            </a:pPr>
            <a:r>
              <a:rPr lang="ja-JP" altLang="en-US" sz="1000" dirty="0" smtClean="0">
                <a:latin typeface="Meiryo UI" pitchFamily="50" charset="-128"/>
                <a:ea typeface="Meiryo UI" pitchFamily="50" charset="-128"/>
                <a:cs typeface="Meiryo UI" pitchFamily="50" charset="-128"/>
              </a:rPr>
              <a:t>　・区域の中心部に都市公園を整備</a:t>
            </a:r>
            <a:endParaRPr lang="en-US" altLang="ja-JP" sz="1000" dirty="0">
              <a:latin typeface="Meiryo UI" pitchFamily="50" charset="-128"/>
              <a:ea typeface="Meiryo UI" pitchFamily="50" charset="-128"/>
              <a:cs typeface="Meiryo UI" pitchFamily="50" charset="-128"/>
            </a:endParaRPr>
          </a:p>
        </p:txBody>
      </p:sp>
      <p:pic>
        <p:nvPicPr>
          <p:cNvPr id="30" name="図 29"/>
          <p:cNvPicPr>
            <a:picLocks noChangeAspect="1"/>
          </p:cNvPicPr>
          <p:nvPr/>
        </p:nvPicPr>
        <p:blipFill>
          <a:blip r:embed="rId3"/>
          <a:stretch>
            <a:fillRect/>
          </a:stretch>
        </p:blipFill>
        <p:spPr>
          <a:xfrm>
            <a:off x="4959007" y="402538"/>
            <a:ext cx="3864886" cy="4436639"/>
          </a:xfrm>
          <a:prstGeom prst="rect">
            <a:avLst/>
          </a:prstGeom>
        </p:spPr>
      </p:pic>
      <p:sp>
        <p:nvSpPr>
          <p:cNvPr id="9" name="二等辺三角形 8"/>
          <p:cNvSpPr/>
          <p:nvPr/>
        </p:nvSpPr>
        <p:spPr>
          <a:xfrm rot="10800000">
            <a:off x="1537377" y="5608450"/>
            <a:ext cx="1714694" cy="166422"/>
          </a:xfrm>
          <a:prstGeom prst="triangle">
            <a:avLst/>
          </a:prstGeom>
          <a:solidFill>
            <a:schemeClr val="accent1">
              <a:lumMod val="40000"/>
              <a:lumOff val="60000"/>
            </a:schemeClr>
          </a:solidFill>
          <a:ln w="28575">
            <a:no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ja-JP" altLang="en-US" sz="1286"/>
          </a:p>
        </p:txBody>
      </p:sp>
      <p:sp>
        <p:nvSpPr>
          <p:cNvPr id="39" name="二等辺三角形 38"/>
          <p:cNvSpPr/>
          <p:nvPr/>
        </p:nvSpPr>
        <p:spPr>
          <a:xfrm rot="10800000">
            <a:off x="1538798" y="1785357"/>
            <a:ext cx="1714694" cy="199217"/>
          </a:xfrm>
          <a:prstGeom prst="triangle">
            <a:avLst/>
          </a:prstGeom>
          <a:solidFill>
            <a:schemeClr val="accent1">
              <a:lumMod val="40000"/>
              <a:lumOff val="60000"/>
            </a:schemeClr>
          </a:solidFill>
          <a:ln w="28575">
            <a:no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ja-JP" altLang="en-US" sz="1286"/>
          </a:p>
        </p:txBody>
      </p:sp>
      <p:sp>
        <p:nvSpPr>
          <p:cNvPr id="40" name="正方形/長方形 39"/>
          <p:cNvSpPr/>
          <p:nvPr/>
        </p:nvSpPr>
        <p:spPr>
          <a:xfrm>
            <a:off x="108252" y="5043678"/>
            <a:ext cx="4665454" cy="488826"/>
          </a:xfrm>
          <a:prstGeom prst="rect">
            <a:avLst/>
          </a:prstGeom>
          <a:solidFill>
            <a:schemeClr val="accent1">
              <a:lumMod val="20000"/>
              <a:lumOff val="80000"/>
            </a:schemeClr>
          </a:solidFill>
          <a:ln w="28575">
            <a:no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ja-JP" altLang="en-US" sz="1286"/>
          </a:p>
        </p:txBody>
      </p:sp>
      <p:sp>
        <p:nvSpPr>
          <p:cNvPr id="41" name="正方形/長方形 40"/>
          <p:cNvSpPr/>
          <p:nvPr/>
        </p:nvSpPr>
        <p:spPr>
          <a:xfrm>
            <a:off x="108252" y="5993547"/>
            <a:ext cx="4665454" cy="518672"/>
          </a:xfrm>
          <a:prstGeom prst="rect">
            <a:avLst/>
          </a:prstGeom>
          <a:solidFill>
            <a:schemeClr val="accent1">
              <a:lumMod val="20000"/>
              <a:lumOff val="80000"/>
            </a:schemeClr>
          </a:solidFill>
          <a:ln w="28575">
            <a:no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ja-JP" altLang="en-US" sz="1286"/>
          </a:p>
        </p:txBody>
      </p:sp>
      <p:sp>
        <p:nvSpPr>
          <p:cNvPr id="38" name="正方形/長方形 37"/>
          <p:cNvSpPr/>
          <p:nvPr/>
        </p:nvSpPr>
        <p:spPr>
          <a:xfrm>
            <a:off x="105022" y="5794977"/>
            <a:ext cx="4725932" cy="1077863"/>
          </a:xfrm>
          <a:prstGeom prst="rect">
            <a:avLst/>
          </a:prstGeom>
          <a:noFill/>
          <a:ln>
            <a:noFill/>
            <a:prstDash val="sysDot"/>
          </a:ln>
        </p:spPr>
        <p:txBody>
          <a:bodyPr wrap="square" lIns="25714" tIns="25714" rIns="25714" bIns="25714">
            <a:no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fontAlgn="base">
              <a:spcBef>
                <a:spcPct val="0"/>
              </a:spcBef>
              <a:spcAft>
                <a:spcPct val="0"/>
              </a:spcAft>
            </a:pPr>
            <a:r>
              <a:rPr lang="en-US" altLang="ja-JP" sz="1000" b="1" dirty="0">
                <a:latin typeface="Meiryo UI" pitchFamily="50" charset="-128"/>
                <a:ea typeface="Meiryo UI" pitchFamily="50" charset="-128"/>
                <a:cs typeface="Meiryo UI" pitchFamily="50" charset="-128"/>
              </a:rPr>
              <a:t>2022</a:t>
            </a:r>
            <a:r>
              <a:rPr lang="ja-JP" altLang="en-US" sz="1000" b="1" dirty="0">
                <a:latin typeface="Meiryo UI" pitchFamily="50" charset="-128"/>
                <a:ea typeface="Meiryo UI" pitchFamily="50" charset="-128"/>
                <a:cs typeface="Meiryo UI" pitchFamily="50" charset="-128"/>
              </a:rPr>
              <a:t>年９月　一般社団法人うめきた未来イノベーション機構</a:t>
            </a:r>
            <a:r>
              <a:rPr lang="ja-JP" altLang="en-US" sz="1000" b="1" baseline="30000" dirty="0">
                <a:latin typeface="Meiryo UI" pitchFamily="50" charset="-128"/>
                <a:ea typeface="Meiryo UI" pitchFamily="50" charset="-128"/>
                <a:cs typeface="Meiryo UI" pitchFamily="50" charset="-128"/>
              </a:rPr>
              <a:t>（</a:t>
            </a:r>
            <a:r>
              <a:rPr lang="en-US" altLang="ja-JP" sz="1000" b="1" baseline="30000" dirty="0">
                <a:latin typeface="Meiryo UI" pitchFamily="50" charset="-128"/>
                <a:ea typeface="Meiryo UI" pitchFamily="50" charset="-128"/>
                <a:cs typeface="Meiryo UI" pitchFamily="50" charset="-128"/>
              </a:rPr>
              <a:t>※</a:t>
            </a:r>
            <a:r>
              <a:rPr lang="ja-JP" altLang="en-US" sz="1000" b="1" baseline="30000" dirty="0">
                <a:latin typeface="Meiryo UI" pitchFamily="50" charset="-128"/>
                <a:ea typeface="Meiryo UI" pitchFamily="50" charset="-128"/>
                <a:cs typeface="Meiryo UI" pitchFamily="50" charset="-128"/>
              </a:rPr>
              <a:t>） </a:t>
            </a:r>
            <a:r>
              <a:rPr lang="ja-JP" altLang="en-US" sz="1000" b="1" dirty="0">
                <a:latin typeface="Meiryo UI" pitchFamily="50" charset="-128"/>
                <a:ea typeface="Meiryo UI" pitchFamily="50" charset="-128"/>
                <a:cs typeface="Meiryo UI" pitchFamily="50" charset="-128"/>
              </a:rPr>
              <a:t>を設立</a:t>
            </a:r>
          </a:p>
          <a:p>
            <a:pPr fontAlgn="base">
              <a:spcBef>
                <a:spcPct val="0"/>
              </a:spcBef>
              <a:spcAft>
                <a:spcPct val="0"/>
              </a:spcAft>
            </a:pPr>
            <a:endParaRPr lang="en-US" altLang="ja-JP" sz="286" dirty="0">
              <a:latin typeface="Meiryo UI" pitchFamily="50" charset="-128"/>
              <a:ea typeface="Meiryo UI" pitchFamily="50" charset="-128"/>
              <a:cs typeface="Meiryo UI" pitchFamily="50" charset="-128"/>
            </a:endParaRPr>
          </a:p>
          <a:p>
            <a:pPr fontAlgn="base">
              <a:spcBef>
                <a:spcPct val="0"/>
              </a:spcBef>
              <a:spcAft>
                <a:spcPct val="0"/>
              </a:spcAft>
            </a:pPr>
            <a:r>
              <a:rPr lang="ja-JP" altLang="en-US" sz="857" dirty="0">
                <a:latin typeface="Meiryo UI" pitchFamily="50" charset="-128"/>
                <a:ea typeface="Meiryo UI" pitchFamily="50" charset="-128"/>
                <a:cs typeface="Meiryo UI" pitchFamily="50" charset="-128"/>
              </a:rPr>
              <a:t>＜事業内容＞</a:t>
            </a:r>
            <a:endParaRPr lang="en-US" altLang="ja-JP" sz="857" dirty="0">
              <a:latin typeface="Meiryo UI" pitchFamily="50" charset="-128"/>
              <a:ea typeface="Meiryo UI" pitchFamily="50" charset="-128"/>
              <a:cs typeface="Meiryo UI" pitchFamily="50" charset="-128"/>
            </a:endParaRPr>
          </a:p>
          <a:p>
            <a:pPr fontAlgn="base">
              <a:spcBef>
                <a:spcPct val="0"/>
              </a:spcBef>
              <a:spcAft>
                <a:spcPct val="0"/>
              </a:spcAft>
            </a:pPr>
            <a:endParaRPr lang="en-US" altLang="ja-JP" sz="143" dirty="0">
              <a:latin typeface="Meiryo UI" pitchFamily="50" charset="-128"/>
              <a:ea typeface="Meiryo UI" pitchFamily="50" charset="-128"/>
              <a:cs typeface="Meiryo UI" pitchFamily="50" charset="-128"/>
            </a:endParaRPr>
          </a:p>
          <a:p>
            <a:pPr fontAlgn="base">
              <a:spcBef>
                <a:spcPct val="0"/>
              </a:spcBef>
              <a:spcAft>
                <a:spcPct val="0"/>
              </a:spcAft>
            </a:pPr>
            <a:r>
              <a:rPr lang="ja-JP" altLang="en-US" sz="857" dirty="0">
                <a:latin typeface="Meiryo UI" pitchFamily="50" charset="-128"/>
                <a:ea typeface="Meiryo UI" pitchFamily="50" charset="-128"/>
                <a:cs typeface="Meiryo UI" pitchFamily="50" charset="-128"/>
              </a:rPr>
              <a:t>　・人材・企業が集積・交流することで創出された事業化プロジェクトが循環するためのハブ機能の構築</a:t>
            </a:r>
            <a:endParaRPr lang="en-US" altLang="ja-JP" sz="857" dirty="0">
              <a:latin typeface="Meiryo UI" pitchFamily="50" charset="-128"/>
              <a:ea typeface="Meiryo UI" pitchFamily="50" charset="-128"/>
              <a:cs typeface="Meiryo UI" pitchFamily="50" charset="-128"/>
            </a:endParaRPr>
          </a:p>
          <a:p>
            <a:pPr fontAlgn="base">
              <a:spcBef>
                <a:spcPct val="0"/>
              </a:spcBef>
              <a:spcAft>
                <a:spcPct val="0"/>
              </a:spcAft>
            </a:pPr>
            <a:endParaRPr lang="en-US" altLang="ja-JP" sz="143" dirty="0">
              <a:latin typeface="Meiryo UI" pitchFamily="50" charset="-128"/>
              <a:ea typeface="Meiryo UI" pitchFamily="50" charset="-128"/>
              <a:cs typeface="Meiryo UI" pitchFamily="50" charset="-128"/>
            </a:endParaRPr>
          </a:p>
          <a:p>
            <a:pPr fontAlgn="base">
              <a:spcBef>
                <a:spcPct val="0"/>
              </a:spcBef>
              <a:spcAft>
                <a:spcPct val="0"/>
              </a:spcAft>
            </a:pPr>
            <a:r>
              <a:rPr lang="ja-JP" altLang="en-US" sz="857" dirty="0">
                <a:latin typeface="Meiryo UI" pitchFamily="50" charset="-128"/>
                <a:ea typeface="Meiryo UI" pitchFamily="50" charset="-128"/>
                <a:cs typeface="Meiryo UI" pitchFamily="50" charset="-128"/>
              </a:rPr>
              <a:t>　・イノベーション創出につながる外部組織などエコシステムを形成する各種機関との連携強化　など</a:t>
            </a:r>
            <a:endParaRPr lang="en-US" altLang="ja-JP" sz="857" dirty="0">
              <a:latin typeface="Meiryo UI" pitchFamily="50" charset="-128"/>
              <a:ea typeface="Meiryo UI" pitchFamily="50" charset="-128"/>
              <a:cs typeface="Meiryo UI" pitchFamily="50" charset="-128"/>
            </a:endParaRPr>
          </a:p>
          <a:p>
            <a:pPr fontAlgn="base">
              <a:spcBef>
                <a:spcPct val="0"/>
              </a:spcBef>
              <a:spcAft>
                <a:spcPct val="0"/>
              </a:spcAft>
            </a:pPr>
            <a:endParaRPr lang="ja-JP" altLang="en-US" sz="714" dirty="0">
              <a:latin typeface="Meiryo UI" pitchFamily="50" charset="-128"/>
              <a:ea typeface="Meiryo UI" pitchFamily="50" charset="-128"/>
              <a:cs typeface="Meiryo UI" pitchFamily="50" charset="-128"/>
            </a:endParaRPr>
          </a:p>
          <a:p>
            <a:pPr fontAlgn="base">
              <a:spcBef>
                <a:spcPct val="0"/>
              </a:spcBef>
              <a:spcAft>
                <a:spcPct val="0"/>
              </a:spcAft>
            </a:pPr>
            <a:r>
              <a:rPr lang="ja-JP" altLang="en-US" sz="786" dirty="0">
                <a:latin typeface="Meiryo UI" pitchFamily="50" charset="-128"/>
                <a:ea typeface="Meiryo UI" pitchFamily="50" charset="-128"/>
                <a:cs typeface="Meiryo UI" pitchFamily="50" charset="-128"/>
              </a:rPr>
              <a:t>（</a:t>
            </a:r>
            <a:r>
              <a:rPr lang="en-US" altLang="ja-JP" sz="786" dirty="0">
                <a:latin typeface="Meiryo UI" pitchFamily="50" charset="-128"/>
                <a:ea typeface="Meiryo UI" pitchFamily="50" charset="-128"/>
                <a:cs typeface="Meiryo UI" pitchFamily="50" charset="-128"/>
              </a:rPr>
              <a:t>※</a:t>
            </a:r>
            <a:r>
              <a:rPr lang="ja-JP" altLang="en-US" sz="786" dirty="0">
                <a:latin typeface="Meiryo UI" pitchFamily="50" charset="-128"/>
                <a:ea typeface="Meiryo UI" pitchFamily="50" charset="-128"/>
                <a:cs typeface="Meiryo UI" pitchFamily="50" charset="-128"/>
              </a:rPr>
              <a:t>）官民一体で、新技術を持つ研究者や事業者などの多様な人材を繋げ、プロジェクト創出などをコーディネート</a:t>
            </a:r>
            <a:endParaRPr lang="en-US" altLang="ja-JP" sz="786" dirty="0">
              <a:latin typeface="Meiryo UI" pitchFamily="50" charset="-128"/>
              <a:ea typeface="Meiryo UI" pitchFamily="50" charset="-128"/>
              <a:cs typeface="Meiryo UI" pitchFamily="50" charset="-128"/>
            </a:endParaRPr>
          </a:p>
          <a:p>
            <a:pPr fontAlgn="base">
              <a:spcBef>
                <a:spcPct val="0"/>
              </a:spcBef>
              <a:spcAft>
                <a:spcPct val="0"/>
              </a:spcAft>
            </a:pPr>
            <a:r>
              <a:rPr lang="ja-JP" altLang="en-US" sz="786" dirty="0">
                <a:latin typeface="Meiryo UI" pitchFamily="50" charset="-128"/>
                <a:ea typeface="Meiryo UI" pitchFamily="50" charset="-128"/>
                <a:cs typeface="Meiryo UI" pitchFamily="50" charset="-128"/>
              </a:rPr>
              <a:t>　　　　 する世話役となる組織（参画団体：府、市、関経連、大商、事業者</a:t>
            </a:r>
            <a:r>
              <a:rPr lang="en-US" altLang="ja-JP" sz="786" dirty="0">
                <a:latin typeface="Meiryo UI" pitchFamily="50" charset="-128"/>
                <a:ea typeface="Meiryo UI" pitchFamily="50" charset="-128"/>
                <a:cs typeface="Meiryo UI" pitchFamily="50" charset="-128"/>
              </a:rPr>
              <a:t>JV</a:t>
            </a:r>
            <a:r>
              <a:rPr lang="ja-JP" altLang="en-US" sz="786" dirty="0">
                <a:latin typeface="Meiryo UI" pitchFamily="50" charset="-128"/>
                <a:ea typeface="Meiryo UI" pitchFamily="50" charset="-128"/>
                <a:cs typeface="Meiryo UI" pitchFamily="50" charset="-128"/>
              </a:rPr>
              <a:t>）</a:t>
            </a:r>
          </a:p>
          <a:p>
            <a:pPr fontAlgn="base">
              <a:spcBef>
                <a:spcPct val="0"/>
              </a:spcBef>
              <a:spcAft>
                <a:spcPct val="0"/>
              </a:spcAft>
            </a:pPr>
            <a:endParaRPr lang="en-US" altLang="ja-JP" sz="857" dirty="0">
              <a:latin typeface="Meiryo UI" pitchFamily="50" charset="-128"/>
              <a:ea typeface="Meiryo UI" pitchFamily="50" charset="-128"/>
              <a:cs typeface="Meiryo UI" pitchFamily="50" charset="-128"/>
            </a:endParaRPr>
          </a:p>
          <a:p>
            <a:pPr fontAlgn="base">
              <a:spcBef>
                <a:spcPct val="0"/>
              </a:spcBef>
              <a:spcAft>
                <a:spcPct val="0"/>
              </a:spcAft>
            </a:pPr>
            <a:endParaRPr lang="en-US" altLang="ja-JP" sz="857" dirty="0">
              <a:latin typeface="Meiryo UI" pitchFamily="50" charset="-128"/>
              <a:ea typeface="Meiryo UI" pitchFamily="50" charset="-128"/>
              <a:cs typeface="Meiryo UI" pitchFamily="50" charset="-128"/>
            </a:endParaRPr>
          </a:p>
        </p:txBody>
      </p:sp>
      <p:sp>
        <p:nvSpPr>
          <p:cNvPr id="25" name="正方形/長方形 24"/>
          <p:cNvSpPr/>
          <p:nvPr/>
        </p:nvSpPr>
        <p:spPr>
          <a:xfrm>
            <a:off x="92206" y="4836252"/>
            <a:ext cx="4736966" cy="752988"/>
          </a:xfrm>
          <a:prstGeom prst="rect">
            <a:avLst/>
          </a:prstGeom>
          <a:noFill/>
          <a:ln>
            <a:noFill/>
            <a:prstDash val="sysDot"/>
          </a:ln>
        </p:spPr>
        <p:txBody>
          <a:bodyPr wrap="square" lIns="25714" tIns="25714" rIns="25714" bIns="25714">
            <a:no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fontAlgn="base">
              <a:spcBef>
                <a:spcPct val="0"/>
              </a:spcBef>
              <a:spcAft>
                <a:spcPct val="0"/>
              </a:spcAft>
            </a:pPr>
            <a:r>
              <a:rPr lang="en-US" altLang="ja-JP" sz="1000" b="1" dirty="0">
                <a:latin typeface="Meiryo UI" pitchFamily="50" charset="-128"/>
                <a:ea typeface="Meiryo UI" pitchFamily="50" charset="-128"/>
                <a:cs typeface="Meiryo UI" pitchFamily="50" charset="-128"/>
              </a:rPr>
              <a:t>2017</a:t>
            </a:r>
            <a:r>
              <a:rPr lang="ja-JP" altLang="en-US" sz="1000" b="1" dirty="0">
                <a:latin typeface="Meiryo UI" pitchFamily="50" charset="-128"/>
                <a:ea typeface="Meiryo UI" pitchFamily="50" charset="-128"/>
                <a:cs typeface="Meiryo UI" pitchFamily="50" charset="-128"/>
              </a:rPr>
              <a:t>年６月　うめきた２期みどりとイノベーションの融合拠点形成推進協議会 を設立</a:t>
            </a:r>
            <a:endParaRPr lang="en-US" altLang="ja-JP" sz="1000" b="1" dirty="0">
              <a:latin typeface="Meiryo UI" pitchFamily="50" charset="-128"/>
              <a:ea typeface="Meiryo UI" pitchFamily="50" charset="-128"/>
              <a:cs typeface="Meiryo UI" pitchFamily="50" charset="-128"/>
            </a:endParaRPr>
          </a:p>
          <a:p>
            <a:pPr fontAlgn="base">
              <a:spcBef>
                <a:spcPct val="0"/>
              </a:spcBef>
              <a:spcAft>
                <a:spcPct val="0"/>
              </a:spcAft>
            </a:pPr>
            <a:endParaRPr lang="en-US" altLang="ja-JP" sz="286" dirty="0">
              <a:latin typeface="Meiryo UI" pitchFamily="50" charset="-128"/>
              <a:ea typeface="Meiryo UI" pitchFamily="50" charset="-128"/>
              <a:cs typeface="Meiryo UI" pitchFamily="50" charset="-128"/>
            </a:endParaRPr>
          </a:p>
          <a:p>
            <a:pPr fontAlgn="base">
              <a:spcBef>
                <a:spcPct val="0"/>
              </a:spcBef>
              <a:spcAft>
                <a:spcPct val="0"/>
              </a:spcAft>
            </a:pPr>
            <a:r>
              <a:rPr lang="ja-JP" altLang="en-US" sz="857" dirty="0">
                <a:latin typeface="Meiryo UI" pitchFamily="50" charset="-128"/>
                <a:ea typeface="Meiryo UI" pitchFamily="50" charset="-128"/>
                <a:cs typeface="Meiryo UI" pitchFamily="50" charset="-128"/>
              </a:rPr>
              <a:t>＜先行的取組み＞</a:t>
            </a:r>
            <a:endParaRPr lang="en-US" altLang="ja-JP" sz="857" dirty="0">
              <a:latin typeface="Meiryo UI" pitchFamily="50" charset="-128"/>
              <a:ea typeface="Meiryo UI" pitchFamily="50" charset="-128"/>
              <a:cs typeface="Meiryo UI" pitchFamily="50" charset="-128"/>
            </a:endParaRPr>
          </a:p>
          <a:p>
            <a:pPr fontAlgn="base">
              <a:spcBef>
                <a:spcPct val="0"/>
              </a:spcBef>
              <a:spcAft>
                <a:spcPct val="0"/>
              </a:spcAft>
            </a:pPr>
            <a:endParaRPr lang="en-US" altLang="ja-JP" sz="143" dirty="0">
              <a:latin typeface="Meiryo UI" pitchFamily="50" charset="-128"/>
              <a:ea typeface="Meiryo UI" pitchFamily="50" charset="-128"/>
              <a:cs typeface="Meiryo UI" pitchFamily="50" charset="-128"/>
            </a:endParaRPr>
          </a:p>
          <a:p>
            <a:pPr fontAlgn="base">
              <a:spcBef>
                <a:spcPct val="0"/>
              </a:spcBef>
              <a:spcAft>
                <a:spcPct val="0"/>
              </a:spcAft>
            </a:pPr>
            <a:r>
              <a:rPr lang="ja-JP" altLang="en-US" sz="857" dirty="0">
                <a:latin typeface="Meiryo UI" pitchFamily="50" charset="-128"/>
                <a:ea typeface="Meiryo UI" pitchFamily="50" charset="-128"/>
                <a:cs typeface="Meiryo UI" pitchFamily="50" charset="-128"/>
              </a:rPr>
              <a:t>  ・「みどり」を活用した実証研究プロジェクトの実施　　　　 　　 ・関西一円の研究機関等とのネットワーク構築</a:t>
            </a:r>
            <a:endParaRPr lang="en-US" altLang="ja-JP" sz="857" dirty="0">
              <a:latin typeface="Meiryo UI" pitchFamily="50" charset="-128"/>
              <a:ea typeface="Meiryo UI" pitchFamily="50" charset="-128"/>
              <a:cs typeface="Meiryo UI" pitchFamily="50" charset="-128"/>
            </a:endParaRPr>
          </a:p>
          <a:p>
            <a:pPr fontAlgn="base">
              <a:spcBef>
                <a:spcPct val="0"/>
              </a:spcBef>
              <a:spcAft>
                <a:spcPct val="0"/>
              </a:spcAft>
            </a:pPr>
            <a:endParaRPr lang="ja-JP" altLang="en-US" sz="143" dirty="0">
              <a:latin typeface="Meiryo UI" pitchFamily="50" charset="-128"/>
              <a:ea typeface="Meiryo UI" pitchFamily="50" charset="-128"/>
              <a:cs typeface="Meiryo UI" pitchFamily="50" charset="-128"/>
            </a:endParaRPr>
          </a:p>
          <a:p>
            <a:pPr fontAlgn="base">
              <a:spcBef>
                <a:spcPct val="0"/>
              </a:spcBef>
              <a:spcAft>
                <a:spcPct val="0"/>
              </a:spcAft>
            </a:pPr>
            <a:r>
              <a:rPr lang="ja-JP" altLang="en-US" sz="857" dirty="0">
                <a:latin typeface="Meiryo UI" pitchFamily="50" charset="-128"/>
                <a:ea typeface="Meiryo UI" pitchFamily="50" charset="-128"/>
                <a:cs typeface="Meiryo UI" pitchFamily="50" charset="-128"/>
              </a:rPr>
              <a:t>　・イノベーション支援機能の実現に向けた関係機関の誘致　 ・国内外への情報発信　など</a:t>
            </a:r>
            <a:endParaRPr lang="en-US" altLang="ja-JP" sz="857" dirty="0">
              <a:latin typeface="Meiryo UI" pitchFamily="50" charset="-128"/>
              <a:ea typeface="Meiryo UI" pitchFamily="50" charset="-128"/>
              <a:cs typeface="Meiryo UI" pitchFamily="50" charset="-128"/>
            </a:endParaRPr>
          </a:p>
          <a:p>
            <a:pPr fontAlgn="base">
              <a:spcBef>
                <a:spcPct val="0"/>
              </a:spcBef>
              <a:spcAft>
                <a:spcPct val="0"/>
              </a:spcAft>
            </a:pPr>
            <a:endParaRPr lang="en-US" altLang="ja-JP" sz="857" dirty="0">
              <a:latin typeface="Meiryo UI" pitchFamily="50" charset="-128"/>
              <a:ea typeface="Meiryo UI" pitchFamily="50" charset="-128"/>
              <a:cs typeface="Meiryo UI" pitchFamily="50" charset="-128"/>
            </a:endParaRPr>
          </a:p>
        </p:txBody>
      </p:sp>
      <p:sp>
        <p:nvSpPr>
          <p:cNvPr id="37" name="正方形/長方形 36"/>
          <p:cNvSpPr/>
          <p:nvPr/>
        </p:nvSpPr>
        <p:spPr>
          <a:xfrm>
            <a:off x="0" y="-2132"/>
            <a:ext cx="9144000" cy="388102"/>
          </a:xfrm>
          <a:prstGeom prst="rect">
            <a:avLst/>
          </a:prstGeom>
          <a:solidFill>
            <a:schemeClr val="accent1">
              <a:lumMod val="75000"/>
            </a:schemeClr>
          </a:solidFill>
        </p:spPr>
        <p:txBody>
          <a:bodyPr vert="horz" lIns="65314" tIns="0" rIns="65314" bIns="0" rtlCol="0" anchor="b" anchorCtr="0">
            <a:noAutofit/>
          </a:bodyPr>
          <a:lstStyle/>
          <a:p>
            <a:pPr algn="ctr" defTabSz="653123">
              <a:lnSpc>
                <a:spcPts val="2000"/>
              </a:lnSpc>
              <a:spcBef>
                <a:spcPct val="0"/>
              </a:spcBef>
            </a:pPr>
            <a:r>
              <a:rPr lang="ja-JP" altLang="en-US" sz="2000" dirty="0">
                <a:solidFill>
                  <a:srgbClr val="FF0000"/>
                </a:solidFill>
                <a:latin typeface="メイリオ" panose="020B0604030504040204" pitchFamily="50" charset="-128"/>
                <a:ea typeface="メイリオ" panose="020B0604030504040204" pitchFamily="50" charset="-128"/>
                <a:cs typeface="+mj-cs"/>
              </a:rPr>
              <a:t>　</a:t>
            </a:r>
            <a:r>
              <a:rPr lang="ja-JP" altLang="en-US" sz="2000" b="1" dirty="0">
                <a:solidFill>
                  <a:schemeClr val="bg1"/>
                </a:solidFill>
                <a:latin typeface="メイリオ" panose="020B0604030504040204" pitchFamily="50" charset="-128"/>
                <a:ea typeface="メイリオ" panose="020B0604030504040204" pitchFamily="50" charset="-128"/>
                <a:cs typeface="+mj-cs"/>
              </a:rPr>
              <a:t>～</a:t>
            </a:r>
            <a:r>
              <a:rPr lang="ja-JP" altLang="ja-JP" sz="2000" b="1" dirty="0">
                <a:solidFill>
                  <a:schemeClr val="bg1"/>
                </a:solidFill>
                <a:latin typeface="メイリオ" panose="020B0604030504040204" pitchFamily="50" charset="-128"/>
                <a:ea typeface="メイリオ" panose="020B0604030504040204" pitchFamily="50" charset="-128"/>
              </a:rPr>
              <a:t>うめきた</a:t>
            </a:r>
            <a:r>
              <a:rPr lang="ja-JP" altLang="ja-JP" sz="2000" b="1" dirty="0" smtClean="0">
                <a:solidFill>
                  <a:schemeClr val="bg1"/>
                </a:solidFill>
                <a:latin typeface="メイリオ" panose="020B0604030504040204" pitchFamily="50" charset="-128"/>
                <a:ea typeface="メイリオ" panose="020B0604030504040204" pitchFamily="50" charset="-128"/>
              </a:rPr>
              <a:t>２期</a:t>
            </a:r>
            <a:r>
              <a:rPr lang="ja-JP" altLang="en-US" sz="2000" b="1" dirty="0">
                <a:solidFill>
                  <a:schemeClr val="bg1"/>
                </a:solidFill>
                <a:latin typeface="メイリオ" panose="020B0604030504040204" pitchFamily="50" charset="-128"/>
                <a:ea typeface="メイリオ" panose="020B0604030504040204" pitchFamily="50" charset="-128"/>
              </a:rPr>
              <a:t>の</a:t>
            </a:r>
            <a:r>
              <a:rPr lang="ja-JP" altLang="ja-JP" sz="2000" b="1" dirty="0" smtClean="0">
                <a:solidFill>
                  <a:schemeClr val="bg1"/>
                </a:solidFill>
                <a:latin typeface="メイリオ" panose="020B0604030504040204" pitchFamily="50" charset="-128"/>
                <a:ea typeface="メイリオ" panose="020B0604030504040204" pitchFamily="50" charset="-128"/>
              </a:rPr>
              <a:t>まちづくり</a:t>
            </a:r>
            <a:r>
              <a:rPr lang="ja-JP" altLang="en-US" sz="2000" b="1" dirty="0" smtClean="0">
                <a:solidFill>
                  <a:schemeClr val="bg1"/>
                </a:solidFill>
                <a:latin typeface="メイリオ" panose="020B0604030504040204" pitchFamily="50" charset="-128"/>
                <a:ea typeface="メイリオ" panose="020B0604030504040204" pitchFamily="50" charset="-128"/>
                <a:cs typeface="+mj-cs"/>
              </a:rPr>
              <a:t>～</a:t>
            </a:r>
            <a:endParaRPr lang="ja-JP" altLang="en-US" sz="2000" b="1" dirty="0">
              <a:solidFill>
                <a:schemeClr val="bg1"/>
              </a:solidFill>
              <a:latin typeface="メイリオ" panose="020B0604030504040204" pitchFamily="50" charset="-128"/>
              <a:ea typeface="メイリオ" panose="020B0604030504040204" pitchFamily="50" charset="-128"/>
              <a:cs typeface="+mj-cs"/>
            </a:endParaRPr>
          </a:p>
        </p:txBody>
      </p:sp>
      <p:sp>
        <p:nvSpPr>
          <p:cNvPr id="44" name="正方形/長方形 43"/>
          <p:cNvSpPr/>
          <p:nvPr/>
        </p:nvSpPr>
        <p:spPr>
          <a:xfrm>
            <a:off x="36642" y="450288"/>
            <a:ext cx="4772354" cy="4036227"/>
          </a:xfrm>
          <a:prstGeom prst="rect">
            <a:avLst/>
          </a:prstGeom>
          <a:noFill/>
          <a:ln>
            <a:solidFill>
              <a:schemeClr val="tx1"/>
            </a:solidFill>
            <a:prstDash val="solid"/>
          </a:ln>
        </p:spPr>
        <p:txBody>
          <a:bodyPr wrap="square" lIns="25714" tIns="25714" rIns="25714" bIns="25714">
            <a:no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fontAlgn="base">
              <a:lnSpc>
                <a:spcPct val="120000"/>
              </a:lnSpc>
              <a:spcBef>
                <a:spcPct val="0"/>
              </a:spcBef>
              <a:spcAft>
                <a:spcPct val="0"/>
              </a:spcAft>
            </a:pPr>
            <a:endParaRPr lang="en-US" altLang="ja-JP" sz="786" dirty="0">
              <a:solidFill>
                <a:schemeClr val="tx1">
                  <a:lumMod val="50000"/>
                  <a:lumOff val="50000"/>
                </a:schemeClr>
              </a:solidFill>
              <a:latin typeface="Meiryo UI" pitchFamily="50" charset="-128"/>
              <a:ea typeface="Meiryo UI" pitchFamily="50" charset="-128"/>
              <a:cs typeface="Meiryo UI" pitchFamily="50" charset="-128"/>
            </a:endParaRPr>
          </a:p>
          <a:p>
            <a:pPr fontAlgn="base">
              <a:lnSpc>
                <a:spcPct val="120000"/>
              </a:lnSpc>
              <a:spcBef>
                <a:spcPct val="0"/>
              </a:spcBef>
              <a:spcAft>
                <a:spcPct val="0"/>
              </a:spcAft>
            </a:pPr>
            <a:endParaRPr lang="en-US" altLang="ja-JP" sz="571" dirty="0">
              <a:solidFill>
                <a:schemeClr val="bg1">
                  <a:lumMod val="50000"/>
                </a:schemeClr>
              </a:solidFill>
              <a:latin typeface="Meiryo UI" pitchFamily="50" charset="-128"/>
              <a:ea typeface="Meiryo UI" pitchFamily="50" charset="-128"/>
              <a:cs typeface="Meiryo UI" pitchFamily="50" charset="-128"/>
            </a:endParaRPr>
          </a:p>
          <a:p>
            <a:pPr fontAlgn="base">
              <a:lnSpc>
                <a:spcPct val="120000"/>
              </a:lnSpc>
              <a:spcBef>
                <a:spcPct val="0"/>
              </a:spcBef>
              <a:spcAft>
                <a:spcPct val="0"/>
              </a:spcAft>
            </a:pPr>
            <a:r>
              <a:rPr lang="ja-JP" altLang="en-US" sz="1000" dirty="0">
                <a:latin typeface="Meiryo UI" pitchFamily="50" charset="-128"/>
                <a:ea typeface="Meiryo UI" pitchFamily="50" charset="-128"/>
                <a:cs typeface="Meiryo UI" pitchFamily="50" charset="-128"/>
              </a:rPr>
              <a:t>　</a:t>
            </a:r>
            <a:endParaRPr lang="en-US" altLang="ja-JP" sz="1000" dirty="0">
              <a:latin typeface="Meiryo UI" pitchFamily="50" charset="-128"/>
              <a:ea typeface="Meiryo UI" pitchFamily="50" charset="-128"/>
              <a:cs typeface="Meiryo UI" pitchFamily="50" charset="-128"/>
            </a:endParaRPr>
          </a:p>
        </p:txBody>
      </p:sp>
      <p:sp>
        <p:nvSpPr>
          <p:cNvPr id="50" name="正方形/長方形 49"/>
          <p:cNvSpPr/>
          <p:nvPr/>
        </p:nvSpPr>
        <p:spPr>
          <a:xfrm>
            <a:off x="4953954" y="5879091"/>
            <a:ext cx="3966016" cy="944363"/>
          </a:xfrm>
          <a:prstGeom prst="rect">
            <a:avLst/>
          </a:prstGeom>
          <a:noFill/>
          <a:ln>
            <a:solidFill>
              <a:schemeClr val="tx1"/>
            </a:solidFill>
            <a:prstDash val="solid"/>
          </a:ln>
        </p:spPr>
        <p:txBody>
          <a:bodyPr wrap="square" lIns="36000" tIns="36000" rIns="36000" bIns="36000">
            <a:no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fontAlgn="base">
              <a:spcBef>
                <a:spcPct val="0"/>
              </a:spcBef>
              <a:spcAft>
                <a:spcPct val="0"/>
              </a:spcAft>
            </a:pPr>
            <a:endParaRPr lang="en-US" altLang="ja-JP" sz="1000" dirty="0" smtClean="0">
              <a:solidFill>
                <a:srgbClr val="FF0000"/>
              </a:solidFill>
              <a:latin typeface="Meiryo UI" pitchFamily="50" charset="-128"/>
              <a:ea typeface="Meiryo UI" pitchFamily="50" charset="-128"/>
              <a:cs typeface="Meiryo UI" pitchFamily="50" charset="-128"/>
            </a:endParaRPr>
          </a:p>
          <a:p>
            <a:pPr fontAlgn="base">
              <a:spcBef>
                <a:spcPct val="0"/>
              </a:spcBef>
              <a:spcAft>
                <a:spcPct val="0"/>
              </a:spcAft>
            </a:pPr>
            <a:r>
              <a:rPr lang="ja-JP" altLang="en-US" sz="1000" dirty="0">
                <a:latin typeface="Meiryo UI" pitchFamily="50" charset="-128"/>
                <a:ea typeface="Meiryo UI" pitchFamily="50" charset="-128"/>
                <a:cs typeface="Meiryo UI" pitchFamily="50" charset="-128"/>
              </a:rPr>
              <a:t>　</a:t>
            </a:r>
            <a:r>
              <a:rPr lang="en-US" altLang="ja-JP" sz="1000" dirty="0" smtClean="0">
                <a:latin typeface="Meiryo UI" pitchFamily="50" charset="-128"/>
                <a:ea typeface="Meiryo UI" pitchFamily="50" charset="-128"/>
                <a:cs typeface="Meiryo UI" pitchFamily="50" charset="-128"/>
              </a:rPr>
              <a:t>2023</a:t>
            </a:r>
            <a:r>
              <a:rPr lang="ja-JP" altLang="en-US" sz="1000" dirty="0" smtClean="0">
                <a:latin typeface="Meiryo UI" pitchFamily="50" charset="-128"/>
                <a:ea typeface="Meiryo UI" pitchFamily="50" charset="-128"/>
                <a:cs typeface="Meiryo UI" pitchFamily="50" charset="-128"/>
              </a:rPr>
              <a:t>年</a:t>
            </a:r>
            <a:r>
              <a:rPr lang="en-US" altLang="ja-JP" sz="1000" dirty="0" smtClean="0">
                <a:latin typeface="Meiryo UI" pitchFamily="50" charset="-128"/>
                <a:ea typeface="Meiryo UI" pitchFamily="50" charset="-128"/>
                <a:cs typeface="Meiryo UI" pitchFamily="50" charset="-128"/>
              </a:rPr>
              <a:t>2</a:t>
            </a:r>
            <a:r>
              <a:rPr lang="ja-JP" altLang="en-US" sz="1000" dirty="0" smtClean="0">
                <a:latin typeface="Meiryo UI" pitchFamily="50" charset="-128"/>
                <a:ea typeface="Meiryo UI" pitchFamily="50" charset="-128"/>
                <a:cs typeface="Meiryo UI" pitchFamily="50" charset="-128"/>
              </a:rPr>
              <a:t>月　</a:t>
            </a:r>
            <a:r>
              <a:rPr lang="ja-JP" altLang="en-US" sz="1000" dirty="0">
                <a:latin typeface="Meiryo UI" pitchFamily="50" charset="-128"/>
                <a:ea typeface="Meiryo UI" pitchFamily="50" charset="-128"/>
                <a:cs typeface="Meiryo UI" pitchFamily="50" charset="-128"/>
              </a:rPr>
              <a:t>　</a:t>
            </a:r>
            <a:r>
              <a:rPr lang="en-US" altLang="zh-TW" sz="1000" dirty="0">
                <a:latin typeface="Meiryo UI" pitchFamily="50" charset="-128"/>
                <a:ea typeface="Meiryo UI" pitchFamily="50" charset="-128"/>
                <a:cs typeface="Meiryo UI" pitchFamily="50" charset="-128"/>
              </a:rPr>
              <a:t>JR</a:t>
            </a:r>
            <a:r>
              <a:rPr lang="zh-TW" altLang="en-US" sz="1000" dirty="0">
                <a:latin typeface="Meiryo UI" pitchFamily="50" charset="-128"/>
                <a:ea typeface="Meiryo UI" pitchFamily="50" charset="-128"/>
                <a:cs typeface="Meiryo UI" pitchFamily="50" charset="-128"/>
              </a:rPr>
              <a:t>東海道線支線</a:t>
            </a:r>
            <a:r>
              <a:rPr lang="ja-JP" altLang="en-US" sz="1000" dirty="0" smtClean="0">
                <a:latin typeface="Meiryo UI" pitchFamily="50" charset="-128"/>
                <a:ea typeface="Meiryo UI" pitchFamily="50" charset="-128"/>
                <a:cs typeface="Meiryo UI" pitchFamily="50" charset="-128"/>
              </a:rPr>
              <a:t>地下化切換</a:t>
            </a:r>
            <a:endParaRPr lang="en-US" altLang="ja-JP" sz="1000" dirty="0" smtClean="0">
              <a:latin typeface="Meiryo UI" pitchFamily="50" charset="-128"/>
              <a:ea typeface="Meiryo UI" pitchFamily="50" charset="-128"/>
              <a:cs typeface="Meiryo UI" pitchFamily="50" charset="-128"/>
            </a:endParaRPr>
          </a:p>
          <a:p>
            <a:pPr fontAlgn="base">
              <a:spcBef>
                <a:spcPct val="0"/>
              </a:spcBef>
              <a:spcAft>
                <a:spcPct val="0"/>
              </a:spcAft>
            </a:pPr>
            <a:r>
              <a:rPr lang="ja-JP" altLang="en-US" sz="1000" dirty="0">
                <a:latin typeface="Meiryo UI" pitchFamily="50" charset="-128"/>
                <a:ea typeface="Meiryo UI" pitchFamily="50" charset="-128"/>
                <a:cs typeface="Meiryo UI" pitchFamily="50" charset="-128"/>
              </a:rPr>
              <a:t>　</a:t>
            </a:r>
            <a:r>
              <a:rPr lang="en-US" altLang="ja-JP" sz="1000" dirty="0" smtClean="0">
                <a:latin typeface="Meiryo UI" pitchFamily="50" charset="-128"/>
                <a:ea typeface="Meiryo UI" pitchFamily="50" charset="-128"/>
                <a:cs typeface="Meiryo UI" pitchFamily="50" charset="-128"/>
              </a:rPr>
              <a:t>2023</a:t>
            </a:r>
            <a:r>
              <a:rPr lang="ja-JP" altLang="en-US" sz="1000" dirty="0" smtClean="0">
                <a:latin typeface="Meiryo UI" pitchFamily="50" charset="-128"/>
                <a:ea typeface="Meiryo UI" pitchFamily="50" charset="-128"/>
                <a:cs typeface="Meiryo UI" pitchFamily="50" charset="-128"/>
              </a:rPr>
              <a:t>年</a:t>
            </a:r>
            <a:r>
              <a:rPr lang="en-US" altLang="ja-JP" sz="1000" dirty="0" smtClean="0">
                <a:latin typeface="Meiryo UI" pitchFamily="50" charset="-128"/>
                <a:ea typeface="Meiryo UI" pitchFamily="50" charset="-128"/>
                <a:cs typeface="Meiryo UI" pitchFamily="50" charset="-128"/>
              </a:rPr>
              <a:t>3</a:t>
            </a:r>
            <a:r>
              <a:rPr lang="ja-JP" altLang="en-US" sz="1000" dirty="0" smtClean="0">
                <a:latin typeface="Meiryo UI" pitchFamily="50" charset="-128"/>
                <a:ea typeface="Meiryo UI" pitchFamily="50" charset="-128"/>
                <a:cs typeface="Meiryo UI" pitchFamily="50" charset="-128"/>
              </a:rPr>
              <a:t>月</a:t>
            </a:r>
            <a:r>
              <a:rPr lang="ja-JP" altLang="en-US" sz="1000" dirty="0">
                <a:latin typeface="Meiryo UI" pitchFamily="50" charset="-128"/>
                <a:ea typeface="Meiryo UI" pitchFamily="50" charset="-128"/>
                <a:cs typeface="Meiryo UI" pitchFamily="50" charset="-128"/>
              </a:rPr>
              <a:t>　　</a:t>
            </a:r>
            <a:r>
              <a:rPr lang="ja-JP" altLang="en-US" sz="1000" dirty="0" smtClean="0">
                <a:latin typeface="Meiryo UI" pitchFamily="50" charset="-128"/>
                <a:ea typeface="Meiryo UI" pitchFamily="50" charset="-128"/>
                <a:cs typeface="Meiryo UI" pitchFamily="50" charset="-128"/>
              </a:rPr>
              <a:t>新駅開業</a:t>
            </a:r>
            <a:endParaRPr lang="en-US" altLang="ja-JP" sz="1000" dirty="0" smtClean="0">
              <a:latin typeface="Meiryo UI" pitchFamily="50" charset="-128"/>
              <a:ea typeface="Meiryo UI" pitchFamily="50" charset="-128"/>
              <a:cs typeface="Meiryo UI" pitchFamily="50" charset="-128"/>
            </a:endParaRPr>
          </a:p>
          <a:p>
            <a:pPr fontAlgn="base">
              <a:spcBef>
                <a:spcPct val="0"/>
              </a:spcBef>
              <a:spcAft>
                <a:spcPct val="0"/>
              </a:spcAft>
            </a:pPr>
            <a:r>
              <a:rPr lang="ja-JP" altLang="en-US" sz="1000" dirty="0" smtClean="0">
                <a:latin typeface="Meiryo UI" pitchFamily="50" charset="-128"/>
                <a:ea typeface="Meiryo UI" pitchFamily="50" charset="-128"/>
                <a:cs typeface="Meiryo UI" pitchFamily="50" charset="-128"/>
              </a:rPr>
              <a:t>　</a:t>
            </a:r>
            <a:r>
              <a:rPr lang="en-US" altLang="ja-JP" sz="1000" dirty="0" smtClean="0">
                <a:latin typeface="Meiryo UI" pitchFamily="50" charset="-128"/>
                <a:ea typeface="Meiryo UI" pitchFamily="50" charset="-128"/>
                <a:cs typeface="Meiryo UI" pitchFamily="50" charset="-128"/>
              </a:rPr>
              <a:t>2024</a:t>
            </a:r>
            <a:r>
              <a:rPr lang="ja-JP" altLang="en-US" sz="1000" dirty="0" smtClean="0">
                <a:latin typeface="Meiryo UI" pitchFamily="50" charset="-128"/>
                <a:ea typeface="Meiryo UI" pitchFamily="50" charset="-128"/>
                <a:cs typeface="Meiryo UI" pitchFamily="50" charset="-128"/>
              </a:rPr>
              <a:t>年夏頃   一部先行まちびらき</a:t>
            </a:r>
            <a:endParaRPr lang="en-US" altLang="ja-JP" sz="1000" dirty="0" smtClean="0">
              <a:latin typeface="Meiryo UI" pitchFamily="50" charset="-128"/>
              <a:ea typeface="Meiryo UI" pitchFamily="50" charset="-128"/>
              <a:cs typeface="Meiryo UI" pitchFamily="50" charset="-128"/>
            </a:endParaRPr>
          </a:p>
          <a:p>
            <a:pPr fontAlgn="base">
              <a:spcBef>
                <a:spcPct val="0"/>
              </a:spcBef>
              <a:spcAft>
                <a:spcPct val="0"/>
              </a:spcAft>
            </a:pPr>
            <a:r>
              <a:rPr lang="ja-JP" altLang="en-US" sz="1000" dirty="0" smtClean="0">
                <a:latin typeface="Meiryo UI" pitchFamily="50" charset="-128"/>
                <a:ea typeface="Meiryo UI" pitchFamily="50" charset="-128"/>
                <a:cs typeface="Meiryo UI" pitchFamily="50" charset="-128"/>
              </a:rPr>
              <a:t>　</a:t>
            </a:r>
            <a:r>
              <a:rPr lang="en-US" altLang="ja-JP" sz="1000" dirty="0" smtClean="0">
                <a:latin typeface="Meiryo UI" pitchFamily="50" charset="-128"/>
                <a:ea typeface="Meiryo UI" pitchFamily="50" charset="-128"/>
                <a:cs typeface="Meiryo UI" pitchFamily="50" charset="-128"/>
              </a:rPr>
              <a:t>2026</a:t>
            </a:r>
            <a:r>
              <a:rPr lang="ja-JP" altLang="en-US" sz="1000" dirty="0" smtClean="0">
                <a:latin typeface="Meiryo UI" pitchFamily="50" charset="-128"/>
                <a:ea typeface="Meiryo UI" pitchFamily="50" charset="-128"/>
                <a:cs typeface="Meiryo UI" pitchFamily="50" charset="-128"/>
              </a:rPr>
              <a:t>年度末   基盤</a:t>
            </a:r>
            <a:r>
              <a:rPr lang="ja-JP" altLang="en-US" sz="1000" dirty="0">
                <a:latin typeface="Meiryo UI" pitchFamily="50" charset="-128"/>
                <a:ea typeface="Meiryo UI" pitchFamily="50" charset="-128"/>
                <a:cs typeface="Meiryo UI" pitchFamily="50" charset="-128"/>
              </a:rPr>
              <a:t>整備</a:t>
            </a:r>
            <a:r>
              <a:rPr lang="ja-JP" altLang="en-US" sz="1000" dirty="0" smtClean="0">
                <a:latin typeface="Meiryo UI" pitchFamily="50" charset="-128"/>
                <a:ea typeface="Meiryo UI" pitchFamily="50" charset="-128"/>
                <a:cs typeface="Meiryo UI" pitchFamily="50" charset="-128"/>
              </a:rPr>
              <a:t>の全体完成</a:t>
            </a:r>
            <a:endParaRPr lang="en-US" altLang="ja-JP" sz="1000" dirty="0" smtClean="0">
              <a:latin typeface="Meiryo UI" pitchFamily="50" charset="-128"/>
              <a:ea typeface="Meiryo UI" pitchFamily="50" charset="-128"/>
              <a:cs typeface="Meiryo UI" pitchFamily="50" charset="-128"/>
            </a:endParaRPr>
          </a:p>
          <a:p>
            <a:pPr fontAlgn="base">
              <a:spcBef>
                <a:spcPct val="0"/>
              </a:spcBef>
              <a:spcAft>
                <a:spcPct val="0"/>
              </a:spcAft>
            </a:pPr>
            <a:r>
              <a:rPr lang="ja-JP" altLang="en-US" sz="1000" dirty="0" smtClean="0">
                <a:latin typeface="Meiryo UI" pitchFamily="50" charset="-128"/>
                <a:ea typeface="Meiryo UI" pitchFamily="50" charset="-128"/>
                <a:cs typeface="Meiryo UI" pitchFamily="50" charset="-128"/>
              </a:rPr>
              <a:t>　</a:t>
            </a:r>
            <a:r>
              <a:rPr lang="en-US" altLang="ja-JP" sz="1000" dirty="0" smtClean="0">
                <a:latin typeface="Meiryo UI" pitchFamily="50" charset="-128"/>
                <a:ea typeface="Meiryo UI" pitchFamily="50" charset="-128"/>
                <a:cs typeface="Meiryo UI" pitchFamily="50" charset="-128"/>
              </a:rPr>
              <a:t>2027</a:t>
            </a:r>
            <a:r>
              <a:rPr lang="ja-JP" altLang="en-US" sz="1000" dirty="0" smtClean="0">
                <a:latin typeface="Meiryo UI" pitchFamily="50" charset="-128"/>
                <a:ea typeface="Meiryo UI" pitchFamily="50" charset="-128"/>
                <a:cs typeface="Meiryo UI" pitchFamily="50" charset="-128"/>
              </a:rPr>
              <a:t>年度　　　全体</a:t>
            </a:r>
            <a:r>
              <a:rPr lang="ja-JP" altLang="en-US" sz="1000" dirty="0" err="1" smtClean="0">
                <a:latin typeface="Meiryo UI" pitchFamily="50" charset="-128"/>
                <a:ea typeface="Meiryo UI" pitchFamily="50" charset="-128"/>
                <a:cs typeface="Meiryo UI" pitchFamily="50" charset="-128"/>
              </a:rPr>
              <a:t>ま</a:t>
            </a:r>
            <a:r>
              <a:rPr lang="ja-JP" altLang="en-US" sz="1000" dirty="0" smtClean="0">
                <a:latin typeface="Meiryo UI" pitchFamily="50" charset="-128"/>
                <a:ea typeface="Meiryo UI" pitchFamily="50" charset="-128"/>
                <a:cs typeface="Meiryo UI" pitchFamily="50" charset="-128"/>
              </a:rPr>
              <a:t>ちびらき</a:t>
            </a:r>
            <a:endParaRPr lang="en-US" altLang="ja-JP" sz="1000" dirty="0" smtClean="0">
              <a:latin typeface="Meiryo UI" pitchFamily="50" charset="-128"/>
              <a:ea typeface="Meiryo UI" pitchFamily="50" charset="-128"/>
              <a:cs typeface="Meiryo UI" pitchFamily="50" charset="-128"/>
            </a:endParaRPr>
          </a:p>
        </p:txBody>
      </p:sp>
      <p:sp>
        <p:nvSpPr>
          <p:cNvPr id="51" name="テキスト ボックス 30"/>
          <p:cNvSpPr txBox="1">
            <a:spLocks noChangeArrowheads="1"/>
          </p:cNvSpPr>
          <p:nvPr/>
        </p:nvSpPr>
        <p:spPr bwMode="auto">
          <a:xfrm>
            <a:off x="4952172" y="5877272"/>
            <a:ext cx="2068100" cy="18148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tIns="0" bIns="0" anchor="ctr">
            <a:noAutofit/>
          </a:bodyPr>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r>
              <a:rPr kumimoji="1" lang="ja-JP" altLang="en-US" sz="1140" dirty="0" smtClean="0">
                <a:solidFill>
                  <a:schemeClr val="bg1"/>
                </a:solidFill>
                <a:latin typeface="+mj-ea"/>
                <a:ea typeface="+mj-ea"/>
              </a:rPr>
              <a:t>○</a:t>
            </a:r>
            <a:r>
              <a:rPr lang="ja-JP" altLang="en-US" sz="1140" dirty="0" smtClean="0">
                <a:solidFill>
                  <a:schemeClr val="bg1"/>
                </a:solidFill>
                <a:latin typeface="+mj-ea"/>
                <a:ea typeface="+mj-ea"/>
              </a:rPr>
              <a:t>うめきた</a:t>
            </a:r>
            <a:r>
              <a:rPr lang="ja-JP" altLang="en-US" sz="1140" dirty="0">
                <a:solidFill>
                  <a:schemeClr val="bg1"/>
                </a:solidFill>
                <a:latin typeface="+mj-ea"/>
                <a:ea typeface="+mj-ea"/>
              </a:rPr>
              <a:t>２</a:t>
            </a:r>
            <a:r>
              <a:rPr lang="ja-JP" altLang="en-US" sz="1140" dirty="0" smtClean="0">
                <a:solidFill>
                  <a:schemeClr val="bg1"/>
                </a:solidFill>
                <a:latin typeface="+mj-ea"/>
                <a:ea typeface="+mj-ea"/>
              </a:rPr>
              <a:t>期のスケジュール  </a:t>
            </a:r>
            <a:endParaRPr kumimoji="1" lang="ja-JP" altLang="en-US" sz="1140" dirty="0">
              <a:solidFill>
                <a:schemeClr val="bg1"/>
              </a:solidFill>
              <a:latin typeface="+mj-ea"/>
              <a:ea typeface="+mj-ea"/>
            </a:endParaRPr>
          </a:p>
        </p:txBody>
      </p:sp>
      <p:sp>
        <p:nvSpPr>
          <p:cNvPr id="3" name="スライド番号プレースホルダー 2"/>
          <p:cNvSpPr>
            <a:spLocks noGrp="1"/>
          </p:cNvSpPr>
          <p:nvPr>
            <p:ph type="sldNum" sz="quarter" idx="12"/>
          </p:nvPr>
        </p:nvSpPr>
        <p:spPr>
          <a:xfrm>
            <a:off x="7092280" y="6492875"/>
            <a:ext cx="2133600" cy="365125"/>
          </a:xfrm>
        </p:spPr>
        <p:txBody>
          <a:bodyPr/>
          <a:lstStyle/>
          <a:p>
            <a:fld id="{63BC356D-1576-478B-8647-1361C6E9DFF7}" type="slidenum">
              <a:rPr lang="ja-JP" altLang="en-US" smtClean="0"/>
              <a:pPr/>
              <a:t>106</a:t>
            </a:fld>
            <a:endParaRPr lang="ja-JP" altLang="en-US"/>
          </a:p>
        </p:txBody>
      </p:sp>
      <p:pic>
        <p:nvPicPr>
          <p:cNvPr id="4" name="図 3"/>
          <p:cNvPicPr>
            <a:picLocks noChangeAspect="1"/>
          </p:cNvPicPr>
          <p:nvPr/>
        </p:nvPicPr>
        <p:blipFill>
          <a:blip r:embed="rId4"/>
          <a:stretch>
            <a:fillRect/>
          </a:stretch>
        </p:blipFill>
        <p:spPr>
          <a:xfrm>
            <a:off x="675744" y="2394831"/>
            <a:ext cx="3609145" cy="1847248"/>
          </a:xfrm>
          <a:prstGeom prst="rect">
            <a:avLst/>
          </a:prstGeom>
        </p:spPr>
      </p:pic>
    </p:spTree>
    <p:extLst>
      <p:ext uri="{BB962C8B-B14F-4D97-AF65-F5344CB8AC3E}">
        <p14:creationId xmlns:p14="http://schemas.microsoft.com/office/powerpoint/2010/main" val="30904890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グループ化 34"/>
          <p:cNvGrpSpPr/>
          <p:nvPr/>
        </p:nvGrpSpPr>
        <p:grpSpPr>
          <a:xfrm>
            <a:off x="201075" y="496631"/>
            <a:ext cx="7974398" cy="6172729"/>
            <a:chOff x="197005" y="505587"/>
            <a:chExt cx="8932241" cy="6252357"/>
          </a:xfrm>
        </p:grpSpPr>
        <p:cxnSp>
          <p:nvCxnSpPr>
            <p:cNvPr id="37" name="直線コネクタ 36"/>
            <p:cNvCxnSpPr/>
            <p:nvPr/>
          </p:nvCxnSpPr>
          <p:spPr>
            <a:xfrm>
              <a:off x="1957138" y="837942"/>
              <a:ext cx="11089" cy="574985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H="1">
              <a:off x="7521403" y="809123"/>
              <a:ext cx="55904" cy="5760121"/>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H="1">
              <a:off x="6164169" y="892600"/>
              <a:ext cx="45567" cy="567664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flipH="1">
              <a:off x="4753880" y="837942"/>
              <a:ext cx="19667" cy="573130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a:stCxn id="82" idx="1"/>
            </p:cNvCxnSpPr>
            <p:nvPr/>
          </p:nvCxnSpPr>
          <p:spPr>
            <a:xfrm flipH="1">
              <a:off x="3332150" y="659313"/>
              <a:ext cx="9757" cy="5909931"/>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H="1">
              <a:off x="8964488" y="837942"/>
              <a:ext cx="1" cy="573130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43" name="正方形/長方形 42"/>
            <p:cNvSpPr/>
            <p:nvPr/>
          </p:nvSpPr>
          <p:spPr>
            <a:xfrm>
              <a:off x="1423658" y="5171443"/>
              <a:ext cx="5565794" cy="829756"/>
            </a:xfrm>
            <a:prstGeom prst="rect">
              <a:avLst/>
            </a:prstGeom>
            <a:solidFill>
              <a:schemeClr val="accent1">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p>
          </p:txBody>
        </p:sp>
        <p:sp>
          <p:nvSpPr>
            <p:cNvPr id="44" name="右矢印 43"/>
            <p:cNvSpPr/>
            <p:nvPr/>
          </p:nvSpPr>
          <p:spPr>
            <a:xfrm>
              <a:off x="1037876" y="2067220"/>
              <a:ext cx="8091370" cy="49207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ja-JP" altLang="en-US" sz="2000" dirty="0"/>
            </a:p>
          </p:txBody>
        </p:sp>
        <p:sp>
          <p:nvSpPr>
            <p:cNvPr id="47" name="右矢印 46"/>
            <p:cNvSpPr/>
            <p:nvPr/>
          </p:nvSpPr>
          <p:spPr>
            <a:xfrm>
              <a:off x="4792471" y="2724854"/>
              <a:ext cx="4336775" cy="488122"/>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p>
          </p:txBody>
        </p:sp>
        <p:sp>
          <p:nvSpPr>
            <p:cNvPr id="48" name="右矢印 47"/>
            <p:cNvSpPr/>
            <p:nvPr/>
          </p:nvSpPr>
          <p:spPr>
            <a:xfrm>
              <a:off x="4414918" y="3517104"/>
              <a:ext cx="4714328" cy="548662"/>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ja-JP" altLang="en-US" sz="2000" dirty="0"/>
            </a:p>
          </p:txBody>
        </p:sp>
        <p:sp>
          <p:nvSpPr>
            <p:cNvPr id="49" name="右矢印 48"/>
            <p:cNvSpPr/>
            <p:nvPr/>
          </p:nvSpPr>
          <p:spPr>
            <a:xfrm>
              <a:off x="772673" y="1498925"/>
              <a:ext cx="7035617" cy="47626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p>
          </p:txBody>
        </p:sp>
        <p:sp>
          <p:nvSpPr>
            <p:cNvPr id="50" name="テキスト ボックス 49"/>
            <p:cNvSpPr txBox="1"/>
            <p:nvPr/>
          </p:nvSpPr>
          <p:spPr>
            <a:xfrm>
              <a:off x="204719" y="807705"/>
              <a:ext cx="402771" cy="2270211"/>
            </a:xfrm>
            <a:prstGeom prst="rect">
              <a:avLst/>
            </a:prstGeom>
            <a:noFill/>
            <a:ln>
              <a:solidFill>
                <a:schemeClr val="tx1"/>
              </a:solidFill>
            </a:ln>
          </p:spPr>
          <p:txBody>
            <a:bodyPr vert="eaVert" wrap="square" rtlCol="0" anchor="ctr">
              <a:noAutofit/>
            </a:bodyPr>
            <a:lstStyle/>
            <a:p>
              <a:pPr algn="ctr"/>
              <a:r>
                <a:rPr lang="ja-JP" altLang="en-US" sz="2000" dirty="0">
                  <a:latin typeface="Meiryo UI" panose="020B0604030504040204" pitchFamily="50" charset="-128"/>
                  <a:ea typeface="Meiryo UI" panose="020B0604030504040204" pitchFamily="50" charset="-128"/>
                  <a:cs typeface="Meiryo UI" panose="020B0604030504040204" pitchFamily="50" charset="-128"/>
                </a:rPr>
                <a:t>基盤整備</a:t>
              </a:r>
            </a:p>
          </p:txBody>
        </p:sp>
        <p:sp>
          <p:nvSpPr>
            <p:cNvPr id="52" name="テキスト ボックス 51"/>
            <p:cNvSpPr txBox="1"/>
            <p:nvPr/>
          </p:nvSpPr>
          <p:spPr>
            <a:xfrm>
              <a:off x="3437432" y="1587755"/>
              <a:ext cx="2592288" cy="264985"/>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地下化・新駅設置工事</a:t>
              </a:r>
            </a:p>
          </p:txBody>
        </p:sp>
        <p:sp>
          <p:nvSpPr>
            <p:cNvPr id="61" name="テキスト ボックス 60"/>
            <p:cNvSpPr txBox="1"/>
            <p:nvPr/>
          </p:nvSpPr>
          <p:spPr>
            <a:xfrm>
              <a:off x="3470903" y="2049230"/>
              <a:ext cx="2540328" cy="405271"/>
            </a:xfrm>
            <a:prstGeom prst="rect">
              <a:avLst/>
            </a:prstGeom>
            <a:noFill/>
          </p:spPr>
          <p:txBody>
            <a:bodyPr wrap="square" rtlCol="0">
              <a:spAutoFit/>
            </a:bodyPr>
            <a:lstStyle/>
            <a:p>
              <a:pPr algn="ctr"/>
              <a:r>
                <a:rPr lang="ja-JP" altLang="en-US" sz="2000" dirty="0"/>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道路等の基盤整備工事</a:t>
              </a:r>
            </a:p>
          </p:txBody>
        </p:sp>
        <p:sp>
          <p:nvSpPr>
            <p:cNvPr id="63" name="テキスト ボックス 62"/>
            <p:cNvSpPr txBox="1"/>
            <p:nvPr/>
          </p:nvSpPr>
          <p:spPr>
            <a:xfrm>
              <a:off x="197005" y="3077916"/>
              <a:ext cx="412024" cy="3680028"/>
            </a:xfrm>
            <a:prstGeom prst="rect">
              <a:avLst/>
            </a:prstGeom>
            <a:noFill/>
            <a:ln>
              <a:solidFill>
                <a:schemeClr val="tx1"/>
              </a:solidFill>
            </a:ln>
          </p:spPr>
          <p:txBody>
            <a:bodyPr vert="wordArtVertRtl" wrap="square" rtlCol="0" anchor="ctr" anchorCtr="0">
              <a:noAutofit/>
            </a:bodyPr>
            <a:lstStyle/>
            <a:p>
              <a:pPr algn="ctr"/>
              <a:r>
                <a:rPr lang="ja-JP" altLang="en-US" sz="2000" spc="-600" dirty="0">
                  <a:latin typeface="Meiryo UI" panose="020B0604030504040204" pitchFamily="50" charset="-128"/>
                  <a:ea typeface="Meiryo UI" panose="020B0604030504040204" pitchFamily="50" charset="-128"/>
                  <a:cs typeface="Meiryo UI" panose="020B0604030504040204" pitchFamily="50" charset="-128"/>
                </a:rPr>
                <a:t>民間開発・中核機能</a:t>
              </a:r>
            </a:p>
          </p:txBody>
        </p:sp>
        <p:cxnSp>
          <p:nvCxnSpPr>
            <p:cNvPr id="65" name="直線矢印コネクタ 64"/>
            <p:cNvCxnSpPr/>
            <p:nvPr/>
          </p:nvCxnSpPr>
          <p:spPr>
            <a:xfrm>
              <a:off x="836220" y="4065766"/>
              <a:ext cx="773370" cy="0"/>
            </a:xfrm>
            <a:prstGeom prst="straightConnector1">
              <a:avLst/>
            </a:prstGeom>
            <a:ln w="38100">
              <a:tailEnd type="arrow" w="sm" len="sm"/>
            </a:ln>
          </p:spPr>
          <p:style>
            <a:lnRef idx="1">
              <a:schemeClr val="accent1"/>
            </a:lnRef>
            <a:fillRef idx="0">
              <a:schemeClr val="accent1"/>
            </a:fillRef>
            <a:effectRef idx="0">
              <a:schemeClr val="accent1"/>
            </a:effectRef>
            <a:fontRef idx="minor">
              <a:schemeClr val="tx1"/>
            </a:fontRef>
          </p:style>
        </p:cxnSp>
        <p:sp>
          <p:nvSpPr>
            <p:cNvPr id="66" name="角丸四角形 65"/>
            <p:cNvSpPr/>
            <p:nvPr/>
          </p:nvSpPr>
          <p:spPr>
            <a:xfrm>
              <a:off x="653675" y="3230820"/>
              <a:ext cx="208877" cy="3009826"/>
            </a:xfrm>
            <a:prstGeom prst="roundRect">
              <a:avLst>
                <a:gd name="adj" fmla="val 3279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p>
          </p:txBody>
        </p:sp>
        <p:sp>
          <p:nvSpPr>
            <p:cNvPr id="69" name="テキスト ボックス 68"/>
            <p:cNvSpPr txBox="1"/>
            <p:nvPr/>
          </p:nvSpPr>
          <p:spPr>
            <a:xfrm>
              <a:off x="576982" y="3366539"/>
              <a:ext cx="372565" cy="2376939"/>
            </a:xfrm>
            <a:prstGeom prst="rect">
              <a:avLst/>
            </a:prstGeom>
            <a:noFill/>
          </p:spPr>
          <p:txBody>
            <a:bodyPr vert="eaVert" wrap="square" rtlCol="0">
              <a:spAutoFit/>
            </a:bodyPr>
            <a:lstStyle/>
            <a:p>
              <a:r>
                <a:rPr lang="ja-JP" altLang="en-US" sz="1200" dirty="0"/>
                <a:t>　</a:t>
              </a:r>
              <a:r>
                <a:rPr lang="ja-JP" altLang="en-US" sz="1050" spc="-220" dirty="0">
                  <a:latin typeface="Meiryo UI" panose="020B0604030504040204" pitchFamily="50" charset="-128"/>
                  <a:ea typeface="Meiryo UI" panose="020B0604030504040204" pitchFamily="50" charset="-128"/>
                  <a:cs typeface="Meiryo UI" panose="020B0604030504040204" pitchFamily="50" charset="-128"/>
                </a:rPr>
                <a:t>ま　ち　づ　く　り　の　方　針</a:t>
              </a:r>
            </a:p>
          </p:txBody>
        </p:sp>
        <p:sp>
          <p:nvSpPr>
            <p:cNvPr id="70" name="右矢印 69"/>
            <p:cNvSpPr/>
            <p:nvPr/>
          </p:nvSpPr>
          <p:spPr>
            <a:xfrm>
              <a:off x="1877858" y="3495634"/>
              <a:ext cx="2495525" cy="570132"/>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ja-JP" altLang="en-US" sz="2000" dirty="0"/>
            </a:p>
          </p:txBody>
        </p:sp>
        <p:sp>
          <p:nvSpPr>
            <p:cNvPr id="76" name="テキスト ボックス 75"/>
            <p:cNvSpPr txBox="1"/>
            <p:nvPr/>
          </p:nvSpPr>
          <p:spPr>
            <a:xfrm>
              <a:off x="2298671" y="3634854"/>
              <a:ext cx="1381716" cy="264985"/>
            </a:xfrm>
            <a:prstGeom prst="rect">
              <a:avLst/>
            </a:prstGeom>
            <a:noFill/>
          </p:spPr>
          <p:txBody>
            <a:bodyPr wrap="square" rtlCol="0">
              <a:spAutoFit/>
            </a:bodyPr>
            <a:lstStyle/>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諸手続き・設計</a:t>
              </a:r>
            </a:p>
          </p:txBody>
        </p:sp>
        <p:sp>
          <p:nvSpPr>
            <p:cNvPr id="77" name="右矢印 76"/>
            <p:cNvSpPr/>
            <p:nvPr/>
          </p:nvSpPr>
          <p:spPr>
            <a:xfrm>
              <a:off x="873457" y="5200944"/>
              <a:ext cx="543095" cy="708784"/>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ja-JP" altLang="en-US" sz="2000" dirty="0">
                <a:solidFill>
                  <a:prstClr val="white"/>
                </a:solidFill>
              </a:endParaRPr>
            </a:p>
          </p:txBody>
        </p:sp>
        <p:sp>
          <p:nvSpPr>
            <p:cNvPr id="78" name="正方形/長方形 77"/>
            <p:cNvSpPr/>
            <p:nvPr/>
          </p:nvSpPr>
          <p:spPr>
            <a:xfrm>
              <a:off x="774743" y="5427621"/>
              <a:ext cx="144016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中核機能</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推進会議</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テキスト ボックス 78"/>
            <p:cNvSpPr txBox="1"/>
            <p:nvPr/>
          </p:nvSpPr>
          <p:spPr>
            <a:xfrm>
              <a:off x="7541012" y="505587"/>
              <a:ext cx="1413597" cy="307452"/>
            </a:xfrm>
            <a:prstGeom prst="rect">
              <a:avLst/>
            </a:prstGeom>
            <a:solidFill>
              <a:schemeClr val="bg1">
                <a:lumMod val="75000"/>
              </a:schemeClr>
            </a:solidFill>
            <a:ln>
              <a:solidFill>
                <a:schemeClr val="accent1">
                  <a:shade val="50000"/>
                </a:schemeClr>
              </a:solidFill>
            </a:ln>
          </p:spPr>
          <p:txBody>
            <a:bodyPr wrap="square" tIns="36000" bIns="36000" rtlCol="0">
              <a:spAutoFit/>
            </a:bodyPr>
            <a:lstStyle/>
            <a:p>
              <a:pPr algn="ctr">
                <a:lnSpc>
                  <a:spcPts val="1800"/>
                </a:lnSpc>
              </a:pPr>
              <a:r>
                <a:rPr lang="ja-JP" altLang="en-US" sz="1050" spc="-160" dirty="0">
                  <a:latin typeface="Meiryo UI" panose="020B0604030504040204" pitchFamily="50" charset="-128"/>
                  <a:ea typeface="Meiryo UI" panose="020B0604030504040204" pitchFamily="50" charset="-128"/>
                  <a:cs typeface="Meiryo UI" panose="020B0604030504040204" pitchFamily="50" charset="-128"/>
                </a:rPr>
                <a:t>２０２３～</a:t>
              </a:r>
              <a:r>
                <a:rPr lang="ja-JP" altLang="en-US" sz="1050" spc="-160" dirty="0" smtClean="0">
                  <a:latin typeface="Meiryo UI" panose="020B0604030504040204" pitchFamily="50" charset="-128"/>
                  <a:ea typeface="Meiryo UI" panose="020B0604030504040204" pitchFamily="50" charset="-128"/>
                  <a:cs typeface="Meiryo UI" panose="020B0604030504040204" pitchFamily="50" charset="-128"/>
                </a:rPr>
                <a:t>２６年度</a:t>
              </a:r>
              <a:endParaRPr lang="ja-JP" altLang="en-US" sz="1050" spc="-16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テキスト ボックス 79"/>
            <p:cNvSpPr txBox="1"/>
            <p:nvPr/>
          </p:nvSpPr>
          <p:spPr>
            <a:xfrm>
              <a:off x="6148863" y="505587"/>
              <a:ext cx="1392150" cy="307452"/>
            </a:xfrm>
            <a:prstGeom prst="rect">
              <a:avLst/>
            </a:prstGeom>
            <a:solidFill>
              <a:schemeClr val="bg1">
                <a:lumMod val="75000"/>
              </a:schemeClr>
            </a:solidFill>
            <a:ln>
              <a:solidFill>
                <a:schemeClr val="accent1">
                  <a:shade val="50000"/>
                </a:schemeClr>
              </a:solidFill>
            </a:ln>
          </p:spPr>
          <p:txBody>
            <a:bodyPr wrap="square" tIns="36000" bIns="36000" rtlCol="0">
              <a:spAutoFit/>
            </a:bodyPr>
            <a:lstStyle/>
            <a:p>
              <a:pPr algn="ctr">
                <a:lnSpc>
                  <a:spcPts val="1800"/>
                </a:lnSpc>
              </a:pPr>
              <a:r>
                <a:rPr lang="ja-JP" altLang="en-US" sz="1050" spc="-220" dirty="0">
                  <a:latin typeface="Meiryo UI" panose="020B0604030504040204" pitchFamily="50" charset="-128"/>
                  <a:ea typeface="Meiryo UI" panose="020B0604030504040204" pitchFamily="50" charset="-128"/>
                  <a:cs typeface="Meiryo UI" panose="020B0604030504040204" pitchFamily="50" charset="-128"/>
                </a:rPr>
                <a:t>２０</a:t>
              </a:r>
              <a:r>
                <a:rPr lang="ja-JP" altLang="en-US" sz="1050" spc="-170" dirty="0">
                  <a:latin typeface="Meiryo UI" panose="020B0604030504040204" pitchFamily="50" charset="-128"/>
                  <a:ea typeface="Meiryo UI" panose="020B0604030504040204" pitchFamily="50" charset="-128"/>
                  <a:cs typeface="Meiryo UI" panose="020B0604030504040204" pitchFamily="50" charset="-128"/>
                </a:rPr>
                <a:t>２２年度</a:t>
              </a:r>
            </a:p>
          </p:txBody>
        </p:sp>
        <p:sp>
          <p:nvSpPr>
            <p:cNvPr id="81" name="テキスト ボックス 80"/>
            <p:cNvSpPr txBox="1"/>
            <p:nvPr/>
          </p:nvSpPr>
          <p:spPr>
            <a:xfrm>
              <a:off x="4745740" y="505587"/>
              <a:ext cx="1413551" cy="307452"/>
            </a:xfrm>
            <a:prstGeom prst="rect">
              <a:avLst/>
            </a:prstGeom>
            <a:solidFill>
              <a:schemeClr val="bg1">
                <a:lumMod val="75000"/>
              </a:schemeClr>
            </a:solidFill>
            <a:ln>
              <a:solidFill>
                <a:schemeClr val="accent1">
                  <a:shade val="50000"/>
                </a:schemeClr>
              </a:solidFill>
            </a:ln>
          </p:spPr>
          <p:txBody>
            <a:bodyPr wrap="square" tIns="36000" bIns="36000" rtlCol="0">
              <a:spAutoFit/>
            </a:bodyPr>
            <a:lstStyle/>
            <a:p>
              <a:pPr algn="ctr">
                <a:lnSpc>
                  <a:spcPts val="1800"/>
                </a:lnSpc>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２０２１年度</a:t>
              </a:r>
            </a:p>
          </p:txBody>
        </p:sp>
        <p:sp>
          <p:nvSpPr>
            <p:cNvPr id="82" name="テキスト ボックス 81"/>
            <p:cNvSpPr txBox="1"/>
            <p:nvPr/>
          </p:nvSpPr>
          <p:spPr>
            <a:xfrm>
              <a:off x="3341907" y="505587"/>
              <a:ext cx="1403832" cy="307452"/>
            </a:xfrm>
            <a:prstGeom prst="rect">
              <a:avLst/>
            </a:prstGeom>
            <a:solidFill>
              <a:schemeClr val="bg1">
                <a:lumMod val="75000"/>
              </a:schemeClr>
            </a:solidFill>
            <a:ln>
              <a:solidFill>
                <a:schemeClr val="accent1">
                  <a:shade val="50000"/>
                </a:schemeClr>
              </a:solidFill>
            </a:ln>
          </p:spPr>
          <p:txBody>
            <a:bodyPr wrap="square" tIns="36000" bIns="36000" rtlCol="0">
              <a:spAutoFit/>
            </a:bodyPr>
            <a:lstStyle/>
            <a:p>
              <a:pPr algn="ctr">
                <a:lnSpc>
                  <a:spcPts val="1800"/>
                </a:lnSpc>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２０２０年度</a:t>
              </a:r>
            </a:p>
          </p:txBody>
        </p:sp>
        <p:sp>
          <p:nvSpPr>
            <p:cNvPr id="83" name="テキスト ボックス 82"/>
            <p:cNvSpPr txBox="1"/>
            <p:nvPr/>
          </p:nvSpPr>
          <p:spPr>
            <a:xfrm>
              <a:off x="1979712" y="505587"/>
              <a:ext cx="1364688" cy="307452"/>
            </a:xfrm>
            <a:prstGeom prst="rect">
              <a:avLst/>
            </a:prstGeom>
            <a:solidFill>
              <a:schemeClr val="bg1">
                <a:lumMod val="75000"/>
              </a:schemeClr>
            </a:solidFill>
            <a:ln>
              <a:solidFill>
                <a:schemeClr val="accent1">
                  <a:shade val="50000"/>
                </a:schemeClr>
              </a:solidFill>
            </a:ln>
          </p:spPr>
          <p:txBody>
            <a:bodyPr wrap="square" tIns="36000" bIns="36000" rtlCol="0">
              <a:spAutoFit/>
            </a:bodyPr>
            <a:lstStyle/>
            <a:p>
              <a:pPr algn="ctr">
                <a:lnSpc>
                  <a:spcPts val="1800"/>
                </a:lnSpc>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２０１９年度</a:t>
              </a:r>
            </a:p>
          </p:txBody>
        </p:sp>
        <p:sp>
          <p:nvSpPr>
            <p:cNvPr id="84" name="角丸四角形 83"/>
            <p:cNvSpPr/>
            <p:nvPr/>
          </p:nvSpPr>
          <p:spPr>
            <a:xfrm>
              <a:off x="1627245" y="3259819"/>
              <a:ext cx="233584" cy="1614490"/>
            </a:xfrm>
            <a:prstGeom prst="roundRect">
              <a:avLst>
                <a:gd name="adj" fmla="val 3279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p>
          </p:txBody>
        </p:sp>
        <p:sp>
          <p:nvSpPr>
            <p:cNvPr id="85" name="テキスト ボックス 84"/>
            <p:cNvSpPr txBox="1"/>
            <p:nvPr/>
          </p:nvSpPr>
          <p:spPr>
            <a:xfrm>
              <a:off x="1556231" y="3174210"/>
              <a:ext cx="387507" cy="1474710"/>
            </a:xfrm>
            <a:prstGeom prst="rect">
              <a:avLst/>
            </a:prstGeom>
            <a:noFill/>
          </p:spPr>
          <p:txBody>
            <a:bodyPr vert="wordArtVertRtl" wrap="square" rtlCol="0">
              <a:spAutoFit/>
            </a:bodyPr>
            <a:lstStyle/>
            <a:p>
              <a:pPr algn="ctr"/>
              <a:r>
                <a:rPr lang="ja-JP" altLang="en-US" sz="1050" dirty="0"/>
                <a:t>　</a:t>
              </a:r>
              <a:r>
                <a:rPr lang="ja-JP" altLang="en-US" sz="1050" spc="-700" dirty="0">
                  <a:latin typeface="Meiryo UI" panose="020B0604030504040204" pitchFamily="50" charset="-128"/>
                  <a:ea typeface="Meiryo UI" panose="020B0604030504040204" pitchFamily="50" charset="-128"/>
                  <a:cs typeface="Meiryo UI" panose="020B0604030504040204" pitchFamily="50" charset="-128"/>
                </a:rPr>
                <a:t>開発事業者の決定</a:t>
              </a:r>
            </a:p>
          </p:txBody>
        </p:sp>
        <p:sp>
          <p:nvSpPr>
            <p:cNvPr id="86" name="正方形/長方形 85"/>
            <p:cNvSpPr/>
            <p:nvPr/>
          </p:nvSpPr>
          <p:spPr>
            <a:xfrm>
              <a:off x="1999223" y="1295897"/>
              <a:ext cx="3162864" cy="3924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鉄道地下化・新駅設置事業</a:t>
              </a:r>
            </a:p>
          </p:txBody>
        </p:sp>
        <p:sp>
          <p:nvSpPr>
            <p:cNvPr id="87" name="正方形/長方形 86"/>
            <p:cNvSpPr/>
            <p:nvPr/>
          </p:nvSpPr>
          <p:spPr>
            <a:xfrm>
              <a:off x="2787833" y="1873412"/>
              <a:ext cx="3162864" cy="3924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土地区画整理事業</a:t>
              </a:r>
            </a:p>
          </p:txBody>
        </p:sp>
        <p:sp>
          <p:nvSpPr>
            <p:cNvPr id="90" name="テキスト ボックス 89"/>
            <p:cNvSpPr txBox="1"/>
            <p:nvPr/>
          </p:nvSpPr>
          <p:spPr>
            <a:xfrm>
              <a:off x="631725" y="505587"/>
              <a:ext cx="1340265" cy="307452"/>
            </a:xfrm>
            <a:prstGeom prst="rect">
              <a:avLst/>
            </a:prstGeom>
            <a:solidFill>
              <a:schemeClr val="bg1">
                <a:lumMod val="75000"/>
              </a:schemeClr>
            </a:solidFill>
            <a:ln>
              <a:solidFill>
                <a:schemeClr val="accent1">
                  <a:shade val="50000"/>
                </a:schemeClr>
              </a:solidFill>
            </a:ln>
          </p:spPr>
          <p:txBody>
            <a:bodyPr wrap="square" tIns="36000" bIns="36000" rtlCol="0">
              <a:spAutoFit/>
            </a:bodyPr>
            <a:lstStyle/>
            <a:p>
              <a:pPr algn="ctr">
                <a:lnSpc>
                  <a:spcPts val="1800"/>
                </a:lnSpc>
              </a:pPr>
              <a:r>
                <a:rPr lang="ja-JP" altLang="en-US" sz="1050" spc="-220" dirty="0">
                  <a:latin typeface="Meiryo UI" panose="020B0604030504040204" pitchFamily="50" charset="-128"/>
                  <a:ea typeface="Meiryo UI" panose="020B0604030504040204" pitchFamily="50" charset="-128"/>
                  <a:cs typeface="Meiryo UI" panose="020B0604030504040204" pitchFamily="50" charset="-128"/>
                </a:rPr>
                <a:t>２０１４</a:t>
              </a:r>
              <a:r>
                <a:rPr lang="ja-JP" altLang="en-US" sz="1050" spc="-170" dirty="0">
                  <a:latin typeface="Meiryo UI" panose="020B0604030504040204" pitchFamily="50" charset="-128"/>
                  <a:ea typeface="Meiryo UI" panose="020B0604030504040204" pitchFamily="50" charset="-128"/>
                  <a:cs typeface="Meiryo UI" panose="020B0604030504040204" pitchFamily="50" charset="-128"/>
                </a:rPr>
                <a:t>～１８年度</a:t>
              </a:r>
            </a:p>
          </p:txBody>
        </p:sp>
        <p:sp>
          <p:nvSpPr>
            <p:cNvPr id="92" name="正方形/長方形 91"/>
            <p:cNvSpPr/>
            <p:nvPr/>
          </p:nvSpPr>
          <p:spPr>
            <a:xfrm>
              <a:off x="3637314" y="2501499"/>
              <a:ext cx="3162864" cy="3924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公園整備事業</a:t>
              </a:r>
            </a:p>
          </p:txBody>
        </p:sp>
        <p:sp>
          <p:nvSpPr>
            <p:cNvPr id="93" name="テキスト ボックス 92"/>
            <p:cNvSpPr txBox="1"/>
            <p:nvPr/>
          </p:nvSpPr>
          <p:spPr>
            <a:xfrm>
              <a:off x="5120779" y="2826905"/>
              <a:ext cx="2540328" cy="264985"/>
            </a:xfrm>
            <a:prstGeom prst="rect">
              <a:avLst/>
            </a:prstGeom>
            <a:noFill/>
          </p:spPr>
          <p:txBody>
            <a:bodyPr wrap="square" rtlCol="0">
              <a:spAutoFit/>
            </a:bodyPr>
            <a:lstStyle/>
            <a:p>
              <a:pPr algn="ctr"/>
              <a:r>
                <a:rPr lang="ja-JP" altLang="en-US" sz="1100" dirty="0"/>
                <a:t>     </a:t>
              </a:r>
              <a:r>
                <a:rPr lang="ja-JP" altLang="en-US" sz="1100" dirty="0">
                  <a:latin typeface="Meiryo UI" panose="020B0604030504040204" pitchFamily="50" charset="-128"/>
                  <a:ea typeface="Meiryo UI" panose="020B0604030504040204" pitchFamily="50" charset="-128"/>
                </a:rPr>
                <a:t>都市公園整備</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工事</a:t>
              </a:r>
            </a:p>
          </p:txBody>
        </p:sp>
        <p:sp>
          <p:nvSpPr>
            <p:cNvPr id="94" name="テキスト ボックス 93"/>
            <p:cNvSpPr txBox="1"/>
            <p:nvPr/>
          </p:nvSpPr>
          <p:spPr>
            <a:xfrm>
              <a:off x="5247268" y="3632958"/>
              <a:ext cx="2084914" cy="264985"/>
            </a:xfrm>
            <a:prstGeom prst="rect">
              <a:avLst/>
            </a:prstGeom>
            <a:noFill/>
          </p:spPr>
          <p:txBody>
            <a:bodyPr wrap="square" rtlCol="0">
              <a:spAutoFit/>
            </a:bodyPr>
            <a:lstStyle/>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工事（順次着手）</a:t>
              </a:r>
            </a:p>
          </p:txBody>
        </p:sp>
        <p:sp>
          <p:nvSpPr>
            <p:cNvPr id="95" name="右矢印 94"/>
            <p:cNvSpPr/>
            <p:nvPr/>
          </p:nvSpPr>
          <p:spPr>
            <a:xfrm>
              <a:off x="1609590" y="2703081"/>
              <a:ext cx="1722558" cy="527738"/>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p>
          </p:txBody>
        </p:sp>
        <p:sp>
          <p:nvSpPr>
            <p:cNvPr id="96" name="テキスト ボックス 95"/>
            <p:cNvSpPr txBox="1"/>
            <p:nvPr/>
          </p:nvSpPr>
          <p:spPr>
            <a:xfrm>
              <a:off x="1144227" y="2827298"/>
              <a:ext cx="2375706" cy="264985"/>
            </a:xfrm>
            <a:prstGeom prst="rect">
              <a:avLst/>
            </a:prstGeom>
            <a:noFill/>
          </p:spPr>
          <p:txBody>
            <a:bodyPr wrap="square" rtlCol="0">
              <a:spAutoFit/>
            </a:bodyPr>
            <a:lstStyle/>
            <a:p>
              <a:pPr algn="ctr"/>
              <a:r>
                <a:rPr lang="ja-JP" altLang="en-US" sz="1050" dirty="0"/>
                <a:t>     </a:t>
              </a:r>
              <a:r>
                <a:rPr lang="ja-JP" altLang="en-US" sz="1050" dirty="0">
                  <a:latin typeface="Meiryo UI" panose="020B0604030504040204" pitchFamily="50" charset="-128"/>
                  <a:ea typeface="Meiryo UI" panose="020B0604030504040204" pitchFamily="50" charset="-128"/>
                </a:rPr>
                <a:t>用地買収・基本設計等</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右矢印 96"/>
            <p:cNvSpPr/>
            <p:nvPr/>
          </p:nvSpPr>
          <p:spPr>
            <a:xfrm>
              <a:off x="3389419" y="2698806"/>
              <a:ext cx="1336616" cy="488122"/>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p>
          </p:txBody>
        </p:sp>
        <p:sp>
          <p:nvSpPr>
            <p:cNvPr id="98" name="テキスト ボックス 97"/>
            <p:cNvSpPr txBox="1"/>
            <p:nvPr/>
          </p:nvSpPr>
          <p:spPr>
            <a:xfrm>
              <a:off x="3336392" y="2666442"/>
              <a:ext cx="1217018" cy="405271"/>
            </a:xfrm>
            <a:prstGeom prst="rect">
              <a:avLst/>
            </a:prstGeom>
            <a:noFill/>
          </p:spPr>
          <p:txBody>
            <a:bodyPr wrap="square" rtlCol="0">
              <a:spAutoFit/>
            </a:bodyPr>
            <a:lstStyle/>
            <a:p>
              <a:pPr algn="ctr"/>
              <a:r>
                <a:rPr lang="ja-JP" altLang="en-US" sz="2000" dirty="0"/>
                <a:t>   </a:t>
              </a:r>
              <a:r>
                <a:rPr lang="ja-JP" altLang="en-US" sz="1100" dirty="0">
                  <a:latin typeface="Meiryo UI" panose="020B0604030504040204" pitchFamily="50" charset="-128"/>
                  <a:ea typeface="Meiryo UI" panose="020B0604030504040204" pitchFamily="50" charset="-128"/>
                </a:rPr>
                <a:t>実施設計</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テキスト ボックス 98"/>
            <p:cNvSpPr txBox="1"/>
            <p:nvPr/>
          </p:nvSpPr>
          <p:spPr>
            <a:xfrm>
              <a:off x="1482704" y="4841746"/>
              <a:ext cx="545264" cy="218223"/>
            </a:xfrm>
            <a:prstGeom prst="rect">
              <a:avLst/>
            </a:prstGeom>
            <a:noFill/>
          </p:spPr>
          <p:txBody>
            <a:bodyPr wrap="none" rtlCol="0">
              <a:spAutoFit/>
            </a:bodyPr>
            <a:lstStyle/>
            <a:p>
              <a:r>
                <a:rPr lang="en-US" altLang="ja-JP" sz="800" dirty="0">
                  <a:latin typeface="Meiryo UI" panose="020B0604030504040204" pitchFamily="50" charset="-128"/>
                  <a:ea typeface="Meiryo UI" panose="020B0604030504040204" pitchFamily="50" charset="-128"/>
                </a:rPr>
                <a:t>2018.7</a:t>
              </a:r>
            </a:p>
          </p:txBody>
        </p:sp>
        <p:sp>
          <p:nvSpPr>
            <p:cNvPr id="100" name="角丸四角形吹き出し 99"/>
            <p:cNvSpPr/>
            <p:nvPr/>
          </p:nvSpPr>
          <p:spPr>
            <a:xfrm>
              <a:off x="3347864" y="4204986"/>
              <a:ext cx="1814223" cy="636760"/>
            </a:xfrm>
            <a:prstGeom prst="wedgeRoundRectCallout">
              <a:avLst>
                <a:gd name="adj1" fmla="val 9102"/>
                <a:gd name="adj2" fmla="val -9078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民間開発工事着手</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2020.12</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01" name="正方形/長方形 100"/>
            <p:cNvSpPr/>
            <p:nvPr/>
          </p:nvSpPr>
          <p:spPr>
            <a:xfrm>
              <a:off x="6887105" y="5171443"/>
              <a:ext cx="140910" cy="91480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p>
          </p:txBody>
        </p:sp>
        <p:sp>
          <p:nvSpPr>
            <p:cNvPr id="102" name="右矢印 101"/>
            <p:cNvSpPr/>
            <p:nvPr/>
          </p:nvSpPr>
          <p:spPr>
            <a:xfrm>
              <a:off x="6925975" y="4916684"/>
              <a:ext cx="2175285" cy="1323962"/>
            </a:xfrm>
            <a:prstGeom prst="rightArrow">
              <a:avLst>
                <a:gd name="adj1" fmla="val 62158"/>
                <a:gd name="adj2" fmla="val 31762"/>
              </a:avLst>
            </a:prstGeom>
            <a:solidFill>
              <a:schemeClr val="accent1">
                <a:lumMod val="20000"/>
                <a:lumOff val="80000"/>
              </a:schemeClr>
            </a:solidFill>
            <a:ln w="25400" cap="flat" cmpd="sng">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ja-JP" altLang="en-US" sz="2000" dirty="0">
                <a:ln>
                  <a:solidFill>
                    <a:schemeClr val="tx1"/>
                  </a:solidFill>
                  <a:prstDash val="sysDash"/>
                </a:ln>
                <a:solidFill>
                  <a:srgbClr val="FF0000"/>
                </a:solidFill>
              </a:endParaRPr>
            </a:p>
          </p:txBody>
        </p:sp>
        <p:sp>
          <p:nvSpPr>
            <p:cNvPr id="103" name="正方形/長方形 102"/>
            <p:cNvSpPr/>
            <p:nvPr/>
          </p:nvSpPr>
          <p:spPr>
            <a:xfrm>
              <a:off x="2061076" y="5340169"/>
              <a:ext cx="4087787" cy="523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「みどりとイノベーションの融合拠点形成推進協議会」</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における先行的取組み</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正方形/長方形 103"/>
            <p:cNvSpPr/>
            <p:nvPr/>
          </p:nvSpPr>
          <p:spPr>
            <a:xfrm>
              <a:off x="6933908" y="5315306"/>
              <a:ext cx="1735723" cy="523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新組織</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による取組</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角丸四角形吹き出し 104"/>
            <p:cNvSpPr/>
            <p:nvPr/>
          </p:nvSpPr>
          <p:spPr>
            <a:xfrm>
              <a:off x="5791112" y="2514953"/>
              <a:ext cx="2191986" cy="281589"/>
            </a:xfrm>
            <a:prstGeom prst="wedgeRoundRectCallout">
              <a:avLst>
                <a:gd name="adj1" fmla="val 92787"/>
                <a:gd name="adj2" fmla="val -11811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基盤整備</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完了</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(2026</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年度末</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角丸四角形吹き出し 105"/>
            <p:cNvSpPr/>
            <p:nvPr/>
          </p:nvSpPr>
          <p:spPr>
            <a:xfrm>
              <a:off x="4936741" y="6084676"/>
              <a:ext cx="3020099" cy="575258"/>
            </a:xfrm>
            <a:prstGeom prst="wedgeRoundRectCallout">
              <a:avLst>
                <a:gd name="adj1" fmla="val 16577"/>
                <a:gd name="adj2" fmla="val -9168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一社）うめきた未来イノベーション機構</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設立</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2022.9</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7991151" y="1108471"/>
              <a:ext cx="454349" cy="5200849"/>
            </a:xfrm>
            <a:prstGeom prst="rect">
              <a:avLst/>
            </a:prstGeom>
            <a:solidFill>
              <a:srgbClr val="FFC00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p>
          </p:txBody>
        </p:sp>
        <p:sp>
          <p:nvSpPr>
            <p:cNvPr id="108" name="角丸四角形吹き出し 107"/>
            <p:cNvSpPr/>
            <p:nvPr/>
          </p:nvSpPr>
          <p:spPr>
            <a:xfrm>
              <a:off x="5224462" y="875014"/>
              <a:ext cx="2141277" cy="668637"/>
            </a:xfrm>
            <a:prstGeom prst="wedgeRoundRectCallout">
              <a:avLst>
                <a:gd name="adj1" fmla="val 58270"/>
                <a:gd name="adj2" fmla="val 4949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地下化</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切替（</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2023.2</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新駅開業</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(2023.3)</a:t>
              </a: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テキスト ボックス 108"/>
            <p:cNvSpPr txBox="1"/>
            <p:nvPr/>
          </p:nvSpPr>
          <p:spPr>
            <a:xfrm>
              <a:off x="8039832" y="1587755"/>
              <a:ext cx="416289" cy="4200146"/>
            </a:xfrm>
            <a:prstGeom prst="rect">
              <a:avLst/>
            </a:prstGeom>
            <a:noFill/>
          </p:spPr>
          <p:txBody>
            <a:bodyPr vert="wordArtVertRtl" wrap="square" rtlCol="0">
              <a:spAutoFit/>
            </a:bodyPr>
            <a:lstStyle/>
            <a:p>
              <a:pPr algn="ctr"/>
              <a:r>
                <a:rPr lang="ja-JP" altLang="en-US" sz="1200" b="1" spc="-400" dirty="0">
                  <a:latin typeface="Meiryo UI" panose="020B0604030504040204" pitchFamily="50" charset="-128"/>
                  <a:ea typeface="Meiryo UI" panose="020B0604030504040204" pitchFamily="50" charset="-128"/>
                  <a:cs typeface="Meiryo UI" panose="020B0604030504040204" pitchFamily="50" charset="-128"/>
                </a:rPr>
                <a:t>２０２４夏頃一部</a:t>
              </a:r>
              <a:r>
                <a:rPr lang="ja-JP" altLang="en-US" sz="900" b="1" spc="-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spc="-400" dirty="0">
                  <a:latin typeface="Meiryo UI" panose="020B0604030504040204" pitchFamily="50" charset="-128"/>
                  <a:ea typeface="Meiryo UI" panose="020B0604030504040204" pitchFamily="50" charset="-128"/>
                  <a:cs typeface="Meiryo UI" panose="020B0604030504040204" pitchFamily="50" charset="-128"/>
                </a:rPr>
                <a:t>先行まちびら</a:t>
              </a:r>
              <a:r>
                <a:rPr lang="ja-JP" altLang="en-US" sz="1200" b="1" spc="-400" dirty="0">
                  <a:latin typeface="Meiryo UI" panose="020B0604030504040204" pitchFamily="50" charset="-128"/>
                  <a:ea typeface="Meiryo UI" panose="020B0604030504040204" pitchFamily="50" charset="-128"/>
                </a:rPr>
                <a:t>き</a:t>
              </a:r>
            </a:p>
          </p:txBody>
        </p:sp>
      </p:grpSp>
      <p:sp>
        <p:nvSpPr>
          <p:cNvPr id="56" name="正方形/長方形 55"/>
          <p:cNvSpPr/>
          <p:nvPr/>
        </p:nvSpPr>
        <p:spPr>
          <a:xfrm>
            <a:off x="0" y="-2132"/>
            <a:ext cx="9144000" cy="388102"/>
          </a:xfrm>
          <a:prstGeom prst="rect">
            <a:avLst/>
          </a:prstGeom>
          <a:solidFill>
            <a:schemeClr val="accent1">
              <a:lumMod val="75000"/>
            </a:schemeClr>
          </a:solidFill>
        </p:spPr>
        <p:txBody>
          <a:bodyPr vert="horz" lIns="65314" tIns="0" rIns="65314" bIns="0" rtlCol="0" anchor="b" anchorCtr="0">
            <a:noAutofit/>
          </a:bodyPr>
          <a:lstStyle/>
          <a:p>
            <a:pPr algn="ctr" defTabSz="653123">
              <a:lnSpc>
                <a:spcPts val="2000"/>
              </a:lnSpc>
              <a:spcBef>
                <a:spcPct val="0"/>
              </a:spcBef>
            </a:pPr>
            <a:r>
              <a:rPr lang="ja-JP" altLang="en-US" sz="2000" dirty="0">
                <a:solidFill>
                  <a:schemeClr val="bg1"/>
                </a:solidFill>
                <a:latin typeface="メイリオ" panose="020B0604030504040204" pitchFamily="50" charset="-128"/>
                <a:ea typeface="メイリオ" panose="020B0604030504040204" pitchFamily="50" charset="-128"/>
                <a:cs typeface="+mj-cs"/>
              </a:rPr>
              <a:t>　</a:t>
            </a:r>
            <a:r>
              <a:rPr lang="ja-JP" altLang="en-US" sz="2000" b="1" dirty="0">
                <a:solidFill>
                  <a:schemeClr val="bg1"/>
                </a:solidFill>
                <a:latin typeface="メイリオ" panose="020B0604030504040204" pitchFamily="50" charset="-128"/>
                <a:ea typeface="メイリオ" panose="020B0604030504040204" pitchFamily="50" charset="-128"/>
                <a:cs typeface="+mj-cs"/>
              </a:rPr>
              <a:t>～</a:t>
            </a:r>
            <a:r>
              <a:rPr lang="ja-JP" altLang="ja-JP" sz="2000" b="1" dirty="0">
                <a:solidFill>
                  <a:schemeClr val="bg1"/>
                </a:solidFill>
                <a:latin typeface="メイリオ" panose="020B0604030504040204" pitchFamily="50" charset="-128"/>
                <a:ea typeface="メイリオ" panose="020B0604030504040204" pitchFamily="50" charset="-128"/>
              </a:rPr>
              <a:t>うめきた</a:t>
            </a:r>
            <a:r>
              <a:rPr lang="ja-JP" altLang="ja-JP" sz="2000" b="1" dirty="0" smtClean="0">
                <a:solidFill>
                  <a:schemeClr val="bg1"/>
                </a:solidFill>
                <a:latin typeface="メイリオ" panose="020B0604030504040204" pitchFamily="50" charset="-128"/>
                <a:ea typeface="メイリオ" panose="020B0604030504040204" pitchFamily="50" charset="-128"/>
              </a:rPr>
              <a:t>２期</a:t>
            </a:r>
            <a:r>
              <a:rPr lang="ja-JP" altLang="en-US" sz="2000" b="1" dirty="0">
                <a:solidFill>
                  <a:schemeClr val="bg1"/>
                </a:solidFill>
                <a:latin typeface="メイリオ" panose="020B0604030504040204" pitchFamily="50" charset="-128"/>
                <a:ea typeface="メイリオ" panose="020B0604030504040204" pitchFamily="50" charset="-128"/>
              </a:rPr>
              <a:t>の</a:t>
            </a:r>
            <a:r>
              <a:rPr lang="ja-JP" altLang="ja-JP" sz="2000" b="1" dirty="0" smtClean="0">
                <a:solidFill>
                  <a:schemeClr val="bg1"/>
                </a:solidFill>
                <a:latin typeface="メイリオ" panose="020B0604030504040204" pitchFamily="50" charset="-128"/>
                <a:ea typeface="メイリオ" panose="020B0604030504040204" pitchFamily="50" charset="-128"/>
              </a:rPr>
              <a:t>まちづくり</a:t>
            </a:r>
            <a:r>
              <a:rPr lang="ja-JP" altLang="en-US" sz="2000" b="1" dirty="0">
                <a:solidFill>
                  <a:schemeClr val="bg1"/>
                </a:solidFill>
                <a:latin typeface="メイリオ" panose="020B0604030504040204" pitchFamily="50" charset="-128"/>
                <a:ea typeface="メイリオ" panose="020B0604030504040204" pitchFamily="50" charset="-128"/>
              </a:rPr>
              <a:t>　</a:t>
            </a:r>
            <a:r>
              <a:rPr lang="ja-JP" altLang="en-US" sz="2000" b="1" dirty="0" smtClean="0">
                <a:solidFill>
                  <a:schemeClr val="bg1"/>
                </a:solidFill>
                <a:latin typeface="メイリオ" panose="020B0604030504040204" pitchFamily="50" charset="-128"/>
                <a:ea typeface="メイリオ" panose="020B0604030504040204" pitchFamily="50" charset="-128"/>
              </a:rPr>
              <a:t>経過とスケジュール</a:t>
            </a:r>
            <a:r>
              <a:rPr lang="ja-JP" altLang="en-US" sz="2000" b="1" dirty="0" smtClean="0">
                <a:solidFill>
                  <a:schemeClr val="bg1"/>
                </a:solidFill>
                <a:latin typeface="メイリオ" panose="020B0604030504040204" pitchFamily="50" charset="-128"/>
                <a:ea typeface="メイリオ" panose="020B0604030504040204" pitchFamily="50" charset="-128"/>
                <a:cs typeface="+mj-cs"/>
              </a:rPr>
              <a:t>～</a:t>
            </a:r>
            <a:endParaRPr lang="ja-JP" altLang="en-US" sz="2000" b="1" dirty="0">
              <a:solidFill>
                <a:schemeClr val="bg1"/>
              </a:solidFill>
              <a:latin typeface="メイリオ" panose="020B0604030504040204" pitchFamily="50" charset="-128"/>
              <a:ea typeface="メイリオ" panose="020B0604030504040204" pitchFamily="50" charset="-128"/>
              <a:cs typeface="+mj-cs"/>
            </a:endParaRPr>
          </a:p>
        </p:txBody>
      </p:sp>
      <p:sp>
        <p:nvSpPr>
          <p:cNvPr id="55" name="正方形/長方形 54"/>
          <p:cNvSpPr/>
          <p:nvPr/>
        </p:nvSpPr>
        <p:spPr>
          <a:xfrm>
            <a:off x="8254517" y="1095761"/>
            <a:ext cx="547688" cy="5134613"/>
          </a:xfrm>
          <a:prstGeom prst="rect">
            <a:avLst/>
          </a:prstGeom>
          <a:solidFill>
            <a:srgbClr val="FFC00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p>
        </p:txBody>
      </p:sp>
      <p:sp>
        <p:nvSpPr>
          <p:cNvPr id="57" name="テキスト ボックス 56"/>
          <p:cNvSpPr txBox="1"/>
          <p:nvPr/>
        </p:nvSpPr>
        <p:spPr>
          <a:xfrm>
            <a:off x="8310485" y="1565017"/>
            <a:ext cx="412677" cy="4146654"/>
          </a:xfrm>
          <a:prstGeom prst="rect">
            <a:avLst/>
          </a:prstGeom>
          <a:noFill/>
        </p:spPr>
        <p:txBody>
          <a:bodyPr vert="wordArtVertRtl" wrap="square" rtlCol="0">
            <a:spAutoFit/>
          </a:bodyPr>
          <a:lstStyle/>
          <a:p>
            <a:pPr algn="ctr"/>
            <a:r>
              <a:rPr lang="ja-JP" altLang="en-US" sz="1200" b="1" spc="-400" dirty="0" smtClean="0">
                <a:latin typeface="Meiryo UI" panose="020B0604030504040204" pitchFamily="50" charset="-128"/>
                <a:ea typeface="Meiryo UI" panose="020B0604030504040204" pitchFamily="50" charset="-128"/>
                <a:cs typeface="Meiryo UI" panose="020B0604030504040204" pitchFamily="50" charset="-128"/>
              </a:rPr>
              <a:t>全体</a:t>
            </a:r>
            <a:r>
              <a:rPr lang="ja-JP" altLang="en-US" sz="1200" b="1" spc="-400" dirty="0" err="1" smtClean="0">
                <a:latin typeface="Meiryo UI" panose="020B0604030504040204" pitchFamily="50" charset="-128"/>
                <a:ea typeface="Meiryo UI" panose="020B0604030504040204" pitchFamily="50" charset="-128"/>
                <a:cs typeface="Meiryo UI" panose="020B0604030504040204" pitchFamily="50" charset="-128"/>
              </a:rPr>
              <a:t>ま</a:t>
            </a:r>
            <a:r>
              <a:rPr lang="ja-JP" altLang="en-US" sz="1200" b="1" spc="-400" dirty="0">
                <a:latin typeface="Meiryo UI" panose="020B0604030504040204" pitchFamily="50" charset="-128"/>
                <a:ea typeface="Meiryo UI" panose="020B0604030504040204" pitchFamily="50" charset="-128"/>
                <a:cs typeface="Meiryo UI" panose="020B0604030504040204" pitchFamily="50" charset="-128"/>
              </a:rPr>
              <a:t>ちびら</a:t>
            </a:r>
            <a:r>
              <a:rPr lang="ja-JP" altLang="en-US" sz="1200" b="1" spc="-400" dirty="0">
                <a:latin typeface="Meiryo UI" panose="020B0604030504040204" pitchFamily="50" charset="-128"/>
                <a:ea typeface="Meiryo UI" panose="020B0604030504040204" pitchFamily="50" charset="-128"/>
              </a:rPr>
              <a:t>き</a:t>
            </a:r>
          </a:p>
        </p:txBody>
      </p:sp>
      <p:sp>
        <p:nvSpPr>
          <p:cNvPr id="59" name="テキスト ボックス 58"/>
          <p:cNvSpPr txBox="1"/>
          <p:nvPr/>
        </p:nvSpPr>
        <p:spPr>
          <a:xfrm>
            <a:off x="8016825" y="498511"/>
            <a:ext cx="1019672" cy="296390"/>
          </a:xfrm>
          <a:prstGeom prst="rect">
            <a:avLst/>
          </a:prstGeom>
          <a:solidFill>
            <a:schemeClr val="bg1">
              <a:lumMod val="75000"/>
            </a:schemeClr>
          </a:solidFill>
          <a:ln>
            <a:solidFill>
              <a:schemeClr val="accent1">
                <a:shade val="50000"/>
              </a:schemeClr>
            </a:solidFill>
          </a:ln>
        </p:spPr>
        <p:txBody>
          <a:bodyPr wrap="square" tIns="36000" bIns="36000" rtlCol="0">
            <a:noAutofit/>
          </a:bodyPr>
          <a:lstStyle/>
          <a:p>
            <a:pPr algn="ctr">
              <a:lnSpc>
                <a:spcPts val="1800"/>
              </a:lnSpc>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２０２７年度</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107</a:t>
            </a:fld>
            <a:endParaRPr lang="ja-JP" altLang="en-US"/>
          </a:p>
        </p:txBody>
      </p:sp>
    </p:spTree>
    <p:extLst>
      <p:ext uri="{BB962C8B-B14F-4D97-AF65-F5344CB8AC3E}">
        <p14:creationId xmlns:p14="http://schemas.microsoft.com/office/powerpoint/2010/main" val="39210176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nvPr>
        </p:nvGraphicFramePr>
        <p:xfrm>
          <a:off x="117404" y="692696"/>
          <a:ext cx="8929616" cy="5721397"/>
        </p:xfrm>
        <a:graphic>
          <a:graphicData uri="http://schemas.openxmlformats.org/drawingml/2006/table">
            <a:tbl>
              <a:tblPr firstRow="1" firstCol="1" bandRow="1"/>
              <a:tblGrid>
                <a:gridCol w="2232404">
                  <a:extLst>
                    <a:ext uri="{9D8B030D-6E8A-4147-A177-3AD203B41FA5}">
                      <a16:colId xmlns:a16="http://schemas.microsoft.com/office/drawing/2014/main" val="838138467"/>
                    </a:ext>
                  </a:extLst>
                </a:gridCol>
                <a:gridCol w="2232404">
                  <a:extLst>
                    <a:ext uri="{9D8B030D-6E8A-4147-A177-3AD203B41FA5}">
                      <a16:colId xmlns:a16="http://schemas.microsoft.com/office/drawing/2014/main" val="1867253675"/>
                    </a:ext>
                  </a:extLst>
                </a:gridCol>
                <a:gridCol w="2232404">
                  <a:extLst>
                    <a:ext uri="{9D8B030D-6E8A-4147-A177-3AD203B41FA5}">
                      <a16:colId xmlns:a16="http://schemas.microsoft.com/office/drawing/2014/main" val="665385018"/>
                    </a:ext>
                  </a:extLst>
                </a:gridCol>
                <a:gridCol w="2232404">
                  <a:extLst>
                    <a:ext uri="{9D8B030D-6E8A-4147-A177-3AD203B41FA5}">
                      <a16:colId xmlns:a16="http://schemas.microsoft.com/office/drawing/2014/main" val="1580010884"/>
                    </a:ext>
                  </a:extLst>
                </a:gridCol>
              </a:tblGrid>
              <a:tr h="432048">
                <a:tc>
                  <a:txBody>
                    <a:bodyPr/>
                    <a:lstStyle/>
                    <a:p>
                      <a:pPr algn="ctr">
                        <a:lnSpc>
                          <a:spcPct val="100000"/>
                        </a:lnSpc>
                      </a:pP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Why</a:t>
                      </a: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anchor="ctr">
                    <a:lnL w="12700" cap="flat" cmpd="sng" algn="ctr">
                      <a:solidFill>
                        <a:srgbClr val="000000"/>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Vision</a:t>
                      </a: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What</a:t>
                      </a: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Outcome</a:t>
                      </a: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anchor="ctr">
                    <a:lnL w="12700" cap="flat" cmpd="sng" algn="ctr">
                      <a:solidFill>
                        <a:schemeClr val="tx1"/>
                      </a:solidFill>
                      <a:prstDash val="sys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0797845"/>
                  </a:ext>
                </a:extLst>
              </a:tr>
              <a:tr h="528934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・国の「経済財政運営と改革の基本方針</a:t>
                      </a:r>
                      <a:r>
                        <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2018</a:t>
                      </a: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2018</a:t>
                      </a: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年６月）で、新大阪駅について新幹線ネットワークの充実を図る旨が示された。</a:t>
                      </a:r>
                      <a:endPar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2018</a:t>
                      </a: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年８月に、新大阪駅周辺地域が都市再生緊急整備地域の候補となる地域として公表された。</a:t>
                      </a:r>
                      <a:endPar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・新大阪駅周辺地域は、リニア中央新幹線の全線開業によるスーパー・メガリージョンの形成や社会状況の変化に備える必要がある。</a:t>
                      </a:r>
                      <a:endParaRPr kumimoji="1" lang="en-US" altLang="ja-JP" sz="1300" u="none" strike="noStrike" kern="1200" baseline="0" dirty="0" smtClean="0">
                        <a:solidFill>
                          <a:srgbClr val="FF0000"/>
                        </a:solidFill>
                        <a:latin typeface="+mn-ea"/>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ja-JP"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・広域交通の一大ハブ拠点となる新大阪駅周辺地域（新大阪・十三・淡路）の</a:t>
                      </a:r>
                      <a:r>
                        <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20</a:t>
                      </a: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年から</a:t>
                      </a:r>
                      <a:r>
                        <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30</a:t>
                      </a: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年先を見据えた新しいまちづくりを官民が共有して進めていく。</a:t>
                      </a:r>
                      <a:endPar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algn="just">
                        <a:lnSpc>
                          <a:spcPct val="100000"/>
                        </a:lnSpc>
                        <a:spcBef>
                          <a:spcPts val="0"/>
                        </a:spcBef>
                        <a:spcAft>
                          <a:spcPts val="0"/>
                        </a:spcAft>
                      </a:pPr>
                      <a:endParaRPr 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ts val="1500"/>
                        </a:lnSpc>
                        <a:spcBef>
                          <a:spcPts val="0"/>
                        </a:spcBef>
                        <a:spcAft>
                          <a:spcPts val="0"/>
                        </a:spcAft>
                        <a:buClrTx/>
                        <a:buSzTx/>
                        <a:buFontTx/>
                        <a:buNone/>
                        <a:tabLst/>
                        <a:defRPr/>
                      </a:pP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・国、府、市、民間事業者、経済団体、学識経験者からなる「新大阪駅周辺地域都市再生緊急整備地域検討協議会」を</a:t>
                      </a:r>
                      <a:r>
                        <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2019</a:t>
                      </a: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年１月に設置し、都市再生緊急整備地域の指定に向けて、まちづくり方針及び都市再生緊急整備地域の検討を実施。（</a:t>
                      </a:r>
                      <a:r>
                        <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2019</a:t>
                      </a: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年～</a:t>
                      </a:r>
                      <a:r>
                        <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2022</a:t>
                      </a: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年）</a:t>
                      </a:r>
                      <a:endPar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marL="0" marR="0" lvl="0" indent="0" algn="just" defTabSz="914400" rtl="0" eaLnBrk="1" fontAlgn="auto" latinLnBrk="0" hangingPunct="1">
                        <a:lnSpc>
                          <a:spcPts val="1500"/>
                        </a:lnSpc>
                        <a:spcBef>
                          <a:spcPts val="0"/>
                        </a:spcBef>
                        <a:spcAft>
                          <a:spcPts val="0"/>
                        </a:spcAft>
                        <a:buClrTx/>
                        <a:buSzTx/>
                        <a:buFontTx/>
                        <a:buNone/>
                        <a:tabLst/>
                        <a:defRPr/>
                      </a:pPr>
                      <a:endPar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marL="0" marR="0" lvl="0" indent="0" algn="just" defTabSz="914400" rtl="0" eaLnBrk="1" fontAlgn="auto" latinLnBrk="0" hangingPunct="1">
                        <a:lnSpc>
                          <a:spcPts val="1500"/>
                        </a:lnSpc>
                        <a:spcBef>
                          <a:spcPts val="0"/>
                        </a:spcBef>
                        <a:spcAft>
                          <a:spcPts val="0"/>
                        </a:spcAft>
                        <a:buClrTx/>
                        <a:buSzTx/>
                        <a:buFontTx/>
                        <a:buNone/>
                        <a:tabLst/>
                        <a:defRPr/>
                      </a:pPr>
                      <a:r>
                        <a:rPr lang="ja-JP" altLang="en-US" sz="1300" u="none" kern="100" dirty="0" smtClean="0">
                          <a:solidFill>
                            <a:schemeClr val="tx1"/>
                          </a:solidFill>
                          <a:effectLst/>
                          <a:latin typeface="Calibri" panose="020F0502020204030204" pitchFamily="34" charset="0"/>
                          <a:ea typeface="+mn-ea"/>
                          <a:cs typeface="Calibri" panose="020F0502020204030204" pitchFamily="34" charset="0"/>
                        </a:rPr>
                        <a:t>・</a:t>
                      </a:r>
                      <a:r>
                        <a:rPr lang="en-US" altLang="ja-JP" sz="1300" u="none" kern="100" dirty="0" smtClean="0">
                          <a:solidFill>
                            <a:schemeClr val="tx1"/>
                          </a:solidFill>
                          <a:effectLst/>
                          <a:latin typeface="Calibri" panose="020F0502020204030204" pitchFamily="34" charset="0"/>
                          <a:ea typeface="+mn-ea"/>
                          <a:cs typeface="Calibri" panose="020F0502020204030204" pitchFamily="34" charset="0"/>
                        </a:rPr>
                        <a:t>2021</a:t>
                      </a:r>
                      <a:r>
                        <a:rPr lang="ja-JP" altLang="en-US" sz="1300" u="none" kern="100" dirty="0" smtClean="0">
                          <a:solidFill>
                            <a:schemeClr val="tx1"/>
                          </a:solidFill>
                          <a:effectLst/>
                          <a:latin typeface="Calibri" panose="020F0502020204030204" pitchFamily="34" charset="0"/>
                          <a:ea typeface="+mn-ea"/>
                          <a:cs typeface="Calibri" panose="020F0502020204030204" pitchFamily="34" charset="0"/>
                        </a:rPr>
                        <a:t>年４月の副首都推進本部会議にて、広域的な拠点開発について府市での関与を確認し、</a:t>
                      </a:r>
                      <a:r>
                        <a:rPr lang="en-US" altLang="ja-JP" sz="1300" u="none" kern="100" dirty="0" smtClean="0">
                          <a:solidFill>
                            <a:schemeClr val="tx1"/>
                          </a:solidFill>
                          <a:effectLst/>
                          <a:latin typeface="Calibri" panose="020F0502020204030204" pitchFamily="34" charset="0"/>
                          <a:ea typeface="+mn-ea"/>
                          <a:cs typeface="Calibri" panose="020F0502020204030204" pitchFamily="34" charset="0"/>
                        </a:rPr>
                        <a:t>2021</a:t>
                      </a:r>
                      <a:r>
                        <a:rPr lang="ja-JP" altLang="en-US" sz="1300" u="none" kern="100" dirty="0" smtClean="0">
                          <a:solidFill>
                            <a:schemeClr val="tx1"/>
                          </a:solidFill>
                          <a:effectLst/>
                          <a:latin typeface="Calibri" panose="020F0502020204030204" pitchFamily="34" charset="0"/>
                          <a:ea typeface="+mn-ea"/>
                          <a:cs typeface="Calibri" panose="020F0502020204030204" pitchFamily="34" charset="0"/>
                        </a:rPr>
                        <a:t>年</a:t>
                      </a:r>
                      <a:r>
                        <a:rPr lang="en-US" altLang="ja-JP" sz="1300" u="none" kern="100" dirty="0" smtClean="0">
                          <a:solidFill>
                            <a:schemeClr val="tx1"/>
                          </a:solidFill>
                          <a:effectLst/>
                          <a:latin typeface="Calibri" panose="020F0502020204030204" pitchFamily="34" charset="0"/>
                          <a:ea typeface="+mn-ea"/>
                          <a:cs typeface="Calibri" panose="020F0502020204030204" pitchFamily="34" charset="0"/>
                        </a:rPr>
                        <a:t>11</a:t>
                      </a:r>
                      <a:r>
                        <a:rPr lang="ja-JP" altLang="en-US" sz="1300" u="none" kern="100" dirty="0" smtClean="0">
                          <a:solidFill>
                            <a:schemeClr val="tx1"/>
                          </a:solidFill>
                          <a:effectLst/>
                          <a:latin typeface="Calibri" panose="020F0502020204030204" pitchFamily="34" charset="0"/>
                          <a:ea typeface="+mn-ea"/>
                          <a:cs typeface="Calibri" panose="020F0502020204030204" pitchFamily="34" charset="0"/>
                        </a:rPr>
                        <a:t>月に、「大阪都市計画局」を設置し、大阪府、大阪市で連携した取組みを推進。</a:t>
                      </a:r>
                      <a:endParaRPr lang="ja-JP" altLang="ja-JP" sz="1300" u="none" kern="100" dirty="0" smtClean="0">
                        <a:solidFill>
                          <a:schemeClr val="tx1"/>
                        </a:solidFill>
                        <a:effectLst/>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ts val="1500"/>
                        </a:lnSpc>
                        <a:spcBef>
                          <a:spcPts val="0"/>
                        </a:spcBef>
                        <a:spcAft>
                          <a:spcPts val="0"/>
                        </a:spcAft>
                        <a:buClrTx/>
                        <a:buSzTx/>
                        <a:buFontTx/>
                        <a:buNone/>
                        <a:tabLst/>
                        <a:defRPr/>
                      </a:pPr>
                      <a:endPar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marL="0" marR="0" lvl="0" indent="0" algn="just" defTabSz="914400" rtl="0" eaLnBrk="1" fontAlgn="auto" latinLnBrk="0" hangingPunct="1">
                        <a:lnSpc>
                          <a:spcPts val="1500"/>
                        </a:lnSpc>
                        <a:spcBef>
                          <a:spcPts val="0"/>
                        </a:spcBef>
                        <a:spcAft>
                          <a:spcPts val="0"/>
                        </a:spcAft>
                        <a:buClrTx/>
                        <a:buSzTx/>
                        <a:buFontTx/>
                        <a:buNone/>
                        <a:tabLst/>
                        <a:defRPr/>
                      </a:pP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2022</a:t>
                      </a: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年６月に、「新大阪駅周辺地域都市再生緊急整備地域まちづくり方針</a:t>
                      </a:r>
                      <a:r>
                        <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2022</a:t>
                      </a: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」を策定。</a:t>
                      </a:r>
                      <a:endPar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marL="0" marR="0" lvl="0" indent="0" algn="just" defTabSz="914400" rtl="0" eaLnBrk="1" fontAlgn="auto" latinLnBrk="0" hangingPunct="1">
                        <a:lnSpc>
                          <a:spcPts val="1500"/>
                        </a:lnSpc>
                        <a:spcBef>
                          <a:spcPts val="0"/>
                        </a:spcBef>
                        <a:spcAft>
                          <a:spcPts val="0"/>
                        </a:spcAft>
                        <a:buClrTx/>
                        <a:buSzTx/>
                        <a:buFontTx/>
                        <a:buNone/>
                        <a:tabLst/>
                        <a:defRPr/>
                      </a:pPr>
                      <a:endPar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marL="0" marR="0" lvl="0" indent="0" algn="just" defTabSz="914400" rtl="0" eaLnBrk="1" fontAlgn="auto" latinLnBrk="0" hangingPunct="1">
                        <a:lnSpc>
                          <a:spcPts val="1500"/>
                        </a:lnSpc>
                        <a:spcBef>
                          <a:spcPts val="0"/>
                        </a:spcBef>
                        <a:spcAft>
                          <a:spcPts val="0"/>
                        </a:spcAft>
                        <a:buClrTx/>
                        <a:buSzTx/>
                        <a:buFontTx/>
                        <a:buNone/>
                        <a:tabLst/>
                        <a:defRPr/>
                      </a:pP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2022</a:t>
                      </a: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年７月に、新大阪駅周辺地域を都市再生緊急整備地域に指定する政令の立案等について、内閣府に申出。</a:t>
                      </a:r>
                      <a:endPar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marL="0" marR="0" lvl="0" indent="0" algn="just" defTabSz="914400" rtl="0" eaLnBrk="1" fontAlgn="auto" latinLnBrk="0" hangingPunct="1">
                        <a:lnSpc>
                          <a:spcPts val="1500"/>
                        </a:lnSpc>
                        <a:spcBef>
                          <a:spcPts val="0"/>
                        </a:spcBef>
                        <a:spcAft>
                          <a:spcPts val="0"/>
                        </a:spcAft>
                        <a:buClrTx/>
                        <a:buSzTx/>
                        <a:buFontTx/>
                        <a:buNone/>
                        <a:tabLst/>
                        <a:defRPr/>
                      </a:pPr>
                      <a:endPar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0"/>
                        </a:spcBef>
                        <a:spcAft>
                          <a:spcPts val="0"/>
                        </a:spcAft>
                      </a:pP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2022</a:t>
                      </a: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年</a:t>
                      </a:r>
                      <a:r>
                        <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10</a:t>
                      </a: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月に、新大阪駅周辺地域が都市再生緊急整備地域に指定</a:t>
                      </a:r>
                      <a:endParaRPr lang="ja-JP" altLang="ja-JP" sz="1300" strike="sngStrike" kern="100" dirty="0" smtClean="0">
                        <a:solidFill>
                          <a:srgbClr val="FF0000"/>
                        </a:solidFill>
                        <a:effectLst/>
                        <a:latin typeface="Calibri" panose="020F0502020204030204" pitchFamily="34" charset="0"/>
                        <a:ea typeface="ＭＳ Ｐゴシック" panose="020B0600070205080204" pitchFamily="50" charset="-128"/>
                        <a:cs typeface="Calibri" panose="020F0502020204030204" pitchFamily="34" charset="0"/>
                      </a:endParaRPr>
                    </a:p>
                    <a:p>
                      <a:pPr algn="just">
                        <a:lnSpc>
                          <a:spcPct val="100000"/>
                        </a:lnSpc>
                        <a:spcBef>
                          <a:spcPts val="0"/>
                        </a:spcBef>
                        <a:spcAft>
                          <a:spcPts val="0"/>
                        </a:spcAft>
                      </a:pPr>
                      <a:endParaRPr 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212858"/>
                  </a:ext>
                </a:extLst>
              </a:tr>
            </a:tbl>
          </a:graphicData>
        </a:graphic>
      </p:graphicFrame>
      <p:sp>
        <p:nvSpPr>
          <p:cNvPr id="11" name="テキスト ボックス 10"/>
          <p:cNvSpPr txBox="1"/>
          <p:nvPr/>
        </p:nvSpPr>
        <p:spPr>
          <a:xfrm>
            <a:off x="117404" y="338946"/>
            <a:ext cx="3995936" cy="338554"/>
          </a:xfrm>
          <a:prstGeom prst="rect">
            <a:avLst/>
          </a:prstGeom>
          <a:noFill/>
        </p:spPr>
        <p:txBody>
          <a:bodyPr wrap="square" rtlCol="0">
            <a:spAutoFit/>
          </a:bodyPr>
          <a:lstStyle/>
          <a:p>
            <a:r>
              <a:rPr lang="ja-JP" altLang="en-US" sz="1600" dirty="0" smtClean="0">
                <a:latin typeface="BIZ UDゴシック" panose="020B0400000000000000" pitchFamily="49" charset="-128"/>
                <a:ea typeface="BIZ UDゴシック" panose="020B0400000000000000" pitchFamily="49" charset="-128"/>
              </a:rPr>
              <a:t>②新</a:t>
            </a:r>
            <a:r>
              <a:rPr lang="ja-JP" altLang="en-US" sz="1600" dirty="0">
                <a:latin typeface="BIZ UDゴシック" panose="020B0400000000000000" pitchFamily="49" charset="-128"/>
                <a:ea typeface="BIZ UDゴシック" panose="020B0400000000000000" pitchFamily="49" charset="-128"/>
              </a:rPr>
              <a:t>大阪駅</a:t>
            </a:r>
            <a:r>
              <a:rPr lang="ja-JP" altLang="en-US" sz="1600" dirty="0" smtClean="0">
                <a:latin typeface="BIZ UDゴシック" panose="020B0400000000000000" pitchFamily="49" charset="-128"/>
                <a:ea typeface="BIZ UDゴシック" panose="020B0400000000000000" pitchFamily="49" charset="-128"/>
              </a:rPr>
              <a:t>周辺</a:t>
            </a:r>
            <a:r>
              <a:rPr lang="ja-JP" altLang="en-US" sz="1600" dirty="0">
                <a:solidFill>
                  <a:srgbClr val="FF0000"/>
                </a:solidFill>
                <a:latin typeface="BIZ UDゴシック" panose="020B0400000000000000" pitchFamily="49" charset="-128"/>
                <a:ea typeface="BIZ UDゴシック" panose="020B0400000000000000" pitchFamily="49" charset="-128"/>
              </a:rPr>
              <a:t>　</a:t>
            </a:r>
            <a:r>
              <a:rPr lang="en-US" altLang="ja-JP" sz="1600" dirty="0">
                <a:latin typeface="BIZ UDゴシック" panose="020B0400000000000000" pitchFamily="49" charset="-128"/>
                <a:ea typeface="BIZ UDゴシック" panose="020B0400000000000000" pitchFamily="49" charset="-128"/>
              </a:rPr>
              <a:t>〔</a:t>
            </a:r>
            <a:r>
              <a:rPr lang="ja-JP" altLang="en-US" sz="1600" dirty="0">
                <a:latin typeface="BIZ UDゴシック" panose="020B0400000000000000" pitchFamily="49" charset="-128"/>
                <a:ea typeface="BIZ UDゴシック" panose="020B0400000000000000" pitchFamily="49" charset="-128"/>
              </a:rPr>
              <a:t>新規</a:t>
            </a:r>
            <a:r>
              <a:rPr lang="en-US" altLang="ja-JP" sz="1600" dirty="0" smtClean="0">
                <a:latin typeface="BIZ UDゴシック" panose="020B0400000000000000" pitchFamily="49" charset="-128"/>
                <a:ea typeface="BIZ UDゴシック" panose="020B0400000000000000" pitchFamily="49" charset="-128"/>
              </a:rPr>
              <a:t>〕</a:t>
            </a:r>
            <a:endParaRPr lang="en-US" altLang="ja-JP" sz="1600" i="1" dirty="0">
              <a:latin typeface="BIZ UDゴシック" panose="020B0400000000000000" pitchFamily="49" charset="-128"/>
              <a:ea typeface="BIZ UDゴシック" panose="020B0400000000000000" pitchFamily="49" charset="-128"/>
            </a:endParaRPr>
          </a:p>
        </p:txBody>
      </p:sp>
      <p:sp>
        <p:nvSpPr>
          <p:cNvPr id="12"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108</a:t>
            </a:fld>
            <a:endParaRPr lang="ja-JP" altLang="en-US" sz="1100" b="0">
              <a:latin typeface="BIZ UDゴシック" panose="020B0400000000000000" pitchFamily="49" charset="-128"/>
              <a:ea typeface="BIZ UDゴシック" panose="020B0400000000000000" pitchFamily="49" charset="-128"/>
            </a:endParaRPr>
          </a:p>
        </p:txBody>
      </p:sp>
      <p:sp>
        <p:nvSpPr>
          <p:cNvPr id="6" name="テキスト ボックス 5"/>
          <p:cNvSpPr txBox="1"/>
          <p:nvPr/>
        </p:nvSpPr>
        <p:spPr>
          <a:xfrm>
            <a:off x="0" y="-14793"/>
            <a:ext cx="5040000" cy="338554"/>
          </a:xfrm>
          <a:prstGeom prst="rect">
            <a:avLst/>
          </a:prstGeom>
          <a:solidFill>
            <a:srgbClr val="002060"/>
          </a:solidFill>
        </p:spPr>
        <p:txBody>
          <a:bodyPr wrap="square" rtlCol="0" anchor="ctr">
            <a:spAutoFit/>
          </a:bodyPr>
          <a:lstStyle/>
          <a:p>
            <a:r>
              <a:rPr lang="ja-JP" altLang="en-US" sz="1600" b="1" u="sng" dirty="0" smtClean="0">
                <a:solidFill>
                  <a:schemeClr val="bg1"/>
                </a:solidFill>
                <a:latin typeface="BIZ UDゴシック" panose="020B0400000000000000" pitchFamily="49" charset="-128"/>
                <a:ea typeface="BIZ UDゴシック" panose="020B0400000000000000" pitchFamily="49" charset="-128"/>
              </a:rPr>
              <a:t>（</a:t>
            </a:r>
            <a:r>
              <a:rPr lang="en-US" altLang="ja-JP" sz="1600" b="1" u="sng" dirty="0" smtClean="0">
                <a:solidFill>
                  <a:schemeClr val="bg1"/>
                </a:solidFill>
                <a:latin typeface="BIZ UDゴシック" panose="020B0400000000000000" pitchFamily="49" charset="-128"/>
                <a:ea typeface="BIZ UDゴシック" panose="020B0400000000000000" pitchFamily="49" charset="-128"/>
              </a:rPr>
              <a:t>10</a:t>
            </a:r>
            <a:r>
              <a:rPr lang="ja-JP" altLang="en-US" sz="1600" b="1" u="sng" dirty="0" smtClean="0">
                <a:solidFill>
                  <a:schemeClr val="bg1"/>
                </a:solidFill>
                <a:latin typeface="BIZ UDゴシック" panose="020B0400000000000000" pitchFamily="49" charset="-128"/>
                <a:ea typeface="BIZ UDゴシック" panose="020B0400000000000000" pitchFamily="49" charset="-128"/>
              </a:rPr>
              <a:t>）まちづくり</a:t>
            </a:r>
            <a:endParaRPr lang="ja-JP" altLang="en-US" sz="1600" b="1" dirty="0">
              <a:solidFill>
                <a:schemeClr val="bg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8995688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スライド番号プレースホルダー 2"/>
          <p:cNvSpPr>
            <a:spLocks noGrp="1"/>
          </p:cNvSpPr>
          <p:nvPr>
            <p:ph type="sldNum" sz="quarter" idx="12"/>
          </p:nvPr>
        </p:nvSpPr>
        <p:spPr/>
        <p:txBody>
          <a:bodyPr/>
          <a:lstStyle/>
          <a:p>
            <a:fld id="{0C6507EB-9BD4-40FA-95CB-91DEE48B0B01}" type="slidenum">
              <a:rPr kumimoji="1" lang="ja-JP" altLang="en-US" sz="1100" smtClean="0"/>
              <a:pPr/>
              <a:t>109</a:t>
            </a:fld>
            <a:endParaRPr kumimoji="1" lang="ja-JP" altLang="en-US" sz="1100" dirty="0"/>
          </a:p>
        </p:txBody>
      </p:sp>
      <p:sp>
        <p:nvSpPr>
          <p:cNvPr id="74" name="テキスト ボックス 73"/>
          <p:cNvSpPr txBox="1"/>
          <p:nvPr/>
        </p:nvSpPr>
        <p:spPr>
          <a:xfrm>
            <a:off x="137105" y="455372"/>
            <a:ext cx="9006895" cy="523220"/>
          </a:xfrm>
          <a:prstGeom prst="rect">
            <a:avLst/>
          </a:prstGeom>
          <a:noFill/>
        </p:spPr>
        <p:txBody>
          <a:bodyPr wrap="square" rtlCol="0" anchor="t" anchorCtr="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　世界有数の広域交通ターミナルのまちづくりの実現（</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年先）をめざし、全体のめざすべき大きな方向性を示す「全体構想」と、新大阪駅エリアの民間都市開発に期待する内容などからなる「エリア計画」を作成。</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4624738" y="1072289"/>
            <a:ext cx="1671529" cy="199385"/>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1342657"/>
            <a:r>
              <a:rPr kumimoji="1" lang="ja-JP" altLang="en-US" sz="1200" dirty="0">
                <a:solidFill>
                  <a:schemeClr val="tx1"/>
                </a:solidFill>
                <a:latin typeface="ＭＳ Ｐゴシック" panose="020B0600070205080204" pitchFamily="50" charset="-128"/>
                <a:ea typeface="ＭＳ Ｐゴシック" panose="020B0600070205080204" pitchFamily="50" charset="-128"/>
              </a:rPr>
              <a:t>新大阪駅エリア</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計画</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pic>
        <p:nvPicPr>
          <p:cNvPr id="81" name="図 80"/>
          <p:cNvPicPr>
            <a:picLocks noChangeAspect="1"/>
          </p:cNvPicPr>
          <p:nvPr/>
        </p:nvPicPr>
        <p:blipFill rotWithShape="1">
          <a:blip r:embed="rId3" cstate="screen">
            <a:extLst>
              <a:ext uri="{28A0092B-C50C-407E-A947-70E740481C1C}">
                <a14:useLocalDpi xmlns:a14="http://schemas.microsoft.com/office/drawing/2010/main"/>
              </a:ext>
            </a:extLst>
          </a:blip>
          <a:srcRect b="-2992"/>
          <a:stretch/>
        </p:blipFill>
        <p:spPr>
          <a:xfrm>
            <a:off x="165589" y="1382207"/>
            <a:ext cx="3299382" cy="1555738"/>
          </a:xfrm>
          <a:prstGeom prst="rect">
            <a:avLst/>
          </a:prstGeom>
          <a:ln>
            <a:solidFill>
              <a:schemeClr val="bg2"/>
            </a:solidFill>
          </a:ln>
        </p:spPr>
      </p:pic>
      <p:pic>
        <p:nvPicPr>
          <p:cNvPr id="82" name="図 8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55837" y="2364235"/>
            <a:ext cx="2134585" cy="920749"/>
          </a:xfrm>
          <a:prstGeom prst="rect">
            <a:avLst/>
          </a:prstGeom>
          <a:ln>
            <a:solidFill>
              <a:schemeClr val="bg2">
                <a:lumMod val="90000"/>
              </a:schemeClr>
            </a:solidFill>
          </a:ln>
        </p:spPr>
      </p:pic>
      <p:pic>
        <p:nvPicPr>
          <p:cNvPr id="5" name="図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3973" y="4713115"/>
            <a:ext cx="4040065" cy="2098706"/>
          </a:xfrm>
          <a:prstGeom prst="rect">
            <a:avLst/>
          </a:prstGeom>
        </p:spPr>
      </p:pic>
      <p:sp>
        <p:nvSpPr>
          <p:cNvPr id="76" name="正方形/長方形 75"/>
          <p:cNvSpPr/>
          <p:nvPr/>
        </p:nvSpPr>
        <p:spPr>
          <a:xfrm>
            <a:off x="165589" y="1014129"/>
            <a:ext cx="1022035" cy="199385"/>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1342657"/>
            <a:r>
              <a:rPr kumimoji="1" lang="ja-JP" altLang="en-US" sz="1200" dirty="0">
                <a:solidFill>
                  <a:schemeClr val="tx1"/>
                </a:solidFill>
                <a:latin typeface="ＭＳ Ｐゴシック" panose="020B0600070205080204" pitchFamily="50" charset="-128"/>
                <a:ea typeface="ＭＳ Ｐゴシック" panose="020B0600070205080204" pitchFamily="50" charset="-128"/>
              </a:rPr>
              <a:t>全 体 構 想</a:t>
            </a:r>
          </a:p>
        </p:txBody>
      </p:sp>
      <p:sp>
        <p:nvSpPr>
          <p:cNvPr id="60" name="テキスト ボックス 59"/>
          <p:cNvSpPr txBox="1"/>
          <p:nvPr/>
        </p:nvSpPr>
        <p:spPr>
          <a:xfrm>
            <a:off x="4635162" y="5560907"/>
            <a:ext cx="4536789" cy="1200329"/>
          </a:xfrm>
          <a:prstGeom prst="rect">
            <a:avLst/>
          </a:prstGeom>
          <a:noFill/>
        </p:spPr>
        <p:txBody>
          <a:bodyPr wrap="square" rtlCol="0" anchor="t" anchorCtr="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都市再生緊急整備地域の候補地域として公表</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　「</a:t>
            </a:r>
            <a:r>
              <a:rPr kumimoji="1" lang="zh-TW" altLang="en-US" sz="1200" dirty="0" smtClean="0">
                <a:latin typeface="Meiryo UI" panose="020B0604030504040204" pitchFamily="50" charset="-128"/>
                <a:ea typeface="Meiryo UI" panose="020B0604030504040204" pitchFamily="50" charset="-128"/>
                <a:cs typeface="Meiryo UI" panose="020B0604030504040204" pitchFamily="50" charset="-128"/>
              </a:rPr>
              <a:t>新</a:t>
            </a:r>
            <a:r>
              <a:rPr kumimoji="1" lang="zh-TW" altLang="en-US" sz="1200" dirty="0">
                <a:latin typeface="Meiryo UI" panose="020B0604030504040204" pitchFamily="50" charset="-128"/>
                <a:ea typeface="Meiryo UI" panose="020B0604030504040204" pitchFamily="50" charset="-128"/>
                <a:cs typeface="Meiryo UI" panose="020B0604030504040204" pitchFamily="50" charset="-128"/>
              </a:rPr>
              <a:t>大阪駅周辺地域都市再生緊急整備</a:t>
            </a:r>
            <a:r>
              <a:rPr kumimoji="1" lang="zh-TW" altLang="en-US" sz="1200" dirty="0" smtClean="0">
                <a:latin typeface="Meiryo UI" panose="020B0604030504040204" pitchFamily="50" charset="-128"/>
                <a:ea typeface="Meiryo UI" panose="020B0604030504040204" pitchFamily="50" charset="-128"/>
                <a:cs typeface="Meiryo UI" panose="020B0604030504040204" pitchFamily="50" charset="-128"/>
              </a:rPr>
              <a:t>地域</a:t>
            </a:r>
            <a:endParaRPr kumimoji="1" lang="en-US" altLang="zh-TW"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zh-TW" altLang="en-US" sz="1200" dirty="0" smtClean="0">
                <a:latin typeface="Meiryo UI" panose="020B0604030504040204" pitchFamily="50" charset="-128"/>
                <a:ea typeface="Meiryo UI" panose="020B0604030504040204" pitchFamily="50" charset="-128"/>
                <a:cs typeface="Meiryo UI" panose="020B0604030504040204" pitchFamily="50" charset="-128"/>
              </a:rPr>
              <a:t>検討協議会</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」設置</a:t>
            </a:r>
            <a:endParaRPr kumimoji="1" lang="en-US" altLang="zh-TW"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新大阪駅周辺地域都市再生緊急整備</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地域</a:t>
            </a:r>
            <a:endParaRPr lang="en-US" altLang="zh-TW"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まちづくり方針</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」作成</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　都市再生緊急整備地域に指定</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5" name="図 2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624738" y="1340768"/>
            <a:ext cx="4220674" cy="3607386"/>
          </a:xfrm>
          <a:prstGeom prst="rect">
            <a:avLst/>
          </a:prstGeom>
        </p:spPr>
      </p:pic>
      <p:grpSp>
        <p:nvGrpSpPr>
          <p:cNvPr id="65" name="グループ化 64"/>
          <p:cNvGrpSpPr/>
          <p:nvPr/>
        </p:nvGrpSpPr>
        <p:grpSpPr>
          <a:xfrm>
            <a:off x="7214748" y="4873998"/>
            <a:ext cx="1812463" cy="341325"/>
            <a:chOff x="9191857" y="7323235"/>
            <a:chExt cx="1651578" cy="412851"/>
          </a:xfrm>
        </p:grpSpPr>
        <p:sp>
          <p:nvSpPr>
            <p:cNvPr id="66" name="正方形/長方形 65"/>
            <p:cNvSpPr/>
            <p:nvPr/>
          </p:nvSpPr>
          <p:spPr>
            <a:xfrm>
              <a:off x="9191857" y="7323235"/>
              <a:ext cx="1651578" cy="40362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dirty="0"/>
            </a:p>
          </p:txBody>
        </p:sp>
        <p:sp>
          <p:nvSpPr>
            <p:cNvPr id="67" name="正方形/長方形 66"/>
            <p:cNvSpPr/>
            <p:nvPr/>
          </p:nvSpPr>
          <p:spPr>
            <a:xfrm>
              <a:off x="9266700" y="7418882"/>
              <a:ext cx="289233" cy="212331"/>
            </a:xfrm>
            <a:prstGeom prst="rect">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Arial" charset="0"/>
                <a:ea typeface="ＭＳ Ｐゴシック" pitchFamily="50" charset="-128"/>
              </a:endParaRPr>
            </a:p>
          </p:txBody>
        </p:sp>
        <p:sp>
          <p:nvSpPr>
            <p:cNvPr id="68" name="テキスト ボックス 67"/>
            <p:cNvSpPr txBox="1"/>
            <p:nvPr/>
          </p:nvSpPr>
          <p:spPr>
            <a:xfrm>
              <a:off x="9555933" y="7349699"/>
              <a:ext cx="1030094" cy="386387"/>
            </a:xfrm>
            <a:prstGeom prst="rect">
              <a:avLst/>
            </a:prstGeom>
            <a:noFill/>
          </p:spPr>
          <p:txBody>
            <a:bodyPr wrap="none" rtlCol="0">
              <a:spAutoFit/>
            </a:bodyPr>
            <a:lstStyle/>
            <a:p>
              <a:r>
                <a:rPr lang="ja-JP" altLang="en-US" sz="738" dirty="0">
                  <a:latin typeface="ＭＳ Ｐゴシック" panose="020B0600070205080204" pitchFamily="50" charset="-128"/>
                  <a:ea typeface="ＭＳ Ｐゴシック" panose="020B0600070205080204" pitchFamily="50" charset="-128"/>
                </a:rPr>
                <a:t>都市再生緊急整備</a:t>
              </a:r>
              <a:r>
                <a:rPr lang="ja-JP" altLang="en-US" sz="738" dirty="0" smtClean="0">
                  <a:latin typeface="ＭＳ Ｐゴシック" panose="020B0600070205080204" pitchFamily="50" charset="-128"/>
                  <a:ea typeface="ＭＳ Ｐゴシック" panose="020B0600070205080204" pitchFamily="50" charset="-128"/>
                </a:rPr>
                <a:t>地域</a:t>
              </a:r>
              <a:endParaRPr lang="en-US" altLang="ja-JP" sz="738" dirty="0">
                <a:latin typeface="ＭＳ Ｐゴシック" panose="020B0600070205080204" pitchFamily="50" charset="-128"/>
                <a:ea typeface="ＭＳ Ｐゴシック" panose="020B0600070205080204" pitchFamily="50" charset="-128"/>
              </a:endParaRPr>
            </a:p>
            <a:p>
              <a:r>
                <a:rPr kumimoji="1" lang="en-US" altLang="ja-JP" sz="738" dirty="0">
                  <a:latin typeface="ＭＳ Ｐゴシック" panose="020B0600070205080204" pitchFamily="50" charset="-128"/>
                  <a:ea typeface="ＭＳ Ｐゴシック" panose="020B0600070205080204" pitchFamily="50" charset="-128"/>
                </a:rPr>
                <a:t>【</a:t>
              </a:r>
              <a:r>
                <a:rPr kumimoji="1" lang="ja-JP" altLang="en-US" sz="738" dirty="0">
                  <a:latin typeface="ＭＳ Ｐゴシック" panose="020B0600070205080204" pitchFamily="50" charset="-128"/>
                  <a:ea typeface="ＭＳ Ｐゴシック" panose="020B0600070205080204" pitchFamily="50" charset="-128"/>
                </a:rPr>
                <a:t>区域面積</a:t>
              </a:r>
              <a:r>
                <a:rPr kumimoji="1" lang="ja-JP" altLang="en-US" sz="738" dirty="0" smtClean="0">
                  <a:latin typeface="ＭＳ Ｐゴシック" panose="020B0600070205080204" pitchFamily="50" charset="-128"/>
                  <a:ea typeface="ＭＳ Ｐゴシック" panose="020B0600070205080204" pitchFamily="50" charset="-128"/>
                </a:rPr>
                <a:t>：</a:t>
              </a:r>
              <a:r>
                <a:rPr kumimoji="1" lang="en-US" altLang="ja-JP" sz="738" dirty="0" smtClean="0">
                  <a:latin typeface="ＭＳ Ｐゴシック" panose="020B0600070205080204" pitchFamily="50" charset="-128"/>
                  <a:ea typeface="ＭＳ Ｐゴシック" panose="020B0600070205080204" pitchFamily="50" charset="-128"/>
                </a:rPr>
                <a:t>114ha</a:t>
              </a:r>
              <a:r>
                <a:rPr kumimoji="1" lang="en-US" altLang="ja-JP" sz="738" dirty="0">
                  <a:latin typeface="ＭＳ Ｐゴシック" panose="020B0600070205080204" pitchFamily="50" charset="-128"/>
                  <a:ea typeface="ＭＳ Ｐゴシック" panose="020B0600070205080204" pitchFamily="50" charset="-128"/>
                </a:rPr>
                <a:t>】</a:t>
              </a:r>
            </a:p>
          </p:txBody>
        </p:sp>
      </p:grpSp>
      <p:sp>
        <p:nvSpPr>
          <p:cNvPr id="26" name="フリーフォーム 25"/>
          <p:cNvSpPr/>
          <p:nvPr/>
        </p:nvSpPr>
        <p:spPr>
          <a:xfrm>
            <a:off x="5807800" y="2553686"/>
            <a:ext cx="1860544" cy="1740455"/>
          </a:xfrm>
          <a:custGeom>
            <a:avLst/>
            <a:gdLst>
              <a:gd name="connsiteX0" fmla="*/ 812800 w 5232400"/>
              <a:gd name="connsiteY0" fmla="*/ 1104900 h 4914900"/>
              <a:gd name="connsiteX1" fmla="*/ 762000 w 5232400"/>
              <a:gd name="connsiteY1" fmla="*/ 482600 h 4914900"/>
              <a:gd name="connsiteX2" fmla="*/ 2324100 w 5232400"/>
              <a:gd name="connsiteY2" fmla="*/ 215900 h 4914900"/>
              <a:gd name="connsiteX3" fmla="*/ 2590800 w 5232400"/>
              <a:gd name="connsiteY3" fmla="*/ 203200 h 4914900"/>
              <a:gd name="connsiteX4" fmla="*/ 4127500 w 5232400"/>
              <a:gd name="connsiteY4" fmla="*/ 0 h 4914900"/>
              <a:gd name="connsiteX5" fmla="*/ 4432300 w 5232400"/>
              <a:gd name="connsiteY5" fmla="*/ 76200 h 4914900"/>
              <a:gd name="connsiteX6" fmla="*/ 5232400 w 5232400"/>
              <a:gd name="connsiteY6" fmla="*/ 431800 h 4914900"/>
              <a:gd name="connsiteX7" fmla="*/ 4419600 w 5232400"/>
              <a:gd name="connsiteY7" fmla="*/ 3302000 h 4914900"/>
              <a:gd name="connsiteX8" fmla="*/ 4318000 w 5232400"/>
              <a:gd name="connsiteY8" fmla="*/ 3721100 h 4914900"/>
              <a:gd name="connsiteX9" fmla="*/ 4292600 w 5232400"/>
              <a:gd name="connsiteY9" fmla="*/ 4597400 h 4914900"/>
              <a:gd name="connsiteX10" fmla="*/ 2438400 w 5232400"/>
              <a:gd name="connsiteY10" fmla="*/ 4660900 h 4914900"/>
              <a:gd name="connsiteX11" fmla="*/ 812800 w 5232400"/>
              <a:gd name="connsiteY11" fmla="*/ 4914900 h 4914900"/>
              <a:gd name="connsiteX12" fmla="*/ 774700 w 5232400"/>
              <a:gd name="connsiteY12" fmla="*/ 4191000 h 4914900"/>
              <a:gd name="connsiteX13" fmla="*/ 609600 w 5232400"/>
              <a:gd name="connsiteY13" fmla="*/ 3594100 h 4914900"/>
              <a:gd name="connsiteX14" fmla="*/ 368300 w 5232400"/>
              <a:gd name="connsiteY14" fmla="*/ 2933700 h 4914900"/>
              <a:gd name="connsiteX15" fmla="*/ 139700 w 5232400"/>
              <a:gd name="connsiteY15" fmla="*/ 2400300 h 4914900"/>
              <a:gd name="connsiteX16" fmla="*/ 0 w 5232400"/>
              <a:gd name="connsiteY16" fmla="*/ 1181100 h 4914900"/>
              <a:gd name="connsiteX17" fmla="*/ 812800 w 5232400"/>
              <a:gd name="connsiteY17" fmla="*/ 1104900 h 4914900"/>
              <a:gd name="connsiteX0" fmla="*/ 565150 w 5232400"/>
              <a:gd name="connsiteY0" fmla="*/ 1130300 h 4914900"/>
              <a:gd name="connsiteX1" fmla="*/ 762000 w 5232400"/>
              <a:gd name="connsiteY1" fmla="*/ 482600 h 4914900"/>
              <a:gd name="connsiteX2" fmla="*/ 2324100 w 5232400"/>
              <a:gd name="connsiteY2" fmla="*/ 215900 h 4914900"/>
              <a:gd name="connsiteX3" fmla="*/ 2590800 w 5232400"/>
              <a:gd name="connsiteY3" fmla="*/ 203200 h 4914900"/>
              <a:gd name="connsiteX4" fmla="*/ 4127500 w 5232400"/>
              <a:gd name="connsiteY4" fmla="*/ 0 h 4914900"/>
              <a:gd name="connsiteX5" fmla="*/ 4432300 w 5232400"/>
              <a:gd name="connsiteY5" fmla="*/ 76200 h 4914900"/>
              <a:gd name="connsiteX6" fmla="*/ 5232400 w 5232400"/>
              <a:gd name="connsiteY6" fmla="*/ 431800 h 4914900"/>
              <a:gd name="connsiteX7" fmla="*/ 4419600 w 5232400"/>
              <a:gd name="connsiteY7" fmla="*/ 3302000 h 4914900"/>
              <a:gd name="connsiteX8" fmla="*/ 4318000 w 5232400"/>
              <a:gd name="connsiteY8" fmla="*/ 3721100 h 4914900"/>
              <a:gd name="connsiteX9" fmla="*/ 4292600 w 5232400"/>
              <a:gd name="connsiteY9" fmla="*/ 4597400 h 4914900"/>
              <a:gd name="connsiteX10" fmla="*/ 2438400 w 5232400"/>
              <a:gd name="connsiteY10" fmla="*/ 4660900 h 4914900"/>
              <a:gd name="connsiteX11" fmla="*/ 812800 w 5232400"/>
              <a:gd name="connsiteY11" fmla="*/ 4914900 h 4914900"/>
              <a:gd name="connsiteX12" fmla="*/ 774700 w 5232400"/>
              <a:gd name="connsiteY12" fmla="*/ 4191000 h 4914900"/>
              <a:gd name="connsiteX13" fmla="*/ 609600 w 5232400"/>
              <a:gd name="connsiteY13" fmla="*/ 3594100 h 4914900"/>
              <a:gd name="connsiteX14" fmla="*/ 368300 w 5232400"/>
              <a:gd name="connsiteY14" fmla="*/ 2933700 h 4914900"/>
              <a:gd name="connsiteX15" fmla="*/ 139700 w 5232400"/>
              <a:gd name="connsiteY15" fmla="*/ 2400300 h 4914900"/>
              <a:gd name="connsiteX16" fmla="*/ 0 w 5232400"/>
              <a:gd name="connsiteY16" fmla="*/ 1181100 h 4914900"/>
              <a:gd name="connsiteX17" fmla="*/ 565150 w 5232400"/>
              <a:gd name="connsiteY17" fmla="*/ 1130300 h 4914900"/>
              <a:gd name="connsiteX0" fmla="*/ 571500 w 5238750"/>
              <a:gd name="connsiteY0" fmla="*/ 1130300 h 4914900"/>
              <a:gd name="connsiteX1" fmla="*/ 768350 w 5238750"/>
              <a:gd name="connsiteY1" fmla="*/ 482600 h 4914900"/>
              <a:gd name="connsiteX2" fmla="*/ 2330450 w 5238750"/>
              <a:gd name="connsiteY2" fmla="*/ 215900 h 4914900"/>
              <a:gd name="connsiteX3" fmla="*/ 2597150 w 5238750"/>
              <a:gd name="connsiteY3" fmla="*/ 203200 h 4914900"/>
              <a:gd name="connsiteX4" fmla="*/ 4133850 w 5238750"/>
              <a:gd name="connsiteY4" fmla="*/ 0 h 4914900"/>
              <a:gd name="connsiteX5" fmla="*/ 4438650 w 5238750"/>
              <a:gd name="connsiteY5" fmla="*/ 76200 h 4914900"/>
              <a:gd name="connsiteX6" fmla="*/ 5238750 w 5238750"/>
              <a:gd name="connsiteY6" fmla="*/ 431800 h 4914900"/>
              <a:gd name="connsiteX7" fmla="*/ 4425950 w 5238750"/>
              <a:gd name="connsiteY7" fmla="*/ 3302000 h 4914900"/>
              <a:gd name="connsiteX8" fmla="*/ 4324350 w 5238750"/>
              <a:gd name="connsiteY8" fmla="*/ 3721100 h 4914900"/>
              <a:gd name="connsiteX9" fmla="*/ 4298950 w 5238750"/>
              <a:gd name="connsiteY9" fmla="*/ 4597400 h 4914900"/>
              <a:gd name="connsiteX10" fmla="*/ 2444750 w 5238750"/>
              <a:gd name="connsiteY10" fmla="*/ 4660900 h 4914900"/>
              <a:gd name="connsiteX11" fmla="*/ 819150 w 5238750"/>
              <a:gd name="connsiteY11" fmla="*/ 4914900 h 4914900"/>
              <a:gd name="connsiteX12" fmla="*/ 781050 w 5238750"/>
              <a:gd name="connsiteY12" fmla="*/ 4191000 h 4914900"/>
              <a:gd name="connsiteX13" fmla="*/ 615950 w 5238750"/>
              <a:gd name="connsiteY13" fmla="*/ 3594100 h 4914900"/>
              <a:gd name="connsiteX14" fmla="*/ 374650 w 5238750"/>
              <a:gd name="connsiteY14" fmla="*/ 2933700 h 4914900"/>
              <a:gd name="connsiteX15" fmla="*/ 146050 w 5238750"/>
              <a:gd name="connsiteY15" fmla="*/ 2400300 h 4914900"/>
              <a:gd name="connsiteX16" fmla="*/ 0 w 5238750"/>
              <a:gd name="connsiteY16" fmla="*/ 1193800 h 4914900"/>
              <a:gd name="connsiteX17" fmla="*/ 571500 w 5238750"/>
              <a:gd name="connsiteY17" fmla="*/ 1130300 h 4914900"/>
              <a:gd name="connsiteX0" fmla="*/ 571500 w 5238750"/>
              <a:gd name="connsiteY0" fmla="*/ 1130300 h 4914900"/>
              <a:gd name="connsiteX1" fmla="*/ 495300 w 5238750"/>
              <a:gd name="connsiteY1" fmla="*/ 508000 h 4914900"/>
              <a:gd name="connsiteX2" fmla="*/ 2330450 w 5238750"/>
              <a:gd name="connsiteY2" fmla="*/ 215900 h 4914900"/>
              <a:gd name="connsiteX3" fmla="*/ 2597150 w 5238750"/>
              <a:gd name="connsiteY3" fmla="*/ 203200 h 4914900"/>
              <a:gd name="connsiteX4" fmla="*/ 4133850 w 5238750"/>
              <a:gd name="connsiteY4" fmla="*/ 0 h 4914900"/>
              <a:gd name="connsiteX5" fmla="*/ 4438650 w 5238750"/>
              <a:gd name="connsiteY5" fmla="*/ 76200 h 4914900"/>
              <a:gd name="connsiteX6" fmla="*/ 5238750 w 5238750"/>
              <a:gd name="connsiteY6" fmla="*/ 431800 h 4914900"/>
              <a:gd name="connsiteX7" fmla="*/ 4425950 w 5238750"/>
              <a:gd name="connsiteY7" fmla="*/ 3302000 h 4914900"/>
              <a:gd name="connsiteX8" fmla="*/ 4324350 w 5238750"/>
              <a:gd name="connsiteY8" fmla="*/ 3721100 h 4914900"/>
              <a:gd name="connsiteX9" fmla="*/ 4298950 w 5238750"/>
              <a:gd name="connsiteY9" fmla="*/ 4597400 h 4914900"/>
              <a:gd name="connsiteX10" fmla="*/ 2444750 w 5238750"/>
              <a:gd name="connsiteY10" fmla="*/ 4660900 h 4914900"/>
              <a:gd name="connsiteX11" fmla="*/ 819150 w 5238750"/>
              <a:gd name="connsiteY11" fmla="*/ 4914900 h 4914900"/>
              <a:gd name="connsiteX12" fmla="*/ 781050 w 5238750"/>
              <a:gd name="connsiteY12" fmla="*/ 4191000 h 4914900"/>
              <a:gd name="connsiteX13" fmla="*/ 615950 w 5238750"/>
              <a:gd name="connsiteY13" fmla="*/ 3594100 h 4914900"/>
              <a:gd name="connsiteX14" fmla="*/ 374650 w 5238750"/>
              <a:gd name="connsiteY14" fmla="*/ 2933700 h 4914900"/>
              <a:gd name="connsiteX15" fmla="*/ 146050 w 5238750"/>
              <a:gd name="connsiteY15" fmla="*/ 2400300 h 4914900"/>
              <a:gd name="connsiteX16" fmla="*/ 0 w 5238750"/>
              <a:gd name="connsiteY16" fmla="*/ 1193800 h 4914900"/>
              <a:gd name="connsiteX17" fmla="*/ 571500 w 5238750"/>
              <a:gd name="connsiteY17" fmla="*/ 1130300 h 4914900"/>
              <a:gd name="connsiteX0" fmla="*/ 571500 w 5238750"/>
              <a:gd name="connsiteY0" fmla="*/ 1130300 h 4914900"/>
              <a:gd name="connsiteX1" fmla="*/ 495300 w 5238750"/>
              <a:gd name="connsiteY1" fmla="*/ 508000 h 4914900"/>
              <a:gd name="connsiteX2" fmla="*/ 2330450 w 5238750"/>
              <a:gd name="connsiteY2" fmla="*/ 215900 h 4914900"/>
              <a:gd name="connsiteX3" fmla="*/ 2597150 w 5238750"/>
              <a:gd name="connsiteY3" fmla="*/ 203200 h 4914900"/>
              <a:gd name="connsiteX4" fmla="*/ 4133850 w 5238750"/>
              <a:gd name="connsiteY4" fmla="*/ 0 h 4914900"/>
              <a:gd name="connsiteX5" fmla="*/ 4443412 w 5238750"/>
              <a:gd name="connsiteY5" fmla="*/ 95250 h 4914900"/>
              <a:gd name="connsiteX6" fmla="*/ 5238750 w 5238750"/>
              <a:gd name="connsiteY6" fmla="*/ 431800 h 4914900"/>
              <a:gd name="connsiteX7" fmla="*/ 4425950 w 5238750"/>
              <a:gd name="connsiteY7" fmla="*/ 3302000 h 4914900"/>
              <a:gd name="connsiteX8" fmla="*/ 4324350 w 5238750"/>
              <a:gd name="connsiteY8" fmla="*/ 3721100 h 4914900"/>
              <a:gd name="connsiteX9" fmla="*/ 4298950 w 5238750"/>
              <a:gd name="connsiteY9" fmla="*/ 4597400 h 4914900"/>
              <a:gd name="connsiteX10" fmla="*/ 2444750 w 5238750"/>
              <a:gd name="connsiteY10" fmla="*/ 4660900 h 4914900"/>
              <a:gd name="connsiteX11" fmla="*/ 819150 w 5238750"/>
              <a:gd name="connsiteY11" fmla="*/ 4914900 h 4914900"/>
              <a:gd name="connsiteX12" fmla="*/ 781050 w 5238750"/>
              <a:gd name="connsiteY12" fmla="*/ 4191000 h 4914900"/>
              <a:gd name="connsiteX13" fmla="*/ 615950 w 5238750"/>
              <a:gd name="connsiteY13" fmla="*/ 3594100 h 4914900"/>
              <a:gd name="connsiteX14" fmla="*/ 374650 w 5238750"/>
              <a:gd name="connsiteY14" fmla="*/ 2933700 h 4914900"/>
              <a:gd name="connsiteX15" fmla="*/ 146050 w 5238750"/>
              <a:gd name="connsiteY15" fmla="*/ 2400300 h 4914900"/>
              <a:gd name="connsiteX16" fmla="*/ 0 w 5238750"/>
              <a:gd name="connsiteY16" fmla="*/ 1193800 h 4914900"/>
              <a:gd name="connsiteX17" fmla="*/ 571500 w 5238750"/>
              <a:gd name="connsiteY17" fmla="*/ 1130300 h 4914900"/>
              <a:gd name="connsiteX0" fmla="*/ 571500 w 5238750"/>
              <a:gd name="connsiteY0" fmla="*/ 1118394 h 4902994"/>
              <a:gd name="connsiteX1" fmla="*/ 495300 w 5238750"/>
              <a:gd name="connsiteY1" fmla="*/ 496094 h 4902994"/>
              <a:gd name="connsiteX2" fmla="*/ 2330450 w 5238750"/>
              <a:gd name="connsiteY2" fmla="*/ 203994 h 4902994"/>
              <a:gd name="connsiteX3" fmla="*/ 2597150 w 5238750"/>
              <a:gd name="connsiteY3" fmla="*/ 191294 h 4902994"/>
              <a:gd name="connsiteX4" fmla="*/ 4083844 w 5238750"/>
              <a:gd name="connsiteY4" fmla="*/ 0 h 4902994"/>
              <a:gd name="connsiteX5" fmla="*/ 4443412 w 5238750"/>
              <a:gd name="connsiteY5" fmla="*/ 83344 h 4902994"/>
              <a:gd name="connsiteX6" fmla="*/ 5238750 w 5238750"/>
              <a:gd name="connsiteY6" fmla="*/ 419894 h 4902994"/>
              <a:gd name="connsiteX7" fmla="*/ 4425950 w 5238750"/>
              <a:gd name="connsiteY7" fmla="*/ 3290094 h 4902994"/>
              <a:gd name="connsiteX8" fmla="*/ 4324350 w 5238750"/>
              <a:gd name="connsiteY8" fmla="*/ 3709194 h 4902994"/>
              <a:gd name="connsiteX9" fmla="*/ 4298950 w 5238750"/>
              <a:gd name="connsiteY9" fmla="*/ 4585494 h 4902994"/>
              <a:gd name="connsiteX10" fmla="*/ 2444750 w 5238750"/>
              <a:gd name="connsiteY10" fmla="*/ 4648994 h 4902994"/>
              <a:gd name="connsiteX11" fmla="*/ 819150 w 5238750"/>
              <a:gd name="connsiteY11" fmla="*/ 4902994 h 4902994"/>
              <a:gd name="connsiteX12" fmla="*/ 781050 w 5238750"/>
              <a:gd name="connsiteY12" fmla="*/ 4179094 h 4902994"/>
              <a:gd name="connsiteX13" fmla="*/ 615950 w 5238750"/>
              <a:gd name="connsiteY13" fmla="*/ 3582194 h 4902994"/>
              <a:gd name="connsiteX14" fmla="*/ 374650 w 5238750"/>
              <a:gd name="connsiteY14" fmla="*/ 2921794 h 4902994"/>
              <a:gd name="connsiteX15" fmla="*/ 146050 w 5238750"/>
              <a:gd name="connsiteY15" fmla="*/ 2388394 h 4902994"/>
              <a:gd name="connsiteX16" fmla="*/ 0 w 5238750"/>
              <a:gd name="connsiteY16" fmla="*/ 1181894 h 4902994"/>
              <a:gd name="connsiteX17" fmla="*/ 571500 w 5238750"/>
              <a:gd name="connsiteY17" fmla="*/ 1118394 h 4902994"/>
              <a:gd name="connsiteX0" fmla="*/ 571500 w 5238750"/>
              <a:gd name="connsiteY0" fmla="*/ 1125538 h 4910138"/>
              <a:gd name="connsiteX1" fmla="*/ 495300 w 5238750"/>
              <a:gd name="connsiteY1" fmla="*/ 503238 h 4910138"/>
              <a:gd name="connsiteX2" fmla="*/ 2330450 w 5238750"/>
              <a:gd name="connsiteY2" fmla="*/ 211138 h 4910138"/>
              <a:gd name="connsiteX3" fmla="*/ 2597150 w 5238750"/>
              <a:gd name="connsiteY3" fmla="*/ 198438 h 4910138"/>
              <a:gd name="connsiteX4" fmla="*/ 4083844 w 5238750"/>
              <a:gd name="connsiteY4" fmla="*/ 0 h 4910138"/>
              <a:gd name="connsiteX5" fmla="*/ 4443412 w 5238750"/>
              <a:gd name="connsiteY5" fmla="*/ 90488 h 4910138"/>
              <a:gd name="connsiteX6" fmla="*/ 5238750 w 5238750"/>
              <a:gd name="connsiteY6" fmla="*/ 427038 h 4910138"/>
              <a:gd name="connsiteX7" fmla="*/ 4425950 w 5238750"/>
              <a:gd name="connsiteY7" fmla="*/ 3297238 h 4910138"/>
              <a:gd name="connsiteX8" fmla="*/ 4324350 w 5238750"/>
              <a:gd name="connsiteY8" fmla="*/ 3716338 h 4910138"/>
              <a:gd name="connsiteX9" fmla="*/ 4298950 w 5238750"/>
              <a:gd name="connsiteY9" fmla="*/ 4592638 h 4910138"/>
              <a:gd name="connsiteX10" fmla="*/ 2444750 w 5238750"/>
              <a:gd name="connsiteY10" fmla="*/ 4656138 h 4910138"/>
              <a:gd name="connsiteX11" fmla="*/ 819150 w 5238750"/>
              <a:gd name="connsiteY11" fmla="*/ 4910138 h 4910138"/>
              <a:gd name="connsiteX12" fmla="*/ 781050 w 5238750"/>
              <a:gd name="connsiteY12" fmla="*/ 4186238 h 4910138"/>
              <a:gd name="connsiteX13" fmla="*/ 615950 w 5238750"/>
              <a:gd name="connsiteY13" fmla="*/ 3589338 h 4910138"/>
              <a:gd name="connsiteX14" fmla="*/ 374650 w 5238750"/>
              <a:gd name="connsiteY14" fmla="*/ 2928938 h 4910138"/>
              <a:gd name="connsiteX15" fmla="*/ 146050 w 5238750"/>
              <a:gd name="connsiteY15" fmla="*/ 2395538 h 4910138"/>
              <a:gd name="connsiteX16" fmla="*/ 0 w 5238750"/>
              <a:gd name="connsiteY16" fmla="*/ 1189038 h 4910138"/>
              <a:gd name="connsiteX17" fmla="*/ 571500 w 5238750"/>
              <a:gd name="connsiteY17" fmla="*/ 1125538 h 4910138"/>
              <a:gd name="connsiteX0" fmla="*/ 571500 w 5238750"/>
              <a:gd name="connsiteY0" fmla="*/ 1116013 h 4900613"/>
              <a:gd name="connsiteX1" fmla="*/ 495300 w 5238750"/>
              <a:gd name="connsiteY1" fmla="*/ 493713 h 4900613"/>
              <a:gd name="connsiteX2" fmla="*/ 2330450 w 5238750"/>
              <a:gd name="connsiteY2" fmla="*/ 201613 h 4900613"/>
              <a:gd name="connsiteX3" fmla="*/ 2597150 w 5238750"/>
              <a:gd name="connsiteY3" fmla="*/ 188913 h 4900613"/>
              <a:gd name="connsiteX4" fmla="*/ 4083844 w 5238750"/>
              <a:gd name="connsiteY4" fmla="*/ 0 h 4900613"/>
              <a:gd name="connsiteX5" fmla="*/ 4443412 w 5238750"/>
              <a:gd name="connsiteY5" fmla="*/ 80963 h 4900613"/>
              <a:gd name="connsiteX6" fmla="*/ 5238750 w 5238750"/>
              <a:gd name="connsiteY6" fmla="*/ 417513 h 4900613"/>
              <a:gd name="connsiteX7" fmla="*/ 4425950 w 5238750"/>
              <a:gd name="connsiteY7" fmla="*/ 3287713 h 4900613"/>
              <a:gd name="connsiteX8" fmla="*/ 4324350 w 5238750"/>
              <a:gd name="connsiteY8" fmla="*/ 3706813 h 4900613"/>
              <a:gd name="connsiteX9" fmla="*/ 4298950 w 5238750"/>
              <a:gd name="connsiteY9" fmla="*/ 4583113 h 4900613"/>
              <a:gd name="connsiteX10" fmla="*/ 2444750 w 5238750"/>
              <a:gd name="connsiteY10" fmla="*/ 4646613 h 4900613"/>
              <a:gd name="connsiteX11" fmla="*/ 819150 w 5238750"/>
              <a:gd name="connsiteY11" fmla="*/ 4900613 h 4900613"/>
              <a:gd name="connsiteX12" fmla="*/ 781050 w 5238750"/>
              <a:gd name="connsiteY12" fmla="*/ 4176713 h 4900613"/>
              <a:gd name="connsiteX13" fmla="*/ 615950 w 5238750"/>
              <a:gd name="connsiteY13" fmla="*/ 3579813 h 4900613"/>
              <a:gd name="connsiteX14" fmla="*/ 374650 w 5238750"/>
              <a:gd name="connsiteY14" fmla="*/ 2919413 h 4900613"/>
              <a:gd name="connsiteX15" fmla="*/ 146050 w 5238750"/>
              <a:gd name="connsiteY15" fmla="*/ 2386013 h 4900613"/>
              <a:gd name="connsiteX16" fmla="*/ 0 w 5238750"/>
              <a:gd name="connsiteY16" fmla="*/ 1179513 h 4900613"/>
              <a:gd name="connsiteX17" fmla="*/ 571500 w 5238750"/>
              <a:gd name="connsiteY17" fmla="*/ 1116013 h 4900613"/>
              <a:gd name="connsiteX0" fmla="*/ 571500 w 5238750"/>
              <a:gd name="connsiteY0" fmla="*/ 1116013 h 4900613"/>
              <a:gd name="connsiteX1" fmla="*/ 495300 w 5238750"/>
              <a:gd name="connsiteY1" fmla="*/ 493713 h 4900613"/>
              <a:gd name="connsiteX2" fmla="*/ 2330450 w 5238750"/>
              <a:gd name="connsiteY2" fmla="*/ 201613 h 4900613"/>
              <a:gd name="connsiteX3" fmla="*/ 2597150 w 5238750"/>
              <a:gd name="connsiteY3" fmla="*/ 188913 h 4900613"/>
              <a:gd name="connsiteX4" fmla="*/ 4083844 w 5238750"/>
              <a:gd name="connsiteY4" fmla="*/ 0 h 4900613"/>
              <a:gd name="connsiteX5" fmla="*/ 4443412 w 5238750"/>
              <a:gd name="connsiteY5" fmla="*/ 80963 h 4900613"/>
              <a:gd name="connsiteX6" fmla="*/ 5238750 w 5238750"/>
              <a:gd name="connsiteY6" fmla="*/ 417513 h 4900613"/>
              <a:gd name="connsiteX7" fmla="*/ 4425950 w 5238750"/>
              <a:gd name="connsiteY7" fmla="*/ 3287713 h 4900613"/>
              <a:gd name="connsiteX8" fmla="*/ 4324350 w 5238750"/>
              <a:gd name="connsiteY8" fmla="*/ 3706813 h 4900613"/>
              <a:gd name="connsiteX9" fmla="*/ 4298950 w 5238750"/>
              <a:gd name="connsiteY9" fmla="*/ 4583113 h 4900613"/>
              <a:gd name="connsiteX10" fmla="*/ 2444750 w 5238750"/>
              <a:gd name="connsiteY10" fmla="*/ 4646613 h 4900613"/>
              <a:gd name="connsiteX11" fmla="*/ 819150 w 5238750"/>
              <a:gd name="connsiteY11" fmla="*/ 4900613 h 4900613"/>
              <a:gd name="connsiteX12" fmla="*/ 781050 w 5238750"/>
              <a:gd name="connsiteY12" fmla="*/ 4176713 h 4900613"/>
              <a:gd name="connsiteX13" fmla="*/ 615950 w 5238750"/>
              <a:gd name="connsiteY13" fmla="*/ 3579813 h 4900613"/>
              <a:gd name="connsiteX14" fmla="*/ 374650 w 5238750"/>
              <a:gd name="connsiteY14" fmla="*/ 2919413 h 4900613"/>
              <a:gd name="connsiteX15" fmla="*/ 146050 w 5238750"/>
              <a:gd name="connsiteY15" fmla="*/ 2386013 h 4900613"/>
              <a:gd name="connsiteX16" fmla="*/ 0 w 5238750"/>
              <a:gd name="connsiteY16" fmla="*/ 1179513 h 4900613"/>
              <a:gd name="connsiteX17" fmla="*/ 571500 w 5238750"/>
              <a:gd name="connsiteY17" fmla="*/ 1116013 h 4900613"/>
              <a:gd name="connsiteX0" fmla="*/ 571500 w 5238750"/>
              <a:gd name="connsiteY0" fmla="*/ 1116013 h 4900613"/>
              <a:gd name="connsiteX1" fmla="*/ 495300 w 5238750"/>
              <a:gd name="connsiteY1" fmla="*/ 493713 h 4900613"/>
              <a:gd name="connsiteX2" fmla="*/ 2330450 w 5238750"/>
              <a:gd name="connsiteY2" fmla="*/ 201613 h 4900613"/>
              <a:gd name="connsiteX3" fmla="*/ 2597150 w 5238750"/>
              <a:gd name="connsiteY3" fmla="*/ 188913 h 4900613"/>
              <a:gd name="connsiteX4" fmla="*/ 4083844 w 5238750"/>
              <a:gd name="connsiteY4" fmla="*/ 0 h 4900613"/>
              <a:gd name="connsiteX5" fmla="*/ 4441031 w 5238750"/>
              <a:gd name="connsiteY5" fmla="*/ 83344 h 4900613"/>
              <a:gd name="connsiteX6" fmla="*/ 5238750 w 5238750"/>
              <a:gd name="connsiteY6" fmla="*/ 417513 h 4900613"/>
              <a:gd name="connsiteX7" fmla="*/ 4425950 w 5238750"/>
              <a:gd name="connsiteY7" fmla="*/ 3287713 h 4900613"/>
              <a:gd name="connsiteX8" fmla="*/ 4324350 w 5238750"/>
              <a:gd name="connsiteY8" fmla="*/ 3706813 h 4900613"/>
              <a:gd name="connsiteX9" fmla="*/ 4298950 w 5238750"/>
              <a:gd name="connsiteY9" fmla="*/ 4583113 h 4900613"/>
              <a:gd name="connsiteX10" fmla="*/ 2444750 w 5238750"/>
              <a:gd name="connsiteY10" fmla="*/ 4646613 h 4900613"/>
              <a:gd name="connsiteX11" fmla="*/ 819150 w 5238750"/>
              <a:gd name="connsiteY11" fmla="*/ 4900613 h 4900613"/>
              <a:gd name="connsiteX12" fmla="*/ 781050 w 5238750"/>
              <a:gd name="connsiteY12" fmla="*/ 4176713 h 4900613"/>
              <a:gd name="connsiteX13" fmla="*/ 615950 w 5238750"/>
              <a:gd name="connsiteY13" fmla="*/ 3579813 h 4900613"/>
              <a:gd name="connsiteX14" fmla="*/ 374650 w 5238750"/>
              <a:gd name="connsiteY14" fmla="*/ 2919413 h 4900613"/>
              <a:gd name="connsiteX15" fmla="*/ 146050 w 5238750"/>
              <a:gd name="connsiteY15" fmla="*/ 2386013 h 4900613"/>
              <a:gd name="connsiteX16" fmla="*/ 0 w 5238750"/>
              <a:gd name="connsiteY16" fmla="*/ 1179513 h 4900613"/>
              <a:gd name="connsiteX17" fmla="*/ 571500 w 5238750"/>
              <a:gd name="connsiteY17" fmla="*/ 1116013 h 490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38750" h="4900613">
                <a:moveTo>
                  <a:pt x="571500" y="1116013"/>
                </a:moveTo>
                <a:lnTo>
                  <a:pt x="495300" y="493713"/>
                </a:lnTo>
                <a:lnTo>
                  <a:pt x="2330450" y="201613"/>
                </a:lnTo>
                <a:lnTo>
                  <a:pt x="2597150" y="188913"/>
                </a:lnTo>
                <a:lnTo>
                  <a:pt x="4083844" y="0"/>
                </a:lnTo>
                <a:lnTo>
                  <a:pt x="4441031" y="83344"/>
                </a:lnTo>
                <a:lnTo>
                  <a:pt x="5238750" y="417513"/>
                </a:lnTo>
                <a:lnTo>
                  <a:pt x="4425950" y="3287713"/>
                </a:lnTo>
                <a:lnTo>
                  <a:pt x="4324350" y="3706813"/>
                </a:lnTo>
                <a:lnTo>
                  <a:pt x="4298950" y="4583113"/>
                </a:lnTo>
                <a:lnTo>
                  <a:pt x="2444750" y="4646613"/>
                </a:lnTo>
                <a:lnTo>
                  <a:pt x="819150" y="4900613"/>
                </a:lnTo>
                <a:lnTo>
                  <a:pt x="781050" y="4176713"/>
                </a:lnTo>
                <a:lnTo>
                  <a:pt x="615950" y="3579813"/>
                </a:lnTo>
                <a:lnTo>
                  <a:pt x="374650" y="2919413"/>
                </a:lnTo>
                <a:lnTo>
                  <a:pt x="146050" y="2386013"/>
                </a:lnTo>
                <a:lnTo>
                  <a:pt x="0" y="1179513"/>
                </a:lnTo>
                <a:lnTo>
                  <a:pt x="571500" y="1116013"/>
                </a:lnTo>
                <a:close/>
              </a:path>
            </a:pathLst>
          </a:cu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chemeClr val="tx1"/>
              </a:solidFill>
              <a:latin typeface="Arial" charset="0"/>
              <a:ea typeface="ＭＳ Ｐゴシック" pitchFamily="50" charset="-128"/>
            </a:endParaRPr>
          </a:p>
        </p:txBody>
      </p:sp>
      <p:sp>
        <p:nvSpPr>
          <p:cNvPr id="22" name="テキスト ボックス 21"/>
          <p:cNvSpPr txBox="1"/>
          <p:nvPr/>
        </p:nvSpPr>
        <p:spPr>
          <a:xfrm>
            <a:off x="1863162" y="3372550"/>
            <a:ext cx="2772000" cy="276999"/>
          </a:xfrm>
          <a:prstGeom prst="rect">
            <a:avLst/>
          </a:prstGeom>
          <a:solidFill>
            <a:schemeClr val="accent5">
              <a:lumMod val="20000"/>
              <a:lumOff val="80000"/>
            </a:schemeClr>
          </a:solid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世界有数の広域交通ターミナルのまちづくり</a:t>
            </a:r>
            <a:endParaRPr lang="en-US" altLang="ja-JP" sz="1200" dirty="0" smtClean="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17BF9209-2A19-438D-80F6-F79B197D5A3D}"/>
              </a:ext>
            </a:extLst>
          </p:cNvPr>
          <p:cNvSpPr txBox="1"/>
          <p:nvPr/>
        </p:nvSpPr>
        <p:spPr>
          <a:xfrm>
            <a:off x="114115" y="3998416"/>
            <a:ext cx="3503437" cy="726728"/>
          </a:xfrm>
          <a:prstGeom prst="rect">
            <a:avLst/>
          </a:prstGeom>
          <a:noFill/>
        </p:spPr>
        <p:txBody>
          <a:bodyPr wrap="square" lIns="72000" tIns="36000" rIns="72000" bIns="36000" rtlCol="0" anchor="t">
            <a:spAutoFit/>
          </a:bodyPr>
          <a:lstStyle/>
          <a:p>
            <a:pPr marL="88900" indent="-88900">
              <a:lnSpc>
                <a:spcPts val="1700"/>
              </a:lnSpc>
            </a:pPr>
            <a:r>
              <a:rPr kumimoji="1" lang="ja-JP" altLang="en-US" sz="1200" dirty="0" smtClean="0">
                <a:latin typeface="Meiryo UI" panose="020B0604030504040204" pitchFamily="50" charset="-128"/>
                <a:ea typeface="Meiryo UI" panose="020B0604030504040204" pitchFamily="50" charset="-128"/>
              </a:rPr>
              <a:t>①</a:t>
            </a:r>
            <a:r>
              <a:rPr kumimoji="1" lang="ja-JP" altLang="en-US" sz="1200" dirty="0">
                <a:latin typeface="Meiryo UI" panose="020B0604030504040204" pitchFamily="50" charset="-128"/>
                <a:ea typeface="Meiryo UI" panose="020B0604030504040204" pitchFamily="50" charset="-128"/>
              </a:rPr>
              <a:t>スーパー・メガリージョンの西の拠点</a:t>
            </a:r>
            <a:r>
              <a:rPr kumimoji="1" lang="en-US" altLang="ja-JP" sz="1200" dirty="0">
                <a:latin typeface="Meiryo UI" panose="020B0604030504040204" pitchFamily="50" charset="-128"/>
                <a:ea typeface="Meiryo UI" panose="020B0604030504040204" pitchFamily="50" charset="-128"/>
              </a:rPr>
              <a:t> </a:t>
            </a:r>
          </a:p>
          <a:p>
            <a:pPr marL="88900" indent="-88900">
              <a:lnSpc>
                <a:spcPts val="1700"/>
              </a:lnSpc>
            </a:pPr>
            <a:r>
              <a:rPr kumimoji="1" lang="ja-JP" altLang="en-US" sz="1200" dirty="0" smtClean="0">
                <a:latin typeface="Meiryo UI" panose="020B0604030504040204" pitchFamily="50" charset="-128"/>
                <a:ea typeface="Meiryo UI" panose="020B0604030504040204" pitchFamily="50" charset="-128"/>
              </a:rPr>
              <a:t>②</a:t>
            </a:r>
            <a:r>
              <a:rPr kumimoji="1" lang="ja-JP" altLang="en-US" sz="1200" dirty="0">
                <a:latin typeface="Meiryo UI" panose="020B0604030504040204" pitchFamily="50" charset="-128"/>
                <a:ea typeface="Meiryo UI" panose="020B0604030504040204" pitchFamily="50" charset="-128"/>
              </a:rPr>
              <a:t>広域交通のハブ拠点</a:t>
            </a:r>
            <a:r>
              <a:rPr kumimoji="1" lang="en-US" altLang="ja-JP" sz="1200" dirty="0">
                <a:latin typeface="Meiryo UI" panose="020B0604030504040204" pitchFamily="50" charset="-128"/>
                <a:ea typeface="Meiryo UI" panose="020B0604030504040204" pitchFamily="50" charset="-128"/>
              </a:rPr>
              <a:t> </a:t>
            </a:r>
          </a:p>
          <a:p>
            <a:pPr marL="88900" indent="-88900">
              <a:lnSpc>
                <a:spcPts val="1700"/>
              </a:lnSpc>
            </a:pPr>
            <a:r>
              <a:rPr kumimoji="1" lang="ja-JP" altLang="en-US" sz="1200" dirty="0" smtClean="0">
                <a:latin typeface="Meiryo UI" panose="020B0604030504040204" pitchFamily="50" charset="-128"/>
                <a:ea typeface="Meiryo UI" panose="020B0604030504040204" pitchFamily="50" charset="-128"/>
              </a:rPr>
              <a:t>③</a:t>
            </a:r>
            <a:r>
              <a:rPr kumimoji="1" lang="ja-JP" altLang="en-US" sz="1200" dirty="0">
                <a:latin typeface="Meiryo UI" panose="020B0604030504040204" pitchFamily="50" charset="-128"/>
                <a:ea typeface="Meiryo UI" panose="020B0604030504040204" pitchFamily="50" charset="-128"/>
              </a:rPr>
              <a:t>世界につながる関西のゲートウェイ</a:t>
            </a:r>
            <a:endParaRPr kumimoji="1" lang="en-US" altLang="ja-JP" sz="12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165589" y="3372550"/>
            <a:ext cx="1656000" cy="277200"/>
          </a:xfrm>
          <a:prstGeom prst="rect">
            <a:avLst/>
          </a:prstGeom>
          <a:solidFill>
            <a:schemeClr val="bg1">
              <a:lumMod val="50000"/>
            </a:schemeClr>
          </a:solidFill>
        </p:spPr>
        <p:txBody>
          <a:bodyPr wrap="square" lIns="0" tIns="0" rIns="0" bIns="0" rtlCol="0" anchor="ctr" anchorCtr="1">
            <a:spAutoFit/>
          </a:bodyPr>
          <a:lstStyle>
            <a:defPPr>
              <a:defRPr lang="ja-JP"/>
            </a:defPPr>
            <a:lvl1pPr>
              <a:defRPr sz="1200" b="1">
                <a:solidFill>
                  <a:schemeClr val="bg1"/>
                </a:solidFill>
                <a:latin typeface="Meiryo UI" panose="020B0604030504040204" pitchFamily="50" charset="-128"/>
                <a:ea typeface="Meiryo UI" panose="020B0604030504040204" pitchFamily="50" charset="-128"/>
              </a:defRPr>
            </a:lvl1pPr>
          </a:lstStyle>
          <a:p>
            <a:r>
              <a:rPr lang="ja-JP" altLang="en-US" dirty="0" smtClean="0"/>
              <a:t>めざす</a:t>
            </a:r>
            <a:r>
              <a:rPr lang="ja-JP" altLang="en-US" dirty="0"/>
              <a:t>べき大きな方向性</a:t>
            </a:r>
            <a:endParaRPr lang="en-US" altLang="ja-JP" dirty="0"/>
          </a:p>
        </p:txBody>
      </p:sp>
      <p:sp>
        <p:nvSpPr>
          <p:cNvPr id="27" name="テキスト ボックス 26"/>
          <p:cNvSpPr txBox="1"/>
          <p:nvPr/>
        </p:nvSpPr>
        <p:spPr>
          <a:xfrm>
            <a:off x="165589" y="3743516"/>
            <a:ext cx="2390187" cy="277200"/>
          </a:xfrm>
          <a:prstGeom prst="rect">
            <a:avLst/>
          </a:prstGeom>
          <a:solidFill>
            <a:schemeClr val="bg1">
              <a:lumMod val="50000"/>
            </a:schemeClr>
          </a:solidFill>
        </p:spPr>
        <p:txBody>
          <a:bodyPr wrap="square" lIns="0" tIns="0" rIns="0" bIns="0" rtlCol="0" anchor="ctr" anchorCtr="0">
            <a:spAutoFit/>
          </a:bodyPr>
          <a:lstStyle>
            <a:defPPr>
              <a:defRPr lang="ja-JP"/>
            </a:defPPr>
            <a:lvl1pPr>
              <a:defRPr sz="1200" b="1">
                <a:solidFill>
                  <a:schemeClr val="bg1"/>
                </a:solidFill>
                <a:latin typeface="Meiryo UI" panose="020B0604030504040204" pitchFamily="50" charset="-128"/>
                <a:ea typeface="Meiryo UI" panose="020B0604030504040204" pitchFamily="50" charset="-128"/>
              </a:defRPr>
            </a:lvl1pPr>
          </a:lstStyle>
          <a:p>
            <a:r>
              <a:rPr lang="ja-JP" altLang="en-US" dirty="0"/>
              <a:t>　</a:t>
            </a:r>
            <a:r>
              <a:rPr lang="ja-JP" altLang="en-US" dirty="0" smtClean="0"/>
              <a:t>新</a:t>
            </a:r>
            <a:r>
              <a:rPr lang="ja-JP" altLang="en-US" dirty="0"/>
              <a:t>大阪駅周辺地域が担うべき役割</a:t>
            </a:r>
            <a:endParaRPr lang="en-US" altLang="ja-JP" dirty="0"/>
          </a:p>
        </p:txBody>
      </p:sp>
      <p:sp>
        <p:nvSpPr>
          <p:cNvPr id="30" name="正方形/長方形 29"/>
          <p:cNvSpPr/>
          <p:nvPr/>
        </p:nvSpPr>
        <p:spPr>
          <a:xfrm>
            <a:off x="4615524" y="5310330"/>
            <a:ext cx="1192603" cy="199385"/>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1342657"/>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これまでの経過</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28" name="正方形/長方形 27"/>
          <p:cNvSpPr/>
          <p:nvPr/>
        </p:nvSpPr>
        <p:spPr>
          <a:xfrm>
            <a:off x="0" y="-27384"/>
            <a:ext cx="9144000" cy="465048"/>
          </a:xfrm>
          <a:prstGeom prst="rect">
            <a:avLst/>
          </a:prstGeom>
          <a:solidFill>
            <a:schemeClr val="accent1">
              <a:lumMod val="75000"/>
            </a:schemeClr>
          </a:solidFill>
        </p:spPr>
        <p:txBody>
          <a:bodyPr vert="horz" lIns="91440" tIns="45720" rIns="91440" bIns="45720" rtlCol="0" anchor="b" anchorCtr="0">
            <a:noAutofit/>
          </a:bodyPr>
          <a:lstStyle/>
          <a:p>
            <a:pPr defTabSz="914354">
              <a:lnSpc>
                <a:spcPct val="90000"/>
              </a:lnSpc>
              <a:spcBef>
                <a:spcPct val="0"/>
              </a:spcBef>
            </a:pPr>
            <a:r>
              <a:rPr lang="ja-JP" altLang="en-US" b="1" dirty="0">
                <a:solidFill>
                  <a:schemeClr val="bg1"/>
                </a:solidFill>
                <a:latin typeface="メイリオ" panose="020B0604030504040204" pitchFamily="50" charset="-128"/>
                <a:ea typeface="メイリオ" panose="020B0604030504040204" pitchFamily="50" charset="-128"/>
                <a:cs typeface="+mj-cs"/>
              </a:rPr>
              <a:t>　</a:t>
            </a:r>
            <a:r>
              <a:rPr lang="ja-JP" altLang="en-US" b="1" dirty="0" smtClean="0">
                <a:solidFill>
                  <a:schemeClr val="bg1"/>
                </a:solidFill>
                <a:latin typeface="メイリオ" panose="020B0604030504040204" pitchFamily="50" charset="-128"/>
                <a:ea typeface="メイリオ" panose="020B0604030504040204" pitchFamily="50" charset="-128"/>
                <a:cs typeface="+mj-cs"/>
              </a:rPr>
              <a:t>～新大阪駅周辺地域都市再生緊急整備地域まちづくり方針</a:t>
            </a:r>
            <a:r>
              <a:rPr lang="en-US" altLang="ja-JP" b="1" dirty="0" smtClean="0">
                <a:solidFill>
                  <a:schemeClr val="bg1"/>
                </a:solidFill>
                <a:latin typeface="メイリオ" panose="020B0604030504040204" pitchFamily="50" charset="-128"/>
                <a:ea typeface="メイリオ" panose="020B0604030504040204" pitchFamily="50" charset="-128"/>
                <a:cs typeface="+mj-cs"/>
              </a:rPr>
              <a:t>2022</a:t>
            </a:r>
            <a:r>
              <a:rPr lang="ja-JP" altLang="en-US" b="1" dirty="0" smtClean="0">
                <a:solidFill>
                  <a:schemeClr val="bg1"/>
                </a:solidFill>
                <a:latin typeface="メイリオ" panose="020B0604030504040204" pitchFamily="50" charset="-128"/>
                <a:ea typeface="メイリオ" panose="020B0604030504040204" pitchFamily="50" charset="-128"/>
                <a:cs typeface="+mj-cs"/>
              </a:rPr>
              <a:t>（</a:t>
            </a:r>
            <a:r>
              <a:rPr lang="en-US" altLang="ja-JP" b="1" dirty="0" smtClean="0">
                <a:solidFill>
                  <a:schemeClr val="bg1"/>
                </a:solidFill>
                <a:latin typeface="メイリオ" panose="020B0604030504040204" pitchFamily="50" charset="-128"/>
                <a:ea typeface="メイリオ" panose="020B0604030504040204" pitchFamily="50" charset="-128"/>
                <a:cs typeface="+mj-cs"/>
              </a:rPr>
              <a:t>2022</a:t>
            </a:r>
            <a:r>
              <a:rPr lang="ja-JP" altLang="en-US" b="1" dirty="0" smtClean="0">
                <a:solidFill>
                  <a:schemeClr val="bg1"/>
                </a:solidFill>
                <a:latin typeface="メイリオ" panose="020B0604030504040204" pitchFamily="50" charset="-128"/>
                <a:ea typeface="メイリオ" panose="020B0604030504040204" pitchFamily="50" charset="-128"/>
                <a:cs typeface="+mj-cs"/>
              </a:rPr>
              <a:t>年</a:t>
            </a:r>
            <a:r>
              <a:rPr lang="en-US" altLang="ja-JP" b="1" dirty="0">
                <a:solidFill>
                  <a:schemeClr val="bg1"/>
                </a:solidFill>
                <a:latin typeface="メイリオ" panose="020B0604030504040204" pitchFamily="50" charset="-128"/>
                <a:ea typeface="メイリオ" panose="020B0604030504040204" pitchFamily="50" charset="-128"/>
                <a:cs typeface="+mj-cs"/>
              </a:rPr>
              <a:t>6</a:t>
            </a:r>
            <a:r>
              <a:rPr lang="ja-JP" altLang="en-US" b="1" dirty="0" smtClean="0">
                <a:solidFill>
                  <a:schemeClr val="bg1"/>
                </a:solidFill>
                <a:latin typeface="メイリオ" panose="020B0604030504040204" pitchFamily="50" charset="-128"/>
                <a:ea typeface="メイリオ" panose="020B0604030504040204" pitchFamily="50" charset="-128"/>
                <a:cs typeface="+mj-cs"/>
              </a:rPr>
              <a:t>月）～</a:t>
            </a:r>
            <a:endParaRPr lang="ja-JP" altLang="en-US" b="1" dirty="0">
              <a:solidFill>
                <a:schemeClr val="bg1"/>
              </a:solidFill>
              <a:latin typeface="メイリオ" panose="020B0604030504040204" pitchFamily="50" charset="-128"/>
              <a:ea typeface="メイリオ" panose="020B0604030504040204" pitchFamily="50" charset="-128"/>
              <a:cs typeface="+mj-cs"/>
            </a:endParaRPr>
          </a:p>
        </p:txBody>
      </p:sp>
    </p:spTree>
    <p:extLst>
      <p:ext uri="{BB962C8B-B14F-4D97-AF65-F5344CB8AC3E}">
        <p14:creationId xmlns:p14="http://schemas.microsoft.com/office/powerpoint/2010/main" val="1528215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2909231" y="4593952"/>
            <a:ext cx="1664352" cy="1268078"/>
          </a:xfrm>
          <a:prstGeom prst="rect">
            <a:avLst/>
          </a:prstGeom>
        </p:spPr>
      </p:pic>
      <p:pic>
        <p:nvPicPr>
          <p:cNvPr id="3" name="図 2"/>
          <p:cNvPicPr>
            <a:picLocks noChangeAspect="1"/>
          </p:cNvPicPr>
          <p:nvPr/>
        </p:nvPicPr>
        <p:blipFill>
          <a:blip r:embed="rId4"/>
          <a:stretch>
            <a:fillRect/>
          </a:stretch>
        </p:blipFill>
        <p:spPr>
          <a:xfrm>
            <a:off x="6286602" y="5188895"/>
            <a:ext cx="2714560" cy="1328131"/>
          </a:xfrm>
          <a:prstGeom prst="rect">
            <a:avLst/>
          </a:prstGeom>
        </p:spPr>
      </p:pic>
      <p:sp>
        <p:nvSpPr>
          <p:cNvPr id="10" name="タイトル 9">
            <a:extLst>
              <a:ext uri="{FF2B5EF4-FFF2-40B4-BE49-F238E27FC236}">
                <a16:creationId xmlns:a16="http://schemas.microsoft.com/office/drawing/2014/main" id="{A620FBD2-9D5A-448A-8653-C8BF30BE2A56}"/>
              </a:ext>
            </a:extLst>
          </p:cNvPr>
          <p:cNvSpPr>
            <a:spLocks noGrp="1"/>
          </p:cNvSpPr>
          <p:nvPr>
            <p:ph type="title"/>
          </p:nvPr>
        </p:nvSpPr>
        <p:spPr>
          <a:xfrm>
            <a:off x="0" y="-16522"/>
            <a:ext cx="9144323" cy="764798"/>
          </a:xfrm>
          <a:solidFill>
            <a:srgbClr val="DEEBF7"/>
          </a:solidFill>
        </p:spPr>
        <p:txBody>
          <a:bodyPr vert="horz" lIns="266017" tIns="0" rIns="266017" bIns="66504" rtlCol="0" anchor="b" anchorCtr="0">
            <a:noAutofit/>
          </a:bodyPr>
          <a:lstStyle/>
          <a:p>
            <a:r>
              <a:rPr lang="ja-JP" altLang="en-US" dirty="0"/>
              <a:t>大阪がスーパーシティの実現をめざす背景</a:t>
            </a:r>
          </a:p>
        </p:txBody>
      </p:sp>
      <p:sp>
        <p:nvSpPr>
          <p:cNvPr id="2" name="テキスト ボックス 1">
            <a:extLst>
              <a:ext uri="{FF2B5EF4-FFF2-40B4-BE49-F238E27FC236}">
                <a16:creationId xmlns:a16="http://schemas.microsoft.com/office/drawing/2014/main" id="{58F64650-67B1-498D-A4E6-08FCF87C067D}"/>
              </a:ext>
            </a:extLst>
          </p:cNvPr>
          <p:cNvSpPr txBox="1"/>
          <p:nvPr/>
        </p:nvSpPr>
        <p:spPr>
          <a:xfrm>
            <a:off x="461629" y="3539773"/>
            <a:ext cx="2600313" cy="498781"/>
          </a:xfrm>
          <a:prstGeom prst="rect">
            <a:avLst/>
          </a:prstGeom>
          <a:solidFill>
            <a:srgbClr val="2E75B6"/>
          </a:solidFill>
        </p:spPr>
        <p:txBody>
          <a:bodyPr wrap="squar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a:ln>
                  <a:noFill/>
                </a:ln>
                <a:solidFill>
                  <a:prstClr val="white"/>
                </a:solidFill>
                <a:effectLst/>
                <a:uLnTx/>
                <a:uFillTx/>
                <a:latin typeface="Meiryo UI"/>
                <a:ea typeface="Meiryo UI"/>
                <a:cs typeface="+mn-cs"/>
              </a:rPr>
              <a:t>世界有数の都市　大阪</a:t>
            </a:r>
          </a:p>
        </p:txBody>
      </p:sp>
      <p:sp>
        <p:nvSpPr>
          <p:cNvPr id="5" name="楕円 4">
            <a:extLst>
              <a:ext uri="{FF2B5EF4-FFF2-40B4-BE49-F238E27FC236}">
                <a16:creationId xmlns:a16="http://schemas.microsoft.com/office/drawing/2014/main" id="{1C1FB252-7B59-4C9F-AB2E-1DBEADFEFD02}"/>
              </a:ext>
            </a:extLst>
          </p:cNvPr>
          <p:cNvSpPr/>
          <p:nvPr/>
        </p:nvSpPr>
        <p:spPr>
          <a:xfrm>
            <a:off x="89073" y="3486815"/>
            <a:ext cx="508868" cy="508868"/>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63" b="0" i="0" u="none" strike="noStrike" kern="1200" cap="none" spc="0" normalizeH="0" baseline="0" noProof="0">
                <a:ln>
                  <a:noFill/>
                </a:ln>
                <a:solidFill>
                  <a:prstClr val="white"/>
                </a:solidFill>
                <a:effectLst/>
                <a:uLnTx/>
                <a:uFillTx/>
                <a:latin typeface="Meiryo UI"/>
                <a:ea typeface="Meiryo UI"/>
                <a:cs typeface="+mn-cs"/>
              </a:rPr>
              <a:t>１</a:t>
            </a:r>
          </a:p>
        </p:txBody>
      </p:sp>
      <p:sp>
        <p:nvSpPr>
          <p:cNvPr id="16" name="テキスト ボックス 15">
            <a:extLst>
              <a:ext uri="{FF2B5EF4-FFF2-40B4-BE49-F238E27FC236}">
                <a16:creationId xmlns:a16="http://schemas.microsoft.com/office/drawing/2014/main" id="{55A27522-4F44-4000-B59E-E84CF483C273}"/>
              </a:ext>
            </a:extLst>
          </p:cNvPr>
          <p:cNvSpPr txBox="1"/>
          <p:nvPr/>
        </p:nvSpPr>
        <p:spPr>
          <a:xfrm>
            <a:off x="6483571" y="3539773"/>
            <a:ext cx="2600313" cy="547201"/>
          </a:xfrm>
          <a:prstGeom prst="rect">
            <a:avLst/>
          </a:prstGeom>
          <a:solidFill>
            <a:srgbClr val="2E75B6"/>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a:ln>
                  <a:noFill/>
                </a:ln>
                <a:solidFill>
                  <a:prstClr val="white"/>
                </a:solidFill>
                <a:effectLst/>
                <a:uLnTx/>
                <a:uFillTx/>
                <a:latin typeface="Meiryo UI"/>
                <a:ea typeface="Meiryo UI"/>
                <a:cs typeface="+mn-cs"/>
              </a:rPr>
              <a:t>全国都市の</a:t>
            </a:r>
            <a:endParaRPr kumimoji="1" lang="en-US" altLang="ja-JP" sz="1478" b="1" i="0" u="none" strike="noStrike" kern="1200" cap="none" spc="0" normalizeH="0" baseline="0" noProof="0">
              <a:ln>
                <a:noFill/>
              </a:ln>
              <a:solidFill>
                <a:prstClr val="white"/>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a:ln>
                  <a:noFill/>
                </a:ln>
                <a:solidFill>
                  <a:prstClr val="white"/>
                </a:solidFill>
                <a:effectLst/>
                <a:uLnTx/>
                <a:uFillTx/>
                <a:latin typeface="Meiryo UI"/>
                <a:ea typeface="Meiryo UI"/>
                <a:cs typeface="+mn-cs"/>
              </a:rPr>
              <a:t>デジタル化をリード</a:t>
            </a:r>
          </a:p>
        </p:txBody>
      </p:sp>
      <p:sp>
        <p:nvSpPr>
          <p:cNvPr id="17" name="楕円 16">
            <a:extLst>
              <a:ext uri="{FF2B5EF4-FFF2-40B4-BE49-F238E27FC236}">
                <a16:creationId xmlns:a16="http://schemas.microsoft.com/office/drawing/2014/main" id="{14B40ABF-8291-47C1-9CF1-9428100898CF}"/>
              </a:ext>
            </a:extLst>
          </p:cNvPr>
          <p:cNvSpPr/>
          <p:nvPr/>
        </p:nvSpPr>
        <p:spPr>
          <a:xfrm>
            <a:off x="6111015" y="3486815"/>
            <a:ext cx="508868" cy="508868"/>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63" b="0" i="0" u="none" strike="noStrike" kern="1200" cap="none" spc="0" normalizeH="0" baseline="0" noProof="0">
                <a:ln>
                  <a:noFill/>
                </a:ln>
                <a:solidFill>
                  <a:prstClr val="white"/>
                </a:solidFill>
                <a:effectLst/>
                <a:uLnTx/>
                <a:uFillTx/>
                <a:latin typeface="Meiryo UI"/>
                <a:ea typeface="Meiryo UI"/>
                <a:cs typeface="+mn-cs"/>
              </a:rPr>
              <a:t>3</a:t>
            </a:r>
            <a:endParaRPr kumimoji="1" lang="ja-JP" altLang="en-US" sz="1663" b="0" i="0" u="none" strike="noStrike" kern="1200" cap="none" spc="0" normalizeH="0" baseline="0" noProof="0">
              <a:ln>
                <a:noFill/>
              </a:ln>
              <a:solidFill>
                <a:prstClr val="white"/>
              </a:solidFill>
              <a:effectLst/>
              <a:uLnTx/>
              <a:uFillTx/>
              <a:latin typeface="Meiryo UI"/>
              <a:ea typeface="Meiryo UI"/>
              <a:cs typeface="+mn-cs"/>
            </a:endParaRPr>
          </a:p>
        </p:txBody>
      </p:sp>
      <p:sp>
        <p:nvSpPr>
          <p:cNvPr id="19" name="テキスト プレースホルダー 6">
            <a:extLst>
              <a:ext uri="{FF2B5EF4-FFF2-40B4-BE49-F238E27FC236}">
                <a16:creationId xmlns:a16="http://schemas.microsoft.com/office/drawing/2014/main" id="{03E2B39F-DFCE-409B-B0F3-E0F04FA5CE80}"/>
              </a:ext>
            </a:extLst>
          </p:cNvPr>
          <p:cNvSpPr txBox="1">
            <a:spLocks/>
          </p:cNvSpPr>
          <p:nvPr/>
        </p:nvSpPr>
        <p:spPr>
          <a:xfrm>
            <a:off x="956204" y="4707924"/>
            <a:ext cx="1228437" cy="198965"/>
          </a:xfrm>
          <a:prstGeom prst="rect">
            <a:avLst/>
          </a:prstGeom>
        </p:spPr>
        <p:txBody>
          <a:bodyPr wrap="square" lIns="0" tIns="0" rIns="0" bIns="0">
            <a:spAutoFit/>
          </a:bodyPr>
          <a:lst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tx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a:lstStyle>
          <a:p>
            <a:pPr marL="0" marR="0" lvl="0" indent="0" algn="ctr" defTabSz="912114" rtl="0" eaLnBrk="1" fontAlgn="ctr" latinLnBrk="0" hangingPunct="1">
              <a:lnSpc>
                <a:spcPct val="100000"/>
              </a:lnSpc>
              <a:spcBef>
                <a:spcPts val="0"/>
              </a:spcBef>
              <a:spcAft>
                <a:spcPts val="0"/>
              </a:spcAft>
              <a:buClr>
                <a:srgbClr val="2E75B6"/>
              </a:buClr>
              <a:buSzTx/>
              <a:buFont typeface="Wingdings" panose="05000000000000000000" pitchFamily="2" charset="2"/>
              <a:buNone/>
              <a:tabLst/>
              <a:defRPr/>
            </a:pPr>
            <a:r>
              <a:rPr kumimoji="1" lang="ja-JP" altLang="en-US" sz="1293" b="1" i="0" u="none" strike="noStrike" kern="1200" cap="none" spc="0" normalizeH="0" baseline="0" noProof="0" dirty="0">
                <a:ln>
                  <a:noFill/>
                </a:ln>
                <a:solidFill>
                  <a:prstClr val="black"/>
                </a:solidFill>
                <a:effectLst/>
                <a:uLnTx/>
                <a:uFillTx/>
                <a:latin typeface="Meiryo UI"/>
                <a:ea typeface="Meiryo UI"/>
                <a:cs typeface="+mn-cs"/>
              </a:rPr>
              <a:t>大阪の人口</a:t>
            </a:r>
            <a:endParaRPr kumimoji="1" lang="en-US" altLang="ja-JP" sz="1293"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1" name="テキスト ボックス 10">
            <a:extLst>
              <a:ext uri="{FF2B5EF4-FFF2-40B4-BE49-F238E27FC236}">
                <a16:creationId xmlns:a16="http://schemas.microsoft.com/office/drawing/2014/main" id="{25E4A1E6-7079-493B-B598-DD7B15AEDF44}"/>
              </a:ext>
            </a:extLst>
          </p:cNvPr>
          <p:cNvSpPr txBox="1"/>
          <p:nvPr/>
        </p:nvSpPr>
        <p:spPr>
          <a:xfrm>
            <a:off x="773537" y="4890707"/>
            <a:ext cx="1593771" cy="43351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217" b="1" i="0" u="none" strike="noStrike" kern="1200" cap="none" spc="0" normalizeH="0" baseline="0" noProof="0" dirty="0">
                <a:ln>
                  <a:noFill/>
                </a:ln>
                <a:solidFill>
                  <a:srgbClr val="2E75B6"/>
                </a:solidFill>
                <a:effectLst/>
                <a:uLnTx/>
                <a:uFillTx/>
                <a:latin typeface="Meiryo UI"/>
                <a:ea typeface="Meiryo UI"/>
                <a:cs typeface="+mn-cs"/>
              </a:rPr>
              <a:t>879</a:t>
            </a:r>
            <a:r>
              <a:rPr kumimoji="1" lang="ja-JP" altLang="en-US" sz="2217" b="1" i="0" u="none" strike="noStrike" kern="1200" cap="none" spc="0" normalizeH="0" baseline="0" noProof="0" dirty="0">
                <a:ln>
                  <a:noFill/>
                </a:ln>
                <a:solidFill>
                  <a:srgbClr val="2E75B6"/>
                </a:solidFill>
                <a:effectLst/>
                <a:uLnTx/>
                <a:uFillTx/>
                <a:latin typeface="Meiryo UI"/>
                <a:ea typeface="Meiryo UI"/>
                <a:cs typeface="+mn-cs"/>
              </a:rPr>
              <a:t>万人</a:t>
            </a:r>
          </a:p>
        </p:txBody>
      </p:sp>
      <p:sp>
        <p:nvSpPr>
          <p:cNvPr id="20" name="テキスト プレースホルダー 6">
            <a:extLst>
              <a:ext uri="{FF2B5EF4-FFF2-40B4-BE49-F238E27FC236}">
                <a16:creationId xmlns:a16="http://schemas.microsoft.com/office/drawing/2014/main" id="{A0898188-2751-4D96-ADBD-D94AE2DE9C62}"/>
              </a:ext>
            </a:extLst>
          </p:cNvPr>
          <p:cNvSpPr txBox="1">
            <a:spLocks/>
          </p:cNvSpPr>
          <p:nvPr/>
        </p:nvSpPr>
        <p:spPr>
          <a:xfrm>
            <a:off x="680109" y="5545238"/>
            <a:ext cx="1780627" cy="397929"/>
          </a:xfrm>
          <a:prstGeom prst="rect">
            <a:avLst/>
          </a:prstGeom>
        </p:spPr>
        <p:txBody>
          <a:bodyPr wrap="square" lIns="0" tIns="0" rIns="0" bIns="0">
            <a:spAutoFit/>
          </a:bodyPr>
          <a:lst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tx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a:lstStyle>
          <a:p>
            <a:pPr marL="0" marR="0" lvl="0" indent="0" algn="ctr" defTabSz="912114" rtl="0" eaLnBrk="1" fontAlgn="ctr" latinLnBrk="0" hangingPunct="1">
              <a:lnSpc>
                <a:spcPct val="100000"/>
              </a:lnSpc>
              <a:spcBef>
                <a:spcPts val="0"/>
              </a:spcBef>
              <a:spcAft>
                <a:spcPts val="0"/>
              </a:spcAft>
              <a:buClr>
                <a:srgbClr val="2E75B6"/>
              </a:buClr>
              <a:buSzTx/>
              <a:buFont typeface="Wingdings" panose="05000000000000000000" pitchFamily="2" charset="2"/>
              <a:buNone/>
              <a:tabLst/>
              <a:defRPr/>
            </a:pPr>
            <a:r>
              <a:rPr kumimoji="1" lang="ja-JP" altLang="en-US" sz="1293" b="1" i="0" u="none" strike="noStrike" kern="1200" cap="none" spc="0" normalizeH="0" baseline="0" noProof="0" dirty="0">
                <a:ln>
                  <a:noFill/>
                </a:ln>
                <a:solidFill>
                  <a:prstClr val="black"/>
                </a:solidFill>
                <a:effectLst/>
                <a:uLnTx/>
                <a:uFillTx/>
                <a:latin typeface="Meiryo UI"/>
                <a:ea typeface="Meiryo UI"/>
                <a:cs typeface="+mn-cs"/>
              </a:rPr>
              <a:t>大阪の経済規模</a:t>
            </a:r>
            <a:endParaRPr kumimoji="1" lang="en-US" altLang="ja-JP" sz="1293"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12114" rtl="0" eaLnBrk="1" fontAlgn="ctr" latinLnBrk="0" hangingPunct="1">
              <a:lnSpc>
                <a:spcPct val="100000"/>
              </a:lnSpc>
              <a:spcBef>
                <a:spcPts val="0"/>
              </a:spcBef>
              <a:spcAft>
                <a:spcPts val="0"/>
              </a:spcAft>
              <a:buClr>
                <a:srgbClr val="2E75B6"/>
              </a:buClr>
              <a:buSzTx/>
              <a:buFont typeface="Wingdings" panose="05000000000000000000" pitchFamily="2" charset="2"/>
              <a:buNone/>
              <a:tabLst/>
              <a:defRPr/>
            </a:pPr>
            <a:r>
              <a:rPr kumimoji="1" lang="ja-JP" altLang="en-US" sz="1293" b="1" i="0" u="none" strike="noStrike" kern="1200" cap="none" spc="0" normalizeH="0" baseline="0" noProof="0" dirty="0">
                <a:ln>
                  <a:noFill/>
                </a:ln>
                <a:solidFill>
                  <a:prstClr val="black"/>
                </a:solidFill>
                <a:effectLst/>
                <a:uLnTx/>
                <a:uFillTx/>
                <a:latin typeface="Meiryo UI"/>
                <a:ea typeface="Meiryo UI"/>
                <a:cs typeface="+mn-cs"/>
              </a:rPr>
              <a:t>（府民経済計算）</a:t>
            </a:r>
            <a:endParaRPr kumimoji="1" lang="en-US" altLang="ja-JP" sz="1293"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3" name="テキスト ボックス 22">
            <a:extLst>
              <a:ext uri="{FF2B5EF4-FFF2-40B4-BE49-F238E27FC236}">
                <a16:creationId xmlns:a16="http://schemas.microsoft.com/office/drawing/2014/main" id="{3DBFC77E-3F8E-4C22-88CD-5CCD1DCFE469}"/>
              </a:ext>
            </a:extLst>
          </p:cNvPr>
          <p:cNvSpPr txBox="1"/>
          <p:nvPr/>
        </p:nvSpPr>
        <p:spPr>
          <a:xfrm>
            <a:off x="578363" y="5895683"/>
            <a:ext cx="1984120" cy="43351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217" b="1" i="0" u="none" strike="noStrike" kern="1200" cap="none" spc="0" normalizeH="0" baseline="0" noProof="0" dirty="0">
                <a:ln>
                  <a:noFill/>
                </a:ln>
                <a:solidFill>
                  <a:srgbClr val="2E75B6"/>
                </a:solidFill>
                <a:effectLst/>
                <a:uLnTx/>
                <a:uFillTx/>
                <a:latin typeface="Meiryo UI"/>
                <a:ea typeface="Meiryo UI"/>
                <a:cs typeface="+mn-cs"/>
              </a:rPr>
              <a:t>約</a:t>
            </a:r>
            <a:r>
              <a:rPr kumimoji="1" lang="en-US" altLang="ja-JP" sz="2217" b="1" i="0" u="none" strike="noStrike" kern="1200" cap="none" spc="0" normalizeH="0" baseline="0" noProof="0" dirty="0">
                <a:ln>
                  <a:noFill/>
                </a:ln>
                <a:solidFill>
                  <a:srgbClr val="2E75B6"/>
                </a:solidFill>
                <a:effectLst/>
                <a:uLnTx/>
                <a:uFillTx/>
                <a:latin typeface="Meiryo UI"/>
                <a:ea typeface="Meiryo UI"/>
                <a:cs typeface="+mn-cs"/>
              </a:rPr>
              <a:t>41</a:t>
            </a:r>
            <a:r>
              <a:rPr kumimoji="1" lang="ja-JP" altLang="en-US" sz="2217" b="1" i="0" u="none" strike="noStrike" kern="1200" cap="none" spc="0" normalizeH="0" baseline="0" noProof="0" dirty="0">
                <a:ln>
                  <a:noFill/>
                </a:ln>
                <a:solidFill>
                  <a:srgbClr val="2E75B6"/>
                </a:solidFill>
                <a:effectLst/>
                <a:uLnTx/>
                <a:uFillTx/>
                <a:latin typeface="Meiryo UI"/>
                <a:ea typeface="Meiryo UI"/>
                <a:cs typeface="+mn-cs"/>
              </a:rPr>
              <a:t>兆円</a:t>
            </a:r>
          </a:p>
        </p:txBody>
      </p:sp>
      <p:sp>
        <p:nvSpPr>
          <p:cNvPr id="13" name="テキスト ボックス 12">
            <a:extLst>
              <a:ext uri="{FF2B5EF4-FFF2-40B4-BE49-F238E27FC236}">
                <a16:creationId xmlns:a16="http://schemas.microsoft.com/office/drawing/2014/main" id="{C0D545BC-CA1D-4250-9C35-2C2E204742F3}"/>
              </a:ext>
            </a:extLst>
          </p:cNvPr>
          <p:cNvSpPr txBox="1"/>
          <p:nvPr/>
        </p:nvSpPr>
        <p:spPr>
          <a:xfrm>
            <a:off x="3472600" y="3539773"/>
            <a:ext cx="2600313" cy="547201"/>
          </a:xfrm>
          <a:prstGeom prst="rect">
            <a:avLst/>
          </a:prstGeom>
          <a:solidFill>
            <a:srgbClr val="2E75B6"/>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prstClr val="white"/>
                </a:solidFill>
                <a:effectLst/>
                <a:uLnTx/>
                <a:uFillTx/>
                <a:latin typeface="Meiryo UI"/>
                <a:ea typeface="Meiryo UI"/>
                <a:cs typeface="+mn-cs"/>
              </a:rPr>
              <a:t>「グリーンフィールド」で</a:t>
            </a:r>
            <a:endParaRPr kumimoji="1" lang="en-US" altLang="ja-JP" sz="1478" b="1" i="0" u="none" strike="noStrike" kern="1200" cap="none" spc="0" normalizeH="0" baseline="0" noProof="0" dirty="0">
              <a:ln>
                <a:noFill/>
              </a:ln>
              <a:solidFill>
                <a:prstClr val="white"/>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prstClr val="white"/>
                </a:solidFill>
                <a:effectLst/>
                <a:uLnTx/>
                <a:uFillTx/>
                <a:latin typeface="Meiryo UI"/>
                <a:ea typeface="Meiryo UI"/>
                <a:cs typeface="+mn-cs"/>
              </a:rPr>
              <a:t>先端的サービスをいち早く実装</a:t>
            </a:r>
          </a:p>
        </p:txBody>
      </p:sp>
      <p:sp>
        <p:nvSpPr>
          <p:cNvPr id="14" name="楕円 13">
            <a:extLst>
              <a:ext uri="{FF2B5EF4-FFF2-40B4-BE49-F238E27FC236}">
                <a16:creationId xmlns:a16="http://schemas.microsoft.com/office/drawing/2014/main" id="{4CDAE3EE-917A-4859-AC88-FED97938650E}"/>
              </a:ext>
            </a:extLst>
          </p:cNvPr>
          <p:cNvSpPr/>
          <p:nvPr/>
        </p:nvSpPr>
        <p:spPr>
          <a:xfrm>
            <a:off x="3092727" y="3486815"/>
            <a:ext cx="508868" cy="508868"/>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63" b="0" i="0" u="none" strike="noStrike" kern="1200" cap="none" spc="0" normalizeH="0" baseline="0" noProof="0">
                <a:ln>
                  <a:noFill/>
                </a:ln>
                <a:solidFill>
                  <a:prstClr val="white"/>
                </a:solidFill>
                <a:effectLst/>
                <a:uLnTx/>
                <a:uFillTx/>
                <a:latin typeface="Meiryo UI"/>
                <a:ea typeface="Meiryo UI"/>
                <a:cs typeface="+mn-cs"/>
              </a:rPr>
              <a:t>2</a:t>
            </a:r>
            <a:endParaRPr kumimoji="1" lang="ja-JP" altLang="en-US" sz="1663" b="0" i="0" u="none" strike="noStrike" kern="1200" cap="none" spc="0" normalizeH="0" baseline="0" noProof="0">
              <a:ln>
                <a:noFill/>
              </a:ln>
              <a:solidFill>
                <a:prstClr val="white"/>
              </a:solidFill>
              <a:effectLst/>
              <a:uLnTx/>
              <a:uFillTx/>
              <a:latin typeface="Meiryo UI"/>
              <a:ea typeface="Meiryo UI"/>
              <a:cs typeface="+mn-cs"/>
            </a:endParaRPr>
          </a:p>
        </p:txBody>
      </p:sp>
      <p:sp>
        <p:nvSpPr>
          <p:cNvPr id="33" name="テキスト プレースホルダー 6">
            <a:extLst>
              <a:ext uri="{FF2B5EF4-FFF2-40B4-BE49-F238E27FC236}">
                <a16:creationId xmlns:a16="http://schemas.microsoft.com/office/drawing/2014/main" id="{20826C20-0FE7-41E7-9B98-CB346C9021B1}"/>
              </a:ext>
            </a:extLst>
          </p:cNvPr>
          <p:cNvSpPr txBox="1">
            <a:spLocks/>
          </p:cNvSpPr>
          <p:nvPr/>
        </p:nvSpPr>
        <p:spPr>
          <a:xfrm>
            <a:off x="265855" y="944089"/>
            <a:ext cx="8612290" cy="2419252"/>
          </a:xfrm>
          <a:prstGeom prst="rect">
            <a:avLst/>
          </a:prstGeom>
        </p:spPr>
        <p:txBody>
          <a:bodyPr wrap="square" lIns="0" tIns="0" rIns="0" bIns="0">
            <a:spAutoFit/>
          </a:bodyPr>
          <a:lst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tx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a:lstStyle>
          <a:p>
            <a:pPr marL="180000" marR="0" lvl="0" indent="-180000" algn="just" defTabSz="912114" rtl="0" eaLnBrk="1" fontAlgn="ctr" latinLnBrk="0" hangingPunct="1">
              <a:lnSpc>
                <a:spcPct val="110000"/>
              </a:lnSpc>
              <a:spcBef>
                <a:spcPts val="0"/>
              </a:spcBef>
              <a:spcAft>
                <a:spcPts val="600"/>
              </a:spcAft>
              <a:buClr>
                <a:srgbClr val="2E75B6"/>
              </a:buClr>
              <a:buSzTx/>
              <a:buFont typeface="Wingdings" panose="05000000000000000000" pitchFamily="2" charset="2"/>
              <a:buChar char="l"/>
              <a:tabLst/>
              <a:defRPr/>
            </a:pPr>
            <a:r>
              <a:rPr kumimoji="1" lang="ja-JP" altLang="en-US" sz="1293" b="0" i="0" u="none" strike="noStrike" kern="1200" cap="none" spc="0" normalizeH="0" baseline="0" noProof="0" dirty="0">
                <a:ln>
                  <a:noFill/>
                </a:ln>
                <a:solidFill>
                  <a:prstClr val="black"/>
                </a:solidFill>
                <a:effectLst/>
                <a:uLnTx/>
                <a:uFillTx/>
                <a:latin typeface="Meiryo UI"/>
                <a:ea typeface="Meiryo UI"/>
                <a:cs typeface="+mn-cs"/>
              </a:rPr>
              <a:t>大阪は、世界有数の人口集積と経済規模を持つ都市である。大阪府・大阪市では、これまで、住民</a:t>
            </a:r>
            <a:r>
              <a:rPr kumimoji="1" lang="en-US" altLang="ja-JP" sz="1293" b="0" i="0" u="none" strike="noStrike" kern="1200" cap="none" spc="0" normalizeH="0" baseline="0" noProof="0" dirty="0" err="1">
                <a:ln>
                  <a:noFill/>
                </a:ln>
                <a:solidFill>
                  <a:prstClr val="black"/>
                </a:solidFill>
                <a:effectLst/>
                <a:uLnTx/>
                <a:uFillTx/>
                <a:latin typeface="Meiryo UI"/>
                <a:ea typeface="Meiryo UI"/>
                <a:cs typeface="+mn-cs"/>
              </a:rPr>
              <a:t>QoL</a:t>
            </a:r>
            <a:r>
              <a:rPr kumimoji="1" lang="ja-JP" altLang="en-US" sz="1293" b="0" i="0" u="none" strike="noStrike" kern="1200" cap="none" spc="0" normalizeH="0" baseline="0" noProof="0" dirty="0">
                <a:ln>
                  <a:noFill/>
                </a:ln>
                <a:solidFill>
                  <a:prstClr val="black"/>
                </a:solidFill>
                <a:effectLst/>
                <a:uLnTx/>
                <a:uFillTx/>
                <a:latin typeface="Meiryo UI"/>
                <a:ea typeface="Meiryo UI"/>
                <a:cs typeface="+mn-cs"/>
              </a:rPr>
              <a:t>の向上をめざして様々な社会課題に先端技術を活用しながら効率的・効果的に対応するスマートシティの推進に取り組んできた。</a:t>
            </a:r>
            <a:endParaRPr kumimoji="1" lang="en-US" altLang="ja-JP" sz="1293" b="0" i="0" u="none" strike="noStrike" kern="1200" cap="none" spc="0" normalizeH="0" baseline="0" noProof="0" dirty="0">
              <a:ln>
                <a:noFill/>
              </a:ln>
              <a:solidFill>
                <a:prstClr val="black"/>
              </a:solidFill>
              <a:effectLst/>
              <a:uLnTx/>
              <a:uFillTx/>
              <a:latin typeface="Meiryo UI"/>
              <a:ea typeface="Meiryo UI"/>
              <a:cs typeface="+mn-cs"/>
            </a:endParaRPr>
          </a:p>
          <a:p>
            <a:pPr marL="180000" marR="0" lvl="0" indent="-180000" algn="just" defTabSz="912114" rtl="0" eaLnBrk="1" fontAlgn="ctr" latinLnBrk="0" hangingPunct="1">
              <a:lnSpc>
                <a:spcPct val="110000"/>
              </a:lnSpc>
              <a:spcBef>
                <a:spcPts val="0"/>
              </a:spcBef>
              <a:spcAft>
                <a:spcPts val="600"/>
              </a:spcAft>
              <a:buClr>
                <a:srgbClr val="2E75B6"/>
              </a:buClr>
              <a:buSzTx/>
              <a:buFont typeface="Wingdings" panose="05000000000000000000" pitchFamily="2" charset="2"/>
              <a:buChar char="l"/>
              <a:tabLst/>
              <a:defRPr/>
            </a:pPr>
            <a:r>
              <a:rPr kumimoji="1" lang="ja-JP" altLang="en-US" sz="1293" b="0" i="0" u="none" strike="noStrike" kern="1200" cap="none" spc="0" normalizeH="0" baseline="0" noProof="0" dirty="0">
                <a:ln>
                  <a:noFill/>
                </a:ln>
                <a:solidFill>
                  <a:prstClr val="black"/>
                </a:solidFill>
                <a:effectLst/>
                <a:uLnTx/>
                <a:uFillTx/>
                <a:latin typeface="Meiryo UI"/>
                <a:ea typeface="Meiryo UI"/>
                <a:cs typeface="+mn-cs"/>
              </a:rPr>
              <a:t>大阪には夢洲（夢洲コンストラクション、大阪・関西万博）及びうめきた２期の２つのグリーンフィールドがあり、一からまちづくりを行うグリーンフィールドの性質から速やかに先端的サービスの実証や実装が可能となる。これら２つのグリーンフィールドで進めている特色ある取組としては、ヘルスケアやモビリティの分野がある。</a:t>
            </a:r>
            <a:endParaRPr kumimoji="1" lang="en-US" altLang="ja-JP" sz="1293" b="0" i="0" u="none" strike="noStrike" kern="1200" cap="none" spc="0" normalizeH="0" baseline="0" noProof="0" dirty="0">
              <a:ln>
                <a:noFill/>
              </a:ln>
              <a:solidFill>
                <a:prstClr val="black"/>
              </a:solidFill>
              <a:effectLst/>
              <a:uLnTx/>
              <a:uFillTx/>
              <a:latin typeface="Meiryo UI"/>
              <a:ea typeface="Meiryo UI"/>
              <a:cs typeface="+mn-cs"/>
            </a:endParaRPr>
          </a:p>
          <a:p>
            <a:pPr marL="180000" marR="0" lvl="0" indent="-180000" algn="just" defTabSz="912114" rtl="0" eaLnBrk="1" fontAlgn="ctr" latinLnBrk="0" hangingPunct="1">
              <a:lnSpc>
                <a:spcPct val="110000"/>
              </a:lnSpc>
              <a:spcBef>
                <a:spcPts val="0"/>
              </a:spcBef>
              <a:spcAft>
                <a:spcPts val="600"/>
              </a:spcAft>
              <a:buClr>
                <a:srgbClr val="2E75B6"/>
              </a:buClr>
              <a:buSzTx/>
              <a:buFont typeface="Wingdings" panose="05000000000000000000" pitchFamily="2" charset="2"/>
              <a:buChar char="l"/>
              <a:tabLst/>
              <a:defRPr/>
            </a:pPr>
            <a:r>
              <a:rPr kumimoji="1" lang="ja-JP" altLang="en-US" sz="1293" b="0" i="0" u="none" strike="noStrike" kern="1200" cap="none" spc="0" normalizeH="0" baseline="0" noProof="0" dirty="0">
                <a:ln>
                  <a:noFill/>
                </a:ln>
                <a:solidFill>
                  <a:prstClr val="black"/>
                </a:solidFill>
                <a:effectLst/>
                <a:uLnTx/>
                <a:uFillTx/>
                <a:latin typeface="Meiryo UI"/>
                <a:ea typeface="Meiryo UI"/>
                <a:cs typeface="+mn-cs"/>
              </a:rPr>
              <a:t>大阪広域データ連携基盤（</a:t>
            </a:r>
            <a:r>
              <a:rPr kumimoji="1" lang="en-US" altLang="ja-JP" sz="1293" b="0" i="0" u="none" strike="noStrike" kern="1200" cap="none" spc="0" normalizeH="0" baseline="0" noProof="0" dirty="0">
                <a:ln>
                  <a:noFill/>
                </a:ln>
                <a:solidFill>
                  <a:prstClr val="black"/>
                </a:solidFill>
                <a:effectLst/>
                <a:uLnTx/>
                <a:uFillTx/>
                <a:latin typeface="Meiryo UI"/>
                <a:ea typeface="Meiryo UI"/>
                <a:cs typeface="+mn-cs"/>
              </a:rPr>
              <a:t>ORDEN</a:t>
            </a:r>
            <a:r>
              <a:rPr kumimoji="1" lang="ja-JP" altLang="en-US" sz="1293" b="0" i="0" u="none" strike="noStrike" kern="1200" cap="none" spc="0" normalizeH="0" baseline="0" noProof="0" dirty="0">
                <a:ln>
                  <a:noFill/>
                </a:ln>
                <a:solidFill>
                  <a:prstClr val="black"/>
                </a:solidFill>
                <a:effectLst/>
                <a:uLnTx/>
                <a:uFillTx/>
                <a:latin typeface="Meiryo UI"/>
                <a:ea typeface="Meiryo UI"/>
                <a:cs typeface="+mn-cs"/>
              </a:rPr>
              <a:t>）の構築により、全国都市のデジタル化をリードしていく。</a:t>
            </a:r>
            <a:endParaRPr kumimoji="1" lang="en-US" altLang="ja-JP" sz="1293" b="0" i="0" u="none" strike="noStrike" kern="1200" cap="none" spc="0" normalizeH="0" baseline="0" noProof="0" dirty="0">
              <a:ln>
                <a:noFill/>
              </a:ln>
              <a:solidFill>
                <a:prstClr val="black"/>
              </a:solidFill>
              <a:effectLst/>
              <a:uLnTx/>
              <a:uFillTx/>
              <a:latin typeface="Meiryo UI"/>
              <a:ea typeface="Meiryo UI"/>
              <a:cs typeface="+mn-cs"/>
            </a:endParaRPr>
          </a:p>
          <a:p>
            <a:pPr marL="180000" marR="0" lvl="0" indent="-180000" algn="just" defTabSz="912114" rtl="0" eaLnBrk="1" fontAlgn="ctr" latinLnBrk="0" hangingPunct="1">
              <a:lnSpc>
                <a:spcPct val="110000"/>
              </a:lnSpc>
              <a:spcBef>
                <a:spcPts val="0"/>
              </a:spcBef>
              <a:spcAft>
                <a:spcPts val="600"/>
              </a:spcAft>
              <a:buClr>
                <a:srgbClr val="2E75B6"/>
              </a:buClr>
              <a:buSzTx/>
              <a:buFont typeface="Wingdings" panose="05000000000000000000" pitchFamily="2" charset="2"/>
              <a:buChar char="l"/>
              <a:tabLst/>
              <a:defRPr/>
            </a:pPr>
            <a:r>
              <a:rPr kumimoji="1" lang="ja-JP" altLang="en-US" sz="1293" b="0" i="0" u="none" strike="noStrike" kern="1200" cap="none" spc="0" normalizeH="0" baseline="0" noProof="0" dirty="0">
                <a:ln>
                  <a:noFill/>
                </a:ln>
                <a:solidFill>
                  <a:prstClr val="black"/>
                </a:solidFill>
                <a:effectLst/>
                <a:uLnTx/>
                <a:uFillTx/>
                <a:latin typeface="Meiryo UI"/>
                <a:ea typeface="Meiryo UI"/>
                <a:cs typeface="+mn-cs"/>
              </a:rPr>
              <a:t>こうした背景を踏まえて、規制改革を伴う先端的サービスの提供を強力に推進するスーパーシティ制度を活用することで、ヘルスケアとモビリティの分野を中心に、より多くの先端的サービスを実装するとともに、イノベーションの担い手となる企業等の創業支援・ビジネス環境整備にも注力し、「技術革新と課題解決の好循環」「イノベーション創出」を図り、働きやすく住みやすい、健康で快適な質の高い暮らしと、大阪の成長・発展の実現をめざす。</a:t>
            </a:r>
            <a:endParaRPr kumimoji="1" lang="en-US" altLang="ja-JP" sz="1293"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4" name="テキスト ボックス 23">
            <a:extLst>
              <a:ext uri="{FF2B5EF4-FFF2-40B4-BE49-F238E27FC236}">
                <a16:creationId xmlns:a16="http://schemas.microsoft.com/office/drawing/2014/main" id="{032746E0-5F23-49C8-BA2B-BCEF5B1C6271}"/>
              </a:ext>
            </a:extLst>
          </p:cNvPr>
          <p:cNvSpPr txBox="1"/>
          <p:nvPr/>
        </p:nvSpPr>
        <p:spPr>
          <a:xfrm>
            <a:off x="4352835" y="4648944"/>
            <a:ext cx="800513" cy="24160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970" b="0" i="0" u="none" strike="noStrike" kern="1200" cap="none" spc="0" normalizeH="0" baseline="0" noProof="0" dirty="0">
                <a:ln>
                  <a:noFill/>
                </a:ln>
                <a:solidFill>
                  <a:prstClr val="black"/>
                </a:solidFill>
                <a:effectLst/>
                <a:uLnTx/>
                <a:uFillTx/>
                <a:latin typeface="Meiryo UI"/>
                <a:ea typeface="Meiryo UI"/>
                <a:cs typeface="+mn-cs"/>
              </a:rPr>
              <a:t>夢洲</a:t>
            </a:r>
          </a:p>
        </p:txBody>
      </p:sp>
      <p:sp>
        <p:nvSpPr>
          <p:cNvPr id="36" name="テキスト ボックス 35">
            <a:extLst>
              <a:ext uri="{FF2B5EF4-FFF2-40B4-BE49-F238E27FC236}">
                <a16:creationId xmlns:a16="http://schemas.microsoft.com/office/drawing/2014/main" id="{63969838-B819-4EB6-B56B-D60785262EC6}"/>
              </a:ext>
            </a:extLst>
          </p:cNvPr>
          <p:cNvSpPr txBox="1"/>
          <p:nvPr/>
        </p:nvSpPr>
        <p:spPr>
          <a:xfrm>
            <a:off x="5169227" y="5195422"/>
            <a:ext cx="800513" cy="24160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970" b="0" i="0" u="none" strike="noStrike" kern="1200" cap="none" spc="0" normalizeH="0" baseline="0" noProof="0" dirty="0">
                <a:ln>
                  <a:noFill/>
                </a:ln>
                <a:solidFill>
                  <a:prstClr val="black"/>
                </a:solidFill>
                <a:effectLst/>
                <a:uLnTx/>
                <a:uFillTx/>
                <a:latin typeface="Meiryo UI"/>
                <a:ea typeface="Meiryo UI"/>
                <a:cs typeface="+mn-cs"/>
              </a:rPr>
              <a:t>うめきた</a:t>
            </a:r>
            <a:r>
              <a:rPr kumimoji="1" lang="en-US" altLang="ja-JP" sz="970" b="0" i="0" u="none" strike="noStrike" kern="1200" cap="none" spc="0" normalizeH="0" baseline="0" noProof="0" dirty="0">
                <a:ln>
                  <a:noFill/>
                </a:ln>
                <a:solidFill>
                  <a:prstClr val="black"/>
                </a:solidFill>
                <a:effectLst/>
                <a:uLnTx/>
                <a:uFillTx/>
                <a:latin typeface="Meiryo UI"/>
                <a:ea typeface="Meiryo UI"/>
                <a:cs typeface="+mn-cs"/>
              </a:rPr>
              <a:t>2</a:t>
            </a:r>
            <a:r>
              <a:rPr kumimoji="1" lang="ja-JP" altLang="en-US" sz="970" b="0" i="0" u="none" strike="noStrike" kern="1200" cap="none" spc="0" normalizeH="0" baseline="0" noProof="0" dirty="0">
                <a:ln>
                  <a:noFill/>
                </a:ln>
                <a:solidFill>
                  <a:prstClr val="black"/>
                </a:solidFill>
                <a:effectLst/>
                <a:uLnTx/>
                <a:uFillTx/>
                <a:latin typeface="Meiryo UI"/>
                <a:ea typeface="Meiryo UI"/>
                <a:cs typeface="+mn-cs"/>
              </a:rPr>
              <a:t>期</a:t>
            </a:r>
          </a:p>
        </p:txBody>
      </p:sp>
      <p:sp>
        <p:nvSpPr>
          <p:cNvPr id="58" name="テキスト プレースホルダー 6">
            <a:extLst>
              <a:ext uri="{FF2B5EF4-FFF2-40B4-BE49-F238E27FC236}">
                <a16:creationId xmlns:a16="http://schemas.microsoft.com/office/drawing/2014/main" id="{318DD944-2EC2-4893-8C5C-01DA9474E96C}"/>
              </a:ext>
            </a:extLst>
          </p:cNvPr>
          <p:cNvSpPr txBox="1">
            <a:spLocks/>
          </p:cNvSpPr>
          <p:nvPr/>
        </p:nvSpPr>
        <p:spPr>
          <a:xfrm>
            <a:off x="331776" y="5266381"/>
            <a:ext cx="2468297" cy="187552"/>
          </a:xfrm>
          <a:prstGeom prst="rect">
            <a:avLst/>
          </a:prstGeom>
        </p:spPr>
        <p:txBody>
          <a:bodyPr wrap="square" lIns="0" tIns="0" rIns="0" bIns="0">
            <a:spAutoFit/>
          </a:bodyPr>
          <a:lst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tx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a:lstStyle>
          <a:p>
            <a:pPr marL="0" marR="0" lvl="0" indent="0" algn="ctr" defTabSz="912114" rtl="0" eaLnBrk="1" fontAlgn="ctr" latinLnBrk="0" hangingPunct="1">
              <a:lnSpc>
                <a:spcPct val="110000"/>
              </a:lnSpc>
              <a:spcBef>
                <a:spcPts val="0"/>
              </a:spcBef>
              <a:spcAft>
                <a:spcPts val="600"/>
              </a:spcAft>
              <a:buClr>
                <a:srgbClr val="2E75B6"/>
              </a:buClr>
              <a:buSzTx/>
              <a:buFont typeface="Wingdings" panose="05000000000000000000" pitchFamily="2" charset="2"/>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（令和４年）</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60" name="テキスト プレースホルダー 6">
            <a:extLst>
              <a:ext uri="{FF2B5EF4-FFF2-40B4-BE49-F238E27FC236}">
                <a16:creationId xmlns:a16="http://schemas.microsoft.com/office/drawing/2014/main" id="{A38D5897-B0B0-46B9-84CF-265FD099BA37}"/>
              </a:ext>
            </a:extLst>
          </p:cNvPr>
          <p:cNvSpPr txBox="1">
            <a:spLocks/>
          </p:cNvSpPr>
          <p:nvPr/>
        </p:nvSpPr>
        <p:spPr>
          <a:xfrm>
            <a:off x="331776" y="6272877"/>
            <a:ext cx="2468297" cy="187552"/>
          </a:xfrm>
          <a:prstGeom prst="rect">
            <a:avLst/>
          </a:prstGeom>
        </p:spPr>
        <p:txBody>
          <a:bodyPr wrap="square" lIns="0" tIns="0" rIns="0" bIns="0">
            <a:spAutoFit/>
          </a:bodyPr>
          <a:lst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tx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a:lstStyle>
          <a:p>
            <a:pPr marL="0" marR="0" lvl="0" indent="0" algn="ctr" defTabSz="912114" rtl="0" eaLnBrk="1" fontAlgn="ctr" latinLnBrk="0" hangingPunct="1">
              <a:lnSpc>
                <a:spcPct val="110000"/>
              </a:lnSpc>
              <a:spcBef>
                <a:spcPts val="0"/>
              </a:spcBef>
              <a:spcAft>
                <a:spcPts val="600"/>
              </a:spcAft>
              <a:buClr>
                <a:srgbClr val="2E75B6"/>
              </a:buClr>
              <a:buSzTx/>
              <a:buFont typeface="Wingdings" panose="05000000000000000000" pitchFamily="2" charset="2"/>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（令和元年）</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5" name="テキスト ボックス 44">
            <a:extLst>
              <a:ext uri="{FF2B5EF4-FFF2-40B4-BE49-F238E27FC236}">
                <a16:creationId xmlns:a16="http://schemas.microsoft.com/office/drawing/2014/main" id="{EEA143DB-168E-49CA-8F9E-CE3E3BE4B052}"/>
              </a:ext>
            </a:extLst>
          </p:cNvPr>
          <p:cNvSpPr txBox="1"/>
          <p:nvPr/>
        </p:nvSpPr>
        <p:spPr>
          <a:xfrm>
            <a:off x="6365449" y="4651067"/>
            <a:ext cx="2694444" cy="511487"/>
          </a:xfrm>
          <a:prstGeom prst="rect">
            <a:avLst/>
          </a:prstGeom>
        </p:spPr>
        <p:txBody>
          <a:bodyPr wrap="square" lIns="0" tIns="0" rIns="0" bIns="0">
            <a:spAutoFit/>
          </a:bodyPr>
          <a:lstStyle>
            <a:defPPr>
              <a:defRPr lang="en-US"/>
            </a:defPPr>
            <a:lvl1pPr indent="0" algn="ctr" defTabSz="912114" fontAlgn="ctr">
              <a:lnSpc>
                <a:spcPct val="100000"/>
              </a:lnSpc>
              <a:spcBef>
                <a:spcPts val="0"/>
              </a:spcBef>
              <a:spcAft>
                <a:spcPts val="0"/>
              </a:spcAft>
              <a:buClr>
                <a:srgbClr val="2E75B6"/>
              </a:buClr>
              <a:buFont typeface="Wingdings" panose="05000000000000000000" pitchFamily="2" charset="2"/>
              <a:buNone/>
              <a:defRPr kumimoji="1" sz="1600" b="1">
                <a:solidFill>
                  <a:schemeClr val="tx1"/>
                </a:solidFill>
              </a:defRPr>
            </a:lvl1pPr>
            <a:lvl2pPr marL="324000" indent="-144000" defTabSz="912114" fontAlgn="ctr">
              <a:lnSpc>
                <a:spcPct val="110000"/>
              </a:lnSpc>
              <a:spcBef>
                <a:spcPts val="0"/>
              </a:spcBef>
              <a:spcAft>
                <a:spcPts val="600"/>
              </a:spcAft>
              <a:buFont typeface="BIZ UDPゴシック" panose="020B0400000000000000" pitchFamily="50" charset="-128"/>
              <a:buChar char="-"/>
              <a:defRPr kumimoji="1" sz="1400">
                <a:solidFill>
                  <a:schemeClr val="tx1"/>
                </a:solidFill>
              </a:defRPr>
            </a:lvl2pPr>
            <a:lvl3pPr marL="540000" indent="-108000" defTabSz="912114" fontAlgn="ctr">
              <a:lnSpc>
                <a:spcPct val="110000"/>
              </a:lnSpc>
              <a:spcBef>
                <a:spcPts val="0"/>
              </a:spcBef>
              <a:spcAft>
                <a:spcPts val="600"/>
              </a:spcAft>
              <a:buClr>
                <a:srgbClr val="2E75B6"/>
              </a:buClr>
              <a:buFont typeface="Arial" panose="020B0604020202020204" pitchFamily="34" charset="0"/>
              <a:buChar char="•"/>
              <a:defRPr kumimoji="1" sz="1400">
                <a:solidFill>
                  <a:schemeClr val="tx1"/>
                </a:solidFill>
              </a:defRPr>
            </a:lvl3pPr>
            <a:lvl4pPr marL="180000" indent="-180000" defTabSz="912114" fontAlgn="ctr">
              <a:lnSpc>
                <a:spcPct val="110000"/>
              </a:lnSpc>
              <a:spcBef>
                <a:spcPts val="0"/>
              </a:spcBef>
              <a:spcAft>
                <a:spcPts val="600"/>
              </a:spcAft>
              <a:buFont typeface="Wingdings" panose="05000000000000000000" pitchFamily="2" charset="2"/>
              <a:buChar char="l"/>
              <a:defRPr kumimoji="1" sz="1400">
                <a:solidFill>
                  <a:schemeClr val="tx1"/>
                </a:solidFill>
              </a:defRPr>
            </a:lvl4pPr>
            <a:lvl5pPr marL="180000" indent="-180000" defTabSz="912114" fontAlgn="ctr">
              <a:lnSpc>
                <a:spcPct val="110000"/>
              </a:lnSpc>
              <a:spcBef>
                <a:spcPts val="0"/>
              </a:spcBef>
              <a:spcAft>
                <a:spcPts val="600"/>
              </a:spcAft>
              <a:buFont typeface="Wingdings" panose="05000000000000000000" pitchFamily="2" charset="2"/>
              <a:buChar char="l"/>
              <a:defRPr kumimoji="1" sz="1400">
                <a:solidFill>
                  <a:schemeClr val="tx1"/>
                </a:solidFill>
              </a:defRPr>
            </a:lvl5pPr>
            <a:lvl6pPr marL="2508314" indent="-228029" defTabSz="912114">
              <a:lnSpc>
                <a:spcPct val="90000"/>
              </a:lnSpc>
              <a:spcBef>
                <a:spcPts val="499"/>
              </a:spcBef>
              <a:buFont typeface="Arial" panose="020B0604020202020204" pitchFamily="34" charset="0"/>
              <a:buChar char="•"/>
              <a:defRPr kumimoji="1" sz="1795">
                <a:solidFill>
                  <a:schemeClr val="tx1"/>
                </a:solidFill>
              </a:defRPr>
            </a:lvl6pPr>
            <a:lvl7pPr marL="2964371" indent="-228029" defTabSz="912114">
              <a:lnSpc>
                <a:spcPct val="90000"/>
              </a:lnSpc>
              <a:spcBef>
                <a:spcPts val="499"/>
              </a:spcBef>
              <a:buFont typeface="Arial" panose="020B0604020202020204" pitchFamily="34" charset="0"/>
              <a:buChar char="•"/>
              <a:defRPr kumimoji="1" sz="1795">
                <a:solidFill>
                  <a:schemeClr val="tx1"/>
                </a:solidFill>
              </a:defRPr>
            </a:lvl7pPr>
            <a:lvl8pPr marL="3420428" indent="-228029" defTabSz="912114">
              <a:lnSpc>
                <a:spcPct val="90000"/>
              </a:lnSpc>
              <a:spcBef>
                <a:spcPts val="499"/>
              </a:spcBef>
              <a:buFont typeface="Arial" panose="020B0604020202020204" pitchFamily="34" charset="0"/>
              <a:buChar char="•"/>
              <a:defRPr kumimoji="1" sz="1795">
                <a:solidFill>
                  <a:schemeClr val="tx1"/>
                </a:solidFill>
              </a:defRPr>
            </a:lvl8pPr>
            <a:lvl9pPr marL="3876485" indent="-228029" defTabSz="912114">
              <a:lnSpc>
                <a:spcPct val="90000"/>
              </a:lnSpc>
              <a:spcBef>
                <a:spcPts val="499"/>
              </a:spcBef>
              <a:buFont typeface="Arial" panose="020B0604020202020204" pitchFamily="34" charset="0"/>
              <a:buChar char="•"/>
              <a:defRPr kumimoji="1" sz="1795">
                <a:solidFill>
                  <a:schemeClr val="tx1"/>
                </a:solidFill>
              </a:defRPr>
            </a:lvl9pPr>
          </a:lstStyle>
          <a:p>
            <a:pPr marL="0" marR="0" lvl="0" indent="0" algn="ctr" defTabSz="912114" rtl="0" eaLnBrk="1" fontAlgn="ctr" latinLnBrk="0" hangingPunct="1">
              <a:lnSpc>
                <a:spcPct val="100000"/>
              </a:lnSpc>
              <a:spcBef>
                <a:spcPts val="0"/>
              </a:spcBef>
              <a:spcAft>
                <a:spcPts val="0"/>
              </a:spcAft>
              <a:buClr>
                <a:srgbClr val="2E75B6"/>
              </a:buClr>
              <a:buSzTx/>
              <a:buFont typeface="Wingdings" panose="05000000000000000000" pitchFamily="2" charset="2"/>
              <a:buNone/>
              <a:tabLst/>
              <a:defRPr/>
            </a:pPr>
            <a:r>
              <a:rPr kumimoji="1" lang="ja-JP" altLang="en-US" sz="1108" b="1" i="0" u="none" strike="noStrike" kern="1200" cap="none" spc="0" normalizeH="0" baseline="0" noProof="0" dirty="0">
                <a:ln>
                  <a:noFill/>
                </a:ln>
                <a:solidFill>
                  <a:srgbClr val="0070C0"/>
                </a:solidFill>
                <a:effectLst/>
                <a:uLnTx/>
                <a:uFillTx/>
                <a:latin typeface="Meiryo UI"/>
                <a:ea typeface="Meiryo UI"/>
                <a:cs typeface="+mn-cs"/>
              </a:rPr>
              <a:t>大阪広域データ連携基盤</a:t>
            </a:r>
            <a:r>
              <a:rPr kumimoji="1" lang="ja-JP" altLang="en-US" sz="970" b="1" i="0" u="none" strike="noStrike" kern="1200" cap="none" spc="0" normalizeH="0" baseline="0" noProof="0" dirty="0">
                <a:ln>
                  <a:noFill/>
                </a:ln>
                <a:solidFill>
                  <a:srgbClr val="0070C0"/>
                </a:solidFill>
                <a:effectLst/>
                <a:uLnTx/>
                <a:uFillTx/>
                <a:latin typeface="Meiryo UI"/>
                <a:ea typeface="Meiryo UI"/>
                <a:cs typeface="+mn-cs"/>
              </a:rPr>
              <a:t>（</a:t>
            </a:r>
            <a:r>
              <a:rPr kumimoji="1" lang="en-US" altLang="ja-JP" sz="970" b="1" i="0" u="none" strike="noStrike" kern="1200" cap="none" spc="0" normalizeH="0" baseline="0" noProof="0" dirty="0">
                <a:ln>
                  <a:noFill/>
                </a:ln>
                <a:solidFill>
                  <a:srgbClr val="0070C0"/>
                </a:solidFill>
                <a:effectLst/>
                <a:uLnTx/>
                <a:uFillTx/>
                <a:latin typeface="Meiryo UI"/>
                <a:ea typeface="Meiryo UI"/>
                <a:cs typeface="+mn-cs"/>
              </a:rPr>
              <a:t>ORDEN)</a:t>
            </a:r>
          </a:p>
          <a:p>
            <a:pPr marL="0" marR="0" lvl="0" indent="0" algn="ctr" defTabSz="912114" rtl="0" eaLnBrk="1" fontAlgn="ctr" latinLnBrk="0" hangingPunct="1">
              <a:lnSpc>
                <a:spcPct val="100000"/>
              </a:lnSpc>
              <a:spcBef>
                <a:spcPts val="0"/>
              </a:spcBef>
              <a:spcAft>
                <a:spcPts val="0"/>
              </a:spcAft>
              <a:buClr>
                <a:srgbClr val="2E75B6"/>
              </a:buClr>
              <a:buSzTx/>
              <a:buFont typeface="Wingdings" panose="05000000000000000000" pitchFamily="2" charset="2"/>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公民の様々なデータ連携・流通を促進し、</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12114" rtl="0" eaLnBrk="1" fontAlgn="ctr" latinLnBrk="0" hangingPunct="1">
              <a:lnSpc>
                <a:spcPct val="100000"/>
              </a:lnSpc>
              <a:spcBef>
                <a:spcPts val="0"/>
              </a:spcBef>
              <a:spcAft>
                <a:spcPts val="0"/>
              </a:spcAft>
              <a:buClr>
                <a:srgbClr val="2E75B6"/>
              </a:buClr>
              <a:buSzTx/>
              <a:buFont typeface="Wingdings" panose="05000000000000000000" pitchFamily="2" charset="2"/>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府民の利便性向上に資するサービス創出</a:t>
            </a:r>
          </a:p>
        </p:txBody>
      </p:sp>
      <p:sp>
        <p:nvSpPr>
          <p:cNvPr id="18" name="テキスト プレースホルダー 6">
            <a:extLst>
              <a:ext uri="{FF2B5EF4-FFF2-40B4-BE49-F238E27FC236}">
                <a16:creationId xmlns:a16="http://schemas.microsoft.com/office/drawing/2014/main" id="{C37F6B7E-E15C-4EE1-9C60-99E04E40E38B}"/>
              </a:ext>
            </a:extLst>
          </p:cNvPr>
          <p:cNvSpPr txBox="1">
            <a:spLocks/>
          </p:cNvSpPr>
          <p:nvPr/>
        </p:nvSpPr>
        <p:spPr>
          <a:xfrm>
            <a:off x="461629" y="4070082"/>
            <a:ext cx="2600313" cy="562655"/>
          </a:xfrm>
          <a:prstGeom prst="rect">
            <a:avLst/>
          </a:prstGeom>
        </p:spPr>
        <p:txBody>
          <a:bodyPr wrap="square" lIns="0" tIns="0" rIns="0" bIns="0">
            <a:spAutoFit/>
          </a:bodyPr>
          <a:lst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tx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a:lstStyle>
          <a:p>
            <a:pPr marL="0" marR="0" lvl="0" indent="0" algn="l" defTabSz="912114" rtl="0" eaLnBrk="1" fontAlgn="ctr" latinLnBrk="0" hangingPunct="1">
              <a:lnSpc>
                <a:spcPct val="110000"/>
              </a:lnSpc>
              <a:spcBef>
                <a:spcPts val="0"/>
              </a:spcBef>
              <a:spcAft>
                <a:spcPts val="600"/>
              </a:spcAft>
              <a:buClr>
                <a:srgbClr val="2E75B6"/>
              </a:buClr>
              <a:buSzTx/>
              <a:buFont typeface="Wingdings" panose="05000000000000000000" pitchFamily="2" charset="2"/>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圧倒的な人口集積を誇り、世界有数のグローバル都市である大阪において、唯一無二の日本を代表するスーパーシティをめざす。</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6" name="テキスト プレースホルダー 6">
            <a:extLst>
              <a:ext uri="{FF2B5EF4-FFF2-40B4-BE49-F238E27FC236}">
                <a16:creationId xmlns:a16="http://schemas.microsoft.com/office/drawing/2014/main" id="{3A8BAFFA-5801-470B-BFF1-7688F7DF2900}"/>
              </a:ext>
            </a:extLst>
          </p:cNvPr>
          <p:cNvSpPr txBox="1">
            <a:spLocks/>
          </p:cNvSpPr>
          <p:nvPr/>
        </p:nvSpPr>
        <p:spPr>
          <a:xfrm>
            <a:off x="3465283" y="4070082"/>
            <a:ext cx="2600313" cy="562655"/>
          </a:xfrm>
          <a:prstGeom prst="rect">
            <a:avLst/>
          </a:prstGeom>
        </p:spPr>
        <p:txBody>
          <a:bodyPr wrap="square" lIns="0" tIns="0" rIns="0" bIns="0">
            <a:spAutoFit/>
          </a:bodyPr>
          <a:lst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tx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a:lstStyle>
          <a:p>
            <a:pPr marL="0" marR="0" lvl="0" indent="0" algn="l" defTabSz="912114" rtl="0" eaLnBrk="1" fontAlgn="ctr" latinLnBrk="0" hangingPunct="1">
              <a:lnSpc>
                <a:spcPct val="110000"/>
              </a:lnSpc>
              <a:spcBef>
                <a:spcPts val="0"/>
              </a:spcBef>
              <a:spcAft>
                <a:spcPts val="600"/>
              </a:spcAft>
              <a:buClr>
                <a:srgbClr val="2E75B6"/>
              </a:buClr>
              <a:buSzTx/>
              <a:buFont typeface="Wingdings" panose="05000000000000000000" pitchFamily="2" charset="2"/>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グリーンフィールドでいち早く先端的サービスを実装させ、スーパーシティ構想の実現に取り組み、先端的サービスの全国展開への道筋を作る。</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7" name="テキスト プレースホルダー 6">
            <a:extLst>
              <a:ext uri="{FF2B5EF4-FFF2-40B4-BE49-F238E27FC236}">
                <a16:creationId xmlns:a16="http://schemas.microsoft.com/office/drawing/2014/main" id="{72FA555F-DB97-439C-A5DA-3FF2D2F1D221}"/>
              </a:ext>
            </a:extLst>
          </p:cNvPr>
          <p:cNvSpPr txBox="1">
            <a:spLocks/>
          </p:cNvSpPr>
          <p:nvPr/>
        </p:nvSpPr>
        <p:spPr>
          <a:xfrm>
            <a:off x="6483571" y="4070082"/>
            <a:ext cx="2600313" cy="375103"/>
          </a:xfrm>
          <a:prstGeom prst="rect">
            <a:avLst/>
          </a:prstGeom>
        </p:spPr>
        <p:txBody>
          <a:bodyPr wrap="square" lIns="0" tIns="0" rIns="0" bIns="0">
            <a:spAutoFit/>
          </a:bodyPr>
          <a:lst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tx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a:lstStyle>
          <a:p>
            <a:pPr marL="0" marR="0" lvl="0" indent="0" algn="l" defTabSz="912114" rtl="0" eaLnBrk="1" fontAlgn="ctr" latinLnBrk="0" hangingPunct="1">
              <a:lnSpc>
                <a:spcPct val="110000"/>
              </a:lnSpc>
              <a:spcBef>
                <a:spcPts val="0"/>
              </a:spcBef>
              <a:spcAft>
                <a:spcPts val="600"/>
              </a:spcAft>
              <a:buClr>
                <a:srgbClr val="2E75B6"/>
              </a:buClr>
              <a:buSzTx/>
              <a:buFont typeface="Wingdings" panose="05000000000000000000" pitchFamily="2" charset="2"/>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大阪広域データ連携基盤（</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ORDEN</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）構築により、全国都市のデジタル化をリードする。</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9" name="スライド番号プレースホルダー 4">
            <a:extLst>
              <a:ext uri="{FF2B5EF4-FFF2-40B4-BE49-F238E27FC236}">
                <a16:creationId xmlns:a16="http://schemas.microsoft.com/office/drawing/2014/main" id="{00F87658-F79D-4DC6-9C4F-40F885613457}"/>
              </a:ext>
            </a:extLst>
          </p:cNvPr>
          <p:cNvSpPr>
            <a:spLocks noGrp="1"/>
          </p:cNvSpPr>
          <p:nvPr>
            <p:ph type="sldNum" sz="quarter" idx="12"/>
          </p:nvPr>
        </p:nvSpPr>
        <p:spPr>
          <a:xfrm>
            <a:off x="7092280" y="6628710"/>
            <a:ext cx="1995125" cy="184666"/>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38AFE9-EB24-4E85-A937-181894F314B4}" type="slidenum">
              <a:rPr kumimoji="1" lang="ja-JP" altLang="en-US" sz="1200" b="0" i="0" u="none" strike="noStrike" kern="1200" cap="none" spc="0" normalizeH="0" baseline="0" noProof="0" smtClean="0">
                <a:ln>
                  <a:noFill/>
                </a:ln>
                <a:solidFill>
                  <a:srgbClr val="525252"/>
                </a:solidFill>
                <a:effectLst/>
                <a:uLnTx/>
                <a:uFillTx/>
                <a:latin typeface="BIZ UDゴシック" panose="020B0400000000000000" pitchFamily="49" charset="-128"/>
                <a:ea typeface="BIZ UDゴシック" panose="020B0400000000000000" pitchFamily="49" charset="-128"/>
              </a:rPr>
              <a:pPr marL="0" marR="0" lvl="0" indent="0" algn="r" defTabSz="457200" rtl="0" eaLnBrk="1" fontAlgn="auto" latinLnBrk="0" hangingPunct="1">
                <a:lnSpc>
                  <a:spcPct val="100000"/>
                </a:lnSpc>
                <a:spcBef>
                  <a:spcPts val="0"/>
                </a:spcBef>
                <a:spcAft>
                  <a:spcPts val="0"/>
                </a:spcAft>
                <a:buClrTx/>
                <a:buSzTx/>
                <a:buFontTx/>
                <a:buNone/>
                <a:tabLst/>
                <a:defRPr/>
              </a:pPr>
              <a:t>83</a:t>
            </a:fld>
            <a:endParaRPr kumimoji="1" lang="ja-JP" altLang="en-US" sz="1200" b="0" i="0" u="none" strike="noStrike" kern="1200" cap="none" spc="0" normalizeH="0" baseline="0" noProof="0" dirty="0">
              <a:ln>
                <a:noFill/>
              </a:ln>
              <a:solidFill>
                <a:srgbClr val="525252"/>
              </a:solidFill>
              <a:effectLst/>
              <a:uLnTx/>
              <a:uFillTx/>
              <a:latin typeface="BIZ UDゴシック" panose="020B0400000000000000" pitchFamily="49" charset="-128"/>
              <a:ea typeface="BIZ UDゴシック" panose="020B0400000000000000" pitchFamily="49" charset="-128"/>
            </a:endParaRPr>
          </a:p>
        </p:txBody>
      </p:sp>
      <p:sp>
        <p:nvSpPr>
          <p:cNvPr id="31" name="テキスト ボックス 30">
            <a:extLst>
              <a:ext uri="{FF2B5EF4-FFF2-40B4-BE49-F238E27FC236}">
                <a16:creationId xmlns:a16="http://schemas.microsoft.com/office/drawing/2014/main" id="{961F2D18-F7ED-4447-A6B6-2BE837075FF0}"/>
              </a:ext>
            </a:extLst>
          </p:cNvPr>
          <p:cNvSpPr txBox="1"/>
          <p:nvPr/>
        </p:nvSpPr>
        <p:spPr>
          <a:xfrm>
            <a:off x="3943652" y="6452281"/>
            <a:ext cx="2093652" cy="113749"/>
          </a:xfrm>
          <a:prstGeom prst="rect">
            <a:avLst/>
          </a:prstGeom>
          <a:noFill/>
        </p:spPr>
        <p:txBody>
          <a:bodyPr wrap="square" lIns="33252" tIns="0" rIns="33252" bIns="0" rtlCol="0">
            <a:spAutoFit/>
          </a:bodyPr>
          <a:lstStyle/>
          <a:p>
            <a:pPr marL="0" marR="0" lvl="0" indent="0" algn="l" defTabSz="421260" rtl="0" eaLnBrk="1" fontAlgn="auto" latinLnBrk="0" hangingPunct="1">
              <a:lnSpc>
                <a:spcPct val="100000"/>
              </a:lnSpc>
              <a:spcBef>
                <a:spcPts val="0"/>
              </a:spcBef>
              <a:spcAft>
                <a:spcPts val="0"/>
              </a:spcAft>
              <a:buClrTx/>
              <a:buSzTx/>
              <a:buFontTx/>
              <a:buNone/>
              <a:tabLst/>
              <a:defRPr/>
            </a:pPr>
            <a:r>
              <a:rPr kumimoji="1" lang="ja-JP" altLang="en-US" sz="739" b="0" i="0" u="none" strike="noStrike" kern="1200" cap="none" spc="0" normalizeH="0" baseline="0" noProof="0" dirty="0">
                <a:ln>
                  <a:noFill/>
                </a:ln>
                <a:solidFill>
                  <a:prstClr val="black"/>
                </a:solidFill>
                <a:effectLst/>
                <a:uLnTx/>
                <a:uFillTx/>
                <a:latin typeface="Meiryo UI"/>
                <a:ea typeface="Meiryo UI"/>
                <a:cs typeface="+mn-cs"/>
              </a:rPr>
              <a:t>イメージパース（提供：うめきた</a:t>
            </a:r>
            <a:r>
              <a:rPr kumimoji="1" lang="en-US" altLang="ja-JP" sz="739" b="0" i="0" u="none" strike="noStrike" kern="1200" cap="none" spc="0" normalizeH="0" baseline="0" noProof="0" dirty="0">
                <a:ln>
                  <a:noFill/>
                </a:ln>
                <a:solidFill>
                  <a:prstClr val="black"/>
                </a:solidFill>
                <a:effectLst/>
                <a:uLnTx/>
                <a:uFillTx/>
                <a:latin typeface="Meiryo UI"/>
                <a:ea typeface="Meiryo UI"/>
                <a:cs typeface="+mn-cs"/>
              </a:rPr>
              <a:t>2</a:t>
            </a:r>
            <a:r>
              <a:rPr kumimoji="1" lang="ja-JP" altLang="en-US" sz="739" b="0" i="0" u="none" strike="noStrike" kern="1200" cap="none" spc="0" normalizeH="0" baseline="0" noProof="0" dirty="0">
                <a:ln>
                  <a:noFill/>
                </a:ln>
                <a:solidFill>
                  <a:prstClr val="black"/>
                </a:solidFill>
                <a:effectLst/>
                <a:uLnTx/>
                <a:uFillTx/>
                <a:latin typeface="Meiryo UI"/>
                <a:ea typeface="Meiryo UI"/>
                <a:cs typeface="+mn-cs"/>
              </a:rPr>
              <a:t>期地区開発事業者</a:t>
            </a:r>
            <a:r>
              <a:rPr kumimoji="1" lang="en-US" altLang="ja-JP" sz="739" b="0" i="0" u="none" strike="noStrike" kern="1200" cap="none" spc="0" normalizeH="0" baseline="0" noProof="0" dirty="0">
                <a:ln>
                  <a:noFill/>
                </a:ln>
                <a:solidFill>
                  <a:prstClr val="black"/>
                </a:solidFill>
                <a:effectLst/>
                <a:uLnTx/>
                <a:uFillTx/>
                <a:latin typeface="Meiryo UI"/>
                <a:ea typeface="Meiryo UI"/>
                <a:cs typeface="+mn-cs"/>
              </a:rPr>
              <a:t>)</a:t>
            </a:r>
          </a:p>
        </p:txBody>
      </p:sp>
      <p:pic>
        <p:nvPicPr>
          <p:cNvPr id="4" name="図 3"/>
          <p:cNvPicPr>
            <a:picLocks noChangeAspect="1"/>
          </p:cNvPicPr>
          <p:nvPr/>
        </p:nvPicPr>
        <p:blipFill>
          <a:blip r:embed="rId5"/>
          <a:stretch>
            <a:fillRect/>
          </a:stretch>
        </p:blipFill>
        <p:spPr>
          <a:xfrm>
            <a:off x="4047544" y="5397527"/>
            <a:ext cx="1700931" cy="1091279"/>
          </a:xfrm>
          <a:prstGeom prst="rect">
            <a:avLst/>
          </a:prstGeom>
        </p:spPr>
      </p:pic>
    </p:spTree>
    <p:extLst>
      <p:ext uri="{BB962C8B-B14F-4D97-AF65-F5344CB8AC3E}">
        <p14:creationId xmlns:p14="http://schemas.microsoft.com/office/powerpoint/2010/main" val="40217953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nvPr>
        </p:nvGraphicFramePr>
        <p:xfrm>
          <a:off x="117404" y="689703"/>
          <a:ext cx="8929616" cy="5884896"/>
        </p:xfrm>
        <a:graphic>
          <a:graphicData uri="http://schemas.openxmlformats.org/drawingml/2006/table">
            <a:tbl>
              <a:tblPr firstRow="1" firstCol="1" bandRow="1"/>
              <a:tblGrid>
                <a:gridCol w="2232404">
                  <a:extLst>
                    <a:ext uri="{9D8B030D-6E8A-4147-A177-3AD203B41FA5}">
                      <a16:colId xmlns:a16="http://schemas.microsoft.com/office/drawing/2014/main" val="838138467"/>
                    </a:ext>
                  </a:extLst>
                </a:gridCol>
                <a:gridCol w="2232404">
                  <a:extLst>
                    <a:ext uri="{9D8B030D-6E8A-4147-A177-3AD203B41FA5}">
                      <a16:colId xmlns:a16="http://schemas.microsoft.com/office/drawing/2014/main" val="1867253675"/>
                    </a:ext>
                  </a:extLst>
                </a:gridCol>
                <a:gridCol w="2232404">
                  <a:extLst>
                    <a:ext uri="{9D8B030D-6E8A-4147-A177-3AD203B41FA5}">
                      <a16:colId xmlns:a16="http://schemas.microsoft.com/office/drawing/2014/main" val="665385018"/>
                    </a:ext>
                  </a:extLst>
                </a:gridCol>
                <a:gridCol w="2232404">
                  <a:extLst>
                    <a:ext uri="{9D8B030D-6E8A-4147-A177-3AD203B41FA5}">
                      <a16:colId xmlns:a16="http://schemas.microsoft.com/office/drawing/2014/main" val="1580010884"/>
                    </a:ext>
                  </a:extLst>
                </a:gridCol>
              </a:tblGrid>
              <a:tr h="448896">
                <a:tc>
                  <a:txBody>
                    <a:bodyPr/>
                    <a:lstStyle/>
                    <a:p>
                      <a:pPr algn="ctr">
                        <a:lnSpc>
                          <a:spcPct val="100000"/>
                        </a:lnSpc>
                      </a:pP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Why</a:t>
                      </a: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anchor="ctr">
                    <a:lnL w="12700" cap="flat" cmpd="sng" algn="ctr">
                      <a:solidFill>
                        <a:srgbClr val="000000"/>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Vision</a:t>
                      </a: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What</a:t>
                      </a: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Outcome</a:t>
                      </a: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anchor="ctr">
                    <a:lnL w="12700" cap="flat" cmpd="sng" algn="ctr">
                      <a:solidFill>
                        <a:schemeClr val="tx1"/>
                      </a:solidFill>
                      <a:prstDash val="sys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0797845"/>
                  </a:ext>
                </a:extLst>
              </a:tr>
              <a:tr h="543600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300" kern="1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大阪の文化・観光・学術・交流機能が集積する東西都市軸上に位置する拠点として重要性が高まっているが、大規模な未利用地、鉄道施設の存在による地域分断により、高度な都市的利用がなされていない。</a:t>
                      </a:r>
                      <a:endParaRPr lang="en-US" altLang="ja-JP" sz="1300" kern="1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ja-JP" altLang="en-US" sz="1300" kern="1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300" kern="1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lang="en-US" altLang="ja-JP" sz="1300" kern="1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2020</a:t>
                      </a:r>
                      <a:r>
                        <a:rPr lang="ja-JP" altLang="en-US" sz="1300" kern="1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年８月に公立大学法人大阪が公表した「新大学基本構想」において、</a:t>
                      </a:r>
                      <a:r>
                        <a:rPr lang="en-US" altLang="ja-JP" sz="1300" kern="1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2025</a:t>
                      </a:r>
                      <a:r>
                        <a:rPr lang="ja-JP" altLang="en-US" sz="1300" kern="1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年を目途に当地区に都心メインキャンパスを整備する方針が示されたこと等を踏まえ、まちづくりのコンセプトや土地利用計画の具体化を図ることとした。</a:t>
                      </a:r>
                      <a:endParaRPr lang="en-US" altLang="ja-JP" sz="1300" kern="1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300" u="none" strike="noStrike" kern="1200" baseline="0" dirty="0" smtClean="0">
                        <a:solidFill>
                          <a:srgbClr val="FF0000"/>
                        </a:solidFill>
                        <a:latin typeface="+mn-ea"/>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ja-JP" altLang="en-US" sz="1300" kern="1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0"/>
                        </a:spcBef>
                        <a:spcAft>
                          <a:spcPts val="0"/>
                        </a:spcAft>
                      </a:pP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・大阪公立大学を先導役にして、観光集客・健康医療・人材育成・居住機能等の集積により、多世代・多様な人が集い、交流する国際色あるまちをめざす。</a:t>
                      </a:r>
                      <a:endParaRPr 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2019</a:t>
                      </a: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年</a:t>
                      </a:r>
                      <a:r>
                        <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12</a:t>
                      </a: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月に、府、市、公立大学法人大阪、学識経験者、地権者等で構成する「大阪城東部地区まちづくり検討会」を設置し、まちづくりのコンセプトや土地利用計画の具体化について検討。（</a:t>
                      </a:r>
                      <a:r>
                        <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2019</a:t>
                      </a: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年～</a:t>
                      </a:r>
                      <a:r>
                        <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2020</a:t>
                      </a: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年）</a:t>
                      </a:r>
                      <a:endPar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2020</a:t>
                      </a: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年９月に、「大学とともに成長するイノベーション・フィールド・シティ」をコンセプトとする「大阪城東部地区のまちづくりの方向性」を策定。</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300" u="none" kern="100" dirty="0" smtClean="0">
                          <a:solidFill>
                            <a:schemeClr val="tx1"/>
                          </a:solidFill>
                          <a:effectLst/>
                          <a:latin typeface="Calibri" panose="020F0502020204030204" pitchFamily="34" charset="0"/>
                          <a:ea typeface="+mn-ea"/>
                          <a:cs typeface="Calibri" panose="020F0502020204030204" pitchFamily="34" charset="0"/>
                        </a:rPr>
                        <a:t>・</a:t>
                      </a:r>
                      <a:r>
                        <a:rPr lang="en-US" altLang="ja-JP" sz="1300" u="none" kern="100" dirty="0" smtClean="0">
                          <a:solidFill>
                            <a:schemeClr val="tx1"/>
                          </a:solidFill>
                          <a:effectLst/>
                          <a:latin typeface="Calibri" panose="020F0502020204030204" pitchFamily="34" charset="0"/>
                          <a:ea typeface="+mn-ea"/>
                          <a:cs typeface="Calibri" panose="020F0502020204030204" pitchFamily="34" charset="0"/>
                        </a:rPr>
                        <a:t>2021</a:t>
                      </a:r>
                      <a:r>
                        <a:rPr lang="ja-JP" altLang="en-US" sz="1300" u="none" kern="100" dirty="0" smtClean="0">
                          <a:solidFill>
                            <a:schemeClr val="tx1"/>
                          </a:solidFill>
                          <a:effectLst/>
                          <a:latin typeface="Calibri" panose="020F0502020204030204" pitchFamily="34" charset="0"/>
                          <a:ea typeface="+mn-ea"/>
                          <a:cs typeface="Calibri" panose="020F0502020204030204" pitchFamily="34" charset="0"/>
                        </a:rPr>
                        <a:t>年４月の副首都推進本部会議にて、広域的な拠点開発について府市での関与を確認し、</a:t>
                      </a:r>
                      <a:r>
                        <a:rPr lang="en-US" altLang="ja-JP" sz="1300" u="none" kern="100" dirty="0" smtClean="0">
                          <a:solidFill>
                            <a:schemeClr val="tx1"/>
                          </a:solidFill>
                          <a:effectLst/>
                          <a:latin typeface="Calibri" panose="020F0502020204030204" pitchFamily="34" charset="0"/>
                          <a:ea typeface="+mn-ea"/>
                          <a:cs typeface="Calibri" panose="020F0502020204030204" pitchFamily="34" charset="0"/>
                        </a:rPr>
                        <a:t>2021</a:t>
                      </a:r>
                      <a:r>
                        <a:rPr lang="ja-JP" altLang="en-US" sz="1300" u="none" kern="100" dirty="0" smtClean="0">
                          <a:solidFill>
                            <a:schemeClr val="tx1"/>
                          </a:solidFill>
                          <a:effectLst/>
                          <a:latin typeface="Calibri" panose="020F0502020204030204" pitchFamily="34" charset="0"/>
                          <a:ea typeface="+mn-ea"/>
                          <a:cs typeface="Calibri" panose="020F0502020204030204" pitchFamily="34" charset="0"/>
                        </a:rPr>
                        <a:t>年</a:t>
                      </a:r>
                      <a:r>
                        <a:rPr lang="en-US" altLang="ja-JP" sz="1300" u="none" kern="100" dirty="0" smtClean="0">
                          <a:solidFill>
                            <a:schemeClr val="tx1"/>
                          </a:solidFill>
                          <a:effectLst/>
                          <a:latin typeface="Calibri" panose="020F0502020204030204" pitchFamily="34" charset="0"/>
                          <a:ea typeface="+mn-ea"/>
                          <a:cs typeface="Calibri" panose="020F0502020204030204" pitchFamily="34" charset="0"/>
                        </a:rPr>
                        <a:t>11</a:t>
                      </a:r>
                      <a:r>
                        <a:rPr lang="ja-JP" altLang="en-US" sz="1300" u="none" kern="100" dirty="0" smtClean="0">
                          <a:solidFill>
                            <a:schemeClr val="tx1"/>
                          </a:solidFill>
                          <a:effectLst/>
                          <a:latin typeface="Calibri" panose="020F0502020204030204" pitchFamily="34" charset="0"/>
                          <a:ea typeface="+mn-ea"/>
                          <a:cs typeface="Calibri" panose="020F0502020204030204" pitchFamily="34" charset="0"/>
                        </a:rPr>
                        <a:t>月に、「大阪都市計画局」を設置し、大阪府、大阪市で連携した取り組みを推進。</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2022</a:t>
                      </a: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年１月に、大阪府・市、地権者等の関係者による検討体制を構築。</a:t>
                      </a: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0"/>
                        </a:spcBef>
                        <a:spcAft>
                          <a:spcPts val="0"/>
                        </a:spcAft>
                      </a:pP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2020</a:t>
                      </a: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年９月に、大阪城東部地区が都市再生緊急整備地域に指定</a:t>
                      </a:r>
                      <a:endParaRPr lang="en-US" altLang="ja-JP" sz="1300" strike="sngStrike" kern="100" dirty="0" smtClean="0">
                        <a:solidFill>
                          <a:srgbClr val="FF0000"/>
                        </a:solidFill>
                        <a:effectLst/>
                        <a:latin typeface="Calibri" panose="020F0502020204030204" pitchFamily="34" charset="0"/>
                        <a:ea typeface="ＭＳ Ｐゴシック" panose="020B0600070205080204" pitchFamily="50" charset="-128"/>
                        <a:cs typeface="Calibri" panose="020F0502020204030204" pitchFamily="34" charset="0"/>
                      </a:endParaRPr>
                    </a:p>
                    <a:p>
                      <a:pPr algn="just">
                        <a:lnSpc>
                          <a:spcPct val="100000"/>
                        </a:lnSpc>
                        <a:spcBef>
                          <a:spcPts val="0"/>
                        </a:spcBef>
                        <a:spcAft>
                          <a:spcPts val="0"/>
                        </a:spcAft>
                      </a:pPr>
                      <a:endPar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algn="just">
                        <a:lnSpc>
                          <a:spcPct val="100000"/>
                        </a:lnSpc>
                        <a:spcBef>
                          <a:spcPts val="0"/>
                        </a:spcBef>
                        <a:spcAft>
                          <a:spcPts val="0"/>
                        </a:spcAft>
                      </a:pP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2021</a:t>
                      </a: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年９月に、「森之宮北</a:t>
                      </a:r>
                      <a:r>
                        <a:rPr lang="ja-JP" altLang="en-US" sz="1300" kern="100" dirty="0" err="1"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地区地区</a:t>
                      </a: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計画」の都市計画決定</a:t>
                      </a:r>
                      <a:endParaRPr lang="ja-JP" altLang="en-US" sz="1300" strike="sngStrike" kern="100" dirty="0" smtClean="0">
                        <a:solidFill>
                          <a:srgbClr val="FF0000"/>
                        </a:solidFill>
                        <a:effectLst/>
                        <a:latin typeface="Calibri" panose="020F0502020204030204" pitchFamily="34" charset="0"/>
                        <a:ea typeface="ＭＳ Ｐゴシック" panose="020B0600070205080204" pitchFamily="50" charset="-128"/>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algn="just">
                        <a:lnSpc>
                          <a:spcPct val="100000"/>
                        </a:lnSpc>
                        <a:spcBef>
                          <a:spcPts val="0"/>
                        </a:spcBef>
                        <a:spcAft>
                          <a:spcPts val="0"/>
                        </a:spcAft>
                      </a:pPr>
                      <a:endPar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algn="just">
                        <a:lnSpc>
                          <a:spcPct val="100000"/>
                        </a:lnSpc>
                        <a:spcBef>
                          <a:spcPts val="0"/>
                        </a:spcBef>
                        <a:spcAft>
                          <a:spcPts val="0"/>
                        </a:spcAft>
                      </a:pPr>
                      <a:endParaRPr 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212858"/>
                  </a:ext>
                </a:extLst>
              </a:tr>
            </a:tbl>
          </a:graphicData>
        </a:graphic>
      </p:graphicFrame>
      <p:sp>
        <p:nvSpPr>
          <p:cNvPr id="11" name="テキスト ボックス 10"/>
          <p:cNvSpPr txBox="1"/>
          <p:nvPr/>
        </p:nvSpPr>
        <p:spPr>
          <a:xfrm>
            <a:off x="117404" y="336292"/>
            <a:ext cx="8748464" cy="338554"/>
          </a:xfrm>
          <a:prstGeom prst="rect">
            <a:avLst/>
          </a:prstGeom>
          <a:noFill/>
        </p:spPr>
        <p:txBody>
          <a:bodyPr wrap="square" rtlCol="0">
            <a:spAutoFit/>
          </a:bodyPr>
          <a:lstStyle/>
          <a:p>
            <a:r>
              <a:rPr lang="ja-JP" altLang="en-US" sz="1600" dirty="0">
                <a:latin typeface="BIZ UDゴシック" panose="020B0400000000000000" pitchFamily="49" charset="-128"/>
                <a:ea typeface="BIZ UDゴシック" panose="020B0400000000000000" pitchFamily="49" charset="-128"/>
              </a:rPr>
              <a:t>③</a:t>
            </a:r>
            <a:r>
              <a:rPr lang="ja-JP" altLang="en-US" sz="1600" dirty="0" smtClean="0">
                <a:latin typeface="BIZ UDゴシック" panose="020B0400000000000000" pitchFamily="49" charset="-128"/>
                <a:ea typeface="BIZ UDゴシック" panose="020B0400000000000000" pitchFamily="49" charset="-128"/>
              </a:rPr>
              <a:t>大阪</a:t>
            </a:r>
            <a:r>
              <a:rPr lang="ja-JP" altLang="en-US" sz="1600" dirty="0">
                <a:latin typeface="BIZ UDゴシック" panose="020B0400000000000000" pitchFamily="49" charset="-128"/>
                <a:ea typeface="BIZ UDゴシック" panose="020B0400000000000000" pitchFamily="49" charset="-128"/>
              </a:rPr>
              <a:t>城東部</a:t>
            </a:r>
            <a:r>
              <a:rPr lang="ja-JP" altLang="en-US" sz="1600" dirty="0" smtClean="0">
                <a:latin typeface="BIZ UDゴシック" panose="020B0400000000000000" pitchFamily="49" charset="-128"/>
                <a:ea typeface="BIZ UDゴシック" panose="020B0400000000000000" pitchFamily="49" charset="-128"/>
              </a:rPr>
              <a:t>地区</a:t>
            </a:r>
            <a:r>
              <a:rPr lang="ja-JP" altLang="en-US" sz="1600" dirty="0">
                <a:latin typeface="BIZ UDゴシック" panose="020B0400000000000000" pitchFamily="49" charset="-128"/>
                <a:ea typeface="BIZ UDゴシック" panose="020B0400000000000000" pitchFamily="49" charset="-128"/>
              </a:rPr>
              <a:t>　</a:t>
            </a:r>
            <a:r>
              <a:rPr lang="en-US" altLang="ja-JP" sz="1600" dirty="0">
                <a:latin typeface="BIZ UDゴシック" panose="020B0400000000000000" pitchFamily="49" charset="-128"/>
                <a:ea typeface="BIZ UDゴシック" panose="020B0400000000000000" pitchFamily="49" charset="-128"/>
              </a:rPr>
              <a:t>〔</a:t>
            </a:r>
            <a:r>
              <a:rPr lang="ja-JP" altLang="en-US" sz="1600" dirty="0">
                <a:latin typeface="BIZ UDゴシック" panose="020B0400000000000000" pitchFamily="49" charset="-128"/>
                <a:ea typeface="BIZ UDゴシック" panose="020B0400000000000000" pitchFamily="49" charset="-128"/>
              </a:rPr>
              <a:t>新規</a:t>
            </a:r>
            <a:r>
              <a:rPr lang="en-US" altLang="ja-JP" sz="1600" dirty="0" smtClean="0">
                <a:latin typeface="BIZ UDゴシック" panose="020B0400000000000000" pitchFamily="49" charset="-128"/>
                <a:ea typeface="BIZ UDゴシック" panose="020B0400000000000000" pitchFamily="49" charset="-128"/>
              </a:rPr>
              <a:t>〕</a:t>
            </a:r>
            <a:endParaRPr lang="en-US" altLang="ja-JP" sz="1600" i="1" dirty="0">
              <a:latin typeface="BIZ UDゴシック" panose="020B0400000000000000" pitchFamily="49" charset="-128"/>
              <a:ea typeface="BIZ UDゴシック" panose="020B0400000000000000" pitchFamily="49" charset="-128"/>
            </a:endParaRPr>
          </a:p>
        </p:txBody>
      </p:sp>
      <p:sp>
        <p:nvSpPr>
          <p:cNvPr id="13"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110</a:t>
            </a:fld>
            <a:endParaRPr lang="ja-JP" altLang="en-US" sz="1100" b="0">
              <a:latin typeface="BIZ UDゴシック" panose="020B0400000000000000" pitchFamily="49" charset="-128"/>
              <a:ea typeface="BIZ UDゴシック" panose="020B0400000000000000" pitchFamily="49" charset="-128"/>
            </a:endParaRPr>
          </a:p>
        </p:txBody>
      </p:sp>
      <p:sp>
        <p:nvSpPr>
          <p:cNvPr id="6" name="テキスト ボックス 5"/>
          <p:cNvSpPr txBox="1"/>
          <p:nvPr/>
        </p:nvSpPr>
        <p:spPr>
          <a:xfrm>
            <a:off x="0" y="-14793"/>
            <a:ext cx="5040000" cy="338554"/>
          </a:xfrm>
          <a:prstGeom prst="rect">
            <a:avLst/>
          </a:prstGeom>
          <a:solidFill>
            <a:srgbClr val="002060"/>
          </a:solidFill>
        </p:spPr>
        <p:txBody>
          <a:bodyPr wrap="square" rtlCol="0" anchor="ctr">
            <a:spAutoFit/>
          </a:bodyPr>
          <a:lstStyle/>
          <a:p>
            <a:r>
              <a:rPr lang="ja-JP" altLang="en-US" sz="1600" b="1" u="sng" dirty="0" smtClean="0">
                <a:solidFill>
                  <a:schemeClr val="bg1"/>
                </a:solidFill>
                <a:latin typeface="BIZ UDゴシック" panose="020B0400000000000000" pitchFamily="49" charset="-128"/>
                <a:ea typeface="BIZ UDゴシック" panose="020B0400000000000000" pitchFamily="49" charset="-128"/>
              </a:rPr>
              <a:t>（</a:t>
            </a:r>
            <a:r>
              <a:rPr lang="en-US" altLang="ja-JP" sz="1600" b="1" u="sng" dirty="0" smtClean="0">
                <a:solidFill>
                  <a:schemeClr val="bg1"/>
                </a:solidFill>
                <a:latin typeface="BIZ UDゴシック" panose="020B0400000000000000" pitchFamily="49" charset="-128"/>
                <a:ea typeface="BIZ UDゴシック" panose="020B0400000000000000" pitchFamily="49" charset="-128"/>
              </a:rPr>
              <a:t>10</a:t>
            </a:r>
            <a:r>
              <a:rPr lang="ja-JP" altLang="en-US" sz="1600" b="1" u="sng" dirty="0" smtClean="0">
                <a:solidFill>
                  <a:schemeClr val="bg1"/>
                </a:solidFill>
                <a:latin typeface="BIZ UDゴシック" panose="020B0400000000000000" pitchFamily="49" charset="-128"/>
                <a:ea typeface="BIZ UDゴシック" panose="020B0400000000000000" pitchFamily="49" charset="-128"/>
              </a:rPr>
              <a:t>）まちづくり</a:t>
            </a:r>
            <a:endParaRPr lang="ja-JP" altLang="en-US" sz="1600" b="1" dirty="0">
              <a:solidFill>
                <a:schemeClr val="bg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3496082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図 39"/>
          <p:cNvPicPr>
            <a:picLocks noChangeAspect="1"/>
          </p:cNvPicPr>
          <p:nvPr/>
        </p:nvPicPr>
        <p:blipFill>
          <a:blip r:embed="rId3"/>
          <a:stretch>
            <a:fillRect/>
          </a:stretch>
        </p:blipFill>
        <p:spPr>
          <a:xfrm>
            <a:off x="3800449" y="4096146"/>
            <a:ext cx="1788495" cy="2505208"/>
          </a:xfrm>
          <a:prstGeom prst="rect">
            <a:avLst/>
          </a:prstGeom>
        </p:spPr>
      </p:pic>
      <p:pic>
        <p:nvPicPr>
          <p:cNvPr id="41" name="図 40" descr="マップ&#10;&#10;自動的に生成された説明">
            <a:extLst>
              <a:ext uri="{FF2B5EF4-FFF2-40B4-BE49-F238E27FC236}">
                <a16:creationId xmlns:a16="http://schemas.microsoft.com/office/drawing/2014/main" id="{EAA707FC-8E55-95EA-F5EE-0FAEFEA112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0576" y="4062781"/>
            <a:ext cx="1940929" cy="2538572"/>
          </a:xfrm>
          <a:prstGeom prst="rect">
            <a:avLst/>
          </a:prstGeom>
        </p:spPr>
      </p:pic>
      <p:sp>
        <p:nvSpPr>
          <p:cNvPr id="42" name="テキスト ボックス 21">
            <a:extLst>
              <a:ext uri="{FF2B5EF4-FFF2-40B4-BE49-F238E27FC236}">
                <a16:creationId xmlns:a16="http://schemas.microsoft.com/office/drawing/2014/main" id="{D7AACB0E-7D4D-0A30-331A-0F6DE6C7612E}"/>
              </a:ext>
            </a:extLst>
          </p:cNvPr>
          <p:cNvSpPr txBox="1"/>
          <p:nvPr/>
        </p:nvSpPr>
        <p:spPr>
          <a:xfrm>
            <a:off x="124623" y="4152117"/>
            <a:ext cx="1647642" cy="147732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000" dirty="0">
                <a:latin typeface="+mn-ea"/>
              </a:rPr>
              <a:t>　充実した交通インフラや大阪城公園に隣接した立地特性を活かし</a:t>
            </a:r>
            <a:r>
              <a:rPr kumimoji="1" lang="en-US" altLang="ja-JP" sz="1000" dirty="0">
                <a:latin typeface="+mn-ea"/>
              </a:rPr>
              <a:t>､</a:t>
            </a:r>
            <a:r>
              <a:rPr kumimoji="1" lang="ja-JP" altLang="en-US" sz="1000" dirty="0">
                <a:latin typeface="+mn-ea"/>
              </a:rPr>
              <a:t>土地利用転換・機能更新と併せて基盤施設や水辺空間等の整備を進め</a:t>
            </a:r>
            <a:r>
              <a:rPr kumimoji="1" lang="en-US" altLang="ja-JP" sz="1000" dirty="0">
                <a:latin typeface="+mn-ea"/>
              </a:rPr>
              <a:t>､</a:t>
            </a:r>
            <a:r>
              <a:rPr kumimoji="1" lang="ja-JP" altLang="en-US" sz="1000" dirty="0">
                <a:latin typeface="+mn-ea"/>
              </a:rPr>
              <a:t>東西軸のヒガシの拠点に相応しい土地の高度利用と良好な市街地環境の形成を図る。</a:t>
            </a:r>
            <a:endParaRPr kumimoji="1" lang="en-US" altLang="ja-JP" sz="1000" dirty="0">
              <a:latin typeface="+mn-ea"/>
            </a:endParaRPr>
          </a:p>
        </p:txBody>
      </p:sp>
      <p:sp>
        <p:nvSpPr>
          <p:cNvPr id="43" name="テキスト ボックス 22">
            <a:extLst>
              <a:ext uri="{FF2B5EF4-FFF2-40B4-BE49-F238E27FC236}">
                <a16:creationId xmlns:a16="http://schemas.microsoft.com/office/drawing/2014/main" id="{C4703FE1-AD20-F2C0-5DD9-2F93E53883F0}"/>
              </a:ext>
            </a:extLst>
          </p:cNvPr>
          <p:cNvSpPr txBox="1"/>
          <p:nvPr/>
        </p:nvSpPr>
        <p:spPr>
          <a:xfrm>
            <a:off x="55947" y="3898201"/>
            <a:ext cx="1812473" cy="25391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050" dirty="0" smtClean="0">
                <a:solidFill>
                  <a:schemeClr val="accent5">
                    <a:lumMod val="75000"/>
                  </a:schemeClr>
                </a:solidFill>
                <a:latin typeface="HGPｺﾞｼｯｸE" panose="020B0900000000000000" pitchFamily="50" charset="-128"/>
                <a:ea typeface="HGPｺﾞｼｯｸE" panose="020B0900000000000000" pitchFamily="50" charset="-128"/>
              </a:rPr>
              <a:t>■ 土地</a:t>
            </a:r>
            <a:r>
              <a:rPr lang="ja-JP" altLang="en-US" sz="1050" dirty="0">
                <a:solidFill>
                  <a:schemeClr val="accent5">
                    <a:lumMod val="75000"/>
                  </a:schemeClr>
                </a:solidFill>
                <a:latin typeface="HGPｺﾞｼｯｸE" panose="020B0900000000000000" pitchFamily="50" charset="-128"/>
                <a:ea typeface="HGPｺﾞｼｯｸE" panose="020B0900000000000000" pitchFamily="50" charset="-128"/>
              </a:rPr>
              <a:t>利用・基盤整備計画</a:t>
            </a:r>
            <a:endParaRPr lang="en-US" altLang="ja-JP" sz="1050" dirty="0">
              <a:solidFill>
                <a:schemeClr val="accent5">
                  <a:lumMod val="75000"/>
                </a:schemeClr>
              </a:solidFill>
              <a:latin typeface="HGPｺﾞｼｯｸE" panose="020B0900000000000000" pitchFamily="50" charset="-128"/>
              <a:ea typeface="HGPｺﾞｼｯｸE" panose="020B0900000000000000" pitchFamily="50" charset="-128"/>
            </a:endParaRPr>
          </a:p>
        </p:txBody>
      </p:sp>
      <p:sp>
        <p:nvSpPr>
          <p:cNvPr id="44" name="AutoShape 4"/>
          <p:cNvSpPr>
            <a:spLocks noChangeArrowheads="1"/>
          </p:cNvSpPr>
          <p:nvPr/>
        </p:nvSpPr>
        <p:spPr bwMode="gray">
          <a:xfrm>
            <a:off x="339015" y="738294"/>
            <a:ext cx="999182" cy="636072"/>
          </a:xfrm>
          <a:prstGeom prst="roundRect">
            <a:avLst>
              <a:gd name="adj" fmla="val 0"/>
            </a:avLst>
          </a:prstGeom>
          <a:solidFill>
            <a:srgbClr val="FF9999"/>
          </a:solidFill>
          <a:ln w="12700">
            <a:solidFill>
              <a:srgbClr val="FF6565"/>
            </a:solidFill>
            <a:round/>
            <a:headEnd/>
            <a:tailEnd/>
          </a:ln>
          <a:effectLst/>
          <a:extLst>
            <a:ext uri="{AF507438-7753-43E0-B8FC-AC1667EBCBE1}">
              <a14:hiddenEffects xmlns:a14="http://schemas.microsoft.com/office/drawing/2010/main">
                <a:effectLst>
                  <a:outerShdw blurRad="25400" dist="55472" dir="278562" algn="tl" rotWithShape="0">
                    <a:srgbClr val="000000">
                      <a:alpha val="20000"/>
                    </a:srgbClr>
                  </a:outerShdw>
                </a:effectLst>
              </a14:hiddenEffects>
            </a:ext>
          </a:extLst>
        </p:spPr>
        <p:txBody>
          <a:bodyPr vert="horz" wrap="square" lIns="0" tIns="18000" rIns="0" bIns="18000" numCol="1" anchor="ctr"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0" fontAlgn="base" latinLnBrk="0" hangingPunct="0">
              <a:lnSpc>
                <a:spcPct val="120000"/>
              </a:lnSpc>
              <a:spcBef>
                <a:spcPct val="0"/>
              </a:spcBef>
              <a:spcAft>
                <a:spcPct val="0"/>
              </a:spcAft>
              <a:buClrTx/>
              <a:buSzTx/>
              <a:buFontTx/>
              <a:buNone/>
              <a:tabLst/>
            </a:pPr>
            <a:r>
              <a:rPr kumimoji="0" lang="ja-JP" altLang="en-US" sz="1100" b="0" i="0" u="none" strike="noStrike" cap="none" normalizeH="0" baseline="0" dirty="0">
                <a:ln>
                  <a:noFill/>
                </a:ln>
                <a:solidFill>
                  <a:srgbClr val="FFFFFF"/>
                </a:solidFill>
                <a:effectLst/>
                <a:latin typeface="HGPｺﾞｼｯｸE" panose="020B0900000000000000" pitchFamily="50" charset="-128"/>
                <a:ea typeface="HGPｺﾞｼｯｸE" panose="020B0900000000000000" pitchFamily="50" charset="-128"/>
              </a:rPr>
              <a:t>コンセプト</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5" name="AutoShape 4"/>
          <p:cNvSpPr>
            <a:spLocks noChangeArrowheads="1"/>
          </p:cNvSpPr>
          <p:nvPr/>
        </p:nvSpPr>
        <p:spPr bwMode="gray">
          <a:xfrm>
            <a:off x="339015" y="1590673"/>
            <a:ext cx="999182" cy="2271385"/>
          </a:xfrm>
          <a:prstGeom prst="roundRect">
            <a:avLst>
              <a:gd name="adj" fmla="val 0"/>
            </a:avLst>
          </a:prstGeom>
          <a:solidFill>
            <a:schemeClr val="accent1">
              <a:lumMod val="20000"/>
              <a:lumOff val="80000"/>
            </a:schemeClr>
          </a:solidFill>
          <a:ln w="12700">
            <a:solidFill>
              <a:srgbClr val="0097CC"/>
            </a:solidFill>
            <a:round/>
            <a:headEnd/>
            <a:tailEnd/>
          </a:ln>
          <a:effectLst/>
        </p:spPr>
        <p:txBody>
          <a:bodyPr vert="horz" wrap="square" lIns="0" tIns="18000" rIns="0" bIns="18000" numCol="1" anchor="ctr"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0" fontAlgn="base" latinLnBrk="0" hangingPunct="0">
              <a:lnSpc>
                <a:spcPct val="120000"/>
              </a:lnSpc>
              <a:spcBef>
                <a:spcPct val="0"/>
              </a:spcBef>
              <a:spcAft>
                <a:spcPct val="0"/>
              </a:spcAft>
              <a:buClrTx/>
              <a:buSzTx/>
              <a:buFontTx/>
              <a:buNone/>
              <a:tabLst/>
            </a:pPr>
            <a:r>
              <a:rPr kumimoji="0" lang="ja-JP" altLang="en-US" sz="1050" b="0" i="0" u="none" strike="noStrike" cap="none" normalizeH="0" baseline="0" dirty="0">
                <a:ln>
                  <a:noFill/>
                </a:ln>
                <a:solidFill>
                  <a:schemeClr val="accent5">
                    <a:lumMod val="75000"/>
                  </a:schemeClr>
                </a:solidFill>
                <a:effectLst/>
                <a:latin typeface="HGPｺﾞｼｯｸE" panose="020B0900000000000000" pitchFamily="50" charset="-128"/>
                <a:ea typeface="HGPｺﾞｼｯｸE" panose="020B0900000000000000" pitchFamily="50" charset="-128"/>
              </a:rPr>
              <a:t>コンセプトを</a:t>
            </a:r>
            <a:endParaRPr kumimoji="0" lang="en-US" altLang="ja-JP" sz="1050" b="0" i="0" u="none" strike="noStrike" cap="none" normalizeH="0" baseline="0" dirty="0">
              <a:ln>
                <a:noFill/>
              </a:ln>
              <a:solidFill>
                <a:schemeClr val="accent5">
                  <a:lumMod val="75000"/>
                </a:schemeClr>
              </a:solidFill>
              <a:effectLst/>
              <a:latin typeface="HGPｺﾞｼｯｸE" panose="020B0900000000000000" pitchFamily="50" charset="-128"/>
              <a:ea typeface="HGPｺﾞｼｯｸE" panose="020B0900000000000000" pitchFamily="50" charset="-128"/>
            </a:endParaRPr>
          </a:p>
          <a:p>
            <a:pPr marL="0" marR="0" lvl="0" indent="0" algn="ctr" defTabSz="914400" rtl="0" eaLnBrk="0" fontAlgn="base" latinLnBrk="0" hangingPunct="0">
              <a:lnSpc>
                <a:spcPct val="120000"/>
              </a:lnSpc>
              <a:spcBef>
                <a:spcPct val="0"/>
              </a:spcBef>
              <a:spcAft>
                <a:spcPct val="0"/>
              </a:spcAft>
              <a:buClrTx/>
              <a:buSzTx/>
              <a:buFontTx/>
              <a:buNone/>
              <a:tabLst/>
            </a:pPr>
            <a:r>
              <a:rPr kumimoji="0" lang="ja-JP" altLang="en-US" sz="1050" b="0" i="0" u="none" strike="noStrike" cap="none" normalizeH="0" baseline="0" dirty="0">
                <a:ln>
                  <a:noFill/>
                </a:ln>
                <a:solidFill>
                  <a:schemeClr val="accent5">
                    <a:lumMod val="75000"/>
                  </a:schemeClr>
                </a:solidFill>
                <a:effectLst/>
                <a:latin typeface="HGPｺﾞｼｯｸE" panose="020B0900000000000000" pitchFamily="50" charset="-128"/>
                <a:ea typeface="HGPｺﾞｼｯｸE" panose="020B0900000000000000" pitchFamily="50" charset="-128"/>
              </a:rPr>
              <a:t>具体化する</a:t>
            </a:r>
            <a:endParaRPr kumimoji="0" lang="en-US" altLang="ja-JP" sz="1050" b="0" i="0" u="none" strike="noStrike" cap="none" normalizeH="0" baseline="0" dirty="0">
              <a:ln>
                <a:noFill/>
              </a:ln>
              <a:solidFill>
                <a:schemeClr val="accent5">
                  <a:lumMod val="75000"/>
                </a:schemeClr>
              </a:solidFill>
              <a:effectLst/>
              <a:latin typeface="HGPｺﾞｼｯｸE" panose="020B0900000000000000" pitchFamily="50" charset="-128"/>
              <a:ea typeface="HGPｺﾞｼｯｸE" panose="020B0900000000000000" pitchFamily="50" charset="-128"/>
            </a:endParaRPr>
          </a:p>
          <a:p>
            <a:pPr marL="0" marR="0" lvl="0" indent="0" algn="ctr" defTabSz="914400" rtl="0" eaLnBrk="0" fontAlgn="base" latinLnBrk="0" hangingPunct="0">
              <a:lnSpc>
                <a:spcPct val="120000"/>
              </a:lnSpc>
              <a:spcBef>
                <a:spcPct val="0"/>
              </a:spcBef>
              <a:spcAft>
                <a:spcPct val="0"/>
              </a:spcAft>
              <a:buClrTx/>
              <a:buSzTx/>
              <a:buFontTx/>
              <a:buNone/>
              <a:tabLst/>
            </a:pPr>
            <a:r>
              <a:rPr kumimoji="0" lang="ja-JP" altLang="en-US" sz="1050" b="0" i="0" u="none" strike="noStrike" cap="none" normalizeH="0" baseline="0" dirty="0">
                <a:ln>
                  <a:noFill/>
                </a:ln>
                <a:solidFill>
                  <a:schemeClr val="accent5">
                    <a:lumMod val="75000"/>
                  </a:schemeClr>
                </a:solidFill>
                <a:effectLst/>
                <a:latin typeface="HGPｺﾞｼｯｸE" panose="020B0900000000000000" pitchFamily="50" charset="-128"/>
                <a:ea typeface="HGPｺﾞｼｯｸE" panose="020B0900000000000000" pitchFamily="50" charset="-128"/>
              </a:rPr>
              <a:t>戦略・シナリオ等</a:t>
            </a:r>
            <a:endParaRPr kumimoji="0" lang="ja-JP" altLang="ja-JP" sz="1600" b="0" i="0" u="none" strike="noStrike" cap="none" normalizeH="0" baseline="0" dirty="0">
              <a:ln>
                <a:noFill/>
              </a:ln>
              <a:solidFill>
                <a:schemeClr val="accent5">
                  <a:lumMod val="75000"/>
                </a:schemeClr>
              </a:solidFill>
              <a:effectLst/>
              <a:latin typeface="Arial" panose="020B0604020202020204" pitchFamily="34" charset="0"/>
            </a:endParaRPr>
          </a:p>
        </p:txBody>
      </p:sp>
      <p:sp>
        <p:nvSpPr>
          <p:cNvPr id="46" name="AutoShape 4"/>
          <p:cNvSpPr>
            <a:spLocks noChangeArrowheads="1"/>
          </p:cNvSpPr>
          <p:nvPr/>
        </p:nvSpPr>
        <p:spPr bwMode="gray">
          <a:xfrm>
            <a:off x="1414396" y="1590673"/>
            <a:ext cx="7162800" cy="468313"/>
          </a:xfrm>
          <a:prstGeom prst="roundRect">
            <a:avLst>
              <a:gd name="adj" fmla="val 0"/>
            </a:avLst>
          </a:prstGeom>
          <a:solidFill>
            <a:srgbClr val="FFFFFF"/>
          </a:solidFill>
          <a:ln w="12700">
            <a:solidFill>
              <a:srgbClr val="0097CC"/>
            </a:solidFill>
            <a:round/>
            <a:headEnd/>
            <a:tailEnd/>
          </a:ln>
          <a:effectLst>
            <a:outerShdw blurRad="25400" dist="6350" dir="2700000" algn="tl" rotWithShape="0">
              <a:srgbClr val="000000">
                <a:alpha val="20000"/>
              </a:srgbClr>
            </a:outerShdw>
          </a:effectLst>
        </p:spPr>
        <p:txBody>
          <a:bodyPr vert="horz" wrap="square" lIns="0" tIns="36000" rIns="0" bIns="36000" numCol="1" anchor="ctr"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08000" marR="166688" lvl="0" indent="0" algn="l" defTabSz="914400" rtl="0" eaLnBrk="0" fontAlgn="base" latinLnBrk="0" hangingPunct="0">
              <a:lnSpc>
                <a:spcPct val="112000"/>
              </a:lnSpc>
              <a:spcBef>
                <a:spcPts val="175"/>
              </a:spcBef>
              <a:spcAft>
                <a:spcPct val="0"/>
              </a:spcAft>
              <a:buClrTx/>
              <a:buSzTx/>
              <a:buFontTx/>
              <a:buNone/>
              <a:tabLst/>
            </a:pP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　１．まちにひらかれ</a:t>
            </a:r>
            <a:r>
              <a:rPr kumimoji="0" lang="en-US" altLang="ja-JP"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まちとともに成長する「</a:t>
            </a:r>
            <a:r>
              <a:rPr kumimoji="0" lang="ja-JP" altLang="en-US" sz="1200" b="0" i="0" u="none" strike="noStrike" cap="none" normalizeH="0" baseline="0" dirty="0">
                <a:ln>
                  <a:noFill/>
                </a:ln>
                <a:solidFill>
                  <a:srgbClr val="FF6600"/>
                </a:solidFill>
                <a:effectLst/>
                <a:latin typeface="HGPｺﾞｼｯｸE" panose="020B0900000000000000" pitchFamily="50" charset="-128"/>
                <a:ea typeface="HGPｺﾞｼｯｸE" panose="020B0900000000000000" pitchFamily="50" charset="-128"/>
              </a:rPr>
              <a:t>次世代型キャンパスシティ</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a:t>
            </a:r>
            <a:endParaRPr lang="en-US" altLang="ja-JP" sz="1300" dirty="0">
              <a:latin typeface="HGPｺﾞｼｯｸE" panose="020B0900000000000000" pitchFamily="50" charset="-128"/>
              <a:ea typeface="HGPｺﾞｼｯｸE" panose="020B0900000000000000" pitchFamily="50" charset="-128"/>
            </a:endParaRPr>
          </a:p>
          <a:p>
            <a:pPr marL="714375" marR="166688" lvl="1" indent="-171450" defTabSz="914400" eaLnBrk="0" fontAlgn="base" hangingPunct="0">
              <a:lnSpc>
                <a:spcPct val="112000"/>
              </a:lnSpc>
              <a:spcBef>
                <a:spcPts val="175"/>
              </a:spcBef>
              <a:spcAft>
                <a:spcPct val="0"/>
              </a:spcAft>
              <a:buClr>
                <a:schemeClr val="tx1"/>
              </a:buClr>
              <a:buFont typeface="Arial" panose="020B0604020202020204" pitchFamily="34" charset="0"/>
              <a:buChar char="•"/>
            </a:pPr>
            <a:r>
              <a:rPr kumimoji="0" lang="ja-JP" altLang="en-US"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まちにひらかれたキャンパスシティ ・まちとともに成長するキャンパスシティ</a:t>
            </a:r>
            <a:endParaRPr kumimoji="0" lang="ja-JP" altLang="ja-JP" b="0" i="0" u="none" strike="noStrike" cap="none" normalizeH="0" baseline="0" dirty="0">
              <a:ln>
                <a:noFill/>
              </a:ln>
              <a:solidFill>
                <a:schemeClr val="accent5">
                  <a:lumMod val="75000"/>
                </a:schemeClr>
              </a:solidFill>
              <a:effectLst/>
              <a:latin typeface="Arial" panose="020B0604020202020204" pitchFamily="34" charset="0"/>
            </a:endParaRPr>
          </a:p>
        </p:txBody>
      </p:sp>
      <p:sp>
        <p:nvSpPr>
          <p:cNvPr id="47" name="二等辺三角形 46"/>
          <p:cNvSpPr>
            <a:spLocks noChangeArrowheads="1"/>
          </p:cNvSpPr>
          <p:nvPr/>
        </p:nvSpPr>
        <p:spPr bwMode="auto">
          <a:xfrm flipV="1">
            <a:off x="3972811" y="1417872"/>
            <a:ext cx="2045970" cy="149936"/>
          </a:xfrm>
          <a:prstGeom prst="triangle">
            <a:avLst>
              <a:gd name="adj" fmla="val 50616"/>
            </a:avLst>
          </a:prstGeom>
          <a:solidFill>
            <a:srgbClr val="A5A5A5"/>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dirty="0"/>
          </a:p>
        </p:txBody>
      </p:sp>
      <p:sp>
        <p:nvSpPr>
          <p:cNvPr id="48" name="AutoShape 4"/>
          <p:cNvSpPr>
            <a:spLocks noChangeArrowheads="1"/>
          </p:cNvSpPr>
          <p:nvPr/>
        </p:nvSpPr>
        <p:spPr bwMode="gray">
          <a:xfrm>
            <a:off x="1414396" y="2093993"/>
            <a:ext cx="7162800" cy="666750"/>
          </a:xfrm>
          <a:prstGeom prst="roundRect">
            <a:avLst>
              <a:gd name="adj" fmla="val 0"/>
            </a:avLst>
          </a:prstGeom>
          <a:solidFill>
            <a:srgbClr val="FFFFFF"/>
          </a:solidFill>
          <a:ln w="12700">
            <a:solidFill>
              <a:srgbClr val="0097CC"/>
            </a:solidFill>
            <a:round/>
            <a:headEnd/>
            <a:tailEnd/>
          </a:ln>
          <a:effectLst>
            <a:outerShdw blurRad="25400" dist="6350" dir="2700000" algn="tl" rotWithShape="0">
              <a:srgbClr val="000000">
                <a:alpha val="20000"/>
              </a:srgbClr>
            </a:outerShdw>
          </a:effectLst>
        </p:spPr>
        <p:txBody>
          <a:bodyPr vert="horz" wrap="square" lIns="0" tIns="36000" rIns="0" bIns="36000" numCol="1" anchor="ctr"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08000" marR="166688" lvl="0" indent="0" algn="l" defTabSz="914400" rtl="0" eaLnBrk="0" fontAlgn="base" latinLnBrk="0" hangingPunct="0">
              <a:lnSpc>
                <a:spcPct val="112000"/>
              </a:lnSpc>
              <a:spcBef>
                <a:spcPct val="0"/>
              </a:spcBef>
              <a:spcAft>
                <a:spcPct val="0"/>
              </a:spcAft>
              <a:buClrTx/>
              <a:buSzTx/>
              <a:buFontTx/>
              <a:buNone/>
              <a:tabLst/>
            </a:pP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　２．健康医療・環境等の既存資源を活かした「</a:t>
            </a:r>
            <a:r>
              <a:rPr kumimoji="0" lang="ja-JP" altLang="en-US" sz="1200" b="0" i="0" u="none" strike="noStrike" cap="none" normalizeH="0" baseline="0" dirty="0">
                <a:ln>
                  <a:noFill/>
                </a:ln>
                <a:solidFill>
                  <a:srgbClr val="FF6600"/>
                </a:solidFill>
                <a:effectLst/>
                <a:latin typeface="HGPｺﾞｼｯｸE" panose="020B0900000000000000" pitchFamily="50" charset="-128"/>
                <a:ea typeface="HGPｺﾞｼｯｸE" panose="020B0900000000000000" pitchFamily="50" charset="-128"/>
              </a:rPr>
              <a:t>スマートシティの実証・実装フィールド</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a:t>
            </a:r>
            <a:endParaRPr kumimoji="0" lang="ja-JP" altLang="en-US" sz="13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endParaRPr>
          </a:p>
          <a:p>
            <a:pPr marL="685800" marR="166688" lvl="2" indent="-157163" defTabSz="914400" eaLnBrk="0" fontAlgn="base" hangingPunct="0">
              <a:lnSpc>
                <a:spcPct val="112000"/>
              </a:lnSpc>
              <a:spcBef>
                <a:spcPts val="175"/>
              </a:spcBef>
              <a:spcAft>
                <a:spcPct val="0"/>
              </a:spcAft>
              <a:buClr>
                <a:schemeClr val="tx1"/>
              </a:buClr>
              <a:buFont typeface="Arial" panose="020B0604020202020204" pitchFamily="34" charset="0"/>
              <a:buChar char="•"/>
            </a:pPr>
            <a:r>
              <a:rPr kumimoji="0" lang="ja-JP" altLang="en-US"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スマートエネルギー</a:t>
            </a:r>
            <a:r>
              <a:rPr kumimoji="0" lang="en-US" altLang="ja-JP"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スマートモビリティ等の実証・実装フィールド</a:t>
            </a:r>
            <a:endParaRPr lang="en-US" altLang="ja-JP" sz="1000" dirty="0">
              <a:solidFill>
                <a:schemeClr val="accent5">
                  <a:lumMod val="75000"/>
                </a:schemeClr>
              </a:solidFill>
              <a:latin typeface="ＭＳ Ｐゴシック" panose="020B0600070205080204" pitchFamily="50" charset="-128"/>
              <a:ea typeface="ＭＳ Ｐゴシック" panose="020B0600070205080204" pitchFamily="50" charset="-128"/>
            </a:endParaRPr>
          </a:p>
          <a:p>
            <a:pPr marL="685800" marR="166688" lvl="2" indent="-157163" defTabSz="914400" eaLnBrk="0" fontAlgn="base" hangingPunct="0">
              <a:lnSpc>
                <a:spcPct val="112000"/>
              </a:lnSpc>
              <a:spcBef>
                <a:spcPts val="175"/>
              </a:spcBef>
              <a:spcAft>
                <a:spcPct val="0"/>
              </a:spcAft>
              <a:buClr>
                <a:schemeClr val="tx1"/>
              </a:buClr>
              <a:buFont typeface="Arial" panose="020B0604020202020204" pitchFamily="34" charset="0"/>
              <a:buChar char="•"/>
            </a:pPr>
            <a:r>
              <a:rPr kumimoji="0" lang="ja-JP" altLang="en-US"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スマートエイジングシティの実証・実装フィールド</a:t>
            </a:r>
            <a:endParaRPr kumimoji="0" lang="ja-JP" altLang="ja-JP" b="0" i="0" u="none" strike="noStrike" cap="none" normalizeH="0" baseline="0" dirty="0">
              <a:ln>
                <a:noFill/>
              </a:ln>
              <a:solidFill>
                <a:schemeClr val="accent5">
                  <a:lumMod val="75000"/>
                </a:schemeClr>
              </a:solidFill>
              <a:effectLst/>
              <a:latin typeface="Arial" panose="020B0604020202020204" pitchFamily="34" charset="0"/>
            </a:endParaRPr>
          </a:p>
        </p:txBody>
      </p:sp>
      <p:sp>
        <p:nvSpPr>
          <p:cNvPr id="49" name="AutoShape 4"/>
          <p:cNvSpPr>
            <a:spLocks noChangeArrowheads="1"/>
          </p:cNvSpPr>
          <p:nvPr/>
        </p:nvSpPr>
        <p:spPr bwMode="gray">
          <a:xfrm>
            <a:off x="1414396" y="2795750"/>
            <a:ext cx="7162800" cy="1066308"/>
          </a:xfrm>
          <a:prstGeom prst="roundRect">
            <a:avLst>
              <a:gd name="adj" fmla="val 0"/>
            </a:avLst>
          </a:prstGeom>
          <a:solidFill>
            <a:srgbClr val="FFFFFF"/>
          </a:solidFill>
          <a:ln w="12700">
            <a:solidFill>
              <a:srgbClr val="0097CC"/>
            </a:solidFill>
            <a:round/>
            <a:headEnd/>
            <a:tailEnd/>
          </a:ln>
          <a:effectLst>
            <a:outerShdw blurRad="25400" dist="6350" dir="2700000" algn="tl" rotWithShape="0">
              <a:srgbClr val="000000">
                <a:alpha val="20000"/>
              </a:srgbClr>
            </a:outerShdw>
          </a:effectLst>
        </p:spPr>
        <p:txBody>
          <a:bodyPr vert="horz" wrap="square" lIns="0" tIns="36000" rIns="0" bIns="36000" numCol="1" anchor="ctr"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33350" marR="166688" lvl="0" indent="-28575" algn="l" defTabSz="914400" rtl="0" eaLnBrk="0" fontAlgn="base" latinLnBrk="0" hangingPunct="0">
              <a:lnSpc>
                <a:spcPct val="112000"/>
              </a:lnSpc>
              <a:spcAft>
                <a:spcPct val="0"/>
              </a:spcAft>
              <a:buClrTx/>
              <a:buSzTx/>
              <a:buFontTx/>
              <a:buNone/>
              <a:tabLst/>
            </a:pP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　３．多様なひと</a:t>
            </a:r>
            <a:r>
              <a:rPr kumimoji="0" lang="en-US" altLang="ja-JP"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機能</a:t>
            </a:r>
            <a:r>
              <a:rPr kumimoji="0" lang="en-US" altLang="ja-JP"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空間、主体が交流する「</a:t>
            </a:r>
            <a:r>
              <a:rPr kumimoji="0" lang="ja-JP" altLang="en-US" sz="1200" b="0" i="0" u="none" strike="noStrike" cap="none" normalizeH="0" baseline="0" dirty="0">
                <a:ln>
                  <a:noFill/>
                </a:ln>
                <a:solidFill>
                  <a:srgbClr val="FF6600"/>
                </a:solidFill>
                <a:effectLst/>
                <a:latin typeface="HGPｺﾞｼｯｸE" panose="020B0900000000000000" pitchFamily="50" charset="-128"/>
                <a:ea typeface="HGPｺﾞｼｯｸE" panose="020B0900000000000000" pitchFamily="50" charset="-128"/>
              </a:rPr>
              <a:t>クロスオーバーシティ</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a:t>
            </a:r>
            <a:endParaRPr kumimoji="0" lang="ja-JP" altLang="en-US" sz="13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endParaRPr>
          </a:p>
          <a:p>
            <a:pPr marL="700650" marR="166688" lvl="2" indent="-171450" defTabSz="914400" eaLnBrk="0" fontAlgn="base" hangingPunct="0">
              <a:lnSpc>
                <a:spcPct val="112000"/>
              </a:lnSpc>
              <a:spcAft>
                <a:spcPct val="0"/>
              </a:spcAft>
              <a:buClr>
                <a:schemeClr val="tx1"/>
              </a:buClr>
              <a:buFont typeface="Arial" panose="020B0604020202020204" pitchFamily="34" charset="0"/>
              <a:buChar char="•"/>
            </a:pPr>
            <a:r>
              <a:rPr lang="ja-JP" altLang="en-US" sz="1000" dirty="0">
                <a:latin typeface="ＭＳ Ｐゴシック" panose="020B0600070205080204" pitchFamily="50" charset="-128"/>
                <a:ea typeface="ＭＳ Ｐゴシック" panose="020B0600070205080204" pitchFamily="50" charset="-128"/>
              </a:rPr>
              <a:t>ひと</a:t>
            </a:r>
            <a:r>
              <a:rPr lang="ja-JP" altLang="en-US" sz="800" dirty="0">
                <a:latin typeface="ＭＳ Ｐゴシック" panose="020B0600070205080204" pitchFamily="50" charset="-128"/>
                <a:ea typeface="ＭＳ Ｐゴシック" panose="020B0600070205080204" pitchFamily="50" charset="-128"/>
              </a:rPr>
              <a:t>　</a:t>
            </a:r>
            <a:r>
              <a:rPr lang="ja-JP" altLang="en-US" sz="1000" dirty="0">
                <a:latin typeface="ＭＳ Ｐゴシック" panose="020B0600070205080204" pitchFamily="50" charset="-128"/>
                <a:ea typeface="ＭＳ Ｐゴシック" panose="020B0600070205080204" pitchFamily="50" charset="-128"/>
              </a:rPr>
              <a:t>：</a:t>
            </a:r>
            <a:r>
              <a:rPr lang="ja-JP" altLang="en-US" sz="1000" dirty="0">
                <a:solidFill>
                  <a:schemeClr val="accent5">
                    <a:lumMod val="75000"/>
                  </a:schemeClr>
                </a:solidFill>
                <a:latin typeface="ＭＳ Ｐゴシック" panose="020B0600070205080204" pitchFamily="50" charset="-128"/>
                <a:ea typeface="ＭＳ Ｐゴシック" panose="020B0600070205080204" pitchFamily="50" charset="-128"/>
              </a:rPr>
              <a:t>　</a:t>
            </a:r>
            <a:r>
              <a:rPr kumimoji="0" lang="ja-JP" altLang="en-US"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多様な世代</a:t>
            </a:r>
            <a:r>
              <a:rPr kumimoji="0" lang="en-US" altLang="ja-JP"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国籍</a:t>
            </a:r>
            <a:r>
              <a:rPr kumimoji="0" lang="en-US" altLang="ja-JP"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目的の人々</a:t>
            </a:r>
            <a:r>
              <a:rPr kumimoji="0" lang="en-US" altLang="ja-JP"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学生</a:t>
            </a:r>
            <a:r>
              <a:rPr kumimoji="0" lang="en-US" altLang="ja-JP"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住民</a:t>
            </a:r>
            <a:r>
              <a:rPr kumimoji="0" lang="en-US" altLang="ja-JP"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就業者</a:t>
            </a:r>
            <a:r>
              <a:rPr kumimoji="0" lang="en-US" altLang="ja-JP"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観光客）が集い交流するまち</a:t>
            </a:r>
            <a:endParaRPr lang="en-US" altLang="ja-JP" sz="1000" dirty="0">
              <a:solidFill>
                <a:schemeClr val="accent5">
                  <a:lumMod val="75000"/>
                </a:schemeClr>
              </a:solidFill>
              <a:latin typeface="ＭＳ Ｐゴシック" panose="020B0600070205080204" pitchFamily="50" charset="-128"/>
              <a:ea typeface="ＭＳ Ｐゴシック" panose="020B0600070205080204" pitchFamily="50" charset="-128"/>
            </a:endParaRPr>
          </a:p>
          <a:p>
            <a:pPr marL="700650" marR="166688" lvl="2" indent="-171450" defTabSz="914400" eaLnBrk="0" fontAlgn="base" hangingPunct="0">
              <a:lnSpc>
                <a:spcPct val="112000"/>
              </a:lnSpc>
              <a:spcAft>
                <a:spcPct val="0"/>
              </a:spcAft>
              <a:buClr>
                <a:schemeClr val="tx1"/>
              </a:buClr>
              <a:buFont typeface="Arial" panose="020B0604020202020204" pitchFamily="34" charset="0"/>
              <a:buChar char="•"/>
            </a:pPr>
            <a:r>
              <a:rPr kumimoji="0" lang="ja-JP" altLang="en-US" sz="1000" b="0" i="0" u="none" strike="noStrike" cap="none" normalizeH="0" baseline="0" dirty="0">
                <a:ln>
                  <a:noFill/>
                </a:ln>
                <a:effectLst/>
                <a:latin typeface="ＭＳ Ｐゴシック" panose="020B0600070205080204" pitchFamily="50" charset="-128"/>
                <a:ea typeface="ＭＳ Ｐゴシック" panose="020B0600070205080204" pitchFamily="50" charset="-128"/>
              </a:rPr>
              <a:t>機能</a:t>
            </a:r>
            <a:r>
              <a:rPr kumimoji="0" lang="ja-JP" altLang="en-US" sz="1000" b="0" i="0" u="none" strike="noStrike" cap="none" normalizeH="0" dirty="0">
                <a:ln>
                  <a:noFill/>
                </a:ln>
                <a:effectLst/>
                <a:latin typeface="ＭＳ Ｐゴシック" panose="020B0600070205080204" pitchFamily="50" charset="-128"/>
                <a:ea typeface="ＭＳ Ｐゴシック" panose="020B0600070205080204" pitchFamily="50" charset="-128"/>
              </a:rPr>
              <a:t> </a:t>
            </a:r>
            <a:r>
              <a:rPr kumimoji="0" lang="ja-JP" altLang="en-US" sz="1000" b="0" i="0" u="none" strike="noStrike" cap="none" normalizeH="0" baseline="0" dirty="0">
                <a:ln>
                  <a:noFill/>
                </a:ln>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　職住遊学などの多様な機能が重層的に集積し</a:t>
            </a:r>
            <a:r>
              <a:rPr kumimoji="0" lang="en-US" altLang="ja-JP"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互いに相乗効果をもたらすまち</a:t>
            </a:r>
            <a:endParaRPr lang="en-US" altLang="ja-JP" sz="1000" dirty="0">
              <a:solidFill>
                <a:schemeClr val="accent5">
                  <a:lumMod val="75000"/>
                </a:schemeClr>
              </a:solidFill>
              <a:latin typeface="メイリオ" panose="020B0604030504040204" pitchFamily="50" charset="-128"/>
              <a:ea typeface="メイリオ" panose="020B0604030504040204" pitchFamily="50" charset="-128"/>
            </a:endParaRPr>
          </a:p>
          <a:p>
            <a:pPr marL="700650" marR="166688" lvl="2" indent="-171450" defTabSz="914400" eaLnBrk="0" fontAlgn="base" hangingPunct="0">
              <a:lnSpc>
                <a:spcPct val="112000"/>
              </a:lnSpc>
              <a:spcAft>
                <a:spcPct val="0"/>
              </a:spcAft>
              <a:buClr>
                <a:schemeClr val="tx1"/>
              </a:buClr>
              <a:buFont typeface="Arial" panose="020B0604020202020204" pitchFamily="34" charset="0"/>
              <a:buChar char="•"/>
            </a:pPr>
            <a:r>
              <a:rPr kumimoji="0" lang="ja-JP" altLang="en-US" sz="1000" b="0" i="0" u="none" strike="noStrike" cap="none" normalizeH="0" baseline="0" dirty="0">
                <a:ln>
                  <a:noFill/>
                </a:ln>
                <a:effectLst/>
                <a:latin typeface="ＭＳ Ｐゴシック" panose="020B0600070205080204" pitchFamily="50" charset="-128"/>
                <a:ea typeface="ＭＳ Ｐゴシック" panose="020B0600070205080204" pitchFamily="50" charset="-128"/>
              </a:rPr>
              <a:t>空間</a:t>
            </a:r>
            <a:r>
              <a:rPr kumimoji="0" lang="ja-JP" altLang="en-US" sz="1000" b="0" i="0" u="none" strike="noStrike" cap="none" normalizeH="0" dirty="0">
                <a:ln>
                  <a:noFill/>
                </a:ln>
                <a:effectLst/>
                <a:latin typeface="ＭＳ Ｐゴシック" panose="020B0600070205080204" pitchFamily="50" charset="-128"/>
                <a:ea typeface="ＭＳ Ｐゴシック" panose="020B0600070205080204" pitchFamily="50" charset="-128"/>
              </a:rPr>
              <a:t> </a:t>
            </a:r>
            <a:r>
              <a:rPr kumimoji="0" lang="ja-JP" altLang="en-US" sz="1000" b="0" i="0" u="none" strike="noStrike" cap="none" normalizeH="0" baseline="0" dirty="0">
                <a:ln>
                  <a:noFill/>
                </a:ln>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　大阪城公園の緑や水辺空間と一体的に</a:t>
            </a:r>
            <a:r>
              <a:rPr kumimoji="0" lang="en-US" altLang="ja-JP"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公共的空間と民間空間が調和した</a:t>
            </a:r>
            <a:r>
              <a:rPr kumimoji="0" lang="en-US" altLang="ja-JP"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デザイン性のあるまち</a:t>
            </a:r>
            <a:endParaRPr lang="en-US" altLang="ja-JP" sz="1000" dirty="0">
              <a:solidFill>
                <a:schemeClr val="accent5">
                  <a:lumMod val="75000"/>
                </a:schemeClr>
              </a:solidFill>
              <a:latin typeface="メイリオ" panose="020B0604030504040204" pitchFamily="50" charset="-128"/>
              <a:ea typeface="メイリオ" panose="020B0604030504040204" pitchFamily="50" charset="-128"/>
            </a:endParaRPr>
          </a:p>
          <a:p>
            <a:pPr marL="700650" marR="166688" lvl="2" indent="-171450" defTabSz="914400" eaLnBrk="0" fontAlgn="base" hangingPunct="0">
              <a:lnSpc>
                <a:spcPct val="112000"/>
              </a:lnSpc>
              <a:spcAft>
                <a:spcPct val="0"/>
              </a:spcAft>
              <a:buClr>
                <a:schemeClr val="tx1"/>
              </a:buClr>
              <a:buFont typeface="Arial" panose="020B0604020202020204" pitchFamily="34" charset="0"/>
              <a:buChar char="•"/>
            </a:pPr>
            <a:r>
              <a:rPr kumimoji="0" lang="ja-JP" altLang="en-US" sz="1000" b="0" i="0" u="none" strike="noStrike" cap="none" normalizeH="0" baseline="0" dirty="0">
                <a:ln>
                  <a:noFill/>
                </a:ln>
                <a:effectLst/>
                <a:latin typeface="ＭＳ Ｐゴシック" panose="020B0600070205080204" pitchFamily="50" charset="-128"/>
                <a:ea typeface="ＭＳ Ｐゴシック" panose="020B0600070205080204" pitchFamily="50" charset="-128"/>
              </a:rPr>
              <a:t>主体 ：</a:t>
            </a:r>
            <a:r>
              <a:rPr kumimoji="0" lang="ja-JP" altLang="en-US"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　産学官民の多様な主体が連携し</a:t>
            </a:r>
            <a:r>
              <a:rPr kumimoji="0" lang="en-US" altLang="ja-JP"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chemeClr val="accent5">
                    <a:lumMod val="75000"/>
                  </a:schemeClr>
                </a:solidFill>
                <a:effectLst/>
                <a:latin typeface="ＭＳ Ｐゴシック" panose="020B0600070205080204" pitchFamily="50" charset="-128"/>
                <a:ea typeface="ＭＳ Ｐゴシック" panose="020B0600070205080204" pitchFamily="50" charset="-128"/>
              </a:rPr>
              <a:t>エリアマネジメントを展開するまち</a:t>
            </a:r>
            <a:endParaRPr kumimoji="0" lang="ja-JP" altLang="ja-JP" sz="1800" b="0" i="0" u="none" strike="noStrike" cap="none" normalizeH="0" baseline="0" dirty="0">
              <a:ln>
                <a:noFill/>
              </a:ln>
              <a:solidFill>
                <a:schemeClr val="accent5">
                  <a:lumMod val="75000"/>
                </a:schemeClr>
              </a:solidFill>
              <a:effectLst/>
              <a:latin typeface="Arial" panose="020B0604020202020204" pitchFamily="34" charset="0"/>
            </a:endParaRPr>
          </a:p>
        </p:txBody>
      </p:sp>
      <p:sp>
        <p:nvSpPr>
          <p:cNvPr id="50" name="AutoShape 4"/>
          <p:cNvSpPr>
            <a:spLocks noChangeArrowheads="1"/>
          </p:cNvSpPr>
          <p:nvPr/>
        </p:nvSpPr>
        <p:spPr bwMode="gray">
          <a:xfrm>
            <a:off x="1414396" y="738294"/>
            <a:ext cx="7162800" cy="636072"/>
          </a:xfrm>
          <a:prstGeom prst="roundRect">
            <a:avLst>
              <a:gd name="adj" fmla="val 0"/>
            </a:avLst>
          </a:prstGeom>
          <a:solidFill>
            <a:schemeClr val="bg1"/>
          </a:solidFill>
          <a:ln w="12700">
            <a:solidFill>
              <a:srgbClr val="FF6565"/>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rtlCol="0" anchor="ctr">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spcBef>
                <a:spcPts val="600"/>
              </a:spcBef>
            </a:pPr>
            <a:r>
              <a:rPr kumimoji="1" lang="ja-JP" altLang="en-US" sz="1500" dirty="0">
                <a:solidFill>
                  <a:srgbClr val="FF0000"/>
                </a:solidFill>
                <a:latin typeface="HGPｺﾞｼｯｸE" panose="020B0900000000000000" pitchFamily="50" charset="-128"/>
                <a:ea typeface="HGPｺﾞｼｯｸE" panose="020B0900000000000000" pitchFamily="50" charset="-128"/>
              </a:rPr>
              <a:t>大学とともに成長するイノベーション・フィールド・シティ</a:t>
            </a:r>
            <a:endParaRPr kumimoji="1" lang="en-US" altLang="ja-JP" sz="1500" dirty="0">
              <a:solidFill>
                <a:srgbClr val="FF0000"/>
              </a:solidFill>
              <a:latin typeface="HGPｺﾞｼｯｸE" panose="020B0900000000000000" pitchFamily="50" charset="-128"/>
              <a:ea typeface="HGPｺﾞｼｯｸE" panose="020B0900000000000000" pitchFamily="50" charset="-128"/>
            </a:endParaRPr>
          </a:p>
          <a:p>
            <a:pPr algn="ctr">
              <a:lnSpc>
                <a:spcPts val="800"/>
              </a:lnSpc>
              <a:spcBef>
                <a:spcPts val="600"/>
              </a:spcBef>
            </a:pPr>
            <a:r>
              <a:rPr kumimoji="1" lang="ja-JP" altLang="en-US" sz="1050" b="1" dirty="0" smtClean="0">
                <a:solidFill>
                  <a:schemeClr val="tx1"/>
                </a:solidFill>
                <a:latin typeface="ＭＳ Ｐゴシック" panose="020B0600070205080204" pitchFamily="50" charset="-128"/>
                <a:ea typeface="ＭＳ Ｐゴシック" panose="020B0600070205080204" pitchFamily="50" charset="-128"/>
              </a:rPr>
              <a:t>新大学を</a:t>
            </a:r>
            <a:r>
              <a:rPr kumimoji="1" lang="ja-JP" altLang="en-US" sz="1050" b="1" dirty="0">
                <a:solidFill>
                  <a:schemeClr val="tx1"/>
                </a:solidFill>
                <a:latin typeface="ＭＳ Ｐゴシック" panose="020B0600070205080204" pitchFamily="50" charset="-128"/>
                <a:ea typeface="ＭＳ Ｐゴシック" panose="020B0600070205080204" pitchFamily="50" charset="-128"/>
              </a:rPr>
              <a:t>先導役にして</a:t>
            </a:r>
            <a:r>
              <a:rPr kumimoji="1" lang="en-US" altLang="ja-JP" sz="1050" b="1"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050" b="1" dirty="0">
                <a:solidFill>
                  <a:schemeClr val="tx1"/>
                </a:solidFill>
                <a:latin typeface="ＭＳ Ｐゴシック" panose="020B0600070205080204" pitchFamily="50" charset="-128"/>
                <a:ea typeface="ＭＳ Ｐゴシック" panose="020B0600070205080204" pitchFamily="50" charset="-128"/>
              </a:rPr>
              <a:t>観光集客･健康医療･人材育成･居住機能等の集積により</a:t>
            </a:r>
            <a:r>
              <a:rPr kumimoji="1" lang="en-US" altLang="ja-JP" sz="1050" b="1" dirty="0">
                <a:solidFill>
                  <a:schemeClr val="tx1"/>
                </a:solidFill>
                <a:latin typeface="ＭＳ Ｐゴシック" panose="020B0600070205080204" pitchFamily="50" charset="-128"/>
                <a:ea typeface="ＭＳ Ｐゴシック" panose="020B0600070205080204" pitchFamily="50" charset="-128"/>
              </a:rPr>
              <a:t>､</a:t>
            </a:r>
          </a:p>
          <a:p>
            <a:pPr algn="ctr">
              <a:lnSpc>
                <a:spcPts val="800"/>
              </a:lnSpc>
              <a:spcBef>
                <a:spcPts val="600"/>
              </a:spcBef>
            </a:pPr>
            <a:r>
              <a:rPr kumimoji="1" lang="ja-JP" altLang="en-US" sz="1050" b="1" dirty="0">
                <a:solidFill>
                  <a:schemeClr val="tx1"/>
                </a:solidFill>
                <a:latin typeface="ＭＳ Ｐゴシック" panose="020B0600070205080204" pitchFamily="50" charset="-128"/>
                <a:ea typeface="ＭＳ Ｐゴシック" panose="020B0600070205080204" pitchFamily="50" charset="-128"/>
              </a:rPr>
              <a:t>多世代・多様な 人が集い、交流する国際色あるまち</a:t>
            </a:r>
            <a:endParaRPr kumimoji="1" lang="ja-JP" altLang="en-US" sz="1500" b="1" dirty="0">
              <a:solidFill>
                <a:srgbClr val="FF0000"/>
              </a:solidFill>
              <a:latin typeface="HGPｺﾞｼｯｸE" panose="020B0900000000000000" pitchFamily="50" charset="-128"/>
              <a:ea typeface="HGPｺﾞｼｯｸE" panose="020B0900000000000000" pitchFamily="50" charset="-128"/>
            </a:endParaRPr>
          </a:p>
        </p:txBody>
      </p:sp>
      <p:sp>
        <p:nvSpPr>
          <p:cNvPr id="52" name="テキスト ボックス 30"/>
          <p:cNvSpPr txBox="1"/>
          <p:nvPr/>
        </p:nvSpPr>
        <p:spPr>
          <a:xfrm>
            <a:off x="1778744" y="4096147"/>
            <a:ext cx="832373" cy="123111"/>
          </a:xfrm>
          <a:prstGeom prst="rect">
            <a:avLst/>
          </a:prstGeom>
          <a:solidFill>
            <a:schemeClr val="bg1"/>
          </a:solidFill>
        </p:spPr>
        <p:txBody>
          <a:bodyPr wrap="square" lIns="0" tIns="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en-US" altLang="ja-JP" sz="800" b="1" dirty="0"/>
              <a:t>【</a:t>
            </a:r>
            <a:r>
              <a:rPr kumimoji="1" lang="ja-JP" altLang="en-US" sz="800" b="1" dirty="0"/>
              <a:t>土地利用計画</a:t>
            </a:r>
            <a:r>
              <a:rPr kumimoji="1" lang="en-US" altLang="ja-JP" sz="800" b="1" dirty="0"/>
              <a:t>】</a:t>
            </a:r>
            <a:endParaRPr kumimoji="1" lang="ja-JP" altLang="en-US" sz="800" b="1" dirty="0"/>
          </a:p>
        </p:txBody>
      </p:sp>
      <p:sp>
        <p:nvSpPr>
          <p:cNvPr id="53" name="テキスト ボックス 31"/>
          <p:cNvSpPr txBox="1"/>
          <p:nvPr/>
        </p:nvSpPr>
        <p:spPr>
          <a:xfrm>
            <a:off x="3804431" y="4096146"/>
            <a:ext cx="819649" cy="123111"/>
          </a:xfrm>
          <a:prstGeom prst="rect">
            <a:avLst/>
          </a:prstGeom>
          <a:solidFill>
            <a:schemeClr val="bg1"/>
          </a:solidFill>
        </p:spPr>
        <p:txBody>
          <a:bodyPr wrap="square" lIns="0" tIns="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800" b="1" dirty="0"/>
              <a:t>【</a:t>
            </a:r>
            <a:r>
              <a:rPr kumimoji="1" lang="ja-JP" altLang="en-US" sz="800" b="1" dirty="0"/>
              <a:t>基盤整備計画</a:t>
            </a:r>
            <a:r>
              <a:rPr kumimoji="1" lang="en-US" altLang="ja-JP" sz="800" b="1" dirty="0"/>
              <a:t>】</a:t>
            </a:r>
            <a:endParaRPr kumimoji="1" lang="ja-JP" altLang="en-US" sz="800" b="1" dirty="0"/>
          </a:p>
        </p:txBody>
      </p:sp>
      <p:sp>
        <p:nvSpPr>
          <p:cNvPr id="54" name="テキスト ボックス 32">
            <a:extLst>
              <a:ext uri="{FF2B5EF4-FFF2-40B4-BE49-F238E27FC236}">
                <a16:creationId xmlns:a16="http://schemas.microsoft.com/office/drawing/2014/main" id="{C4703FE1-AD20-F2C0-5DD9-2F93E53883F0}"/>
              </a:ext>
            </a:extLst>
          </p:cNvPr>
          <p:cNvSpPr txBox="1"/>
          <p:nvPr/>
        </p:nvSpPr>
        <p:spPr>
          <a:xfrm>
            <a:off x="5874670" y="3898201"/>
            <a:ext cx="3169252" cy="25391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050" dirty="0" smtClean="0">
                <a:solidFill>
                  <a:schemeClr val="accent5">
                    <a:lumMod val="75000"/>
                  </a:schemeClr>
                </a:solidFill>
                <a:latin typeface="HGPｺﾞｼｯｸE" panose="020B0900000000000000" pitchFamily="50" charset="-128"/>
                <a:ea typeface="HGPｺﾞｼｯｸE" panose="020B0900000000000000" pitchFamily="50" charset="-128"/>
              </a:rPr>
              <a:t>■ 想定される開発の進め方</a:t>
            </a:r>
            <a:endParaRPr lang="en-US" altLang="ja-JP" sz="1050" dirty="0">
              <a:solidFill>
                <a:schemeClr val="accent5">
                  <a:lumMod val="75000"/>
                </a:schemeClr>
              </a:solidFill>
              <a:latin typeface="HGPｺﾞｼｯｸE" panose="020B0900000000000000" pitchFamily="50" charset="-128"/>
              <a:ea typeface="HGPｺﾞｼｯｸE" panose="020B0900000000000000" pitchFamily="50" charset="-128"/>
            </a:endParaRPr>
          </a:p>
        </p:txBody>
      </p:sp>
      <p:sp>
        <p:nvSpPr>
          <p:cNvPr id="55" name="テキスト ボックス 33"/>
          <p:cNvSpPr txBox="1"/>
          <p:nvPr/>
        </p:nvSpPr>
        <p:spPr>
          <a:xfrm>
            <a:off x="6103494" y="6049651"/>
            <a:ext cx="2673727" cy="553998"/>
          </a:xfrm>
          <a:prstGeom prst="rect">
            <a:avLst/>
          </a:prstGeom>
          <a:noFill/>
          <a:ln>
            <a:no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pPr>
            <a:r>
              <a:rPr kumimoji="0" lang="en-US" altLang="ja-JP" sz="1000" b="0" i="0" u="none" strike="noStrike" kern="0" cap="none" spc="0" normalizeH="0" baseline="0" noProof="0" dirty="0" smtClean="0">
                <a:ln>
                  <a:noFill/>
                </a:ln>
                <a:effectLst/>
                <a:uLnTx/>
                <a:uFillTx/>
                <a:latin typeface="游ゴシック" panose="020B0400000000000000" pitchFamily="50" charset="-128"/>
                <a:ea typeface="游ゴシック" panose="020B0400000000000000" pitchFamily="50" charset="-128"/>
              </a:rPr>
              <a:t>※</a:t>
            </a:r>
            <a:r>
              <a:rPr kumimoji="0" lang="ja-JP" altLang="en-US" sz="1000" b="0" i="0" u="none" strike="noStrike" kern="0" cap="none" spc="0" normalizeH="0" baseline="0" noProof="0" dirty="0" smtClean="0">
                <a:ln>
                  <a:noFill/>
                </a:ln>
                <a:effectLst/>
                <a:uLnTx/>
                <a:uFillTx/>
                <a:latin typeface="游ゴシック" panose="020B0400000000000000" pitchFamily="50" charset="-128"/>
                <a:ea typeface="游ゴシック" panose="020B0400000000000000" pitchFamily="50" charset="-128"/>
              </a:rPr>
              <a:t>その他のゾーンでは、大学＋イノベーション・コア等</a:t>
            </a:r>
            <a:r>
              <a:rPr kumimoji="0" lang="ja-JP" altLang="en-US" sz="1000" kern="0" dirty="0" smtClean="0">
                <a:latin typeface="游ゴシック" panose="020B0400000000000000" pitchFamily="50" charset="-128"/>
                <a:ea typeface="游ゴシック" panose="020B0400000000000000" pitchFamily="50" charset="-128"/>
              </a:rPr>
              <a:t>が</a:t>
            </a:r>
            <a:r>
              <a:rPr kumimoji="0" lang="ja-JP" altLang="en-US" sz="1000" b="0" i="0" u="none" strike="noStrike" kern="0" cap="none" spc="0" normalizeH="0" baseline="0" noProof="0" dirty="0" smtClean="0">
                <a:ln>
                  <a:noFill/>
                </a:ln>
                <a:effectLst/>
                <a:uLnTx/>
                <a:uFillTx/>
                <a:latin typeface="游ゴシック" panose="020B0400000000000000" pitchFamily="50" charset="-128"/>
                <a:ea typeface="游ゴシック" panose="020B0400000000000000" pitchFamily="50" charset="-128"/>
              </a:rPr>
              <a:t>先行立地する優位性を背景に、順次、高度利用化や機能</a:t>
            </a:r>
            <a:r>
              <a:rPr kumimoji="0" lang="ja-JP" altLang="en-US" sz="1000" kern="0" dirty="0" smtClean="0">
                <a:latin typeface="游ゴシック" panose="020B0400000000000000" pitchFamily="50" charset="-128"/>
                <a:ea typeface="游ゴシック" panose="020B0400000000000000" pitchFamily="50" charset="-128"/>
              </a:rPr>
              <a:t>更新を図る。</a:t>
            </a:r>
            <a:endParaRPr kumimoji="0" lang="ja-JP" altLang="en-US" sz="1000" b="0"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p:txBody>
      </p:sp>
      <p:pic>
        <p:nvPicPr>
          <p:cNvPr id="57" name="図 56"/>
          <p:cNvPicPr>
            <a:picLocks noChangeAspect="1"/>
          </p:cNvPicPr>
          <p:nvPr/>
        </p:nvPicPr>
        <p:blipFill>
          <a:blip r:embed="rId5"/>
          <a:stretch>
            <a:fillRect/>
          </a:stretch>
        </p:blipFill>
        <p:spPr>
          <a:xfrm>
            <a:off x="6018781" y="4137328"/>
            <a:ext cx="2681207" cy="1927837"/>
          </a:xfrm>
          <a:prstGeom prst="rect">
            <a:avLst/>
          </a:prstGeom>
        </p:spPr>
      </p:pic>
      <p:sp>
        <p:nvSpPr>
          <p:cNvPr id="58" name="スライド番号プレースホルダー 2"/>
          <p:cNvSpPr>
            <a:spLocks noGrp="1"/>
          </p:cNvSpPr>
          <p:nvPr/>
        </p:nvSpPr>
        <p:spPr>
          <a:xfrm>
            <a:off x="8038413" y="6492908"/>
            <a:ext cx="1049640" cy="332656"/>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111</a:t>
            </a:fld>
            <a:endParaRPr lang="ja-JP" altLang="en-US" sz="1100" b="0" dirty="0">
              <a:latin typeface="BIZ UDゴシック" panose="020B0400000000000000" pitchFamily="49" charset="-128"/>
              <a:ea typeface="BIZ UDゴシック" panose="020B0400000000000000" pitchFamily="49" charset="-128"/>
            </a:endParaRPr>
          </a:p>
        </p:txBody>
      </p:sp>
      <p:sp>
        <p:nvSpPr>
          <p:cNvPr id="22" name="正方形/長方形 21"/>
          <p:cNvSpPr/>
          <p:nvPr/>
        </p:nvSpPr>
        <p:spPr>
          <a:xfrm>
            <a:off x="0" y="-12258"/>
            <a:ext cx="9144000" cy="519469"/>
          </a:xfrm>
          <a:prstGeom prst="rect">
            <a:avLst/>
          </a:prstGeom>
          <a:solidFill>
            <a:schemeClr val="accent1">
              <a:lumMod val="75000"/>
            </a:schemeClr>
          </a:solidFill>
        </p:spPr>
        <p:txBody>
          <a:bodyPr vert="horz" lIns="91440" tIns="45720" rIns="91440" bIns="45720" rtlCol="0" anchor="b" anchorCtr="0">
            <a:normAutofit/>
          </a:bodyPr>
          <a:lstStyle/>
          <a:p>
            <a:pPr algn="ctr" defTabSz="914354">
              <a:lnSpc>
                <a:spcPct val="90000"/>
              </a:lnSpc>
              <a:spcBef>
                <a:spcPct val="0"/>
              </a:spcBef>
            </a:pPr>
            <a:r>
              <a:rPr lang="ja-JP" altLang="en-US" sz="2400" b="1" dirty="0">
                <a:solidFill>
                  <a:schemeClr val="bg1"/>
                </a:solidFill>
                <a:latin typeface="メイリオ" panose="020B0604030504040204" pitchFamily="50" charset="-128"/>
                <a:ea typeface="メイリオ" panose="020B0604030504040204" pitchFamily="50" charset="-128"/>
                <a:cs typeface="+mj-cs"/>
              </a:rPr>
              <a:t>　</a:t>
            </a:r>
            <a:r>
              <a:rPr lang="ja-JP" altLang="en-US" sz="2400" b="1" dirty="0" smtClean="0">
                <a:solidFill>
                  <a:schemeClr val="bg1"/>
                </a:solidFill>
                <a:latin typeface="メイリオ" panose="020B0604030504040204" pitchFamily="50" charset="-128"/>
                <a:ea typeface="メイリオ" panose="020B0604030504040204" pitchFamily="50" charset="-128"/>
                <a:cs typeface="+mj-cs"/>
              </a:rPr>
              <a:t>～大阪城東部地区のまちづくりの方向性（</a:t>
            </a:r>
            <a:r>
              <a:rPr lang="en-US" altLang="ja-JP" sz="2400" b="1" dirty="0" smtClean="0">
                <a:solidFill>
                  <a:schemeClr val="bg1"/>
                </a:solidFill>
                <a:latin typeface="メイリオ" panose="020B0604030504040204" pitchFamily="50" charset="-128"/>
                <a:ea typeface="メイリオ" panose="020B0604030504040204" pitchFamily="50" charset="-128"/>
                <a:cs typeface="+mj-cs"/>
              </a:rPr>
              <a:t>2020</a:t>
            </a:r>
            <a:r>
              <a:rPr lang="ja-JP" altLang="en-US" sz="2400" b="1" dirty="0" smtClean="0">
                <a:solidFill>
                  <a:schemeClr val="bg1"/>
                </a:solidFill>
                <a:latin typeface="メイリオ" panose="020B0604030504040204" pitchFamily="50" charset="-128"/>
                <a:ea typeface="メイリオ" panose="020B0604030504040204" pitchFamily="50" charset="-128"/>
                <a:cs typeface="+mj-cs"/>
              </a:rPr>
              <a:t>年</a:t>
            </a:r>
            <a:r>
              <a:rPr lang="en-US" altLang="ja-JP" sz="2400" b="1" dirty="0" smtClean="0">
                <a:solidFill>
                  <a:schemeClr val="bg1"/>
                </a:solidFill>
                <a:latin typeface="メイリオ" panose="020B0604030504040204" pitchFamily="50" charset="-128"/>
                <a:ea typeface="メイリオ" panose="020B0604030504040204" pitchFamily="50" charset="-128"/>
                <a:cs typeface="+mj-cs"/>
              </a:rPr>
              <a:t>9</a:t>
            </a:r>
            <a:r>
              <a:rPr lang="ja-JP" altLang="en-US" sz="2400" b="1" dirty="0" smtClean="0">
                <a:solidFill>
                  <a:schemeClr val="bg1"/>
                </a:solidFill>
                <a:latin typeface="メイリオ" panose="020B0604030504040204" pitchFamily="50" charset="-128"/>
                <a:ea typeface="メイリオ" panose="020B0604030504040204" pitchFamily="50" charset="-128"/>
                <a:cs typeface="+mj-cs"/>
              </a:rPr>
              <a:t>月）～</a:t>
            </a:r>
            <a:endParaRPr lang="ja-JP" altLang="en-US" sz="2400" b="1" dirty="0">
              <a:solidFill>
                <a:schemeClr val="bg1"/>
              </a:solidFill>
              <a:latin typeface="メイリオ" panose="020B0604030504040204" pitchFamily="50" charset="-128"/>
              <a:ea typeface="メイリオ" panose="020B0604030504040204" pitchFamily="50" charset="-128"/>
              <a:cs typeface="+mj-cs"/>
            </a:endParaRPr>
          </a:p>
        </p:txBody>
      </p:sp>
    </p:spTree>
    <p:extLst>
      <p:ext uri="{BB962C8B-B14F-4D97-AF65-F5344CB8AC3E}">
        <p14:creationId xmlns:p14="http://schemas.microsoft.com/office/powerpoint/2010/main" val="16629726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nvPr>
        </p:nvGraphicFramePr>
        <p:xfrm>
          <a:off x="117404" y="764704"/>
          <a:ext cx="8929616" cy="4538972"/>
        </p:xfrm>
        <a:graphic>
          <a:graphicData uri="http://schemas.openxmlformats.org/drawingml/2006/table">
            <a:tbl>
              <a:tblPr firstRow="1" firstCol="1" bandRow="1"/>
              <a:tblGrid>
                <a:gridCol w="2232404">
                  <a:extLst>
                    <a:ext uri="{9D8B030D-6E8A-4147-A177-3AD203B41FA5}">
                      <a16:colId xmlns:a16="http://schemas.microsoft.com/office/drawing/2014/main" val="838138467"/>
                    </a:ext>
                  </a:extLst>
                </a:gridCol>
                <a:gridCol w="2232404">
                  <a:extLst>
                    <a:ext uri="{9D8B030D-6E8A-4147-A177-3AD203B41FA5}">
                      <a16:colId xmlns:a16="http://schemas.microsoft.com/office/drawing/2014/main" val="1867253675"/>
                    </a:ext>
                  </a:extLst>
                </a:gridCol>
                <a:gridCol w="2232404">
                  <a:extLst>
                    <a:ext uri="{9D8B030D-6E8A-4147-A177-3AD203B41FA5}">
                      <a16:colId xmlns:a16="http://schemas.microsoft.com/office/drawing/2014/main" val="665385018"/>
                    </a:ext>
                  </a:extLst>
                </a:gridCol>
                <a:gridCol w="2232404">
                  <a:extLst>
                    <a:ext uri="{9D8B030D-6E8A-4147-A177-3AD203B41FA5}">
                      <a16:colId xmlns:a16="http://schemas.microsoft.com/office/drawing/2014/main" val="1580010884"/>
                    </a:ext>
                  </a:extLst>
                </a:gridCol>
              </a:tblGrid>
              <a:tr h="432048">
                <a:tc>
                  <a:txBody>
                    <a:bodyPr/>
                    <a:lstStyle/>
                    <a:p>
                      <a:pPr algn="ctr">
                        <a:lnSpc>
                          <a:spcPct val="100000"/>
                        </a:lnSpc>
                      </a:pP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Why</a:t>
                      </a: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anchor="ctr">
                    <a:lnL w="12700" cap="flat" cmpd="sng" algn="ctr">
                      <a:solidFill>
                        <a:srgbClr val="000000"/>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Vision</a:t>
                      </a: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What</a:t>
                      </a: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Outcome</a:t>
                      </a: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anchor="ctr">
                    <a:lnL w="12700" cap="flat" cmpd="sng" algn="ctr">
                      <a:solidFill>
                        <a:schemeClr val="tx1"/>
                      </a:solidFill>
                      <a:prstDash val="sys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0797845"/>
                  </a:ext>
                </a:extLst>
              </a:tr>
              <a:tr h="4106924">
                <a:tc>
                  <a:txBody>
                    <a:bodyPr/>
                    <a:lstStyle/>
                    <a:p>
                      <a:pPr algn="just">
                        <a:lnSpc>
                          <a:spcPct val="100000"/>
                        </a:lnSpc>
                        <a:spcBef>
                          <a:spcPts val="0"/>
                        </a:spcBef>
                        <a:spcAft>
                          <a:spcPts val="0"/>
                        </a:spcAft>
                      </a:pP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府市</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で策定した「大阪の成長戦略」（</a:t>
                      </a:r>
                      <a:r>
                        <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2016 </a:t>
                      </a: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年</a:t>
                      </a:r>
                      <a:r>
                        <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12</a:t>
                      </a: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月版）において、</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「日本の成長をけん引する東西二極の一極として世界で存在感を発揮する都市」をめざし、成長のための源泉の一つとして掲げた「内外の集客力強化」に向け「国際エンターテイメント都市</a:t>
                      </a:r>
                      <a:r>
                        <a:rPr lang="ja-JP" altLang="en-US" sz="1300" strike="noStrike" kern="100" baseline="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の創出」等に取り組んで</a:t>
                      </a:r>
                      <a:r>
                        <a:rPr lang="ja-JP" altLang="en-US" sz="1300" strike="noStrike" kern="100" baseline="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いくこと</a:t>
                      </a:r>
                      <a:r>
                        <a:rPr lang="ja-JP" altLang="en-US" sz="1300" strike="noStrike" kern="100" baseline="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とされている。</a:t>
                      </a:r>
                      <a:endParaRPr lang="en-US" altLang="ja-JP" sz="1300" strike="noStrike" kern="100" baseline="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algn="just">
                        <a:lnSpc>
                          <a:spcPct val="100000"/>
                        </a:lnSpc>
                        <a:spcBef>
                          <a:spcPts val="0"/>
                        </a:spcBef>
                        <a:spcAft>
                          <a:spcPts val="0"/>
                        </a:spcAft>
                      </a:pP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この実現</a:t>
                      </a: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に向けて、</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世界・日本国内から注目を集め、大阪のシンボルとなる「新たな国際観光拠点</a:t>
                      </a: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」を「</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夢洲」で形成することとした</a:t>
                      </a: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endPar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0"/>
                        </a:spcBef>
                        <a:spcAft>
                          <a:spcPts val="0"/>
                        </a:spcAft>
                      </a:pP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「夢洲」において、「新たな国際観光拠点」を形成するための</a:t>
                      </a: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取組み</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を進める</a:t>
                      </a: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0"/>
                        </a:spcBef>
                        <a:spcAft>
                          <a:spcPts val="0"/>
                        </a:spcAft>
                      </a:pP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2017</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年８月に「夢洲まちづくり構想」を策定。</a:t>
                      </a: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algn="just">
                        <a:lnSpc>
                          <a:spcPct val="100000"/>
                        </a:lnSpc>
                        <a:spcBef>
                          <a:spcPts val="0"/>
                        </a:spcBef>
                        <a:spcAft>
                          <a:spcPts val="0"/>
                        </a:spcAft>
                      </a:pP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algn="just">
                        <a:lnSpc>
                          <a:spcPct val="100000"/>
                        </a:lnSpc>
                        <a:spcBef>
                          <a:spcPts val="0"/>
                        </a:spcBef>
                        <a:spcAft>
                          <a:spcPts val="0"/>
                        </a:spcAft>
                      </a:pP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2019</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年</a:t>
                      </a:r>
                      <a:r>
                        <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12</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月</a:t>
                      </a: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に「</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夢洲まちづくり基本方針」をとりまとめ。</a:t>
                      </a: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algn="just">
                        <a:lnSpc>
                          <a:spcPct val="100000"/>
                        </a:lnSpc>
                        <a:spcBef>
                          <a:spcPts val="0"/>
                        </a:spcBef>
                        <a:spcAft>
                          <a:spcPts val="0"/>
                        </a:spcAft>
                      </a:pP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algn="just">
                        <a:lnSpc>
                          <a:spcPct val="100000"/>
                        </a:lnSpc>
                        <a:spcBef>
                          <a:spcPts val="0"/>
                        </a:spcBef>
                        <a:spcAft>
                          <a:spcPts val="0"/>
                        </a:spcAft>
                      </a:pP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2021</a:t>
                      </a: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年４月の副首都推進本部会議にて、広域的な拠点開発について府市での関与を確認し、</a:t>
                      </a:r>
                      <a:r>
                        <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2021</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年</a:t>
                      </a:r>
                      <a:r>
                        <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11</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月</a:t>
                      </a: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に「</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大阪都市計画局」を設置し、大阪府、大阪市で連携した</a:t>
                      </a: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取組み</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を推進</a:t>
                      </a: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0"/>
                        </a:spcBef>
                        <a:spcAft>
                          <a:spcPts val="0"/>
                        </a:spcAft>
                      </a:pP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2019</a:t>
                      </a: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年</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９月に夢洲の地域地区や都市施設の都市計画</a:t>
                      </a: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変更</a:t>
                      </a:r>
                      <a:endParaRPr lang="en-US" altLang="ja-JP" sz="1300" strike="sngStrike" kern="100" dirty="0">
                        <a:solidFill>
                          <a:srgbClr val="FF0000"/>
                        </a:solidFill>
                        <a:effectLst/>
                        <a:latin typeface="Calibri" panose="020F0502020204030204" pitchFamily="34" charset="0"/>
                        <a:ea typeface="ＭＳ Ｐゴシック" panose="020B0600070205080204" pitchFamily="50" charset="-128"/>
                        <a:cs typeface="Calibri" panose="020F0502020204030204" pitchFamily="34" charset="0"/>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212858"/>
                  </a:ext>
                </a:extLst>
              </a:tr>
            </a:tbl>
          </a:graphicData>
        </a:graphic>
      </p:graphicFrame>
      <p:sp>
        <p:nvSpPr>
          <p:cNvPr id="11" name="テキスト ボックス 10"/>
          <p:cNvSpPr txBox="1"/>
          <p:nvPr/>
        </p:nvSpPr>
        <p:spPr>
          <a:xfrm>
            <a:off x="117404" y="383577"/>
            <a:ext cx="8748464" cy="338554"/>
          </a:xfrm>
          <a:prstGeom prst="rect">
            <a:avLst/>
          </a:prstGeom>
          <a:noFill/>
        </p:spPr>
        <p:txBody>
          <a:bodyPr wrap="square" rtlCol="0">
            <a:spAutoFit/>
          </a:bodyPr>
          <a:lstStyle/>
          <a:p>
            <a:r>
              <a:rPr lang="ja-JP" altLang="en-US" sz="1600" dirty="0" smtClean="0">
                <a:latin typeface="BIZ UDゴシック" panose="020B0400000000000000" pitchFamily="49" charset="-128"/>
                <a:ea typeface="BIZ UDゴシック" panose="020B0400000000000000" pitchFamily="49" charset="-128"/>
              </a:rPr>
              <a:t>➃夢洲</a:t>
            </a:r>
            <a:r>
              <a:rPr lang="ja-JP" altLang="en-US" sz="1600" dirty="0">
                <a:solidFill>
                  <a:srgbClr val="FF0000"/>
                </a:solidFill>
                <a:latin typeface="BIZ UDゴシック" panose="020B0400000000000000" pitchFamily="49" charset="-128"/>
                <a:ea typeface="BIZ UDゴシック" panose="020B0400000000000000" pitchFamily="49" charset="-128"/>
              </a:rPr>
              <a:t>　</a:t>
            </a:r>
            <a:r>
              <a:rPr lang="en-US" altLang="ja-JP" sz="1600" dirty="0">
                <a:latin typeface="BIZ UDゴシック" panose="020B0400000000000000" pitchFamily="49" charset="-128"/>
                <a:ea typeface="BIZ UDゴシック" panose="020B0400000000000000" pitchFamily="49" charset="-128"/>
              </a:rPr>
              <a:t>〔</a:t>
            </a:r>
            <a:r>
              <a:rPr lang="ja-JP" altLang="en-US" sz="1600" dirty="0">
                <a:latin typeface="BIZ UDゴシック" panose="020B0400000000000000" pitchFamily="49" charset="-128"/>
                <a:ea typeface="BIZ UDゴシック" panose="020B0400000000000000" pitchFamily="49" charset="-128"/>
              </a:rPr>
              <a:t>新規</a:t>
            </a:r>
            <a:r>
              <a:rPr lang="en-US" altLang="ja-JP" sz="1600" dirty="0" smtClean="0">
                <a:latin typeface="BIZ UDゴシック" panose="020B0400000000000000" pitchFamily="49" charset="-128"/>
                <a:ea typeface="BIZ UDゴシック" panose="020B0400000000000000" pitchFamily="49" charset="-128"/>
              </a:rPr>
              <a:t>〕</a:t>
            </a:r>
            <a:endParaRPr lang="en-US" altLang="ja-JP" sz="1600" i="1" dirty="0">
              <a:latin typeface="BIZ UDゴシック" panose="020B0400000000000000" pitchFamily="49" charset="-128"/>
              <a:ea typeface="BIZ UDゴシック" panose="020B0400000000000000" pitchFamily="49" charset="-128"/>
            </a:endParaRPr>
          </a:p>
        </p:txBody>
      </p:sp>
      <p:sp>
        <p:nvSpPr>
          <p:cNvPr id="13"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112</a:t>
            </a:fld>
            <a:endParaRPr lang="ja-JP" altLang="en-US" sz="1100" b="0">
              <a:latin typeface="BIZ UDゴシック" panose="020B0400000000000000" pitchFamily="49" charset="-128"/>
              <a:ea typeface="BIZ UDゴシック" panose="020B0400000000000000" pitchFamily="49" charset="-128"/>
            </a:endParaRPr>
          </a:p>
        </p:txBody>
      </p:sp>
      <p:sp>
        <p:nvSpPr>
          <p:cNvPr id="6" name="テキスト ボックス 5"/>
          <p:cNvSpPr txBox="1"/>
          <p:nvPr/>
        </p:nvSpPr>
        <p:spPr>
          <a:xfrm>
            <a:off x="0" y="-14793"/>
            <a:ext cx="5040000" cy="338554"/>
          </a:xfrm>
          <a:prstGeom prst="rect">
            <a:avLst/>
          </a:prstGeom>
          <a:solidFill>
            <a:srgbClr val="002060"/>
          </a:solidFill>
        </p:spPr>
        <p:txBody>
          <a:bodyPr wrap="square" rtlCol="0" anchor="ctr">
            <a:spAutoFit/>
          </a:bodyPr>
          <a:lstStyle/>
          <a:p>
            <a:r>
              <a:rPr lang="ja-JP" altLang="en-US" sz="1600" b="1" u="sng" dirty="0" smtClean="0">
                <a:solidFill>
                  <a:schemeClr val="bg1"/>
                </a:solidFill>
                <a:latin typeface="BIZ UDゴシック" panose="020B0400000000000000" pitchFamily="49" charset="-128"/>
                <a:ea typeface="BIZ UDゴシック" panose="020B0400000000000000" pitchFamily="49" charset="-128"/>
              </a:rPr>
              <a:t>（</a:t>
            </a:r>
            <a:r>
              <a:rPr lang="en-US" altLang="ja-JP" sz="1600" b="1" u="sng" dirty="0" smtClean="0">
                <a:solidFill>
                  <a:schemeClr val="bg1"/>
                </a:solidFill>
                <a:latin typeface="BIZ UDゴシック" panose="020B0400000000000000" pitchFamily="49" charset="-128"/>
                <a:ea typeface="BIZ UDゴシック" panose="020B0400000000000000" pitchFamily="49" charset="-128"/>
              </a:rPr>
              <a:t>10</a:t>
            </a:r>
            <a:r>
              <a:rPr lang="ja-JP" altLang="en-US" sz="1600" b="1" u="sng" dirty="0" smtClean="0">
                <a:solidFill>
                  <a:schemeClr val="bg1"/>
                </a:solidFill>
                <a:latin typeface="BIZ UDゴシック" panose="020B0400000000000000" pitchFamily="49" charset="-128"/>
                <a:ea typeface="BIZ UDゴシック" panose="020B0400000000000000" pitchFamily="49" charset="-128"/>
              </a:rPr>
              <a:t>）まちづくり</a:t>
            </a:r>
            <a:endParaRPr lang="ja-JP" altLang="en-US" sz="1600" b="1" dirty="0">
              <a:solidFill>
                <a:schemeClr val="bg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5524392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1921" y="2135852"/>
            <a:ext cx="4975599" cy="3814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角丸四角形 8"/>
          <p:cNvSpPr/>
          <p:nvPr/>
        </p:nvSpPr>
        <p:spPr>
          <a:xfrm>
            <a:off x="447061" y="924398"/>
            <a:ext cx="8330007" cy="613761"/>
          </a:xfrm>
          <a:prstGeom prst="roundRect">
            <a:avLst>
              <a:gd name="adj" fmla="val 0"/>
            </a:avLst>
          </a:prstGeom>
          <a:solidFill>
            <a:srgbClr val="FFEA93"/>
          </a:solidFill>
          <a:ln>
            <a:noFill/>
          </a:ln>
          <a:effectLst/>
        </p:spPr>
        <p:txBody>
          <a:bodyPr wrap="none" lIns="51042" tIns="25520" rIns="51042" bIns="25520" anchor="ctr"/>
          <a:lstStyle/>
          <a:p>
            <a:endParaRPr lang="ja-JP" altLang="en-US" sz="1117">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999024" y="1096627"/>
            <a:ext cx="1508746" cy="319639"/>
          </a:xfrm>
          <a:prstGeom prst="rect">
            <a:avLst/>
          </a:prstGeom>
        </p:spPr>
        <p:txBody>
          <a:bodyPr wrap="none">
            <a:spAutoFit/>
          </a:bodyPr>
          <a:lstStyle/>
          <a:p>
            <a:pPr algn="ctr"/>
            <a:r>
              <a:rPr lang="en-US" altLang="ja-JP" sz="1477"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77" b="1" dirty="0">
                <a:latin typeface="メイリオ" panose="020B0604030504040204" pitchFamily="50" charset="-128"/>
                <a:ea typeface="メイリオ" panose="020B0604030504040204" pitchFamily="50" charset="-128"/>
                <a:cs typeface="メイリオ" panose="020B0604030504040204" pitchFamily="50" charset="-128"/>
              </a:rPr>
              <a:t>コンセプト</a:t>
            </a:r>
            <a:r>
              <a:rPr lang="en-US" altLang="ja-JP" sz="1477" b="1"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53" name="正方形/長方形 52"/>
          <p:cNvSpPr/>
          <p:nvPr/>
        </p:nvSpPr>
        <p:spPr>
          <a:xfrm>
            <a:off x="3618530" y="966488"/>
            <a:ext cx="2337499" cy="433196"/>
          </a:xfrm>
          <a:prstGeom prst="rect">
            <a:avLst/>
          </a:prstGeom>
        </p:spPr>
        <p:txBody>
          <a:bodyPr wrap="none">
            <a:spAutoFit/>
          </a:bodyPr>
          <a:lstStyle/>
          <a:p>
            <a:pPr algn="ctr"/>
            <a:r>
              <a:rPr lang="en-US" altLang="ja-JP" sz="2215" dirty="0">
                <a:solidFill>
                  <a:schemeClr val="accent5"/>
                </a:solidFill>
                <a:effectLst>
                  <a:glow rad="228600">
                    <a:schemeClr val="bg1">
                      <a:alpha val="87000"/>
                    </a:schemeClr>
                  </a:glow>
                </a:effectLst>
                <a:latin typeface="小塚ゴシック Pro H" panose="020B0800000000000000" pitchFamily="34" charset="-128"/>
                <a:ea typeface="小塚ゴシック Pro H" panose="020B0800000000000000" pitchFamily="34" charset="-128"/>
              </a:rPr>
              <a:t>SMART RESORT</a:t>
            </a:r>
            <a:r>
              <a:rPr lang="ja-JP" altLang="en-US" sz="2215" dirty="0">
                <a:solidFill>
                  <a:schemeClr val="accent5"/>
                </a:solidFill>
                <a:effectLst>
                  <a:glow rad="228600">
                    <a:schemeClr val="bg1">
                      <a:alpha val="87000"/>
                    </a:schemeClr>
                  </a:glow>
                </a:effectLst>
                <a:latin typeface="小塚ゴシック Pro H" panose="020B0800000000000000" pitchFamily="34" charset="-128"/>
                <a:ea typeface="小塚ゴシック Pro H" panose="020B0800000000000000" pitchFamily="34" charset="-128"/>
              </a:rPr>
              <a:t> </a:t>
            </a:r>
            <a:r>
              <a:rPr lang="en-US" altLang="ja-JP" sz="2215" dirty="0">
                <a:solidFill>
                  <a:schemeClr val="accent5"/>
                </a:solidFill>
                <a:effectLst>
                  <a:glow rad="228600">
                    <a:schemeClr val="bg1">
                      <a:alpha val="87000"/>
                    </a:schemeClr>
                  </a:glow>
                </a:effectLst>
                <a:latin typeface="小塚ゴシック Pro H" panose="020B0800000000000000" pitchFamily="34" charset="-128"/>
                <a:ea typeface="小塚ゴシック Pro H" panose="020B0800000000000000" pitchFamily="34" charset="-128"/>
              </a:rPr>
              <a:t>CITY</a:t>
            </a:r>
          </a:p>
        </p:txBody>
      </p:sp>
      <p:sp>
        <p:nvSpPr>
          <p:cNvPr id="90" name="正方形/長方形 89"/>
          <p:cNvSpPr/>
          <p:nvPr/>
        </p:nvSpPr>
        <p:spPr>
          <a:xfrm>
            <a:off x="3513867" y="1296673"/>
            <a:ext cx="4884923" cy="490134"/>
          </a:xfrm>
          <a:prstGeom prst="rect">
            <a:avLst/>
          </a:prstGeom>
        </p:spPr>
        <p:txBody>
          <a:bodyPr wrap="square">
            <a:spAutoFit/>
          </a:bodyPr>
          <a:lstStyle/>
          <a:p>
            <a:r>
              <a:rPr lang="ja-JP" altLang="en-US" sz="1477" b="1" dirty="0">
                <a:latin typeface="メイリオ" panose="020B0604030504040204" pitchFamily="50" charset="-128"/>
                <a:ea typeface="メイリオ" panose="020B0604030504040204" pitchFamily="50" charset="-128"/>
                <a:cs typeface="メイリオ" panose="020B0604030504040204" pitchFamily="50" charset="-128"/>
              </a:rPr>
              <a:t>夢と創造に出会える未来都市</a:t>
            </a:r>
            <a:endParaRPr lang="en-US" altLang="ja-JP" sz="1477" b="1"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108" b="1" dirty="0">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477"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 name="グループ化 1"/>
          <p:cNvGrpSpPr>
            <a:grpSpLocks noChangeAspect="1"/>
          </p:cNvGrpSpPr>
          <p:nvPr/>
        </p:nvGrpSpPr>
        <p:grpSpPr>
          <a:xfrm>
            <a:off x="351651" y="1634898"/>
            <a:ext cx="6011726" cy="4530498"/>
            <a:chOff x="20399" y="1783119"/>
            <a:chExt cx="7117738" cy="5364000"/>
          </a:xfrm>
        </p:grpSpPr>
        <p:sp>
          <p:nvSpPr>
            <p:cNvPr id="24" name="正方形/長方形 23"/>
            <p:cNvSpPr/>
            <p:nvPr/>
          </p:nvSpPr>
          <p:spPr>
            <a:xfrm>
              <a:off x="2373024" y="3946612"/>
              <a:ext cx="2265506" cy="367436"/>
            </a:xfrm>
            <a:prstGeom prst="rect">
              <a:avLst/>
            </a:prstGeom>
          </p:spPr>
          <p:txBody>
            <a:bodyPr wrap="none" anchor="b">
              <a:spAutoFit/>
            </a:bodyPr>
            <a:lstStyle/>
            <a:p>
              <a:pPr algn="ctr">
                <a:lnSpc>
                  <a:spcPts val="1662"/>
                </a:lnSpc>
              </a:pPr>
              <a:r>
                <a:rPr lang="en-US" sz="1523" dirty="0">
                  <a:solidFill>
                    <a:srgbClr val="F14124"/>
                  </a:solidFill>
                  <a:effectLst>
                    <a:glow rad="228600">
                      <a:schemeClr val="bg1">
                        <a:alpha val="87000"/>
                      </a:schemeClr>
                    </a:glow>
                  </a:effectLst>
                  <a:latin typeface="小塚ゴシック Pro H"/>
                  <a:cs typeface="Times New Roman"/>
                </a:rPr>
                <a:t>JAPAN   </a:t>
              </a:r>
              <a:r>
                <a:rPr lang="en-US" sz="1523" spc="-88" dirty="0">
                  <a:solidFill>
                    <a:srgbClr val="F14124"/>
                  </a:solidFill>
                  <a:effectLst>
                    <a:glow rad="228600">
                      <a:schemeClr val="bg1">
                        <a:alpha val="87000"/>
                      </a:schemeClr>
                    </a:glow>
                  </a:effectLst>
                  <a:latin typeface="小塚ゴシック Pro H"/>
                  <a:cs typeface="Times New Roman"/>
                </a:rPr>
                <a:t>ENTERTAINMENT</a:t>
              </a:r>
              <a:endParaRPr lang="ja-JP" altLang="en-US" sz="1108" dirty="0">
                <a:latin typeface="ＭＳ Ｐゴシック"/>
                <a:cs typeface="ＭＳ Ｐゴシック"/>
              </a:endParaRPr>
            </a:p>
          </p:txBody>
        </p:sp>
        <p:sp>
          <p:nvSpPr>
            <p:cNvPr id="25" name="テキスト ボックス 55"/>
            <p:cNvSpPr txBox="1"/>
            <p:nvPr/>
          </p:nvSpPr>
          <p:spPr>
            <a:xfrm>
              <a:off x="3210228" y="4602046"/>
              <a:ext cx="699766" cy="327960"/>
            </a:xfrm>
            <a:prstGeom prst="rect">
              <a:avLst/>
            </a:prstGeom>
            <a:noFill/>
          </p:spPr>
          <p:txBody>
            <a:bodyPr wrap="square" rtlCol="0">
              <a:spAutoFit/>
            </a:bodyPr>
            <a:lstStyle/>
            <a:p>
              <a:pPr algn="ctr"/>
              <a:r>
                <a:rPr lang="ja-JP" altLang="en-US" sz="1200" b="1" dirty="0">
                  <a:solidFill>
                    <a:srgbClr val="FED626"/>
                  </a:solidFill>
                  <a:effectLst>
                    <a:glow rad="127000">
                      <a:schemeClr val="tx1"/>
                    </a:glow>
                    <a:outerShdw blurRad="101600" dist="38100" dir="2700000" algn="tl">
                      <a:srgbClr val="000000">
                        <a:alpha val="66000"/>
                      </a:srgbClr>
                    </a:outerShdw>
                  </a:effectLst>
                  <a:latin typeface="ＭＳ Ｐゴシック"/>
                  <a:ea typeface="メイリオ"/>
                  <a:cs typeface="メイリオ"/>
                </a:rPr>
                <a:t>夢 洲</a:t>
              </a:r>
              <a:endParaRPr lang="ja-JP" altLang="en-US" sz="1108" dirty="0">
                <a:latin typeface="ＭＳ Ｐゴシック"/>
                <a:cs typeface="ＭＳ Ｐゴシック"/>
              </a:endParaRPr>
            </a:p>
          </p:txBody>
        </p:sp>
        <p:sp>
          <p:nvSpPr>
            <p:cNvPr id="26" name="正方形/長方形 25"/>
            <p:cNvSpPr/>
            <p:nvPr/>
          </p:nvSpPr>
          <p:spPr>
            <a:xfrm>
              <a:off x="1797775" y="4713946"/>
              <a:ext cx="1511426" cy="504087"/>
            </a:xfrm>
            <a:prstGeom prst="rect">
              <a:avLst/>
            </a:prstGeom>
          </p:spPr>
          <p:txBody>
            <a:bodyPr wrap="none" anchor="b">
              <a:spAutoFit/>
            </a:bodyPr>
            <a:lstStyle/>
            <a:p>
              <a:pPr algn="ctr">
                <a:lnSpc>
                  <a:spcPts val="1292"/>
                </a:lnSpc>
              </a:pPr>
              <a:r>
                <a:rPr lang="en-US" sz="1200" dirty="0">
                  <a:solidFill>
                    <a:srgbClr val="4E67C8"/>
                  </a:solidFill>
                  <a:effectLst>
                    <a:glow rad="228600">
                      <a:schemeClr val="bg1">
                        <a:alpha val="87000"/>
                      </a:schemeClr>
                    </a:glow>
                  </a:effectLst>
                  <a:latin typeface="小塚ゴシック Pro H"/>
                  <a:cs typeface="Times New Roman"/>
                </a:rPr>
                <a:t>BUSINESS   MODEL</a:t>
              </a:r>
              <a:endParaRPr lang="ja-JP" altLang="en-US" sz="1108" dirty="0">
                <a:latin typeface="ＭＳ Ｐゴシック"/>
                <a:cs typeface="ＭＳ Ｐゴシック"/>
              </a:endParaRPr>
            </a:p>
            <a:p>
              <a:pPr algn="ctr">
                <a:lnSpc>
                  <a:spcPts val="1292"/>
                </a:lnSpc>
              </a:pPr>
              <a:r>
                <a:rPr lang="en-US" sz="1200" dirty="0">
                  <a:solidFill>
                    <a:srgbClr val="4E67C8"/>
                  </a:solidFill>
                  <a:effectLst>
                    <a:glow rad="228600">
                      <a:schemeClr val="bg1">
                        <a:alpha val="87000"/>
                      </a:schemeClr>
                    </a:glow>
                  </a:effectLst>
                  <a:latin typeface="小塚ゴシック Pro H"/>
                  <a:cs typeface="Times New Roman"/>
                </a:rPr>
                <a:t>SHOWCASE</a:t>
              </a:r>
              <a:endParaRPr lang="ja-JP" altLang="en-US" sz="1108" dirty="0">
                <a:latin typeface="ＭＳ Ｐゴシック"/>
                <a:cs typeface="ＭＳ Ｐゴシック"/>
              </a:endParaRPr>
            </a:p>
          </p:txBody>
        </p:sp>
        <p:sp>
          <p:nvSpPr>
            <p:cNvPr id="27" name="正方形/長方形 26"/>
            <p:cNvSpPr/>
            <p:nvPr/>
          </p:nvSpPr>
          <p:spPr>
            <a:xfrm>
              <a:off x="3758805" y="4713946"/>
              <a:ext cx="1551414" cy="504087"/>
            </a:xfrm>
            <a:prstGeom prst="rect">
              <a:avLst/>
            </a:prstGeom>
          </p:spPr>
          <p:txBody>
            <a:bodyPr wrap="square" anchor="b">
              <a:spAutoFit/>
            </a:bodyPr>
            <a:lstStyle/>
            <a:p>
              <a:pPr algn="ctr">
                <a:lnSpc>
                  <a:spcPts val="1292"/>
                </a:lnSpc>
              </a:pPr>
              <a:r>
                <a:rPr lang="en-US" sz="1200" dirty="0">
                  <a:solidFill>
                    <a:srgbClr val="5DCEAF"/>
                  </a:solidFill>
                  <a:effectLst>
                    <a:glow rad="228600">
                      <a:schemeClr val="bg1">
                        <a:alpha val="87000"/>
                      </a:schemeClr>
                    </a:glow>
                  </a:effectLst>
                  <a:latin typeface="小塚ゴシック Pro H"/>
                  <a:cs typeface="Times New Roman"/>
                </a:rPr>
                <a:t>ACTIVE   LIFE</a:t>
              </a:r>
              <a:endParaRPr lang="ja-JP" altLang="en-US" sz="1108" dirty="0">
                <a:latin typeface="ＭＳ Ｐゴシック"/>
                <a:cs typeface="ＭＳ Ｐゴシック"/>
              </a:endParaRPr>
            </a:p>
            <a:p>
              <a:pPr algn="ctr">
                <a:lnSpc>
                  <a:spcPts val="1292"/>
                </a:lnSpc>
              </a:pPr>
              <a:r>
                <a:rPr lang="en-US" sz="1200" dirty="0">
                  <a:solidFill>
                    <a:srgbClr val="5DCEAF"/>
                  </a:solidFill>
                  <a:effectLst>
                    <a:glow rad="228600">
                      <a:schemeClr val="bg1">
                        <a:alpha val="87000"/>
                      </a:schemeClr>
                    </a:glow>
                  </a:effectLst>
                  <a:latin typeface="小塚ゴシック Pro H"/>
                  <a:cs typeface="Times New Roman"/>
                </a:rPr>
                <a:t>CREATION</a:t>
              </a:r>
              <a:endParaRPr lang="ja-JP" altLang="en-US" sz="1108" dirty="0">
                <a:latin typeface="ＭＳ Ｐゴシック"/>
                <a:cs typeface="ＭＳ Ｐゴシック"/>
              </a:endParaRPr>
            </a:p>
          </p:txBody>
        </p:sp>
        <p:sp>
          <p:nvSpPr>
            <p:cNvPr id="28" name="テキスト ボックス 70"/>
            <p:cNvSpPr txBox="1"/>
            <p:nvPr/>
          </p:nvSpPr>
          <p:spPr>
            <a:xfrm>
              <a:off x="4701421" y="3217197"/>
              <a:ext cx="1287765" cy="519270"/>
            </a:xfrm>
            <a:prstGeom prst="rect">
              <a:avLst/>
            </a:prstGeom>
            <a:noFill/>
          </p:spPr>
          <p:txBody>
            <a:bodyPr wrap="square" rtlCol="0">
              <a:spAutoFit/>
            </a:bodyPr>
            <a:lstStyle/>
            <a:p>
              <a:pPr algn="ctr">
                <a:lnSpc>
                  <a:spcPts val="923"/>
                </a:lnSpc>
              </a:pPr>
              <a:r>
                <a:rPr lang="ja-JP" altLang="en-US" sz="692" b="1" dirty="0">
                  <a:solidFill>
                    <a:srgbClr val="000000"/>
                  </a:solidFill>
                  <a:latin typeface="ＭＳ Ｐゴシック"/>
                  <a:ea typeface="メイリオ"/>
                  <a:cs typeface="メイリオ"/>
                </a:rPr>
                <a:t>スーパー</a:t>
              </a:r>
              <a:endParaRPr lang="ja-JP" altLang="en-US" sz="1108" dirty="0">
                <a:latin typeface="ＭＳ Ｐゴシック"/>
                <a:cs typeface="ＭＳ Ｐゴシック"/>
              </a:endParaRPr>
            </a:p>
            <a:p>
              <a:pPr algn="ctr">
                <a:lnSpc>
                  <a:spcPts val="923"/>
                </a:lnSpc>
              </a:pPr>
              <a:r>
                <a:rPr lang="ja-JP" altLang="en-US" sz="692" b="1" dirty="0">
                  <a:solidFill>
                    <a:srgbClr val="000000"/>
                  </a:solidFill>
                  <a:latin typeface="ＭＳ Ｐゴシック"/>
                  <a:ea typeface="メイリオ"/>
                  <a:cs typeface="メイリオ"/>
                </a:rPr>
                <a:t>メガリージョンの</a:t>
              </a:r>
              <a:endParaRPr lang="en-US" altLang="ja-JP" sz="692" b="1" dirty="0">
                <a:solidFill>
                  <a:srgbClr val="000000"/>
                </a:solidFill>
                <a:latin typeface="ＭＳ Ｐゴシック"/>
                <a:ea typeface="メイリオ"/>
                <a:cs typeface="メイリオ"/>
              </a:endParaRPr>
            </a:p>
            <a:p>
              <a:pPr algn="ctr">
                <a:lnSpc>
                  <a:spcPts val="923"/>
                </a:lnSpc>
              </a:pPr>
              <a:r>
                <a:rPr lang="ja-JP" altLang="en-US" sz="692" b="1" dirty="0">
                  <a:solidFill>
                    <a:srgbClr val="000000"/>
                  </a:solidFill>
                  <a:latin typeface="ＭＳ Ｐゴシック"/>
                  <a:ea typeface="メイリオ"/>
                  <a:cs typeface="メイリオ"/>
                </a:rPr>
                <a:t>形成</a:t>
              </a:r>
              <a:endParaRPr lang="ja-JP" altLang="en-US" sz="1108" dirty="0">
                <a:latin typeface="ＭＳ Ｐゴシック"/>
                <a:cs typeface="ＭＳ Ｐゴシック"/>
              </a:endParaRPr>
            </a:p>
          </p:txBody>
        </p:sp>
        <p:sp>
          <p:nvSpPr>
            <p:cNvPr id="29" name="テキスト ボックス 73"/>
            <p:cNvSpPr txBox="1"/>
            <p:nvPr/>
          </p:nvSpPr>
          <p:spPr>
            <a:xfrm>
              <a:off x="1065485" y="5646452"/>
              <a:ext cx="974401" cy="382620"/>
            </a:xfrm>
            <a:prstGeom prst="rect">
              <a:avLst/>
            </a:prstGeom>
            <a:noFill/>
          </p:spPr>
          <p:txBody>
            <a:bodyPr wrap="square" rtlCol="0">
              <a:spAutoFit/>
            </a:bodyPr>
            <a:lstStyle/>
            <a:p>
              <a:pPr algn="ctr">
                <a:lnSpc>
                  <a:spcPts val="923"/>
                </a:lnSpc>
              </a:pPr>
              <a:r>
                <a:rPr lang="ja-JP" altLang="en-US" sz="692" b="1" dirty="0">
                  <a:solidFill>
                    <a:srgbClr val="000000"/>
                  </a:solidFill>
                  <a:latin typeface="ＭＳ Ｐゴシック"/>
                  <a:ea typeface="メイリオ"/>
                  <a:cs typeface="メイリオ"/>
                </a:rPr>
                <a:t>世界とつながる</a:t>
              </a:r>
              <a:endParaRPr lang="ja-JP" altLang="en-US" sz="1108" dirty="0">
                <a:latin typeface="ＭＳ Ｐゴシック"/>
                <a:cs typeface="ＭＳ Ｐゴシック"/>
              </a:endParaRPr>
            </a:p>
            <a:p>
              <a:pPr algn="ctr">
                <a:lnSpc>
                  <a:spcPts val="923"/>
                </a:lnSpc>
              </a:pPr>
              <a:r>
                <a:rPr lang="ja-JP" altLang="en-US" sz="692" b="1" dirty="0">
                  <a:solidFill>
                    <a:srgbClr val="000000"/>
                  </a:solidFill>
                  <a:latin typeface="ＭＳ Ｐゴシック"/>
                  <a:ea typeface="メイリオ"/>
                  <a:cs typeface="メイリオ"/>
                </a:rPr>
                <a:t>ゲートウェイ</a:t>
              </a:r>
              <a:endParaRPr lang="ja-JP" altLang="en-US" sz="1108" dirty="0">
                <a:latin typeface="ＭＳ Ｐゴシック"/>
                <a:cs typeface="ＭＳ Ｐゴシック"/>
              </a:endParaRPr>
            </a:p>
          </p:txBody>
        </p:sp>
        <p:sp>
          <p:nvSpPr>
            <p:cNvPr id="30" name="テキスト ボックス 85"/>
            <p:cNvSpPr txBox="1"/>
            <p:nvPr/>
          </p:nvSpPr>
          <p:spPr>
            <a:xfrm>
              <a:off x="5781615" y="5683823"/>
              <a:ext cx="909211" cy="382620"/>
            </a:xfrm>
            <a:prstGeom prst="rect">
              <a:avLst/>
            </a:prstGeom>
            <a:noFill/>
          </p:spPr>
          <p:txBody>
            <a:bodyPr wrap="square" rtlCol="0">
              <a:spAutoFit/>
            </a:bodyPr>
            <a:lstStyle/>
            <a:p>
              <a:pPr algn="ctr">
                <a:lnSpc>
                  <a:spcPts val="923"/>
                </a:lnSpc>
              </a:pPr>
              <a:r>
                <a:rPr lang="ja-JP" altLang="en-US" sz="692" b="1" dirty="0">
                  <a:solidFill>
                    <a:srgbClr val="7F7F7F"/>
                  </a:solidFill>
                  <a:latin typeface="ＭＳ Ｐゴシック"/>
                  <a:ea typeface="メイリオ"/>
                  <a:cs typeface="メイリオ"/>
                </a:rPr>
                <a:t>関西・西日本</a:t>
              </a:r>
              <a:endParaRPr lang="ja-JP" altLang="en-US" sz="1108" dirty="0">
                <a:latin typeface="ＭＳ Ｐゴシック"/>
                <a:cs typeface="ＭＳ Ｐゴシック"/>
              </a:endParaRPr>
            </a:p>
            <a:p>
              <a:pPr algn="ctr">
                <a:lnSpc>
                  <a:spcPts val="923"/>
                </a:lnSpc>
              </a:pPr>
              <a:r>
                <a:rPr lang="ja-JP" altLang="en-US" sz="692" b="1" dirty="0">
                  <a:solidFill>
                    <a:srgbClr val="7F7F7F"/>
                  </a:solidFill>
                  <a:latin typeface="ＭＳ Ｐゴシック"/>
                  <a:ea typeface="メイリオ"/>
                  <a:cs typeface="メイリオ"/>
                </a:rPr>
                <a:t>へ波及</a:t>
              </a:r>
              <a:endParaRPr lang="ja-JP" altLang="en-US" sz="1108" dirty="0">
                <a:latin typeface="ＭＳ Ｐゴシック"/>
                <a:cs typeface="ＭＳ Ｐゴシック"/>
              </a:endParaRPr>
            </a:p>
          </p:txBody>
        </p:sp>
        <p:sp>
          <p:nvSpPr>
            <p:cNvPr id="31" name="テキスト ボックス 85"/>
            <p:cNvSpPr txBox="1"/>
            <p:nvPr/>
          </p:nvSpPr>
          <p:spPr>
            <a:xfrm>
              <a:off x="639923" y="2969481"/>
              <a:ext cx="909211" cy="382620"/>
            </a:xfrm>
            <a:prstGeom prst="rect">
              <a:avLst/>
            </a:prstGeom>
            <a:noFill/>
          </p:spPr>
          <p:txBody>
            <a:bodyPr wrap="square" rtlCol="0">
              <a:spAutoFit/>
            </a:bodyPr>
            <a:lstStyle/>
            <a:p>
              <a:pPr algn="ctr">
                <a:lnSpc>
                  <a:spcPts val="923"/>
                </a:lnSpc>
                <a:tabLst>
                  <a:tab pos="2492388" algn="ctr"/>
                  <a:tab pos="4984777" algn="r"/>
                </a:tabLst>
              </a:pPr>
              <a:r>
                <a:rPr lang="ja-JP" altLang="en-US" sz="692" b="1" dirty="0">
                  <a:solidFill>
                    <a:srgbClr val="7F7F7F"/>
                  </a:solidFill>
                  <a:latin typeface="Century"/>
                  <a:ea typeface="メイリオ"/>
                  <a:cs typeface="メイリオ"/>
                </a:rPr>
                <a:t>関西・西日本</a:t>
              </a:r>
              <a:endParaRPr lang="ja-JP" altLang="en-US" sz="969" kern="100" dirty="0">
                <a:latin typeface="Century"/>
                <a:ea typeface="ＭＳ 明朝"/>
                <a:cs typeface="Times New Roman"/>
              </a:endParaRPr>
            </a:p>
            <a:p>
              <a:pPr algn="ctr">
                <a:lnSpc>
                  <a:spcPts val="923"/>
                </a:lnSpc>
                <a:tabLst>
                  <a:tab pos="2492388" algn="ctr"/>
                  <a:tab pos="4984777" algn="r"/>
                </a:tabLst>
              </a:pPr>
              <a:r>
                <a:rPr lang="ja-JP" altLang="en-US" sz="692" b="1" dirty="0">
                  <a:solidFill>
                    <a:srgbClr val="7F7F7F"/>
                  </a:solidFill>
                  <a:latin typeface="Century"/>
                  <a:ea typeface="メイリオ"/>
                  <a:cs typeface="メイリオ"/>
                </a:rPr>
                <a:t>へ波及</a:t>
              </a:r>
              <a:endParaRPr lang="ja-JP" altLang="en-US" sz="969" kern="100" dirty="0">
                <a:latin typeface="Century"/>
                <a:ea typeface="ＭＳ 明朝"/>
                <a:cs typeface="Times New Roman"/>
              </a:endParaRPr>
            </a:p>
          </p:txBody>
        </p:sp>
        <p:sp>
          <p:nvSpPr>
            <p:cNvPr id="32" name="正方形/長方形 31"/>
            <p:cNvSpPr/>
            <p:nvPr/>
          </p:nvSpPr>
          <p:spPr>
            <a:xfrm>
              <a:off x="133361" y="1783119"/>
              <a:ext cx="6912000" cy="5364000"/>
            </a:xfrm>
            <a:prstGeom prst="rect">
              <a:avLst/>
            </a:prstGeom>
            <a:noFill/>
            <a:ln w="34925">
              <a:solidFill>
                <a:schemeClr val="accent5">
                  <a:alpha val="30000"/>
                </a:schemeClr>
              </a:solidFill>
            </a:ln>
            <a:effectLst>
              <a:glow rad="76200">
                <a:srgbClr val="FED626">
                  <a:alpha val="2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62"/>
            </a:p>
          </p:txBody>
        </p:sp>
        <p:sp>
          <p:nvSpPr>
            <p:cNvPr id="37" name="テキスト ボックス 91"/>
            <p:cNvSpPr txBox="1"/>
            <p:nvPr/>
          </p:nvSpPr>
          <p:spPr>
            <a:xfrm>
              <a:off x="3901121" y="6384634"/>
              <a:ext cx="3144241" cy="495509"/>
            </a:xfrm>
            <a:prstGeom prst="rect">
              <a:avLst/>
            </a:prstGeom>
            <a:noFill/>
          </p:spPr>
          <p:txBody>
            <a:bodyPr wrap="square" tIns="63945" rtlCol="0">
              <a:spAutoFit/>
            </a:bodyPr>
            <a:lstStyle/>
            <a:p>
              <a:pPr algn="ctr">
                <a:lnSpc>
                  <a:spcPts val="1200"/>
                </a:lnSpc>
              </a:pPr>
              <a:r>
                <a:rPr lang="ja-JP" altLang="en-US" sz="923" dirty="0">
                  <a:solidFill>
                    <a:srgbClr val="000000"/>
                  </a:solidFill>
                  <a:effectLst>
                    <a:glow rad="228600">
                      <a:schemeClr val="bg1">
                        <a:alpha val="87000"/>
                      </a:schemeClr>
                    </a:glow>
                  </a:effectLst>
                  <a:latin typeface="ＭＳ Ｐゴシック"/>
                  <a:ea typeface="メイリオ"/>
                  <a:cs typeface="メイリオ"/>
                </a:rPr>
                <a:t>健康で活き活きとした生活をエンジョイできる</a:t>
              </a:r>
              <a:endParaRPr lang="en-US" altLang="ja-JP" sz="923" dirty="0">
                <a:solidFill>
                  <a:srgbClr val="000000"/>
                </a:solidFill>
                <a:effectLst>
                  <a:glow rad="228600">
                    <a:schemeClr val="bg1">
                      <a:alpha val="87000"/>
                    </a:schemeClr>
                  </a:glow>
                </a:effectLst>
                <a:latin typeface="ＭＳ Ｐゴシック"/>
                <a:ea typeface="メイリオ"/>
                <a:cs typeface="メイリオ"/>
              </a:endParaRPr>
            </a:p>
            <a:p>
              <a:pPr algn="ctr">
                <a:lnSpc>
                  <a:spcPts val="1200"/>
                </a:lnSpc>
              </a:pPr>
              <a:r>
                <a:rPr lang="ja-JP" altLang="en-US" sz="923" dirty="0">
                  <a:solidFill>
                    <a:srgbClr val="000000"/>
                  </a:solidFill>
                  <a:effectLst>
                    <a:glow rad="228600">
                      <a:schemeClr val="bg1">
                        <a:alpha val="87000"/>
                      </a:schemeClr>
                    </a:glow>
                  </a:effectLst>
                  <a:latin typeface="ＭＳ Ｐゴシック"/>
                  <a:ea typeface="メイリオ"/>
                  <a:cs typeface="メイリオ"/>
                </a:rPr>
                <a:t>革新的な技術などの創出と体験</a:t>
              </a:r>
              <a:endParaRPr lang="ja-JP" altLang="en-US" sz="1108" dirty="0">
                <a:latin typeface="ＭＳ Ｐゴシック"/>
                <a:cs typeface="ＭＳ Ｐゴシック"/>
              </a:endParaRPr>
            </a:p>
          </p:txBody>
        </p:sp>
        <p:sp>
          <p:nvSpPr>
            <p:cNvPr id="38" name="テキスト ボックス 88"/>
            <p:cNvSpPr txBox="1"/>
            <p:nvPr/>
          </p:nvSpPr>
          <p:spPr>
            <a:xfrm>
              <a:off x="335714" y="6384634"/>
              <a:ext cx="3565408" cy="495509"/>
            </a:xfrm>
            <a:prstGeom prst="rect">
              <a:avLst/>
            </a:prstGeom>
            <a:noFill/>
          </p:spPr>
          <p:txBody>
            <a:bodyPr wrap="square" tIns="63945" rtlCol="0">
              <a:spAutoFit/>
            </a:bodyPr>
            <a:lstStyle/>
            <a:p>
              <a:pPr algn="ctr">
                <a:lnSpc>
                  <a:spcPts val="1200"/>
                </a:lnSpc>
              </a:pPr>
              <a:r>
                <a:rPr lang="ja-JP" altLang="en-US" sz="923" spc="-88" dirty="0">
                  <a:solidFill>
                    <a:srgbClr val="000000"/>
                  </a:solidFill>
                  <a:effectLst>
                    <a:glow rad="228600">
                      <a:schemeClr val="bg1">
                        <a:alpha val="87000"/>
                      </a:schemeClr>
                    </a:glow>
                  </a:effectLst>
                  <a:latin typeface="ＭＳ Ｐゴシック"/>
                  <a:ea typeface="メイリオ"/>
                  <a:cs typeface="メイリオ"/>
                </a:rPr>
                <a:t>新しいビジネスにつながる技術やノウハウを世界第一級の</a:t>
              </a:r>
              <a:endParaRPr lang="en-US" altLang="ja-JP" sz="923" spc="-88" dirty="0">
                <a:solidFill>
                  <a:srgbClr val="000000"/>
                </a:solidFill>
                <a:effectLst>
                  <a:glow rad="228600">
                    <a:schemeClr val="bg1">
                      <a:alpha val="87000"/>
                    </a:schemeClr>
                  </a:glow>
                </a:effectLst>
                <a:latin typeface="ＭＳ Ｐゴシック"/>
                <a:ea typeface="メイリオ"/>
                <a:cs typeface="メイリオ"/>
              </a:endParaRPr>
            </a:p>
            <a:p>
              <a:pPr algn="ctr">
                <a:lnSpc>
                  <a:spcPts val="1200"/>
                </a:lnSpc>
              </a:pPr>
              <a:r>
                <a:rPr lang="en-US" sz="923" spc="-88" dirty="0">
                  <a:solidFill>
                    <a:srgbClr val="000000"/>
                  </a:solidFill>
                  <a:effectLst>
                    <a:glow rad="228600">
                      <a:schemeClr val="bg1">
                        <a:alpha val="87000"/>
                      </a:schemeClr>
                    </a:glow>
                  </a:effectLst>
                  <a:latin typeface="ＭＳ Ｐゴシック"/>
                  <a:ea typeface="メイリオ"/>
                  <a:cs typeface="メイリオ"/>
                </a:rPr>
                <a:t>MICE</a:t>
              </a:r>
              <a:r>
                <a:rPr lang="ja-JP" altLang="en-US" sz="923" spc="-88" dirty="0">
                  <a:solidFill>
                    <a:srgbClr val="000000"/>
                  </a:solidFill>
                  <a:effectLst>
                    <a:glow rad="228600">
                      <a:schemeClr val="bg1">
                        <a:alpha val="87000"/>
                      </a:schemeClr>
                    </a:glow>
                  </a:effectLst>
                  <a:latin typeface="ＭＳ Ｐゴシック"/>
                  <a:ea typeface="メイリオ"/>
                  <a:cs typeface="メイリオ"/>
                </a:rPr>
                <a:t>拠点を中心にショーケース化し、国内外に発信</a:t>
              </a:r>
              <a:endParaRPr lang="ja-JP" altLang="en-US" sz="1108" dirty="0">
                <a:latin typeface="ＭＳ Ｐゴシック"/>
                <a:cs typeface="ＭＳ Ｐゴシック"/>
              </a:endParaRPr>
            </a:p>
          </p:txBody>
        </p:sp>
        <p:sp>
          <p:nvSpPr>
            <p:cNvPr id="39" name="テキスト ボックス 90"/>
            <p:cNvSpPr txBox="1"/>
            <p:nvPr/>
          </p:nvSpPr>
          <p:spPr>
            <a:xfrm>
              <a:off x="2099813" y="2532413"/>
              <a:ext cx="2912181" cy="495509"/>
            </a:xfrm>
            <a:prstGeom prst="rect">
              <a:avLst/>
            </a:prstGeom>
            <a:noFill/>
          </p:spPr>
          <p:txBody>
            <a:bodyPr wrap="square" tIns="63945" rtlCol="0">
              <a:spAutoFit/>
            </a:bodyPr>
            <a:lstStyle/>
            <a:p>
              <a:pPr algn="ctr">
                <a:lnSpc>
                  <a:spcPts val="1200"/>
                </a:lnSpc>
              </a:pPr>
              <a:r>
                <a:rPr lang="ja-JP" altLang="en-US" sz="923" spc="-88" dirty="0">
                  <a:solidFill>
                    <a:srgbClr val="000000"/>
                  </a:solidFill>
                  <a:effectLst>
                    <a:glow rad="228600">
                      <a:schemeClr val="bg1">
                        <a:alpha val="87000"/>
                      </a:schemeClr>
                    </a:glow>
                  </a:effectLst>
                  <a:latin typeface="ＭＳ Ｐゴシック"/>
                  <a:ea typeface="メイリオ"/>
                  <a:cs typeface="メイリオ"/>
                </a:rPr>
                <a:t>大阪、関西、日本観光の要となる独創性に富む</a:t>
              </a:r>
              <a:endParaRPr lang="ja-JP" altLang="en-US" sz="1108" dirty="0">
                <a:latin typeface="ＭＳ Ｐゴシック"/>
                <a:cs typeface="ＭＳ Ｐゴシック"/>
              </a:endParaRPr>
            </a:p>
            <a:p>
              <a:pPr algn="ctr">
                <a:lnSpc>
                  <a:spcPts val="1200"/>
                </a:lnSpc>
              </a:pPr>
              <a:r>
                <a:rPr lang="ja-JP" altLang="en-US" sz="923" spc="-88" dirty="0">
                  <a:solidFill>
                    <a:srgbClr val="000000"/>
                  </a:solidFill>
                  <a:effectLst>
                    <a:glow rad="228600">
                      <a:schemeClr val="bg1">
                        <a:alpha val="87000"/>
                      </a:schemeClr>
                    </a:glow>
                  </a:effectLst>
                  <a:latin typeface="ＭＳ Ｐゴシック"/>
                  <a:ea typeface="メイリオ"/>
                  <a:cs typeface="メイリオ"/>
                </a:rPr>
                <a:t>国際的エンターテイメント拠点形成</a:t>
              </a:r>
              <a:endParaRPr lang="ja-JP" altLang="en-US" sz="1108" dirty="0">
                <a:latin typeface="ＭＳ Ｐゴシック"/>
                <a:cs typeface="ＭＳ Ｐゴシック"/>
              </a:endParaRPr>
            </a:p>
          </p:txBody>
        </p:sp>
        <p:sp>
          <p:nvSpPr>
            <p:cNvPr id="40" name="テキスト ボックス 63"/>
            <p:cNvSpPr txBox="1"/>
            <p:nvPr/>
          </p:nvSpPr>
          <p:spPr>
            <a:xfrm>
              <a:off x="5660861" y="3866749"/>
              <a:ext cx="1477276" cy="677709"/>
            </a:xfrm>
            <a:prstGeom prst="rect">
              <a:avLst/>
            </a:prstGeom>
            <a:noFill/>
          </p:spPr>
          <p:txBody>
            <a:bodyPr wrap="square" tIns="63945" rtlCol="0">
              <a:spAutoFit/>
            </a:bodyPr>
            <a:lstStyle/>
            <a:p>
              <a:pPr algn="just">
                <a:lnSpc>
                  <a:spcPts val="1200"/>
                </a:lnSpc>
              </a:pPr>
              <a:r>
                <a:rPr lang="ja-JP" altLang="en-US" sz="923" spc="-88" dirty="0">
                  <a:solidFill>
                    <a:srgbClr val="000000"/>
                  </a:solidFill>
                  <a:effectLst>
                    <a:glow rad="228600">
                      <a:schemeClr val="bg1">
                        <a:alpha val="87000"/>
                      </a:schemeClr>
                    </a:glow>
                  </a:effectLst>
                  <a:latin typeface="ＭＳ Ｐゴシック"/>
                  <a:ea typeface="メイリオ"/>
                  <a:cs typeface="メイリオ"/>
                </a:rPr>
                <a:t>大阪・関西の活力と </a:t>
              </a:r>
              <a:endParaRPr lang="ja-JP" altLang="en-US" sz="1108" dirty="0">
                <a:latin typeface="ＭＳ Ｐゴシック"/>
                <a:cs typeface="ＭＳ Ｐゴシック"/>
              </a:endParaRPr>
            </a:p>
            <a:p>
              <a:pPr algn="just">
                <a:lnSpc>
                  <a:spcPts val="1200"/>
                </a:lnSpc>
              </a:pPr>
              <a:r>
                <a:rPr lang="ja-JP" altLang="en-US" sz="923" spc="-88" dirty="0">
                  <a:solidFill>
                    <a:srgbClr val="000000"/>
                  </a:solidFill>
                  <a:effectLst>
                    <a:glow rad="228600">
                      <a:schemeClr val="bg1">
                        <a:alpha val="87000"/>
                      </a:schemeClr>
                    </a:glow>
                  </a:effectLst>
                  <a:latin typeface="ＭＳ Ｐゴシック"/>
                  <a:ea typeface="メイリオ"/>
                  <a:cs typeface="メイリオ"/>
                </a:rPr>
                <a:t>広域的な相乗効果を </a:t>
              </a:r>
              <a:endParaRPr lang="ja-JP" altLang="en-US" sz="1108" dirty="0">
                <a:latin typeface="ＭＳ Ｐゴシック"/>
                <a:cs typeface="ＭＳ Ｐゴシック"/>
              </a:endParaRPr>
            </a:p>
            <a:p>
              <a:pPr algn="just">
                <a:lnSpc>
                  <a:spcPts val="1200"/>
                </a:lnSpc>
              </a:pPr>
              <a:r>
                <a:rPr lang="ja-JP" altLang="en-US" sz="923" spc="-88" dirty="0">
                  <a:solidFill>
                    <a:srgbClr val="000000"/>
                  </a:solidFill>
                  <a:effectLst>
                    <a:glow rad="228600">
                      <a:schemeClr val="bg1">
                        <a:alpha val="87000"/>
                      </a:schemeClr>
                    </a:glow>
                  </a:effectLst>
                  <a:latin typeface="ＭＳ Ｐゴシック"/>
                  <a:ea typeface="メイリオ"/>
                  <a:cs typeface="メイリオ"/>
                </a:rPr>
                <a:t>生み出すネットワーク </a:t>
              </a:r>
              <a:endParaRPr lang="ja-JP" altLang="en-US" sz="1108" dirty="0">
                <a:latin typeface="ＭＳ Ｐゴシック"/>
                <a:cs typeface="ＭＳ Ｐゴシック"/>
              </a:endParaRPr>
            </a:p>
          </p:txBody>
        </p:sp>
        <p:sp>
          <p:nvSpPr>
            <p:cNvPr id="41" name="正方形/長方形 40"/>
            <p:cNvSpPr/>
            <p:nvPr/>
          </p:nvSpPr>
          <p:spPr>
            <a:xfrm>
              <a:off x="5799081" y="3654506"/>
              <a:ext cx="907888" cy="327960"/>
            </a:xfrm>
            <a:prstGeom prst="rect">
              <a:avLst/>
            </a:prstGeom>
          </p:spPr>
          <p:txBody>
            <a:bodyPr wrap="none">
              <a:spAutoFit/>
            </a:bodyPr>
            <a:lstStyle/>
            <a:p>
              <a:pPr algn="ctr"/>
              <a:r>
                <a:rPr lang="en-US" sz="1200" dirty="0">
                  <a:solidFill>
                    <a:srgbClr val="11B1EA"/>
                  </a:solidFill>
                  <a:effectLst>
                    <a:glow rad="228600">
                      <a:schemeClr val="bg1">
                        <a:alpha val="87000"/>
                      </a:schemeClr>
                    </a:glow>
                  </a:effectLst>
                  <a:latin typeface="小塚ゴシック Pro H"/>
                  <a:cs typeface="Times New Roman"/>
                </a:rPr>
                <a:t>NETWORK</a:t>
              </a:r>
              <a:endParaRPr lang="ja-JP" altLang="en-US" sz="1108" dirty="0">
                <a:latin typeface="ＭＳ Ｐゴシック"/>
                <a:cs typeface="ＭＳ Ｐゴシック"/>
              </a:endParaRPr>
            </a:p>
          </p:txBody>
        </p:sp>
        <p:sp>
          <p:nvSpPr>
            <p:cNvPr id="51" name="フリーフォーム 50"/>
            <p:cNvSpPr/>
            <p:nvPr/>
          </p:nvSpPr>
          <p:spPr>
            <a:xfrm>
              <a:off x="4742020" y="4131763"/>
              <a:ext cx="918842" cy="262809"/>
            </a:xfrm>
            <a:custGeom>
              <a:avLst/>
              <a:gdLst>
                <a:gd name="connsiteX0" fmla="*/ 0 w 1134208"/>
                <a:gd name="connsiteY0" fmla="*/ 290146 h 290146"/>
                <a:gd name="connsiteX1" fmla="*/ 290146 w 1134208"/>
                <a:gd name="connsiteY1" fmla="*/ 0 h 290146"/>
                <a:gd name="connsiteX2" fmla="*/ 1134208 w 1134208"/>
                <a:gd name="connsiteY2" fmla="*/ 0 h 290146"/>
              </a:gdLst>
              <a:ahLst/>
              <a:cxnLst>
                <a:cxn ang="0">
                  <a:pos x="connsiteX0" y="connsiteY0"/>
                </a:cxn>
                <a:cxn ang="0">
                  <a:pos x="connsiteX1" y="connsiteY1"/>
                </a:cxn>
                <a:cxn ang="0">
                  <a:pos x="connsiteX2" y="connsiteY2"/>
                </a:cxn>
              </a:cxnLst>
              <a:rect l="l" t="t" r="r" b="b"/>
              <a:pathLst>
                <a:path w="1134208" h="290146">
                  <a:moveTo>
                    <a:pt x="0" y="290146"/>
                  </a:moveTo>
                  <a:lnTo>
                    <a:pt x="290146" y="0"/>
                  </a:lnTo>
                  <a:lnTo>
                    <a:pt x="1134208" y="0"/>
                  </a:lnTo>
                </a:path>
              </a:pathLst>
            </a:custGeom>
            <a:noFill/>
            <a:ln w="3175">
              <a:solidFill>
                <a:schemeClr val="tx1"/>
              </a:solidFill>
              <a:headEnd type="oval" w="sm" len="sm"/>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endParaRPr lang="ja-JP" altLang="en-US" sz="1662"/>
            </a:p>
          </p:txBody>
        </p:sp>
        <p:cxnSp>
          <p:nvCxnSpPr>
            <p:cNvPr id="54" name="直線コネクタ 53"/>
            <p:cNvCxnSpPr/>
            <p:nvPr/>
          </p:nvCxnSpPr>
          <p:spPr>
            <a:xfrm flipV="1">
              <a:off x="3500958" y="2969481"/>
              <a:ext cx="0" cy="717797"/>
            </a:xfrm>
            <a:prstGeom prst="line">
              <a:avLst/>
            </a:prstGeom>
            <a:noFill/>
            <a:ln w="3175">
              <a:solidFill>
                <a:schemeClr val="tx1"/>
              </a:solidFill>
              <a:headEnd type="oval" w="sm" len="sm"/>
            </a:ln>
            <a:effectLst/>
          </p:spPr>
          <p:style>
            <a:lnRef idx="2">
              <a:schemeClr val="accent1">
                <a:shade val="50000"/>
              </a:schemeClr>
            </a:lnRef>
            <a:fillRef idx="1">
              <a:schemeClr val="accent1"/>
            </a:fillRef>
            <a:effectRef idx="0">
              <a:schemeClr val="accent1"/>
            </a:effectRef>
            <a:fontRef idx="minor">
              <a:schemeClr val="lt1"/>
            </a:fontRef>
          </p:style>
        </p:cxnSp>
        <p:cxnSp>
          <p:nvCxnSpPr>
            <p:cNvPr id="55" name="直線コネクタ 54"/>
            <p:cNvCxnSpPr/>
            <p:nvPr/>
          </p:nvCxnSpPr>
          <p:spPr>
            <a:xfrm>
              <a:off x="4453861" y="5279062"/>
              <a:ext cx="0" cy="1116000"/>
            </a:xfrm>
            <a:prstGeom prst="line">
              <a:avLst/>
            </a:prstGeom>
            <a:noFill/>
            <a:ln w="3175">
              <a:solidFill>
                <a:schemeClr val="tx1"/>
              </a:solidFill>
              <a:headEnd type="oval" w="sm" len="sm"/>
            </a:ln>
            <a:effectLst/>
          </p:spPr>
          <p:style>
            <a:lnRef idx="2">
              <a:schemeClr val="accent1">
                <a:shade val="50000"/>
              </a:schemeClr>
            </a:lnRef>
            <a:fillRef idx="1">
              <a:schemeClr val="accent1"/>
            </a:fillRef>
            <a:effectRef idx="0">
              <a:schemeClr val="accent1"/>
            </a:effectRef>
            <a:fontRef idx="minor">
              <a:schemeClr val="lt1"/>
            </a:fontRef>
          </p:style>
        </p:cxnSp>
        <p:cxnSp>
          <p:nvCxnSpPr>
            <p:cNvPr id="56" name="直線コネクタ 55"/>
            <p:cNvCxnSpPr/>
            <p:nvPr/>
          </p:nvCxnSpPr>
          <p:spPr>
            <a:xfrm>
              <a:off x="2671503" y="5279062"/>
              <a:ext cx="0" cy="1116000"/>
            </a:xfrm>
            <a:prstGeom prst="line">
              <a:avLst/>
            </a:prstGeom>
            <a:noFill/>
            <a:ln w="3175">
              <a:solidFill>
                <a:schemeClr val="tx1"/>
              </a:solidFill>
              <a:headEnd type="oval" w="sm" len="sm"/>
            </a:ln>
            <a:effectLst/>
          </p:spPr>
          <p:style>
            <a:lnRef idx="2">
              <a:schemeClr val="accent1">
                <a:shade val="50000"/>
              </a:schemeClr>
            </a:lnRef>
            <a:fillRef idx="1">
              <a:schemeClr val="accent1"/>
            </a:fillRef>
            <a:effectRef idx="0">
              <a:schemeClr val="accent1"/>
            </a:effectRef>
            <a:fontRef idx="minor">
              <a:schemeClr val="lt1"/>
            </a:fontRef>
          </p:style>
        </p:cxnSp>
        <p:sp>
          <p:nvSpPr>
            <p:cNvPr id="57" name="正方形/長方形 56"/>
            <p:cNvSpPr/>
            <p:nvPr/>
          </p:nvSpPr>
          <p:spPr>
            <a:xfrm>
              <a:off x="20399" y="1821266"/>
              <a:ext cx="3353999" cy="378445"/>
            </a:xfrm>
            <a:prstGeom prst="rect">
              <a:avLst/>
            </a:prstGeom>
          </p:spPr>
          <p:txBody>
            <a:bodyPr wrap="none">
              <a:spAutoFit/>
            </a:bodyPr>
            <a:lstStyle/>
            <a:p>
              <a:pPr algn="just">
                <a:tabLst>
                  <a:tab pos="2492388" algn="ctr"/>
                  <a:tab pos="4984777" algn="r"/>
                </a:tabLst>
              </a:pPr>
              <a:r>
                <a:rPr lang="en-US" altLang="ja-JP" sz="1477" b="1" dirty="0">
                  <a:solidFill>
                    <a:srgbClr val="000000"/>
                  </a:solidFill>
                  <a:latin typeface="Century"/>
                  <a:ea typeface="メイリオ"/>
                  <a:cs typeface="メイリオ"/>
                </a:rPr>
                <a:t>【</a:t>
              </a:r>
              <a:r>
                <a:rPr lang="ja-JP" altLang="en-US" sz="1477" b="1" dirty="0">
                  <a:solidFill>
                    <a:srgbClr val="000000"/>
                  </a:solidFill>
                  <a:latin typeface="Century"/>
                  <a:ea typeface="メイリオ"/>
                  <a:cs typeface="メイリオ"/>
                </a:rPr>
                <a:t>拠点形成のための都市機能</a:t>
              </a:r>
              <a:r>
                <a:rPr lang="en-US" altLang="ja-JP" sz="1477" b="1" dirty="0">
                  <a:solidFill>
                    <a:srgbClr val="000000"/>
                  </a:solidFill>
                  <a:latin typeface="Century"/>
                  <a:ea typeface="メイリオ"/>
                  <a:cs typeface="メイリオ"/>
                </a:rPr>
                <a:t>】</a:t>
              </a:r>
              <a:endParaRPr lang="ja-JP" altLang="en-US" sz="1477" kern="100" dirty="0">
                <a:latin typeface="Century"/>
                <a:ea typeface="ＭＳ 明朝"/>
                <a:cs typeface="Times New Roman"/>
              </a:endParaRPr>
            </a:p>
          </p:txBody>
        </p:sp>
      </p:grpSp>
      <p:sp>
        <p:nvSpPr>
          <p:cNvPr id="58" name="正方形/長方形 57"/>
          <p:cNvSpPr/>
          <p:nvPr/>
        </p:nvSpPr>
        <p:spPr>
          <a:xfrm>
            <a:off x="6405197" y="4912556"/>
            <a:ext cx="2371872" cy="1252840"/>
          </a:xfrm>
          <a:prstGeom prst="rect">
            <a:avLst/>
          </a:prstGeom>
          <a:noFill/>
          <a:ln w="34925">
            <a:solidFill>
              <a:schemeClr val="accent5">
                <a:alpha val="30000"/>
              </a:schemeClr>
            </a:solidFill>
          </a:ln>
          <a:effectLst>
            <a:glow rad="76200">
              <a:srgbClr val="FED626">
                <a:alpha val="2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62" dirty="0"/>
              <a:t>　　　　　　　　　　　　　　　　</a:t>
            </a:r>
          </a:p>
        </p:txBody>
      </p:sp>
      <p:sp>
        <p:nvSpPr>
          <p:cNvPr id="3" name="正方形/長方形 2"/>
          <p:cNvSpPr/>
          <p:nvPr/>
        </p:nvSpPr>
        <p:spPr>
          <a:xfrm>
            <a:off x="6483556" y="1664666"/>
            <a:ext cx="2293512" cy="3153748"/>
          </a:xfrm>
          <a:prstGeom prst="rect">
            <a:avLst/>
          </a:prstGeom>
        </p:spPr>
        <p:txBody>
          <a:bodyPr wrap="square">
            <a:spAutoFit/>
          </a:bodyPr>
          <a:lstStyle/>
          <a:p>
            <a:r>
              <a:rPr lang="ja-JP" altLang="ja-JP" sz="1477" b="1" dirty="0">
                <a:solidFill>
                  <a:srgbClr val="000000"/>
                </a:solidFill>
                <a:latin typeface="Century"/>
                <a:ea typeface="メイリオ"/>
                <a:cs typeface="メイリオ"/>
              </a:rPr>
              <a:t>【まちづくり</a:t>
            </a:r>
            <a:r>
              <a:rPr lang="ja-JP" altLang="en-US" sz="1477" b="1" dirty="0">
                <a:solidFill>
                  <a:srgbClr val="000000"/>
                </a:solidFill>
                <a:latin typeface="Century"/>
                <a:ea typeface="メイリオ"/>
                <a:cs typeface="メイリオ"/>
              </a:rPr>
              <a:t>の</a:t>
            </a:r>
            <a:r>
              <a:rPr lang="ja-JP" altLang="ja-JP" sz="1477" b="1" dirty="0">
                <a:solidFill>
                  <a:srgbClr val="000000"/>
                </a:solidFill>
                <a:latin typeface="Century"/>
                <a:ea typeface="メイリオ"/>
                <a:cs typeface="メイリオ"/>
              </a:rPr>
              <a:t>方針</a:t>
            </a:r>
            <a:r>
              <a:rPr lang="en-US" altLang="ja-JP" sz="1477" b="1" dirty="0">
                <a:solidFill>
                  <a:srgbClr val="000000"/>
                </a:solidFill>
                <a:latin typeface="Century"/>
                <a:ea typeface="メイリオ"/>
                <a:cs typeface="メイリオ"/>
              </a:rPr>
              <a:t>】</a:t>
            </a:r>
          </a:p>
          <a:p>
            <a:pPr>
              <a:lnSpc>
                <a:spcPts val="1662"/>
              </a:lnSpc>
            </a:pPr>
            <a:r>
              <a:rPr lang="ja-JP" altLang="ja-JP" sz="1108" b="1" dirty="0">
                <a:solidFill>
                  <a:srgbClr val="000000"/>
                </a:solidFill>
                <a:effectLst>
                  <a:glow rad="228600">
                    <a:schemeClr val="bg1">
                      <a:alpha val="87000"/>
                    </a:schemeClr>
                  </a:glow>
                </a:effectLst>
                <a:latin typeface="ＭＳ Ｐゴシック"/>
                <a:ea typeface="メイリオ"/>
                <a:cs typeface="Times New Roman"/>
              </a:rPr>
              <a:t>土地利用</a:t>
            </a:r>
            <a:endParaRPr lang="en-US" altLang="ja-JP" sz="1108" b="1" dirty="0">
              <a:solidFill>
                <a:srgbClr val="000000"/>
              </a:solidFill>
              <a:effectLst>
                <a:glow rad="228600">
                  <a:schemeClr val="bg1">
                    <a:alpha val="87000"/>
                  </a:schemeClr>
                </a:glow>
              </a:effectLst>
              <a:latin typeface="ＭＳ Ｐゴシック"/>
              <a:ea typeface="メイリオ"/>
              <a:cs typeface="Times New Roman"/>
            </a:endParaRPr>
          </a:p>
          <a:p>
            <a:pPr marL="84994" indent="-84994">
              <a:lnSpc>
                <a:spcPts val="1662"/>
              </a:lnSpc>
            </a:pPr>
            <a:r>
              <a:rPr lang="ja-JP" altLang="en-US" sz="1108" b="1" dirty="0">
                <a:solidFill>
                  <a:srgbClr val="000000"/>
                </a:solidFill>
                <a:effectLst>
                  <a:glow rad="228600">
                    <a:schemeClr val="bg1">
                      <a:alpha val="87000"/>
                    </a:schemeClr>
                  </a:glow>
                </a:effectLst>
                <a:latin typeface="ＭＳ Ｐゴシック"/>
                <a:ea typeface="メイリオ"/>
                <a:cs typeface="Times New Roman"/>
              </a:rPr>
              <a:t>▶</a:t>
            </a:r>
            <a:r>
              <a:rPr lang="ja-JP" altLang="ja-JP" sz="1108" dirty="0">
                <a:solidFill>
                  <a:srgbClr val="000000"/>
                </a:solidFill>
                <a:effectLst>
                  <a:glow rad="228600">
                    <a:schemeClr val="bg1">
                      <a:alpha val="87000"/>
                    </a:schemeClr>
                  </a:glow>
                </a:effectLst>
                <a:latin typeface="ＭＳ Ｐゴシック"/>
                <a:ea typeface="メイリオ"/>
                <a:cs typeface="メイリオ"/>
              </a:rPr>
              <a:t>世界で存在感を発揮する</a:t>
            </a:r>
            <a:r>
              <a:rPr lang="ja-JP" altLang="en-US" sz="1108" dirty="0">
                <a:solidFill>
                  <a:srgbClr val="000000"/>
                </a:solidFill>
                <a:effectLst>
                  <a:glow rad="228600">
                    <a:schemeClr val="bg1">
                      <a:alpha val="87000"/>
                    </a:schemeClr>
                  </a:glow>
                </a:effectLst>
                <a:latin typeface="ＭＳ Ｐゴシック"/>
                <a:ea typeface="メイリオ"/>
                <a:cs typeface="メイリオ"/>
              </a:rPr>
              <a:t>       </a:t>
            </a:r>
            <a:r>
              <a:rPr lang="ja-JP" altLang="ja-JP" sz="1108" dirty="0">
                <a:solidFill>
                  <a:srgbClr val="000000"/>
                </a:solidFill>
                <a:effectLst>
                  <a:glow rad="228600">
                    <a:schemeClr val="bg1">
                      <a:alpha val="87000"/>
                    </a:schemeClr>
                  </a:glow>
                </a:effectLst>
                <a:latin typeface="ＭＳ Ｐゴシック"/>
                <a:ea typeface="メイリオ"/>
                <a:cs typeface="メイリオ"/>
              </a:rPr>
              <a:t>まちづくり </a:t>
            </a:r>
            <a:endParaRPr lang="ja-JP" altLang="ja-JP" sz="1108" dirty="0">
              <a:latin typeface="ＭＳ Ｐゴシック"/>
              <a:cs typeface="ＭＳ Ｐゴシック"/>
            </a:endParaRPr>
          </a:p>
          <a:p>
            <a:pPr>
              <a:lnSpc>
                <a:spcPts val="1662"/>
              </a:lnSpc>
            </a:pPr>
            <a:r>
              <a:rPr lang="ja-JP" altLang="ja-JP" sz="1108" b="1" dirty="0">
                <a:solidFill>
                  <a:srgbClr val="000000"/>
                </a:solidFill>
                <a:effectLst>
                  <a:glow rad="228600">
                    <a:schemeClr val="bg1">
                      <a:alpha val="87000"/>
                    </a:schemeClr>
                  </a:glow>
                </a:effectLst>
                <a:latin typeface="ＭＳ Ｐゴシック"/>
                <a:ea typeface="メイリオ"/>
                <a:cs typeface="Times New Roman"/>
              </a:rPr>
              <a:t>都市基盤</a:t>
            </a:r>
            <a:endParaRPr lang="en-US" altLang="ja-JP" sz="1108" b="1" dirty="0">
              <a:solidFill>
                <a:srgbClr val="000000"/>
              </a:solidFill>
              <a:effectLst>
                <a:glow rad="228600">
                  <a:schemeClr val="bg1">
                    <a:alpha val="87000"/>
                  </a:schemeClr>
                </a:glow>
              </a:effectLst>
              <a:latin typeface="ＭＳ Ｐゴシック"/>
              <a:ea typeface="メイリオ"/>
              <a:cs typeface="Times New Roman"/>
            </a:endParaRPr>
          </a:p>
          <a:p>
            <a:pPr marL="84994" indent="-84994">
              <a:lnSpc>
                <a:spcPts val="1662"/>
              </a:lnSpc>
            </a:pPr>
            <a:r>
              <a:rPr lang="ja-JP" altLang="en-US" sz="1108" dirty="0">
                <a:solidFill>
                  <a:srgbClr val="000000"/>
                </a:solidFill>
                <a:effectLst>
                  <a:glow rad="228600">
                    <a:schemeClr val="bg1">
                      <a:alpha val="87000"/>
                    </a:schemeClr>
                  </a:glow>
                </a:effectLst>
                <a:latin typeface="ＭＳ Ｐゴシック"/>
                <a:ea typeface="メイリオ"/>
                <a:cs typeface="メイリオ"/>
              </a:rPr>
              <a:t>▶</a:t>
            </a:r>
            <a:r>
              <a:rPr lang="ja-JP" altLang="ja-JP" sz="1108" dirty="0">
                <a:solidFill>
                  <a:srgbClr val="000000"/>
                </a:solidFill>
                <a:effectLst>
                  <a:glow rad="228600">
                    <a:schemeClr val="bg1">
                      <a:alpha val="87000"/>
                    </a:schemeClr>
                  </a:glow>
                </a:effectLst>
                <a:latin typeface="ＭＳ Ｐゴシック"/>
                <a:ea typeface="メイリオ"/>
                <a:cs typeface="メイリオ"/>
              </a:rPr>
              <a:t>確かな技術に支えられた</a:t>
            </a:r>
            <a:r>
              <a:rPr lang="ja-JP" altLang="en-US" sz="1108" dirty="0">
                <a:solidFill>
                  <a:srgbClr val="000000"/>
                </a:solidFill>
                <a:effectLst>
                  <a:glow rad="228600">
                    <a:schemeClr val="bg1">
                      <a:alpha val="87000"/>
                    </a:schemeClr>
                  </a:glow>
                </a:effectLst>
                <a:latin typeface="ＭＳ Ｐゴシック"/>
                <a:ea typeface="メイリオ"/>
                <a:cs typeface="メイリオ"/>
              </a:rPr>
              <a:t>       </a:t>
            </a:r>
            <a:r>
              <a:rPr lang="ja-JP" altLang="ja-JP" sz="1108" dirty="0">
                <a:solidFill>
                  <a:srgbClr val="000000"/>
                </a:solidFill>
                <a:effectLst>
                  <a:glow rad="228600">
                    <a:schemeClr val="bg1">
                      <a:alpha val="87000"/>
                    </a:schemeClr>
                  </a:glow>
                </a:effectLst>
                <a:latin typeface="ＭＳ Ｐゴシック"/>
                <a:ea typeface="メイリオ"/>
                <a:cs typeface="メイリオ"/>
              </a:rPr>
              <a:t>スマートなまちづくり </a:t>
            </a:r>
            <a:endParaRPr lang="ja-JP" altLang="ja-JP" sz="1108" dirty="0">
              <a:latin typeface="ＭＳ Ｐゴシック"/>
              <a:cs typeface="ＭＳ Ｐゴシック"/>
            </a:endParaRPr>
          </a:p>
          <a:p>
            <a:pPr>
              <a:lnSpc>
                <a:spcPts val="1662"/>
              </a:lnSpc>
            </a:pPr>
            <a:r>
              <a:rPr lang="ja-JP" altLang="ja-JP" sz="1108" b="1" dirty="0">
                <a:solidFill>
                  <a:srgbClr val="000000"/>
                </a:solidFill>
                <a:effectLst>
                  <a:glow rad="228600">
                    <a:schemeClr val="bg1">
                      <a:alpha val="87000"/>
                    </a:schemeClr>
                  </a:glow>
                </a:effectLst>
                <a:latin typeface="ＭＳ Ｐゴシック"/>
                <a:ea typeface="メイリオ"/>
                <a:cs typeface="Times New Roman"/>
              </a:rPr>
              <a:t>環境共生</a:t>
            </a:r>
            <a:endParaRPr lang="en-US" altLang="ja-JP" sz="1108" b="1" dirty="0">
              <a:solidFill>
                <a:srgbClr val="000000"/>
              </a:solidFill>
              <a:effectLst>
                <a:glow rad="228600">
                  <a:schemeClr val="bg1">
                    <a:alpha val="87000"/>
                  </a:schemeClr>
                </a:glow>
              </a:effectLst>
              <a:latin typeface="ＭＳ Ｐゴシック"/>
              <a:ea typeface="メイリオ"/>
              <a:cs typeface="Times New Roman"/>
            </a:endParaRPr>
          </a:p>
          <a:p>
            <a:pPr marL="84994" indent="-84994">
              <a:lnSpc>
                <a:spcPts val="1662"/>
              </a:lnSpc>
            </a:pPr>
            <a:r>
              <a:rPr lang="ja-JP" altLang="en-US" sz="1108" b="1" dirty="0">
                <a:solidFill>
                  <a:srgbClr val="000000"/>
                </a:solidFill>
                <a:effectLst>
                  <a:glow rad="228600">
                    <a:schemeClr val="bg1">
                      <a:alpha val="87000"/>
                    </a:schemeClr>
                  </a:glow>
                </a:effectLst>
                <a:latin typeface="ＭＳ Ｐゴシック"/>
                <a:ea typeface="メイリオ"/>
                <a:cs typeface="Times New Roman"/>
              </a:rPr>
              <a:t>▶</a:t>
            </a:r>
            <a:r>
              <a:rPr lang="ja-JP" altLang="ja-JP" sz="1108" dirty="0">
                <a:solidFill>
                  <a:srgbClr val="000000"/>
                </a:solidFill>
                <a:effectLst>
                  <a:glow rad="228600">
                    <a:schemeClr val="bg1">
                      <a:alpha val="87000"/>
                    </a:schemeClr>
                  </a:glow>
                </a:effectLst>
                <a:latin typeface="ＭＳ Ｐゴシック"/>
                <a:ea typeface="メイリオ"/>
                <a:cs typeface="メイリオ"/>
              </a:rPr>
              <a:t>地球・自然環境共生とスマート技術の融合による先進的で快適な環境形成</a:t>
            </a:r>
            <a:endParaRPr lang="ja-JP" altLang="ja-JP" sz="1108" dirty="0">
              <a:latin typeface="ＭＳ Ｐゴシック"/>
              <a:cs typeface="ＭＳ Ｐゴシック"/>
            </a:endParaRPr>
          </a:p>
          <a:p>
            <a:pPr>
              <a:lnSpc>
                <a:spcPts val="1662"/>
              </a:lnSpc>
            </a:pPr>
            <a:r>
              <a:rPr lang="ja-JP" altLang="ja-JP" sz="1108" b="1" spc="-60" dirty="0">
                <a:solidFill>
                  <a:srgbClr val="000000"/>
                </a:solidFill>
                <a:effectLst>
                  <a:glow rad="228600">
                    <a:schemeClr val="bg1">
                      <a:alpha val="87000"/>
                    </a:schemeClr>
                  </a:glow>
                </a:effectLst>
                <a:latin typeface="ＭＳ Ｐゴシック"/>
                <a:ea typeface="メイリオ"/>
                <a:cs typeface="Times New Roman"/>
              </a:rPr>
              <a:t>空間デザイン</a:t>
            </a:r>
            <a:endParaRPr lang="en-US" altLang="ja-JP" sz="1108" b="1" spc="-60" dirty="0">
              <a:solidFill>
                <a:srgbClr val="000000"/>
              </a:solidFill>
              <a:effectLst>
                <a:glow rad="228600">
                  <a:schemeClr val="bg1">
                    <a:alpha val="87000"/>
                  </a:schemeClr>
                </a:glow>
              </a:effectLst>
              <a:latin typeface="ＭＳ Ｐゴシック"/>
              <a:ea typeface="メイリオ"/>
              <a:cs typeface="Times New Roman"/>
            </a:endParaRPr>
          </a:p>
          <a:p>
            <a:pPr marL="84994" indent="-84994">
              <a:lnSpc>
                <a:spcPts val="1662"/>
              </a:lnSpc>
            </a:pPr>
            <a:r>
              <a:rPr lang="ja-JP" altLang="en-US" sz="1108" dirty="0">
                <a:solidFill>
                  <a:srgbClr val="000000"/>
                </a:solidFill>
                <a:effectLst>
                  <a:glow rad="228600">
                    <a:schemeClr val="bg1">
                      <a:alpha val="87000"/>
                    </a:schemeClr>
                  </a:glow>
                </a:effectLst>
                <a:latin typeface="ＭＳ Ｐゴシック"/>
                <a:ea typeface="メイリオ"/>
                <a:cs typeface="メイリオ"/>
              </a:rPr>
              <a:t>▶</a:t>
            </a:r>
            <a:r>
              <a:rPr lang="ja-JP" altLang="ja-JP" sz="1108" dirty="0">
                <a:solidFill>
                  <a:srgbClr val="000000"/>
                </a:solidFill>
                <a:effectLst>
                  <a:glow rad="228600">
                    <a:schemeClr val="bg1">
                      <a:alpha val="87000"/>
                    </a:schemeClr>
                  </a:glow>
                </a:effectLst>
                <a:latin typeface="ＭＳ Ｐゴシック"/>
                <a:ea typeface="メイリオ"/>
                <a:cs typeface="メイリオ"/>
              </a:rPr>
              <a:t>アーティスティックな</a:t>
            </a:r>
            <a:r>
              <a:rPr lang="ja-JP" altLang="ja-JP" sz="1108" dirty="0" smtClean="0">
                <a:solidFill>
                  <a:srgbClr val="000000"/>
                </a:solidFill>
                <a:effectLst>
                  <a:glow rad="228600">
                    <a:schemeClr val="bg1">
                      <a:alpha val="87000"/>
                    </a:schemeClr>
                  </a:glow>
                </a:effectLst>
                <a:latin typeface="ＭＳ Ｐゴシック"/>
                <a:ea typeface="メイリオ"/>
                <a:cs typeface="メイリオ"/>
              </a:rPr>
              <a:t>デザイ</a:t>
            </a:r>
            <a:r>
              <a:rPr lang="ja-JP" altLang="en-US" sz="1108" dirty="0" smtClean="0">
                <a:solidFill>
                  <a:srgbClr val="000000"/>
                </a:solidFill>
                <a:effectLst>
                  <a:glow rad="228600">
                    <a:schemeClr val="bg1">
                      <a:alpha val="87000"/>
                    </a:schemeClr>
                  </a:glow>
                </a:effectLst>
                <a:latin typeface="ＭＳ Ｐゴシック"/>
                <a:ea typeface="メイリオ"/>
                <a:cs typeface="メイリオ"/>
              </a:rPr>
              <a:t>　</a:t>
            </a:r>
            <a:endParaRPr lang="en-US" altLang="ja-JP" sz="1108" dirty="0" smtClean="0">
              <a:solidFill>
                <a:srgbClr val="000000"/>
              </a:solidFill>
              <a:effectLst>
                <a:glow rad="228600">
                  <a:schemeClr val="bg1">
                    <a:alpha val="87000"/>
                  </a:schemeClr>
                </a:glow>
              </a:effectLst>
              <a:latin typeface="ＭＳ Ｐゴシック"/>
              <a:ea typeface="メイリオ"/>
              <a:cs typeface="メイリオ"/>
            </a:endParaRPr>
          </a:p>
          <a:p>
            <a:pPr marL="84994" indent="-84994">
              <a:lnSpc>
                <a:spcPts val="1662"/>
              </a:lnSpc>
            </a:pPr>
            <a:r>
              <a:rPr lang="ja-JP" altLang="en-US" sz="1108" dirty="0">
                <a:solidFill>
                  <a:srgbClr val="000000"/>
                </a:solidFill>
                <a:effectLst>
                  <a:glow rad="228600">
                    <a:schemeClr val="bg1">
                      <a:alpha val="87000"/>
                    </a:schemeClr>
                  </a:glow>
                </a:effectLst>
                <a:latin typeface="ＭＳ Ｐゴシック"/>
                <a:ea typeface="メイリオ"/>
                <a:cs typeface="メイリオ"/>
              </a:rPr>
              <a:t>　</a:t>
            </a:r>
            <a:r>
              <a:rPr lang="ja-JP" altLang="ja-JP" sz="1108" dirty="0" smtClean="0">
                <a:solidFill>
                  <a:srgbClr val="000000"/>
                </a:solidFill>
                <a:effectLst>
                  <a:glow rad="228600">
                    <a:schemeClr val="bg1">
                      <a:alpha val="87000"/>
                    </a:schemeClr>
                  </a:glow>
                </a:effectLst>
                <a:latin typeface="ＭＳ Ｐゴシック"/>
                <a:ea typeface="メイリオ"/>
                <a:cs typeface="メイリオ"/>
              </a:rPr>
              <a:t>ン</a:t>
            </a:r>
            <a:r>
              <a:rPr lang="ja-JP" altLang="ja-JP" sz="1108" dirty="0">
                <a:solidFill>
                  <a:srgbClr val="000000"/>
                </a:solidFill>
                <a:effectLst>
                  <a:glow rad="228600">
                    <a:schemeClr val="bg1">
                      <a:alpha val="87000"/>
                    </a:schemeClr>
                  </a:glow>
                </a:effectLst>
                <a:latin typeface="ＭＳ Ｐゴシック"/>
                <a:ea typeface="メイリオ"/>
                <a:cs typeface="メイリオ"/>
              </a:rPr>
              <a:t>、上質で快適な空間形成</a:t>
            </a:r>
            <a:endParaRPr lang="ja-JP" altLang="en-US" sz="1662" dirty="0"/>
          </a:p>
        </p:txBody>
      </p:sp>
      <p:sp>
        <p:nvSpPr>
          <p:cNvPr id="60" name="正方形/長方形 59"/>
          <p:cNvSpPr/>
          <p:nvPr/>
        </p:nvSpPr>
        <p:spPr>
          <a:xfrm>
            <a:off x="6405196" y="1640620"/>
            <a:ext cx="2371872" cy="3111134"/>
          </a:xfrm>
          <a:prstGeom prst="rect">
            <a:avLst/>
          </a:prstGeom>
          <a:noFill/>
          <a:ln w="34925">
            <a:solidFill>
              <a:schemeClr val="accent5">
                <a:alpha val="30000"/>
              </a:schemeClr>
            </a:solidFill>
          </a:ln>
          <a:effectLst>
            <a:glow rad="76200">
              <a:srgbClr val="FED626">
                <a:alpha val="2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62" dirty="0"/>
              <a:t>　　　　　　　　　　　　　　　　</a:t>
            </a:r>
          </a:p>
        </p:txBody>
      </p:sp>
      <p:sp>
        <p:nvSpPr>
          <p:cNvPr id="4" name="正方形/長方形 3"/>
          <p:cNvSpPr/>
          <p:nvPr/>
        </p:nvSpPr>
        <p:spPr>
          <a:xfrm>
            <a:off x="6483554" y="4967049"/>
            <a:ext cx="2121400" cy="1172116"/>
          </a:xfrm>
          <a:prstGeom prst="rect">
            <a:avLst/>
          </a:prstGeom>
        </p:spPr>
        <p:txBody>
          <a:bodyPr wrap="square">
            <a:spAutoFit/>
          </a:bodyPr>
          <a:lstStyle/>
          <a:p>
            <a:pPr algn="just">
              <a:tabLst>
                <a:tab pos="2492388" algn="ctr"/>
                <a:tab pos="4984777" algn="r"/>
              </a:tabLst>
            </a:pPr>
            <a:r>
              <a:rPr lang="ja-JP" altLang="ja-JP" sz="1477" b="1" dirty="0">
                <a:solidFill>
                  <a:srgbClr val="000000"/>
                </a:solidFill>
                <a:latin typeface="Century"/>
                <a:ea typeface="メイリオ"/>
                <a:cs typeface="メイリオ"/>
              </a:rPr>
              <a:t>【支えるしくみ】</a:t>
            </a:r>
            <a:endParaRPr lang="en-US" altLang="ja-JP" sz="1477" b="1" dirty="0">
              <a:solidFill>
                <a:srgbClr val="000000"/>
              </a:solidFill>
              <a:latin typeface="Century"/>
              <a:ea typeface="メイリオ"/>
              <a:cs typeface="メイリオ"/>
            </a:endParaRPr>
          </a:p>
          <a:p>
            <a:pPr algn="just">
              <a:tabLst>
                <a:tab pos="2492388" algn="ctr"/>
                <a:tab pos="4984777" algn="r"/>
              </a:tabLst>
            </a:pPr>
            <a:r>
              <a:rPr lang="ja-JP" altLang="ja-JP" sz="1108" b="1" dirty="0">
                <a:solidFill>
                  <a:srgbClr val="000000"/>
                </a:solidFill>
                <a:effectLst>
                  <a:glow rad="228600">
                    <a:schemeClr val="bg1">
                      <a:alpha val="87000"/>
                    </a:schemeClr>
                  </a:glow>
                </a:effectLst>
                <a:latin typeface="Century"/>
                <a:ea typeface="メイリオ"/>
                <a:cs typeface="Times New Roman"/>
              </a:rPr>
              <a:t>安全・安心</a:t>
            </a:r>
            <a:endParaRPr lang="en-US" altLang="ja-JP" sz="1108" b="1" dirty="0">
              <a:solidFill>
                <a:srgbClr val="000000"/>
              </a:solidFill>
              <a:effectLst>
                <a:glow rad="228600">
                  <a:schemeClr val="bg1">
                    <a:alpha val="87000"/>
                  </a:schemeClr>
                </a:glow>
              </a:effectLst>
              <a:latin typeface="Century"/>
              <a:ea typeface="メイリオ"/>
              <a:cs typeface="Times New Roman"/>
            </a:endParaRPr>
          </a:p>
          <a:p>
            <a:pPr marL="84994" indent="-84994" algn="just">
              <a:tabLst>
                <a:tab pos="2492388" algn="ctr"/>
                <a:tab pos="4984777" algn="r"/>
              </a:tabLst>
            </a:pPr>
            <a:r>
              <a:rPr lang="ja-JP" altLang="en-US" sz="1108" b="1" dirty="0">
                <a:solidFill>
                  <a:srgbClr val="000000"/>
                </a:solidFill>
                <a:effectLst>
                  <a:glow rad="228600">
                    <a:schemeClr val="bg1">
                      <a:alpha val="87000"/>
                    </a:schemeClr>
                  </a:glow>
                </a:effectLst>
                <a:latin typeface="Century"/>
                <a:ea typeface="メイリオ"/>
                <a:cs typeface="Times New Roman"/>
              </a:rPr>
              <a:t>▶</a:t>
            </a:r>
            <a:r>
              <a:rPr lang="en-US" altLang="ja-JP" sz="1108" dirty="0">
                <a:solidFill>
                  <a:srgbClr val="000000"/>
                </a:solidFill>
                <a:effectLst>
                  <a:glow rad="228600">
                    <a:schemeClr val="bg1">
                      <a:alpha val="87000"/>
                    </a:schemeClr>
                  </a:glow>
                </a:effectLst>
                <a:latin typeface="メイリオ"/>
                <a:cs typeface="メイリオ"/>
              </a:rPr>
              <a:t>24</a:t>
            </a:r>
            <a:r>
              <a:rPr lang="ja-JP" altLang="ja-JP" sz="1108" dirty="0">
                <a:solidFill>
                  <a:srgbClr val="000000"/>
                </a:solidFill>
                <a:effectLst>
                  <a:glow rad="228600">
                    <a:schemeClr val="bg1">
                      <a:alpha val="87000"/>
                    </a:schemeClr>
                  </a:glow>
                </a:effectLst>
                <a:latin typeface="ＭＳ Ｐゴシック"/>
                <a:ea typeface="メイリオ"/>
                <a:cs typeface="メイリオ"/>
              </a:rPr>
              <a:t>時間ホスピタリティと</a:t>
            </a:r>
            <a:r>
              <a:rPr lang="ja-JP" altLang="en-US" sz="1108" dirty="0">
                <a:solidFill>
                  <a:srgbClr val="000000"/>
                </a:solidFill>
                <a:effectLst>
                  <a:glow rad="228600">
                    <a:schemeClr val="bg1">
                      <a:alpha val="87000"/>
                    </a:schemeClr>
                  </a:glow>
                </a:effectLst>
                <a:latin typeface="ＭＳ Ｐゴシック"/>
                <a:ea typeface="メイリオ"/>
                <a:cs typeface="メイリオ"/>
              </a:rPr>
              <a:t>       </a:t>
            </a:r>
            <a:r>
              <a:rPr lang="ja-JP" altLang="ja-JP" sz="1108" dirty="0">
                <a:solidFill>
                  <a:srgbClr val="000000"/>
                </a:solidFill>
                <a:effectLst>
                  <a:glow rad="228600">
                    <a:schemeClr val="bg1">
                      <a:alpha val="87000"/>
                    </a:schemeClr>
                  </a:glow>
                </a:effectLst>
                <a:latin typeface="ＭＳ Ｐゴシック"/>
                <a:ea typeface="メイリオ"/>
                <a:cs typeface="メイリオ"/>
              </a:rPr>
              <a:t>安心感に包まれるまちづくり </a:t>
            </a:r>
            <a:endParaRPr lang="ja-JP" altLang="ja-JP" sz="1108" dirty="0">
              <a:latin typeface="ＭＳ Ｐゴシック"/>
              <a:cs typeface="ＭＳ Ｐゴシック"/>
            </a:endParaRPr>
          </a:p>
          <a:p>
            <a:pPr algn="just">
              <a:tabLst>
                <a:tab pos="2492388" algn="ctr"/>
                <a:tab pos="4984777" algn="r"/>
              </a:tabLst>
            </a:pPr>
            <a:r>
              <a:rPr lang="ja-JP" altLang="ja-JP" sz="1108" b="1" dirty="0">
                <a:solidFill>
                  <a:srgbClr val="000000"/>
                </a:solidFill>
                <a:effectLst>
                  <a:glow rad="228600">
                    <a:schemeClr val="bg1">
                      <a:alpha val="87000"/>
                    </a:schemeClr>
                  </a:glow>
                </a:effectLst>
                <a:latin typeface="Century"/>
                <a:ea typeface="メイリオ"/>
                <a:cs typeface="Times New Roman"/>
              </a:rPr>
              <a:t>運営・育成</a:t>
            </a:r>
            <a:endParaRPr lang="en-US" altLang="ja-JP" sz="1108" b="1" dirty="0">
              <a:solidFill>
                <a:srgbClr val="000000"/>
              </a:solidFill>
              <a:effectLst>
                <a:glow rad="228600">
                  <a:schemeClr val="bg1">
                    <a:alpha val="87000"/>
                  </a:schemeClr>
                </a:glow>
              </a:effectLst>
              <a:latin typeface="Century"/>
              <a:ea typeface="メイリオ"/>
              <a:cs typeface="Times New Roman"/>
            </a:endParaRPr>
          </a:p>
          <a:p>
            <a:pPr marL="84994" indent="-84994" algn="just">
              <a:tabLst>
                <a:tab pos="2492388" algn="ctr"/>
                <a:tab pos="4984777" algn="r"/>
              </a:tabLst>
            </a:pPr>
            <a:r>
              <a:rPr lang="ja-JP" altLang="en-US" sz="1108" b="1" dirty="0">
                <a:solidFill>
                  <a:srgbClr val="000000"/>
                </a:solidFill>
                <a:effectLst>
                  <a:glow rad="228600">
                    <a:schemeClr val="bg1">
                      <a:alpha val="87000"/>
                    </a:schemeClr>
                  </a:glow>
                </a:effectLst>
                <a:latin typeface="Century"/>
                <a:ea typeface="メイリオ"/>
                <a:cs typeface="Times New Roman"/>
              </a:rPr>
              <a:t>▶</a:t>
            </a:r>
            <a:r>
              <a:rPr lang="ja-JP" altLang="ja-JP" sz="1108" dirty="0">
                <a:solidFill>
                  <a:srgbClr val="000000"/>
                </a:solidFill>
                <a:effectLst>
                  <a:glow rad="228600">
                    <a:schemeClr val="bg1">
                      <a:alpha val="87000"/>
                    </a:schemeClr>
                  </a:glow>
                </a:effectLst>
                <a:latin typeface="ＭＳ Ｐゴシック"/>
                <a:ea typeface="メイリオ"/>
                <a:cs typeface="メイリオ"/>
              </a:rPr>
              <a:t>民が主役のまちづくり</a:t>
            </a:r>
            <a:endParaRPr lang="ja-JP" altLang="ja-JP" sz="1662" kern="100" dirty="0">
              <a:latin typeface="Century"/>
              <a:ea typeface="ＭＳ 明朝"/>
              <a:cs typeface="Times New Roman"/>
            </a:endParaRPr>
          </a:p>
        </p:txBody>
      </p:sp>
      <p:sp>
        <p:nvSpPr>
          <p:cNvPr id="35" name="スライド番号プレースホルダー 4"/>
          <p:cNvSpPr>
            <a:spLocks noGrp="1"/>
          </p:cNvSpPr>
          <p:nvPr>
            <p:ph type="sldNum" sz="quarter" idx="12"/>
          </p:nvPr>
        </p:nvSpPr>
        <p:spPr>
          <a:solidFill>
            <a:srgbClr val="FFFFFF">
              <a:alpha val="30196"/>
            </a:srgbClr>
          </a:solidFill>
        </p:spPr>
        <p:txBody>
          <a:bodyPr/>
          <a:lstStyle/>
          <a:p>
            <a:fld id="{C5024B52-16EA-4BF5-8D74-CE40AF5BF20F}" type="slidenum">
              <a:rPr lang="ja-JP" altLang="en-US"/>
              <a:t>113</a:t>
            </a:fld>
            <a:endParaRPr lang="ja-JP" altLang="en-US" dirty="0"/>
          </a:p>
        </p:txBody>
      </p:sp>
      <p:sp>
        <p:nvSpPr>
          <p:cNvPr id="44" name="正方形/長方形 43"/>
          <p:cNvSpPr/>
          <p:nvPr/>
        </p:nvSpPr>
        <p:spPr>
          <a:xfrm>
            <a:off x="0" y="-14372"/>
            <a:ext cx="9144000" cy="519469"/>
          </a:xfrm>
          <a:prstGeom prst="rect">
            <a:avLst/>
          </a:prstGeom>
          <a:solidFill>
            <a:schemeClr val="accent1">
              <a:lumMod val="75000"/>
            </a:schemeClr>
          </a:solidFill>
        </p:spPr>
        <p:txBody>
          <a:bodyPr vert="horz" lIns="91440" tIns="45720" rIns="91440" bIns="45720" rtlCol="0" anchor="b" anchorCtr="0">
            <a:normAutofit/>
          </a:bodyPr>
          <a:lstStyle/>
          <a:p>
            <a:pPr algn="ctr" defTabSz="914354">
              <a:lnSpc>
                <a:spcPct val="90000"/>
              </a:lnSpc>
              <a:spcBef>
                <a:spcPct val="0"/>
              </a:spcBef>
            </a:pPr>
            <a:r>
              <a:rPr lang="ja-JP" altLang="en-US" sz="2400" b="1" dirty="0">
                <a:solidFill>
                  <a:schemeClr val="bg1"/>
                </a:solidFill>
                <a:latin typeface="メイリオ" panose="020B0604030504040204" pitchFamily="50" charset="-128"/>
                <a:ea typeface="メイリオ" panose="020B0604030504040204" pitchFamily="50" charset="-128"/>
                <a:cs typeface="+mj-cs"/>
              </a:rPr>
              <a:t>　～夢洲まちづくり構想　</a:t>
            </a:r>
            <a:r>
              <a:rPr lang="ja-JP" altLang="en-US" sz="2400" b="1" dirty="0" smtClean="0">
                <a:solidFill>
                  <a:schemeClr val="bg1"/>
                </a:solidFill>
                <a:latin typeface="メイリオ" panose="020B0604030504040204" pitchFamily="50" charset="-128"/>
                <a:ea typeface="メイリオ" panose="020B0604030504040204" pitchFamily="50" charset="-128"/>
                <a:cs typeface="+mj-cs"/>
              </a:rPr>
              <a:t>（</a:t>
            </a:r>
            <a:r>
              <a:rPr lang="en-US" altLang="ja-JP" sz="2400" b="1" dirty="0" smtClean="0">
                <a:solidFill>
                  <a:schemeClr val="bg1"/>
                </a:solidFill>
                <a:latin typeface="メイリオ" panose="020B0604030504040204" pitchFamily="50" charset="-128"/>
                <a:ea typeface="メイリオ" panose="020B0604030504040204" pitchFamily="50" charset="-128"/>
                <a:cs typeface="+mj-cs"/>
              </a:rPr>
              <a:t>2017</a:t>
            </a:r>
            <a:r>
              <a:rPr lang="ja-JP" altLang="en-US" sz="2400" b="1" dirty="0" smtClean="0">
                <a:solidFill>
                  <a:schemeClr val="bg1"/>
                </a:solidFill>
                <a:latin typeface="メイリオ" panose="020B0604030504040204" pitchFamily="50" charset="-128"/>
                <a:ea typeface="メイリオ" panose="020B0604030504040204" pitchFamily="50" charset="-128"/>
                <a:cs typeface="+mj-cs"/>
              </a:rPr>
              <a:t>年８月）</a:t>
            </a:r>
            <a:r>
              <a:rPr lang="ja-JP" altLang="en-US" sz="2400" b="1" dirty="0">
                <a:solidFill>
                  <a:schemeClr val="bg1"/>
                </a:solidFill>
                <a:latin typeface="メイリオ" panose="020B0604030504040204" pitchFamily="50" charset="-128"/>
                <a:ea typeface="メイリオ" panose="020B0604030504040204" pitchFamily="50" charset="-128"/>
                <a:cs typeface="+mj-cs"/>
              </a:rPr>
              <a:t>～</a:t>
            </a:r>
          </a:p>
        </p:txBody>
      </p:sp>
    </p:spTree>
    <p:extLst>
      <p:ext uri="{BB962C8B-B14F-4D97-AF65-F5344CB8AC3E}">
        <p14:creationId xmlns:p14="http://schemas.microsoft.com/office/powerpoint/2010/main" val="22318137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45690" y="774778"/>
            <a:ext cx="2367310" cy="349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sz="3600" kern="1200">
                <a:solidFill>
                  <a:schemeClr val="lt1"/>
                </a:solidFill>
                <a:latin typeface="+mn-lt"/>
                <a:ea typeface="+mn-ea"/>
                <a:cs typeface="+mn-cs"/>
              </a:defRPr>
            </a:lvl1pPr>
            <a:lvl2pPr marL="457200" algn="l" rtl="0" fontAlgn="base">
              <a:spcBef>
                <a:spcPct val="0"/>
              </a:spcBef>
              <a:spcAft>
                <a:spcPct val="0"/>
              </a:spcAft>
              <a:defRPr kumimoji="1" sz="3600" kern="1200">
                <a:solidFill>
                  <a:schemeClr val="lt1"/>
                </a:solidFill>
                <a:latin typeface="+mn-lt"/>
                <a:ea typeface="+mn-ea"/>
                <a:cs typeface="+mn-cs"/>
              </a:defRPr>
            </a:lvl2pPr>
            <a:lvl3pPr marL="914400" algn="l" rtl="0" fontAlgn="base">
              <a:spcBef>
                <a:spcPct val="0"/>
              </a:spcBef>
              <a:spcAft>
                <a:spcPct val="0"/>
              </a:spcAft>
              <a:defRPr kumimoji="1" sz="3600" kern="1200">
                <a:solidFill>
                  <a:schemeClr val="lt1"/>
                </a:solidFill>
                <a:latin typeface="+mn-lt"/>
                <a:ea typeface="+mn-ea"/>
                <a:cs typeface="+mn-cs"/>
              </a:defRPr>
            </a:lvl3pPr>
            <a:lvl4pPr marL="1371600" algn="l" rtl="0" fontAlgn="base">
              <a:spcBef>
                <a:spcPct val="0"/>
              </a:spcBef>
              <a:spcAft>
                <a:spcPct val="0"/>
              </a:spcAft>
              <a:defRPr kumimoji="1" sz="3600" kern="1200">
                <a:solidFill>
                  <a:schemeClr val="lt1"/>
                </a:solidFill>
                <a:latin typeface="+mn-lt"/>
                <a:ea typeface="+mn-ea"/>
                <a:cs typeface="+mn-cs"/>
              </a:defRPr>
            </a:lvl4pPr>
            <a:lvl5pPr marL="1828800" algn="l" rtl="0" fontAlgn="base">
              <a:spcBef>
                <a:spcPct val="0"/>
              </a:spcBef>
              <a:spcAft>
                <a:spcPct val="0"/>
              </a:spcAft>
              <a:defRPr kumimoji="1" sz="3600" kern="1200">
                <a:solidFill>
                  <a:schemeClr val="lt1"/>
                </a:solidFill>
                <a:latin typeface="+mn-lt"/>
                <a:ea typeface="+mn-ea"/>
                <a:cs typeface="+mn-cs"/>
              </a:defRPr>
            </a:lvl5pPr>
            <a:lvl6pPr marL="2286000" algn="l" defTabSz="914400" rtl="0" eaLnBrk="1" latinLnBrk="0" hangingPunct="1">
              <a:defRPr kumimoji="1" sz="3600" kern="1200">
                <a:solidFill>
                  <a:schemeClr val="lt1"/>
                </a:solidFill>
                <a:latin typeface="+mn-lt"/>
                <a:ea typeface="+mn-ea"/>
                <a:cs typeface="+mn-cs"/>
              </a:defRPr>
            </a:lvl6pPr>
            <a:lvl7pPr marL="2743200" algn="l" defTabSz="914400" rtl="0" eaLnBrk="1" latinLnBrk="0" hangingPunct="1">
              <a:defRPr kumimoji="1" sz="3600" kern="1200">
                <a:solidFill>
                  <a:schemeClr val="lt1"/>
                </a:solidFill>
                <a:latin typeface="+mn-lt"/>
                <a:ea typeface="+mn-ea"/>
                <a:cs typeface="+mn-cs"/>
              </a:defRPr>
            </a:lvl7pPr>
            <a:lvl8pPr marL="3200400" algn="l" defTabSz="914400" rtl="0" eaLnBrk="1" latinLnBrk="0" hangingPunct="1">
              <a:defRPr kumimoji="1" sz="3600" kern="1200">
                <a:solidFill>
                  <a:schemeClr val="lt1"/>
                </a:solidFill>
                <a:latin typeface="+mn-lt"/>
                <a:ea typeface="+mn-ea"/>
                <a:cs typeface="+mn-cs"/>
              </a:defRPr>
            </a:lvl8pPr>
            <a:lvl9pPr marL="3657600" algn="l" defTabSz="914400" rtl="0" eaLnBrk="1" latinLnBrk="0" hangingPunct="1">
              <a:defRPr kumimoji="1" sz="3600" kern="1200">
                <a:solidFill>
                  <a:schemeClr val="lt1"/>
                </a:solidFill>
                <a:latin typeface="+mn-lt"/>
                <a:ea typeface="+mn-ea"/>
                <a:cs typeface="+mn-cs"/>
              </a:defRPr>
            </a:lvl9pPr>
          </a:lstStyle>
          <a:p>
            <a:r>
              <a:rPr lang="en-US" altLang="ja-JP" sz="1600" b="1" dirty="0">
                <a:solidFill>
                  <a:schemeClr val="tx1"/>
                </a:solidFill>
                <a:latin typeface="+mn-ea"/>
              </a:rPr>
              <a:t>【</a:t>
            </a:r>
            <a:r>
              <a:rPr lang="ja-JP" altLang="en-US" sz="1600" b="1" dirty="0">
                <a:solidFill>
                  <a:schemeClr val="tx1"/>
                </a:solidFill>
                <a:latin typeface="+mn-ea"/>
              </a:rPr>
              <a:t>土地利用の方針</a:t>
            </a:r>
            <a:r>
              <a:rPr lang="en-US" altLang="ja-JP" sz="1600" b="1" dirty="0">
                <a:solidFill>
                  <a:schemeClr val="tx1"/>
                </a:solidFill>
                <a:latin typeface="+mn-ea"/>
              </a:rPr>
              <a:t>】</a:t>
            </a:r>
            <a:endParaRPr lang="ja-JP" altLang="en-US" sz="1600" b="1" dirty="0">
              <a:solidFill>
                <a:schemeClr val="tx1"/>
              </a:solidFill>
              <a:latin typeface="+mn-ea"/>
            </a:endParaRPr>
          </a:p>
        </p:txBody>
      </p:sp>
      <p:sp>
        <p:nvSpPr>
          <p:cNvPr id="24" name="正方形/長方形 23"/>
          <p:cNvSpPr/>
          <p:nvPr/>
        </p:nvSpPr>
        <p:spPr>
          <a:xfrm>
            <a:off x="4749536" y="749377"/>
            <a:ext cx="2821684" cy="378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sz="3600" kern="1200">
                <a:solidFill>
                  <a:schemeClr val="lt1"/>
                </a:solidFill>
                <a:latin typeface="+mn-lt"/>
                <a:ea typeface="+mn-ea"/>
                <a:cs typeface="+mn-cs"/>
              </a:defRPr>
            </a:lvl1pPr>
            <a:lvl2pPr marL="457200" algn="l" rtl="0" fontAlgn="base">
              <a:spcBef>
                <a:spcPct val="0"/>
              </a:spcBef>
              <a:spcAft>
                <a:spcPct val="0"/>
              </a:spcAft>
              <a:defRPr kumimoji="1" sz="3600" kern="1200">
                <a:solidFill>
                  <a:schemeClr val="lt1"/>
                </a:solidFill>
                <a:latin typeface="+mn-lt"/>
                <a:ea typeface="+mn-ea"/>
                <a:cs typeface="+mn-cs"/>
              </a:defRPr>
            </a:lvl2pPr>
            <a:lvl3pPr marL="914400" algn="l" rtl="0" fontAlgn="base">
              <a:spcBef>
                <a:spcPct val="0"/>
              </a:spcBef>
              <a:spcAft>
                <a:spcPct val="0"/>
              </a:spcAft>
              <a:defRPr kumimoji="1" sz="3600" kern="1200">
                <a:solidFill>
                  <a:schemeClr val="lt1"/>
                </a:solidFill>
                <a:latin typeface="+mn-lt"/>
                <a:ea typeface="+mn-ea"/>
                <a:cs typeface="+mn-cs"/>
              </a:defRPr>
            </a:lvl3pPr>
            <a:lvl4pPr marL="1371600" algn="l" rtl="0" fontAlgn="base">
              <a:spcBef>
                <a:spcPct val="0"/>
              </a:spcBef>
              <a:spcAft>
                <a:spcPct val="0"/>
              </a:spcAft>
              <a:defRPr kumimoji="1" sz="3600" kern="1200">
                <a:solidFill>
                  <a:schemeClr val="lt1"/>
                </a:solidFill>
                <a:latin typeface="+mn-lt"/>
                <a:ea typeface="+mn-ea"/>
                <a:cs typeface="+mn-cs"/>
              </a:defRPr>
            </a:lvl4pPr>
            <a:lvl5pPr marL="1828800" algn="l" rtl="0" fontAlgn="base">
              <a:spcBef>
                <a:spcPct val="0"/>
              </a:spcBef>
              <a:spcAft>
                <a:spcPct val="0"/>
              </a:spcAft>
              <a:defRPr kumimoji="1" sz="3600" kern="1200">
                <a:solidFill>
                  <a:schemeClr val="lt1"/>
                </a:solidFill>
                <a:latin typeface="+mn-lt"/>
                <a:ea typeface="+mn-ea"/>
                <a:cs typeface="+mn-cs"/>
              </a:defRPr>
            </a:lvl5pPr>
            <a:lvl6pPr marL="2286000" algn="l" defTabSz="914400" rtl="0" eaLnBrk="1" latinLnBrk="0" hangingPunct="1">
              <a:defRPr kumimoji="1" sz="3600" kern="1200">
                <a:solidFill>
                  <a:schemeClr val="lt1"/>
                </a:solidFill>
                <a:latin typeface="+mn-lt"/>
                <a:ea typeface="+mn-ea"/>
                <a:cs typeface="+mn-cs"/>
              </a:defRPr>
            </a:lvl6pPr>
            <a:lvl7pPr marL="2743200" algn="l" defTabSz="914400" rtl="0" eaLnBrk="1" latinLnBrk="0" hangingPunct="1">
              <a:defRPr kumimoji="1" sz="3600" kern="1200">
                <a:solidFill>
                  <a:schemeClr val="lt1"/>
                </a:solidFill>
                <a:latin typeface="+mn-lt"/>
                <a:ea typeface="+mn-ea"/>
                <a:cs typeface="+mn-cs"/>
              </a:defRPr>
            </a:lvl7pPr>
            <a:lvl8pPr marL="3200400" algn="l" defTabSz="914400" rtl="0" eaLnBrk="1" latinLnBrk="0" hangingPunct="1">
              <a:defRPr kumimoji="1" sz="3600" kern="1200">
                <a:solidFill>
                  <a:schemeClr val="lt1"/>
                </a:solidFill>
                <a:latin typeface="+mn-lt"/>
                <a:ea typeface="+mn-ea"/>
                <a:cs typeface="+mn-cs"/>
              </a:defRPr>
            </a:lvl8pPr>
            <a:lvl9pPr marL="3657600" algn="l" defTabSz="914400" rtl="0" eaLnBrk="1" latinLnBrk="0" hangingPunct="1">
              <a:defRPr kumimoji="1" sz="3600" kern="1200">
                <a:solidFill>
                  <a:schemeClr val="lt1"/>
                </a:solidFill>
                <a:latin typeface="+mn-lt"/>
                <a:ea typeface="+mn-ea"/>
                <a:cs typeface="+mn-cs"/>
              </a:defRPr>
            </a:lvl9pPr>
          </a:lstStyle>
          <a:p>
            <a:r>
              <a:rPr lang="en-US" altLang="ja-JP" sz="1600" b="1" dirty="0">
                <a:solidFill>
                  <a:schemeClr val="tx1"/>
                </a:solidFill>
                <a:latin typeface="+mn-ea"/>
              </a:rPr>
              <a:t>【</a:t>
            </a:r>
            <a:r>
              <a:rPr lang="ja-JP" altLang="en-US" sz="1600" b="1" dirty="0">
                <a:solidFill>
                  <a:schemeClr val="tx1"/>
                </a:solidFill>
                <a:latin typeface="+mn-ea"/>
              </a:rPr>
              <a:t>インフラ等の整備計画</a:t>
            </a:r>
            <a:r>
              <a:rPr lang="en-US" altLang="ja-JP" sz="1600" b="1" dirty="0">
                <a:solidFill>
                  <a:schemeClr val="tx1"/>
                </a:solidFill>
                <a:latin typeface="+mn-ea"/>
              </a:rPr>
              <a:t>】</a:t>
            </a:r>
            <a:endParaRPr lang="ja-JP" altLang="en-US" sz="1600" b="1" dirty="0">
              <a:solidFill>
                <a:schemeClr val="tx1"/>
              </a:solidFill>
              <a:latin typeface="+mn-ea"/>
            </a:endParaRPr>
          </a:p>
        </p:txBody>
      </p:sp>
      <p:sp>
        <p:nvSpPr>
          <p:cNvPr id="37" name="角丸四角形 36"/>
          <p:cNvSpPr/>
          <p:nvPr/>
        </p:nvSpPr>
        <p:spPr>
          <a:xfrm>
            <a:off x="71883" y="2945932"/>
            <a:ext cx="4120615" cy="1428940"/>
          </a:xfrm>
          <a:prstGeom prst="roundRect">
            <a:avLst>
              <a:gd name="adj" fmla="val 4270"/>
            </a:avLst>
          </a:prstGeom>
          <a:solidFill>
            <a:srgbClr val="FFFF99">
              <a:alpha val="99000"/>
            </a:srgbClr>
          </a:solidFill>
          <a:ln w="635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ja-JP"/>
            </a:defPPr>
            <a:lvl1pPr algn="l" rtl="0" fontAlgn="base">
              <a:spcBef>
                <a:spcPct val="0"/>
              </a:spcBef>
              <a:spcAft>
                <a:spcPct val="0"/>
              </a:spcAft>
              <a:defRPr kumimoji="1" sz="3600" kern="1200">
                <a:solidFill>
                  <a:schemeClr val="lt1"/>
                </a:solidFill>
                <a:latin typeface="+mn-lt"/>
                <a:ea typeface="+mn-ea"/>
                <a:cs typeface="+mn-cs"/>
              </a:defRPr>
            </a:lvl1pPr>
            <a:lvl2pPr marL="457200" algn="l" rtl="0" fontAlgn="base">
              <a:spcBef>
                <a:spcPct val="0"/>
              </a:spcBef>
              <a:spcAft>
                <a:spcPct val="0"/>
              </a:spcAft>
              <a:defRPr kumimoji="1" sz="3600" kern="1200">
                <a:solidFill>
                  <a:schemeClr val="lt1"/>
                </a:solidFill>
                <a:latin typeface="+mn-lt"/>
                <a:ea typeface="+mn-ea"/>
                <a:cs typeface="+mn-cs"/>
              </a:defRPr>
            </a:lvl2pPr>
            <a:lvl3pPr marL="914400" algn="l" rtl="0" fontAlgn="base">
              <a:spcBef>
                <a:spcPct val="0"/>
              </a:spcBef>
              <a:spcAft>
                <a:spcPct val="0"/>
              </a:spcAft>
              <a:defRPr kumimoji="1" sz="3600" kern="1200">
                <a:solidFill>
                  <a:schemeClr val="lt1"/>
                </a:solidFill>
                <a:latin typeface="+mn-lt"/>
                <a:ea typeface="+mn-ea"/>
                <a:cs typeface="+mn-cs"/>
              </a:defRPr>
            </a:lvl3pPr>
            <a:lvl4pPr marL="1371600" algn="l" rtl="0" fontAlgn="base">
              <a:spcBef>
                <a:spcPct val="0"/>
              </a:spcBef>
              <a:spcAft>
                <a:spcPct val="0"/>
              </a:spcAft>
              <a:defRPr kumimoji="1" sz="3600" kern="1200">
                <a:solidFill>
                  <a:schemeClr val="lt1"/>
                </a:solidFill>
                <a:latin typeface="+mn-lt"/>
                <a:ea typeface="+mn-ea"/>
                <a:cs typeface="+mn-cs"/>
              </a:defRPr>
            </a:lvl4pPr>
            <a:lvl5pPr marL="1828800" algn="l" rtl="0" fontAlgn="base">
              <a:spcBef>
                <a:spcPct val="0"/>
              </a:spcBef>
              <a:spcAft>
                <a:spcPct val="0"/>
              </a:spcAft>
              <a:defRPr kumimoji="1" sz="3600" kern="1200">
                <a:solidFill>
                  <a:schemeClr val="lt1"/>
                </a:solidFill>
                <a:latin typeface="+mn-lt"/>
                <a:ea typeface="+mn-ea"/>
                <a:cs typeface="+mn-cs"/>
              </a:defRPr>
            </a:lvl5pPr>
            <a:lvl6pPr marL="2286000" algn="l" defTabSz="914400" rtl="0" eaLnBrk="1" latinLnBrk="0" hangingPunct="1">
              <a:defRPr kumimoji="1" sz="3600" kern="1200">
                <a:solidFill>
                  <a:schemeClr val="lt1"/>
                </a:solidFill>
                <a:latin typeface="+mn-lt"/>
                <a:ea typeface="+mn-ea"/>
                <a:cs typeface="+mn-cs"/>
              </a:defRPr>
            </a:lvl6pPr>
            <a:lvl7pPr marL="2743200" algn="l" defTabSz="914400" rtl="0" eaLnBrk="1" latinLnBrk="0" hangingPunct="1">
              <a:defRPr kumimoji="1" sz="3600" kern="1200">
                <a:solidFill>
                  <a:schemeClr val="lt1"/>
                </a:solidFill>
                <a:latin typeface="+mn-lt"/>
                <a:ea typeface="+mn-ea"/>
                <a:cs typeface="+mn-cs"/>
              </a:defRPr>
            </a:lvl7pPr>
            <a:lvl8pPr marL="3200400" algn="l" defTabSz="914400" rtl="0" eaLnBrk="1" latinLnBrk="0" hangingPunct="1">
              <a:defRPr kumimoji="1" sz="3600" kern="1200">
                <a:solidFill>
                  <a:schemeClr val="lt1"/>
                </a:solidFill>
                <a:latin typeface="+mn-lt"/>
                <a:ea typeface="+mn-ea"/>
                <a:cs typeface="+mn-cs"/>
              </a:defRPr>
            </a:lvl8pPr>
            <a:lvl9pPr marL="3657600" algn="l" defTabSz="914400" rtl="0" eaLnBrk="1" latinLnBrk="0" hangingPunct="1">
              <a:defRPr kumimoji="1" sz="3600" kern="1200">
                <a:solidFill>
                  <a:schemeClr val="lt1"/>
                </a:solidFill>
                <a:latin typeface="+mn-lt"/>
                <a:ea typeface="+mn-ea"/>
                <a:cs typeface="+mn-cs"/>
              </a:defRPr>
            </a:lvl9pPr>
          </a:lstStyle>
          <a:p>
            <a:pPr algn="ctr"/>
            <a:endParaRPr lang="ja-JP" altLang="en-US" sz="969" dirty="0"/>
          </a:p>
        </p:txBody>
      </p:sp>
      <p:sp>
        <p:nvSpPr>
          <p:cNvPr id="38" name="object 8"/>
          <p:cNvSpPr txBox="1"/>
          <p:nvPr/>
        </p:nvSpPr>
        <p:spPr>
          <a:xfrm>
            <a:off x="101662" y="2966202"/>
            <a:ext cx="4144587" cy="1398716"/>
          </a:xfrm>
          <a:prstGeom prst="rect">
            <a:avLst/>
          </a:prstGeom>
        </p:spPr>
        <p:txBody>
          <a:bodyPr vert="horz" wrap="square" lIns="0" tIns="30480" rIns="0" bIns="0" rtlCol="0">
            <a:spAutoFit/>
          </a:bodyPr>
          <a:lstStyle>
            <a:defPPr>
              <a:defRPr lang="ja-JP"/>
            </a:defPPr>
            <a:lvl1pPr algn="l" rtl="0" fontAlgn="base">
              <a:spcBef>
                <a:spcPct val="0"/>
              </a:spcBef>
              <a:spcAft>
                <a:spcPct val="0"/>
              </a:spcAft>
              <a:defRPr kumimoji="1" sz="36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36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36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36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3600" kern="1200">
                <a:solidFill>
                  <a:schemeClr val="tx1"/>
                </a:solidFill>
                <a:latin typeface="Arial" charset="0"/>
                <a:ea typeface="ＭＳ Ｐゴシック" charset="-128"/>
                <a:cs typeface="+mn-cs"/>
              </a:defRPr>
            </a:lvl5pPr>
            <a:lvl6pPr marL="2286000" algn="l" defTabSz="914400" rtl="0" eaLnBrk="1" latinLnBrk="0" hangingPunct="1">
              <a:defRPr kumimoji="1" sz="3600" kern="1200">
                <a:solidFill>
                  <a:schemeClr val="tx1"/>
                </a:solidFill>
                <a:latin typeface="Arial" charset="0"/>
                <a:ea typeface="ＭＳ Ｐゴシック" charset="-128"/>
                <a:cs typeface="+mn-cs"/>
              </a:defRPr>
            </a:lvl6pPr>
            <a:lvl7pPr marL="2743200" algn="l" defTabSz="914400" rtl="0" eaLnBrk="1" latinLnBrk="0" hangingPunct="1">
              <a:defRPr kumimoji="1" sz="3600" kern="1200">
                <a:solidFill>
                  <a:schemeClr val="tx1"/>
                </a:solidFill>
                <a:latin typeface="Arial" charset="0"/>
                <a:ea typeface="ＭＳ Ｐゴシック" charset="-128"/>
                <a:cs typeface="+mn-cs"/>
              </a:defRPr>
            </a:lvl7pPr>
            <a:lvl8pPr marL="3200400" algn="l" defTabSz="914400" rtl="0" eaLnBrk="1" latinLnBrk="0" hangingPunct="1">
              <a:defRPr kumimoji="1" sz="3600" kern="1200">
                <a:solidFill>
                  <a:schemeClr val="tx1"/>
                </a:solidFill>
                <a:latin typeface="Arial" charset="0"/>
                <a:ea typeface="ＭＳ Ｐゴシック" charset="-128"/>
                <a:cs typeface="+mn-cs"/>
              </a:defRPr>
            </a:lvl8pPr>
            <a:lvl9pPr marL="3657600" algn="l" defTabSz="914400" rtl="0" eaLnBrk="1" latinLnBrk="0" hangingPunct="1">
              <a:defRPr kumimoji="1" sz="3600" kern="1200">
                <a:solidFill>
                  <a:schemeClr val="tx1"/>
                </a:solidFill>
                <a:latin typeface="Arial" charset="0"/>
                <a:ea typeface="ＭＳ Ｐゴシック" charset="-128"/>
                <a:cs typeface="+mn-cs"/>
              </a:defRPr>
            </a:lvl9pPr>
          </a:lstStyle>
          <a:p>
            <a:pPr marL="11723">
              <a:spcBef>
                <a:spcPts val="240"/>
              </a:spcBef>
            </a:pPr>
            <a:r>
              <a:rPr lang="en-US" altLang="ja-JP" sz="969" b="1" dirty="0">
                <a:latin typeface="メイリオ" panose="020B0604030504040204" pitchFamily="50" charset="-128"/>
                <a:ea typeface="メイリオ" panose="020B0604030504040204" pitchFamily="50" charset="-128"/>
                <a:cs typeface="メイリオ"/>
              </a:rPr>
              <a:t>【</a:t>
            </a:r>
            <a:r>
              <a:rPr lang="ja-JP" altLang="en-US" sz="969" b="1" dirty="0">
                <a:latin typeface="メイリオ" panose="020B0604030504040204" pitchFamily="50" charset="-128"/>
                <a:ea typeface="メイリオ" panose="020B0604030504040204" pitchFamily="50" charset="-128"/>
                <a:cs typeface="メイリオ"/>
              </a:rPr>
              <a:t>第２期</a:t>
            </a:r>
            <a:r>
              <a:rPr lang="en-US" altLang="ja-JP" sz="969" b="1" dirty="0">
                <a:latin typeface="メイリオ" panose="020B0604030504040204" pitchFamily="50" charset="-128"/>
                <a:ea typeface="メイリオ" panose="020B0604030504040204" pitchFamily="50" charset="-128"/>
                <a:cs typeface="メイリオ"/>
              </a:rPr>
              <a:t>(60ha) 】</a:t>
            </a:r>
          </a:p>
          <a:p>
            <a:pPr marL="11723">
              <a:spcBef>
                <a:spcPts val="240"/>
              </a:spcBef>
            </a:pPr>
            <a:r>
              <a:rPr lang="ja-JP" altLang="en-US" sz="969" b="1" u="sng" dirty="0">
                <a:latin typeface="メイリオ" panose="020B0604030504040204" pitchFamily="50" charset="-128"/>
                <a:ea typeface="メイリオ" panose="020B0604030504040204" pitchFamily="50" charset="-128"/>
                <a:cs typeface="メイリオ"/>
              </a:rPr>
              <a:t>万博の理念を継承したまちづくり</a:t>
            </a:r>
            <a:r>
              <a:rPr lang="en-US" altLang="ja-JP" sz="969" b="1" u="sng" dirty="0">
                <a:latin typeface="メイリオ" panose="020B0604030504040204" pitchFamily="50" charset="-128"/>
                <a:ea typeface="メイリオ" panose="020B0604030504040204" pitchFamily="50" charset="-128"/>
                <a:cs typeface="メイリオ"/>
              </a:rPr>
              <a:t/>
            </a:r>
            <a:br>
              <a:rPr lang="en-US" altLang="ja-JP" sz="969" b="1" u="sng" dirty="0">
                <a:latin typeface="メイリオ" panose="020B0604030504040204" pitchFamily="50" charset="-128"/>
                <a:ea typeface="メイリオ" panose="020B0604030504040204" pitchFamily="50" charset="-128"/>
                <a:cs typeface="メイリオ"/>
              </a:rPr>
            </a:br>
            <a:r>
              <a:rPr lang="en-US" altLang="ja-JP" sz="969" dirty="0">
                <a:latin typeface="メイリオ" panose="020B0604030504040204" pitchFamily="50" charset="-128"/>
                <a:ea typeface="メイリオ" panose="020B0604030504040204" pitchFamily="50" charset="-128"/>
                <a:cs typeface="メイリオ"/>
              </a:rPr>
              <a:t>  </a:t>
            </a:r>
            <a:r>
              <a:rPr lang="ja-JP" altLang="en-US" sz="969" dirty="0">
                <a:latin typeface="メイリオ" panose="020B0604030504040204" pitchFamily="50" charset="-128"/>
                <a:ea typeface="メイリオ" panose="020B0604030504040204" pitchFamily="50" charset="-128"/>
                <a:cs typeface="メイリオ"/>
              </a:rPr>
              <a:t>　大規模なエンターテイメント・レクリエーション機能や</a:t>
            </a:r>
            <a:r>
              <a:rPr lang="ja-JP" altLang="en-US" sz="969" u="sng" dirty="0">
                <a:latin typeface="メイリオ" panose="020B0604030504040204" pitchFamily="50" charset="-128"/>
                <a:ea typeface="メイリオ" panose="020B0604030504040204" pitchFamily="50" charset="-128"/>
                <a:cs typeface="メイリオ"/>
              </a:rPr>
              <a:t>万博の理念、　</a:t>
            </a:r>
            <a:br>
              <a:rPr lang="ja-JP" altLang="en-US" sz="969" u="sng" dirty="0">
                <a:latin typeface="メイリオ" panose="020B0604030504040204" pitchFamily="50" charset="-128"/>
                <a:ea typeface="メイリオ" panose="020B0604030504040204" pitchFamily="50" charset="-128"/>
                <a:cs typeface="メイリオ"/>
              </a:rPr>
            </a:br>
            <a:r>
              <a:rPr lang="ja-JP" altLang="en-US" sz="969" dirty="0">
                <a:latin typeface="メイリオ" panose="020B0604030504040204" pitchFamily="50" charset="-128"/>
                <a:ea typeface="メイリオ" panose="020B0604030504040204" pitchFamily="50" charset="-128"/>
                <a:cs typeface="メイリオ"/>
              </a:rPr>
              <a:t>　</a:t>
            </a:r>
            <a:r>
              <a:rPr lang="ja-JP" altLang="en-US" sz="969" u="sng" dirty="0">
                <a:latin typeface="メイリオ" panose="020B0604030504040204" pitchFamily="50" charset="-128"/>
                <a:ea typeface="メイリオ" panose="020B0604030504040204" pitchFamily="50" charset="-128"/>
                <a:cs typeface="メイリオ"/>
              </a:rPr>
              <a:t>最先端の取り組み及び第１期において創出されたにぎわいを継承した</a:t>
            </a:r>
            <a:br>
              <a:rPr lang="ja-JP" altLang="en-US" sz="969" u="sng" dirty="0">
                <a:latin typeface="メイリオ" panose="020B0604030504040204" pitchFamily="50" charset="-128"/>
                <a:ea typeface="メイリオ" panose="020B0604030504040204" pitchFamily="50" charset="-128"/>
                <a:cs typeface="メイリオ"/>
              </a:rPr>
            </a:br>
            <a:r>
              <a:rPr lang="ja-JP" altLang="en-US" sz="969" dirty="0">
                <a:latin typeface="メイリオ" panose="020B0604030504040204" pitchFamily="50" charset="-128"/>
                <a:ea typeface="メイリオ" panose="020B0604030504040204" pitchFamily="50" charset="-128"/>
                <a:cs typeface="メイリオ"/>
              </a:rPr>
              <a:t>　</a:t>
            </a:r>
            <a:r>
              <a:rPr lang="ja-JP" altLang="en-US" sz="969" u="sng" dirty="0">
                <a:latin typeface="メイリオ" panose="020B0604030504040204" pitchFamily="50" charset="-128"/>
                <a:ea typeface="メイリオ" panose="020B0604030504040204" pitchFamily="50" charset="-128"/>
                <a:cs typeface="メイリオ"/>
              </a:rPr>
              <a:t>まちづくりを進める</a:t>
            </a:r>
            <a:r>
              <a:rPr lang="ja-JP" altLang="en-US" sz="969" dirty="0">
                <a:latin typeface="メイリオ" panose="020B0604030504040204" pitchFamily="50" charset="-128"/>
                <a:ea typeface="メイリオ" panose="020B0604030504040204" pitchFamily="50" charset="-128"/>
                <a:cs typeface="メイリオ"/>
              </a:rPr>
              <a:t>ことで、第１期のまちづくりと合わせて国際観光</a:t>
            </a:r>
            <a:br>
              <a:rPr lang="ja-JP" altLang="en-US" sz="969" dirty="0">
                <a:latin typeface="メイリオ" panose="020B0604030504040204" pitchFamily="50" charset="-128"/>
                <a:ea typeface="メイリオ" panose="020B0604030504040204" pitchFamily="50" charset="-128"/>
                <a:cs typeface="メイリオ"/>
              </a:rPr>
            </a:br>
            <a:r>
              <a:rPr lang="ja-JP" altLang="en-US" sz="969" dirty="0">
                <a:latin typeface="メイリオ" panose="020B0604030504040204" pitchFamily="50" charset="-128"/>
                <a:ea typeface="メイリオ" panose="020B0604030504040204" pitchFamily="50" charset="-128"/>
                <a:cs typeface="メイリオ"/>
              </a:rPr>
              <a:t>　拠点機能の更なる強化を図る。</a:t>
            </a:r>
            <a:r>
              <a:rPr lang="en-US" altLang="ja-JP" sz="969" dirty="0">
                <a:latin typeface="メイリオ" panose="020B0604030504040204" pitchFamily="50" charset="-128"/>
                <a:ea typeface="メイリオ" panose="020B0604030504040204" pitchFamily="50" charset="-128"/>
                <a:cs typeface="メイリオ"/>
              </a:rPr>
              <a:t/>
            </a:r>
            <a:br>
              <a:rPr lang="en-US" altLang="ja-JP" sz="969" dirty="0">
                <a:latin typeface="メイリオ" panose="020B0604030504040204" pitchFamily="50" charset="-128"/>
                <a:ea typeface="メイリオ" panose="020B0604030504040204" pitchFamily="50" charset="-128"/>
                <a:cs typeface="メイリオ"/>
              </a:rPr>
            </a:br>
            <a:r>
              <a:rPr lang="en-US" altLang="ja-JP" sz="969" b="1" dirty="0">
                <a:latin typeface="メイリオ" panose="020B0604030504040204" pitchFamily="50" charset="-128"/>
                <a:ea typeface="メイリオ" panose="020B0604030504040204" pitchFamily="50" charset="-128"/>
                <a:cs typeface="メイリオ"/>
              </a:rPr>
              <a:t/>
            </a:r>
            <a:br>
              <a:rPr lang="en-US" altLang="ja-JP" sz="969" b="1" dirty="0">
                <a:latin typeface="メイリオ" panose="020B0604030504040204" pitchFamily="50" charset="-128"/>
                <a:ea typeface="メイリオ" panose="020B0604030504040204" pitchFamily="50" charset="-128"/>
                <a:cs typeface="メイリオ"/>
              </a:rPr>
            </a:br>
            <a:r>
              <a:rPr lang="en-US" altLang="ja-JP" sz="969" b="1" dirty="0">
                <a:latin typeface="メイリオ" panose="020B0604030504040204" pitchFamily="50" charset="-128"/>
                <a:ea typeface="メイリオ" panose="020B0604030504040204" pitchFamily="50" charset="-128"/>
                <a:cs typeface="メイリオ"/>
              </a:rPr>
              <a:t>《</a:t>
            </a:r>
            <a:r>
              <a:rPr lang="ja-JP" altLang="en-US" sz="969" b="1" dirty="0">
                <a:latin typeface="メイリオ" panose="020B0604030504040204" pitchFamily="50" charset="-128"/>
                <a:ea typeface="メイリオ" panose="020B0604030504040204" pitchFamily="50" charset="-128"/>
                <a:cs typeface="メイリオ"/>
              </a:rPr>
              <a:t>導入機能例</a:t>
            </a:r>
            <a:r>
              <a:rPr lang="en-US" altLang="ja-JP" sz="969" b="1" dirty="0">
                <a:latin typeface="メイリオ" panose="020B0604030504040204" pitchFamily="50" charset="-128"/>
                <a:ea typeface="メイリオ" panose="020B0604030504040204" pitchFamily="50" charset="-128"/>
                <a:cs typeface="メイリオ"/>
              </a:rPr>
              <a:t>》</a:t>
            </a:r>
            <a:r>
              <a:rPr lang="ja-JP" altLang="en-US" sz="969" b="1" dirty="0">
                <a:latin typeface="メイリオ" panose="020B0604030504040204" pitchFamily="50" charset="-128"/>
                <a:ea typeface="メイリオ" panose="020B0604030504040204" pitchFamily="50" charset="-128"/>
                <a:cs typeface="メイリオ"/>
              </a:rPr>
              <a:t>　</a:t>
            </a:r>
            <a:r>
              <a:rPr lang="ja-JP" altLang="en-US" sz="969" spc="14" dirty="0">
                <a:latin typeface="メイリオ" panose="020B0604030504040204" pitchFamily="50" charset="-128"/>
                <a:ea typeface="メイリオ" panose="020B0604030504040204" pitchFamily="50" charset="-128"/>
                <a:cs typeface="メイリオ"/>
              </a:rPr>
              <a:t>■大規模エンタメ･レクリエーション機能 ■宿泊機能 </a:t>
            </a:r>
            <a:br>
              <a:rPr lang="ja-JP" altLang="en-US" sz="969" spc="14" dirty="0">
                <a:latin typeface="メイリオ" panose="020B0604030504040204" pitchFamily="50" charset="-128"/>
                <a:ea typeface="メイリオ" panose="020B0604030504040204" pitchFamily="50" charset="-128"/>
                <a:cs typeface="メイリオ"/>
              </a:rPr>
            </a:br>
            <a:r>
              <a:rPr lang="ja-JP" altLang="en-US" sz="969" spc="14" dirty="0">
                <a:latin typeface="メイリオ" panose="020B0604030504040204" pitchFamily="50" charset="-128"/>
                <a:ea typeface="メイリオ" panose="020B0604030504040204" pitchFamily="50" charset="-128"/>
                <a:cs typeface="メイリオ"/>
              </a:rPr>
              <a:t>　　　　　　　　■最先端技術･研究などの実験･実証情報発信機能　等</a:t>
            </a:r>
            <a:endParaRPr lang="en-US" altLang="ja-JP" sz="969" spc="14" dirty="0">
              <a:latin typeface="メイリオ" panose="020B0604030504040204" pitchFamily="50" charset="-128"/>
              <a:ea typeface="メイリオ" panose="020B0604030504040204" pitchFamily="50" charset="-128"/>
              <a:cs typeface="メイリオ"/>
            </a:endParaRPr>
          </a:p>
        </p:txBody>
      </p:sp>
      <p:sp>
        <p:nvSpPr>
          <p:cNvPr id="39" name="角丸四角形 38"/>
          <p:cNvSpPr/>
          <p:nvPr/>
        </p:nvSpPr>
        <p:spPr>
          <a:xfrm>
            <a:off x="71039" y="1357997"/>
            <a:ext cx="4120615" cy="1403228"/>
          </a:xfrm>
          <a:prstGeom prst="roundRect">
            <a:avLst>
              <a:gd name="adj" fmla="val 4270"/>
            </a:avLst>
          </a:prstGeom>
          <a:solidFill>
            <a:srgbClr val="CCFFFF">
              <a:alpha val="99000"/>
            </a:srgbClr>
          </a:solidFill>
          <a:ln w="635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ja-JP"/>
            </a:defPPr>
            <a:lvl1pPr algn="l" rtl="0" fontAlgn="base">
              <a:spcBef>
                <a:spcPct val="0"/>
              </a:spcBef>
              <a:spcAft>
                <a:spcPct val="0"/>
              </a:spcAft>
              <a:defRPr kumimoji="1" sz="3600" kern="1200">
                <a:solidFill>
                  <a:schemeClr val="lt1"/>
                </a:solidFill>
                <a:latin typeface="+mn-lt"/>
                <a:ea typeface="+mn-ea"/>
                <a:cs typeface="+mn-cs"/>
              </a:defRPr>
            </a:lvl1pPr>
            <a:lvl2pPr marL="457200" algn="l" rtl="0" fontAlgn="base">
              <a:spcBef>
                <a:spcPct val="0"/>
              </a:spcBef>
              <a:spcAft>
                <a:spcPct val="0"/>
              </a:spcAft>
              <a:defRPr kumimoji="1" sz="3600" kern="1200">
                <a:solidFill>
                  <a:schemeClr val="lt1"/>
                </a:solidFill>
                <a:latin typeface="+mn-lt"/>
                <a:ea typeface="+mn-ea"/>
                <a:cs typeface="+mn-cs"/>
              </a:defRPr>
            </a:lvl2pPr>
            <a:lvl3pPr marL="914400" algn="l" rtl="0" fontAlgn="base">
              <a:spcBef>
                <a:spcPct val="0"/>
              </a:spcBef>
              <a:spcAft>
                <a:spcPct val="0"/>
              </a:spcAft>
              <a:defRPr kumimoji="1" sz="3600" kern="1200">
                <a:solidFill>
                  <a:schemeClr val="lt1"/>
                </a:solidFill>
                <a:latin typeface="+mn-lt"/>
                <a:ea typeface="+mn-ea"/>
                <a:cs typeface="+mn-cs"/>
              </a:defRPr>
            </a:lvl3pPr>
            <a:lvl4pPr marL="1371600" algn="l" rtl="0" fontAlgn="base">
              <a:spcBef>
                <a:spcPct val="0"/>
              </a:spcBef>
              <a:spcAft>
                <a:spcPct val="0"/>
              </a:spcAft>
              <a:defRPr kumimoji="1" sz="3600" kern="1200">
                <a:solidFill>
                  <a:schemeClr val="lt1"/>
                </a:solidFill>
                <a:latin typeface="+mn-lt"/>
                <a:ea typeface="+mn-ea"/>
                <a:cs typeface="+mn-cs"/>
              </a:defRPr>
            </a:lvl4pPr>
            <a:lvl5pPr marL="1828800" algn="l" rtl="0" fontAlgn="base">
              <a:spcBef>
                <a:spcPct val="0"/>
              </a:spcBef>
              <a:spcAft>
                <a:spcPct val="0"/>
              </a:spcAft>
              <a:defRPr kumimoji="1" sz="3600" kern="1200">
                <a:solidFill>
                  <a:schemeClr val="lt1"/>
                </a:solidFill>
                <a:latin typeface="+mn-lt"/>
                <a:ea typeface="+mn-ea"/>
                <a:cs typeface="+mn-cs"/>
              </a:defRPr>
            </a:lvl5pPr>
            <a:lvl6pPr marL="2286000" algn="l" defTabSz="914400" rtl="0" eaLnBrk="1" latinLnBrk="0" hangingPunct="1">
              <a:defRPr kumimoji="1" sz="3600" kern="1200">
                <a:solidFill>
                  <a:schemeClr val="lt1"/>
                </a:solidFill>
                <a:latin typeface="+mn-lt"/>
                <a:ea typeface="+mn-ea"/>
                <a:cs typeface="+mn-cs"/>
              </a:defRPr>
            </a:lvl6pPr>
            <a:lvl7pPr marL="2743200" algn="l" defTabSz="914400" rtl="0" eaLnBrk="1" latinLnBrk="0" hangingPunct="1">
              <a:defRPr kumimoji="1" sz="3600" kern="1200">
                <a:solidFill>
                  <a:schemeClr val="lt1"/>
                </a:solidFill>
                <a:latin typeface="+mn-lt"/>
                <a:ea typeface="+mn-ea"/>
                <a:cs typeface="+mn-cs"/>
              </a:defRPr>
            </a:lvl7pPr>
            <a:lvl8pPr marL="3200400" algn="l" defTabSz="914400" rtl="0" eaLnBrk="1" latinLnBrk="0" hangingPunct="1">
              <a:defRPr kumimoji="1" sz="3600" kern="1200">
                <a:solidFill>
                  <a:schemeClr val="lt1"/>
                </a:solidFill>
                <a:latin typeface="+mn-lt"/>
                <a:ea typeface="+mn-ea"/>
                <a:cs typeface="+mn-cs"/>
              </a:defRPr>
            </a:lvl8pPr>
            <a:lvl9pPr marL="3657600" algn="l" defTabSz="914400" rtl="0" eaLnBrk="1" latinLnBrk="0" hangingPunct="1">
              <a:defRPr kumimoji="1" sz="3600" kern="1200">
                <a:solidFill>
                  <a:schemeClr val="lt1"/>
                </a:solidFill>
                <a:latin typeface="+mn-lt"/>
                <a:ea typeface="+mn-ea"/>
                <a:cs typeface="+mn-cs"/>
              </a:defRPr>
            </a:lvl9pPr>
          </a:lstStyle>
          <a:p>
            <a:pPr algn="ctr"/>
            <a:endParaRPr lang="ja-JP" altLang="en-US" sz="969" dirty="0"/>
          </a:p>
        </p:txBody>
      </p:sp>
      <p:sp>
        <p:nvSpPr>
          <p:cNvPr id="40" name="object 8"/>
          <p:cNvSpPr txBox="1"/>
          <p:nvPr/>
        </p:nvSpPr>
        <p:spPr>
          <a:xfrm>
            <a:off x="118154" y="1466196"/>
            <a:ext cx="4038168" cy="1275221"/>
          </a:xfrm>
          <a:prstGeom prst="rect">
            <a:avLst/>
          </a:prstGeom>
        </p:spPr>
        <p:txBody>
          <a:bodyPr vert="horz" wrap="square" lIns="0" tIns="30480" rIns="0" bIns="0" rtlCol="0">
            <a:spAutoFit/>
          </a:bodyPr>
          <a:lstStyle>
            <a:defPPr>
              <a:defRPr lang="ja-JP"/>
            </a:defPPr>
            <a:lvl1pPr algn="l" rtl="0" fontAlgn="base">
              <a:spcBef>
                <a:spcPct val="0"/>
              </a:spcBef>
              <a:spcAft>
                <a:spcPct val="0"/>
              </a:spcAft>
              <a:defRPr kumimoji="1" sz="36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36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36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36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3600" kern="1200">
                <a:solidFill>
                  <a:schemeClr val="tx1"/>
                </a:solidFill>
                <a:latin typeface="Arial" charset="0"/>
                <a:ea typeface="ＭＳ Ｐゴシック" charset="-128"/>
                <a:cs typeface="+mn-cs"/>
              </a:defRPr>
            </a:lvl5pPr>
            <a:lvl6pPr marL="2286000" algn="l" defTabSz="914400" rtl="0" eaLnBrk="1" latinLnBrk="0" hangingPunct="1">
              <a:defRPr kumimoji="1" sz="3600" kern="1200">
                <a:solidFill>
                  <a:schemeClr val="tx1"/>
                </a:solidFill>
                <a:latin typeface="Arial" charset="0"/>
                <a:ea typeface="ＭＳ Ｐゴシック" charset="-128"/>
                <a:cs typeface="+mn-cs"/>
              </a:defRPr>
            </a:lvl6pPr>
            <a:lvl7pPr marL="2743200" algn="l" defTabSz="914400" rtl="0" eaLnBrk="1" latinLnBrk="0" hangingPunct="1">
              <a:defRPr kumimoji="1" sz="3600" kern="1200">
                <a:solidFill>
                  <a:schemeClr val="tx1"/>
                </a:solidFill>
                <a:latin typeface="Arial" charset="0"/>
                <a:ea typeface="ＭＳ Ｐゴシック" charset="-128"/>
                <a:cs typeface="+mn-cs"/>
              </a:defRPr>
            </a:lvl7pPr>
            <a:lvl8pPr marL="3200400" algn="l" defTabSz="914400" rtl="0" eaLnBrk="1" latinLnBrk="0" hangingPunct="1">
              <a:defRPr kumimoji="1" sz="3600" kern="1200">
                <a:solidFill>
                  <a:schemeClr val="tx1"/>
                </a:solidFill>
                <a:latin typeface="Arial" charset="0"/>
                <a:ea typeface="ＭＳ Ｐゴシック" charset="-128"/>
                <a:cs typeface="+mn-cs"/>
              </a:defRPr>
            </a:lvl8pPr>
            <a:lvl9pPr marL="3657600" algn="l" defTabSz="914400" rtl="0" eaLnBrk="1" latinLnBrk="0" hangingPunct="1">
              <a:defRPr kumimoji="1" sz="3600" kern="1200">
                <a:solidFill>
                  <a:schemeClr val="tx1"/>
                </a:solidFill>
                <a:latin typeface="Arial" charset="0"/>
                <a:ea typeface="ＭＳ Ｐゴシック" charset="-128"/>
                <a:cs typeface="+mn-cs"/>
              </a:defRPr>
            </a:lvl9pPr>
          </a:lstStyle>
          <a:p>
            <a:pPr marL="11723">
              <a:spcBef>
                <a:spcPts val="240"/>
              </a:spcBef>
            </a:pPr>
            <a:r>
              <a:rPr lang="en-US" altLang="ja-JP" sz="969" b="1" dirty="0">
                <a:latin typeface="メイリオ" panose="020B0604030504040204" pitchFamily="50" charset="-128"/>
                <a:ea typeface="メイリオ" panose="020B0604030504040204" pitchFamily="50" charset="-128"/>
                <a:cs typeface="メイリオ"/>
              </a:rPr>
              <a:t>【</a:t>
            </a:r>
            <a:r>
              <a:rPr lang="ja-JP" altLang="en-US" sz="969" b="1" dirty="0">
                <a:latin typeface="メイリオ" panose="020B0604030504040204" pitchFamily="50" charset="-128"/>
                <a:ea typeface="メイリオ" panose="020B0604030504040204" pitchFamily="50" charset="-128"/>
                <a:cs typeface="メイリオ"/>
              </a:rPr>
              <a:t>第１期</a:t>
            </a:r>
            <a:r>
              <a:rPr lang="en-US" altLang="ja-JP" sz="969" b="1" dirty="0">
                <a:latin typeface="メイリオ" panose="020B0604030504040204" pitchFamily="50" charset="-128"/>
                <a:ea typeface="メイリオ" panose="020B0604030504040204" pitchFamily="50" charset="-128"/>
                <a:cs typeface="メイリオ"/>
              </a:rPr>
              <a:t>(70ha) 】</a:t>
            </a:r>
          </a:p>
          <a:p>
            <a:pPr marL="11723">
              <a:spcBef>
                <a:spcPts val="240"/>
              </a:spcBef>
            </a:pPr>
            <a:r>
              <a:rPr lang="en-US" altLang="ja-JP" sz="969" b="1" dirty="0">
                <a:latin typeface="メイリオ" panose="020B0604030504040204" pitchFamily="50" charset="-128"/>
                <a:ea typeface="メイリオ" panose="020B0604030504040204" pitchFamily="50" charset="-128"/>
                <a:cs typeface="メイリオ"/>
              </a:rPr>
              <a:t> </a:t>
            </a:r>
            <a:r>
              <a:rPr lang="ja-JP" altLang="en-US" sz="969" b="1" u="sng" dirty="0">
                <a:latin typeface="メイリオ" panose="020B0604030504040204" pitchFamily="50" charset="-128"/>
                <a:ea typeface="メイリオ" panose="020B0604030504040204" pitchFamily="50" charset="-128"/>
                <a:cs typeface="メイリオ"/>
              </a:rPr>
              <a:t>統合型リゾート（</a:t>
            </a:r>
            <a:r>
              <a:rPr lang="en-US" altLang="ja-JP" sz="969" b="1" u="sng" dirty="0">
                <a:latin typeface="メイリオ" panose="020B0604030504040204" pitchFamily="50" charset="-128"/>
                <a:ea typeface="メイリオ" panose="020B0604030504040204" pitchFamily="50" charset="-128"/>
                <a:cs typeface="メイリオ"/>
              </a:rPr>
              <a:t>IR</a:t>
            </a:r>
            <a:r>
              <a:rPr lang="ja-JP" altLang="en-US" sz="969" b="1" u="sng" dirty="0">
                <a:latin typeface="メイリオ" panose="020B0604030504040204" pitchFamily="50" charset="-128"/>
                <a:ea typeface="メイリオ" panose="020B0604030504040204" pitchFamily="50" charset="-128"/>
                <a:cs typeface="メイリオ"/>
              </a:rPr>
              <a:t>）を中心としたまちづくり</a:t>
            </a:r>
            <a:r>
              <a:rPr lang="en-US" altLang="ja-JP" sz="969" b="1" u="sng" dirty="0">
                <a:latin typeface="メイリオ" panose="020B0604030504040204" pitchFamily="50" charset="-128"/>
                <a:ea typeface="メイリオ" panose="020B0604030504040204" pitchFamily="50" charset="-128"/>
                <a:cs typeface="メイリオ"/>
              </a:rPr>
              <a:t/>
            </a:r>
            <a:br>
              <a:rPr lang="en-US" altLang="ja-JP" sz="969" b="1" u="sng" dirty="0">
                <a:latin typeface="メイリオ" panose="020B0604030504040204" pitchFamily="50" charset="-128"/>
                <a:ea typeface="メイリオ" panose="020B0604030504040204" pitchFamily="50" charset="-128"/>
                <a:cs typeface="メイリオ"/>
              </a:rPr>
            </a:br>
            <a:r>
              <a:rPr lang="en-US" altLang="ja-JP" sz="969" dirty="0">
                <a:latin typeface="メイリオ" panose="020B0604030504040204" pitchFamily="50" charset="-128"/>
                <a:ea typeface="メイリオ" panose="020B0604030504040204" pitchFamily="50" charset="-128"/>
                <a:cs typeface="メイリオ"/>
              </a:rPr>
              <a:t>  </a:t>
            </a:r>
            <a:r>
              <a:rPr lang="ja-JP" altLang="en-US" sz="969" dirty="0">
                <a:latin typeface="メイリオ" panose="020B0604030504040204" pitchFamily="50" charset="-128"/>
                <a:ea typeface="メイリオ" panose="020B0604030504040204" pitchFamily="50" charset="-128"/>
                <a:cs typeface="メイリオ"/>
              </a:rPr>
              <a:t>　魅力的なエンターテイメントの集積、国際競争力を有する</a:t>
            </a:r>
            <a:r>
              <a:rPr lang="en-US" altLang="ja-JP" sz="969" dirty="0">
                <a:latin typeface="メイリオ" panose="020B0604030504040204" pitchFamily="50" charset="-128"/>
                <a:ea typeface="メイリオ" panose="020B0604030504040204" pitchFamily="50" charset="-128"/>
                <a:cs typeface="メイリオ"/>
              </a:rPr>
              <a:t>MICE</a:t>
            </a:r>
            <a:r>
              <a:rPr lang="ja-JP" altLang="en-US" sz="969" dirty="0">
                <a:latin typeface="メイリオ" panose="020B0604030504040204" pitchFamily="50" charset="-128"/>
                <a:ea typeface="メイリオ" panose="020B0604030504040204" pitchFamily="50" charset="-128"/>
                <a:cs typeface="メイリオ"/>
              </a:rPr>
              <a:t>施設</a:t>
            </a:r>
            <a:br>
              <a:rPr lang="ja-JP" altLang="en-US" sz="969" dirty="0">
                <a:latin typeface="メイリオ" panose="020B0604030504040204" pitchFamily="50" charset="-128"/>
                <a:ea typeface="メイリオ" panose="020B0604030504040204" pitchFamily="50" charset="-128"/>
                <a:cs typeface="メイリオ"/>
              </a:rPr>
            </a:br>
            <a:r>
              <a:rPr lang="ja-JP" altLang="en-US" sz="969" dirty="0">
                <a:latin typeface="メイリオ" panose="020B0604030504040204" pitchFamily="50" charset="-128"/>
                <a:ea typeface="メイリオ" panose="020B0604030504040204" pitchFamily="50" charset="-128"/>
                <a:cs typeface="メイリオ"/>
              </a:rPr>
              <a:t>　の整備や</a:t>
            </a:r>
            <a:r>
              <a:rPr lang="en-US" altLang="ja-JP" sz="969" dirty="0">
                <a:latin typeface="メイリオ" panose="020B0604030504040204" pitchFamily="50" charset="-128"/>
                <a:ea typeface="メイリオ" panose="020B0604030504040204" pitchFamily="50" charset="-128"/>
                <a:cs typeface="メイリオ"/>
              </a:rPr>
              <a:t>ICT</a:t>
            </a:r>
            <a:r>
              <a:rPr lang="ja-JP" altLang="en-US" sz="969" dirty="0">
                <a:latin typeface="メイリオ" panose="020B0604030504040204" pitchFamily="50" charset="-128"/>
                <a:ea typeface="メイリオ" panose="020B0604030504040204" pitchFamily="50" charset="-128"/>
                <a:cs typeface="メイリオ"/>
              </a:rPr>
              <a:t>等最先端技術を 活用したスマートなまちづくりによる</a:t>
            </a:r>
            <a:br>
              <a:rPr lang="ja-JP" altLang="en-US" sz="969" dirty="0">
                <a:latin typeface="メイリオ" panose="020B0604030504040204" pitchFamily="50" charset="-128"/>
                <a:ea typeface="メイリオ" panose="020B0604030504040204" pitchFamily="50" charset="-128"/>
                <a:cs typeface="メイリオ"/>
              </a:rPr>
            </a:br>
            <a:r>
              <a:rPr lang="ja-JP" altLang="en-US" sz="969" dirty="0">
                <a:latin typeface="メイリオ" panose="020B0604030504040204" pitchFamily="50" charset="-128"/>
                <a:ea typeface="メイリオ" panose="020B0604030504040204" pitchFamily="50" charset="-128"/>
                <a:cs typeface="メイリオ"/>
              </a:rPr>
              <a:t>　国際観光拠点を形成する。</a:t>
            </a:r>
          </a:p>
          <a:p>
            <a:pPr marL="11723">
              <a:spcBef>
                <a:spcPts val="240"/>
              </a:spcBef>
            </a:pPr>
            <a:r>
              <a:rPr lang="en-US" altLang="ja-JP" sz="969" dirty="0">
                <a:latin typeface="メイリオ" panose="020B0604030504040204" pitchFamily="50" charset="-128"/>
                <a:ea typeface="メイリオ" panose="020B0604030504040204" pitchFamily="50" charset="-128"/>
                <a:cs typeface="メイリオ"/>
              </a:rPr>
              <a:t/>
            </a:r>
            <a:br>
              <a:rPr lang="en-US" altLang="ja-JP" sz="969" dirty="0">
                <a:latin typeface="メイリオ" panose="020B0604030504040204" pitchFamily="50" charset="-128"/>
                <a:ea typeface="メイリオ" panose="020B0604030504040204" pitchFamily="50" charset="-128"/>
                <a:cs typeface="メイリオ"/>
              </a:rPr>
            </a:br>
            <a:r>
              <a:rPr lang="en-US" altLang="ja-JP" sz="969" b="1" dirty="0">
                <a:latin typeface="メイリオ" panose="020B0604030504040204" pitchFamily="50" charset="-128"/>
                <a:ea typeface="メイリオ" panose="020B0604030504040204" pitchFamily="50" charset="-128"/>
                <a:cs typeface="メイリオ"/>
              </a:rPr>
              <a:t>《</a:t>
            </a:r>
            <a:r>
              <a:rPr lang="ja-JP" altLang="en-US" sz="969" b="1" dirty="0">
                <a:latin typeface="メイリオ" panose="020B0604030504040204" pitchFamily="50" charset="-128"/>
                <a:ea typeface="メイリオ" panose="020B0604030504040204" pitchFamily="50" charset="-128"/>
                <a:cs typeface="メイリオ"/>
              </a:rPr>
              <a:t>導入施設</a:t>
            </a:r>
            <a:r>
              <a:rPr lang="en-US" altLang="ja-JP" sz="969" b="1" dirty="0">
                <a:latin typeface="メイリオ" panose="020B0604030504040204" pitchFamily="50" charset="-128"/>
                <a:ea typeface="メイリオ" panose="020B0604030504040204" pitchFamily="50" charset="-128"/>
                <a:cs typeface="メイリオ"/>
              </a:rPr>
              <a:t>》</a:t>
            </a:r>
            <a:r>
              <a:rPr lang="ja-JP" altLang="en-US" sz="969" dirty="0">
                <a:latin typeface="メイリオ" panose="020B0604030504040204" pitchFamily="50" charset="-128"/>
                <a:ea typeface="メイリオ" panose="020B0604030504040204" pitchFamily="50" charset="-128"/>
                <a:cs typeface="メイリオ"/>
              </a:rPr>
              <a:t>■国際会議場および展示施設　■魅力増進施設　 </a:t>
            </a:r>
            <a:r>
              <a:rPr lang="en-US" altLang="ja-JP" sz="969" dirty="0">
                <a:latin typeface="メイリオ" panose="020B0604030504040204" pitchFamily="50" charset="-128"/>
                <a:ea typeface="メイリオ" panose="020B0604030504040204" pitchFamily="50" charset="-128"/>
                <a:cs typeface="メイリオ"/>
              </a:rPr>
              <a:t/>
            </a:r>
            <a:br>
              <a:rPr lang="en-US" altLang="ja-JP" sz="969" dirty="0">
                <a:latin typeface="メイリオ" panose="020B0604030504040204" pitchFamily="50" charset="-128"/>
                <a:ea typeface="メイリオ" panose="020B0604030504040204" pitchFamily="50" charset="-128"/>
                <a:cs typeface="メイリオ"/>
              </a:rPr>
            </a:br>
            <a:r>
              <a:rPr lang="ja-JP" altLang="en-US" sz="969" dirty="0">
                <a:latin typeface="メイリオ" panose="020B0604030504040204" pitchFamily="50" charset="-128"/>
                <a:ea typeface="メイリオ" panose="020B0604030504040204" pitchFamily="50" charset="-128"/>
                <a:cs typeface="メイリオ"/>
              </a:rPr>
              <a:t>　　　　　　■送客施設　 ■宿泊施設　　等</a:t>
            </a:r>
            <a:endParaRPr lang="en-US" altLang="ja-JP" sz="969" spc="14" dirty="0">
              <a:latin typeface="メイリオ" panose="020B0604030504040204" pitchFamily="50" charset="-128"/>
              <a:ea typeface="メイリオ" panose="020B0604030504040204" pitchFamily="50" charset="-128"/>
              <a:cs typeface="メイリオ"/>
            </a:endParaRPr>
          </a:p>
        </p:txBody>
      </p:sp>
      <p:sp>
        <p:nvSpPr>
          <p:cNvPr id="41" name="角丸四角形 40"/>
          <p:cNvSpPr/>
          <p:nvPr/>
        </p:nvSpPr>
        <p:spPr>
          <a:xfrm>
            <a:off x="68867" y="4553511"/>
            <a:ext cx="4122787" cy="1793580"/>
          </a:xfrm>
          <a:prstGeom prst="roundRect">
            <a:avLst>
              <a:gd name="adj" fmla="val 4270"/>
            </a:avLst>
          </a:prstGeom>
          <a:solidFill>
            <a:srgbClr val="FFCCCC">
              <a:alpha val="99000"/>
            </a:srgbClr>
          </a:solidFill>
          <a:ln w="635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ja-JP"/>
            </a:defPPr>
            <a:lvl1pPr algn="l" rtl="0" fontAlgn="base">
              <a:spcBef>
                <a:spcPct val="0"/>
              </a:spcBef>
              <a:spcAft>
                <a:spcPct val="0"/>
              </a:spcAft>
              <a:defRPr kumimoji="1" sz="3600" kern="1200">
                <a:solidFill>
                  <a:schemeClr val="lt1"/>
                </a:solidFill>
                <a:latin typeface="+mn-lt"/>
                <a:ea typeface="+mn-ea"/>
                <a:cs typeface="+mn-cs"/>
              </a:defRPr>
            </a:lvl1pPr>
            <a:lvl2pPr marL="457200" algn="l" rtl="0" fontAlgn="base">
              <a:spcBef>
                <a:spcPct val="0"/>
              </a:spcBef>
              <a:spcAft>
                <a:spcPct val="0"/>
              </a:spcAft>
              <a:defRPr kumimoji="1" sz="3600" kern="1200">
                <a:solidFill>
                  <a:schemeClr val="lt1"/>
                </a:solidFill>
                <a:latin typeface="+mn-lt"/>
                <a:ea typeface="+mn-ea"/>
                <a:cs typeface="+mn-cs"/>
              </a:defRPr>
            </a:lvl2pPr>
            <a:lvl3pPr marL="914400" algn="l" rtl="0" fontAlgn="base">
              <a:spcBef>
                <a:spcPct val="0"/>
              </a:spcBef>
              <a:spcAft>
                <a:spcPct val="0"/>
              </a:spcAft>
              <a:defRPr kumimoji="1" sz="3600" kern="1200">
                <a:solidFill>
                  <a:schemeClr val="lt1"/>
                </a:solidFill>
                <a:latin typeface="+mn-lt"/>
                <a:ea typeface="+mn-ea"/>
                <a:cs typeface="+mn-cs"/>
              </a:defRPr>
            </a:lvl3pPr>
            <a:lvl4pPr marL="1371600" algn="l" rtl="0" fontAlgn="base">
              <a:spcBef>
                <a:spcPct val="0"/>
              </a:spcBef>
              <a:spcAft>
                <a:spcPct val="0"/>
              </a:spcAft>
              <a:defRPr kumimoji="1" sz="3600" kern="1200">
                <a:solidFill>
                  <a:schemeClr val="lt1"/>
                </a:solidFill>
                <a:latin typeface="+mn-lt"/>
                <a:ea typeface="+mn-ea"/>
                <a:cs typeface="+mn-cs"/>
              </a:defRPr>
            </a:lvl4pPr>
            <a:lvl5pPr marL="1828800" algn="l" rtl="0" fontAlgn="base">
              <a:spcBef>
                <a:spcPct val="0"/>
              </a:spcBef>
              <a:spcAft>
                <a:spcPct val="0"/>
              </a:spcAft>
              <a:defRPr kumimoji="1" sz="3600" kern="1200">
                <a:solidFill>
                  <a:schemeClr val="lt1"/>
                </a:solidFill>
                <a:latin typeface="+mn-lt"/>
                <a:ea typeface="+mn-ea"/>
                <a:cs typeface="+mn-cs"/>
              </a:defRPr>
            </a:lvl5pPr>
            <a:lvl6pPr marL="2286000" algn="l" defTabSz="914400" rtl="0" eaLnBrk="1" latinLnBrk="0" hangingPunct="1">
              <a:defRPr kumimoji="1" sz="3600" kern="1200">
                <a:solidFill>
                  <a:schemeClr val="lt1"/>
                </a:solidFill>
                <a:latin typeface="+mn-lt"/>
                <a:ea typeface="+mn-ea"/>
                <a:cs typeface="+mn-cs"/>
              </a:defRPr>
            </a:lvl6pPr>
            <a:lvl7pPr marL="2743200" algn="l" defTabSz="914400" rtl="0" eaLnBrk="1" latinLnBrk="0" hangingPunct="1">
              <a:defRPr kumimoji="1" sz="3600" kern="1200">
                <a:solidFill>
                  <a:schemeClr val="lt1"/>
                </a:solidFill>
                <a:latin typeface="+mn-lt"/>
                <a:ea typeface="+mn-ea"/>
                <a:cs typeface="+mn-cs"/>
              </a:defRPr>
            </a:lvl7pPr>
            <a:lvl8pPr marL="3200400" algn="l" defTabSz="914400" rtl="0" eaLnBrk="1" latinLnBrk="0" hangingPunct="1">
              <a:defRPr kumimoji="1" sz="3600" kern="1200">
                <a:solidFill>
                  <a:schemeClr val="lt1"/>
                </a:solidFill>
                <a:latin typeface="+mn-lt"/>
                <a:ea typeface="+mn-ea"/>
                <a:cs typeface="+mn-cs"/>
              </a:defRPr>
            </a:lvl8pPr>
            <a:lvl9pPr marL="3657600" algn="l" defTabSz="914400" rtl="0" eaLnBrk="1" latinLnBrk="0" hangingPunct="1">
              <a:defRPr kumimoji="1" sz="3600" kern="1200">
                <a:solidFill>
                  <a:schemeClr val="lt1"/>
                </a:solidFill>
                <a:latin typeface="+mn-lt"/>
                <a:ea typeface="+mn-ea"/>
                <a:cs typeface="+mn-cs"/>
              </a:defRPr>
            </a:lvl9pPr>
          </a:lstStyle>
          <a:p>
            <a:pPr algn="ctr"/>
            <a:endParaRPr lang="ja-JP" altLang="en-US" sz="969" dirty="0"/>
          </a:p>
        </p:txBody>
      </p:sp>
      <p:sp>
        <p:nvSpPr>
          <p:cNvPr id="42" name="object 8"/>
          <p:cNvSpPr txBox="1"/>
          <p:nvPr/>
        </p:nvSpPr>
        <p:spPr>
          <a:xfrm>
            <a:off x="31672" y="4610043"/>
            <a:ext cx="4717865" cy="1599156"/>
          </a:xfrm>
          <a:prstGeom prst="rect">
            <a:avLst/>
          </a:prstGeom>
        </p:spPr>
        <p:txBody>
          <a:bodyPr vert="horz" wrap="square" lIns="0" tIns="30480" rIns="0" bIns="0" rtlCol="0">
            <a:spAutoFit/>
          </a:bodyPr>
          <a:lstStyle>
            <a:defPPr>
              <a:defRPr lang="ja-JP"/>
            </a:defPPr>
            <a:lvl1pPr algn="l" rtl="0" fontAlgn="base">
              <a:spcBef>
                <a:spcPct val="0"/>
              </a:spcBef>
              <a:spcAft>
                <a:spcPct val="0"/>
              </a:spcAft>
              <a:defRPr kumimoji="1" sz="36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36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36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36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3600" kern="1200">
                <a:solidFill>
                  <a:schemeClr val="tx1"/>
                </a:solidFill>
                <a:latin typeface="Arial" charset="0"/>
                <a:ea typeface="ＭＳ Ｐゴシック" charset="-128"/>
                <a:cs typeface="+mn-cs"/>
              </a:defRPr>
            </a:lvl5pPr>
            <a:lvl6pPr marL="2286000" algn="l" defTabSz="914400" rtl="0" eaLnBrk="1" latinLnBrk="0" hangingPunct="1">
              <a:defRPr kumimoji="1" sz="3600" kern="1200">
                <a:solidFill>
                  <a:schemeClr val="tx1"/>
                </a:solidFill>
                <a:latin typeface="Arial" charset="0"/>
                <a:ea typeface="ＭＳ Ｐゴシック" charset="-128"/>
                <a:cs typeface="+mn-cs"/>
              </a:defRPr>
            </a:lvl6pPr>
            <a:lvl7pPr marL="2743200" algn="l" defTabSz="914400" rtl="0" eaLnBrk="1" latinLnBrk="0" hangingPunct="1">
              <a:defRPr kumimoji="1" sz="3600" kern="1200">
                <a:solidFill>
                  <a:schemeClr val="tx1"/>
                </a:solidFill>
                <a:latin typeface="Arial" charset="0"/>
                <a:ea typeface="ＭＳ Ｐゴシック" charset="-128"/>
                <a:cs typeface="+mn-cs"/>
              </a:defRPr>
            </a:lvl7pPr>
            <a:lvl8pPr marL="3200400" algn="l" defTabSz="914400" rtl="0" eaLnBrk="1" latinLnBrk="0" hangingPunct="1">
              <a:defRPr kumimoji="1" sz="3600" kern="1200">
                <a:solidFill>
                  <a:schemeClr val="tx1"/>
                </a:solidFill>
                <a:latin typeface="Arial" charset="0"/>
                <a:ea typeface="ＭＳ Ｐゴシック" charset="-128"/>
                <a:cs typeface="+mn-cs"/>
              </a:defRPr>
            </a:lvl8pPr>
            <a:lvl9pPr marL="3657600" algn="l" defTabSz="914400" rtl="0" eaLnBrk="1" latinLnBrk="0" hangingPunct="1">
              <a:defRPr kumimoji="1" sz="3600" kern="1200">
                <a:solidFill>
                  <a:schemeClr val="tx1"/>
                </a:solidFill>
                <a:latin typeface="Arial" charset="0"/>
                <a:ea typeface="ＭＳ Ｐゴシック" charset="-128"/>
                <a:cs typeface="+mn-cs"/>
              </a:defRPr>
            </a:lvl9pPr>
          </a:lstStyle>
          <a:p>
            <a:pPr marL="11723">
              <a:spcBef>
                <a:spcPts val="240"/>
              </a:spcBef>
            </a:pPr>
            <a:r>
              <a:rPr lang="en-US" altLang="ja-JP" sz="969" b="1" dirty="0">
                <a:latin typeface="メイリオ" panose="020B0604030504040204" pitchFamily="50" charset="-128"/>
                <a:ea typeface="メイリオ" panose="020B0604030504040204" pitchFamily="50" charset="-128"/>
                <a:cs typeface="メイリオ"/>
              </a:rPr>
              <a:t>【</a:t>
            </a:r>
            <a:r>
              <a:rPr lang="ja-JP" altLang="en-US" sz="969" b="1" dirty="0">
                <a:latin typeface="メイリオ" panose="020B0604030504040204" pitchFamily="50" charset="-128"/>
                <a:ea typeface="メイリオ" panose="020B0604030504040204" pitchFamily="50" charset="-128"/>
                <a:cs typeface="メイリオ"/>
              </a:rPr>
              <a:t>第３期（</a:t>
            </a:r>
            <a:r>
              <a:rPr lang="en-US" altLang="ja-JP" sz="969" b="1" dirty="0">
                <a:latin typeface="メイリオ" panose="020B0604030504040204" pitchFamily="50" charset="-128"/>
                <a:ea typeface="メイリオ" panose="020B0604030504040204" pitchFamily="50" charset="-128"/>
                <a:cs typeface="メイリオ"/>
              </a:rPr>
              <a:t>40ha) 】 </a:t>
            </a:r>
            <a:r>
              <a:rPr lang="ja-JP" altLang="en-US" sz="969" b="1" dirty="0">
                <a:latin typeface="メイリオ" panose="020B0604030504040204" pitchFamily="50" charset="-128"/>
                <a:ea typeface="メイリオ" panose="020B0604030504040204" pitchFamily="50" charset="-128"/>
                <a:cs typeface="メイリオ"/>
              </a:rPr>
              <a:t>　</a:t>
            </a:r>
            <a:endParaRPr lang="en-US" altLang="ja-JP" sz="969" b="1" dirty="0">
              <a:latin typeface="メイリオ" panose="020B0604030504040204" pitchFamily="50" charset="-128"/>
              <a:ea typeface="メイリオ" panose="020B0604030504040204" pitchFamily="50" charset="-128"/>
              <a:cs typeface="メイリオ"/>
            </a:endParaRPr>
          </a:p>
          <a:p>
            <a:pPr marL="11723">
              <a:spcBef>
                <a:spcPts val="240"/>
              </a:spcBef>
            </a:pPr>
            <a:r>
              <a:rPr lang="ja-JP" altLang="en-US" sz="969" b="1" dirty="0">
                <a:latin typeface="メイリオ" panose="020B0604030504040204" pitchFamily="50" charset="-128"/>
                <a:ea typeface="メイリオ" panose="020B0604030504040204" pitchFamily="50" charset="-128"/>
                <a:cs typeface="メイリオ"/>
              </a:rPr>
              <a:t>　</a:t>
            </a:r>
            <a:r>
              <a:rPr lang="ja-JP" altLang="en-US" sz="969" b="1" u="sng" dirty="0">
                <a:latin typeface="メイリオ" panose="020B0604030504040204" pitchFamily="50" charset="-128"/>
                <a:ea typeface="メイリオ" panose="020B0604030504040204" pitchFamily="50" charset="-128"/>
                <a:cs typeface="メイリオ"/>
              </a:rPr>
              <a:t>第１・２期の取り組みを活かした長期滞在型のまちづくり</a:t>
            </a:r>
            <a:endParaRPr lang="en-US" altLang="ja-JP" sz="969" b="1" u="sng" dirty="0">
              <a:latin typeface="メイリオ" panose="020B0604030504040204" pitchFamily="50" charset="-128"/>
              <a:ea typeface="メイリオ" panose="020B0604030504040204" pitchFamily="50" charset="-128"/>
              <a:cs typeface="メイリオ"/>
            </a:endParaRPr>
          </a:p>
          <a:p>
            <a:pPr marL="11723">
              <a:spcBef>
                <a:spcPts val="240"/>
              </a:spcBef>
            </a:pPr>
            <a:r>
              <a:rPr lang="ja-JP" altLang="en-US" sz="969" dirty="0">
                <a:latin typeface="メイリオ" panose="020B0604030504040204" pitchFamily="50" charset="-128"/>
                <a:ea typeface="メイリオ" panose="020B0604030504040204" pitchFamily="50" charset="-128"/>
                <a:cs typeface="メイリオ"/>
              </a:rPr>
              <a:t>　　　第１、２期で創出・醸成されたエンターテイメントや最先端</a:t>
            </a:r>
            <a:r>
              <a:rPr lang="en-US" altLang="ja-JP" sz="969" dirty="0">
                <a:latin typeface="メイリオ" panose="020B0604030504040204" pitchFamily="50" charset="-128"/>
                <a:ea typeface="メイリオ" panose="020B0604030504040204" pitchFamily="50" charset="-128"/>
                <a:cs typeface="メイリオ"/>
              </a:rPr>
              <a:t/>
            </a:r>
            <a:br>
              <a:rPr lang="en-US" altLang="ja-JP" sz="969" dirty="0">
                <a:latin typeface="メイリオ" panose="020B0604030504040204" pitchFamily="50" charset="-128"/>
                <a:ea typeface="メイリオ" panose="020B0604030504040204" pitchFamily="50" charset="-128"/>
                <a:cs typeface="メイリオ"/>
              </a:rPr>
            </a:br>
            <a:r>
              <a:rPr lang="ja-JP" altLang="en-US" sz="969" dirty="0">
                <a:latin typeface="メイリオ" panose="020B0604030504040204" pitchFamily="50" charset="-128"/>
                <a:ea typeface="メイリオ" panose="020B0604030504040204" pitchFamily="50" charset="-128"/>
                <a:cs typeface="メイリオ"/>
              </a:rPr>
              <a:t>　　技術等により、健康や長寿につながる長期滞在型の上質な</a:t>
            </a:r>
            <a:r>
              <a:rPr lang="en-US" altLang="ja-JP" sz="969" dirty="0">
                <a:latin typeface="メイリオ" panose="020B0604030504040204" pitchFamily="50" charset="-128"/>
                <a:ea typeface="メイリオ" panose="020B0604030504040204" pitchFamily="50" charset="-128"/>
                <a:cs typeface="メイリオ"/>
              </a:rPr>
              <a:t/>
            </a:r>
            <a:br>
              <a:rPr lang="en-US" altLang="ja-JP" sz="969" dirty="0">
                <a:latin typeface="メイリオ" panose="020B0604030504040204" pitchFamily="50" charset="-128"/>
                <a:ea typeface="メイリオ" panose="020B0604030504040204" pitchFamily="50" charset="-128"/>
                <a:cs typeface="メイリオ"/>
              </a:rPr>
            </a:br>
            <a:r>
              <a:rPr lang="ja-JP" altLang="en-US" sz="969" dirty="0">
                <a:latin typeface="メイリオ" panose="020B0604030504040204" pitchFamily="50" charset="-128"/>
                <a:ea typeface="メイリオ" panose="020B0604030504040204" pitchFamily="50" charset="-128"/>
                <a:cs typeface="メイリオ"/>
              </a:rPr>
              <a:t>　　リゾート空間を形成する。</a:t>
            </a:r>
          </a:p>
          <a:p>
            <a:pPr marL="11723">
              <a:spcBef>
                <a:spcPts val="240"/>
              </a:spcBef>
            </a:pPr>
            <a:r>
              <a:rPr lang="en-US" altLang="ja-JP" sz="969" dirty="0">
                <a:latin typeface="メイリオ" panose="020B0604030504040204" pitchFamily="50" charset="-128"/>
                <a:ea typeface="メイリオ" panose="020B0604030504040204" pitchFamily="50" charset="-128"/>
                <a:cs typeface="メイリオ"/>
              </a:rPr>
              <a:t/>
            </a:r>
            <a:br>
              <a:rPr lang="en-US" altLang="ja-JP" sz="969" dirty="0">
                <a:latin typeface="メイリオ" panose="020B0604030504040204" pitchFamily="50" charset="-128"/>
                <a:ea typeface="メイリオ" panose="020B0604030504040204" pitchFamily="50" charset="-128"/>
                <a:cs typeface="メイリオ"/>
              </a:rPr>
            </a:br>
            <a:r>
              <a:rPr lang="en-US" altLang="ja-JP" sz="969" dirty="0">
                <a:latin typeface="メイリオ" panose="020B0604030504040204" pitchFamily="50" charset="-128"/>
                <a:ea typeface="メイリオ" panose="020B0604030504040204" pitchFamily="50" charset="-128"/>
                <a:cs typeface="メイリオ"/>
              </a:rPr>
              <a:t>  </a:t>
            </a:r>
            <a:r>
              <a:rPr lang="en-US" altLang="ja-JP" sz="969" b="1" dirty="0">
                <a:latin typeface="メイリオ" panose="020B0604030504040204" pitchFamily="50" charset="-128"/>
                <a:ea typeface="メイリオ" panose="020B0604030504040204" pitchFamily="50" charset="-128"/>
                <a:cs typeface="メイリオ"/>
              </a:rPr>
              <a:t>《</a:t>
            </a:r>
            <a:r>
              <a:rPr lang="ja-JP" altLang="en-US" sz="969" b="1" dirty="0">
                <a:latin typeface="メイリオ" panose="020B0604030504040204" pitchFamily="50" charset="-128"/>
                <a:ea typeface="メイリオ" panose="020B0604030504040204" pitchFamily="50" charset="-128"/>
                <a:cs typeface="メイリオ"/>
              </a:rPr>
              <a:t>導入機能例</a:t>
            </a:r>
            <a:r>
              <a:rPr lang="en-US" altLang="ja-JP" sz="969" b="1" dirty="0">
                <a:latin typeface="メイリオ" panose="020B0604030504040204" pitchFamily="50" charset="-128"/>
                <a:ea typeface="メイリオ" panose="020B0604030504040204" pitchFamily="50" charset="-128"/>
                <a:cs typeface="メイリオ"/>
              </a:rPr>
              <a:t>》</a:t>
            </a:r>
            <a:r>
              <a:rPr lang="en-US" altLang="ja-JP" sz="969" dirty="0">
                <a:latin typeface="メイリオ" panose="020B0604030504040204" pitchFamily="50" charset="-128"/>
                <a:ea typeface="メイリオ" panose="020B0604030504040204" pitchFamily="50" charset="-128"/>
                <a:cs typeface="メイリオ"/>
              </a:rPr>
              <a:t/>
            </a:r>
            <a:br>
              <a:rPr lang="en-US" altLang="ja-JP" sz="969" dirty="0">
                <a:latin typeface="メイリオ" panose="020B0604030504040204" pitchFamily="50" charset="-128"/>
                <a:ea typeface="メイリオ" panose="020B0604030504040204" pitchFamily="50" charset="-128"/>
                <a:cs typeface="メイリオ"/>
              </a:rPr>
            </a:br>
            <a:r>
              <a:rPr lang="ja-JP" altLang="en-US" sz="969" dirty="0">
                <a:latin typeface="メイリオ" panose="020B0604030504040204" pitchFamily="50" charset="-128"/>
                <a:ea typeface="メイリオ" panose="020B0604030504040204" pitchFamily="50" charset="-128"/>
                <a:cs typeface="メイリオ"/>
              </a:rPr>
              <a:t>　 ■第１期及び第２期に導入される機能（エンターテイメント、産業・</a:t>
            </a:r>
            <a:r>
              <a:rPr lang="en-US" altLang="ja-JP" sz="969" dirty="0">
                <a:latin typeface="メイリオ" panose="020B0604030504040204" pitchFamily="50" charset="-128"/>
                <a:ea typeface="メイリオ" panose="020B0604030504040204" pitchFamily="50" charset="-128"/>
                <a:cs typeface="メイリオ"/>
              </a:rPr>
              <a:t/>
            </a:r>
            <a:br>
              <a:rPr lang="en-US" altLang="ja-JP" sz="969" dirty="0">
                <a:latin typeface="メイリオ" panose="020B0604030504040204" pitchFamily="50" charset="-128"/>
                <a:ea typeface="メイリオ" panose="020B0604030504040204" pitchFamily="50" charset="-128"/>
                <a:cs typeface="メイリオ"/>
              </a:rPr>
            </a:br>
            <a:r>
              <a:rPr lang="en-US" altLang="ja-JP" sz="969" dirty="0">
                <a:latin typeface="メイリオ" panose="020B0604030504040204" pitchFamily="50" charset="-128"/>
                <a:ea typeface="メイリオ" panose="020B0604030504040204" pitchFamily="50" charset="-128"/>
                <a:cs typeface="メイリオ"/>
              </a:rPr>
              <a:t>      </a:t>
            </a:r>
            <a:r>
              <a:rPr lang="ja-JP" altLang="en-US" sz="969" dirty="0">
                <a:latin typeface="メイリオ" panose="020B0604030504040204" pitchFamily="50" charset="-128"/>
                <a:ea typeface="メイリオ" panose="020B0604030504040204" pitchFamily="50" charset="-128"/>
                <a:cs typeface="メイリオ"/>
              </a:rPr>
              <a:t>ビジネスなど）の拡充</a:t>
            </a:r>
            <a:r>
              <a:rPr lang="en-US" altLang="ja-JP" sz="969" dirty="0">
                <a:latin typeface="メイリオ" panose="020B0604030504040204" pitchFamily="50" charset="-128"/>
                <a:ea typeface="メイリオ" panose="020B0604030504040204" pitchFamily="50" charset="-128"/>
                <a:cs typeface="メイリオ"/>
              </a:rPr>
              <a:t/>
            </a:r>
            <a:br>
              <a:rPr lang="en-US" altLang="ja-JP" sz="969" dirty="0">
                <a:latin typeface="メイリオ" panose="020B0604030504040204" pitchFamily="50" charset="-128"/>
                <a:ea typeface="メイリオ" panose="020B0604030504040204" pitchFamily="50" charset="-128"/>
                <a:cs typeface="メイリオ"/>
              </a:rPr>
            </a:br>
            <a:r>
              <a:rPr lang="ja-JP" altLang="en-US" sz="969" dirty="0">
                <a:latin typeface="メイリオ" panose="020B0604030504040204" pitchFamily="50" charset="-128"/>
                <a:ea typeface="メイリオ" panose="020B0604030504040204" pitchFamily="50" charset="-128"/>
                <a:cs typeface="メイリオ"/>
              </a:rPr>
              <a:t>　 ■長期滞在型リゾート機能   ■ウェルネスツーリズム　　等</a:t>
            </a:r>
          </a:p>
        </p:txBody>
      </p:sp>
      <p:sp>
        <p:nvSpPr>
          <p:cNvPr id="44" name="正方形/長方形 43"/>
          <p:cNvSpPr/>
          <p:nvPr/>
        </p:nvSpPr>
        <p:spPr>
          <a:xfrm>
            <a:off x="4322455" y="4433820"/>
            <a:ext cx="3356701" cy="378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sz="3600" kern="1200">
                <a:solidFill>
                  <a:schemeClr val="lt1"/>
                </a:solidFill>
                <a:latin typeface="+mn-lt"/>
                <a:ea typeface="+mn-ea"/>
                <a:cs typeface="+mn-cs"/>
              </a:defRPr>
            </a:lvl1pPr>
            <a:lvl2pPr marL="457200" algn="l" rtl="0" fontAlgn="base">
              <a:spcBef>
                <a:spcPct val="0"/>
              </a:spcBef>
              <a:spcAft>
                <a:spcPct val="0"/>
              </a:spcAft>
              <a:defRPr kumimoji="1" sz="3600" kern="1200">
                <a:solidFill>
                  <a:schemeClr val="lt1"/>
                </a:solidFill>
                <a:latin typeface="+mn-lt"/>
                <a:ea typeface="+mn-ea"/>
                <a:cs typeface="+mn-cs"/>
              </a:defRPr>
            </a:lvl2pPr>
            <a:lvl3pPr marL="914400" algn="l" rtl="0" fontAlgn="base">
              <a:spcBef>
                <a:spcPct val="0"/>
              </a:spcBef>
              <a:spcAft>
                <a:spcPct val="0"/>
              </a:spcAft>
              <a:defRPr kumimoji="1" sz="3600" kern="1200">
                <a:solidFill>
                  <a:schemeClr val="lt1"/>
                </a:solidFill>
                <a:latin typeface="+mn-lt"/>
                <a:ea typeface="+mn-ea"/>
                <a:cs typeface="+mn-cs"/>
              </a:defRPr>
            </a:lvl3pPr>
            <a:lvl4pPr marL="1371600" algn="l" rtl="0" fontAlgn="base">
              <a:spcBef>
                <a:spcPct val="0"/>
              </a:spcBef>
              <a:spcAft>
                <a:spcPct val="0"/>
              </a:spcAft>
              <a:defRPr kumimoji="1" sz="3600" kern="1200">
                <a:solidFill>
                  <a:schemeClr val="lt1"/>
                </a:solidFill>
                <a:latin typeface="+mn-lt"/>
                <a:ea typeface="+mn-ea"/>
                <a:cs typeface="+mn-cs"/>
              </a:defRPr>
            </a:lvl4pPr>
            <a:lvl5pPr marL="1828800" algn="l" rtl="0" fontAlgn="base">
              <a:spcBef>
                <a:spcPct val="0"/>
              </a:spcBef>
              <a:spcAft>
                <a:spcPct val="0"/>
              </a:spcAft>
              <a:defRPr kumimoji="1" sz="3600" kern="1200">
                <a:solidFill>
                  <a:schemeClr val="lt1"/>
                </a:solidFill>
                <a:latin typeface="+mn-lt"/>
                <a:ea typeface="+mn-ea"/>
                <a:cs typeface="+mn-cs"/>
              </a:defRPr>
            </a:lvl5pPr>
            <a:lvl6pPr marL="2286000" algn="l" defTabSz="914400" rtl="0" eaLnBrk="1" latinLnBrk="0" hangingPunct="1">
              <a:defRPr kumimoji="1" sz="3600" kern="1200">
                <a:solidFill>
                  <a:schemeClr val="lt1"/>
                </a:solidFill>
                <a:latin typeface="+mn-lt"/>
                <a:ea typeface="+mn-ea"/>
                <a:cs typeface="+mn-cs"/>
              </a:defRPr>
            </a:lvl6pPr>
            <a:lvl7pPr marL="2743200" algn="l" defTabSz="914400" rtl="0" eaLnBrk="1" latinLnBrk="0" hangingPunct="1">
              <a:defRPr kumimoji="1" sz="3600" kern="1200">
                <a:solidFill>
                  <a:schemeClr val="lt1"/>
                </a:solidFill>
                <a:latin typeface="+mn-lt"/>
                <a:ea typeface="+mn-ea"/>
                <a:cs typeface="+mn-cs"/>
              </a:defRPr>
            </a:lvl7pPr>
            <a:lvl8pPr marL="3200400" algn="l" defTabSz="914400" rtl="0" eaLnBrk="1" latinLnBrk="0" hangingPunct="1">
              <a:defRPr kumimoji="1" sz="3600" kern="1200">
                <a:solidFill>
                  <a:schemeClr val="lt1"/>
                </a:solidFill>
                <a:latin typeface="+mn-lt"/>
                <a:ea typeface="+mn-ea"/>
                <a:cs typeface="+mn-cs"/>
              </a:defRPr>
            </a:lvl8pPr>
            <a:lvl9pPr marL="3657600" algn="l" defTabSz="914400" rtl="0" eaLnBrk="1" latinLnBrk="0" hangingPunct="1">
              <a:defRPr kumimoji="1" sz="3600" kern="1200">
                <a:solidFill>
                  <a:schemeClr val="lt1"/>
                </a:solidFill>
                <a:latin typeface="+mn-lt"/>
                <a:ea typeface="+mn-ea"/>
                <a:cs typeface="+mn-cs"/>
              </a:defRPr>
            </a:lvl9pPr>
          </a:lstStyle>
          <a:p>
            <a:r>
              <a:rPr lang="en-US" altLang="ja-JP" sz="1477" b="1" dirty="0">
                <a:solidFill>
                  <a:schemeClr val="tx1"/>
                </a:solidFill>
                <a:latin typeface="+mn-ea"/>
              </a:rPr>
              <a:t>【</a:t>
            </a:r>
            <a:r>
              <a:rPr lang="ja-JP" altLang="en-US" sz="1477" b="1" dirty="0">
                <a:solidFill>
                  <a:schemeClr val="tx1"/>
                </a:solidFill>
                <a:latin typeface="+mn-ea"/>
              </a:rPr>
              <a:t>想定スケジュール（年度）</a:t>
            </a:r>
            <a:r>
              <a:rPr lang="en-US" altLang="ja-JP" sz="1477" b="1" dirty="0">
                <a:solidFill>
                  <a:schemeClr val="tx1"/>
                </a:solidFill>
                <a:latin typeface="+mn-ea"/>
              </a:rPr>
              <a:t>】</a:t>
            </a:r>
            <a:endParaRPr lang="ja-JP" altLang="en-US" sz="1477" b="1" dirty="0">
              <a:solidFill>
                <a:schemeClr val="tx1"/>
              </a:solidFill>
              <a:latin typeface="+mn-ea"/>
            </a:endParaRPr>
          </a:p>
        </p:txBody>
      </p:sp>
      <p:grpSp>
        <p:nvGrpSpPr>
          <p:cNvPr id="51" name="グループ化 50"/>
          <p:cNvGrpSpPr/>
          <p:nvPr/>
        </p:nvGrpSpPr>
        <p:grpSpPr>
          <a:xfrm>
            <a:off x="5073078" y="1203682"/>
            <a:ext cx="3371418" cy="3025418"/>
            <a:chOff x="4660048" y="1603169"/>
            <a:chExt cx="5242425" cy="4704407"/>
          </a:xfrm>
        </p:grpSpPr>
        <p:pic>
          <p:nvPicPr>
            <p:cNvPr id="52" name="図 51"/>
            <p:cNvPicPr>
              <a:picLocks noChangeAspect="1"/>
            </p:cNvPicPr>
            <p:nvPr/>
          </p:nvPicPr>
          <p:blipFill rotWithShape="1">
            <a:blip r:embed="rId3" cstate="screen">
              <a:extLst>
                <a:ext uri="{28A0092B-C50C-407E-A947-70E740481C1C}">
                  <a14:useLocalDpi xmlns:a14="http://schemas.microsoft.com/office/drawing/2010/main"/>
                </a:ext>
              </a:extLst>
            </a:blip>
            <a:srcRect l="5860" t="2177" r="11515" b="2522"/>
            <a:stretch/>
          </p:blipFill>
          <p:spPr>
            <a:xfrm>
              <a:off x="4660048" y="2027677"/>
              <a:ext cx="5100640" cy="4229100"/>
            </a:xfrm>
            <a:prstGeom prst="rect">
              <a:avLst/>
            </a:prstGeom>
          </p:spPr>
        </p:pic>
        <p:sp>
          <p:nvSpPr>
            <p:cNvPr id="53" name="フリーフォーム 52"/>
            <p:cNvSpPr/>
            <p:nvPr/>
          </p:nvSpPr>
          <p:spPr>
            <a:xfrm>
              <a:off x="5065404" y="2751837"/>
              <a:ext cx="2641600" cy="2997200"/>
            </a:xfrm>
            <a:custGeom>
              <a:avLst/>
              <a:gdLst>
                <a:gd name="connsiteX0" fmla="*/ 1422400 w 2641600"/>
                <a:gd name="connsiteY0" fmla="*/ 0 h 2933700"/>
                <a:gd name="connsiteX1" fmla="*/ 787400 w 2641600"/>
                <a:gd name="connsiteY1" fmla="*/ 0 h 2933700"/>
                <a:gd name="connsiteX2" fmla="*/ 546100 w 2641600"/>
                <a:gd name="connsiteY2" fmla="*/ 393700 h 2933700"/>
                <a:gd name="connsiteX3" fmla="*/ 381000 w 2641600"/>
                <a:gd name="connsiteY3" fmla="*/ 228600 h 2933700"/>
                <a:gd name="connsiteX4" fmla="*/ 0 w 2641600"/>
                <a:gd name="connsiteY4" fmla="*/ 749300 h 2933700"/>
                <a:gd name="connsiteX5" fmla="*/ 368300 w 2641600"/>
                <a:gd name="connsiteY5" fmla="*/ 1447800 h 2933700"/>
                <a:gd name="connsiteX6" fmla="*/ 736600 w 2641600"/>
                <a:gd name="connsiteY6" fmla="*/ 1346200 h 2933700"/>
                <a:gd name="connsiteX7" fmla="*/ 241300 w 2641600"/>
                <a:gd name="connsiteY7" fmla="*/ 2082800 h 2933700"/>
                <a:gd name="connsiteX8" fmla="*/ 622300 w 2641600"/>
                <a:gd name="connsiteY8" fmla="*/ 2832100 h 2933700"/>
                <a:gd name="connsiteX9" fmla="*/ 2336800 w 2641600"/>
                <a:gd name="connsiteY9" fmla="*/ 2933700 h 2933700"/>
                <a:gd name="connsiteX10" fmla="*/ 2641600 w 2641600"/>
                <a:gd name="connsiteY10" fmla="*/ 2603500 h 2933700"/>
                <a:gd name="connsiteX11" fmla="*/ 2057400 w 2641600"/>
                <a:gd name="connsiteY11" fmla="*/ 2133600 h 2933700"/>
                <a:gd name="connsiteX12" fmla="*/ 2590800 w 2641600"/>
                <a:gd name="connsiteY12" fmla="*/ 1485900 h 2933700"/>
                <a:gd name="connsiteX13" fmla="*/ 2247900 w 2641600"/>
                <a:gd name="connsiteY13" fmla="*/ 1193800 h 2933700"/>
                <a:gd name="connsiteX14" fmla="*/ 2159000 w 2641600"/>
                <a:gd name="connsiteY14" fmla="*/ 1384300 h 2933700"/>
                <a:gd name="connsiteX15" fmla="*/ 965200 w 2641600"/>
                <a:gd name="connsiteY15" fmla="*/ 977900 h 2933700"/>
                <a:gd name="connsiteX16" fmla="*/ 1397000 w 2641600"/>
                <a:gd name="connsiteY16" fmla="*/ 304800 h 2933700"/>
                <a:gd name="connsiteX17" fmla="*/ 1219200 w 2641600"/>
                <a:gd name="connsiteY17" fmla="*/ 241300 h 2933700"/>
                <a:gd name="connsiteX18" fmla="*/ 1422400 w 2641600"/>
                <a:gd name="connsiteY18" fmla="*/ 0 h 2933700"/>
                <a:gd name="connsiteX0" fmla="*/ 1447800 w 2667000"/>
                <a:gd name="connsiteY0" fmla="*/ 0 h 2933700"/>
                <a:gd name="connsiteX1" fmla="*/ 812800 w 2667000"/>
                <a:gd name="connsiteY1" fmla="*/ 0 h 2933700"/>
                <a:gd name="connsiteX2" fmla="*/ 571500 w 2667000"/>
                <a:gd name="connsiteY2" fmla="*/ 393700 h 2933700"/>
                <a:gd name="connsiteX3" fmla="*/ 406400 w 2667000"/>
                <a:gd name="connsiteY3" fmla="*/ 228600 h 2933700"/>
                <a:gd name="connsiteX4" fmla="*/ 0 w 2667000"/>
                <a:gd name="connsiteY4" fmla="*/ 838200 h 2933700"/>
                <a:gd name="connsiteX5" fmla="*/ 393700 w 2667000"/>
                <a:gd name="connsiteY5" fmla="*/ 1447800 h 2933700"/>
                <a:gd name="connsiteX6" fmla="*/ 762000 w 2667000"/>
                <a:gd name="connsiteY6" fmla="*/ 1346200 h 2933700"/>
                <a:gd name="connsiteX7" fmla="*/ 266700 w 2667000"/>
                <a:gd name="connsiteY7" fmla="*/ 2082800 h 2933700"/>
                <a:gd name="connsiteX8" fmla="*/ 647700 w 2667000"/>
                <a:gd name="connsiteY8" fmla="*/ 2832100 h 2933700"/>
                <a:gd name="connsiteX9" fmla="*/ 2362200 w 2667000"/>
                <a:gd name="connsiteY9" fmla="*/ 2933700 h 2933700"/>
                <a:gd name="connsiteX10" fmla="*/ 2667000 w 2667000"/>
                <a:gd name="connsiteY10" fmla="*/ 2603500 h 2933700"/>
                <a:gd name="connsiteX11" fmla="*/ 2082800 w 2667000"/>
                <a:gd name="connsiteY11" fmla="*/ 2133600 h 2933700"/>
                <a:gd name="connsiteX12" fmla="*/ 2616200 w 2667000"/>
                <a:gd name="connsiteY12" fmla="*/ 1485900 h 2933700"/>
                <a:gd name="connsiteX13" fmla="*/ 2273300 w 2667000"/>
                <a:gd name="connsiteY13" fmla="*/ 1193800 h 2933700"/>
                <a:gd name="connsiteX14" fmla="*/ 2184400 w 2667000"/>
                <a:gd name="connsiteY14" fmla="*/ 1384300 h 2933700"/>
                <a:gd name="connsiteX15" fmla="*/ 990600 w 2667000"/>
                <a:gd name="connsiteY15" fmla="*/ 977900 h 2933700"/>
                <a:gd name="connsiteX16" fmla="*/ 1422400 w 2667000"/>
                <a:gd name="connsiteY16" fmla="*/ 304800 h 2933700"/>
                <a:gd name="connsiteX17" fmla="*/ 1244600 w 2667000"/>
                <a:gd name="connsiteY17" fmla="*/ 241300 h 2933700"/>
                <a:gd name="connsiteX18" fmla="*/ 1447800 w 2667000"/>
                <a:gd name="connsiteY18" fmla="*/ 0 h 2933700"/>
                <a:gd name="connsiteX0" fmla="*/ 1447800 w 2667000"/>
                <a:gd name="connsiteY0" fmla="*/ 0 h 2933700"/>
                <a:gd name="connsiteX1" fmla="*/ 812800 w 2667000"/>
                <a:gd name="connsiteY1" fmla="*/ 0 h 2933700"/>
                <a:gd name="connsiteX2" fmla="*/ 571500 w 2667000"/>
                <a:gd name="connsiteY2" fmla="*/ 393700 h 2933700"/>
                <a:gd name="connsiteX3" fmla="*/ 393700 w 2667000"/>
                <a:gd name="connsiteY3" fmla="*/ 266700 h 2933700"/>
                <a:gd name="connsiteX4" fmla="*/ 0 w 2667000"/>
                <a:gd name="connsiteY4" fmla="*/ 838200 h 2933700"/>
                <a:gd name="connsiteX5" fmla="*/ 393700 w 2667000"/>
                <a:gd name="connsiteY5" fmla="*/ 1447800 h 2933700"/>
                <a:gd name="connsiteX6" fmla="*/ 762000 w 2667000"/>
                <a:gd name="connsiteY6" fmla="*/ 1346200 h 2933700"/>
                <a:gd name="connsiteX7" fmla="*/ 266700 w 2667000"/>
                <a:gd name="connsiteY7" fmla="*/ 2082800 h 2933700"/>
                <a:gd name="connsiteX8" fmla="*/ 647700 w 2667000"/>
                <a:gd name="connsiteY8" fmla="*/ 2832100 h 2933700"/>
                <a:gd name="connsiteX9" fmla="*/ 2362200 w 2667000"/>
                <a:gd name="connsiteY9" fmla="*/ 2933700 h 2933700"/>
                <a:gd name="connsiteX10" fmla="*/ 2667000 w 2667000"/>
                <a:gd name="connsiteY10" fmla="*/ 2603500 h 2933700"/>
                <a:gd name="connsiteX11" fmla="*/ 2082800 w 2667000"/>
                <a:gd name="connsiteY11" fmla="*/ 2133600 h 2933700"/>
                <a:gd name="connsiteX12" fmla="*/ 2616200 w 2667000"/>
                <a:gd name="connsiteY12" fmla="*/ 1485900 h 2933700"/>
                <a:gd name="connsiteX13" fmla="*/ 2273300 w 2667000"/>
                <a:gd name="connsiteY13" fmla="*/ 1193800 h 2933700"/>
                <a:gd name="connsiteX14" fmla="*/ 2184400 w 2667000"/>
                <a:gd name="connsiteY14" fmla="*/ 1384300 h 2933700"/>
                <a:gd name="connsiteX15" fmla="*/ 990600 w 2667000"/>
                <a:gd name="connsiteY15" fmla="*/ 977900 h 2933700"/>
                <a:gd name="connsiteX16" fmla="*/ 1422400 w 2667000"/>
                <a:gd name="connsiteY16" fmla="*/ 304800 h 2933700"/>
                <a:gd name="connsiteX17" fmla="*/ 1244600 w 2667000"/>
                <a:gd name="connsiteY17" fmla="*/ 241300 h 2933700"/>
                <a:gd name="connsiteX18" fmla="*/ 1447800 w 2667000"/>
                <a:gd name="connsiteY18" fmla="*/ 0 h 2933700"/>
                <a:gd name="connsiteX0" fmla="*/ 1447800 w 2667000"/>
                <a:gd name="connsiteY0" fmla="*/ 0 h 2933700"/>
                <a:gd name="connsiteX1" fmla="*/ 812800 w 2667000"/>
                <a:gd name="connsiteY1" fmla="*/ 0 h 2933700"/>
                <a:gd name="connsiteX2" fmla="*/ 571500 w 2667000"/>
                <a:gd name="connsiteY2" fmla="*/ 393700 h 2933700"/>
                <a:gd name="connsiteX3" fmla="*/ 393700 w 2667000"/>
                <a:gd name="connsiteY3" fmla="*/ 266700 h 2933700"/>
                <a:gd name="connsiteX4" fmla="*/ 0 w 2667000"/>
                <a:gd name="connsiteY4" fmla="*/ 838200 h 2933700"/>
                <a:gd name="connsiteX5" fmla="*/ 393700 w 2667000"/>
                <a:gd name="connsiteY5" fmla="*/ 1447800 h 2933700"/>
                <a:gd name="connsiteX6" fmla="*/ 762000 w 2667000"/>
                <a:gd name="connsiteY6" fmla="*/ 1346200 h 2933700"/>
                <a:gd name="connsiteX7" fmla="*/ 266700 w 2667000"/>
                <a:gd name="connsiteY7" fmla="*/ 2082800 h 2933700"/>
                <a:gd name="connsiteX8" fmla="*/ 647700 w 2667000"/>
                <a:gd name="connsiteY8" fmla="*/ 2832100 h 2933700"/>
                <a:gd name="connsiteX9" fmla="*/ 2362200 w 2667000"/>
                <a:gd name="connsiteY9" fmla="*/ 2933700 h 2933700"/>
                <a:gd name="connsiteX10" fmla="*/ 2667000 w 2667000"/>
                <a:gd name="connsiteY10" fmla="*/ 2603500 h 2933700"/>
                <a:gd name="connsiteX11" fmla="*/ 2082800 w 2667000"/>
                <a:gd name="connsiteY11" fmla="*/ 2133600 h 2933700"/>
                <a:gd name="connsiteX12" fmla="*/ 2616200 w 2667000"/>
                <a:gd name="connsiteY12" fmla="*/ 1485900 h 2933700"/>
                <a:gd name="connsiteX13" fmla="*/ 2273300 w 2667000"/>
                <a:gd name="connsiteY13" fmla="*/ 1193800 h 2933700"/>
                <a:gd name="connsiteX14" fmla="*/ 2184400 w 2667000"/>
                <a:gd name="connsiteY14" fmla="*/ 1384300 h 2933700"/>
                <a:gd name="connsiteX15" fmla="*/ 990600 w 2667000"/>
                <a:gd name="connsiteY15" fmla="*/ 977900 h 2933700"/>
                <a:gd name="connsiteX16" fmla="*/ 1422400 w 2667000"/>
                <a:gd name="connsiteY16" fmla="*/ 304800 h 2933700"/>
                <a:gd name="connsiteX17" fmla="*/ 1282700 w 2667000"/>
                <a:gd name="connsiteY17" fmla="*/ 266700 h 2933700"/>
                <a:gd name="connsiteX18" fmla="*/ 1447800 w 2667000"/>
                <a:gd name="connsiteY18" fmla="*/ 0 h 2933700"/>
                <a:gd name="connsiteX0" fmla="*/ 1447800 w 2667000"/>
                <a:gd name="connsiteY0" fmla="*/ 0 h 2997200"/>
                <a:gd name="connsiteX1" fmla="*/ 812800 w 2667000"/>
                <a:gd name="connsiteY1" fmla="*/ 0 h 2997200"/>
                <a:gd name="connsiteX2" fmla="*/ 571500 w 2667000"/>
                <a:gd name="connsiteY2" fmla="*/ 393700 h 2997200"/>
                <a:gd name="connsiteX3" fmla="*/ 393700 w 2667000"/>
                <a:gd name="connsiteY3" fmla="*/ 266700 h 2997200"/>
                <a:gd name="connsiteX4" fmla="*/ 0 w 2667000"/>
                <a:gd name="connsiteY4" fmla="*/ 838200 h 2997200"/>
                <a:gd name="connsiteX5" fmla="*/ 393700 w 2667000"/>
                <a:gd name="connsiteY5" fmla="*/ 1447800 h 2997200"/>
                <a:gd name="connsiteX6" fmla="*/ 762000 w 2667000"/>
                <a:gd name="connsiteY6" fmla="*/ 1346200 h 2997200"/>
                <a:gd name="connsiteX7" fmla="*/ 266700 w 2667000"/>
                <a:gd name="connsiteY7" fmla="*/ 2082800 h 2997200"/>
                <a:gd name="connsiteX8" fmla="*/ 647700 w 2667000"/>
                <a:gd name="connsiteY8" fmla="*/ 2832100 h 2997200"/>
                <a:gd name="connsiteX9" fmla="*/ 2438400 w 2667000"/>
                <a:gd name="connsiteY9" fmla="*/ 2997200 h 2997200"/>
                <a:gd name="connsiteX10" fmla="*/ 2667000 w 2667000"/>
                <a:gd name="connsiteY10" fmla="*/ 2603500 h 2997200"/>
                <a:gd name="connsiteX11" fmla="*/ 2082800 w 2667000"/>
                <a:gd name="connsiteY11" fmla="*/ 2133600 h 2997200"/>
                <a:gd name="connsiteX12" fmla="*/ 2616200 w 2667000"/>
                <a:gd name="connsiteY12" fmla="*/ 1485900 h 2997200"/>
                <a:gd name="connsiteX13" fmla="*/ 2273300 w 2667000"/>
                <a:gd name="connsiteY13" fmla="*/ 1193800 h 2997200"/>
                <a:gd name="connsiteX14" fmla="*/ 2184400 w 2667000"/>
                <a:gd name="connsiteY14" fmla="*/ 1384300 h 2997200"/>
                <a:gd name="connsiteX15" fmla="*/ 990600 w 2667000"/>
                <a:gd name="connsiteY15" fmla="*/ 977900 h 2997200"/>
                <a:gd name="connsiteX16" fmla="*/ 1422400 w 2667000"/>
                <a:gd name="connsiteY16" fmla="*/ 304800 h 2997200"/>
                <a:gd name="connsiteX17" fmla="*/ 1282700 w 2667000"/>
                <a:gd name="connsiteY17" fmla="*/ 266700 h 2997200"/>
                <a:gd name="connsiteX18" fmla="*/ 1447800 w 2667000"/>
                <a:gd name="connsiteY18" fmla="*/ 0 h 2997200"/>
                <a:gd name="connsiteX0" fmla="*/ 1447800 w 2667000"/>
                <a:gd name="connsiteY0" fmla="*/ 0 h 2997200"/>
                <a:gd name="connsiteX1" fmla="*/ 812800 w 2667000"/>
                <a:gd name="connsiteY1" fmla="*/ 0 h 2997200"/>
                <a:gd name="connsiteX2" fmla="*/ 571500 w 2667000"/>
                <a:gd name="connsiteY2" fmla="*/ 393700 h 2997200"/>
                <a:gd name="connsiteX3" fmla="*/ 393700 w 2667000"/>
                <a:gd name="connsiteY3" fmla="*/ 266700 h 2997200"/>
                <a:gd name="connsiteX4" fmla="*/ 0 w 2667000"/>
                <a:gd name="connsiteY4" fmla="*/ 838200 h 2997200"/>
                <a:gd name="connsiteX5" fmla="*/ 393700 w 2667000"/>
                <a:gd name="connsiteY5" fmla="*/ 1447800 h 2997200"/>
                <a:gd name="connsiteX6" fmla="*/ 762000 w 2667000"/>
                <a:gd name="connsiteY6" fmla="*/ 1346200 h 2997200"/>
                <a:gd name="connsiteX7" fmla="*/ 266700 w 2667000"/>
                <a:gd name="connsiteY7" fmla="*/ 2082800 h 2997200"/>
                <a:gd name="connsiteX8" fmla="*/ 647700 w 2667000"/>
                <a:gd name="connsiteY8" fmla="*/ 2832100 h 2997200"/>
                <a:gd name="connsiteX9" fmla="*/ 2438400 w 2667000"/>
                <a:gd name="connsiteY9" fmla="*/ 2997200 h 2997200"/>
                <a:gd name="connsiteX10" fmla="*/ 2667000 w 2667000"/>
                <a:gd name="connsiteY10" fmla="*/ 2603500 h 2997200"/>
                <a:gd name="connsiteX11" fmla="*/ 2082800 w 2667000"/>
                <a:gd name="connsiteY11" fmla="*/ 2133600 h 2997200"/>
                <a:gd name="connsiteX12" fmla="*/ 2616200 w 2667000"/>
                <a:gd name="connsiteY12" fmla="*/ 1485900 h 2997200"/>
                <a:gd name="connsiteX13" fmla="*/ 2273300 w 2667000"/>
                <a:gd name="connsiteY13" fmla="*/ 1193800 h 2997200"/>
                <a:gd name="connsiteX14" fmla="*/ 2108200 w 2667000"/>
                <a:gd name="connsiteY14" fmla="*/ 1358900 h 2997200"/>
                <a:gd name="connsiteX15" fmla="*/ 990600 w 2667000"/>
                <a:gd name="connsiteY15" fmla="*/ 977900 h 2997200"/>
                <a:gd name="connsiteX16" fmla="*/ 1422400 w 2667000"/>
                <a:gd name="connsiteY16" fmla="*/ 304800 h 2997200"/>
                <a:gd name="connsiteX17" fmla="*/ 1282700 w 2667000"/>
                <a:gd name="connsiteY17" fmla="*/ 266700 h 2997200"/>
                <a:gd name="connsiteX18" fmla="*/ 1447800 w 2667000"/>
                <a:gd name="connsiteY18" fmla="*/ 0 h 2997200"/>
                <a:gd name="connsiteX0" fmla="*/ 1447800 w 2667000"/>
                <a:gd name="connsiteY0" fmla="*/ 38100 h 2997200"/>
                <a:gd name="connsiteX1" fmla="*/ 812800 w 2667000"/>
                <a:gd name="connsiteY1" fmla="*/ 0 h 2997200"/>
                <a:gd name="connsiteX2" fmla="*/ 571500 w 2667000"/>
                <a:gd name="connsiteY2" fmla="*/ 393700 h 2997200"/>
                <a:gd name="connsiteX3" fmla="*/ 393700 w 2667000"/>
                <a:gd name="connsiteY3" fmla="*/ 266700 h 2997200"/>
                <a:gd name="connsiteX4" fmla="*/ 0 w 2667000"/>
                <a:gd name="connsiteY4" fmla="*/ 838200 h 2997200"/>
                <a:gd name="connsiteX5" fmla="*/ 393700 w 2667000"/>
                <a:gd name="connsiteY5" fmla="*/ 1447800 h 2997200"/>
                <a:gd name="connsiteX6" fmla="*/ 762000 w 2667000"/>
                <a:gd name="connsiteY6" fmla="*/ 1346200 h 2997200"/>
                <a:gd name="connsiteX7" fmla="*/ 266700 w 2667000"/>
                <a:gd name="connsiteY7" fmla="*/ 2082800 h 2997200"/>
                <a:gd name="connsiteX8" fmla="*/ 647700 w 2667000"/>
                <a:gd name="connsiteY8" fmla="*/ 2832100 h 2997200"/>
                <a:gd name="connsiteX9" fmla="*/ 2438400 w 2667000"/>
                <a:gd name="connsiteY9" fmla="*/ 2997200 h 2997200"/>
                <a:gd name="connsiteX10" fmla="*/ 2667000 w 2667000"/>
                <a:gd name="connsiteY10" fmla="*/ 2603500 h 2997200"/>
                <a:gd name="connsiteX11" fmla="*/ 2082800 w 2667000"/>
                <a:gd name="connsiteY11" fmla="*/ 2133600 h 2997200"/>
                <a:gd name="connsiteX12" fmla="*/ 2616200 w 2667000"/>
                <a:gd name="connsiteY12" fmla="*/ 1485900 h 2997200"/>
                <a:gd name="connsiteX13" fmla="*/ 2273300 w 2667000"/>
                <a:gd name="connsiteY13" fmla="*/ 1193800 h 2997200"/>
                <a:gd name="connsiteX14" fmla="*/ 2108200 w 2667000"/>
                <a:gd name="connsiteY14" fmla="*/ 1358900 h 2997200"/>
                <a:gd name="connsiteX15" fmla="*/ 990600 w 2667000"/>
                <a:gd name="connsiteY15" fmla="*/ 977900 h 2997200"/>
                <a:gd name="connsiteX16" fmla="*/ 1422400 w 2667000"/>
                <a:gd name="connsiteY16" fmla="*/ 304800 h 2997200"/>
                <a:gd name="connsiteX17" fmla="*/ 1282700 w 2667000"/>
                <a:gd name="connsiteY17" fmla="*/ 266700 h 2997200"/>
                <a:gd name="connsiteX18" fmla="*/ 1447800 w 2667000"/>
                <a:gd name="connsiteY18" fmla="*/ 38100 h 2997200"/>
                <a:gd name="connsiteX0" fmla="*/ 1422400 w 2641600"/>
                <a:gd name="connsiteY0" fmla="*/ 38100 h 2997200"/>
                <a:gd name="connsiteX1" fmla="*/ 787400 w 2641600"/>
                <a:gd name="connsiteY1" fmla="*/ 0 h 2997200"/>
                <a:gd name="connsiteX2" fmla="*/ 546100 w 2641600"/>
                <a:gd name="connsiteY2" fmla="*/ 393700 h 2997200"/>
                <a:gd name="connsiteX3" fmla="*/ 368300 w 2641600"/>
                <a:gd name="connsiteY3" fmla="*/ 266700 h 2997200"/>
                <a:gd name="connsiteX4" fmla="*/ 0 w 2641600"/>
                <a:gd name="connsiteY4" fmla="*/ 876300 h 2997200"/>
                <a:gd name="connsiteX5" fmla="*/ 368300 w 2641600"/>
                <a:gd name="connsiteY5" fmla="*/ 1447800 h 2997200"/>
                <a:gd name="connsiteX6" fmla="*/ 736600 w 2641600"/>
                <a:gd name="connsiteY6" fmla="*/ 1346200 h 2997200"/>
                <a:gd name="connsiteX7" fmla="*/ 241300 w 2641600"/>
                <a:gd name="connsiteY7" fmla="*/ 2082800 h 2997200"/>
                <a:gd name="connsiteX8" fmla="*/ 622300 w 2641600"/>
                <a:gd name="connsiteY8" fmla="*/ 2832100 h 2997200"/>
                <a:gd name="connsiteX9" fmla="*/ 2413000 w 2641600"/>
                <a:gd name="connsiteY9" fmla="*/ 2997200 h 2997200"/>
                <a:gd name="connsiteX10" fmla="*/ 2641600 w 2641600"/>
                <a:gd name="connsiteY10" fmla="*/ 2603500 h 2997200"/>
                <a:gd name="connsiteX11" fmla="*/ 2057400 w 2641600"/>
                <a:gd name="connsiteY11" fmla="*/ 2133600 h 2997200"/>
                <a:gd name="connsiteX12" fmla="*/ 2590800 w 2641600"/>
                <a:gd name="connsiteY12" fmla="*/ 1485900 h 2997200"/>
                <a:gd name="connsiteX13" fmla="*/ 2247900 w 2641600"/>
                <a:gd name="connsiteY13" fmla="*/ 1193800 h 2997200"/>
                <a:gd name="connsiteX14" fmla="*/ 2082800 w 2641600"/>
                <a:gd name="connsiteY14" fmla="*/ 1358900 h 2997200"/>
                <a:gd name="connsiteX15" fmla="*/ 965200 w 2641600"/>
                <a:gd name="connsiteY15" fmla="*/ 977900 h 2997200"/>
                <a:gd name="connsiteX16" fmla="*/ 1397000 w 2641600"/>
                <a:gd name="connsiteY16" fmla="*/ 304800 h 2997200"/>
                <a:gd name="connsiteX17" fmla="*/ 1257300 w 2641600"/>
                <a:gd name="connsiteY17" fmla="*/ 266700 h 2997200"/>
                <a:gd name="connsiteX18" fmla="*/ 1422400 w 2641600"/>
                <a:gd name="connsiteY18" fmla="*/ 38100 h 2997200"/>
                <a:gd name="connsiteX0" fmla="*/ 1422400 w 2641600"/>
                <a:gd name="connsiteY0" fmla="*/ 38100 h 2997200"/>
                <a:gd name="connsiteX1" fmla="*/ 787400 w 2641600"/>
                <a:gd name="connsiteY1" fmla="*/ 0 h 2997200"/>
                <a:gd name="connsiteX2" fmla="*/ 546100 w 2641600"/>
                <a:gd name="connsiteY2" fmla="*/ 393700 h 2997200"/>
                <a:gd name="connsiteX3" fmla="*/ 406400 w 2641600"/>
                <a:gd name="connsiteY3" fmla="*/ 304800 h 2997200"/>
                <a:gd name="connsiteX4" fmla="*/ 0 w 2641600"/>
                <a:gd name="connsiteY4" fmla="*/ 876300 h 2997200"/>
                <a:gd name="connsiteX5" fmla="*/ 368300 w 2641600"/>
                <a:gd name="connsiteY5" fmla="*/ 1447800 h 2997200"/>
                <a:gd name="connsiteX6" fmla="*/ 736600 w 2641600"/>
                <a:gd name="connsiteY6" fmla="*/ 1346200 h 2997200"/>
                <a:gd name="connsiteX7" fmla="*/ 241300 w 2641600"/>
                <a:gd name="connsiteY7" fmla="*/ 2082800 h 2997200"/>
                <a:gd name="connsiteX8" fmla="*/ 622300 w 2641600"/>
                <a:gd name="connsiteY8" fmla="*/ 2832100 h 2997200"/>
                <a:gd name="connsiteX9" fmla="*/ 2413000 w 2641600"/>
                <a:gd name="connsiteY9" fmla="*/ 2997200 h 2997200"/>
                <a:gd name="connsiteX10" fmla="*/ 2641600 w 2641600"/>
                <a:gd name="connsiteY10" fmla="*/ 2603500 h 2997200"/>
                <a:gd name="connsiteX11" fmla="*/ 2057400 w 2641600"/>
                <a:gd name="connsiteY11" fmla="*/ 2133600 h 2997200"/>
                <a:gd name="connsiteX12" fmla="*/ 2590800 w 2641600"/>
                <a:gd name="connsiteY12" fmla="*/ 1485900 h 2997200"/>
                <a:gd name="connsiteX13" fmla="*/ 2247900 w 2641600"/>
                <a:gd name="connsiteY13" fmla="*/ 1193800 h 2997200"/>
                <a:gd name="connsiteX14" fmla="*/ 2082800 w 2641600"/>
                <a:gd name="connsiteY14" fmla="*/ 1358900 h 2997200"/>
                <a:gd name="connsiteX15" fmla="*/ 965200 w 2641600"/>
                <a:gd name="connsiteY15" fmla="*/ 977900 h 2997200"/>
                <a:gd name="connsiteX16" fmla="*/ 1397000 w 2641600"/>
                <a:gd name="connsiteY16" fmla="*/ 304800 h 2997200"/>
                <a:gd name="connsiteX17" fmla="*/ 1257300 w 2641600"/>
                <a:gd name="connsiteY17" fmla="*/ 266700 h 2997200"/>
                <a:gd name="connsiteX18" fmla="*/ 1422400 w 2641600"/>
                <a:gd name="connsiteY18" fmla="*/ 38100 h 2997200"/>
                <a:gd name="connsiteX0" fmla="*/ 1422400 w 2641600"/>
                <a:gd name="connsiteY0" fmla="*/ 38100 h 2997200"/>
                <a:gd name="connsiteX1" fmla="*/ 787400 w 2641600"/>
                <a:gd name="connsiteY1" fmla="*/ 0 h 2997200"/>
                <a:gd name="connsiteX2" fmla="*/ 546100 w 2641600"/>
                <a:gd name="connsiteY2" fmla="*/ 393700 h 2997200"/>
                <a:gd name="connsiteX3" fmla="*/ 355600 w 2641600"/>
                <a:gd name="connsiteY3" fmla="*/ 279400 h 2997200"/>
                <a:gd name="connsiteX4" fmla="*/ 0 w 2641600"/>
                <a:gd name="connsiteY4" fmla="*/ 876300 h 2997200"/>
                <a:gd name="connsiteX5" fmla="*/ 368300 w 2641600"/>
                <a:gd name="connsiteY5" fmla="*/ 1447800 h 2997200"/>
                <a:gd name="connsiteX6" fmla="*/ 736600 w 2641600"/>
                <a:gd name="connsiteY6" fmla="*/ 1346200 h 2997200"/>
                <a:gd name="connsiteX7" fmla="*/ 241300 w 2641600"/>
                <a:gd name="connsiteY7" fmla="*/ 2082800 h 2997200"/>
                <a:gd name="connsiteX8" fmla="*/ 622300 w 2641600"/>
                <a:gd name="connsiteY8" fmla="*/ 2832100 h 2997200"/>
                <a:gd name="connsiteX9" fmla="*/ 2413000 w 2641600"/>
                <a:gd name="connsiteY9" fmla="*/ 2997200 h 2997200"/>
                <a:gd name="connsiteX10" fmla="*/ 2641600 w 2641600"/>
                <a:gd name="connsiteY10" fmla="*/ 2603500 h 2997200"/>
                <a:gd name="connsiteX11" fmla="*/ 2057400 w 2641600"/>
                <a:gd name="connsiteY11" fmla="*/ 2133600 h 2997200"/>
                <a:gd name="connsiteX12" fmla="*/ 2590800 w 2641600"/>
                <a:gd name="connsiteY12" fmla="*/ 1485900 h 2997200"/>
                <a:gd name="connsiteX13" fmla="*/ 2247900 w 2641600"/>
                <a:gd name="connsiteY13" fmla="*/ 1193800 h 2997200"/>
                <a:gd name="connsiteX14" fmla="*/ 2082800 w 2641600"/>
                <a:gd name="connsiteY14" fmla="*/ 1358900 h 2997200"/>
                <a:gd name="connsiteX15" fmla="*/ 965200 w 2641600"/>
                <a:gd name="connsiteY15" fmla="*/ 977900 h 2997200"/>
                <a:gd name="connsiteX16" fmla="*/ 1397000 w 2641600"/>
                <a:gd name="connsiteY16" fmla="*/ 304800 h 2997200"/>
                <a:gd name="connsiteX17" fmla="*/ 1257300 w 2641600"/>
                <a:gd name="connsiteY17" fmla="*/ 266700 h 2997200"/>
                <a:gd name="connsiteX18" fmla="*/ 1422400 w 2641600"/>
                <a:gd name="connsiteY18" fmla="*/ 38100 h 299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41600" h="2997200">
                  <a:moveTo>
                    <a:pt x="1422400" y="38100"/>
                  </a:moveTo>
                  <a:lnTo>
                    <a:pt x="787400" y="0"/>
                  </a:lnTo>
                  <a:lnTo>
                    <a:pt x="546100" y="393700"/>
                  </a:lnTo>
                  <a:lnTo>
                    <a:pt x="355600" y="279400"/>
                  </a:lnTo>
                  <a:lnTo>
                    <a:pt x="0" y="876300"/>
                  </a:lnTo>
                  <a:lnTo>
                    <a:pt x="368300" y="1447800"/>
                  </a:lnTo>
                  <a:lnTo>
                    <a:pt x="736600" y="1346200"/>
                  </a:lnTo>
                  <a:lnTo>
                    <a:pt x="241300" y="2082800"/>
                  </a:lnTo>
                  <a:lnTo>
                    <a:pt x="622300" y="2832100"/>
                  </a:lnTo>
                  <a:lnTo>
                    <a:pt x="2413000" y="2997200"/>
                  </a:lnTo>
                  <a:lnTo>
                    <a:pt x="2641600" y="2603500"/>
                  </a:lnTo>
                  <a:lnTo>
                    <a:pt x="2057400" y="2133600"/>
                  </a:lnTo>
                  <a:lnTo>
                    <a:pt x="2590800" y="1485900"/>
                  </a:lnTo>
                  <a:lnTo>
                    <a:pt x="2247900" y="1193800"/>
                  </a:lnTo>
                  <a:lnTo>
                    <a:pt x="2082800" y="1358900"/>
                  </a:lnTo>
                  <a:lnTo>
                    <a:pt x="965200" y="977900"/>
                  </a:lnTo>
                  <a:lnTo>
                    <a:pt x="1397000" y="304800"/>
                  </a:lnTo>
                  <a:lnTo>
                    <a:pt x="1257300" y="266700"/>
                  </a:lnTo>
                  <a:lnTo>
                    <a:pt x="1422400" y="38100"/>
                  </a:lnTo>
                  <a:close/>
                </a:path>
              </a:pathLst>
            </a:cu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54" name="テキスト ボックス 2">
              <a:extLst>
                <a:ext uri="{FF2B5EF4-FFF2-40B4-BE49-F238E27FC236}">
                  <a16:creationId xmlns:a16="http://schemas.microsoft.com/office/drawing/2014/main" id="{A7A48BE2-30DE-410C-B7AD-EC4309931493}"/>
                </a:ext>
              </a:extLst>
            </p:cNvPr>
            <p:cNvSpPr txBox="1"/>
            <p:nvPr/>
          </p:nvSpPr>
          <p:spPr>
            <a:xfrm>
              <a:off x="5032080" y="5742799"/>
              <a:ext cx="2084320" cy="452758"/>
            </a:xfrm>
            <a:prstGeom prst="rect">
              <a:avLst/>
            </a:prstGeom>
            <a:noFill/>
          </p:spPr>
          <p:txBody>
            <a:bodyPr wrap="none" rtlCol="0">
              <a:spAutoFit/>
            </a:bodyPr>
            <a:lstStyle>
              <a:defPPr>
                <a:defRPr lang="ja-JP"/>
              </a:defPPr>
              <a:lvl1pPr algn="l" rtl="0" fontAlgn="base">
                <a:spcBef>
                  <a:spcPct val="0"/>
                </a:spcBef>
                <a:spcAft>
                  <a:spcPct val="0"/>
                </a:spcAft>
                <a:defRPr kumimoji="1" sz="36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36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36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36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3600" kern="1200">
                  <a:solidFill>
                    <a:schemeClr val="tx1"/>
                  </a:solidFill>
                  <a:latin typeface="Arial" charset="0"/>
                  <a:ea typeface="ＭＳ Ｐゴシック" charset="-128"/>
                  <a:cs typeface="+mn-cs"/>
                </a:defRPr>
              </a:lvl5pPr>
              <a:lvl6pPr marL="2286000" algn="l" defTabSz="914400" rtl="0" eaLnBrk="1" latinLnBrk="0" hangingPunct="1">
                <a:defRPr kumimoji="1" sz="3600" kern="1200">
                  <a:solidFill>
                    <a:schemeClr val="tx1"/>
                  </a:solidFill>
                  <a:latin typeface="Arial" charset="0"/>
                  <a:ea typeface="ＭＳ Ｐゴシック" charset="-128"/>
                  <a:cs typeface="+mn-cs"/>
                </a:defRPr>
              </a:lvl6pPr>
              <a:lvl7pPr marL="2743200" algn="l" defTabSz="914400" rtl="0" eaLnBrk="1" latinLnBrk="0" hangingPunct="1">
                <a:defRPr kumimoji="1" sz="3600" kern="1200">
                  <a:solidFill>
                    <a:schemeClr val="tx1"/>
                  </a:solidFill>
                  <a:latin typeface="Arial" charset="0"/>
                  <a:ea typeface="ＭＳ Ｐゴシック" charset="-128"/>
                  <a:cs typeface="+mn-cs"/>
                </a:defRPr>
              </a:lvl7pPr>
              <a:lvl8pPr marL="3200400" algn="l" defTabSz="914400" rtl="0" eaLnBrk="1" latinLnBrk="0" hangingPunct="1">
                <a:defRPr kumimoji="1" sz="3600" kern="1200">
                  <a:solidFill>
                    <a:schemeClr val="tx1"/>
                  </a:solidFill>
                  <a:latin typeface="Arial" charset="0"/>
                  <a:ea typeface="ＭＳ Ｐゴシック" charset="-128"/>
                  <a:cs typeface="+mn-cs"/>
                </a:defRPr>
              </a:lvl8pPr>
              <a:lvl9pPr marL="3657600" algn="l" defTabSz="914400" rtl="0" eaLnBrk="1" latinLnBrk="0" hangingPunct="1">
                <a:defRPr kumimoji="1" sz="3600" kern="1200">
                  <a:solidFill>
                    <a:schemeClr val="tx1"/>
                  </a:solidFill>
                  <a:latin typeface="Arial" charset="0"/>
                  <a:ea typeface="ＭＳ Ｐゴシック" charset="-128"/>
                  <a:cs typeface="+mn-cs"/>
                </a:defRPr>
              </a:lvl9pPr>
            </a:lstStyle>
            <a:p>
              <a:pPr algn="ctr"/>
              <a:r>
                <a:rPr lang="ja-JP" altLang="en-US" sz="1292" b="1" dirty="0">
                  <a:solidFill>
                    <a:srgbClr val="FF0000"/>
                  </a:solidFill>
                  <a:latin typeface="+mn-ea"/>
                  <a:ea typeface="+mn-ea"/>
                </a:rPr>
                <a:t>万博会場予定地</a:t>
              </a:r>
              <a:endParaRPr lang="en-US" altLang="ja-JP" sz="1292" b="1" dirty="0">
                <a:solidFill>
                  <a:srgbClr val="FF0000"/>
                </a:solidFill>
                <a:latin typeface="+mn-ea"/>
                <a:ea typeface="+mn-ea"/>
              </a:endParaRPr>
            </a:p>
          </p:txBody>
        </p:sp>
        <p:cxnSp>
          <p:nvCxnSpPr>
            <p:cNvPr id="55" name="直線矢印コネクタ 54"/>
            <p:cNvCxnSpPr/>
            <p:nvPr/>
          </p:nvCxnSpPr>
          <p:spPr>
            <a:xfrm>
              <a:off x="6386204" y="2041456"/>
              <a:ext cx="510940" cy="9223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object 8"/>
            <p:cNvSpPr txBox="1"/>
            <p:nvPr/>
          </p:nvSpPr>
          <p:spPr>
            <a:xfrm>
              <a:off x="5597049" y="1620022"/>
              <a:ext cx="789152" cy="357042"/>
            </a:xfrm>
            <a:prstGeom prst="rect">
              <a:avLst/>
            </a:prstGeom>
          </p:spPr>
          <p:txBody>
            <a:bodyPr vert="horz" wrap="square" lIns="0" tIns="30480" rIns="0" bIns="0" rtlCol="0">
              <a:spAutoFit/>
            </a:bodyPr>
            <a:lstStyle>
              <a:defPPr>
                <a:defRPr lang="ja-JP"/>
              </a:defPPr>
              <a:lvl1pPr algn="l" rtl="0" fontAlgn="base">
                <a:spcBef>
                  <a:spcPct val="0"/>
                </a:spcBef>
                <a:spcAft>
                  <a:spcPct val="0"/>
                </a:spcAft>
                <a:defRPr kumimoji="1" sz="36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36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36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36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3600" kern="1200">
                  <a:solidFill>
                    <a:schemeClr val="tx1"/>
                  </a:solidFill>
                  <a:latin typeface="Arial" charset="0"/>
                  <a:ea typeface="ＭＳ Ｐゴシック" charset="-128"/>
                  <a:cs typeface="+mn-cs"/>
                </a:defRPr>
              </a:lvl5pPr>
              <a:lvl6pPr marL="2286000" algn="l" defTabSz="914400" rtl="0" eaLnBrk="1" latinLnBrk="0" hangingPunct="1">
                <a:defRPr kumimoji="1" sz="3600" kern="1200">
                  <a:solidFill>
                    <a:schemeClr val="tx1"/>
                  </a:solidFill>
                  <a:latin typeface="Arial" charset="0"/>
                  <a:ea typeface="ＭＳ Ｐゴシック" charset="-128"/>
                  <a:cs typeface="+mn-cs"/>
                </a:defRPr>
              </a:lvl6pPr>
              <a:lvl7pPr marL="2743200" algn="l" defTabSz="914400" rtl="0" eaLnBrk="1" latinLnBrk="0" hangingPunct="1">
                <a:defRPr kumimoji="1" sz="3600" kern="1200">
                  <a:solidFill>
                    <a:schemeClr val="tx1"/>
                  </a:solidFill>
                  <a:latin typeface="Arial" charset="0"/>
                  <a:ea typeface="ＭＳ Ｐゴシック" charset="-128"/>
                  <a:cs typeface="+mn-cs"/>
                </a:defRPr>
              </a:lvl7pPr>
              <a:lvl8pPr marL="3200400" algn="l" defTabSz="914400" rtl="0" eaLnBrk="1" latinLnBrk="0" hangingPunct="1">
                <a:defRPr kumimoji="1" sz="3600" kern="1200">
                  <a:solidFill>
                    <a:schemeClr val="tx1"/>
                  </a:solidFill>
                  <a:latin typeface="Arial" charset="0"/>
                  <a:ea typeface="ＭＳ Ｐゴシック" charset="-128"/>
                  <a:cs typeface="+mn-cs"/>
                </a:defRPr>
              </a:lvl8pPr>
              <a:lvl9pPr marL="3657600" algn="l" defTabSz="914400" rtl="0" eaLnBrk="1" latinLnBrk="0" hangingPunct="1">
                <a:defRPr kumimoji="1" sz="3600" kern="1200">
                  <a:solidFill>
                    <a:schemeClr val="tx1"/>
                  </a:solidFill>
                  <a:latin typeface="Arial" charset="0"/>
                  <a:ea typeface="ＭＳ Ｐゴシック" charset="-128"/>
                  <a:cs typeface="+mn-cs"/>
                </a:defRPr>
              </a:lvl9pPr>
            </a:lstStyle>
            <a:p>
              <a:pPr marL="11723" algn="just">
                <a:spcBef>
                  <a:spcPts val="240"/>
                </a:spcBef>
              </a:pPr>
              <a:r>
                <a:rPr lang="ja-JP" altLang="en-US" sz="1292" b="1" dirty="0">
                  <a:latin typeface="+mn-ea"/>
                  <a:ea typeface="+mn-ea"/>
                  <a:cs typeface="メイリオ"/>
                </a:rPr>
                <a:t>道路</a:t>
              </a:r>
              <a:endParaRPr lang="en-US" altLang="ja-JP" sz="1292" b="1" dirty="0">
                <a:latin typeface="+mn-ea"/>
                <a:ea typeface="+mn-ea"/>
                <a:cs typeface="メイリオ"/>
              </a:endParaRPr>
            </a:p>
          </p:txBody>
        </p:sp>
        <p:sp>
          <p:nvSpPr>
            <p:cNvPr id="57" name="object 8"/>
            <p:cNvSpPr txBox="1"/>
            <p:nvPr/>
          </p:nvSpPr>
          <p:spPr>
            <a:xfrm>
              <a:off x="7445384" y="1603169"/>
              <a:ext cx="2457089" cy="357042"/>
            </a:xfrm>
            <a:prstGeom prst="rect">
              <a:avLst/>
            </a:prstGeom>
          </p:spPr>
          <p:txBody>
            <a:bodyPr vert="horz" wrap="square" lIns="0" tIns="30480" rIns="0" bIns="0" rtlCol="0">
              <a:spAutoFit/>
            </a:bodyPr>
            <a:lstStyle>
              <a:defPPr>
                <a:defRPr lang="ja-JP"/>
              </a:defPPr>
              <a:lvl1pPr algn="l" rtl="0" fontAlgn="base">
                <a:spcBef>
                  <a:spcPct val="0"/>
                </a:spcBef>
                <a:spcAft>
                  <a:spcPct val="0"/>
                </a:spcAft>
                <a:defRPr kumimoji="1" sz="36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36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36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36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3600" kern="1200">
                  <a:solidFill>
                    <a:schemeClr val="tx1"/>
                  </a:solidFill>
                  <a:latin typeface="Arial" charset="0"/>
                  <a:ea typeface="ＭＳ Ｐゴシック" charset="-128"/>
                  <a:cs typeface="+mn-cs"/>
                </a:defRPr>
              </a:lvl5pPr>
              <a:lvl6pPr marL="2286000" algn="l" defTabSz="914400" rtl="0" eaLnBrk="1" latinLnBrk="0" hangingPunct="1">
                <a:defRPr kumimoji="1" sz="3600" kern="1200">
                  <a:solidFill>
                    <a:schemeClr val="tx1"/>
                  </a:solidFill>
                  <a:latin typeface="Arial" charset="0"/>
                  <a:ea typeface="ＭＳ Ｐゴシック" charset="-128"/>
                  <a:cs typeface="+mn-cs"/>
                </a:defRPr>
              </a:lvl6pPr>
              <a:lvl7pPr marL="2743200" algn="l" defTabSz="914400" rtl="0" eaLnBrk="1" latinLnBrk="0" hangingPunct="1">
                <a:defRPr kumimoji="1" sz="3600" kern="1200">
                  <a:solidFill>
                    <a:schemeClr val="tx1"/>
                  </a:solidFill>
                  <a:latin typeface="Arial" charset="0"/>
                  <a:ea typeface="ＭＳ Ｐゴシック" charset="-128"/>
                  <a:cs typeface="+mn-cs"/>
                </a:defRPr>
              </a:lvl7pPr>
              <a:lvl8pPr marL="3200400" algn="l" defTabSz="914400" rtl="0" eaLnBrk="1" latinLnBrk="0" hangingPunct="1">
                <a:defRPr kumimoji="1" sz="3600" kern="1200">
                  <a:solidFill>
                    <a:schemeClr val="tx1"/>
                  </a:solidFill>
                  <a:latin typeface="Arial" charset="0"/>
                  <a:ea typeface="ＭＳ Ｐゴシック" charset="-128"/>
                  <a:cs typeface="+mn-cs"/>
                </a:defRPr>
              </a:lvl8pPr>
              <a:lvl9pPr marL="3657600" algn="l" defTabSz="914400" rtl="0" eaLnBrk="1" latinLnBrk="0" hangingPunct="1">
                <a:defRPr kumimoji="1" sz="3600" kern="1200">
                  <a:solidFill>
                    <a:schemeClr val="tx1"/>
                  </a:solidFill>
                  <a:latin typeface="Arial" charset="0"/>
                  <a:ea typeface="ＭＳ Ｐゴシック" charset="-128"/>
                  <a:cs typeface="+mn-cs"/>
                </a:defRPr>
              </a:lvl9pPr>
            </a:lstStyle>
            <a:p>
              <a:pPr marL="11723" algn="just">
                <a:spcBef>
                  <a:spcPts val="240"/>
                </a:spcBef>
              </a:pPr>
              <a:r>
                <a:rPr lang="ja-JP" altLang="en-US" sz="1292" b="1" dirty="0">
                  <a:latin typeface="+mn-ea"/>
                  <a:ea typeface="+mn-ea"/>
                  <a:cs typeface="メイリオ"/>
                </a:rPr>
                <a:t>海上アクセス拠点</a:t>
              </a:r>
              <a:endParaRPr lang="en-US" altLang="ja-JP" sz="1292" b="1" dirty="0">
                <a:latin typeface="+mn-ea"/>
                <a:ea typeface="+mn-ea"/>
                <a:cs typeface="メイリオ"/>
              </a:endParaRPr>
            </a:p>
          </p:txBody>
        </p:sp>
        <p:cxnSp>
          <p:nvCxnSpPr>
            <p:cNvPr id="58" name="直線矢印コネクタ 57"/>
            <p:cNvCxnSpPr/>
            <p:nvPr/>
          </p:nvCxnSpPr>
          <p:spPr>
            <a:xfrm flipH="1">
              <a:off x="7445382" y="1964178"/>
              <a:ext cx="807883" cy="7234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object 8"/>
            <p:cNvSpPr txBox="1"/>
            <p:nvPr/>
          </p:nvSpPr>
          <p:spPr>
            <a:xfrm>
              <a:off x="7488433" y="5865910"/>
              <a:ext cx="620066" cy="357042"/>
            </a:xfrm>
            <a:prstGeom prst="rect">
              <a:avLst/>
            </a:prstGeom>
          </p:spPr>
          <p:txBody>
            <a:bodyPr vert="horz" wrap="square" lIns="0" tIns="30480" rIns="0" bIns="0" rtlCol="0">
              <a:spAutoFit/>
            </a:bodyPr>
            <a:lstStyle>
              <a:defPPr>
                <a:defRPr lang="ja-JP"/>
              </a:defPPr>
              <a:lvl1pPr algn="l" rtl="0" fontAlgn="base">
                <a:spcBef>
                  <a:spcPct val="0"/>
                </a:spcBef>
                <a:spcAft>
                  <a:spcPct val="0"/>
                </a:spcAft>
                <a:defRPr kumimoji="1" sz="36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36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36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36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3600" kern="1200">
                  <a:solidFill>
                    <a:schemeClr val="tx1"/>
                  </a:solidFill>
                  <a:latin typeface="Arial" charset="0"/>
                  <a:ea typeface="ＭＳ Ｐゴシック" charset="-128"/>
                  <a:cs typeface="+mn-cs"/>
                </a:defRPr>
              </a:lvl5pPr>
              <a:lvl6pPr marL="2286000" algn="l" defTabSz="914400" rtl="0" eaLnBrk="1" latinLnBrk="0" hangingPunct="1">
                <a:defRPr kumimoji="1" sz="3600" kern="1200">
                  <a:solidFill>
                    <a:schemeClr val="tx1"/>
                  </a:solidFill>
                  <a:latin typeface="Arial" charset="0"/>
                  <a:ea typeface="ＭＳ Ｐゴシック" charset="-128"/>
                  <a:cs typeface="+mn-cs"/>
                </a:defRPr>
              </a:lvl6pPr>
              <a:lvl7pPr marL="2743200" algn="l" defTabSz="914400" rtl="0" eaLnBrk="1" latinLnBrk="0" hangingPunct="1">
                <a:defRPr kumimoji="1" sz="3600" kern="1200">
                  <a:solidFill>
                    <a:schemeClr val="tx1"/>
                  </a:solidFill>
                  <a:latin typeface="Arial" charset="0"/>
                  <a:ea typeface="ＭＳ Ｐゴシック" charset="-128"/>
                  <a:cs typeface="+mn-cs"/>
                </a:defRPr>
              </a:lvl7pPr>
              <a:lvl8pPr marL="3200400" algn="l" defTabSz="914400" rtl="0" eaLnBrk="1" latinLnBrk="0" hangingPunct="1">
                <a:defRPr kumimoji="1" sz="3600" kern="1200">
                  <a:solidFill>
                    <a:schemeClr val="tx1"/>
                  </a:solidFill>
                  <a:latin typeface="Arial" charset="0"/>
                  <a:ea typeface="ＭＳ Ｐゴシック" charset="-128"/>
                  <a:cs typeface="+mn-cs"/>
                </a:defRPr>
              </a:lvl8pPr>
              <a:lvl9pPr marL="3657600" algn="l" defTabSz="914400" rtl="0" eaLnBrk="1" latinLnBrk="0" hangingPunct="1">
                <a:defRPr kumimoji="1" sz="3600" kern="1200">
                  <a:solidFill>
                    <a:schemeClr val="tx1"/>
                  </a:solidFill>
                  <a:latin typeface="Arial" charset="0"/>
                  <a:ea typeface="ＭＳ Ｐゴシック" charset="-128"/>
                  <a:cs typeface="+mn-cs"/>
                </a:defRPr>
              </a:lvl9pPr>
            </a:lstStyle>
            <a:p>
              <a:pPr marL="11723" algn="just">
                <a:spcBef>
                  <a:spcPts val="240"/>
                </a:spcBef>
              </a:pPr>
              <a:r>
                <a:rPr lang="ja-JP" altLang="en-US" sz="1292" b="1" dirty="0">
                  <a:latin typeface="+mn-ea"/>
                  <a:ea typeface="+mn-ea"/>
                  <a:cs typeface="メイリオ"/>
                </a:rPr>
                <a:t>鉄道</a:t>
              </a:r>
              <a:endParaRPr lang="en-US" altLang="ja-JP" sz="1292" b="1" dirty="0">
                <a:latin typeface="+mn-ea"/>
                <a:ea typeface="+mn-ea"/>
                <a:cs typeface="メイリオ"/>
              </a:endParaRPr>
            </a:p>
          </p:txBody>
        </p:sp>
        <p:cxnSp>
          <p:nvCxnSpPr>
            <p:cNvPr id="60" name="直線矢印コネクタ 59"/>
            <p:cNvCxnSpPr/>
            <p:nvPr/>
          </p:nvCxnSpPr>
          <p:spPr>
            <a:xfrm flipV="1">
              <a:off x="8049262" y="5889096"/>
              <a:ext cx="218294" cy="2190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正方形/長方形 60"/>
            <p:cNvSpPr/>
            <p:nvPr/>
          </p:nvSpPr>
          <p:spPr>
            <a:xfrm rot="18662882">
              <a:off x="7046673" y="3964015"/>
              <a:ext cx="431952" cy="121866"/>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62" name="テキスト ボックス 61"/>
            <p:cNvSpPr txBox="1"/>
            <p:nvPr/>
          </p:nvSpPr>
          <p:spPr>
            <a:xfrm rot="18587066">
              <a:off x="6434636" y="3535785"/>
              <a:ext cx="1600601" cy="386455"/>
            </a:xfrm>
            <a:prstGeom prst="rect">
              <a:avLst/>
            </a:prstGeom>
            <a:noFill/>
          </p:spPr>
          <p:txBody>
            <a:bodyPr wrap="square" rtlCol="0">
              <a:spAutoFit/>
            </a:bodyPr>
            <a:lstStyle/>
            <a:p>
              <a:r>
                <a:rPr kumimoji="1" lang="ja-JP" altLang="en-US" sz="1015" b="1" dirty="0">
                  <a:latin typeface="+mn-ea"/>
                </a:rPr>
                <a:t>（仮）夢洲駅</a:t>
              </a:r>
            </a:p>
          </p:txBody>
        </p:sp>
        <p:sp>
          <p:nvSpPr>
            <p:cNvPr id="63" name="フリーフォーム 62"/>
            <p:cNvSpPr/>
            <p:nvPr/>
          </p:nvSpPr>
          <p:spPr>
            <a:xfrm>
              <a:off x="6918962" y="4148576"/>
              <a:ext cx="1993900" cy="2159000"/>
            </a:xfrm>
            <a:custGeom>
              <a:avLst/>
              <a:gdLst>
                <a:gd name="connsiteX0" fmla="*/ 1993900 w 1993900"/>
                <a:gd name="connsiteY0" fmla="*/ 2159000 h 2159000"/>
                <a:gd name="connsiteX1" fmla="*/ 355600 w 1993900"/>
                <a:gd name="connsiteY1" fmla="*/ 838200 h 2159000"/>
                <a:gd name="connsiteX2" fmla="*/ 50800 w 1993900"/>
                <a:gd name="connsiteY2" fmla="*/ 546100 h 2159000"/>
                <a:gd name="connsiteX3" fmla="*/ 0 w 1993900"/>
                <a:gd name="connsiteY3" fmla="*/ 457200 h 2159000"/>
                <a:gd name="connsiteX4" fmla="*/ 12700 w 1993900"/>
                <a:gd name="connsiteY4" fmla="*/ 342900 h 2159000"/>
                <a:gd name="connsiteX5" fmla="*/ 50800 w 1993900"/>
                <a:gd name="connsiteY5" fmla="*/ 241300 h 2159000"/>
                <a:gd name="connsiteX6" fmla="*/ 101600 w 1993900"/>
                <a:gd name="connsiteY6" fmla="*/ 165100 h 2159000"/>
                <a:gd name="connsiteX7" fmla="*/ 241300 w 1993900"/>
                <a:gd name="connsiteY7" fmla="*/ 0 h 215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3900" h="2159000">
                  <a:moveTo>
                    <a:pt x="1993900" y="2159000"/>
                  </a:moveTo>
                  <a:lnTo>
                    <a:pt x="355600" y="838200"/>
                  </a:lnTo>
                  <a:lnTo>
                    <a:pt x="50800" y="546100"/>
                  </a:lnTo>
                  <a:lnTo>
                    <a:pt x="0" y="457200"/>
                  </a:lnTo>
                  <a:lnTo>
                    <a:pt x="12700" y="342900"/>
                  </a:lnTo>
                  <a:lnTo>
                    <a:pt x="50800" y="241300"/>
                  </a:lnTo>
                  <a:lnTo>
                    <a:pt x="101600" y="165100"/>
                  </a:lnTo>
                  <a:lnTo>
                    <a:pt x="241300" y="0"/>
                  </a:lnTo>
                </a:path>
              </a:pathLst>
            </a:cu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64" name="フリーフォーム 63"/>
            <p:cNvSpPr/>
            <p:nvPr/>
          </p:nvSpPr>
          <p:spPr>
            <a:xfrm>
              <a:off x="7414262" y="2014976"/>
              <a:ext cx="1130300" cy="1828800"/>
            </a:xfrm>
            <a:custGeom>
              <a:avLst/>
              <a:gdLst>
                <a:gd name="connsiteX0" fmla="*/ 0 w 1130300"/>
                <a:gd name="connsiteY0" fmla="*/ 1828800 h 1828800"/>
                <a:gd name="connsiteX1" fmla="*/ 622300 w 1130300"/>
                <a:gd name="connsiteY1" fmla="*/ 977900 h 1828800"/>
                <a:gd name="connsiteX2" fmla="*/ 952500 w 1130300"/>
                <a:gd name="connsiteY2" fmla="*/ 660400 h 1828800"/>
                <a:gd name="connsiteX3" fmla="*/ 1016000 w 1130300"/>
                <a:gd name="connsiteY3" fmla="*/ 596900 h 1828800"/>
                <a:gd name="connsiteX4" fmla="*/ 1041400 w 1130300"/>
                <a:gd name="connsiteY4" fmla="*/ 520700 h 1828800"/>
                <a:gd name="connsiteX5" fmla="*/ 1079500 w 1130300"/>
                <a:gd name="connsiteY5" fmla="*/ 279400 h 1828800"/>
                <a:gd name="connsiteX6" fmla="*/ 1130300 w 11303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0300" h="1828800">
                  <a:moveTo>
                    <a:pt x="0" y="1828800"/>
                  </a:moveTo>
                  <a:lnTo>
                    <a:pt x="622300" y="977900"/>
                  </a:lnTo>
                  <a:lnTo>
                    <a:pt x="952500" y="660400"/>
                  </a:lnTo>
                  <a:lnTo>
                    <a:pt x="1016000" y="596900"/>
                  </a:lnTo>
                  <a:lnTo>
                    <a:pt x="1041400" y="520700"/>
                  </a:lnTo>
                  <a:lnTo>
                    <a:pt x="1079500" y="279400"/>
                  </a:lnTo>
                  <a:lnTo>
                    <a:pt x="1130300" y="0"/>
                  </a:lnTo>
                </a:path>
              </a:pathLst>
            </a:custGeom>
            <a:noFill/>
            <a:ln w="3175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sp>
        <p:nvSpPr>
          <p:cNvPr id="49" name="スライド番号プレースホルダー 4"/>
          <p:cNvSpPr>
            <a:spLocks noGrp="1"/>
          </p:cNvSpPr>
          <p:nvPr>
            <p:ph type="sldNum" sz="quarter" idx="12"/>
          </p:nvPr>
        </p:nvSpPr>
        <p:spPr>
          <a:solidFill>
            <a:srgbClr val="FFFFFF">
              <a:alpha val="30196"/>
            </a:srgbClr>
          </a:solidFill>
        </p:spPr>
        <p:txBody>
          <a:bodyPr/>
          <a:lstStyle/>
          <a:p>
            <a:fld id="{C5024B52-16EA-4BF5-8D74-CE40AF5BF20F}" type="slidenum">
              <a:rPr lang="ja-JP" altLang="en-US"/>
              <a:t>114</a:t>
            </a:fld>
            <a:endParaRPr lang="ja-JP" altLang="en-US" dirty="0"/>
          </a:p>
        </p:txBody>
      </p:sp>
      <p:pic>
        <p:nvPicPr>
          <p:cNvPr id="3" name="図 2"/>
          <p:cNvPicPr>
            <a:picLocks noChangeAspect="1"/>
          </p:cNvPicPr>
          <p:nvPr/>
        </p:nvPicPr>
        <p:blipFill rotWithShape="1">
          <a:blip r:embed="rId4" cstate="screen">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a:stretch/>
        </p:blipFill>
        <p:spPr>
          <a:xfrm>
            <a:off x="4448873" y="4862997"/>
            <a:ext cx="4302377" cy="1430009"/>
          </a:xfrm>
          <a:prstGeom prst="rect">
            <a:avLst/>
          </a:prstGeom>
        </p:spPr>
      </p:pic>
      <p:sp>
        <p:nvSpPr>
          <p:cNvPr id="30" name="正方形/長方形 29"/>
          <p:cNvSpPr/>
          <p:nvPr/>
        </p:nvSpPr>
        <p:spPr>
          <a:xfrm>
            <a:off x="0" y="0"/>
            <a:ext cx="9144000" cy="519469"/>
          </a:xfrm>
          <a:prstGeom prst="rect">
            <a:avLst/>
          </a:prstGeom>
          <a:solidFill>
            <a:schemeClr val="accent1">
              <a:lumMod val="75000"/>
            </a:schemeClr>
          </a:solidFill>
        </p:spPr>
        <p:txBody>
          <a:bodyPr vert="horz" lIns="91440" tIns="45720" rIns="91440" bIns="45720" rtlCol="0" anchor="b" anchorCtr="0">
            <a:normAutofit/>
          </a:bodyPr>
          <a:lstStyle/>
          <a:p>
            <a:pPr algn="ctr" defTabSz="914354">
              <a:lnSpc>
                <a:spcPct val="90000"/>
              </a:lnSpc>
              <a:spcBef>
                <a:spcPct val="0"/>
              </a:spcBef>
            </a:pPr>
            <a:r>
              <a:rPr lang="ja-JP" altLang="en-US" sz="2400" b="1" dirty="0" smtClean="0">
                <a:solidFill>
                  <a:schemeClr val="bg1"/>
                </a:solidFill>
                <a:latin typeface="メイリオ" panose="020B0604030504040204" pitchFamily="50" charset="-128"/>
                <a:ea typeface="メイリオ" panose="020B0604030504040204" pitchFamily="50" charset="-128"/>
                <a:cs typeface="+mj-cs"/>
              </a:rPr>
              <a:t>　</a:t>
            </a:r>
            <a:r>
              <a:rPr lang="ja-JP" altLang="en-US" sz="2400" b="1" dirty="0">
                <a:solidFill>
                  <a:schemeClr val="bg1"/>
                </a:solidFill>
                <a:latin typeface="メイリオ" panose="020B0604030504040204" pitchFamily="50" charset="-128"/>
                <a:ea typeface="メイリオ" panose="020B0604030504040204" pitchFamily="50" charset="-128"/>
                <a:cs typeface="+mj-cs"/>
              </a:rPr>
              <a:t>～夢洲まちづくり基本方針　</a:t>
            </a:r>
            <a:r>
              <a:rPr lang="ja-JP" altLang="en-US" sz="2400" b="1" dirty="0" smtClean="0">
                <a:solidFill>
                  <a:schemeClr val="bg1"/>
                </a:solidFill>
                <a:latin typeface="メイリオ" panose="020B0604030504040204" pitchFamily="50" charset="-128"/>
                <a:ea typeface="メイリオ" panose="020B0604030504040204" pitchFamily="50" charset="-128"/>
                <a:cs typeface="+mj-cs"/>
              </a:rPr>
              <a:t>（</a:t>
            </a:r>
            <a:r>
              <a:rPr lang="en-US" altLang="ja-JP" sz="2400" b="1" dirty="0" smtClean="0">
                <a:solidFill>
                  <a:schemeClr val="bg1"/>
                </a:solidFill>
                <a:latin typeface="メイリオ" panose="020B0604030504040204" pitchFamily="50" charset="-128"/>
                <a:ea typeface="メイリオ" panose="020B0604030504040204" pitchFamily="50" charset="-128"/>
                <a:cs typeface="+mj-cs"/>
              </a:rPr>
              <a:t>2019</a:t>
            </a:r>
            <a:r>
              <a:rPr lang="ja-JP" altLang="en-US" sz="2400" b="1" dirty="0" smtClean="0">
                <a:solidFill>
                  <a:schemeClr val="bg1"/>
                </a:solidFill>
                <a:latin typeface="メイリオ" panose="020B0604030504040204" pitchFamily="50" charset="-128"/>
                <a:ea typeface="メイリオ" panose="020B0604030504040204" pitchFamily="50" charset="-128"/>
                <a:cs typeface="+mj-cs"/>
              </a:rPr>
              <a:t>年</a:t>
            </a:r>
            <a:r>
              <a:rPr lang="en-US" altLang="ja-JP" sz="2400" b="1" dirty="0" smtClean="0">
                <a:solidFill>
                  <a:schemeClr val="bg1"/>
                </a:solidFill>
                <a:latin typeface="メイリオ" panose="020B0604030504040204" pitchFamily="50" charset="-128"/>
                <a:ea typeface="メイリオ" panose="020B0604030504040204" pitchFamily="50" charset="-128"/>
                <a:cs typeface="+mj-cs"/>
              </a:rPr>
              <a:t>12</a:t>
            </a:r>
            <a:r>
              <a:rPr lang="ja-JP" altLang="en-US" sz="2400" b="1" dirty="0" smtClean="0">
                <a:solidFill>
                  <a:schemeClr val="bg1"/>
                </a:solidFill>
                <a:latin typeface="メイリオ" panose="020B0604030504040204" pitchFamily="50" charset="-128"/>
                <a:ea typeface="メイリオ" panose="020B0604030504040204" pitchFamily="50" charset="-128"/>
                <a:cs typeface="+mj-cs"/>
              </a:rPr>
              <a:t>月）</a:t>
            </a:r>
            <a:r>
              <a:rPr lang="ja-JP" altLang="en-US" sz="2400" b="1" dirty="0">
                <a:solidFill>
                  <a:schemeClr val="bg1"/>
                </a:solidFill>
                <a:latin typeface="メイリオ" panose="020B0604030504040204" pitchFamily="50" charset="-128"/>
                <a:ea typeface="メイリオ" panose="020B0604030504040204" pitchFamily="50" charset="-128"/>
                <a:cs typeface="+mj-cs"/>
              </a:rPr>
              <a:t>～</a:t>
            </a:r>
          </a:p>
        </p:txBody>
      </p:sp>
    </p:spTree>
    <p:extLst>
      <p:ext uri="{BB962C8B-B14F-4D97-AF65-F5344CB8AC3E}">
        <p14:creationId xmlns:p14="http://schemas.microsoft.com/office/powerpoint/2010/main" val="3104462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a:extLst>
              <a:ext uri="{FF2B5EF4-FFF2-40B4-BE49-F238E27FC236}">
                <a16:creationId xmlns:a16="http://schemas.microsoft.com/office/drawing/2014/main" id="{A620FBD2-9D5A-448A-8653-C8BF30BE2A56}"/>
              </a:ext>
            </a:extLst>
          </p:cNvPr>
          <p:cNvSpPr>
            <a:spLocks noGrp="1"/>
          </p:cNvSpPr>
          <p:nvPr>
            <p:ph type="title"/>
          </p:nvPr>
        </p:nvSpPr>
        <p:spPr>
          <a:solidFill>
            <a:srgbClr val="DEEBF7"/>
          </a:solidFill>
        </p:spPr>
        <p:txBody>
          <a:bodyPr vert="horz" lIns="266017" tIns="0" rIns="266017" bIns="66504" rtlCol="0" anchor="b" anchorCtr="0">
            <a:noAutofit/>
          </a:bodyPr>
          <a:lstStyle/>
          <a:p>
            <a:r>
              <a:rPr lang="ja-JP" altLang="en-US" dirty="0"/>
              <a:t>「健康といのち」をテーマに住民</a:t>
            </a:r>
            <a:r>
              <a:rPr lang="en-US" altLang="ja-JP" dirty="0" err="1"/>
              <a:t>QoL</a:t>
            </a:r>
            <a:r>
              <a:rPr lang="ja-JP" altLang="en-US" dirty="0" err="1"/>
              <a:t>を向</a:t>
            </a:r>
            <a:r>
              <a:rPr lang="ja-JP" altLang="en-US" dirty="0"/>
              <a:t>上させる先端的サービスを展開</a:t>
            </a:r>
          </a:p>
        </p:txBody>
      </p:sp>
      <p:sp>
        <p:nvSpPr>
          <p:cNvPr id="13" name="楕円 12">
            <a:extLst>
              <a:ext uri="{FF2B5EF4-FFF2-40B4-BE49-F238E27FC236}">
                <a16:creationId xmlns:a16="http://schemas.microsoft.com/office/drawing/2014/main" id="{ED8BAAA7-2A92-4289-9437-AB24D4D57916}"/>
              </a:ext>
            </a:extLst>
          </p:cNvPr>
          <p:cNvSpPr/>
          <p:nvPr/>
        </p:nvSpPr>
        <p:spPr>
          <a:xfrm rot="19772498">
            <a:off x="1073306" y="2834513"/>
            <a:ext cx="4356023" cy="2660167"/>
          </a:xfrm>
          <a:prstGeom prst="ellipse">
            <a:avLst/>
          </a:prstGeom>
          <a:noFill/>
          <a:ln w="254000">
            <a:gradFill flip="none" rotWithShape="1">
              <a:gsLst>
                <a:gs pos="0">
                  <a:srgbClr val="2E75B6">
                    <a:alpha val="50000"/>
                  </a:srgbClr>
                </a:gs>
                <a:gs pos="50000">
                  <a:srgbClr val="9DC3E6">
                    <a:alpha val="50000"/>
                  </a:srgbClr>
                </a:gs>
                <a:gs pos="100000">
                  <a:srgbClr val="DEEBF7">
                    <a:alpha val="50000"/>
                  </a:srgb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3" b="0" i="0" u="none" strike="noStrike" kern="1200" cap="none" spc="0" normalizeH="0" baseline="0" noProof="0">
              <a:ln>
                <a:noFill/>
              </a:ln>
              <a:solidFill>
                <a:prstClr val="white"/>
              </a:solidFill>
              <a:effectLst/>
              <a:uLnTx/>
              <a:uFillTx/>
              <a:latin typeface="Meiryo UI"/>
              <a:ea typeface="Meiryo UI"/>
              <a:cs typeface="+mn-cs"/>
            </a:endParaRPr>
          </a:p>
        </p:txBody>
      </p:sp>
      <p:sp>
        <p:nvSpPr>
          <p:cNvPr id="14" name="角丸四角形 13">
            <a:extLst>
              <a:ext uri="{FF2B5EF4-FFF2-40B4-BE49-F238E27FC236}">
                <a16:creationId xmlns:a16="http://schemas.microsoft.com/office/drawing/2014/main" id="{4011B25A-060E-42F7-B26D-9B87FCF6E300}"/>
              </a:ext>
            </a:extLst>
          </p:cNvPr>
          <p:cNvSpPr/>
          <p:nvPr/>
        </p:nvSpPr>
        <p:spPr>
          <a:xfrm>
            <a:off x="557629" y="1713148"/>
            <a:ext cx="4311636" cy="397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0" lang="ja-JP" altLang="en-US" sz="2586" b="1" i="0" u="none" strike="noStrike" kern="1200" cap="none" spc="92" normalizeH="0" baseline="0" noProof="0" dirty="0">
                <a:ln>
                  <a:noFill/>
                </a:ln>
                <a:solidFill>
                  <a:srgbClr val="2E75B6"/>
                </a:solidFill>
                <a:effectLst/>
                <a:uLnTx/>
                <a:uFillTx/>
                <a:latin typeface="Meiryo UI"/>
                <a:ea typeface="Meiryo UI"/>
                <a:cs typeface="Hiragino Sans W3" charset="-128"/>
              </a:rPr>
              <a:t>データで拡げる“健康といのち”</a:t>
            </a:r>
            <a:endParaRPr kumimoji="0" lang="en-US" altLang="ja-JP" sz="2586" b="1" i="0" u="none" strike="noStrike" kern="1200" cap="none" spc="92" normalizeH="0" baseline="0" noProof="0" dirty="0">
              <a:ln>
                <a:noFill/>
              </a:ln>
              <a:solidFill>
                <a:srgbClr val="2E75B6"/>
              </a:solidFill>
              <a:effectLst/>
              <a:uLnTx/>
              <a:uFillTx/>
              <a:latin typeface="Meiryo UI"/>
              <a:ea typeface="Meiryo UI"/>
              <a:cs typeface="Hiragino Sans W3" charset="-128"/>
            </a:endParaRPr>
          </a:p>
        </p:txBody>
      </p:sp>
      <p:sp>
        <p:nvSpPr>
          <p:cNvPr id="15" name="角丸四角形 13">
            <a:extLst>
              <a:ext uri="{FF2B5EF4-FFF2-40B4-BE49-F238E27FC236}">
                <a16:creationId xmlns:a16="http://schemas.microsoft.com/office/drawing/2014/main" id="{11EA92B8-DB73-4FB5-A2EB-BA51F9641A6E}"/>
              </a:ext>
            </a:extLst>
          </p:cNvPr>
          <p:cNvSpPr/>
          <p:nvPr/>
        </p:nvSpPr>
        <p:spPr>
          <a:xfrm>
            <a:off x="557628" y="2211928"/>
            <a:ext cx="2112758" cy="14284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marL="0" marR="0" lvl="0" indent="0" algn="l" defTabSz="422316" rtl="0" eaLnBrk="1" fontAlgn="base" latinLnBrk="0" hangingPunct="1">
              <a:lnSpc>
                <a:spcPct val="110000"/>
              </a:lnSpc>
              <a:spcBef>
                <a:spcPts val="0"/>
              </a:spcBef>
              <a:spcAft>
                <a:spcPts val="554"/>
              </a:spcAft>
              <a:buClrTx/>
              <a:buSzTx/>
              <a:buFontTx/>
              <a:buNone/>
              <a:tabLst/>
              <a:defRPr/>
            </a:pPr>
            <a:r>
              <a:rPr kumimoji="1" lang="en-US" altLang="ja-JP" sz="147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101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0" lang="en-US" altLang="ja-JP" sz="1478" b="1" i="0" u="none" strike="noStrike" kern="1200" cap="none" spc="0" normalizeH="0" baseline="0" noProof="0" dirty="0">
                <a:ln>
                  <a:noFill/>
                </a:ln>
                <a:solidFill>
                  <a:srgbClr val="000000"/>
                </a:solidFill>
                <a:effectLst/>
                <a:uLnTx/>
                <a:uFillTx/>
                <a:latin typeface="Meiryo UI"/>
                <a:ea typeface="Meiryo UI" panose="020B0604030504040204" pitchFamily="50" charset="-128"/>
                <a:cs typeface="+mn-cs"/>
              </a:rPr>
              <a:t/>
            </a:r>
            <a:br>
              <a:rPr kumimoji="0" lang="en-US" altLang="ja-JP" sz="1478" b="1" i="0" u="none" strike="noStrike" kern="1200" cap="none" spc="0" normalizeH="0" baseline="0" noProof="0" dirty="0">
                <a:ln>
                  <a:noFill/>
                </a:ln>
                <a:solidFill>
                  <a:srgbClr val="000000"/>
                </a:solidFill>
                <a:effectLst/>
                <a:uLnTx/>
                <a:uFillTx/>
                <a:latin typeface="Meiryo UI"/>
                <a:ea typeface="Meiryo UI" panose="020B0604030504040204" pitchFamily="50" charset="-128"/>
                <a:cs typeface="+mn-cs"/>
              </a:rPr>
            </a:br>
            <a:r>
              <a:rPr kumimoji="0" lang="ja-JP" altLang="en-US" sz="1847" b="1" i="0" u="none" strike="noStrike" kern="1200" cap="none" spc="0" normalizeH="0" baseline="0" noProof="0" dirty="0">
                <a:ln>
                  <a:noFill/>
                </a:ln>
                <a:solidFill>
                  <a:srgbClr val="000000"/>
                </a:solidFill>
                <a:effectLst/>
                <a:uLnTx/>
                <a:uFillTx/>
                <a:latin typeface="Meiryo UI"/>
                <a:ea typeface="Meiryo UI"/>
                <a:cs typeface="Hiragino Sans W3" charset="-128"/>
              </a:rPr>
              <a:t>夢洲コンストラクション</a:t>
            </a:r>
            <a:endParaRPr kumimoji="0" lang="en-US" altLang="ja-JP" sz="1847" b="1" i="0" u="none" strike="noStrike" kern="1200" cap="none" spc="0" normalizeH="0" baseline="0" noProof="0" dirty="0">
              <a:ln>
                <a:noFill/>
              </a:ln>
              <a:solidFill>
                <a:srgbClr val="000000"/>
              </a:solidFill>
              <a:effectLst/>
              <a:uLnTx/>
              <a:uFillTx/>
              <a:latin typeface="Meiryo UI"/>
              <a:ea typeface="Meiryo UI"/>
              <a:cs typeface="Hiragino Sans W3" charset="-128"/>
            </a:endParaRPr>
          </a:p>
          <a:p>
            <a:pPr marL="0" marR="0" lvl="0" indent="0" algn="l" defTabSz="422316" rtl="0" eaLnBrk="1" fontAlgn="base" latinLnBrk="0" hangingPunct="1">
              <a:lnSpc>
                <a:spcPct val="110000"/>
              </a:lnSpc>
              <a:spcBef>
                <a:spcPts val="0"/>
              </a:spcBef>
              <a:spcAft>
                <a:spcPts val="277"/>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３つの円滑化を推進</a:t>
            </a:r>
            <a:endParaRPr kumimoji="0" lang="en-US" altLang="ja-JP" sz="1108" b="1" i="0" u="none" strike="noStrike" kern="1200" cap="none" spc="0" normalizeH="0" baseline="0" noProof="0" dirty="0">
              <a:ln>
                <a:noFill/>
              </a:ln>
              <a:solidFill>
                <a:srgbClr val="000000"/>
              </a:solidFill>
              <a:effectLst/>
              <a:uLnTx/>
              <a:uFillTx/>
              <a:latin typeface="Meiryo UI"/>
              <a:ea typeface="Meiryo UI"/>
              <a:cs typeface="Hiragino Sans W3" charset="-128"/>
            </a:endParaRPr>
          </a:p>
          <a:p>
            <a:pPr marL="332532" marR="0" lvl="0" indent="-199519" algn="l" defTabSz="422316" rtl="0" eaLnBrk="1" fontAlgn="base" latinLnBrk="0" hangingPunct="1">
              <a:lnSpc>
                <a:spcPct val="110000"/>
              </a:lnSpc>
              <a:spcBef>
                <a:spcPts val="0"/>
              </a:spcBef>
              <a:spcAft>
                <a:spcPts val="0"/>
              </a:spcAft>
              <a:buClrTx/>
              <a:buSzTx/>
              <a:buFont typeface="+mj-lt"/>
              <a:buAutoNum type="arabicPeriod"/>
              <a:tabLst/>
              <a:defRPr/>
            </a:pP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建設工事現場内外の移動</a:t>
            </a:r>
            <a:endPar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32532" marR="0" lvl="0" indent="-199519" algn="l" defTabSz="422316" rtl="0" eaLnBrk="1" fontAlgn="base" latinLnBrk="0" hangingPunct="1">
              <a:lnSpc>
                <a:spcPct val="110000"/>
              </a:lnSpc>
              <a:spcBef>
                <a:spcPts val="0"/>
              </a:spcBef>
              <a:spcAft>
                <a:spcPts val="0"/>
              </a:spcAft>
              <a:buClrTx/>
              <a:buSzTx/>
              <a:buFont typeface="+mj-lt"/>
              <a:buAutoNum type="arabicPeriod"/>
              <a:tabLst/>
              <a:defRPr/>
            </a:pP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建設工事及び資材運搬</a:t>
            </a:r>
            <a:endPar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32532" marR="0" lvl="0" indent="-199519" algn="l" defTabSz="422316" rtl="0" eaLnBrk="1" fontAlgn="base" latinLnBrk="0" hangingPunct="1">
              <a:lnSpc>
                <a:spcPct val="110000"/>
              </a:lnSpc>
              <a:spcBef>
                <a:spcPts val="0"/>
              </a:spcBef>
              <a:spcAft>
                <a:spcPts val="0"/>
              </a:spcAft>
              <a:buClrTx/>
              <a:buSzTx/>
              <a:buFont typeface="+mj-lt"/>
              <a:buAutoNum type="arabicPeriod"/>
              <a:tabLst/>
              <a:defRPr/>
            </a:pP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建設作業員の安全・</a:t>
            </a:r>
            <a:r>
              <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健康管理</a:t>
            </a:r>
            <a:endParaRPr kumimoji="1"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角丸四角形 13">
            <a:extLst>
              <a:ext uri="{FF2B5EF4-FFF2-40B4-BE49-F238E27FC236}">
                <a16:creationId xmlns:a16="http://schemas.microsoft.com/office/drawing/2014/main" id="{D1C0137A-3072-46BD-9B30-ED1BAE127622}"/>
              </a:ext>
            </a:extLst>
          </p:cNvPr>
          <p:cNvSpPr/>
          <p:nvPr/>
        </p:nvSpPr>
        <p:spPr>
          <a:xfrm>
            <a:off x="557627" y="4982218"/>
            <a:ext cx="4311637" cy="14202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0" marR="0" lvl="0" indent="0" algn="l" defTabSz="422316" rtl="0" eaLnBrk="1" fontAlgn="base" latinLnBrk="0" hangingPunct="1">
              <a:lnSpc>
                <a:spcPct val="110000"/>
              </a:lnSpc>
              <a:spcBef>
                <a:spcPts val="0"/>
              </a:spcBef>
              <a:spcAft>
                <a:spcPts val="554"/>
              </a:spcAft>
              <a:buClrTx/>
              <a:buSzTx/>
              <a:buFontTx/>
              <a:buNone/>
              <a:tabLst/>
              <a:defRPr/>
            </a:pPr>
            <a:r>
              <a:rPr kumimoji="1" lang="en-US" altLang="ja-JP" sz="147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101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0" lang="en-US" altLang="ja-JP" sz="1478" b="1" i="0" u="none" strike="noStrike" kern="1200" cap="none" spc="0" normalizeH="0" baseline="0" noProof="0" dirty="0">
                <a:ln>
                  <a:noFill/>
                </a:ln>
                <a:solidFill>
                  <a:srgbClr val="000000"/>
                </a:solidFill>
                <a:effectLst/>
                <a:uLnTx/>
                <a:uFillTx/>
                <a:latin typeface="Meiryo UI"/>
                <a:ea typeface="Meiryo UI" panose="020B0604030504040204" pitchFamily="50" charset="-128"/>
                <a:cs typeface="+mn-cs"/>
              </a:rPr>
              <a:t/>
            </a:r>
            <a:br>
              <a:rPr kumimoji="0" lang="en-US" altLang="ja-JP" sz="1478" b="1" i="0" u="none" strike="noStrike" kern="1200" cap="none" spc="0" normalizeH="0" baseline="0" noProof="0" dirty="0">
                <a:ln>
                  <a:noFill/>
                </a:ln>
                <a:solidFill>
                  <a:srgbClr val="000000"/>
                </a:solidFill>
                <a:effectLst/>
                <a:uLnTx/>
                <a:uFillTx/>
                <a:latin typeface="Meiryo UI"/>
                <a:ea typeface="Meiryo UI" panose="020B0604030504040204" pitchFamily="50" charset="-128"/>
                <a:cs typeface="+mn-cs"/>
              </a:rPr>
            </a:br>
            <a:r>
              <a:rPr kumimoji="0" lang="ja-JP" altLang="en-US" sz="1847" b="1" i="0" u="none" strike="noStrike" kern="1200" cap="none" spc="0" normalizeH="0" baseline="0" noProof="0" dirty="0">
                <a:ln>
                  <a:noFill/>
                </a:ln>
                <a:solidFill>
                  <a:srgbClr val="000000"/>
                </a:solidFill>
                <a:effectLst/>
                <a:uLnTx/>
                <a:uFillTx/>
                <a:latin typeface="Meiryo UI"/>
                <a:ea typeface="Meiryo UI"/>
                <a:cs typeface="Hiragino Sans W3" charset="-128"/>
              </a:rPr>
              <a:t>うめきた２期</a:t>
            </a:r>
            <a:endParaRPr kumimoji="0" lang="en-US" altLang="ja-JP" sz="1847" b="1" i="0" u="none" strike="noStrike" kern="1200" cap="none" spc="0" normalizeH="0" baseline="0" noProof="0" dirty="0">
              <a:ln>
                <a:noFill/>
              </a:ln>
              <a:solidFill>
                <a:srgbClr val="000000"/>
              </a:solidFill>
              <a:effectLst/>
              <a:uLnTx/>
              <a:uFillTx/>
              <a:latin typeface="Meiryo UI"/>
              <a:ea typeface="Meiryo UI"/>
              <a:cs typeface="Hiragino Sans W3" charset="-128"/>
            </a:endParaRPr>
          </a:p>
          <a:p>
            <a:pPr marL="0" marR="0" lvl="0" indent="0" algn="l" defTabSz="422316" rtl="0" eaLnBrk="1" fontAlgn="base" latinLnBrk="0" hangingPunct="1">
              <a:lnSpc>
                <a:spcPct val="11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中核機能のテーマ</a:t>
            </a:r>
          </a:p>
          <a:p>
            <a:pPr marL="0" marR="0" lvl="0" indent="0" algn="l" defTabSz="422316" rtl="0" eaLnBrk="1" fontAlgn="base" latinLnBrk="0" hangingPunct="1">
              <a:lnSpc>
                <a:spcPct val="11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ライフデザイン・イノベーション</a:t>
            </a:r>
          </a:p>
          <a:p>
            <a:pPr marL="0" marR="0" lvl="0" indent="0" algn="just" defTabSz="422316" rtl="0" eaLnBrk="1" fontAlgn="base" latinLnBrk="0" hangingPunct="1">
              <a:lnSpc>
                <a:spcPct val="110000"/>
              </a:lnSpc>
              <a:spcBef>
                <a:spcPts val="554"/>
              </a:spcBef>
              <a:spcAft>
                <a:spcPts val="0"/>
              </a:spcAft>
              <a:buClrTx/>
              <a:buSzTx/>
              <a:buFontTx/>
              <a:buNone/>
              <a:tabLst/>
              <a:defRPr/>
            </a:pPr>
            <a:r>
              <a:rPr kumimoji="1" lang="ja-JP" altLang="en-US"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超スマート社会が到来する中、</a:t>
            </a:r>
            <a:r>
              <a:rPr kumimoji="1" lang="en-US" altLang="ja-JP" sz="97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IoT</a:t>
            </a:r>
            <a:r>
              <a:rPr kumimoji="1" lang="ja-JP" altLang="en-US"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やビッグデータなどの活用により、創薬や医療機器開発などの分野にとどまらず、人々が健康で豊かに生きるための新しい製品・サービスを創出</a:t>
            </a:r>
          </a:p>
        </p:txBody>
      </p:sp>
      <p:pic>
        <p:nvPicPr>
          <p:cNvPr id="19" name="図 18">
            <a:extLst>
              <a:ext uri="{FF2B5EF4-FFF2-40B4-BE49-F238E27FC236}">
                <a16:creationId xmlns:a16="http://schemas.microsoft.com/office/drawing/2014/main" id="{82A30BD4-6500-40B8-BFF0-08AF509EFA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7614" y="3673439"/>
            <a:ext cx="1674281" cy="1130571"/>
          </a:xfrm>
          <a:prstGeom prst="rect">
            <a:avLst/>
          </a:prstGeom>
          <a:ln>
            <a:noFill/>
          </a:ln>
          <a:effectLst/>
        </p:spPr>
      </p:pic>
      <p:pic>
        <p:nvPicPr>
          <p:cNvPr id="20" name="図 19">
            <a:extLst>
              <a:ext uri="{FF2B5EF4-FFF2-40B4-BE49-F238E27FC236}">
                <a16:creationId xmlns:a16="http://schemas.microsoft.com/office/drawing/2014/main" id="{46EAE2C9-5521-4142-9B81-FB6A2E2999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7997" y="1700808"/>
            <a:ext cx="1946291" cy="1296831"/>
          </a:xfrm>
          <a:prstGeom prst="rect">
            <a:avLst/>
          </a:prstGeom>
          <a:ln>
            <a:noFill/>
          </a:ln>
          <a:effectLst/>
        </p:spPr>
      </p:pic>
      <p:sp>
        <p:nvSpPr>
          <p:cNvPr id="25" name="角丸四角形 13">
            <a:extLst>
              <a:ext uri="{FF2B5EF4-FFF2-40B4-BE49-F238E27FC236}">
                <a16:creationId xmlns:a16="http://schemas.microsoft.com/office/drawing/2014/main" id="{7C691D13-84C9-44C7-9C56-4587FF2731F9}"/>
              </a:ext>
            </a:extLst>
          </p:cNvPr>
          <p:cNvSpPr/>
          <p:nvPr/>
        </p:nvSpPr>
        <p:spPr>
          <a:xfrm>
            <a:off x="7248164" y="3395422"/>
            <a:ext cx="1506823" cy="635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marL="0" marR="0" lvl="0" indent="0" algn="l" defTabSz="422316" rtl="0" eaLnBrk="1" fontAlgn="base" latinLnBrk="0" hangingPunct="1">
              <a:lnSpc>
                <a:spcPct val="100000"/>
              </a:lnSpc>
              <a:spcBef>
                <a:spcPts val="0"/>
              </a:spcBef>
              <a:spcAft>
                <a:spcPts val="277"/>
              </a:spcAft>
              <a:buClrTx/>
              <a:buSzTx/>
              <a:buFontTx/>
              <a:buNone/>
              <a:tabLst/>
              <a:defRPr/>
            </a:pPr>
            <a:r>
              <a:rPr kumimoji="1" lang="ja-JP" altLang="en-US" sz="129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２つのグリーンフィールド</a:t>
            </a:r>
          </a:p>
          <a:p>
            <a:pPr marL="199519" marR="0" lvl="0" indent="-99760" algn="l" defTabSz="422316"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9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夢洲</a:t>
            </a:r>
            <a:endParaRPr kumimoji="1" lang="en-US" altLang="ja-JP" sz="129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99519" marR="0" lvl="0" indent="-99760" algn="l" defTabSz="422316"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9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うめきた２期</a:t>
            </a:r>
          </a:p>
        </p:txBody>
      </p:sp>
      <p:sp>
        <p:nvSpPr>
          <p:cNvPr id="27" name="角丸四角形 13">
            <a:extLst>
              <a:ext uri="{FF2B5EF4-FFF2-40B4-BE49-F238E27FC236}">
                <a16:creationId xmlns:a16="http://schemas.microsoft.com/office/drawing/2014/main" id="{8935AD47-73D3-4E2C-B6ED-195B342CFAF5}"/>
              </a:ext>
            </a:extLst>
          </p:cNvPr>
          <p:cNvSpPr/>
          <p:nvPr/>
        </p:nvSpPr>
        <p:spPr>
          <a:xfrm>
            <a:off x="3125816" y="2829449"/>
            <a:ext cx="2285882" cy="17486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marL="0" marR="0" lvl="0" indent="0" algn="l" defTabSz="422316" rtl="0" eaLnBrk="1" fontAlgn="base" latinLnBrk="0" hangingPunct="1">
              <a:lnSpc>
                <a:spcPct val="110000"/>
              </a:lnSpc>
              <a:spcBef>
                <a:spcPts val="0"/>
              </a:spcBef>
              <a:spcAft>
                <a:spcPts val="554"/>
              </a:spcAft>
              <a:buClrTx/>
              <a:buSzTx/>
              <a:buFontTx/>
              <a:buNone/>
              <a:tabLst/>
              <a:defRPr/>
            </a:pPr>
            <a:r>
              <a:rPr kumimoji="1" lang="en-US" altLang="ja-JP" sz="147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01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0" lang="en-US" altLang="ja-JP" sz="1478" b="1" i="0" u="none" strike="noStrike" kern="1200" cap="none" spc="0" normalizeH="0" baseline="0" noProof="0" dirty="0">
                <a:ln>
                  <a:noFill/>
                </a:ln>
                <a:solidFill>
                  <a:srgbClr val="000000"/>
                </a:solidFill>
                <a:effectLst/>
                <a:uLnTx/>
                <a:uFillTx/>
                <a:latin typeface="Meiryo UI"/>
                <a:ea typeface="Meiryo UI" panose="020B0604030504040204" pitchFamily="50" charset="-128"/>
                <a:cs typeface="+mn-cs"/>
              </a:rPr>
              <a:t/>
            </a:r>
            <a:br>
              <a:rPr kumimoji="0" lang="en-US" altLang="ja-JP" sz="1478" b="1" i="0" u="none" strike="noStrike" kern="1200" cap="none" spc="0" normalizeH="0" baseline="0" noProof="0" dirty="0">
                <a:ln>
                  <a:noFill/>
                </a:ln>
                <a:solidFill>
                  <a:srgbClr val="000000"/>
                </a:solidFill>
                <a:effectLst/>
                <a:uLnTx/>
                <a:uFillTx/>
                <a:latin typeface="Meiryo UI"/>
                <a:ea typeface="Meiryo UI" panose="020B0604030504040204" pitchFamily="50" charset="-128"/>
                <a:cs typeface="+mn-cs"/>
              </a:rPr>
            </a:br>
            <a:r>
              <a:rPr kumimoji="0" lang="ja-JP" altLang="en-US" sz="1847" b="1" i="0" u="none" strike="noStrike" kern="1200" cap="none" spc="0" normalizeH="0" baseline="0" noProof="0" dirty="0">
                <a:ln>
                  <a:noFill/>
                </a:ln>
                <a:solidFill>
                  <a:srgbClr val="000000"/>
                </a:solidFill>
                <a:effectLst/>
                <a:uLnTx/>
                <a:uFillTx/>
                <a:latin typeface="Meiryo UI"/>
                <a:ea typeface="Meiryo UI"/>
                <a:cs typeface="Hiragino Sans W3" charset="-128"/>
              </a:rPr>
              <a:t>大阪・関西万博</a:t>
            </a:r>
            <a:endParaRPr kumimoji="0" lang="en-US" altLang="ja-JP" sz="1847" b="1" i="0" u="none" strike="noStrike" kern="1200" cap="none" spc="0" normalizeH="0" baseline="0" noProof="0" dirty="0">
              <a:ln>
                <a:noFill/>
              </a:ln>
              <a:solidFill>
                <a:srgbClr val="000000"/>
              </a:solidFill>
              <a:effectLst/>
              <a:uLnTx/>
              <a:uFillTx/>
              <a:latin typeface="Meiryo UI"/>
              <a:ea typeface="Meiryo UI"/>
              <a:cs typeface="Hiragino Sans W3" charset="-128"/>
            </a:endParaRPr>
          </a:p>
          <a:p>
            <a:pPr marL="0" marR="0" lvl="0" indent="0" algn="l" defTabSz="422316" rtl="0" eaLnBrk="1" fontAlgn="base" latinLnBrk="0" hangingPunct="1">
              <a:lnSpc>
                <a:spcPct val="11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テーマ</a:t>
            </a:r>
            <a:r>
              <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r>
            <a:br>
              <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いのち輝く未来社会のデザイン</a:t>
            </a:r>
            <a:endParaRPr kumimoji="1"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22316" rtl="0" eaLnBrk="1" fontAlgn="base" latinLnBrk="0" hangingPunct="1">
              <a:lnSpc>
                <a:spcPct val="110000"/>
              </a:lnSpc>
              <a:spcBef>
                <a:spcPts val="554"/>
              </a:spcBef>
              <a:spcAft>
                <a:spcPts val="0"/>
              </a:spcAft>
              <a:buClrTx/>
              <a:buSzTx/>
              <a:buFontTx/>
              <a:buNone/>
              <a:tabLst/>
              <a:defRPr/>
            </a:pPr>
            <a:r>
              <a:rPr kumimoji="1" lang="ja-JP" altLang="en-US"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サブテーマ</a:t>
            </a:r>
            <a:r>
              <a:rPr kumimoji="1" lang="en-US" altLang="ja-JP"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r>
            <a:br>
              <a:rPr kumimoji="1" lang="en-US" altLang="ja-JP"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en-US" altLang="ja-JP"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Saving Lives</a:t>
            </a:r>
            <a:r>
              <a:rPr kumimoji="1" lang="ja-JP" altLang="en-US"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（いのちを救う）</a:t>
            </a:r>
            <a:endParaRPr kumimoji="1" lang="en-US" altLang="ja-JP"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779679" rtl="0" eaLnBrk="1" fontAlgn="auto" latinLnBrk="0" hangingPunct="1">
              <a:lnSpc>
                <a:spcPct val="110000"/>
              </a:lnSpc>
              <a:spcBef>
                <a:spcPts val="0"/>
              </a:spcBef>
              <a:spcAft>
                <a:spcPts val="0"/>
              </a:spcAft>
              <a:buClrTx/>
              <a:buSzTx/>
              <a:buFontTx/>
              <a:buNone/>
              <a:tabLst/>
              <a:defRPr/>
            </a:pPr>
            <a:r>
              <a:rPr kumimoji="1" lang="en-US" altLang="ja-JP"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Empowering Lives</a:t>
            </a:r>
            <a:r>
              <a:rPr kumimoji="1" lang="ja-JP" altLang="en-US"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（いのちに力を与える）</a:t>
            </a:r>
            <a:endParaRPr kumimoji="1" lang="en-US" altLang="ja-JP"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779679" rtl="0" eaLnBrk="1" fontAlgn="auto" latinLnBrk="0" hangingPunct="1">
              <a:lnSpc>
                <a:spcPct val="110000"/>
              </a:lnSpc>
              <a:spcBef>
                <a:spcPts val="0"/>
              </a:spcBef>
              <a:spcAft>
                <a:spcPts val="0"/>
              </a:spcAft>
              <a:buClrTx/>
              <a:buSzTx/>
              <a:buFontTx/>
              <a:buNone/>
              <a:tabLst/>
              <a:defRPr/>
            </a:pPr>
            <a:r>
              <a:rPr kumimoji="1" lang="en-US" altLang="ja-JP"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Connecting Lives</a:t>
            </a:r>
            <a:r>
              <a:rPr kumimoji="1" lang="ja-JP" altLang="en-US"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（いのちをつなぐ）</a:t>
            </a:r>
            <a:endPar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1" name="テキスト プレースホルダー 33">
            <a:extLst>
              <a:ext uri="{FF2B5EF4-FFF2-40B4-BE49-F238E27FC236}">
                <a16:creationId xmlns:a16="http://schemas.microsoft.com/office/drawing/2014/main" id="{C8032B43-3B17-4B2D-B006-68AB85FFEFB5}"/>
              </a:ext>
            </a:extLst>
          </p:cNvPr>
          <p:cNvSpPr>
            <a:spLocks noGrp="1"/>
          </p:cNvSpPr>
          <p:nvPr>
            <p:ph type="body" sz="quarter" idx="10"/>
          </p:nvPr>
        </p:nvSpPr>
        <p:spPr>
          <a:xfrm>
            <a:off x="265855" y="1101106"/>
            <a:ext cx="8612290" cy="437797"/>
          </a:xfrm>
        </p:spPr>
        <p:txBody>
          <a:bodyPr/>
          <a:lstStyle/>
          <a:p>
            <a:pPr algn="just"/>
            <a:r>
              <a:rPr lang="ja-JP" altLang="en-US" dirty="0" smtClean="0"/>
              <a:t>大阪のスーパーシティ</a:t>
            </a:r>
            <a:r>
              <a:rPr lang="ja-JP" altLang="en-US" dirty="0"/>
              <a:t>構想のテーマは「データで拡げる“健康といのち”」。２つのグリーンフィールドで３つのプロジェクトを展開、大阪全体へ拡げていく。</a:t>
            </a:r>
          </a:p>
        </p:txBody>
      </p:sp>
      <p:sp>
        <p:nvSpPr>
          <p:cNvPr id="2" name="正方形/長方形 1"/>
          <p:cNvSpPr/>
          <p:nvPr/>
        </p:nvSpPr>
        <p:spPr>
          <a:xfrm>
            <a:off x="5099088" y="3108243"/>
            <a:ext cx="1732390" cy="11653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39" b="0" i="0" u="none" strike="noStrike" kern="1200" cap="none" spc="0" normalizeH="0" baseline="0" noProof="0" dirty="0">
                <a:ln>
                  <a:noFill/>
                </a:ln>
                <a:solidFill>
                  <a:prstClr val="black"/>
                </a:solidFill>
                <a:effectLst/>
                <a:uLnTx/>
                <a:uFillTx/>
                <a:latin typeface="Meiryo UI"/>
                <a:ea typeface="Meiryo UI"/>
                <a:cs typeface="+mn-cs"/>
              </a:rPr>
              <a:t>提供：２０２５年日本国際博覧会協会</a:t>
            </a:r>
          </a:p>
        </p:txBody>
      </p:sp>
      <p:sp>
        <p:nvSpPr>
          <p:cNvPr id="29" name="スライド番号プレースホルダー 4">
            <a:extLst>
              <a:ext uri="{FF2B5EF4-FFF2-40B4-BE49-F238E27FC236}">
                <a16:creationId xmlns:a16="http://schemas.microsoft.com/office/drawing/2014/main" id="{ACA21C48-07A8-4303-AB96-86BE3A47BE82}"/>
              </a:ext>
            </a:extLst>
          </p:cNvPr>
          <p:cNvSpPr>
            <a:spLocks noGrp="1"/>
          </p:cNvSpPr>
          <p:nvPr>
            <p:ph type="sldNum" sz="quarter" idx="12"/>
          </p:nvPr>
        </p:nvSpPr>
        <p:spPr>
          <a:xfrm>
            <a:off x="7092280" y="6628710"/>
            <a:ext cx="1995125" cy="16927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38AFE9-EB24-4E85-A937-181894F314B4}" type="slidenum">
              <a:rPr kumimoji="1" lang="ja-JP" altLang="en-US" sz="1100" b="0" i="0" u="none" strike="noStrike" kern="1200" cap="none" spc="0" normalizeH="0" baseline="0" noProof="0" smtClean="0">
                <a:ln>
                  <a:noFill/>
                </a:ln>
                <a:solidFill>
                  <a:srgbClr val="525252"/>
                </a:solidFill>
                <a:effectLst/>
                <a:uLnTx/>
                <a:uFillTx/>
                <a:latin typeface="BIZ UDゴシック" panose="020B0400000000000000" pitchFamily="49" charset="-128"/>
                <a:ea typeface="BIZ UDゴシック" panose="020B0400000000000000" pitchFamily="49" charset="-128"/>
              </a:rPr>
              <a:pPr marL="0" marR="0" lvl="0" indent="0" algn="r" defTabSz="457200" rtl="0" eaLnBrk="1" fontAlgn="auto" latinLnBrk="0" hangingPunct="1">
                <a:lnSpc>
                  <a:spcPct val="100000"/>
                </a:lnSpc>
                <a:spcBef>
                  <a:spcPts val="0"/>
                </a:spcBef>
                <a:spcAft>
                  <a:spcPts val="0"/>
                </a:spcAft>
                <a:buClrTx/>
                <a:buSzTx/>
                <a:buFontTx/>
                <a:buNone/>
                <a:tabLst/>
                <a:defRPr/>
              </a:pPr>
              <a:t>84</a:t>
            </a:fld>
            <a:endParaRPr kumimoji="1" lang="ja-JP" altLang="en-US" sz="1100" b="0" i="0" u="none" strike="noStrike" kern="1200" cap="none" spc="0" normalizeH="0" baseline="0" noProof="0">
              <a:ln>
                <a:noFill/>
              </a:ln>
              <a:solidFill>
                <a:srgbClr val="525252"/>
              </a:solidFill>
              <a:effectLst/>
              <a:uLnTx/>
              <a:uFillTx/>
              <a:latin typeface="BIZ UDゴシック" panose="020B0400000000000000" pitchFamily="49" charset="-128"/>
              <a:ea typeface="BIZ UDゴシック" panose="020B0400000000000000" pitchFamily="49" charset="-128"/>
            </a:endParaRPr>
          </a:p>
        </p:txBody>
      </p:sp>
      <p:sp>
        <p:nvSpPr>
          <p:cNvPr id="30" name="楕円 29">
            <a:extLst>
              <a:ext uri="{FF2B5EF4-FFF2-40B4-BE49-F238E27FC236}">
                <a16:creationId xmlns:a16="http://schemas.microsoft.com/office/drawing/2014/main" id="{0D7E03CB-3912-4F5C-9281-F3F168672C09}"/>
              </a:ext>
            </a:extLst>
          </p:cNvPr>
          <p:cNvSpPr>
            <a:spLocks noChangeAspect="1"/>
          </p:cNvSpPr>
          <p:nvPr/>
        </p:nvSpPr>
        <p:spPr>
          <a:xfrm>
            <a:off x="5979267" y="4100727"/>
            <a:ext cx="2731245" cy="1238943"/>
          </a:xfrm>
          <a:prstGeom prst="ellipse">
            <a:avLst/>
          </a:prstGeom>
          <a:gradFill flip="none" rotWithShape="1">
            <a:gsLst>
              <a:gs pos="0">
                <a:srgbClr val="2E75B6"/>
              </a:gs>
              <a:gs pos="50000">
                <a:srgbClr val="9DC3E6">
                  <a:alpha val="50000"/>
                </a:srgbClr>
              </a:gs>
              <a:gs pos="100000">
                <a:srgbClr val="DEEBF7">
                  <a:alpha val="5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47" b="1" i="0" u="none" strike="noStrike" kern="1200" cap="none" spc="0" normalizeH="0" baseline="0" noProof="0" dirty="0">
                <a:ln>
                  <a:noFill/>
                </a:ln>
                <a:solidFill>
                  <a:srgbClr val="2E75B6"/>
                </a:solidFill>
                <a:effectLst/>
                <a:uLnTx/>
                <a:uFillTx/>
                <a:latin typeface="Meiryo UI" panose="020B0604030504040204" pitchFamily="50" charset="-128"/>
                <a:ea typeface="Meiryo UI" panose="020B0604030504040204" pitchFamily="50" charset="-128"/>
                <a:cs typeface="+mn-cs"/>
              </a:rPr>
              <a:t>住民</a:t>
            </a:r>
            <a:r>
              <a:rPr kumimoji="1" lang="en-US" altLang="ja-JP" sz="1847" b="1" i="0" u="none" strike="noStrike" kern="1200" cap="none" spc="0" normalizeH="0" baseline="0" noProof="0" dirty="0">
                <a:ln>
                  <a:noFill/>
                </a:ln>
                <a:solidFill>
                  <a:srgbClr val="2E75B6"/>
                </a:solidFill>
                <a:effectLst/>
                <a:uLnTx/>
                <a:uFillTx/>
                <a:latin typeface="Meiryo UI" panose="020B0604030504040204" pitchFamily="50" charset="-128"/>
                <a:ea typeface="Meiryo UI" panose="020B0604030504040204" pitchFamily="50" charset="-128"/>
                <a:cs typeface="+mn-cs"/>
              </a:rPr>
              <a:t>QoL</a:t>
            </a:r>
            <a:r>
              <a:rPr kumimoji="1" lang="ja-JP" altLang="en-US" sz="1847" b="1" i="0" u="none" strike="noStrike" kern="1200" cap="none" spc="0" normalizeH="0" baseline="0" noProof="0" dirty="0">
                <a:ln>
                  <a:noFill/>
                </a:ln>
                <a:solidFill>
                  <a:srgbClr val="2E75B6"/>
                </a:solidFill>
                <a:effectLst/>
                <a:uLnTx/>
                <a:uFillTx/>
                <a:latin typeface="Meiryo UI" panose="020B0604030504040204" pitchFamily="50" charset="-128"/>
                <a:ea typeface="Meiryo UI" panose="020B0604030504040204" pitchFamily="50" charset="-128"/>
                <a:cs typeface="+mn-cs"/>
              </a:rPr>
              <a:t>の向上と</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47" b="1" i="0" u="none" strike="noStrike" kern="1200" cap="none" spc="0" normalizeH="0" baseline="0" noProof="0" dirty="0">
                <a:ln>
                  <a:noFill/>
                </a:ln>
                <a:solidFill>
                  <a:srgbClr val="2E75B6"/>
                </a:solidFill>
                <a:effectLst/>
                <a:uLnTx/>
                <a:uFillTx/>
                <a:latin typeface="Meiryo UI" panose="020B0604030504040204" pitchFamily="50" charset="-128"/>
                <a:ea typeface="Meiryo UI" panose="020B0604030504040204" pitchFamily="50" charset="-128"/>
                <a:cs typeface="+mn-cs"/>
              </a:rPr>
              <a:t>都市競争力の強化を</a:t>
            </a:r>
            <a:endParaRPr kumimoji="1" lang="en-US" altLang="ja-JP" sz="1847" b="1" i="0" u="none" strike="noStrike" kern="1200" cap="none" spc="0" normalizeH="0" baseline="0" noProof="0" dirty="0">
              <a:ln>
                <a:noFill/>
              </a:ln>
              <a:solidFill>
                <a:srgbClr val="2E75B6"/>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47" b="1" i="0" u="none" strike="noStrike" kern="1200" cap="none" spc="0" normalizeH="0" baseline="0" noProof="0" dirty="0">
                <a:ln>
                  <a:noFill/>
                </a:ln>
                <a:solidFill>
                  <a:srgbClr val="2E75B6"/>
                </a:solidFill>
                <a:effectLst/>
                <a:uLnTx/>
                <a:uFillTx/>
                <a:latin typeface="Meiryo UI" panose="020B0604030504040204" pitchFamily="50" charset="-128"/>
                <a:ea typeface="Meiryo UI" panose="020B0604030504040204" pitchFamily="50" charset="-128"/>
                <a:cs typeface="+mn-cs"/>
              </a:rPr>
              <a:t>めざす</a:t>
            </a:r>
            <a:endParaRPr kumimoji="1" lang="en-US" altLang="ja-JP" sz="1847" b="1" i="0" u="none" strike="noStrike" kern="1200" cap="none" spc="0" normalizeH="0" baseline="0" noProof="0" dirty="0">
              <a:ln>
                <a:noFill/>
              </a:ln>
              <a:solidFill>
                <a:srgbClr val="2E75B6"/>
              </a:solidFill>
              <a:effectLst/>
              <a:uLnTx/>
              <a:uFillTx/>
              <a:latin typeface="Meiryo UI" panose="020B0604030504040204" pitchFamily="50" charset="-128"/>
              <a:ea typeface="Meiryo UI" panose="020B0604030504040204" pitchFamily="50" charset="-128"/>
              <a:cs typeface="+mn-cs"/>
            </a:endParaRPr>
          </a:p>
        </p:txBody>
      </p:sp>
      <p:sp>
        <p:nvSpPr>
          <p:cNvPr id="32" name="矢印: 右 11">
            <a:extLst>
              <a:ext uri="{FF2B5EF4-FFF2-40B4-BE49-F238E27FC236}">
                <a16:creationId xmlns:a16="http://schemas.microsoft.com/office/drawing/2014/main" id="{1F6E8EB1-CCF8-41EF-B1E5-EF405F2B0C4D}"/>
              </a:ext>
            </a:extLst>
          </p:cNvPr>
          <p:cNvSpPr/>
          <p:nvPr/>
        </p:nvSpPr>
        <p:spPr>
          <a:xfrm rot="1139708">
            <a:off x="5465599" y="3903550"/>
            <a:ext cx="461883" cy="1230637"/>
          </a:xfrm>
          <a:prstGeom prst="rightArrow">
            <a:avLst>
              <a:gd name="adj1" fmla="val 71390"/>
              <a:gd name="adj2" fmla="val 65599"/>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3" b="0" i="0" u="none" strike="noStrike" kern="1200" cap="none" spc="0" normalizeH="0" baseline="0" noProof="0">
              <a:ln>
                <a:noFill/>
              </a:ln>
              <a:solidFill>
                <a:prstClr val="white"/>
              </a:solidFill>
              <a:effectLst/>
              <a:uLnTx/>
              <a:uFillTx/>
              <a:latin typeface="Meiryo UI"/>
              <a:ea typeface="Meiryo UI"/>
              <a:cs typeface="+mn-cs"/>
            </a:endParaRPr>
          </a:p>
        </p:txBody>
      </p:sp>
      <p:sp>
        <p:nvSpPr>
          <p:cNvPr id="33" name="Freeform 166">
            <a:extLst>
              <a:ext uri="{FF2B5EF4-FFF2-40B4-BE49-F238E27FC236}">
                <a16:creationId xmlns:a16="http://schemas.microsoft.com/office/drawing/2014/main" id="{970E5CF5-E941-46B6-A17D-74163ABED1FB}"/>
              </a:ext>
            </a:extLst>
          </p:cNvPr>
          <p:cNvSpPr>
            <a:spLocks noChangeAspect="1"/>
          </p:cNvSpPr>
          <p:nvPr/>
        </p:nvSpPr>
        <p:spPr bwMode="auto">
          <a:xfrm>
            <a:off x="5965283" y="5222574"/>
            <a:ext cx="911589" cy="1097280"/>
          </a:xfrm>
          <a:custGeom>
            <a:avLst/>
            <a:gdLst>
              <a:gd name="T0" fmla="*/ 2 w 54"/>
              <a:gd name="T1" fmla="*/ 65 h 65"/>
              <a:gd name="T2" fmla="*/ 5 w 54"/>
              <a:gd name="T3" fmla="*/ 65 h 65"/>
              <a:gd name="T4" fmla="*/ 9 w 54"/>
              <a:gd name="T5" fmla="*/ 64 h 65"/>
              <a:gd name="T6" fmla="*/ 11 w 54"/>
              <a:gd name="T7" fmla="*/ 63 h 65"/>
              <a:gd name="T8" fmla="*/ 15 w 54"/>
              <a:gd name="T9" fmla="*/ 62 h 65"/>
              <a:gd name="T10" fmla="*/ 18 w 54"/>
              <a:gd name="T11" fmla="*/ 62 h 65"/>
              <a:gd name="T12" fmla="*/ 22 w 54"/>
              <a:gd name="T13" fmla="*/ 60 h 65"/>
              <a:gd name="T14" fmla="*/ 27 w 54"/>
              <a:gd name="T15" fmla="*/ 59 h 65"/>
              <a:gd name="T16" fmla="*/ 33 w 54"/>
              <a:gd name="T17" fmla="*/ 58 h 65"/>
              <a:gd name="T18" fmla="*/ 38 w 54"/>
              <a:gd name="T19" fmla="*/ 58 h 65"/>
              <a:gd name="T20" fmla="*/ 42 w 54"/>
              <a:gd name="T21" fmla="*/ 56 h 65"/>
              <a:gd name="T22" fmla="*/ 46 w 54"/>
              <a:gd name="T23" fmla="*/ 56 h 65"/>
              <a:gd name="T24" fmla="*/ 48 w 54"/>
              <a:gd name="T25" fmla="*/ 53 h 65"/>
              <a:gd name="T26" fmla="*/ 48 w 54"/>
              <a:gd name="T27" fmla="*/ 51 h 65"/>
              <a:gd name="T28" fmla="*/ 48 w 54"/>
              <a:gd name="T29" fmla="*/ 44 h 65"/>
              <a:gd name="T30" fmla="*/ 46 w 54"/>
              <a:gd name="T31" fmla="*/ 41 h 65"/>
              <a:gd name="T32" fmla="*/ 46 w 54"/>
              <a:gd name="T33" fmla="*/ 37 h 65"/>
              <a:gd name="T34" fmla="*/ 47 w 54"/>
              <a:gd name="T35" fmla="*/ 33 h 65"/>
              <a:gd name="T36" fmla="*/ 49 w 54"/>
              <a:gd name="T37" fmla="*/ 29 h 65"/>
              <a:gd name="T38" fmla="*/ 52 w 54"/>
              <a:gd name="T39" fmla="*/ 24 h 65"/>
              <a:gd name="T40" fmla="*/ 52 w 54"/>
              <a:gd name="T41" fmla="*/ 19 h 65"/>
              <a:gd name="T42" fmla="*/ 50 w 54"/>
              <a:gd name="T43" fmla="*/ 17 h 65"/>
              <a:gd name="T44" fmla="*/ 46 w 54"/>
              <a:gd name="T45" fmla="*/ 14 h 65"/>
              <a:gd name="T46" fmla="*/ 43 w 54"/>
              <a:gd name="T47" fmla="*/ 12 h 65"/>
              <a:gd name="T48" fmla="*/ 42 w 54"/>
              <a:gd name="T49" fmla="*/ 8 h 65"/>
              <a:gd name="T50" fmla="*/ 39 w 54"/>
              <a:gd name="T51" fmla="*/ 12 h 65"/>
              <a:gd name="T52" fmla="*/ 32 w 54"/>
              <a:gd name="T53" fmla="*/ 9 h 65"/>
              <a:gd name="T54" fmla="*/ 29 w 54"/>
              <a:gd name="T55" fmla="*/ 5 h 65"/>
              <a:gd name="T56" fmla="*/ 24 w 54"/>
              <a:gd name="T57" fmla="*/ 3 h 65"/>
              <a:gd name="T58" fmla="*/ 20 w 54"/>
              <a:gd name="T59" fmla="*/ 1 h 65"/>
              <a:gd name="T60" fmla="*/ 21 w 54"/>
              <a:gd name="T61" fmla="*/ 8 h 65"/>
              <a:gd name="T62" fmla="*/ 25 w 54"/>
              <a:gd name="T63" fmla="*/ 10 h 65"/>
              <a:gd name="T64" fmla="*/ 29 w 54"/>
              <a:gd name="T65" fmla="*/ 12 h 65"/>
              <a:gd name="T66" fmla="*/ 28 w 54"/>
              <a:gd name="T67" fmla="*/ 16 h 65"/>
              <a:gd name="T68" fmla="*/ 27 w 54"/>
              <a:gd name="T69" fmla="*/ 20 h 65"/>
              <a:gd name="T70" fmla="*/ 30 w 54"/>
              <a:gd name="T71" fmla="*/ 25 h 65"/>
              <a:gd name="T72" fmla="*/ 28 w 54"/>
              <a:gd name="T73" fmla="*/ 29 h 65"/>
              <a:gd name="T74" fmla="*/ 24 w 54"/>
              <a:gd name="T75" fmla="*/ 31 h 65"/>
              <a:gd name="T76" fmla="*/ 23 w 54"/>
              <a:gd name="T77" fmla="*/ 35 h 65"/>
              <a:gd name="T78" fmla="*/ 26 w 54"/>
              <a:gd name="T79" fmla="*/ 39 h 65"/>
              <a:gd name="T80" fmla="*/ 26 w 54"/>
              <a:gd name="T81" fmla="*/ 43 h 65"/>
              <a:gd name="T82" fmla="*/ 23 w 54"/>
              <a:gd name="T83" fmla="*/ 48 h 65"/>
              <a:gd name="T84" fmla="*/ 19 w 54"/>
              <a:gd name="T85" fmla="*/ 51 h 65"/>
              <a:gd name="T86" fmla="*/ 15 w 54"/>
              <a:gd name="T87" fmla="*/ 55 h 65"/>
              <a:gd name="T88" fmla="*/ 9 w 54"/>
              <a:gd name="T89" fmla="*/ 59 h 65"/>
              <a:gd name="T90" fmla="*/ 4 w 54"/>
              <a:gd name="T91" fmla="*/ 61 h 65"/>
              <a:gd name="T92" fmla="*/ 0 w 54"/>
              <a:gd name="T93" fmla="*/ 62 h 65"/>
              <a:gd name="T94" fmla="*/ 0 w 54"/>
              <a:gd name="T95" fmla="*/ 6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 h="65">
                <a:moveTo>
                  <a:pt x="1" y="64"/>
                </a:moveTo>
                <a:cubicBezTo>
                  <a:pt x="1" y="64"/>
                  <a:pt x="2" y="64"/>
                  <a:pt x="2" y="65"/>
                </a:cubicBezTo>
                <a:cubicBezTo>
                  <a:pt x="2" y="65"/>
                  <a:pt x="2" y="65"/>
                  <a:pt x="3" y="65"/>
                </a:cubicBezTo>
                <a:cubicBezTo>
                  <a:pt x="4" y="65"/>
                  <a:pt x="4" y="65"/>
                  <a:pt x="5" y="65"/>
                </a:cubicBezTo>
                <a:cubicBezTo>
                  <a:pt x="6" y="65"/>
                  <a:pt x="7" y="65"/>
                  <a:pt x="8" y="64"/>
                </a:cubicBezTo>
                <a:cubicBezTo>
                  <a:pt x="9" y="64"/>
                  <a:pt x="9" y="64"/>
                  <a:pt x="9" y="64"/>
                </a:cubicBezTo>
                <a:cubicBezTo>
                  <a:pt x="10" y="64"/>
                  <a:pt x="9" y="63"/>
                  <a:pt x="10" y="62"/>
                </a:cubicBezTo>
                <a:cubicBezTo>
                  <a:pt x="10" y="62"/>
                  <a:pt x="10" y="62"/>
                  <a:pt x="11" y="63"/>
                </a:cubicBezTo>
                <a:cubicBezTo>
                  <a:pt x="11" y="63"/>
                  <a:pt x="12" y="62"/>
                  <a:pt x="13" y="62"/>
                </a:cubicBezTo>
                <a:cubicBezTo>
                  <a:pt x="13" y="62"/>
                  <a:pt x="14" y="61"/>
                  <a:pt x="15" y="62"/>
                </a:cubicBezTo>
                <a:cubicBezTo>
                  <a:pt x="16" y="62"/>
                  <a:pt x="16" y="62"/>
                  <a:pt x="17" y="62"/>
                </a:cubicBezTo>
                <a:cubicBezTo>
                  <a:pt x="17" y="62"/>
                  <a:pt x="17" y="62"/>
                  <a:pt x="18" y="62"/>
                </a:cubicBezTo>
                <a:cubicBezTo>
                  <a:pt x="19" y="62"/>
                  <a:pt x="19" y="61"/>
                  <a:pt x="20" y="61"/>
                </a:cubicBezTo>
                <a:cubicBezTo>
                  <a:pt x="20" y="60"/>
                  <a:pt x="21" y="60"/>
                  <a:pt x="22" y="60"/>
                </a:cubicBezTo>
                <a:cubicBezTo>
                  <a:pt x="23" y="61"/>
                  <a:pt x="24" y="61"/>
                  <a:pt x="24" y="60"/>
                </a:cubicBezTo>
                <a:cubicBezTo>
                  <a:pt x="25" y="60"/>
                  <a:pt x="25" y="60"/>
                  <a:pt x="27" y="59"/>
                </a:cubicBezTo>
                <a:cubicBezTo>
                  <a:pt x="29" y="59"/>
                  <a:pt x="29" y="59"/>
                  <a:pt x="30" y="58"/>
                </a:cubicBezTo>
                <a:cubicBezTo>
                  <a:pt x="32" y="58"/>
                  <a:pt x="32" y="58"/>
                  <a:pt x="33" y="58"/>
                </a:cubicBezTo>
                <a:cubicBezTo>
                  <a:pt x="34" y="59"/>
                  <a:pt x="34" y="59"/>
                  <a:pt x="35" y="59"/>
                </a:cubicBezTo>
                <a:cubicBezTo>
                  <a:pt x="36" y="59"/>
                  <a:pt x="37" y="58"/>
                  <a:pt x="38" y="58"/>
                </a:cubicBezTo>
                <a:cubicBezTo>
                  <a:pt x="38" y="58"/>
                  <a:pt x="39" y="57"/>
                  <a:pt x="40" y="57"/>
                </a:cubicBezTo>
                <a:cubicBezTo>
                  <a:pt x="40" y="56"/>
                  <a:pt x="42" y="56"/>
                  <a:pt x="42" y="56"/>
                </a:cubicBezTo>
                <a:cubicBezTo>
                  <a:pt x="43" y="56"/>
                  <a:pt x="43" y="56"/>
                  <a:pt x="44" y="56"/>
                </a:cubicBezTo>
                <a:cubicBezTo>
                  <a:pt x="44" y="56"/>
                  <a:pt x="46" y="56"/>
                  <a:pt x="46" y="56"/>
                </a:cubicBezTo>
                <a:cubicBezTo>
                  <a:pt x="46" y="56"/>
                  <a:pt x="46" y="56"/>
                  <a:pt x="46" y="55"/>
                </a:cubicBezTo>
                <a:cubicBezTo>
                  <a:pt x="47" y="54"/>
                  <a:pt x="48" y="54"/>
                  <a:pt x="48" y="53"/>
                </a:cubicBezTo>
                <a:cubicBezTo>
                  <a:pt x="48" y="53"/>
                  <a:pt x="47" y="53"/>
                  <a:pt x="47" y="52"/>
                </a:cubicBezTo>
                <a:cubicBezTo>
                  <a:pt x="48" y="51"/>
                  <a:pt x="48" y="52"/>
                  <a:pt x="48" y="51"/>
                </a:cubicBezTo>
                <a:cubicBezTo>
                  <a:pt x="49" y="50"/>
                  <a:pt x="49" y="49"/>
                  <a:pt x="48" y="48"/>
                </a:cubicBezTo>
                <a:cubicBezTo>
                  <a:pt x="48" y="47"/>
                  <a:pt x="48" y="45"/>
                  <a:pt x="48" y="44"/>
                </a:cubicBezTo>
                <a:cubicBezTo>
                  <a:pt x="48" y="44"/>
                  <a:pt x="47" y="44"/>
                  <a:pt x="46" y="43"/>
                </a:cubicBezTo>
                <a:cubicBezTo>
                  <a:pt x="46" y="43"/>
                  <a:pt x="46" y="42"/>
                  <a:pt x="46" y="41"/>
                </a:cubicBezTo>
                <a:cubicBezTo>
                  <a:pt x="47" y="40"/>
                  <a:pt x="48" y="40"/>
                  <a:pt x="48" y="39"/>
                </a:cubicBezTo>
                <a:cubicBezTo>
                  <a:pt x="48" y="37"/>
                  <a:pt x="47" y="38"/>
                  <a:pt x="46" y="37"/>
                </a:cubicBezTo>
                <a:cubicBezTo>
                  <a:pt x="46" y="36"/>
                  <a:pt x="47" y="36"/>
                  <a:pt x="47" y="35"/>
                </a:cubicBezTo>
                <a:cubicBezTo>
                  <a:pt x="47" y="35"/>
                  <a:pt x="47" y="34"/>
                  <a:pt x="47" y="33"/>
                </a:cubicBezTo>
                <a:cubicBezTo>
                  <a:pt x="48" y="33"/>
                  <a:pt x="48" y="31"/>
                  <a:pt x="48" y="30"/>
                </a:cubicBezTo>
                <a:cubicBezTo>
                  <a:pt x="47" y="29"/>
                  <a:pt x="49" y="29"/>
                  <a:pt x="49" y="29"/>
                </a:cubicBezTo>
                <a:cubicBezTo>
                  <a:pt x="50" y="28"/>
                  <a:pt x="50" y="28"/>
                  <a:pt x="50" y="27"/>
                </a:cubicBezTo>
                <a:cubicBezTo>
                  <a:pt x="49" y="26"/>
                  <a:pt x="51" y="26"/>
                  <a:pt x="52" y="24"/>
                </a:cubicBezTo>
                <a:cubicBezTo>
                  <a:pt x="52" y="23"/>
                  <a:pt x="54" y="22"/>
                  <a:pt x="54" y="21"/>
                </a:cubicBezTo>
                <a:cubicBezTo>
                  <a:pt x="53" y="20"/>
                  <a:pt x="53" y="20"/>
                  <a:pt x="52" y="19"/>
                </a:cubicBezTo>
                <a:cubicBezTo>
                  <a:pt x="51" y="18"/>
                  <a:pt x="51" y="19"/>
                  <a:pt x="50" y="18"/>
                </a:cubicBezTo>
                <a:cubicBezTo>
                  <a:pt x="50" y="17"/>
                  <a:pt x="50" y="17"/>
                  <a:pt x="50" y="17"/>
                </a:cubicBezTo>
                <a:cubicBezTo>
                  <a:pt x="50" y="16"/>
                  <a:pt x="49" y="16"/>
                  <a:pt x="48" y="15"/>
                </a:cubicBezTo>
                <a:cubicBezTo>
                  <a:pt x="48" y="13"/>
                  <a:pt x="47" y="14"/>
                  <a:pt x="46" y="14"/>
                </a:cubicBezTo>
                <a:cubicBezTo>
                  <a:pt x="45" y="13"/>
                  <a:pt x="46" y="12"/>
                  <a:pt x="45" y="12"/>
                </a:cubicBezTo>
                <a:cubicBezTo>
                  <a:pt x="44" y="11"/>
                  <a:pt x="43" y="12"/>
                  <a:pt x="43" y="12"/>
                </a:cubicBezTo>
                <a:cubicBezTo>
                  <a:pt x="42" y="11"/>
                  <a:pt x="42" y="12"/>
                  <a:pt x="43" y="10"/>
                </a:cubicBezTo>
                <a:cubicBezTo>
                  <a:pt x="43" y="8"/>
                  <a:pt x="43" y="9"/>
                  <a:pt x="42" y="8"/>
                </a:cubicBezTo>
                <a:cubicBezTo>
                  <a:pt x="40" y="7"/>
                  <a:pt x="41" y="8"/>
                  <a:pt x="40" y="9"/>
                </a:cubicBezTo>
                <a:cubicBezTo>
                  <a:pt x="39" y="9"/>
                  <a:pt x="39" y="11"/>
                  <a:pt x="39" y="12"/>
                </a:cubicBezTo>
                <a:cubicBezTo>
                  <a:pt x="38" y="13"/>
                  <a:pt x="37" y="13"/>
                  <a:pt x="35" y="11"/>
                </a:cubicBezTo>
                <a:cubicBezTo>
                  <a:pt x="33" y="10"/>
                  <a:pt x="33" y="10"/>
                  <a:pt x="32" y="9"/>
                </a:cubicBezTo>
                <a:cubicBezTo>
                  <a:pt x="31" y="8"/>
                  <a:pt x="32" y="7"/>
                  <a:pt x="32" y="6"/>
                </a:cubicBezTo>
                <a:cubicBezTo>
                  <a:pt x="32" y="5"/>
                  <a:pt x="31" y="5"/>
                  <a:pt x="29" y="5"/>
                </a:cubicBezTo>
                <a:cubicBezTo>
                  <a:pt x="28" y="4"/>
                  <a:pt x="26" y="5"/>
                  <a:pt x="26" y="5"/>
                </a:cubicBezTo>
                <a:cubicBezTo>
                  <a:pt x="25" y="5"/>
                  <a:pt x="24" y="4"/>
                  <a:pt x="24" y="3"/>
                </a:cubicBezTo>
                <a:cubicBezTo>
                  <a:pt x="24" y="1"/>
                  <a:pt x="23" y="1"/>
                  <a:pt x="23" y="1"/>
                </a:cubicBezTo>
                <a:cubicBezTo>
                  <a:pt x="22" y="1"/>
                  <a:pt x="20" y="0"/>
                  <a:pt x="20" y="1"/>
                </a:cubicBezTo>
                <a:cubicBezTo>
                  <a:pt x="20" y="3"/>
                  <a:pt x="20" y="3"/>
                  <a:pt x="21" y="4"/>
                </a:cubicBezTo>
                <a:cubicBezTo>
                  <a:pt x="22" y="4"/>
                  <a:pt x="22" y="7"/>
                  <a:pt x="21" y="8"/>
                </a:cubicBezTo>
                <a:cubicBezTo>
                  <a:pt x="21" y="8"/>
                  <a:pt x="21" y="9"/>
                  <a:pt x="22" y="9"/>
                </a:cubicBezTo>
                <a:cubicBezTo>
                  <a:pt x="23" y="9"/>
                  <a:pt x="23" y="9"/>
                  <a:pt x="25" y="10"/>
                </a:cubicBezTo>
                <a:cubicBezTo>
                  <a:pt x="26" y="11"/>
                  <a:pt x="27" y="11"/>
                  <a:pt x="29" y="11"/>
                </a:cubicBezTo>
                <a:cubicBezTo>
                  <a:pt x="30" y="12"/>
                  <a:pt x="30" y="12"/>
                  <a:pt x="29" y="12"/>
                </a:cubicBezTo>
                <a:cubicBezTo>
                  <a:pt x="28" y="13"/>
                  <a:pt x="27" y="13"/>
                  <a:pt x="28" y="14"/>
                </a:cubicBezTo>
                <a:cubicBezTo>
                  <a:pt x="29" y="15"/>
                  <a:pt x="29" y="15"/>
                  <a:pt x="28" y="16"/>
                </a:cubicBezTo>
                <a:cubicBezTo>
                  <a:pt x="27" y="17"/>
                  <a:pt x="27" y="17"/>
                  <a:pt x="27" y="18"/>
                </a:cubicBezTo>
                <a:cubicBezTo>
                  <a:pt x="28" y="19"/>
                  <a:pt x="27" y="18"/>
                  <a:pt x="27" y="20"/>
                </a:cubicBezTo>
                <a:cubicBezTo>
                  <a:pt x="27" y="21"/>
                  <a:pt x="27" y="22"/>
                  <a:pt x="28" y="22"/>
                </a:cubicBezTo>
                <a:cubicBezTo>
                  <a:pt x="29" y="23"/>
                  <a:pt x="30" y="23"/>
                  <a:pt x="30" y="25"/>
                </a:cubicBezTo>
                <a:cubicBezTo>
                  <a:pt x="30" y="26"/>
                  <a:pt x="30" y="27"/>
                  <a:pt x="30" y="27"/>
                </a:cubicBezTo>
                <a:cubicBezTo>
                  <a:pt x="29" y="28"/>
                  <a:pt x="29" y="28"/>
                  <a:pt x="28" y="29"/>
                </a:cubicBezTo>
                <a:cubicBezTo>
                  <a:pt x="27" y="30"/>
                  <a:pt x="25" y="31"/>
                  <a:pt x="25" y="31"/>
                </a:cubicBezTo>
                <a:cubicBezTo>
                  <a:pt x="25" y="31"/>
                  <a:pt x="25" y="31"/>
                  <a:pt x="24" y="31"/>
                </a:cubicBezTo>
                <a:cubicBezTo>
                  <a:pt x="24" y="31"/>
                  <a:pt x="24" y="31"/>
                  <a:pt x="24" y="31"/>
                </a:cubicBezTo>
                <a:cubicBezTo>
                  <a:pt x="24" y="33"/>
                  <a:pt x="23" y="34"/>
                  <a:pt x="23" y="35"/>
                </a:cubicBezTo>
                <a:cubicBezTo>
                  <a:pt x="24" y="35"/>
                  <a:pt x="26" y="34"/>
                  <a:pt x="26" y="36"/>
                </a:cubicBezTo>
                <a:cubicBezTo>
                  <a:pt x="26" y="37"/>
                  <a:pt x="26" y="37"/>
                  <a:pt x="26" y="39"/>
                </a:cubicBezTo>
                <a:cubicBezTo>
                  <a:pt x="27" y="40"/>
                  <a:pt x="28" y="40"/>
                  <a:pt x="27" y="41"/>
                </a:cubicBezTo>
                <a:cubicBezTo>
                  <a:pt x="26" y="42"/>
                  <a:pt x="27" y="42"/>
                  <a:pt x="26" y="43"/>
                </a:cubicBezTo>
                <a:cubicBezTo>
                  <a:pt x="24" y="44"/>
                  <a:pt x="24" y="42"/>
                  <a:pt x="23" y="45"/>
                </a:cubicBezTo>
                <a:cubicBezTo>
                  <a:pt x="23" y="47"/>
                  <a:pt x="23" y="47"/>
                  <a:pt x="23" y="48"/>
                </a:cubicBezTo>
                <a:cubicBezTo>
                  <a:pt x="22" y="49"/>
                  <a:pt x="22" y="49"/>
                  <a:pt x="21" y="49"/>
                </a:cubicBezTo>
                <a:cubicBezTo>
                  <a:pt x="20" y="50"/>
                  <a:pt x="19" y="50"/>
                  <a:pt x="19" y="51"/>
                </a:cubicBezTo>
                <a:cubicBezTo>
                  <a:pt x="19" y="53"/>
                  <a:pt x="18" y="53"/>
                  <a:pt x="17" y="54"/>
                </a:cubicBezTo>
                <a:cubicBezTo>
                  <a:pt x="16" y="54"/>
                  <a:pt x="15" y="55"/>
                  <a:pt x="15" y="55"/>
                </a:cubicBezTo>
                <a:cubicBezTo>
                  <a:pt x="14" y="56"/>
                  <a:pt x="12" y="57"/>
                  <a:pt x="11" y="58"/>
                </a:cubicBezTo>
                <a:cubicBezTo>
                  <a:pt x="10" y="58"/>
                  <a:pt x="10" y="58"/>
                  <a:pt x="9" y="59"/>
                </a:cubicBezTo>
                <a:cubicBezTo>
                  <a:pt x="8" y="59"/>
                  <a:pt x="7" y="59"/>
                  <a:pt x="6" y="60"/>
                </a:cubicBezTo>
                <a:cubicBezTo>
                  <a:pt x="5" y="60"/>
                  <a:pt x="5" y="61"/>
                  <a:pt x="4" y="61"/>
                </a:cubicBezTo>
                <a:cubicBezTo>
                  <a:pt x="3" y="61"/>
                  <a:pt x="3" y="60"/>
                  <a:pt x="2" y="61"/>
                </a:cubicBezTo>
                <a:cubicBezTo>
                  <a:pt x="1" y="62"/>
                  <a:pt x="1" y="62"/>
                  <a:pt x="0" y="62"/>
                </a:cubicBezTo>
                <a:cubicBezTo>
                  <a:pt x="0" y="62"/>
                  <a:pt x="0" y="62"/>
                  <a:pt x="0" y="62"/>
                </a:cubicBezTo>
                <a:cubicBezTo>
                  <a:pt x="0" y="62"/>
                  <a:pt x="0" y="62"/>
                  <a:pt x="0" y="62"/>
                </a:cubicBezTo>
                <a:cubicBezTo>
                  <a:pt x="0" y="63"/>
                  <a:pt x="1" y="63"/>
                  <a:pt x="1" y="64"/>
                </a:cubicBezTo>
                <a:close/>
              </a:path>
            </a:pathLst>
          </a:custGeom>
          <a:solidFill>
            <a:srgbClr val="A9D18E"/>
          </a:solidFill>
          <a:ln w="3175" cap="flat" cmpd="sng" algn="ctr">
            <a:solidFill>
              <a:srgbClr val="FFFFFF"/>
            </a:solidFill>
            <a:prstDash val="solid"/>
            <a:round/>
            <a:headEnd type="none" w="med" len="med"/>
            <a:tailEnd type="none" w="med" len="med"/>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924" b="0" i="0" u="none" strike="noStrike" kern="1200" cap="none" spc="0" normalizeH="0" baseline="0" noProof="0">
              <a:ln>
                <a:noFill/>
              </a:ln>
              <a:solidFill>
                <a:prstClr val="white"/>
              </a:solidFill>
              <a:effectLst/>
              <a:uLnTx/>
              <a:uFillTx/>
              <a:latin typeface="Meiryo UI"/>
              <a:ea typeface="Meiryo UI"/>
              <a:cs typeface="+mn-cs"/>
            </a:endParaRPr>
          </a:p>
        </p:txBody>
      </p:sp>
      <p:sp>
        <p:nvSpPr>
          <p:cNvPr id="36" name="角丸四角形 13">
            <a:extLst>
              <a:ext uri="{FF2B5EF4-FFF2-40B4-BE49-F238E27FC236}">
                <a16:creationId xmlns:a16="http://schemas.microsoft.com/office/drawing/2014/main" id="{6DD5542F-A4CF-4142-AECF-DCD5D82B6F2D}"/>
              </a:ext>
            </a:extLst>
          </p:cNvPr>
          <p:cNvSpPr/>
          <p:nvPr/>
        </p:nvSpPr>
        <p:spPr>
          <a:xfrm>
            <a:off x="7011985" y="5480766"/>
            <a:ext cx="1638007" cy="469276"/>
          </a:xfrm>
          <a:prstGeom prst="rect">
            <a:avLst/>
          </a:prstGeom>
          <a:solidFill>
            <a:srgbClr val="B62E3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輝く未来社会</a:t>
            </a:r>
          </a:p>
        </p:txBody>
      </p:sp>
      <p:pic>
        <p:nvPicPr>
          <p:cNvPr id="23" name="図 2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952109" y="4662331"/>
            <a:ext cx="1766567" cy="1134800"/>
          </a:xfrm>
          <a:prstGeom prst="rect">
            <a:avLst/>
          </a:prstGeom>
        </p:spPr>
      </p:pic>
      <p:sp>
        <p:nvSpPr>
          <p:cNvPr id="24" name="テキスト ボックス 23">
            <a:extLst>
              <a:ext uri="{FF2B5EF4-FFF2-40B4-BE49-F238E27FC236}">
                <a16:creationId xmlns:a16="http://schemas.microsoft.com/office/drawing/2014/main" id="{961F2D18-F7ED-4447-A6B6-2BE837075FF0}"/>
              </a:ext>
            </a:extLst>
          </p:cNvPr>
          <p:cNvSpPr txBox="1"/>
          <p:nvPr/>
        </p:nvSpPr>
        <p:spPr>
          <a:xfrm>
            <a:off x="2572406" y="5823911"/>
            <a:ext cx="2093652" cy="113749"/>
          </a:xfrm>
          <a:prstGeom prst="rect">
            <a:avLst/>
          </a:prstGeom>
          <a:noFill/>
        </p:spPr>
        <p:txBody>
          <a:bodyPr wrap="square" lIns="33252" tIns="0" rIns="33252" bIns="0" rtlCol="0">
            <a:spAutoFit/>
          </a:bodyPr>
          <a:lstStyle/>
          <a:p>
            <a:pPr marL="0" marR="0" lvl="0" indent="0" algn="l" defTabSz="421260" rtl="0" eaLnBrk="1" fontAlgn="auto" latinLnBrk="0" hangingPunct="1">
              <a:lnSpc>
                <a:spcPct val="100000"/>
              </a:lnSpc>
              <a:spcBef>
                <a:spcPts val="0"/>
              </a:spcBef>
              <a:spcAft>
                <a:spcPts val="0"/>
              </a:spcAft>
              <a:buClrTx/>
              <a:buSzTx/>
              <a:buFontTx/>
              <a:buNone/>
              <a:tabLst/>
              <a:defRPr/>
            </a:pPr>
            <a:r>
              <a:rPr kumimoji="1" lang="ja-JP" altLang="en-US" sz="739" b="0" i="0" u="none" strike="noStrike" kern="1200" cap="none" spc="0" normalizeH="0" baseline="0" noProof="0" dirty="0">
                <a:ln>
                  <a:noFill/>
                </a:ln>
                <a:solidFill>
                  <a:prstClr val="black"/>
                </a:solidFill>
                <a:effectLst/>
                <a:uLnTx/>
                <a:uFillTx/>
                <a:latin typeface="Meiryo UI"/>
                <a:ea typeface="Meiryo UI"/>
                <a:cs typeface="+mn-cs"/>
              </a:rPr>
              <a:t>イメージパース（提供：うめきた</a:t>
            </a:r>
            <a:r>
              <a:rPr kumimoji="1" lang="en-US" altLang="ja-JP" sz="739" b="0" i="0" u="none" strike="noStrike" kern="1200" cap="none" spc="0" normalizeH="0" baseline="0" noProof="0" dirty="0">
                <a:ln>
                  <a:noFill/>
                </a:ln>
                <a:solidFill>
                  <a:prstClr val="black"/>
                </a:solidFill>
                <a:effectLst/>
                <a:uLnTx/>
                <a:uFillTx/>
                <a:latin typeface="Meiryo UI"/>
                <a:ea typeface="Meiryo UI"/>
                <a:cs typeface="+mn-cs"/>
              </a:rPr>
              <a:t>2</a:t>
            </a:r>
            <a:r>
              <a:rPr kumimoji="1" lang="ja-JP" altLang="en-US" sz="739" b="0" i="0" u="none" strike="noStrike" kern="1200" cap="none" spc="0" normalizeH="0" baseline="0" noProof="0" dirty="0">
                <a:ln>
                  <a:noFill/>
                </a:ln>
                <a:solidFill>
                  <a:prstClr val="black"/>
                </a:solidFill>
                <a:effectLst/>
                <a:uLnTx/>
                <a:uFillTx/>
                <a:latin typeface="Meiryo UI"/>
                <a:ea typeface="Meiryo UI"/>
                <a:cs typeface="+mn-cs"/>
              </a:rPr>
              <a:t>期地区開発事業者</a:t>
            </a:r>
            <a:r>
              <a:rPr kumimoji="1" lang="en-US" altLang="ja-JP" sz="739" b="0" i="0" u="none" strike="noStrike" kern="1200" cap="none" spc="0" normalizeH="0" baseline="0" noProof="0" dirty="0">
                <a:ln>
                  <a:noFill/>
                </a:ln>
                <a:solidFill>
                  <a:prstClr val="black"/>
                </a:solidFill>
                <a:effectLst/>
                <a:uLnTx/>
                <a:uFillTx/>
                <a:latin typeface="Meiryo UI"/>
                <a:ea typeface="Meiryo UI"/>
                <a:cs typeface="+mn-cs"/>
              </a:rPr>
              <a:t>)</a:t>
            </a:r>
          </a:p>
        </p:txBody>
      </p:sp>
      <p:pic>
        <p:nvPicPr>
          <p:cNvPr id="4" name="図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53161" y="2068176"/>
            <a:ext cx="1296831" cy="1296831"/>
          </a:xfrm>
          <a:prstGeom prst="rect">
            <a:avLst/>
          </a:prstGeom>
        </p:spPr>
      </p:pic>
    </p:spTree>
    <p:extLst>
      <p:ext uri="{BB962C8B-B14F-4D97-AF65-F5344CB8AC3E}">
        <p14:creationId xmlns:p14="http://schemas.microsoft.com/office/powerpoint/2010/main" val="26309779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角丸四角形 13">
            <a:extLst>
              <a:ext uri="{FF2B5EF4-FFF2-40B4-BE49-F238E27FC236}">
                <a16:creationId xmlns:a16="http://schemas.microsoft.com/office/drawing/2014/main" id="{245F978E-F969-4FC2-B584-92CC04B49853}"/>
              </a:ext>
            </a:extLst>
          </p:cNvPr>
          <p:cNvSpPr/>
          <p:nvPr/>
        </p:nvSpPr>
        <p:spPr>
          <a:xfrm>
            <a:off x="6243678" y="3643478"/>
            <a:ext cx="2693419" cy="1884161"/>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66504" tIns="66504" rIns="66504" bIns="66504" rtlCol="0" anchor="t" anchorCtr="0">
            <a:noAutofit/>
          </a:bodyPr>
          <a:lstStyle/>
          <a:p>
            <a:pPr marL="0" marR="0" lvl="0" indent="0" algn="just" defTabSz="842520" rtl="0" eaLnBrk="1" fontAlgn="auto"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prstClr val="black"/>
                </a:solidFill>
                <a:effectLst/>
                <a:uLnTx/>
                <a:uFillTx/>
                <a:latin typeface="Meiryo UI"/>
                <a:ea typeface="Meiryo UI"/>
                <a:cs typeface="+mn-cs"/>
              </a:rPr>
              <a:t>スマートモビリティ</a:t>
            </a:r>
            <a:endParaRPr kumimoji="1" lang="en-US" altLang="ja-JP" sz="1478"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just" defTabSz="422316" rtl="0" eaLnBrk="1" fontAlgn="auto" latinLnBrk="0" hangingPunct="1">
              <a:lnSpc>
                <a:spcPct val="100000"/>
              </a:lnSpc>
              <a:spcBef>
                <a:spcPts val="277"/>
              </a:spcBef>
              <a:spcAft>
                <a:spcPts val="0"/>
              </a:spcAft>
              <a:buClrTx/>
              <a:buSzTx/>
              <a:buFontTx/>
              <a:buNone/>
              <a:tabLst/>
              <a:defRPr/>
            </a:pPr>
            <a:r>
              <a:rPr kumimoji="1" lang="ja-JP" altLang="en-US" sz="1016" b="1" i="0" u="none" strike="noStrike" kern="1200" cap="none" spc="0" normalizeH="0" baseline="0" noProof="0" dirty="0">
                <a:ln>
                  <a:noFill/>
                </a:ln>
                <a:solidFill>
                  <a:srgbClr val="2F5597"/>
                </a:solidFill>
                <a:effectLst/>
                <a:uLnTx/>
                <a:uFillTx/>
                <a:latin typeface="Meiryo UI"/>
                <a:ea typeface="Meiryo UI"/>
                <a:cs typeface="+mn-cs"/>
              </a:rPr>
              <a:t>レベル４相当の自動運転の実施</a:t>
            </a:r>
            <a:endParaRPr kumimoji="1" lang="en-US" altLang="ja-JP" sz="1016" b="1" i="0" u="none" strike="noStrike" kern="1200" cap="none" spc="0" normalizeH="0" baseline="0" noProof="0" dirty="0">
              <a:ln>
                <a:noFill/>
              </a:ln>
              <a:solidFill>
                <a:srgbClr val="2F5597"/>
              </a:solidFill>
              <a:effectLst/>
              <a:uLnTx/>
              <a:uFillTx/>
              <a:latin typeface="Meiryo UI"/>
              <a:ea typeface="Meiryo UI"/>
              <a:cs typeface="+mn-cs"/>
            </a:endParaRPr>
          </a:p>
          <a:p>
            <a:pPr marL="0" marR="0" lvl="0" indent="0" algn="just" defTabSz="422316" rtl="0" eaLnBrk="1" fontAlgn="auto" latinLnBrk="0" hangingPunct="1">
              <a:lnSpc>
                <a:spcPct val="100000"/>
              </a:lnSpc>
              <a:spcBef>
                <a:spcPts val="0"/>
              </a:spcBef>
              <a:spcAft>
                <a:spcPts val="277"/>
              </a:spcAft>
              <a:buClrTx/>
              <a:buSzTx/>
              <a:buFontTx/>
              <a:buNone/>
              <a:tabLst/>
              <a:defRPr/>
            </a:pPr>
            <a:r>
              <a:rPr kumimoji="1" lang="ja-JP" altLang="en-US" sz="970" b="0" i="0" u="none" strike="noStrike" kern="1200" cap="none" spc="0" normalizeH="0" baseline="0" noProof="0" dirty="0">
                <a:ln>
                  <a:noFill/>
                </a:ln>
                <a:solidFill>
                  <a:prstClr val="black"/>
                </a:solidFill>
                <a:effectLst/>
                <a:uLnTx/>
                <a:uFillTx/>
                <a:latin typeface="Meiryo UI"/>
                <a:ea typeface="Meiryo UI"/>
                <a:cs typeface="+mn-cs"/>
              </a:rPr>
              <a:t>万博会場内外のバスの移動を、自動運転（レベル４相当）で実施</a:t>
            </a:r>
            <a:endParaRPr kumimoji="1" lang="en-US" altLang="ja-JP" sz="97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just" defTabSz="422316" rtl="0" eaLnBrk="1" fontAlgn="auto" latinLnBrk="0" hangingPunct="1">
              <a:lnSpc>
                <a:spcPct val="100000"/>
              </a:lnSpc>
              <a:spcBef>
                <a:spcPts val="0"/>
              </a:spcBef>
              <a:spcAft>
                <a:spcPts val="277"/>
              </a:spcAft>
              <a:buClrTx/>
              <a:buSzTx/>
              <a:buFontTx/>
              <a:buNone/>
              <a:tabLst/>
              <a:defRPr/>
            </a:pPr>
            <a:r>
              <a:rPr kumimoji="1" lang="ja-JP" altLang="en-US" sz="1016" b="1" i="0" u="none" strike="noStrike" kern="1200" cap="none" spc="0" normalizeH="0" baseline="0" noProof="0" dirty="0">
                <a:ln>
                  <a:noFill/>
                </a:ln>
                <a:solidFill>
                  <a:srgbClr val="2F5597"/>
                </a:solidFill>
                <a:effectLst/>
                <a:uLnTx/>
                <a:uFillTx/>
                <a:latin typeface="Meiryo UI"/>
                <a:ea typeface="Meiryo UI"/>
                <a:cs typeface="+mn-cs"/>
              </a:rPr>
              <a:t>自動運転</a:t>
            </a:r>
            <a:r>
              <a:rPr kumimoji="1" lang="en-US" altLang="ja-JP" sz="1016" b="1" i="0" u="none" strike="noStrike" kern="1200" cap="none" spc="0" normalizeH="0" baseline="0" noProof="0" dirty="0">
                <a:ln>
                  <a:noFill/>
                </a:ln>
                <a:solidFill>
                  <a:srgbClr val="2F5597"/>
                </a:solidFill>
                <a:effectLst/>
                <a:uLnTx/>
                <a:uFillTx/>
                <a:latin typeface="Meiryo UI"/>
                <a:ea typeface="Meiryo UI"/>
                <a:cs typeface="+mn-cs"/>
              </a:rPr>
              <a:t>×</a:t>
            </a:r>
            <a:r>
              <a:rPr kumimoji="1" lang="ja-JP" altLang="en-US" sz="1016" b="1" i="0" u="none" strike="noStrike" kern="1200" cap="none" spc="0" normalizeH="0" baseline="0" noProof="0" dirty="0">
                <a:ln>
                  <a:noFill/>
                </a:ln>
                <a:solidFill>
                  <a:srgbClr val="2F5597"/>
                </a:solidFill>
                <a:effectLst/>
                <a:uLnTx/>
                <a:uFillTx/>
                <a:latin typeface="Meiryo UI"/>
                <a:ea typeface="Meiryo UI"/>
                <a:cs typeface="+mn-cs"/>
              </a:rPr>
              <a:t>貨客混載による交通渋滞緩和</a:t>
            </a:r>
            <a:endParaRPr kumimoji="1" lang="en-US" altLang="ja-JP" sz="1016" b="1" i="0" u="none" strike="noStrike" kern="1200" cap="none" spc="0" normalizeH="0" baseline="0" noProof="0" dirty="0">
              <a:ln>
                <a:noFill/>
              </a:ln>
              <a:solidFill>
                <a:srgbClr val="2F5597"/>
              </a:solidFill>
              <a:effectLst/>
              <a:uLnTx/>
              <a:uFillTx/>
              <a:latin typeface="Meiryo UI"/>
              <a:ea typeface="Meiryo UI"/>
              <a:cs typeface="+mn-cs"/>
            </a:endParaRPr>
          </a:p>
          <a:p>
            <a:pPr marL="0" marR="0" lvl="0" indent="0" algn="just" defTabSz="422316" rtl="0" eaLnBrk="1" fontAlgn="auto" latinLnBrk="0" hangingPunct="1">
              <a:lnSpc>
                <a:spcPct val="100000"/>
              </a:lnSpc>
              <a:spcBef>
                <a:spcPts val="0"/>
              </a:spcBef>
              <a:spcAft>
                <a:spcPts val="277"/>
              </a:spcAft>
              <a:buClrTx/>
              <a:buSzTx/>
              <a:buFontTx/>
              <a:buNone/>
              <a:tabLst/>
              <a:defRPr/>
            </a:pPr>
            <a:r>
              <a:rPr kumimoji="1" lang="ja-JP" altLang="en-US" sz="970" b="0" i="0" u="none" strike="noStrike" kern="1200" cap="none" spc="0" normalizeH="0" baseline="0" noProof="0" dirty="0">
                <a:ln>
                  <a:noFill/>
                </a:ln>
                <a:solidFill>
                  <a:prstClr val="black"/>
                </a:solidFill>
                <a:effectLst/>
                <a:uLnTx/>
                <a:uFillTx/>
                <a:latin typeface="Meiryo UI"/>
                <a:ea typeface="Meiryo UI"/>
                <a:cs typeface="+mn-cs"/>
              </a:rPr>
              <a:t>レベル２の自動運転バスを使った建設作業員と工事資材の効率的輸送により交通渋滞緩和</a:t>
            </a:r>
            <a:endParaRPr kumimoji="1" lang="en-US" altLang="ja-JP" sz="97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just" defTabSz="844653" rtl="0" eaLnBrk="1" fontAlgn="ctr" latinLnBrk="0" hangingPunct="1">
              <a:lnSpc>
                <a:spcPct val="100000"/>
              </a:lnSpc>
              <a:spcBef>
                <a:spcPts val="0"/>
              </a:spcBef>
              <a:spcAft>
                <a:spcPts val="277"/>
              </a:spcAft>
              <a:buClr>
                <a:srgbClr val="2EB66F"/>
              </a:buClr>
              <a:buSzTx/>
              <a:buFontTx/>
              <a:buNone/>
              <a:tabLst/>
              <a:defRPr/>
            </a:pPr>
            <a:r>
              <a:rPr kumimoji="1" lang="en-US" altLang="ja-JP" sz="1016" b="1" i="0" u="none" strike="noStrike" kern="1200" cap="none" spc="0" normalizeH="0" baseline="0" noProof="0" dirty="0" err="1">
                <a:ln>
                  <a:noFill/>
                </a:ln>
                <a:solidFill>
                  <a:srgbClr val="2F5597"/>
                </a:solidFill>
                <a:effectLst/>
                <a:uLnTx/>
                <a:uFillTx/>
                <a:latin typeface="Meiryo UI" panose="020B0604030504040204" pitchFamily="50" charset="-128"/>
                <a:ea typeface="Meiryo UI" panose="020B0604030504040204" pitchFamily="50" charset="-128"/>
                <a:cs typeface="+mn-cs"/>
              </a:rPr>
              <a:t>MaaS</a:t>
            </a:r>
            <a:r>
              <a:rPr kumimoji="1" lang="ja-JP" altLang="en-US" sz="1016" b="1" i="0" u="none" strike="noStrike" kern="1200" cap="none" spc="0" normalizeH="0" baseline="0" noProof="0" dirty="0">
                <a:ln>
                  <a:noFill/>
                </a:ln>
                <a:solidFill>
                  <a:srgbClr val="2F5597"/>
                </a:solidFill>
                <a:effectLst/>
                <a:uLnTx/>
                <a:uFillTx/>
                <a:latin typeface="Meiryo UI" panose="020B0604030504040204" pitchFamily="50" charset="-128"/>
                <a:ea typeface="Meiryo UI" panose="020B0604030504040204" pitchFamily="50" charset="-128"/>
                <a:cs typeface="+mn-cs"/>
              </a:rPr>
              <a:t>による移動の円滑化の実現</a:t>
            </a:r>
            <a:endParaRPr kumimoji="1" lang="en-US" altLang="ja-JP" sz="1016" b="1" i="0" u="none" strike="noStrike" kern="1200" cap="none" spc="0" normalizeH="0" baseline="0" noProof="0" dirty="0">
              <a:ln>
                <a:noFill/>
              </a:ln>
              <a:solidFill>
                <a:srgbClr val="2F5597"/>
              </a:solidFill>
              <a:effectLst/>
              <a:uLnTx/>
              <a:uFillTx/>
              <a:latin typeface="Meiryo UI" panose="020B0604030504040204" pitchFamily="50" charset="-128"/>
              <a:ea typeface="Meiryo UI" panose="020B0604030504040204" pitchFamily="50" charset="-128"/>
              <a:cs typeface="+mn-cs"/>
            </a:endParaRPr>
          </a:p>
          <a:p>
            <a:pPr marL="0" marR="0" lvl="0" indent="0" algn="just" defTabSz="842520" rtl="0" eaLnBrk="1" fontAlgn="ctr" latinLnBrk="0" hangingPunct="1">
              <a:lnSpc>
                <a:spcPct val="110000"/>
              </a:lnSpc>
              <a:spcBef>
                <a:spcPts val="0"/>
              </a:spcBef>
              <a:spcAft>
                <a:spcPts val="0"/>
              </a:spcAft>
              <a:buClr>
                <a:srgbClr val="2E75B6"/>
              </a:buClr>
              <a:buSzTx/>
              <a:buFontTx/>
              <a:buNone/>
              <a:tabLst/>
              <a:defRPr/>
            </a:pPr>
            <a:r>
              <a:rPr kumimoji="0" lang="en-US" altLang="ja-JP" sz="970" b="0" i="0" u="none" strike="noStrike" kern="1200" cap="none" spc="0" normalizeH="0" baseline="0" noProof="0" dirty="0" err="1">
                <a:ln>
                  <a:noFill/>
                </a:ln>
                <a:solidFill>
                  <a:prstClr val="black"/>
                </a:solidFill>
                <a:effectLst/>
                <a:uLnTx/>
                <a:uFillTx/>
                <a:latin typeface="Meiryo UI"/>
                <a:ea typeface="Meiryo UI"/>
                <a:cs typeface="+mn-cs"/>
              </a:rPr>
              <a:t>MaaS</a:t>
            </a:r>
            <a:r>
              <a:rPr kumimoji="0" lang="ja-JP" altLang="en-US" sz="970" b="0" i="0" u="none" strike="noStrike" kern="1200" cap="none" spc="0" normalizeH="0" baseline="0" noProof="0" dirty="0">
                <a:ln>
                  <a:noFill/>
                </a:ln>
                <a:solidFill>
                  <a:prstClr val="black"/>
                </a:solidFill>
                <a:effectLst/>
                <a:uLnTx/>
                <a:uFillTx/>
                <a:latin typeface="Meiryo UI"/>
                <a:ea typeface="Meiryo UI"/>
                <a:cs typeface="+mn-cs"/>
              </a:rPr>
              <a:t>による経路検索・予約・決済や会場混雑情報の提供等、シームレスな移動体験の実現</a:t>
            </a:r>
            <a:endParaRPr kumimoji="1" lang="en-US" altLang="ja-JP" sz="97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22569" rtl="0" eaLnBrk="1" fontAlgn="auto" latinLnBrk="0" hangingPunct="1">
              <a:lnSpc>
                <a:spcPct val="100000"/>
              </a:lnSpc>
              <a:spcBef>
                <a:spcPts val="0"/>
              </a:spcBef>
              <a:spcAft>
                <a:spcPts val="277"/>
              </a:spcAft>
              <a:buClrTx/>
              <a:buSzTx/>
              <a:buFontTx/>
              <a:buNone/>
              <a:tabLst/>
              <a:defRPr/>
            </a:pPr>
            <a:endParaRPr kumimoji="1" lang="ja-JP" altLang="en-US" sz="1479" b="1" i="0" u="none" strike="sngStrike" kern="1200" cap="none" spc="0" normalizeH="0" baseline="0" noProof="0" dirty="0">
              <a:ln>
                <a:noFill/>
              </a:ln>
              <a:solidFill>
                <a:srgbClr val="FF0000"/>
              </a:solidFill>
              <a:effectLst/>
              <a:uLnTx/>
              <a:uFillTx/>
              <a:latin typeface="Meiryo UI"/>
              <a:ea typeface="Meiryo UI"/>
              <a:cs typeface="+mn-cs"/>
            </a:endParaRPr>
          </a:p>
          <a:p>
            <a:pPr marL="0" marR="0" lvl="0" indent="0" algn="l" defTabSz="422316" rtl="0" eaLnBrk="1" fontAlgn="auto" latinLnBrk="0" hangingPunct="1">
              <a:lnSpc>
                <a:spcPct val="100000"/>
              </a:lnSpc>
              <a:spcBef>
                <a:spcPts val="0"/>
              </a:spcBef>
              <a:spcAft>
                <a:spcPts val="277"/>
              </a:spcAft>
              <a:buClrTx/>
              <a:buSzTx/>
              <a:buFontTx/>
              <a:buNone/>
              <a:tabLst/>
              <a:defRPr/>
            </a:pPr>
            <a:endParaRPr kumimoji="1" lang="ja-JP" altLang="en-US" sz="1478" b="1" i="0" u="none" strike="sngStrike" kern="1200" cap="none" spc="0" normalizeH="0" baseline="0" noProof="0" dirty="0">
              <a:ln>
                <a:noFill/>
              </a:ln>
              <a:solidFill>
                <a:srgbClr val="FF0000"/>
              </a:solidFill>
              <a:effectLst/>
              <a:uLnTx/>
              <a:uFillTx/>
              <a:latin typeface="Meiryo UI"/>
              <a:ea typeface="Meiryo UI"/>
              <a:cs typeface="+mn-cs"/>
            </a:endParaRPr>
          </a:p>
        </p:txBody>
      </p:sp>
      <p:sp>
        <p:nvSpPr>
          <p:cNvPr id="39" name="角丸四角形 13">
            <a:extLst>
              <a:ext uri="{FF2B5EF4-FFF2-40B4-BE49-F238E27FC236}">
                <a16:creationId xmlns:a16="http://schemas.microsoft.com/office/drawing/2014/main" id="{95F95537-E345-43FB-A660-CDB6B9A2CDC7}"/>
              </a:ext>
            </a:extLst>
          </p:cNvPr>
          <p:cNvSpPr/>
          <p:nvPr/>
        </p:nvSpPr>
        <p:spPr>
          <a:xfrm>
            <a:off x="598537" y="3538051"/>
            <a:ext cx="2693419" cy="966498"/>
          </a:xfrm>
          <a:prstGeom prst="rect">
            <a:avLst/>
          </a:prstGeom>
          <a:solidFill>
            <a:srgbClr val="DEF7EA"/>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66504" tIns="66504" rIns="66504" bIns="66504"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924" b="1" i="0" u="none" strike="noStrike" kern="1200" cap="none" spc="0" normalizeH="0" baseline="0" noProof="0" dirty="0">
              <a:ln>
                <a:noFill/>
              </a:ln>
              <a:solidFill>
                <a:srgbClr val="000000"/>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srgbClr val="000000"/>
                </a:solidFill>
                <a:effectLst/>
                <a:uLnTx/>
                <a:uFillTx/>
                <a:latin typeface="Meiryo UI"/>
                <a:ea typeface="Meiryo UI"/>
                <a:cs typeface="+mn-cs"/>
              </a:rPr>
              <a:t>先端国際医療</a:t>
            </a:r>
            <a:endParaRPr kumimoji="1" lang="en-US" altLang="ja-JP" sz="1478" b="1" i="0" u="none" strike="noStrike" kern="1200" cap="none" spc="0" normalizeH="0" baseline="0" noProof="0" dirty="0">
              <a:ln>
                <a:noFill/>
              </a:ln>
              <a:solidFill>
                <a:srgbClr val="000000"/>
              </a:solidFill>
              <a:effectLst/>
              <a:uLnTx/>
              <a:uFillTx/>
              <a:latin typeface="Meiryo UI"/>
              <a:ea typeface="Meiryo UI"/>
              <a:cs typeface="+mn-cs"/>
            </a:endParaRPr>
          </a:p>
          <a:p>
            <a:pPr marL="0" marR="0" lvl="0" indent="0" algn="l" defTabSz="422316" rtl="0" eaLnBrk="1" fontAlgn="auto" latinLnBrk="0" hangingPunct="1">
              <a:lnSpc>
                <a:spcPct val="100000"/>
              </a:lnSpc>
              <a:spcBef>
                <a:spcPts val="277"/>
              </a:spcBef>
              <a:spcAft>
                <a:spcPts val="0"/>
              </a:spcAft>
              <a:buClrTx/>
              <a:buSzTx/>
              <a:buFontTx/>
              <a:buNone/>
              <a:tabLst/>
              <a:defRPr/>
            </a:pPr>
            <a:r>
              <a:rPr kumimoji="1" lang="ja-JP" altLang="en-US" sz="1016" b="1" i="0" u="none" strike="noStrike" kern="1200" cap="none" spc="0" normalizeH="0" baseline="0" noProof="0" dirty="0">
                <a:ln>
                  <a:noFill/>
                </a:ln>
                <a:solidFill>
                  <a:srgbClr val="2EB66F"/>
                </a:solidFill>
                <a:effectLst/>
                <a:uLnTx/>
                <a:uFillTx/>
                <a:latin typeface="Meiryo UI"/>
                <a:ea typeface="Meiryo UI"/>
                <a:cs typeface="+mn-cs"/>
              </a:rPr>
              <a:t>先端国際医療サービス</a:t>
            </a:r>
            <a:endParaRPr kumimoji="1" lang="ja-JP" altLang="en-US" sz="924" b="1" i="0" u="none" strike="noStrike" kern="1200" cap="none" spc="0" normalizeH="0" baseline="0" noProof="0" dirty="0">
              <a:ln>
                <a:noFill/>
              </a:ln>
              <a:solidFill>
                <a:srgbClr val="2EB66F"/>
              </a:solidFill>
              <a:effectLst/>
              <a:uLnTx/>
              <a:uFillTx/>
              <a:latin typeface="Meiryo UI"/>
              <a:ea typeface="Meiryo UI"/>
              <a:cs typeface="+mn-cs"/>
            </a:endParaRPr>
          </a:p>
          <a:p>
            <a:pPr marL="0" marR="0" lvl="0" indent="0" algn="just" defTabSz="422316" rtl="0" eaLnBrk="1" fontAlgn="auto" latinLnBrk="0" hangingPunct="1">
              <a:lnSpc>
                <a:spcPct val="100000"/>
              </a:lnSpc>
              <a:spcBef>
                <a:spcPts val="0"/>
              </a:spcBef>
              <a:spcAft>
                <a:spcPts val="277"/>
              </a:spcAft>
              <a:buClrTx/>
              <a:buSzTx/>
              <a:buFontTx/>
              <a:buNone/>
              <a:tabLst/>
              <a:defRPr/>
            </a:pPr>
            <a:r>
              <a:rPr kumimoji="1" lang="ja-JP" altLang="en-US" sz="970" b="0" i="0" u="none" strike="noStrike" kern="1200" cap="none" spc="0" normalizeH="0" baseline="0" noProof="0" dirty="0">
                <a:ln>
                  <a:noFill/>
                </a:ln>
                <a:solidFill>
                  <a:prstClr val="black"/>
                </a:solidFill>
                <a:effectLst/>
                <a:uLnTx/>
                <a:uFillTx/>
                <a:latin typeface="Meiryo UI"/>
                <a:ea typeface="Meiryo UI"/>
                <a:cs typeface="+mn-cs"/>
              </a:rPr>
              <a:t>国籍や場所を問わず、先端国際医療サービスを日常的に享受することができる環境を整備</a:t>
            </a:r>
          </a:p>
        </p:txBody>
      </p:sp>
      <p:sp>
        <p:nvSpPr>
          <p:cNvPr id="43" name="角丸四角形 13">
            <a:extLst>
              <a:ext uri="{FF2B5EF4-FFF2-40B4-BE49-F238E27FC236}">
                <a16:creationId xmlns:a16="http://schemas.microsoft.com/office/drawing/2014/main" id="{5DFC4DF7-FA1A-4F47-85FF-ACC31BB91842}"/>
              </a:ext>
            </a:extLst>
          </p:cNvPr>
          <p:cNvSpPr/>
          <p:nvPr/>
        </p:nvSpPr>
        <p:spPr>
          <a:xfrm>
            <a:off x="6236748" y="5630686"/>
            <a:ext cx="2693419" cy="797919"/>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66504" tIns="66504" rIns="66504" bIns="66504" rtlCol="0" anchor="ctr" anchorCtr="0">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srgbClr val="000000"/>
                </a:solidFill>
                <a:effectLst/>
                <a:uLnTx/>
                <a:uFillTx/>
                <a:latin typeface="Meiryo UI"/>
                <a:ea typeface="Meiryo UI"/>
                <a:cs typeface="+mn-cs"/>
              </a:rPr>
              <a:t>空飛ぶクルマ</a:t>
            </a:r>
            <a:endParaRPr kumimoji="1" lang="en-US" altLang="ja-JP" sz="1478" b="1" i="0" u="none" strike="noStrike" kern="1200" cap="none" spc="0" normalizeH="0" baseline="0" noProof="0" dirty="0">
              <a:ln>
                <a:noFill/>
              </a:ln>
              <a:solidFill>
                <a:srgbClr val="000000"/>
              </a:solidFill>
              <a:effectLst/>
              <a:uLnTx/>
              <a:uFillTx/>
              <a:latin typeface="Meiryo UI"/>
              <a:ea typeface="Meiryo UI"/>
              <a:cs typeface="+mn-cs"/>
            </a:endParaRPr>
          </a:p>
          <a:p>
            <a:pPr marL="0" marR="0" lvl="0" indent="0" algn="just" defTabSz="422316" rtl="0" eaLnBrk="1" fontAlgn="auto" latinLnBrk="0" hangingPunct="1">
              <a:lnSpc>
                <a:spcPct val="100000"/>
              </a:lnSpc>
              <a:spcBef>
                <a:spcPts val="277"/>
              </a:spcBef>
              <a:spcAft>
                <a:spcPts val="0"/>
              </a:spcAft>
              <a:buClrTx/>
              <a:buSzTx/>
              <a:buFontTx/>
              <a:buNone/>
              <a:tabLst/>
              <a:defRPr/>
            </a:pPr>
            <a:r>
              <a:rPr kumimoji="1" lang="ja-JP" altLang="en-US" sz="1016" b="1" i="0" u="none" strike="noStrike" kern="1200" cap="none" spc="0" normalizeH="0" baseline="0" noProof="0" dirty="0">
                <a:ln>
                  <a:noFill/>
                </a:ln>
                <a:solidFill>
                  <a:srgbClr val="2F5597"/>
                </a:solidFill>
                <a:effectLst/>
                <a:uLnTx/>
                <a:uFillTx/>
                <a:latin typeface="Meiryo UI"/>
                <a:ea typeface="Meiryo UI"/>
                <a:cs typeface="+mn-cs"/>
              </a:rPr>
              <a:t>日本初の空飛ぶクルマの社会実装</a:t>
            </a:r>
            <a:endParaRPr kumimoji="1" lang="en-US" altLang="ja-JP" sz="1016" b="1" i="0" u="none" strike="noStrike" kern="1200" cap="none" spc="0" normalizeH="0" baseline="0" noProof="0" dirty="0">
              <a:ln>
                <a:noFill/>
              </a:ln>
              <a:solidFill>
                <a:srgbClr val="2F5597"/>
              </a:solidFill>
              <a:effectLst/>
              <a:uLnTx/>
              <a:uFillTx/>
              <a:latin typeface="Meiryo UI"/>
              <a:ea typeface="Meiryo UI"/>
              <a:cs typeface="+mn-cs"/>
            </a:endParaRPr>
          </a:p>
          <a:p>
            <a:pPr marL="0" marR="0" lvl="0" indent="0" algn="just" defTabSz="422316" rtl="0" eaLnBrk="1" fontAlgn="auto" latinLnBrk="0" hangingPunct="1">
              <a:lnSpc>
                <a:spcPct val="100000"/>
              </a:lnSpc>
              <a:spcBef>
                <a:spcPts val="0"/>
              </a:spcBef>
              <a:spcAft>
                <a:spcPts val="277"/>
              </a:spcAft>
              <a:buClrTx/>
              <a:buSzTx/>
              <a:buFontTx/>
              <a:buNone/>
              <a:tabLst/>
              <a:defRPr/>
            </a:pPr>
            <a:r>
              <a:rPr kumimoji="1" lang="ja-JP" altLang="en-US" sz="970" b="0" i="0" u="none" strike="noStrike" kern="1200" cap="none" spc="0" normalizeH="0" baseline="0" noProof="0" dirty="0">
                <a:ln>
                  <a:noFill/>
                </a:ln>
                <a:solidFill>
                  <a:prstClr val="black"/>
                </a:solidFill>
                <a:effectLst/>
                <a:uLnTx/>
                <a:uFillTx/>
                <a:latin typeface="Meiryo UI"/>
                <a:ea typeface="Meiryo UI"/>
                <a:cs typeface="+mn-cs"/>
              </a:rPr>
              <a:t>空飛ぶクルマを万博会場へのアクセスや観光周遊サービスなどで活用し、社会実装を実現</a:t>
            </a:r>
            <a:endParaRPr kumimoji="1" lang="en-US" altLang="ja-JP" sz="97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0" name="角丸四角形 13">
            <a:extLst>
              <a:ext uri="{FF2B5EF4-FFF2-40B4-BE49-F238E27FC236}">
                <a16:creationId xmlns:a16="http://schemas.microsoft.com/office/drawing/2014/main" id="{A5843385-4B7C-46EF-A5A7-D25253D59123}"/>
              </a:ext>
            </a:extLst>
          </p:cNvPr>
          <p:cNvSpPr/>
          <p:nvPr/>
        </p:nvSpPr>
        <p:spPr>
          <a:xfrm>
            <a:off x="3434269" y="3520455"/>
            <a:ext cx="2660167" cy="95285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66504" tIns="66504" rIns="66504" bIns="66504" rtlCol="0" anchor="ctr" anchorCtr="0">
            <a:noAutofit/>
          </a:bodyPr>
          <a:lstStyle/>
          <a:p>
            <a:pPr marL="0" marR="0" lvl="0" indent="0" algn="l" defTabSz="842520" rtl="0" eaLnBrk="1" fontAlgn="auto" latinLnBrk="0" hangingPunct="1">
              <a:lnSpc>
                <a:spcPct val="100000"/>
              </a:lnSpc>
              <a:spcBef>
                <a:spcPts val="0"/>
              </a:spcBef>
              <a:spcAft>
                <a:spcPts val="0"/>
              </a:spcAft>
              <a:buClrTx/>
              <a:buSzTx/>
              <a:buFontTx/>
              <a:buNone/>
              <a:tabLst/>
              <a:defRPr/>
            </a:pPr>
            <a:endParaRPr kumimoji="1" lang="en-US" altLang="ja-JP" sz="924"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just" defTabSz="842520" rtl="0" eaLnBrk="1" fontAlgn="auto"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prstClr val="black"/>
                </a:solidFill>
                <a:effectLst/>
                <a:uLnTx/>
                <a:uFillTx/>
                <a:latin typeface="Meiryo UI"/>
                <a:ea typeface="Meiryo UI"/>
                <a:cs typeface="+mn-cs"/>
              </a:rPr>
              <a:t>夢洲コンストラクション</a:t>
            </a:r>
          </a:p>
          <a:p>
            <a:pPr marL="0" marR="0" lvl="0" indent="0" algn="just" defTabSz="422316" rtl="0" eaLnBrk="1" fontAlgn="auto" latinLnBrk="0" hangingPunct="1">
              <a:lnSpc>
                <a:spcPct val="100000"/>
              </a:lnSpc>
              <a:spcBef>
                <a:spcPts val="277"/>
              </a:spcBef>
              <a:spcAft>
                <a:spcPts val="0"/>
              </a:spcAft>
              <a:buClrTx/>
              <a:buSzTx/>
              <a:buFontTx/>
              <a:buNone/>
              <a:tabLst/>
              <a:defRPr/>
            </a:pPr>
            <a:r>
              <a:rPr kumimoji="1" lang="ja-JP" altLang="en-US" sz="1016" b="1" i="0" u="none" strike="noStrike" kern="1200" cap="none" spc="0" normalizeH="0" baseline="0" noProof="0" dirty="0">
                <a:ln>
                  <a:noFill/>
                </a:ln>
                <a:solidFill>
                  <a:prstClr val="black">
                    <a:lumMod val="65000"/>
                    <a:lumOff val="35000"/>
                  </a:prstClr>
                </a:solidFill>
                <a:effectLst/>
                <a:uLnTx/>
                <a:uFillTx/>
                <a:latin typeface="Meiryo UI"/>
                <a:ea typeface="Meiryo UI"/>
                <a:cs typeface="+mn-cs"/>
              </a:rPr>
              <a:t>ドローンなどによる建設現場の革新</a:t>
            </a:r>
          </a:p>
          <a:p>
            <a:pPr marL="0" marR="0" lvl="0" indent="0" algn="just" defTabSz="422316" rtl="0" eaLnBrk="1" fontAlgn="auto" latinLnBrk="0" hangingPunct="1">
              <a:lnSpc>
                <a:spcPct val="100000"/>
              </a:lnSpc>
              <a:spcBef>
                <a:spcPts val="0"/>
              </a:spcBef>
              <a:spcAft>
                <a:spcPts val="277"/>
              </a:spcAft>
              <a:buClrTx/>
              <a:buSzTx/>
              <a:buFontTx/>
              <a:buNone/>
              <a:tabLst/>
              <a:defRPr/>
            </a:pPr>
            <a:r>
              <a:rPr kumimoji="1" lang="ja-JP" altLang="en-US" sz="970" b="0" i="0" u="none" strike="noStrike" kern="1200" cap="none" spc="0" normalizeH="0" baseline="0" noProof="0" dirty="0">
                <a:ln>
                  <a:noFill/>
                </a:ln>
                <a:solidFill>
                  <a:prstClr val="black"/>
                </a:solidFill>
                <a:effectLst/>
                <a:uLnTx/>
                <a:uFillTx/>
                <a:latin typeface="Meiryo UI"/>
                <a:ea typeface="Meiryo UI"/>
                <a:cs typeface="+mn-cs"/>
              </a:rPr>
              <a:t>資材運搬、測量、工事管理、現場見守りなどにドローン、</a:t>
            </a:r>
            <a:r>
              <a:rPr kumimoji="1" lang="en-US" altLang="ja-JP" sz="970" b="0" i="0" u="none" strike="noStrike" kern="1200" cap="none" spc="0" normalizeH="0" baseline="0" noProof="0" dirty="0">
                <a:ln>
                  <a:noFill/>
                </a:ln>
                <a:solidFill>
                  <a:prstClr val="black"/>
                </a:solidFill>
                <a:effectLst/>
                <a:uLnTx/>
                <a:uFillTx/>
                <a:latin typeface="Meiryo UI"/>
                <a:ea typeface="Meiryo UI"/>
                <a:cs typeface="+mn-cs"/>
              </a:rPr>
              <a:t>BIM/CIM</a:t>
            </a:r>
            <a:r>
              <a:rPr kumimoji="1" lang="ja-JP" altLang="en-US" sz="970" b="0" i="0" u="none" strike="noStrike" kern="1200" cap="none" spc="0" normalizeH="0" baseline="0" noProof="0" dirty="0">
                <a:ln>
                  <a:noFill/>
                </a:ln>
                <a:solidFill>
                  <a:prstClr val="black"/>
                </a:solidFill>
                <a:effectLst/>
                <a:uLnTx/>
                <a:uFillTx/>
                <a:latin typeface="Meiryo UI"/>
                <a:ea typeface="Meiryo UI"/>
                <a:cs typeface="+mn-cs"/>
              </a:rPr>
              <a:t>データなどを積極活用</a:t>
            </a:r>
            <a:endParaRPr kumimoji="1" lang="en-US" altLang="ja-JP" sz="97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0" name="タイトル 9">
            <a:extLst>
              <a:ext uri="{FF2B5EF4-FFF2-40B4-BE49-F238E27FC236}">
                <a16:creationId xmlns:a16="http://schemas.microsoft.com/office/drawing/2014/main" id="{A620FBD2-9D5A-448A-8653-C8BF30BE2A56}"/>
              </a:ext>
            </a:extLst>
          </p:cNvPr>
          <p:cNvSpPr>
            <a:spLocks noGrp="1"/>
          </p:cNvSpPr>
          <p:nvPr>
            <p:ph type="title"/>
          </p:nvPr>
        </p:nvSpPr>
        <p:spPr>
          <a:solidFill>
            <a:srgbClr val="DEEBF7"/>
          </a:solidFill>
        </p:spPr>
        <p:txBody>
          <a:bodyPr vert="horz" lIns="266017" tIns="0" rIns="266017" bIns="66504" rtlCol="0" anchor="b" anchorCtr="0">
            <a:noAutofit/>
          </a:bodyPr>
          <a:lstStyle/>
          <a:p>
            <a:r>
              <a:rPr lang="ja-JP" altLang="en-US" dirty="0" smtClean="0"/>
              <a:t>大阪のスーパーシティ</a:t>
            </a:r>
            <a:r>
              <a:rPr lang="ja-JP" altLang="en-US" dirty="0"/>
              <a:t>構想がめざす未来ビジョン</a:t>
            </a:r>
          </a:p>
        </p:txBody>
      </p:sp>
      <p:sp>
        <p:nvSpPr>
          <p:cNvPr id="7" name="角丸四角形 13">
            <a:extLst>
              <a:ext uri="{FF2B5EF4-FFF2-40B4-BE49-F238E27FC236}">
                <a16:creationId xmlns:a16="http://schemas.microsoft.com/office/drawing/2014/main" id="{E9B772BA-13A7-4E8B-8B12-DF77AC2CDBBB}"/>
              </a:ext>
            </a:extLst>
          </p:cNvPr>
          <p:cNvSpPr/>
          <p:nvPr/>
        </p:nvSpPr>
        <p:spPr>
          <a:xfrm>
            <a:off x="598538" y="3116087"/>
            <a:ext cx="8279769" cy="365773"/>
          </a:xfrm>
          <a:prstGeom prst="flowChartMagneticDisk">
            <a:avLst/>
          </a:prstGeom>
          <a:solidFill>
            <a:srgbClr val="BFBFBF"/>
          </a:solidFill>
          <a:ln w="19050" cap="rnd">
            <a:solidFill>
              <a:srgbClr val="FFFFFF"/>
            </a:solidFill>
            <a:round/>
          </a:ln>
        </p:spPr>
        <p:style>
          <a:lnRef idx="2">
            <a:schemeClr val="accent1">
              <a:shade val="50000"/>
            </a:schemeClr>
          </a:lnRef>
          <a:fillRef idx="1">
            <a:schemeClr val="accent1"/>
          </a:fillRef>
          <a:effectRef idx="0">
            <a:schemeClr val="accent1"/>
          </a:effectRef>
          <a:fontRef idx="minor">
            <a:schemeClr val="lt1"/>
          </a:fontRef>
        </p:style>
        <p:txBody>
          <a:bodyPr vert="horz" wrap="none" lIns="0" tIns="49878" rIns="0" bIns="0" rtlCol="0" anchor="ctr" anchorCtr="0">
            <a:noAutofit/>
          </a:bodyPr>
          <a:lstStyle/>
          <a:p>
            <a:pPr marL="0" marR="0" lvl="0" indent="0" algn="ctr" defTabSz="422316" rtl="0" eaLnBrk="1" fontAlgn="base" latinLnBrk="0" hangingPunct="1">
              <a:lnSpc>
                <a:spcPct val="100000"/>
              </a:lnSpc>
              <a:spcBef>
                <a:spcPts val="0"/>
              </a:spcBef>
              <a:spcAft>
                <a:spcPts val="277"/>
              </a:spcAft>
              <a:buClrTx/>
              <a:buSzTx/>
              <a:buFontTx/>
              <a:buNone/>
              <a:tabLst/>
              <a:defRPr/>
            </a:pPr>
            <a:r>
              <a:rPr kumimoji="1" lang="ja-JP" altLang="en-US" sz="1478"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大阪広域データ連携基盤 </a:t>
            </a:r>
            <a:r>
              <a:rPr kumimoji="1" lang="ja-JP" altLang="en-US" sz="147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47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ORDEN</a:t>
            </a:r>
            <a:r>
              <a:rPr kumimoji="1" lang="ja-JP" altLang="en-US" sz="147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Osaka Regional Data Exchange Network</a:t>
            </a:r>
            <a:r>
              <a:rPr kumimoji="1" lang="ja-JP" altLang="en-US"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en-US" altLang="ja-JP"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5" name="角丸四角形 13">
            <a:extLst>
              <a:ext uri="{FF2B5EF4-FFF2-40B4-BE49-F238E27FC236}">
                <a16:creationId xmlns:a16="http://schemas.microsoft.com/office/drawing/2014/main" id="{B30CD670-891A-45AC-90ED-DD98AB9EB21A}"/>
              </a:ext>
            </a:extLst>
          </p:cNvPr>
          <p:cNvSpPr/>
          <p:nvPr/>
        </p:nvSpPr>
        <p:spPr>
          <a:xfrm>
            <a:off x="266016" y="2401167"/>
            <a:ext cx="232765" cy="1012188"/>
          </a:xfrm>
          <a:prstGeom prst="rect">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293"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ビジョン</a:t>
            </a:r>
          </a:p>
        </p:txBody>
      </p:sp>
      <p:sp>
        <p:nvSpPr>
          <p:cNvPr id="16" name="角丸四角形 13">
            <a:extLst>
              <a:ext uri="{FF2B5EF4-FFF2-40B4-BE49-F238E27FC236}">
                <a16:creationId xmlns:a16="http://schemas.microsoft.com/office/drawing/2014/main" id="{81B5D8FC-30E7-4EBE-B39E-7732731C5C58}"/>
              </a:ext>
            </a:extLst>
          </p:cNvPr>
          <p:cNvSpPr/>
          <p:nvPr/>
        </p:nvSpPr>
        <p:spPr>
          <a:xfrm>
            <a:off x="266016" y="3479838"/>
            <a:ext cx="232765" cy="2934661"/>
          </a:xfrm>
          <a:prstGeom prst="rect">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293"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主な先端的サービス</a:t>
            </a:r>
          </a:p>
        </p:txBody>
      </p:sp>
      <p:grpSp>
        <p:nvGrpSpPr>
          <p:cNvPr id="19" name="グループ化 18">
            <a:extLst>
              <a:ext uri="{FF2B5EF4-FFF2-40B4-BE49-F238E27FC236}">
                <a16:creationId xmlns:a16="http://schemas.microsoft.com/office/drawing/2014/main" id="{15A405EB-FA25-4F34-A1ED-10C2758B9BF0}"/>
              </a:ext>
            </a:extLst>
          </p:cNvPr>
          <p:cNvGrpSpPr/>
          <p:nvPr/>
        </p:nvGrpSpPr>
        <p:grpSpPr>
          <a:xfrm>
            <a:off x="6243678" y="3518303"/>
            <a:ext cx="2693419" cy="199513"/>
            <a:chOff x="828000" y="3564000"/>
            <a:chExt cx="2772000" cy="216000"/>
          </a:xfrm>
          <a:solidFill>
            <a:srgbClr val="2F5597"/>
          </a:solidFill>
        </p:grpSpPr>
        <p:sp>
          <p:nvSpPr>
            <p:cNvPr id="20" name="角丸四角形 13">
              <a:extLst>
                <a:ext uri="{FF2B5EF4-FFF2-40B4-BE49-F238E27FC236}">
                  <a16:creationId xmlns:a16="http://schemas.microsoft.com/office/drawing/2014/main" id="{8E414455-85BF-41ED-8DAB-07F7EEB51E98}"/>
                </a:ext>
              </a:extLst>
            </p:cNvPr>
            <p:cNvSpPr/>
            <p:nvPr/>
          </p:nvSpPr>
          <p:spPr>
            <a:xfrm>
              <a:off x="828000" y="3564000"/>
              <a:ext cx="1368000" cy="21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277"/>
                </a:spcAft>
                <a:buClrTx/>
                <a:buSzTx/>
                <a:buFontTx/>
                <a:buNone/>
                <a:tabLst/>
                <a:defRPr/>
              </a:pPr>
              <a:r>
                <a:rPr kumimoji="1" lang="ja-JP" altLang="en-US" sz="1293"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移動</a:t>
              </a:r>
            </a:p>
          </p:txBody>
        </p:sp>
        <p:sp>
          <p:nvSpPr>
            <p:cNvPr id="21" name="角丸四角形 13">
              <a:extLst>
                <a:ext uri="{FF2B5EF4-FFF2-40B4-BE49-F238E27FC236}">
                  <a16:creationId xmlns:a16="http://schemas.microsoft.com/office/drawing/2014/main" id="{D627393F-4487-4DA4-BF44-285EA8212E86}"/>
                </a:ext>
              </a:extLst>
            </p:cNvPr>
            <p:cNvSpPr/>
            <p:nvPr/>
          </p:nvSpPr>
          <p:spPr>
            <a:xfrm>
              <a:off x="2232000" y="3564000"/>
              <a:ext cx="1368000" cy="21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277"/>
                </a:spcAft>
                <a:buClrTx/>
                <a:buSzTx/>
                <a:buFontTx/>
                <a:buNone/>
                <a:tabLst/>
                <a:defRPr/>
              </a:pPr>
              <a:r>
                <a:rPr kumimoji="1" lang="ja-JP" altLang="en-US" sz="1293"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物流</a:t>
              </a:r>
            </a:p>
          </p:txBody>
        </p:sp>
      </p:grpSp>
      <p:sp>
        <p:nvSpPr>
          <p:cNvPr id="23" name="角丸四角形 13">
            <a:extLst>
              <a:ext uri="{FF2B5EF4-FFF2-40B4-BE49-F238E27FC236}">
                <a16:creationId xmlns:a16="http://schemas.microsoft.com/office/drawing/2014/main" id="{8CAA73E4-5189-4A1A-AD3A-8E66885EB72C}"/>
              </a:ext>
            </a:extLst>
          </p:cNvPr>
          <p:cNvSpPr/>
          <p:nvPr/>
        </p:nvSpPr>
        <p:spPr>
          <a:xfrm>
            <a:off x="3434269" y="3518303"/>
            <a:ext cx="2660167" cy="199513"/>
          </a:xfrm>
          <a:prstGeom prst="roundRect">
            <a:avLst>
              <a:gd name="adj" fmla="val 50000"/>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277"/>
              </a:spcAft>
              <a:buClrTx/>
              <a:buSzTx/>
              <a:buFontTx/>
              <a:buNone/>
              <a:tabLst/>
              <a:defRPr/>
            </a:pPr>
            <a:r>
              <a:rPr kumimoji="1" lang="ja-JP" altLang="en-US" sz="1293"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まちづくりなど</a:t>
            </a:r>
          </a:p>
        </p:txBody>
      </p:sp>
      <p:grpSp>
        <p:nvGrpSpPr>
          <p:cNvPr id="25" name="グループ化 24">
            <a:extLst>
              <a:ext uri="{FF2B5EF4-FFF2-40B4-BE49-F238E27FC236}">
                <a16:creationId xmlns:a16="http://schemas.microsoft.com/office/drawing/2014/main" id="{E072572F-C076-432D-B8FA-51E73FDDFBBC}"/>
              </a:ext>
            </a:extLst>
          </p:cNvPr>
          <p:cNvGrpSpPr/>
          <p:nvPr/>
        </p:nvGrpSpPr>
        <p:grpSpPr>
          <a:xfrm>
            <a:off x="598538" y="2434419"/>
            <a:ext cx="2759923" cy="665042"/>
            <a:chOff x="648000" y="2340000"/>
            <a:chExt cx="2988000" cy="720000"/>
          </a:xfrm>
        </p:grpSpPr>
        <p:sp>
          <p:nvSpPr>
            <p:cNvPr id="26" name="角丸四角形 13">
              <a:extLst>
                <a:ext uri="{FF2B5EF4-FFF2-40B4-BE49-F238E27FC236}">
                  <a16:creationId xmlns:a16="http://schemas.microsoft.com/office/drawing/2014/main" id="{6117899C-7906-4772-841C-A9F821518BC2}"/>
                </a:ext>
              </a:extLst>
            </p:cNvPr>
            <p:cNvSpPr/>
            <p:nvPr/>
          </p:nvSpPr>
          <p:spPr>
            <a:xfrm>
              <a:off x="648000" y="2628000"/>
              <a:ext cx="2988000" cy="432000"/>
            </a:xfrm>
            <a:prstGeom prst="rect">
              <a:avLst/>
            </a:prstGeom>
            <a:solidFill>
              <a:srgbClr val="DEF7EA"/>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豊かに暮らす健康長寿社会</a:t>
              </a:r>
            </a:p>
          </p:txBody>
        </p:sp>
        <p:sp>
          <p:nvSpPr>
            <p:cNvPr id="27" name="角丸四角形 13">
              <a:extLst>
                <a:ext uri="{FF2B5EF4-FFF2-40B4-BE49-F238E27FC236}">
                  <a16:creationId xmlns:a16="http://schemas.microsoft.com/office/drawing/2014/main" id="{0803B6B0-2638-4A37-B4D4-6AA928467573}"/>
                </a:ext>
              </a:extLst>
            </p:cNvPr>
            <p:cNvSpPr/>
            <p:nvPr/>
          </p:nvSpPr>
          <p:spPr>
            <a:xfrm>
              <a:off x="648000" y="2340000"/>
              <a:ext cx="2988000" cy="288000"/>
            </a:xfrm>
            <a:prstGeom prst="rect">
              <a:avLst/>
            </a:prstGeom>
            <a:solidFill>
              <a:srgbClr val="2EB66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ヘルスケア</a:t>
              </a:r>
            </a:p>
          </p:txBody>
        </p:sp>
      </p:grpSp>
      <p:grpSp>
        <p:nvGrpSpPr>
          <p:cNvPr id="28" name="グループ化 27">
            <a:extLst>
              <a:ext uri="{FF2B5EF4-FFF2-40B4-BE49-F238E27FC236}">
                <a16:creationId xmlns:a16="http://schemas.microsoft.com/office/drawing/2014/main" id="{5FABF074-4FB4-45BF-9C4E-CD159A222B2D}"/>
              </a:ext>
            </a:extLst>
          </p:cNvPr>
          <p:cNvGrpSpPr/>
          <p:nvPr/>
        </p:nvGrpSpPr>
        <p:grpSpPr>
          <a:xfrm>
            <a:off x="6118384" y="2434419"/>
            <a:ext cx="2759923" cy="665042"/>
            <a:chOff x="6624000" y="2340000"/>
            <a:chExt cx="2988000" cy="720000"/>
          </a:xfrm>
        </p:grpSpPr>
        <p:sp>
          <p:nvSpPr>
            <p:cNvPr id="29" name="角丸四角形 13">
              <a:extLst>
                <a:ext uri="{FF2B5EF4-FFF2-40B4-BE49-F238E27FC236}">
                  <a16:creationId xmlns:a16="http://schemas.microsoft.com/office/drawing/2014/main" id="{CFE041F0-D43B-46C2-B0F1-5A763931142F}"/>
                </a:ext>
              </a:extLst>
            </p:cNvPr>
            <p:cNvSpPr/>
            <p:nvPr/>
          </p:nvSpPr>
          <p:spPr>
            <a:xfrm>
              <a:off x="6732000" y="2628000"/>
              <a:ext cx="2880000" cy="432000"/>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ストレスフリーな最適移動社会</a:t>
              </a:r>
            </a:p>
          </p:txBody>
        </p:sp>
        <p:sp>
          <p:nvSpPr>
            <p:cNvPr id="30" name="角丸四角形 13">
              <a:extLst>
                <a:ext uri="{FF2B5EF4-FFF2-40B4-BE49-F238E27FC236}">
                  <a16:creationId xmlns:a16="http://schemas.microsoft.com/office/drawing/2014/main" id="{C551B5E1-9AC6-47E9-A61E-A9719902B2BA}"/>
                </a:ext>
              </a:extLst>
            </p:cNvPr>
            <p:cNvSpPr/>
            <p:nvPr/>
          </p:nvSpPr>
          <p:spPr>
            <a:xfrm>
              <a:off x="6624000" y="2340000"/>
              <a:ext cx="2988000" cy="288000"/>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モビリティ</a:t>
              </a:r>
            </a:p>
          </p:txBody>
        </p:sp>
      </p:grpSp>
      <p:sp>
        <p:nvSpPr>
          <p:cNvPr id="32" name="角丸四角形 13">
            <a:extLst>
              <a:ext uri="{FF2B5EF4-FFF2-40B4-BE49-F238E27FC236}">
                <a16:creationId xmlns:a16="http://schemas.microsoft.com/office/drawing/2014/main" id="{85FD8894-1DF9-4828-9A08-0FADEC87D5C1}"/>
              </a:ext>
            </a:extLst>
          </p:cNvPr>
          <p:cNvSpPr/>
          <p:nvPr/>
        </p:nvSpPr>
        <p:spPr>
          <a:xfrm>
            <a:off x="3242078" y="2601115"/>
            <a:ext cx="3092444" cy="532033"/>
          </a:xfrm>
          <a:prstGeom prst="roundRect">
            <a:avLst>
              <a:gd name="adj" fmla="val 50000"/>
            </a:avLst>
          </a:prstGeom>
          <a:solidFill>
            <a:srgbClr val="FBE5D6"/>
          </a:solidFill>
          <a:ln>
            <a:noFill/>
          </a:ln>
          <a:effectLst>
            <a:outerShdw blurRad="38100" dist="254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活力にあふれるデータ駆動型社会</a:t>
            </a:r>
          </a:p>
        </p:txBody>
      </p:sp>
      <p:sp>
        <p:nvSpPr>
          <p:cNvPr id="33" name="角丸四角形 13">
            <a:extLst>
              <a:ext uri="{FF2B5EF4-FFF2-40B4-BE49-F238E27FC236}">
                <a16:creationId xmlns:a16="http://schemas.microsoft.com/office/drawing/2014/main" id="{DA3DAE0A-1B8D-4069-B27F-4B1F6E3B5310}"/>
              </a:ext>
            </a:extLst>
          </p:cNvPr>
          <p:cNvSpPr/>
          <p:nvPr/>
        </p:nvSpPr>
        <p:spPr>
          <a:xfrm>
            <a:off x="3308582" y="2434854"/>
            <a:ext cx="2959436" cy="266017"/>
          </a:xfrm>
          <a:prstGeom prst="roundRect">
            <a:avLst>
              <a:gd name="adj" fmla="val 50000"/>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ビジネス・イノベーション</a:t>
            </a:r>
          </a:p>
        </p:txBody>
      </p:sp>
      <p:grpSp>
        <p:nvGrpSpPr>
          <p:cNvPr id="34" name="グループ化 33">
            <a:extLst>
              <a:ext uri="{FF2B5EF4-FFF2-40B4-BE49-F238E27FC236}">
                <a16:creationId xmlns:a16="http://schemas.microsoft.com/office/drawing/2014/main" id="{1852C920-4F8D-425E-BD38-A1A03D7CA877}"/>
              </a:ext>
            </a:extLst>
          </p:cNvPr>
          <p:cNvGrpSpPr/>
          <p:nvPr/>
        </p:nvGrpSpPr>
        <p:grpSpPr>
          <a:xfrm>
            <a:off x="598213" y="3518303"/>
            <a:ext cx="2693419" cy="199513"/>
            <a:chOff x="3780649" y="3546000"/>
            <a:chExt cx="2772000" cy="216000"/>
          </a:xfrm>
          <a:solidFill>
            <a:srgbClr val="2EB66F"/>
          </a:solidFill>
        </p:grpSpPr>
        <p:sp>
          <p:nvSpPr>
            <p:cNvPr id="36" name="角丸四角形 13">
              <a:extLst>
                <a:ext uri="{FF2B5EF4-FFF2-40B4-BE49-F238E27FC236}">
                  <a16:creationId xmlns:a16="http://schemas.microsoft.com/office/drawing/2014/main" id="{FBBB0D89-E153-4E14-B1B7-F6FA1ACB7F65}"/>
                </a:ext>
              </a:extLst>
            </p:cNvPr>
            <p:cNvSpPr/>
            <p:nvPr/>
          </p:nvSpPr>
          <p:spPr>
            <a:xfrm>
              <a:off x="3780649" y="3546000"/>
              <a:ext cx="1368000" cy="21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277"/>
                </a:spcAft>
                <a:buClrTx/>
                <a:buSzTx/>
                <a:buFontTx/>
                <a:buNone/>
                <a:tabLst/>
                <a:defRPr/>
              </a:pPr>
              <a:r>
                <a:rPr kumimoji="1" lang="ja-JP" altLang="en-US" sz="1293"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医療</a:t>
              </a:r>
            </a:p>
          </p:txBody>
        </p:sp>
        <p:sp>
          <p:nvSpPr>
            <p:cNvPr id="37" name="角丸四角形 13">
              <a:extLst>
                <a:ext uri="{FF2B5EF4-FFF2-40B4-BE49-F238E27FC236}">
                  <a16:creationId xmlns:a16="http://schemas.microsoft.com/office/drawing/2014/main" id="{84EED3FB-6A4F-40B1-9465-DD9ECE41B89C}"/>
                </a:ext>
              </a:extLst>
            </p:cNvPr>
            <p:cNvSpPr/>
            <p:nvPr/>
          </p:nvSpPr>
          <p:spPr>
            <a:xfrm>
              <a:off x="5184649" y="3546000"/>
              <a:ext cx="1368000" cy="21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277"/>
                </a:spcAft>
                <a:buClrTx/>
                <a:buSzTx/>
                <a:buFontTx/>
                <a:buNone/>
                <a:tabLst/>
                <a:defRPr/>
              </a:pPr>
              <a:r>
                <a:rPr kumimoji="1" lang="ja-JP" altLang="en-US" sz="1293"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健康</a:t>
              </a:r>
            </a:p>
          </p:txBody>
        </p:sp>
      </p:grpSp>
      <p:sp>
        <p:nvSpPr>
          <p:cNvPr id="42" name="スライド番号プレースホルダー 4">
            <a:extLst>
              <a:ext uri="{FF2B5EF4-FFF2-40B4-BE49-F238E27FC236}">
                <a16:creationId xmlns:a16="http://schemas.microsoft.com/office/drawing/2014/main" id="{C84C042D-0F08-4DCB-916F-2CA309B9974D}"/>
              </a:ext>
            </a:extLst>
          </p:cNvPr>
          <p:cNvSpPr>
            <a:spLocks noGrp="1"/>
          </p:cNvSpPr>
          <p:nvPr>
            <p:ph type="sldNum" sz="quarter" idx="12"/>
          </p:nvPr>
        </p:nvSpPr>
        <p:spPr>
          <a:xfrm>
            <a:off x="7113379" y="6556702"/>
            <a:ext cx="1995125" cy="16927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38AFE9-EB24-4E85-A937-181894F314B4}" type="slidenum">
              <a:rPr kumimoji="1" lang="ja-JP" altLang="en-US" sz="1100" b="0" i="0" u="none" strike="noStrike" kern="1200" cap="none" spc="0" normalizeH="0" baseline="0" noProof="0" smtClean="0">
                <a:ln>
                  <a:noFill/>
                </a:ln>
                <a:solidFill>
                  <a:srgbClr val="525252"/>
                </a:solidFill>
                <a:effectLst/>
                <a:uLnTx/>
                <a:uFillTx/>
                <a:latin typeface="BIZ UDゴシック" panose="020B0400000000000000" pitchFamily="49" charset="-128"/>
                <a:ea typeface="BIZ UDゴシック" panose="020B0400000000000000" pitchFamily="49" charset="-128"/>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1" lang="ja-JP" altLang="en-US" sz="1100" b="0" i="0" u="none" strike="noStrike" kern="1200" cap="none" spc="0" normalizeH="0" baseline="0" noProof="0">
              <a:ln>
                <a:noFill/>
              </a:ln>
              <a:solidFill>
                <a:srgbClr val="525252"/>
              </a:solidFill>
              <a:effectLst/>
              <a:uLnTx/>
              <a:uFillTx/>
              <a:latin typeface="BIZ UDゴシック" panose="020B0400000000000000" pitchFamily="49" charset="-128"/>
              <a:ea typeface="BIZ UDゴシック" panose="020B0400000000000000" pitchFamily="49" charset="-128"/>
            </a:endParaRPr>
          </a:p>
        </p:txBody>
      </p:sp>
      <p:sp>
        <p:nvSpPr>
          <p:cNvPr id="41" name="角丸四角形 13">
            <a:extLst>
              <a:ext uri="{FF2B5EF4-FFF2-40B4-BE49-F238E27FC236}">
                <a16:creationId xmlns:a16="http://schemas.microsoft.com/office/drawing/2014/main" id="{3B9A9A58-03B7-4DC8-BD27-48350482B0A1}"/>
              </a:ext>
            </a:extLst>
          </p:cNvPr>
          <p:cNvSpPr/>
          <p:nvPr/>
        </p:nvSpPr>
        <p:spPr>
          <a:xfrm>
            <a:off x="598537" y="4614449"/>
            <a:ext cx="2693419" cy="1792916"/>
          </a:xfrm>
          <a:prstGeom prst="rect">
            <a:avLst/>
          </a:prstGeom>
          <a:solidFill>
            <a:srgbClr val="DEF7EA"/>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66504" tIns="66504" rIns="66504" bIns="66504" rtlCol="0" anchor="t" anchorCtr="0">
            <a:noAutofit/>
          </a:bodyPr>
          <a:lstStyle/>
          <a:p>
            <a:pPr marL="0" marR="0" lvl="0" indent="0" algn="l" defTabSz="842520" rtl="0" eaLnBrk="1" fontAlgn="auto"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prstClr val="black"/>
                </a:solidFill>
                <a:effectLst/>
                <a:uLnTx/>
                <a:uFillTx/>
                <a:latin typeface="Meiryo UI"/>
                <a:ea typeface="Meiryo UI"/>
                <a:cs typeface="+mn-cs"/>
              </a:rPr>
              <a:t>未来健康サービス</a:t>
            </a:r>
          </a:p>
          <a:p>
            <a:pPr marL="0" marR="0" lvl="0" indent="0" algn="just" defTabSz="422316" rtl="0" eaLnBrk="1" fontAlgn="auto" latinLnBrk="0" hangingPunct="1">
              <a:lnSpc>
                <a:spcPct val="100000"/>
              </a:lnSpc>
              <a:spcBef>
                <a:spcPts val="277"/>
              </a:spcBef>
              <a:spcAft>
                <a:spcPts val="0"/>
              </a:spcAft>
              <a:buClrTx/>
              <a:buSzTx/>
              <a:buFontTx/>
              <a:buNone/>
              <a:tabLst/>
              <a:defRPr/>
            </a:pPr>
            <a:r>
              <a:rPr kumimoji="1" lang="en-US" altLang="ja-JP" sz="1016" b="1" i="0" u="none" strike="noStrike" kern="1200" cap="none" spc="0" normalizeH="0" baseline="0" noProof="0" dirty="0">
                <a:ln>
                  <a:noFill/>
                </a:ln>
                <a:solidFill>
                  <a:srgbClr val="2EB66F"/>
                </a:solidFill>
                <a:effectLst/>
                <a:uLnTx/>
                <a:uFillTx/>
                <a:latin typeface="Meiryo UI"/>
                <a:ea typeface="Meiryo UI"/>
                <a:cs typeface="+mn-cs"/>
              </a:rPr>
              <a:t>AI</a:t>
            </a:r>
            <a:r>
              <a:rPr kumimoji="1" lang="ja-JP" altLang="en-US" sz="1016" b="1" i="0" u="none" strike="noStrike" kern="1200" cap="none" spc="0" normalizeH="0" baseline="0" noProof="0" dirty="0">
                <a:ln>
                  <a:noFill/>
                </a:ln>
                <a:solidFill>
                  <a:srgbClr val="2EB66F"/>
                </a:solidFill>
                <a:effectLst/>
                <a:uLnTx/>
                <a:uFillTx/>
                <a:latin typeface="Meiryo UI"/>
                <a:ea typeface="Meiryo UI"/>
                <a:cs typeface="+mn-cs"/>
              </a:rPr>
              <a:t>分析などによる健康増進プログラム</a:t>
            </a:r>
          </a:p>
          <a:p>
            <a:pPr marL="0" marR="0" lvl="0" indent="0" algn="just" defTabSz="422316" rtl="0" eaLnBrk="1" fontAlgn="auto" latinLnBrk="0" hangingPunct="1">
              <a:lnSpc>
                <a:spcPct val="100000"/>
              </a:lnSpc>
              <a:spcBef>
                <a:spcPts val="0"/>
              </a:spcBef>
              <a:spcAft>
                <a:spcPts val="277"/>
              </a:spcAft>
              <a:buClrTx/>
              <a:buSzTx/>
              <a:buFontTx/>
              <a:buNone/>
              <a:tabLst/>
              <a:defRPr/>
            </a:pPr>
            <a:r>
              <a:rPr kumimoji="1" lang="ja-JP" altLang="en-US" sz="970" b="0" i="0" u="none" strike="noStrike" kern="1200" cap="none" spc="0" normalizeH="0" baseline="0" noProof="0" dirty="0">
                <a:ln>
                  <a:noFill/>
                </a:ln>
                <a:solidFill>
                  <a:prstClr val="black"/>
                </a:solidFill>
                <a:effectLst/>
                <a:uLnTx/>
                <a:uFillTx/>
                <a:latin typeface="Meiryo UI"/>
                <a:ea typeface="Meiryo UI"/>
                <a:cs typeface="+mn-cs"/>
              </a:rPr>
              <a:t>ヒューマンデータと</a:t>
            </a:r>
            <a:r>
              <a:rPr kumimoji="1" lang="en-US" altLang="ja-JP" sz="970" b="0" i="0" u="none" strike="noStrike" kern="1200" cap="none" spc="0" normalizeH="0" baseline="0" noProof="0" dirty="0">
                <a:ln>
                  <a:noFill/>
                </a:ln>
                <a:solidFill>
                  <a:prstClr val="black"/>
                </a:solidFill>
                <a:effectLst/>
                <a:uLnTx/>
                <a:uFillTx/>
                <a:latin typeface="Meiryo UI"/>
                <a:ea typeface="Meiryo UI"/>
                <a:cs typeface="+mn-cs"/>
              </a:rPr>
              <a:t>AI</a:t>
            </a:r>
            <a:r>
              <a:rPr kumimoji="1" lang="ja-JP" altLang="en-US" sz="970" b="0" i="0" u="none" strike="noStrike" kern="1200" cap="none" spc="0" normalizeH="0" baseline="0" noProof="0" dirty="0">
                <a:ln>
                  <a:noFill/>
                </a:ln>
                <a:solidFill>
                  <a:prstClr val="black"/>
                </a:solidFill>
                <a:effectLst/>
                <a:uLnTx/>
                <a:uFillTx/>
                <a:latin typeface="Meiryo UI"/>
                <a:ea typeface="Meiryo UI"/>
                <a:cs typeface="+mn-cs"/>
              </a:rPr>
              <a:t>分析などのエビデンスに基づく健康増進プログラムの提供</a:t>
            </a:r>
            <a:endParaRPr kumimoji="1" lang="en-US" altLang="ja-JP" sz="97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just" defTabSz="422316" rtl="0" eaLnBrk="1" fontAlgn="auto" latinLnBrk="0" hangingPunct="1">
              <a:lnSpc>
                <a:spcPct val="100000"/>
              </a:lnSpc>
              <a:spcBef>
                <a:spcPts val="277"/>
              </a:spcBef>
              <a:spcAft>
                <a:spcPts val="0"/>
              </a:spcAft>
              <a:buClrTx/>
              <a:buSzTx/>
              <a:buFontTx/>
              <a:buNone/>
              <a:tabLst/>
              <a:defRPr/>
            </a:pPr>
            <a:r>
              <a:rPr kumimoji="1" lang="ja-JP" altLang="en-US" sz="1016" b="1" i="0" u="none" strike="noStrike" kern="1200" cap="none" spc="0" normalizeH="0" baseline="0" noProof="0" dirty="0">
                <a:ln>
                  <a:noFill/>
                </a:ln>
                <a:solidFill>
                  <a:srgbClr val="2EB66F"/>
                </a:solidFill>
                <a:effectLst/>
                <a:uLnTx/>
                <a:uFillTx/>
                <a:latin typeface="Meiryo UI"/>
                <a:ea typeface="Meiryo UI"/>
                <a:cs typeface="+mn-cs"/>
              </a:rPr>
              <a:t>次世代</a:t>
            </a:r>
            <a:r>
              <a:rPr kumimoji="1" lang="en-US" altLang="ja-JP" sz="1016" b="1" i="0" u="none" strike="noStrike" kern="1200" cap="none" spc="0" normalizeH="0" baseline="0" noProof="0" dirty="0">
                <a:ln>
                  <a:noFill/>
                </a:ln>
                <a:solidFill>
                  <a:srgbClr val="2EB66F"/>
                </a:solidFill>
                <a:effectLst/>
                <a:uLnTx/>
                <a:uFillTx/>
                <a:latin typeface="Meiryo UI"/>
                <a:ea typeface="Meiryo UI"/>
                <a:cs typeface="+mn-cs"/>
              </a:rPr>
              <a:t>PHR</a:t>
            </a:r>
            <a:r>
              <a:rPr kumimoji="1" lang="ja-JP" altLang="en-US" sz="1016" b="1" i="0" u="none" strike="noStrike" kern="1200" cap="none" spc="0" normalizeH="0" baseline="0" noProof="0" dirty="0">
                <a:ln>
                  <a:noFill/>
                </a:ln>
                <a:solidFill>
                  <a:srgbClr val="2EB66F"/>
                </a:solidFill>
                <a:effectLst/>
                <a:uLnTx/>
                <a:uFillTx/>
                <a:latin typeface="Meiryo UI"/>
                <a:ea typeface="Meiryo UI"/>
                <a:cs typeface="+mn-cs"/>
              </a:rPr>
              <a:t>を活用した先端的サービスの高度化</a:t>
            </a:r>
            <a:endParaRPr kumimoji="1" lang="en-US" altLang="ja-JP" sz="1016" b="1" i="0" u="none" strike="noStrike" kern="1200" cap="none" spc="0" normalizeH="0" baseline="0" noProof="0" dirty="0">
              <a:ln>
                <a:noFill/>
              </a:ln>
              <a:solidFill>
                <a:srgbClr val="2EB66F"/>
              </a:solidFill>
              <a:effectLst/>
              <a:uLnTx/>
              <a:uFillTx/>
              <a:latin typeface="Meiryo UI"/>
              <a:ea typeface="Meiryo UI"/>
              <a:cs typeface="+mn-cs"/>
            </a:endParaRPr>
          </a:p>
          <a:p>
            <a:pPr marL="0" marR="0" lvl="0" indent="0" algn="just" defTabSz="422316" rtl="0" eaLnBrk="1" fontAlgn="auto" latinLnBrk="0" hangingPunct="1">
              <a:lnSpc>
                <a:spcPct val="100000"/>
              </a:lnSpc>
              <a:spcBef>
                <a:spcPts val="0"/>
              </a:spcBef>
              <a:spcAft>
                <a:spcPts val="277"/>
              </a:spcAft>
              <a:buClrTx/>
              <a:buSzTx/>
              <a:buFontTx/>
              <a:buNone/>
              <a:tabLst/>
              <a:defRPr/>
            </a:pPr>
            <a:r>
              <a:rPr kumimoji="1" lang="ja-JP" altLang="en-US" sz="970" b="0" i="0" u="none" strike="noStrike" kern="1200" cap="none" spc="0" normalizeH="0" baseline="0" noProof="0" dirty="0">
                <a:ln>
                  <a:noFill/>
                </a:ln>
                <a:solidFill>
                  <a:prstClr val="black"/>
                </a:solidFill>
                <a:effectLst/>
                <a:uLnTx/>
                <a:uFillTx/>
                <a:latin typeface="Meiryo UI"/>
                <a:ea typeface="Meiryo UI"/>
                <a:cs typeface="+mn-cs"/>
              </a:rPr>
              <a:t>データ連携基盤などを通じて健康、医療、介護、スポーツなど、多岐にわたるデータを繋いだ次世代</a:t>
            </a:r>
            <a:r>
              <a:rPr kumimoji="1" lang="en-US" altLang="ja-JP" sz="970" b="0" i="0" u="none" strike="noStrike" kern="1200" cap="none" spc="0" normalizeH="0" baseline="0" noProof="0" dirty="0">
                <a:ln>
                  <a:noFill/>
                </a:ln>
                <a:solidFill>
                  <a:prstClr val="black"/>
                </a:solidFill>
                <a:effectLst/>
                <a:uLnTx/>
                <a:uFillTx/>
                <a:latin typeface="Meiryo UI"/>
                <a:ea typeface="Meiryo UI"/>
                <a:cs typeface="+mn-cs"/>
              </a:rPr>
              <a:t>PHR</a:t>
            </a:r>
            <a:r>
              <a:rPr kumimoji="1" lang="ja-JP" altLang="en-US" sz="970" b="0" i="0" u="none" strike="noStrike" kern="1200" cap="none" spc="0" normalizeH="0" baseline="0" noProof="0" dirty="0">
                <a:ln>
                  <a:noFill/>
                </a:ln>
                <a:solidFill>
                  <a:prstClr val="black"/>
                </a:solidFill>
                <a:effectLst/>
                <a:uLnTx/>
                <a:uFillTx/>
                <a:latin typeface="Meiryo UI"/>
                <a:ea typeface="Meiryo UI"/>
                <a:cs typeface="+mn-cs"/>
              </a:rPr>
              <a:t>を活用し、</a:t>
            </a:r>
            <a:r>
              <a:rPr kumimoji="1" lang="en-US" altLang="ja-JP" sz="970" b="0" i="0" u="none" strike="noStrike" kern="1200" cap="none" spc="0" normalizeH="0" baseline="0" noProof="0" dirty="0">
                <a:ln>
                  <a:noFill/>
                </a:ln>
                <a:solidFill>
                  <a:prstClr val="black"/>
                </a:solidFill>
                <a:effectLst/>
                <a:uLnTx/>
                <a:uFillTx/>
                <a:latin typeface="Meiryo UI"/>
                <a:ea typeface="Meiryo UI"/>
                <a:cs typeface="+mn-cs"/>
              </a:rPr>
              <a:t>AI</a:t>
            </a:r>
            <a:r>
              <a:rPr kumimoji="1" lang="ja-JP" altLang="en-US" sz="970" b="0" i="0" u="none" strike="noStrike" kern="1200" cap="none" spc="0" normalizeH="0" baseline="0" noProof="0" dirty="0">
                <a:ln>
                  <a:noFill/>
                </a:ln>
                <a:solidFill>
                  <a:prstClr val="black"/>
                </a:solidFill>
                <a:effectLst/>
                <a:uLnTx/>
                <a:uFillTx/>
                <a:latin typeface="Meiryo UI"/>
                <a:ea typeface="Meiryo UI"/>
                <a:cs typeface="+mn-cs"/>
              </a:rPr>
              <a:t>などの新たなテクノロジーを利用することで、健康・医療のシームレスな融合や個人への最適化など、高度化された様々な先端的サービスを提供</a:t>
            </a:r>
            <a:endParaRPr kumimoji="1" lang="en-US" altLang="ja-JP" sz="97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9" name="角丸四角形 13">
            <a:extLst>
              <a:ext uri="{FF2B5EF4-FFF2-40B4-BE49-F238E27FC236}">
                <a16:creationId xmlns:a16="http://schemas.microsoft.com/office/drawing/2014/main" id="{8C20EFDF-14D6-4B6D-80F5-5734FE6433A6}"/>
              </a:ext>
            </a:extLst>
          </p:cNvPr>
          <p:cNvSpPr/>
          <p:nvPr/>
        </p:nvSpPr>
        <p:spPr>
          <a:xfrm>
            <a:off x="3434269" y="5603408"/>
            <a:ext cx="2660167" cy="81264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66504" tIns="66504" rIns="66504" bIns="66504" rtlCol="0" anchor="ctr" anchorCtr="0">
            <a:noAutofit/>
          </a:bodyPr>
          <a:lstStyle/>
          <a:p>
            <a:pPr marL="0" marR="0" lvl="0" indent="0" algn="just" defTabSz="422316" rtl="0" eaLnBrk="1" fontAlgn="auto" latinLnBrk="0" hangingPunct="1">
              <a:lnSpc>
                <a:spcPct val="100000"/>
              </a:lnSpc>
              <a:spcBef>
                <a:spcPts val="0"/>
              </a:spcBef>
              <a:spcAft>
                <a:spcPts val="277"/>
              </a:spcAft>
              <a:buClrTx/>
              <a:buSzTx/>
              <a:buFontTx/>
              <a:buNone/>
              <a:tabLst/>
              <a:defRPr/>
            </a:pPr>
            <a:r>
              <a:rPr kumimoji="1" lang="ja-JP" altLang="en-US" sz="1478" b="1" i="0" u="none" strike="noStrike" kern="1200" cap="none" spc="0" normalizeH="0" baseline="0" noProof="0" dirty="0">
                <a:ln>
                  <a:noFill/>
                </a:ln>
                <a:solidFill>
                  <a:prstClr val="black"/>
                </a:solidFill>
                <a:effectLst/>
                <a:uLnTx/>
                <a:uFillTx/>
                <a:latin typeface="Meiryo UI"/>
                <a:ea typeface="Meiryo UI"/>
                <a:cs typeface="+mn-cs"/>
              </a:rPr>
              <a:t>ピンポイント気象予報</a:t>
            </a:r>
          </a:p>
          <a:p>
            <a:pPr marL="0" marR="0" lvl="0" indent="0" algn="just" defTabSz="422316" rtl="0" eaLnBrk="1" fontAlgn="auto" latinLnBrk="0" hangingPunct="1">
              <a:lnSpc>
                <a:spcPct val="100000"/>
              </a:lnSpc>
              <a:spcBef>
                <a:spcPts val="0"/>
              </a:spcBef>
              <a:spcAft>
                <a:spcPts val="277"/>
              </a:spcAft>
              <a:buClrTx/>
              <a:buSzTx/>
              <a:buFontTx/>
              <a:buNone/>
              <a:tabLst/>
              <a:defRPr/>
            </a:pPr>
            <a:r>
              <a:rPr kumimoji="1" lang="en-US" altLang="ja-JP" sz="1016" b="1" i="0" u="none" strike="noStrike" kern="1200" cap="none" spc="0" normalizeH="0" baseline="0" noProof="0" dirty="0">
                <a:ln>
                  <a:noFill/>
                </a:ln>
                <a:solidFill>
                  <a:prstClr val="black">
                    <a:lumMod val="65000"/>
                    <a:lumOff val="35000"/>
                  </a:prstClr>
                </a:solidFill>
                <a:effectLst/>
                <a:uLnTx/>
                <a:uFillTx/>
                <a:latin typeface="Meiryo UI"/>
                <a:ea typeface="Meiryo UI"/>
                <a:cs typeface="+mn-cs"/>
              </a:rPr>
              <a:t>AI</a:t>
            </a:r>
            <a:r>
              <a:rPr kumimoji="1" lang="ja-JP" altLang="en-US" sz="1016" b="1" i="0" u="none" strike="noStrike" kern="1200" cap="none" spc="0" normalizeH="0" baseline="0" noProof="0" dirty="0">
                <a:ln>
                  <a:noFill/>
                </a:ln>
                <a:solidFill>
                  <a:prstClr val="black">
                    <a:lumMod val="65000"/>
                    <a:lumOff val="35000"/>
                  </a:prstClr>
                </a:solidFill>
                <a:effectLst/>
                <a:uLnTx/>
                <a:uFillTx/>
                <a:latin typeface="Meiryo UI"/>
                <a:ea typeface="Meiryo UI"/>
                <a:cs typeface="+mn-cs"/>
              </a:rPr>
              <a:t>などによる気象予報　</a:t>
            </a:r>
            <a:endParaRPr kumimoji="1" lang="en-US" altLang="ja-JP" sz="1016" b="1" i="0" u="none" strike="noStrike" kern="1200" cap="none" spc="0" normalizeH="0" baseline="0" noProof="0" dirty="0">
              <a:ln>
                <a:noFill/>
              </a:ln>
              <a:solidFill>
                <a:prstClr val="black">
                  <a:lumMod val="65000"/>
                  <a:lumOff val="35000"/>
                </a:prstClr>
              </a:solidFill>
              <a:effectLst/>
              <a:uLnTx/>
              <a:uFillTx/>
              <a:latin typeface="Meiryo UI"/>
              <a:ea typeface="Meiryo UI"/>
              <a:cs typeface="+mn-cs"/>
            </a:endParaRPr>
          </a:p>
          <a:p>
            <a:pPr marL="0" marR="0" lvl="0" indent="0" algn="just" defTabSz="422316" rtl="0" eaLnBrk="1" fontAlgn="auto" latinLnBrk="0" hangingPunct="1">
              <a:lnSpc>
                <a:spcPct val="100000"/>
              </a:lnSpc>
              <a:spcBef>
                <a:spcPts val="0"/>
              </a:spcBef>
              <a:spcAft>
                <a:spcPts val="277"/>
              </a:spcAft>
              <a:buClrTx/>
              <a:buSzTx/>
              <a:buFontTx/>
              <a:buNone/>
              <a:tabLst/>
              <a:defRPr/>
            </a:pPr>
            <a:r>
              <a:rPr kumimoji="1" lang="en-US" altLang="ja-JP" sz="970" b="0" i="0" u="none" strike="noStrike" kern="1200" cap="none" spc="0" normalizeH="0" baseline="0" noProof="0" dirty="0">
                <a:ln>
                  <a:noFill/>
                </a:ln>
                <a:solidFill>
                  <a:prstClr val="black"/>
                </a:solidFill>
                <a:effectLst/>
                <a:uLnTx/>
                <a:uFillTx/>
                <a:latin typeface="Meiryo UI"/>
                <a:ea typeface="Meiryo UI"/>
                <a:cs typeface="+mn-cs"/>
              </a:rPr>
              <a:t>AI</a:t>
            </a:r>
            <a:r>
              <a:rPr kumimoji="1" lang="ja-JP" altLang="en-US" sz="970" b="0" i="0" u="none" strike="noStrike" kern="1200" cap="none" spc="0" normalizeH="0" baseline="0" noProof="0" dirty="0">
                <a:ln>
                  <a:noFill/>
                </a:ln>
                <a:solidFill>
                  <a:prstClr val="black"/>
                </a:solidFill>
                <a:effectLst/>
                <a:uLnTx/>
                <a:uFillTx/>
                <a:latin typeface="Meiryo UI"/>
                <a:ea typeface="Meiryo UI"/>
                <a:cs typeface="+mn-cs"/>
              </a:rPr>
              <a:t>技術と観測データなどを活用し、地域限定の気象予報サービスを提供</a:t>
            </a:r>
          </a:p>
        </p:txBody>
      </p:sp>
      <p:sp>
        <p:nvSpPr>
          <p:cNvPr id="51" name="角丸四角形 13">
            <a:extLst>
              <a:ext uri="{FF2B5EF4-FFF2-40B4-BE49-F238E27FC236}">
                <a16:creationId xmlns:a16="http://schemas.microsoft.com/office/drawing/2014/main" id="{32792247-1A95-4143-A8E5-E0F4530C4483}"/>
              </a:ext>
            </a:extLst>
          </p:cNvPr>
          <p:cNvSpPr/>
          <p:nvPr/>
        </p:nvSpPr>
        <p:spPr>
          <a:xfrm>
            <a:off x="3434269" y="4583191"/>
            <a:ext cx="2660167" cy="9103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66504" tIns="66504" rIns="66504" bIns="66504" rtlCol="0" anchor="ctr" anchorCtr="0">
            <a:noAutofit/>
          </a:bodyPr>
          <a:lstStyle/>
          <a:p>
            <a:pPr marL="0" marR="0" lvl="0" indent="0" algn="just" defTabSz="422316" rtl="0" eaLnBrk="1" fontAlgn="auto" latinLnBrk="0" hangingPunct="1">
              <a:lnSpc>
                <a:spcPct val="100000"/>
              </a:lnSpc>
              <a:spcBef>
                <a:spcPts val="0"/>
              </a:spcBef>
              <a:spcAft>
                <a:spcPts val="277"/>
              </a:spcAft>
              <a:buClrTx/>
              <a:buSzTx/>
              <a:buFontTx/>
              <a:buNone/>
              <a:tabLst/>
              <a:defRPr/>
            </a:pPr>
            <a:r>
              <a:rPr kumimoji="1" lang="ja-JP" altLang="en-US" sz="1478" b="1" i="0" u="none" strike="noStrike" kern="1200" cap="none" spc="0" normalizeH="0" baseline="0" noProof="0" dirty="0">
                <a:ln>
                  <a:noFill/>
                </a:ln>
                <a:solidFill>
                  <a:prstClr val="black"/>
                </a:solidFill>
                <a:effectLst/>
                <a:uLnTx/>
                <a:uFillTx/>
                <a:latin typeface="Meiryo UI"/>
                <a:ea typeface="Meiryo UI"/>
                <a:cs typeface="+mn-cs"/>
              </a:rPr>
              <a:t>うめきたパークネス</a:t>
            </a:r>
          </a:p>
          <a:p>
            <a:pPr marL="0" marR="0" lvl="0" indent="0" algn="just" defTabSz="422316" rtl="0" eaLnBrk="1" fontAlgn="auto" latinLnBrk="0" hangingPunct="1">
              <a:lnSpc>
                <a:spcPct val="100000"/>
              </a:lnSpc>
              <a:spcBef>
                <a:spcPts val="0"/>
              </a:spcBef>
              <a:spcAft>
                <a:spcPts val="277"/>
              </a:spcAft>
              <a:buClrTx/>
              <a:buSzTx/>
              <a:buFontTx/>
              <a:buNone/>
              <a:tabLst/>
              <a:defRPr/>
            </a:pPr>
            <a:r>
              <a:rPr kumimoji="1" lang="ja-JP" altLang="en-US" sz="1016" b="1" i="0" u="none" strike="noStrike" kern="1200" cap="none" spc="0" normalizeH="0" baseline="0" noProof="0" dirty="0">
                <a:ln>
                  <a:noFill/>
                </a:ln>
                <a:solidFill>
                  <a:prstClr val="black">
                    <a:lumMod val="65000"/>
                    <a:lumOff val="35000"/>
                  </a:prstClr>
                </a:solidFill>
                <a:effectLst/>
                <a:uLnTx/>
                <a:uFillTx/>
                <a:latin typeface="Meiryo UI"/>
                <a:ea typeface="Meiryo UI"/>
                <a:cs typeface="+mn-cs"/>
              </a:rPr>
              <a:t>みどり</a:t>
            </a:r>
            <a:r>
              <a:rPr kumimoji="1" lang="en-US" altLang="ja-JP" sz="1016" b="1" i="0" u="none" strike="noStrike" kern="1200" cap="none" spc="0" normalizeH="0" baseline="0" noProof="0" dirty="0">
                <a:ln>
                  <a:noFill/>
                </a:ln>
                <a:solidFill>
                  <a:prstClr val="black">
                    <a:lumMod val="65000"/>
                    <a:lumOff val="35000"/>
                  </a:prstClr>
                </a:solidFill>
                <a:effectLst/>
                <a:uLnTx/>
                <a:uFillTx/>
                <a:latin typeface="Meiryo UI"/>
                <a:ea typeface="Meiryo UI"/>
                <a:cs typeface="+mn-cs"/>
              </a:rPr>
              <a:t>×IoT×</a:t>
            </a:r>
            <a:r>
              <a:rPr kumimoji="1" lang="ja-JP" altLang="en-US" sz="1016" b="1" i="0" u="none" strike="noStrike" kern="1200" cap="none" spc="0" normalizeH="0" baseline="0" noProof="0" dirty="0">
                <a:ln>
                  <a:noFill/>
                </a:ln>
                <a:solidFill>
                  <a:prstClr val="black">
                    <a:lumMod val="65000"/>
                    <a:lumOff val="35000"/>
                  </a:prstClr>
                </a:solidFill>
                <a:effectLst/>
                <a:uLnTx/>
                <a:uFillTx/>
                <a:latin typeface="Meiryo UI"/>
                <a:ea typeface="Meiryo UI"/>
                <a:cs typeface="+mn-cs"/>
              </a:rPr>
              <a:t>健康</a:t>
            </a:r>
            <a:endParaRPr kumimoji="1" lang="en-US" altLang="ja-JP" sz="1016" b="1" i="0" u="none" strike="noStrike" kern="1200" cap="none" spc="0" normalizeH="0" baseline="0" noProof="0" dirty="0">
              <a:ln>
                <a:noFill/>
              </a:ln>
              <a:solidFill>
                <a:prstClr val="black">
                  <a:lumMod val="65000"/>
                  <a:lumOff val="35000"/>
                </a:prstClr>
              </a:solidFill>
              <a:effectLst/>
              <a:uLnTx/>
              <a:uFillTx/>
              <a:latin typeface="Meiryo UI"/>
              <a:ea typeface="Meiryo UI"/>
              <a:cs typeface="+mn-cs"/>
            </a:endParaRPr>
          </a:p>
          <a:p>
            <a:pPr marL="0" marR="0" lvl="0" indent="0" algn="just" defTabSz="422316" rtl="0" eaLnBrk="1" fontAlgn="auto" latinLnBrk="0" hangingPunct="1">
              <a:lnSpc>
                <a:spcPct val="100000"/>
              </a:lnSpc>
              <a:spcBef>
                <a:spcPts val="0"/>
              </a:spcBef>
              <a:spcAft>
                <a:spcPts val="277"/>
              </a:spcAft>
              <a:buClrTx/>
              <a:buSzTx/>
              <a:buFontTx/>
              <a:buNone/>
              <a:tabLst/>
              <a:defRPr/>
            </a:pPr>
            <a:r>
              <a:rPr kumimoji="1" lang="ja-JP" altLang="en-US" sz="970" b="0" i="0" u="none" strike="noStrike" kern="1200" cap="none" spc="0" normalizeH="0" baseline="0" noProof="0" dirty="0">
                <a:ln>
                  <a:noFill/>
                </a:ln>
                <a:solidFill>
                  <a:prstClr val="black"/>
                </a:solidFill>
                <a:effectLst/>
                <a:uLnTx/>
                <a:uFillTx/>
                <a:latin typeface="Meiryo UI"/>
                <a:ea typeface="Meiryo UI"/>
                <a:cs typeface="+mn-cs"/>
              </a:rPr>
              <a:t>健康増進サービス、リアルとデジタルの融合空間の創造、ロボットによる施設管理などにより未来の公園を実現</a:t>
            </a:r>
          </a:p>
        </p:txBody>
      </p:sp>
      <p:grpSp>
        <p:nvGrpSpPr>
          <p:cNvPr id="63" name="グループ化 62">
            <a:extLst>
              <a:ext uri="{FF2B5EF4-FFF2-40B4-BE49-F238E27FC236}">
                <a16:creationId xmlns:a16="http://schemas.microsoft.com/office/drawing/2014/main" id="{59107D61-46C6-40E7-9D54-84E8AA8D7D7E}"/>
              </a:ext>
            </a:extLst>
          </p:cNvPr>
          <p:cNvGrpSpPr/>
          <p:nvPr/>
        </p:nvGrpSpPr>
        <p:grpSpPr>
          <a:xfrm>
            <a:off x="598538" y="2015483"/>
            <a:ext cx="8279769" cy="365773"/>
            <a:chOff x="864000" y="1692077"/>
            <a:chExt cx="8964000" cy="504000"/>
          </a:xfrm>
        </p:grpSpPr>
        <p:sp>
          <p:nvSpPr>
            <p:cNvPr id="64" name="角丸四角形 13">
              <a:extLst>
                <a:ext uri="{FF2B5EF4-FFF2-40B4-BE49-F238E27FC236}">
                  <a16:creationId xmlns:a16="http://schemas.microsoft.com/office/drawing/2014/main" id="{38EC596C-A5F7-4419-B7C5-40F6695B856A}"/>
                </a:ext>
              </a:extLst>
            </p:cNvPr>
            <p:cNvSpPr/>
            <p:nvPr/>
          </p:nvSpPr>
          <p:spPr>
            <a:xfrm>
              <a:off x="864000" y="1692077"/>
              <a:ext cx="1260000" cy="504000"/>
            </a:xfrm>
            <a:prstGeom prst="rect">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zh-TW" altLang="en-US" sz="1016"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大阪</a:t>
              </a:r>
              <a:r>
                <a:rPr kumimoji="1" lang="en-US" altLang="zh-TW" sz="1016"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SDGs</a:t>
              </a:r>
            </a:p>
            <a:p>
              <a:pPr marL="0" marR="0" lvl="0" indent="0" algn="ctr" defTabSz="422316" rtl="0" eaLnBrk="1" fontAlgn="base" latinLnBrk="0" hangingPunct="1">
                <a:lnSpc>
                  <a:spcPct val="100000"/>
                </a:lnSpc>
                <a:spcBef>
                  <a:spcPts val="0"/>
                </a:spcBef>
                <a:spcAft>
                  <a:spcPts val="0"/>
                </a:spcAft>
                <a:buClrTx/>
                <a:buSzTx/>
                <a:buFontTx/>
                <a:buNone/>
                <a:tabLst/>
                <a:defRPr/>
              </a:pPr>
              <a:r>
                <a:rPr kumimoji="1" lang="zh-TW" altLang="en-US" sz="1016"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行動憲章</a:t>
              </a:r>
            </a:p>
          </p:txBody>
        </p:sp>
        <p:sp>
          <p:nvSpPr>
            <p:cNvPr id="65" name="角丸四角形 13">
              <a:extLst>
                <a:ext uri="{FF2B5EF4-FFF2-40B4-BE49-F238E27FC236}">
                  <a16:creationId xmlns:a16="http://schemas.microsoft.com/office/drawing/2014/main" id="{083A5487-8308-42FF-835C-1B324C65D319}"/>
                </a:ext>
              </a:extLst>
            </p:cNvPr>
            <p:cNvSpPr/>
            <p:nvPr/>
          </p:nvSpPr>
          <p:spPr>
            <a:xfrm>
              <a:off x="2124000" y="1692077"/>
              <a:ext cx="7704000" cy="504000"/>
            </a:xfrm>
            <a:prstGeom prst="rect">
              <a:avLst/>
            </a:prstGeom>
            <a:solidFill>
              <a:srgbClr val="FFFFF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133008" tIns="0" rIns="133008" bIns="0" rtlCol="0" anchor="ctr" anchorCtr="0">
              <a:noAutofit/>
            </a:bodyPr>
            <a:lstStyle/>
            <a:p>
              <a:pPr marL="0" marR="0" lvl="0" indent="0" algn="l" defTabSz="422316" rtl="0" eaLnBrk="1" fontAlgn="base" latinLnBrk="0" hangingPunct="1">
                <a:lnSpc>
                  <a:spcPct val="100000"/>
                </a:lnSpc>
                <a:spcBef>
                  <a:spcPts val="0"/>
                </a:spcBef>
                <a:spcAft>
                  <a:spcPts val="0"/>
                </a:spcAft>
                <a:buClrTx/>
                <a:buSzTx/>
                <a:buFontTx/>
                <a:buNone/>
                <a:tabLst/>
                <a:defRPr/>
              </a:pPr>
              <a:r>
                <a:rPr kumimoji="1" lang="ja-JP" altLang="en-US" sz="970" b="0" i="0" u="none" strike="noStrike" kern="1200" cap="none" spc="-28"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わたしたちは、「誰一人取り残さない、持続可能な社会の実現」をめざす“持続可能な開発のための</a:t>
              </a:r>
              <a:r>
                <a:rPr kumimoji="1" lang="en-US" altLang="ja-JP" sz="970" b="0" i="0" u="none" strike="noStrike" kern="1200" cap="none" spc="-28"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2030</a:t>
              </a:r>
              <a:r>
                <a:rPr kumimoji="1" lang="ja-JP" altLang="en-US" sz="970" b="0" i="0" u="none" strike="noStrike" kern="1200" cap="none" spc="-28"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アジェンダ”（</a:t>
              </a:r>
              <a:r>
                <a:rPr kumimoji="1" lang="en-US" altLang="ja-JP" sz="970" b="0" i="0" u="none" strike="noStrike" kern="1200" cap="none" spc="-28"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SDGs</a:t>
              </a:r>
              <a:r>
                <a:rPr kumimoji="1" lang="ja-JP" altLang="en-US" sz="970" b="0" i="0" u="none" strike="noStrike" kern="1200" cap="none" spc="-28"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）の理念に賛同し、</a:t>
              </a:r>
              <a:endParaRPr kumimoji="1" lang="en-US" altLang="ja-JP" sz="970" b="0" i="0" u="none" strike="noStrike" kern="1200" cap="none" spc="-28"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422316" rtl="0" eaLnBrk="1" fontAlgn="base" latinLnBrk="0" hangingPunct="1">
                <a:lnSpc>
                  <a:spcPct val="100000"/>
                </a:lnSpc>
                <a:spcBef>
                  <a:spcPts val="0"/>
                </a:spcBef>
                <a:spcAft>
                  <a:spcPts val="0"/>
                </a:spcAft>
                <a:buClrTx/>
                <a:buSzTx/>
                <a:buFontTx/>
                <a:buNone/>
                <a:tabLst/>
                <a:defRPr/>
              </a:pPr>
              <a:r>
                <a:rPr kumimoji="1" lang="en-US" altLang="ja-JP" sz="970" b="0" i="0" u="none" strike="noStrike" kern="1200" cap="none" spc="-28"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2025</a:t>
              </a:r>
              <a:r>
                <a:rPr kumimoji="1" lang="ja-JP" altLang="en-US" sz="970" b="0" i="0" u="none" strike="noStrike" kern="1200" cap="none" spc="-28"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年大阪・関西万博の地元都市として、万博のテーマである「いのち輝く未来社会のデザイン」に向けて、</a:t>
              </a:r>
              <a:r>
                <a:rPr kumimoji="1" lang="en-US" altLang="ja-JP" sz="970" b="0" i="0" u="none" strike="noStrike" kern="1200" cap="none" spc="-28"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SDGs</a:t>
              </a:r>
              <a:r>
                <a:rPr kumimoji="1" lang="ja-JP" altLang="en-US" sz="970" b="0" i="0" u="none" strike="noStrike" kern="1200" cap="none" spc="-28"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の</a:t>
              </a:r>
              <a:r>
                <a:rPr kumimoji="1" lang="en-US" altLang="ja-JP" sz="970" b="0" i="0" u="none" strike="noStrike" kern="1200" cap="none" spc="-28"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17</a:t>
              </a:r>
              <a:r>
                <a:rPr kumimoji="1" lang="ja-JP" altLang="en-US" sz="970" b="0" i="0" u="none" strike="noStrike" kern="1200" cap="none" spc="-28"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ゴールの達成をめざします</a:t>
              </a:r>
            </a:p>
          </p:txBody>
        </p:sp>
      </p:grpSp>
      <p:sp>
        <p:nvSpPr>
          <p:cNvPr id="66" name="角丸四角形 13">
            <a:extLst>
              <a:ext uri="{FF2B5EF4-FFF2-40B4-BE49-F238E27FC236}">
                <a16:creationId xmlns:a16="http://schemas.microsoft.com/office/drawing/2014/main" id="{B55839A8-D871-40E5-9615-2202A263AAA2}"/>
              </a:ext>
            </a:extLst>
          </p:cNvPr>
          <p:cNvSpPr/>
          <p:nvPr/>
        </p:nvSpPr>
        <p:spPr>
          <a:xfrm>
            <a:off x="266016" y="1528929"/>
            <a:ext cx="232765" cy="852328"/>
          </a:xfrm>
          <a:prstGeom prst="rect">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293"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目的</a:t>
            </a:r>
          </a:p>
        </p:txBody>
      </p:sp>
      <p:sp>
        <p:nvSpPr>
          <p:cNvPr id="67" name="角丸四角形 13">
            <a:extLst>
              <a:ext uri="{FF2B5EF4-FFF2-40B4-BE49-F238E27FC236}">
                <a16:creationId xmlns:a16="http://schemas.microsoft.com/office/drawing/2014/main" id="{28B28603-764A-4860-A070-2B6A256F5351}"/>
              </a:ext>
            </a:extLst>
          </p:cNvPr>
          <p:cNvSpPr/>
          <p:nvPr/>
        </p:nvSpPr>
        <p:spPr>
          <a:xfrm>
            <a:off x="598538" y="1528929"/>
            <a:ext cx="3990250" cy="45330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185"/>
              </a:spcAft>
              <a:buClrTx/>
              <a:buSzTx/>
              <a:buFontTx/>
              <a:buNone/>
              <a:tabLst/>
              <a:defRPr/>
            </a:pPr>
            <a:r>
              <a:rPr kumimoji="1" lang="ja-JP" altLang="en-US" sz="166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住民</a:t>
            </a:r>
            <a:r>
              <a:rPr kumimoji="1" lang="en-US" altLang="ja-JP" sz="166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QoL</a:t>
            </a:r>
            <a:r>
              <a:rPr kumimoji="1" lang="ja-JP" altLang="en-US" sz="166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の向上</a:t>
            </a:r>
            <a:endParaRPr kumimoji="1" lang="en-US" altLang="ja-JP" sz="166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422316" rtl="0" eaLnBrk="1" fontAlgn="base" latinLnBrk="0" hangingPunct="1">
              <a:lnSpc>
                <a:spcPct val="100000"/>
              </a:lnSpc>
              <a:spcBef>
                <a:spcPts val="0"/>
              </a:spcBef>
              <a:spcAft>
                <a:spcPts val="185"/>
              </a:spcAft>
              <a:buClrTx/>
              <a:buSzTx/>
              <a:buFontTx/>
              <a:buNone/>
              <a:tabLst/>
              <a:defRPr/>
            </a:pPr>
            <a:r>
              <a:rPr kumimoji="1" lang="en-US" altLang="ja-JP" sz="924" b="1" i="0" u="none" strike="noStrike" kern="1200" cap="none" spc="0" normalizeH="0" baseline="0" noProof="0" dirty="0">
                <a:ln>
                  <a:noFill/>
                </a:ln>
                <a:solidFill>
                  <a:srgbClr val="000000"/>
                </a:solidFill>
                <a:effectLst/>
                <a:uLnTx/>
                <a:uFillTx/>
                <a:latin typeface="Calibri"/>
                <a:ea typeface="Meiryo UI"/>
                <a:cs typeface="+mn-cs"/>
              </a:rPr>
              <a:t>QoL…Quality of Life</a:t>
            </a:r>
            <a:r>
              <a:rPr kumimoji="1" lang="ja-JP" altLang="en-US" sz="924" b="1" i="0" u="none" strike="noStrike" kern="1200" cap="none" spc="0" normalizeH="0" baseline="0" noProof="0" dirty="0">
                <a:ln>
                  <a:noFill/>
                </a:ln>
                <a:solidFill>
                  <a:srgbClr val="000000"/>
                </a:solidFill>
                <a:effectLst/>
                <a:uLnTx/>
                <a:uFillTx/>
                <a:latin typeface="Calibri"/>
                <a:ea typeface="Meiryo UI"/>
                <a:cs typeface="+mn-cs"/>
              </a:rPr>
              <a:t>　「生活の質」</a:t>
            </a:r>
          </a:p>
        </p:txBody>
      </p:sp>
      <p:sp>
        <p:nvSpPr>
          <p:cNvPr id="68" name="角丸四角形 13">
            <a:extLst>
              <a:ext uri="{FF2B5EF4-FFF2-40B4-BE49-F238E27FC236}">
                <a16:creationId xmlns:a16="http://schemas.microsoft.com/office/drawing/2014/main" id="{C036D204-505E-4355-B4A1-2F7EBEF7F52E}"/>
              </a:ext>
            </a:extLst>
          </p:cNvPr>
          <p:cNvSpPr/>
          <p:nvPr/>
        </p:nvSpPr>
        <p:spPr>
          <a:xfrm>
            <a:off x="4888057" y="1528929"/>
            <a:ext cx="3990250" cy="45330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277"/>
              </a:spcAft>
              <a:buClrTx/>
              <a:buSzTx/>
              <a:buFontTx/>
              <a:buNone/>
              <a:tabLst/>
              <a:defRPr/>
            </a:pPr>
            <a:r>
              <a:rPr kumimoji="1" lang="ja-JP" altLang="en-US" sz="166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都市競争力の強化</a:t>
            </a:r>
            <a:endParaRPr kumimoji="1" lang="ja-JP" altLang="en-US" sz="1663" b="0" i="0" u="none" strike="noStrike" kern="1200" cap="none" spc="0" normalizeH="0" baseline="0" noProof="0" dirty="0">
              <a:ln>
                <a:noFill/>
              </a:ln>
              <a:solidFill>
                <a:srgbClr val="000000"/>
              </a:solidFill>
              <a:effectLst/>
              <a:uLnTx/>
              <a:uFillTx/>
              <a:latin typeface="Calibri"/>
              <a:ea typeface="Meiryo UI"/>
              <a:cs typeface="+mn-cs"/>
            </a:endParaRPr>
          </a:p>
        </p:txBody>
      </p:sp>
      <p:sp>
        <p:nvSpPr>
          <p:cNvPr id="44" name="テキスト プレースホルダー 33">
            <a:extLst>
              <a:ext uri="{FF2B5EF4-FFF2-40B4-BE49-F238E27FC236}">
                <a16:creationId xmlns:a16="http://schemas.microsoft.com/office/drawing/2014/main" id="{094C9ABD-AF59-48BA-A2E9-73814FD8C7E0}"/>
              </a:ext>
            </a:extLst>
          </p:cNvPr>
          <p:cNvSpPr txBox="1">
            <a:spLocks/>
          </p:cNvSpPr>
          <p:nvPr/>
        </p:nvSpPr>
        <p:spPr>
          <a:xfrm>
            <a:off x="265855" y="1101105"/>
            <a:ext cx="8612290" cy="218842"/>
          </a:xfrm>
          <a:prstGeom prst="rect">
            <a:avLst/>
          </a:prstGeom>
        </p:spPr>
        <p:txBody>
          <a:bodyPr vert="horz" lIns="0" tIns="0" rIns="0" bIns="0" rtlCol="0">
            <a:spAutoFit/>
          </a:bodyPr>
          <a:lst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Clr>
                <a:srgbClr val="2E2E2E"/>
              </a:buClr>
              <a:buFont typeface="BIZ UDPゴシック" panose="020B0400000000000000" pitchFamily="50" charset="-128"/>
              <a:buChar char="-"/>
              <a:defRPr kumimoji="1" sz="1400" kern="1200">
                <a:solidFill>
                  <a:srgbClr val="2E2E2E"/>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a:lstStyle>
          <a:p>
            <a:pPr marL="180000" marR="0" lvl="0" indent="-180000" algn="l" defTabSz="912114" rtl="0" eaLnBrk="1" fontAlgn="ctr" latinLnBrk="0" hangingPunct="1">
              <a:lnSpc>
                <a:spcPct val="110000"/>
              </a:lnSpc>
              <a:spcBef>
                <a:spcPts val="0"/>
              </a:spcBef>
              <a:spcAft>
                <a:spcPts val="600"/>
              </a:spcAft>
              <a:buClr>
                <a:srgbClr val="2E75B6"/>
              </a:buClr>
              <a:buSzTx/>
              <a:buFont typeface="Wingdings" panose="05000000000000000000" pitchFamily="2" charset="2"/>
              <a:buChar char="l"/>
              <a:tabLst/>
              <a:defRPr/>
            </a:pPr>
            <a:r>
              <a:rPr kumimoji="1" lang="ja-JP" altLang="en-US" sz="1293" b="0" i="0" u="none" strike="noStrike" kern="1200" cap="none" spc="0" normalizeH="0" baseline="0" noProof="0" dirty="0">
                <a:ln>
                  <a:noFill/>
                </a:ln>
                <a:solidFill>
                  <a:prstClr val="black"/>
                </a:solidFill>
                <a:effectLst/>
                <a:uLnTx/>
                <a:uFillTx/>
                <a:latin typeface="Meiryo UI"/>
                <a:ea typeface="Meiryo UI"/>
                <a:cs typeface="+mn-cs"/>
              </a:rPr>
              <a:t>様々な先端的サービスに取り組むことで、住民</a:t>
            </a:r>
            <a:r>
              <a:rPr kumimoji="1" lang="en-US" altLang="ja-JP" sz="1293" b="0" i="0" u="none" strike="noStrike" kern="1200" cap="none" spc="0" normalizeH="0" baseline="0" noProof="0" dirty="0">
                <a:ln>
                  <a:noFill/>
                </a:ln>
                <a:solidFill>
                  <a:prstClr val="black"/>
                </a:solidFill>
                <a:effectLst/>
                <a:uLnTx/>
                <a:uFillTx/>
                <a:latin typeface="Meiryo UI"/>
                <a:ea typeface="Meiryo UI"/>
                <a:cs typeface="+mn-cs"/>
              </a:rPr>
              <a:t>QoL</a:t>
            </a:r>
            <a:r>
              <a:rPr kumimoji="1" lang="ja-JP" altLang="en-US" sz="1293" b="0" i="0" u="none" strike="noStrike" kern="1200" cap="none" spc="0" normalizeH="0" baseline="0" noProof="0" dirty="0">
                <a:ln>
                  <a:noFill/>
                </a:ln>
                <a:solidFill>
                  <a:prstClr val="black"/>
                </a:solidFill>
                <a:effectLst/>
                <a:uLnTx/>
                <a:uFillTx/>
                <a:latin typeface="Meiryo UI"/>
                <a:ea typeface="Meiryo UI"/>
                <a:cs typeface="+mn-cs"/>
              </a:rPr>
              <a:t>の向上と都市競争力の強化をめざす。</a:t>
            </a:r>
          </a:p>
        </p:txBody>
      </p:sp>
    </p:spTree>
    <p:extLst>
      <p:ext uri="{BB962C8B-B14F-4D97-AF65-F5344CB8AC3E}">
        <p14:creationId xmlns:p14="http://schemas.microsoft.com/office/powerpoint/2010/main" val="25917525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a:extLst>
              <a:ext uri="{FF2B5EF4-FFF2-40B4-BE49-F238E27FC236}">
                <a16:creationId xmlns:a16="http://schemas.microsoft.com/office/drawing/2014/main" id="{A620FBD2-9D5A-448A-8653-C8BF30BE2A56}"/>
              </a:ext>
            </a:extLst>
          </p:cNvPr>
          <p:cNvSpPr>
            <a:spLocks noGrp="1"/>
          </p:cNvSpPr>
          <p:nvPr>
            <p:ph type="title"/>
          </p:nvPr>
        </p:nvSpPr>
        <p:spPr>
          <a:solidFill>
            <a:srgbClr val="DEEBF7"/>
          </a:solidFill>
        </p:spPr>
        <p:txBody>
          <a:bodyPr vert="horz" lIns="266017" tIns="0" rIns="266017" bIns="66504" rtlCol="0" anchor="b" anchorCtr="0">
            <a:noAutofit/>
          </a:bodyPr>
          <a:lstStyle/>
          <a:p>
            <a:r>
              <a:rPr lang="en-US" altLang="ja-JP" dirty="0"/>
              <a:t>2025</a:t>
            </a:r>
            <a:r>
              <a:rPr lang="ja-JP" altLang="en-US" dirty="0"/>
              <a:t>年　大阪・関西万博を機に “豊かな未来社会” を実現</a:t>
            </a:r>
          </a:p>
        </p:txBody>
      </p:sp>
      <p:sp>
        <p:nvSpPr>
          <p:cNvPr id="34" name="テキスト プレースホルダー 33">
            <a:extLst>
              <a:ext uri="{FF2B5EF4-FFF2-40B4-BE49-F238E27FC236}">
                <a16:creationId xmlns:a16="http://schemas.microsoft.com/office/drawing/2014/main" id="{7C3CB246-5095-4364-8351-CD0F824220A5}"/>
              </a:ext>
            </a:extLst>
          </p:cNvPr>
          <p:cNvSpPr>
            <a:spLocks noGrp="1"/>
          </p:cNvSpPr>
          <p:nvPr>
            <p:ph type="body" sz="quarter" idx="10"/>
          </p:nvPr>
        </p:nvSpPr>
        <p:spPr>
          <a:xfrm>
            <a:off x="265855" y="1101106"/>
            <a:ext cx="8612290" cy="218898"/>
          </a:xfrm>
        </p:spPr>
        <p:txBody>
          <a:bodyPr/>
          <a:lstStyle/>
          <a:p>
            <a:r>
              <a:rPr lang="ja-JP" altLang="en-US" dirty="0" smtClean="0"/>
              <a:t>スーパーシティ構想の</a:t>
            </a:r>
            <a:r>
              <a:rPr lang="ja-JP" altLang="en-US" dirty="0"/>
              <a:t>各取組は、大阪・関西万博を機に、更に技術革新、社会実装を促進し、大阪市域、大阪府域へ展開していく。</a:t>
            </a:r>
          </a:p>
        </p:txBody>
      </p:sp>
      <p:sp>
        <p:nvSpPr>
          <p:cNvPr id="12" name="角丸四角形 13">
            <a:extLst>
              <a:ext uri="{FF2B5EF4-FFF2-40B4-BE49-F238E27FC236}">
                <a16:creationId xmlns:a16="http://schemas.microsoft.com/office/drawing/2014/main" id="{04AB560D-202F-4931-BE60-C6140F060F1B}"/>
              </a:ext>
            </a:extLst>
          </p:cNvPr>
          <p:cNvSpPr/>
          <p:nvPr/>
        </p:nvSpPr>
        <p:spPr>
          <a:xfrm>
            <a:off x="1097319" y="1699643"/>
            <a:ext cx="2693419" cy="465529"/>
          </a:xfrm>
          <a:prstGeom prst="homePlat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フェーズ</a:t>
            </a:r>
            <a:r>
              <a:rPr kumimoji="1" lang="en-US" altLang="ja-JP" sz="1478"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Ⅰ</a:t>
            </a:r>
          </a:p>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016"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016"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2024</a:t>
            </a:r>
            <a:r>
              <a:rPr kumimoji="1" lang="ja-JP" altLang="en-US" sz="1016"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ja-JP" altLang="en-US" sz="101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度</a:t>
            </a:r>
            <a:r>
              <a:rPr kumimoji="1" lang="ja-JP" altLang="en-US" sz="1016"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016"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Before</a:t>
            </a:r>
            <a:r>
              <a:rPr kumimoji="1" lang="ja-JP" altLang="en-US" sz="1016"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万博</a:t>
            </a:r>
          </a:p>
        </p:txBody>
      </p:sp>
      <p:sp>
        <p:nvSpPr>
          <p:cNvPr id="13" name="角丸四角形 13">
            <a:extLst>
              <a:ext uri="{FF2B5EF4-FFF2-40B4-BE49-F238E27FC236}">
                <a16:creationId xmlns:a16="http://schemas.microsoft.com/office/drawing/2014/main" id="{89E357D7-BE29-4833-8669-0A8F60873FDD}"/>
              </a:ext>
            </a:extLst>
          </p:cNvPr>
          <p:cNvSpPr/>
          <p:nvPr/>
        </p:nvSpPr>
        <p:spPr>
          <a:xfrm>
            <a:off x="3674355" y="1699643"/>
            <a:ext cx="2693419" cy="465529"/>
          </a:xfrm>
          <a:prstGeom prst="chevron">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フェーズ</a:t>
            </a:r>
            <a:r>
              <a:rPr kumimoji="1" lang="en-US" altLang="ja-JP" sz="1478"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Ⅱ</a:t>
            </a:r>
          </a:p>
          <a:p>
            <a:pPr marL="0" marR="0" lvl="0" indent="0" algn="ctr" defTabSz="422316" rtl="0" eaLnBrk="1" fontAlgn="base" latinLnBrk="0" hangingPunct="1">
              <a:lnSpc>
                <a:spcPct val="100000"/>
              </a:lnSpc>
              <a:spcBef>
                <a:spcPts val="0"/>
              </a:spcBef>
              <a:spcAft>
                <a:spcPts val="0"/>
              </a:spcAft>
              <a:buClrTx/>
              <a:buSzTx/>
              <a:buFontTx/>
              <a:buNone/>
              <a:tabLst/>
              <a:defRPr/>
            </a:pPr>
            <a:r>
              <a:rPr kumimoji="1" lang="en-US" altLang="ja-JP" sz="1016"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2025</a:t>
            </a:r>
            <a:r>
              <a:rPr kumimoji="1" lang="ja-JP" altLang="en-US" sz="1016"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年度 </a:t>
            </a:r>
            <a:r>
              <a:rPr kumimoji="1" lang="en-US" altLang="ja-JP" sz="1016"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With</a:t>
            </a:r>
            <a:r>
              <a:rPr kumimoji="1" lang="ja-JP" altLang="en-US" sz="1016"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万博</a:t>
            </a:r>
            <a:endParaRPr kumimoji="1" lang="en-US" altLang="ja-JP" sz="1016"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4" name="角丸四角形 13">
            <a:extLst>
              <a:ext uri="{FF2B5EF4-FFF2-40B4-BE49-F238E27FC236}">
                <a16:creationId xmlns:a16="http://schemas.microsoft.com/office/drawing/2014/main" id="{0DEA27DF-79DC-4CBD-8CF6-E267610A7625}"/>
              </a:ext>
            </a:extLst>
          </p:cNvPr>
          <p:cNvSpPr/>
          <p:nvPr/>
        </p:nvSpPr>
        <p:spPr>
          <a:xfrm>
            <a:off x="6251392" y="1699643"/>
            <a:ext cx="2693419" cy="465529"/>
          </a:xfrm>
          <a:prstGeom prst="chevron">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フェーズ</a:t>
            </a:r>
            <a:r>
              <a:rPr kumimoji="1" lang="en-US" altLang="ja-JP" sz="1478"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Ⅲ</a:t>
            </a:r>
          </a:p>
          <a:p>
            <a:pPr marL="0" marR="0" lvl="0" indent="0" algn="ctr" defTabSz="422316" rtl="0" eaLnBrk="1" fontAlgn="base" latinLnBrk="0" hangingPunct="1">
              <a:lnSpc>
                <a:spcPct val="100000"/>
              </a:lnSpc>
              <a:spcBef>
                <a:spcPts val="0"/>
              </a:spcBef>
              <a:spcAft>
                <a:spcPts val="0"/>
              </a:spcAft>
              <a:buClrTx/>
              <a:buSzTx/>
              <a:buFontTx/>
              <a:buNone/>
              <a:tabLst/>
              <a:defRPr/>
            </a:pPr>
            <a:r>
              <a:rPr kumimoji="1" lang="en-US" altLang="ja-JP" sz="1016"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2026</a:t>
            </a:r>
            <a:r>
              <a:rPr kumimoji="1" lang="ja-JP" altLang="en-US" sz="1016"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ja-JP" altLang="en-US" sz="101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度</a:t>
            </a:r>
            <a:r>
              <a:rPr kumimoji="1" lang="ja-JP" altLang="en-US" sz="1016"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016"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After</a:t>
            </a:r>
            <a:r>
              <a:rPr kumimoji="1" lang="ja-JP" altLang="en-US" sz="1016"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万博</a:t>
            </a:r>
          </a:p>
        </p:txBody>
      </p:sp>
      <p:sp>
        <p:nvSpPr>
          <p:cNvPr id="17" name="角丸四角形 13">
            <a:extLst>
              <a:ext uri="{FF2B5EF4-FFF2-40B4-BE49-F238E27FC236}">
                <a16:creationId xmlns:a16="http://schemas.microsoft.com/office/drawing/2014/main" id="{CABE5EF4-1653-4305-851E-2D829814EF7F}"/>
              </a:ext>
            </a:extLst>
          </p:cNvPr>
          <p:cNvSpPr/>
          <p:nvPr/>
        </p:nvSpPr>
        <p:spPr>
          <a:xfrm>
            <a:off x="266017" y="2198424"/>
            <a:ext cx="731546" cy="1895369"/>
          </a:xfrm>
          <a:prstGeom prst="rect">
            <a:avLst/>
          </a:prstGeom>
          <a:solidFill>
            <a:srgbClr val="2EB66F"/>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49878" tIns="99756" rIns="49878" bIns="99756" rtlCol="0" anchor="b"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医療・健康など</a:t>
            </a:r>
          </a:p>
        </p:txBody>
      </p:sp>
      <p:grpSp>
        <p:nvGrpSpPr>
          <p:cNvPr id="110" name="グループ化 109">
            <a:extLst>
              <a:ext uri="{FF2B5EF4-FFF2-40B4-BE49-F238E27FC236}">
                <a16:creationId xmlns:a16="http://schemas.microsoft.com/office/drawing/2014/main" id="{9C648846-4B38-43FA-AC40-D8AE24BF005C}"/>
              </a:ext>
            </a:extLst>
          </p:cNvPr>
          <p:cNvGrpSpPr/>
          <p:nvPr/>
        </p:nvGrpSpPr>
        <p:grpSpPr>
          <a:xfrm>
            <a:off x="631790" y="2298181"/>
            <a:ext cx="8180013" cy="1729108"/>
            <a:chOff x="684000" y="2268000"/>
            <a:chExt cx="8856000" cy="1872000"/>
          </a:xfrm>
        </p:grpSpPr>
        <p:grpSp>
          <p:nvGrpSpPr>
            <p:cNvPr id="107" name="グループ化 106">
              <a:extLst>
                <a:ext uri="{FF2B5EF4-FFF2-40B4-BE49-F238E27FC236}">
                  <a16:creationId xmlns:a16="http://schemas.microsoft.com/office/drawing/2014/main" id="{6211A341-7FFF-4398-8873-A76E716979CF}"/>
                </a:ext>
              </a:extLst>
            </p:cNvPr>
            <p:cNvGrpSpPr/>
            <p:nvPr/>
          </p:nvGrpSpPr>
          <p:grpSpPr>
            <a:xfrm>
              <a:off x="684000" y="2268000"/>
              <a:ext cx="8856000" cy="864000"/>
              <a:chOff x="684000" y="2268000"/>
              <a:chExt cx="8856000" cy="864000"/>
            </a:xfrm>
          </p:grpSpPr>
          <p:sp>
            <p:nvSpPr>
              <p:cNvPr id="18" name="角丸四角形 13">
                <a:extLst>
                  <a:ext uri="{FF2B5EF4-FFF2-40B4-BE49-F238E27FC236}">
                    <a16:creationId xmlns:a16="http://schemas.microsoft.com/office/drawing/2014/main" id="{5124FF20-9547-41F9-B9CE-3DC70207E883}"/>
                  </a:ext>
                </a:extLst>
              </p:cNvPr>
              <p:cNvSpPr/>
              <p:nvPr/>
            </p:nvSpPr>
            <p:spPr>
              <a:xfrm>
                <a:off x="684000" y="2268000"/>
                <a:ext cx="288000" cy="82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293" b="1" i="0" u="none" strike="noStrike" kern="1200" cap="none" spc="0" normalizeH="0" baseline="0" noProof="0">
                    <a:ln>
                      <a:noFill/>
                    </a:ln>
                    <a:solidFill>
                      <a:srgbClr val="2EB66F"/>
                    </a:solidFill>
                    <a:effectLst/>
                    <a:uLnTx/>
                    <a:uFillTx/>
                    <a:latin typeface="Meiryo UI" panose="020B0604030504040204" pitchFamily="50" charset="-128"/>
                    <a:ea typeface="Meiryo UI" panose="020B0604030504040204" pitchFamily="50" charset="-128"/>
                    <a:cs typeface="+mn-cs"/>
                  </a:rPr>
                  <a:t>医療</a:t>
                </a:r>
              </a:p>
            </p:txBody>
          </p:sp>
          <p:sp>
            <p:nvSpPr>
              <p:cNvPr id="47" name="角丸四角形 13">
                <a:extLst>
                  <a:ext uri="{FF2B5EF4-FFF2-40B4-BE49-F238E27FC236}">
                    <a16:creationId xmlns:a16="http://schemas.microsoft.com/office/drawing/2014/main" id="{F6920551-3B88-44CA-BD18-D8633BE7573E}"/>
                  </a:ext>
                </a:extLst>
              </p:cNvPr>
              <p:cNvSpPr/>
              <p:nvPr/>
            </p:nvSpPr>
            <p:spPr>
              <a:xfrm>
                <a:off x="1260000" y="2916000"/>
                <a:ext cx="8280000" cy="216000"/>
              </a:xfrm>
              <a:prstGeom prst="rightArrow">
                <a:avLst/>
              </a:prstGeom>
              <a:gradFill>
                <a:gsLst>
                  <a:gs pos="50000">
                    <a:srgbClr val="9DE6C0"/>
                  </a:gs>
                  <a:gs pos="0">
                    <a:srgbClr val="2EB66F"/>
                  </a:gs>
                  <a:gs pos="100000">
                    <a:srgbClr val="DEF7EA"/>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166260" tIns="0" rIns="166260" bIns="33252" rtlCol="0" anchor="b" anchorCtr="0">
                <a:noAutofit/>
              </a:bodyPr>
              <a:lstStyle/>
              <a:p>
                <a:pPr marL="0" marR="0" lvl="0" indent="0" algn="l" defTabSz="422316" rtl="0" eaLnBrk="1" fontAlgn="base" latinLnBrk="0" hangingPunct="1">
                  <a:lnSpc>
                    <a:spcPct val="100000"/>
                  </a:lnSpc>
                  <a:spcBef>
                    <a:spcPts val="0"/>
                  </a:spcBef>
                  <a:spcAft>
                    <a:spcPts val="0"/>
                  </a:spcAft>
                  <a:buClrTx/>
                  <a:buSzTx/>
                  <a:buFontTx/>
                  <a:buNone/>
                  <a:tabLst/>
                  <a:defRPr/>
                </a:pPr>
                <a:r>
                  <a:rPr kumimoji="1"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全ての人が最先端の医療サービスを受けることができる、未来社会</a:t>
                </a:r>
                <a:r>
                  <a:rPr kumimoji="1"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grpSp>
            <p:nvGrpSpPr>
              <p:cNvPr id="96" name="グループ化 95">
                <a:extLst>
                  <a:ext uri="{FF2B5EF4-FFF2-40B4-BE49-F238E27FC236}">
                    <a16:creationId xmlns:a16="http://schemas.microsoft.com/office/drawing/2014/main" id="{56372896-109E-4FD0-A1ED-714EBADE9134}"/>
                  </a:ext>
                </a:extLst>
              </p:cNvPr>
              <p:cNvGrpSpPr/>
              <p:nvPr/>
            </p:nvGrpSpPr>
            <p:grpSpPr>
              <a:xfrm>
                <a:off x="1260000" y="2268000"/>
                <a:ext cx="2664000" cy="540000"/>
                <a:chOff x="1260000" y="2268000"/>
                <a:chExt cx="2664000" cy="540000"/>
              </a:xfrm>
            </p:grpSpPr>
            <p:sp>
              <p:nvSpPr>
                <p:cNvPr id="42" name="角丸四角形 13">
                  <a:extLst>
                    <a:ext uri="{FF2B5EF4-FFF2-40B4-BE49-F238E27FC236}">
                      <a16:creationId xmlns:a16="http://schemas.microsoft.com/office/drawing/2014/main" id="{4BE5A797-044C-40AE-88AD-31C2243EB0F1}"/>
                    </a:ext>
                  </a:extLst>
                </p:cNvPr>
                <p:cNvSpPr/>
                <p:nvPr/>
              </p:nvSpPr>
              <p:spPr>
                <a:xfrm>
                  <a:off x="1260000" y="2268000"/>
                  <a:ext cx="2664000" cy="540000"/>
                </a:xfrm>
                <a:prstGeom prst="rect">
                  <a:avLst/>
                </a:prstGeom>
                <a:solidFill>
                  <a:srgbClr val="FFFFFF"/>
                </a:solidFill>
                <a:ln>
                  <a:solidFill>
                    <a:srgbClr val="2EB66F"/>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299269" tIns="0" rIns="0" bIns="0" rtlCol="0" anchor="ctr" anchorCtr="0">
                  <a:noAutofit/>
                </a:bodyPr>
                <a:lstStyle/>
                <a:p>
                  <a:pPr marL="0" marR="0" lvl="0" indent="0" algn="l" defTabSz="422316" rtl="0" eaLnBrk="1" fontAlgn="base"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建設作業員の安全・健康管理</a:t>
                  </a:r>
                </a:p>
                <a:p>
                  <a:pPr marL="0" marR="0" lvl="0" indent="0" algn="l" defTabSz="422316" rtl="0" eaLnBrk="1" fontAlgn="base" latinLnBrk="0" hangingPunct="1">
                    <a:lnSpc>
                      <a:spcPct val="100000"/>
                    </a:lnSpc>
                    <a:spcBef>
                      <a:spcPts val="0"/>
                    </a:spcBef>
                    <a:spcAft>
                      <a:spcPts val="0"/>
                    </a:spcAft>
                    <a:buClrTx/>
                    <a:buSzTx/>
                    <a:buFontTx/>
                    <a:buNone/>
                    <a:tabLst/>
                    <a:defRPr/>
                  </a:pPr>
                  <a:r>
                    <a:rPr kumimoji="1" lang="ja-JP" altLang="en-US"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リアルタイムでの</a:t>
                  </a:r>
                  <a:r>
                    <a:rPr kumimoji="1" lang="en-US" altLang="ja-JP"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1" lang="ja-JP" altLang="en-US"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解析など</a:t>
                  </a:r>
                </a:p>
              </p:txBody>
            </p:sp>
            <p:sp>
              <p:nvSpPr>
                <p:cNvPr id="51" name="角丸四角形 13">
                  <a:extLst>
                    <a:ext uri="{FF2B5EF4-FFF2-40B4-BE49-F238E27FC236}">
                      <a16:creationId xmlns:a16="http://schemas.microsoft.com/office/drawing/2014/main" id="{6E1D9647-D261-4EE5-B4F7-3FA807C8D445}"/>
                    </a:ext>
                  </a:extLst>
                </p:cNvPr>
                <p:cNvSpPr/>
                <p:nvPr/>
              </p:nvSpPr>
              <p:spPr>
                <a:xfrm>
                  <a:off x="1260000" y="2268000"/>
                  <a:ext cx="216000" cy="540000"/>
                </a:xfrm>
                <a:prstGeom prst="rect">
                  <a:avLst/>
                </a:prstGeom>
                <a:solidFill>
                  <a:srgbClr val="F2F2F2"/>
                </a:solidFill>
                <a:ln>
                  <a:solidFill>
                    <a:srgbClr val="2EB66F"/>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831"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夢洲</a:t>
                  </a:r>
                </a:p>
              </p:txBody>
            </p:sp>
          </p:grpSp>
          <p:grpSp>
            <p:nvGrpSpPr>
              <p:cNvPr id="91" name="グループ化 90">
                <a:extLst>
                  <a:ext uri="{FF2B5EF4-FFF2-40B4-BE49-F238E27FC236}">
                    <a16:creationId xmlns:a16="http://schemas.microsoft.com/office/drawing/2014/main" id="{F35B982C-8D87-4BFB-B3FD-F0B9E905FFCC}"/>
                  </a:ext>
                </a:extLst>
              </p:cNvPr>
              <p:cNvGrpSpPr/>
              <p:nvPr/>
            </p:nvGrpSpPr>
            <p:grpSpPr>
              <a:xfrm>
                <a:off x="4068000" y="2268000"/>
                <a:ext cx="2664000" cy="540000"/>
                <a:chOff x="4068000" y="2268000"/>
                <a:chExt cx="2664000" cy="540000"/>
              </a:xfrm>
            </p:grpSpPr>
            <p:sp>
              <p:nvSpPr>
                <p:cNvPr id="43" name="角丸四角形 13">
                  <a:extLst>
                    <a:ext uri="{FF2B5EF4-FFF2-40B4-BE49-F238E27FC236}">
                      <a16:creationId xmlns:a16="http://schemas.microsoft.com/office/drawing/2014/main" id="{4334A047-9D80-49B9-8724-8951F4F8CF03}"/>
                    </a:ext>
                  </a:extLst>
                </p:cNvPr>
                <p:cNvSpPr/>
                <p:nvPr/>
              </p:nvSpPr>
              <p:spPr>
                <a:xfrm>
                  <a:off x="4068000" y="2268000"/>
                  <a:ext cx="2664000" cy="540000"/>
                </a:xfrm>
                <a:prstGeom prst="rect">
                  <a:avLst/>
                </a:prstGeom>
                <a:solidFill>
                  <a:srgbClr val="DEF7EA"/>
                </a:solidFill>
                <a:ln>
                  <a:solidFill>
                    <a:srgbClr val="2EB66F"/>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299269" tIns="0" rIns="0" bIns="0" rtlCol="0" anchor="ctr" anchorCtr="0">
                  <a:noAutofit/>
                </a:bodyPr>
                <a:lstStyle/>
                <a:p>
                  <a:pPr marL="0" marR="0" lvl="0" indent="0" algn="l" defTabSz="422316" rtl="0" eaLnBrk="1" fontAlgn="base"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“健康といのち”がコンセプトの万博</a:t>
                  </a:r>
                </a:p>
                <a:p>
                  <a:pPr marL="0" marR="0" lvl="0" indent="0" algn="l" defTabSz="422316" rtl="0" eaLnBrk="1" fontAlgn="base" latinLnBrk="0" hangingPunct="1">
                    <a:lnSpc>
                      <a:spcPct val="100000"/>
                    </a:lnSpc>
                    <a:spcBef>
                      <a:spcPts val="0"/>
                    </a:spcBef>
                    <a:spcAft>
                      <a:spcPts val="0"/>
                    </a:spcAft>
                    <a:buClrTx/>
                    <a:buSzTx/>
                    <a:buFontTx/>
                    <a:buNone/>
                    <a:tabLst/>
                    <a:defRPr/>
                  </a:pPr>
                  <a:r>
                    <a:rPr kumimoji="1" lang="ja-JP" altLang="en-US"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近未来の医療サービスを体感・具現化</a:t>
                  </a:r>
                </a:p>
              </p:txBody>
            </p:sp>
            <p:sp>
              <p:nvSpPr>
                <p:cNvPr id="52" name="角丸四角形 13">
                  <a:extLst>
                    <a:ext uri="{FF2B5EF4-FFF2-40B4-BE49-F238E27FC236}">
                      <a16:creationId xmlns:a16="http://schemas.microsoft.com/office/drawing/2014/main" id="{5226BACB-E641-45BC-BF6B-B825183EC139}"/>
                    </a:ext>
                  </a:extLst>
                </p:cNvPr>
                <p:cNvSpPr/>
                <p:nvPr/>
              </p:nvSpPr>
              <p:spPr>
                <a:xfrm>
                  <a:off x="4068000" y="2268000"/>
                  <a:ext cx="216000" cy="540000"/>
                </a:xfrm>
                <a:prstGeom prst="rect">
                  <a:avLst/>
                </a:prstGeom>
                <a:solidFill>
                  <a:srgbClr val="F2F2F2"/>
                </a:solidFill>
                <a:ln>
                  <a:solidFill>
                    <a:srgbClr val="2EB66F"/>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831"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万博</a:t>
                  </a:r>
                </a:p>
              </p:txBody>
            </p:sp>
          </p:grpSp>
          <p:sp>
            <p:nvSpPr>
              <p:cNvPr id="44" name="角丸四角形 13">
                <a:extLst>
                  <a:ext uri="{FF2B5EF4-FFF2-40B4-BE49-F238E27FC236}">
                    <a16:creationId xmlns:a16="http://schemas.microsoft.com/office/drawing/2014/main" id="{35264255-8973-4979-96B3-00D29AA2DD44}"/>
                  </a:ext>
                </a:extLst>
              </p:cNvPr>
              <p:cNvSpPr/>
              <p:nvPr/>
            </p:nvSpPr>
            <p:spPr>
              <a:xfrm>
                <a:off x="6876000" y="2268000"/>
                <a:ext cx="2664000" cy="540000"/>
              </a:xfrm>
              <a:prstGeom prst="rect">
                <a:avLst/>
              </a:prstGeom>
              <a:solidFill>
                <a:srgbClr val="FFFFFF"/>
              </a:solidFill>
              <a:ln>
                <a:solidFill>
                  <a:srgbClr val="2EB66F"/>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166260" tIns="0" rIns="0" bIns="0" rtlCol="0" anchor="ctr" anchorCtr="0">
                <a:noAutofit/>
              </a:bodyPr>
              <a:lstStyle/>
              <a:p>
                <a:pPr marL="0" marR="0" lvl="0" indent="0" algn="l" defTabSz="422316" rtl="0" eaLnBrk="1" fontAlgn="base"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先端国際医療の提供</a:t>
                </a:r>
              </a:p>
              <a:p>
                <a:pPr marL="0" marR="0" lvl="0" indent="0" algn="l" defTabSz="422316" rtl="0" eaLnBrk="1" fontAlgn="base" latinLnBrk="0" hangingPunct="1">
                  <a:lnSpc>
                    <a:spcPct val="100000"/>
                  </a:lnSpc>
                  <a:spcBef>
                    <a:spcPts val="0"/>
                  </a:spcBef>
                  <a:spcAft>
                    <a:spcPts val="0"/>
                  </a:spcAft>
                  <a:buClrTx/>
                  <a:buSzTx/>
                  <a:buFontTx/>
                  <a:buNone/>
                  <a:tabLst/>
                  <a:defRPr/>
                </a:pPr>
                <a:r>
                  <a:rPr kumimoji="1" lang="ja-JP" altLang="en-US"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日常化された先端医療サービス</a:t>
                </a:r>
              </a:p>
            </p:txBody>
          </p:sp>
        </p:grpSp>
        <p:grpSp>
          <p:nvGrpSpPr>
            <p:cNvPr id="106" name="グループ化 105">
              <a:extLst>
                <a:ext uri="{FF2B5EF4-FFF2-40B4-BE49-F238E27FC236}">
                  <a16:creationId xmlns:a16="http://schemas.microsoft.com/office/drawing/2014/main" id="{B52F6004-1E7C-4B1D-AE43-2FF2AE3E1D17}"/>
                </a:ext>
              </a:extLst>
            </p:cNvPr>
            <p:cNvGrpSpPr/>
            <p:nvPr/>
          </p:nvGrpSpPr>
          <p:grpSpPr>
            <a:xfrm>
              <a:off x="684000" y="3276000"/>
              <a:ext cx="8856000" cy="864000"/>
              <a:chOff x="684000" y="3276000"/>
              <a:chExt cx="8856000" cy="864000"/>
            </a:xfrm>
          </p:grpSpPr>
          <p:sp>
            <p:nvSpPr>
              <p:cNvPr id="19" name="角丸四角形 13">
                <a:extLst>
                  <a:ext uri="{FF2B5EF4-FFF2-40B4-BE49-F238E27FC236}">
                    <a16:creationId xmlns:a16="http://schemas.microsoft.com/office/drawing/2014/main" id="{38C4511D-11A4-44F2-BB3F-30D015DEC39E}"/>
                  </a:ext>
                </a:extLst>
              </p:cNvPr>
              <p:cNvSpPr/>
              <p:nvPr/>
            </p:nvSpPr>
            <p:spPr>
              <a:xfrm>
                <a:off x="684000" y="3276000"/>
                <a:ext cx="288000" cy="82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293" b="1" i="0" u="none" strike="noStrike" kern="1200" cap="none" spc="0" normalizeH="0" baseline="0" noProof="0">
                    <a:ln>
                      <a:noFill/>
                    </a:ln>
                    <a:solidFill>
                      <a:srgbClr val="2EB66F"/>
                    </a:solidFill>
                    <a:effectLst/>
                    <a:uLnTx/>
                    <a:uFillTx/>
                    <a:latin typeface="Meiryo UI" panose="020B0604030504040204" pitchFamily="50" charset="-128"/>
                    <a:ea typeface="Meiryo UI" panose="020B0604030504040204" pitchFamily="50" charset="-128"/>
                    <a:cs typeface="+mn-cs"/>
                  </a:rPr>
                  <a:t>健康</a:t>
                </a:r>
              </a:p>
            </p:txBody>
          </p:sp>
          <p:grpSp>
            <p:nvGrpSpPr>
              <p:cNvPr id="105" name="グループ化 104">
                <a:extLst>
                  <a:ext uri="{FF2B5EF4-FFF2-40B4-BE49-F238E27FC236}">
                    <a16:creationId xmlns:a16="http://schemas.microsoft.com/office/drawing/2014/main" id="{A74FA902-D9C6-46DA-83AE-1040FF342377}"/>
                  </a:ext>
                </a:extLst>
              </p:cNvPr>
              <p:cNvGrpSpPr/>
              <p:nvPr/>
            </p:nvGrpSpPr>
            <p:grpSpPr>
              <a:xfrm>
                <a:off x="1260000" y="3276000"/>
                <a:ext cx="8280000" cy="864000"/>
                <a:chOff x="1260000" y="3276000"/>
                <a:chExt cx="8280000" cy="864000"/>
              </a:xfrm>
            </p:grpSpPr>
            <p:sp>
              <p:nvSpPr>
                <p:cNvPr id="59" name="角丸四角形 13">
                  <a:extLst>
                    <a:ext uri="{FF2B5EF4-FFF2-40B4-BE49-F238E27FC236}">
                      <a16:creationId xmlns:a16="http://schemas.microsoft.com/office/drawing/2014/main" id="{F0B3E871-1F18-4D01-BB59-487593DF570A}"/>
                    </a:ext>
                  </a:extLst>
                </p:cNvPr>
                <p:cNvSpPr/>
                <p:nvPr/>
              </p:nvSpPr>
              <p:spPr>
                <a:xfrm>
                  <a:off x="1260000" y="3924000"/>
                  <a:ext cx="8280000" cy="216000"/>
                </a:xfrm>
                <a:prstGeom prst="rightArrow">
                  <a:avLst/>
                </a:prstGeom>
                <a:gradFill>
                  <a:gsLst>
                    <a:gs pos="50000">
                      <a:srgbClr val="9DE6C0"/>
                    </a:gs>
                    <a:gs pos="0">
                      <a:srgbClr val="2EB66F"/>
                    </a:gs>
                    <a:gs pos="100000">
                      <a:srgbClr val="DEF7EA"/>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166260" tIns="0" rIns="166260" bIns="33252" rtlCol="0" anchor="b" anchorCtr="0">
                  <a:noAutofit/>
                </a:bodyPr>
                <a:lstStyle/>
                <a:p>
                  <a:pPr marL="0" marR="0" lvl="0" indent="0" algn="l" defTabSz="422316" rtl="0" eaLnBrk="1" fontAlgn="base" latinLnBrk="0" hangingPunct="1">
                    <a:lnSpc>
                      <a:spcPct val="100000"/>
                    </a:lnSpc>
                    <a:spcBef>
                      <a:spcPts val="0"/>
                    </a:spcBef>
                    <a:spcAft>
                      <a:spcPts val="0"/>
                    </a:spcAft>
                    <a:buClrTx/>
                    <a:buSzTx/>
                    <a:buFontTx/>
                    <a:buNone/>
                    <a:tabLst/>
                    <a:defRPr/>
                  </a:pPr>
                  <a:r>
                    <a:rPr kumimoji="1" lang="en-US" altLang="ja-JP" sz="1108"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健康寿命が延伸し、豊かに暮らすことのできる、未来社会</a:t>
                  </a:r>
                  <a:r>
                    <a:rPr kumimoji="1" lang="en-US" altLang="ja-JP" sz="1108"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p:txBody>
            </p:sp>
            <p:grpSp>
              <p:nvGrpSpPr>
                <p:cNvPr id="95" name="グループ化 94">
                  <a:extLst>
                    <a:ext uri="{FF2B5EF4-FFF2-40B4-BE49-F238E27FC236}">
                      <a16:creationId xmlns:a16="http://schemas.microsoft.com/office/drawing/2014/main" id="{40E3267C-EB69-4FD8-84A9-2B3B7803EEAE}"/>
                    </a:ext>
                  </a:extLst>
                </p:cNvPr>
                <p:cNvGrpSpPr/>
                <p:nvPr/>
              </p:nvGrpSpPr>
              <p:grpSpPr>
                <a:xfrm>
                  <a:off x="1260000" y="3276000"/>
                  <a:ext cx="2664000" cy="540000"/>
                  <a:chOff x="1260000" y="3276000"/>
                  <a:chExt cx="2664000" cy="540000"/>
                </a:xfrm>
              </p:grpSpPr>
              <p:sp>
                <p:nvSpPr>
                  <p:cNvPr id="56" name="角丸四角形 13">
                    <a:extLst>
                      <a:ext uri="{FF2B5EF4-FFF2-40B4-BE49-F238E27FC236}">
                        <a16:creationId xmlns:a16="http://schemas.microsoft.com/office/drawing/2014/main" id="{522CDBDE-3769-43A3-A349-8FF1134B3D29}"/>
                      </a:ext>
                    </a:extLst>
                  </p:cNvPr>
                  <p:cNvSpPr/>
                  <p:nvPr/>
                </p:nvSpPr>
                <p:spPr>
                  <a:xfrm>
                    <a:off x="1260000" y="3276000"/>
                    <a:ext cx="2664000" cy="540000"/>
                  </a:xfrm>
                  <a:prstGeom prst="rect">
                    <a:avLst/>
                  </a:prstGeom>
                  <a:solidFill>
                    <a:srgbClr val="FFFFFF"/>
                  </a:solidFill>
                  <a:ln>
                    <a:solidFill>
                      <a:srgbClr val="2EB66F"/>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299269" tIns="0" rIns="0" bIns="0" rtlCol="0" anchor="ctr" anchorCtr="0">
                    <a:noAutofit/>
                  </a:bodyPr>
                  <a:lstStyle/>
                  <a:p>
                    <a:pPr marL="0" marR="0" lvl="0" indent="0" algn="l" defTabSz="422316" rtl="0" eaLnBrk="1" fontAlgn="base" latinLnBrk="0" hangingPunct="1">
                      <a:lnSpc>
                        <a:spcPct val="100000"/>
                      </a:lnSpc>
                      <a:spcBef>
                        <a:spcPts val="0"/>
                      </a:spcBef>
                      <a:spcAft>
                        <a:spcPts val="0"/>
                      </a:spcAft>
                      <a:buClrTx/>
                      <a:buSzTx/>
                      <a:buFontTx/>
                      <a:buNone/>
                      <a:tabLst/>
                      <a:defRPr/>
                    </a:pPr>
                    <a:r>
                      <a:rPr kumimoji="1" lang="en-US" altLang="ja-JP" sz="1108" b="1" i="0" u="none" strike="noStrike" kern="1200" cap="none" spc="-46"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1" lang="ja-JP" altLang="en-US" sz="1108" b="1" i="0" u="none" strike="noStrike" kern="1200" cap="none" spc="-46"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分析などによる健康増進プログラム</a:t>
                    </a:r>
                  </a:p>
                  <a:p>
                    <a:pPr marL="0" marR="0" lvl="0" indent="0" algn="l" defTabSz="422316" rtl="0" eaLnBrk="1" fontAlgn="base" latinLnBrk="0" hangingPunct="1">
                      <a:lnSpc>
                        <a:spcPct val="100000"/>
                      </a:lnSpc>
                      <a:spcBef>
                        <a:spcPts val="0"/>
                      </a:spcBef>
                      <a:spcAft>
                        <a:spcPts val="0"/>
                      </a:spcAft>
                      <a:buClrTx/>
                      <a:buSzTx/>
                      <a:buFontTx/>
                      <a:buNone/>
                      <a:tabLst/>
                      <a:defRPr/>
                    </a:pPr>
                    <a:r>
                      <a:rPr kumimoji="1" lang="ja-JP" altLang="en-US"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ヒューマンデータと</a:t>
                    </a:r>
                    <a:r>
                      <a:rPr kumimoji="1" lang="en-US" altLang="ja-JP"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1" lang="ja-JP" altLang="en-US"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活用</a:t>
                    </a:r>
                  </a:p>
                </p:txBody>
              </p:sp>
              <p:sp>
                <p:nvSpPr>
                  <p:cNvPr id="60" name="角丸四角形 13">
                    <a:extLst>
                      <a:ext uri="{FF2B5EF4-FFF2-40B4-BE49-F238E27FC236}">
                        <a16:creationId xmlns:a16="http://schemas.microsoft.com/office/drawing/2014/main" id="{7A3FFF01-DC6F-44CB-BFCA-9487C503DC7E}"/>
                      </a:ext>
                    </a:extLst>
                  </p:cNvPr>
                  <p:cNvSpPr/>
                  <p:nvPr/>
                </p:nvSpPr>
                <p:spPr>
                  <a:xfrm>
                    <a:off x="1260000" y="3276000"/>
                    <a:ext cx="216000" cy="540000"/>
                  </a:xfrm>
                  <a:prstGeom prst="rect">
                    <a:avLst/>
                  </a:prstGeom>
                  <a:solidFill>
                    <a:srgbClr val="F2F2F2"/>
                  </a:solidFill>
                  <a:ln>
                    <a:solidFill>
                      <a:srgbClr val="2EB66F"/>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831"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うめきた</a:t>
                    </a:r>
                  </a:p>
                </p:txBody>
              </p:sp>
            </p:grpSp>
            <p:grpSp>
              <p:nvGrpSpPr>
                <p:cNvPr id="94" name="グループ化 93">
                  <a:extLst>
                    <a:ext uri="{FF2B5EF4-FFF2-40B4-BE49-F238E27FC236}">
                      <a16:creationId xmlns:a16="http://schemas.microsoft.com/office/drawing/2014/main" id="{89D129F7-0F42-4E6F-B8A7-2D2685E0DF6B}"/>
                    </a:ext>
                  </a:extLst>
                </p:cNvPr>
                <p:cNvGrpSpPr/>
                <p:nvPr/>
              </p:nvGrpSpPr>
              <p:grpSpPr>
                <a:xfrm>
                  <a:off x="4068000" y="3276000"/>
                  <a:ext cx="2664000" cy="540000"/>
                  <a:chOff x="4068000" y="3276000"/>
                  <a:chExt cx="2664000" cy="540000"/>
                </a:xfrm>
              </p:grpSpPr>
              <p:sp>
                <p:nvSpPr>
                  <p:cNvPr id="57" name="角丸四角形 13">
                    <a:extLst>
                      <a:ext uri="{FF2B5EF4-FFF2-40B4-BE49-F238E27FC236}">
                        <a16:creationId xmlns:a16="http://schemas.microsoft.com/office/drawing/2014/main" id="{15AAA188-710C-47FF-9D8A-92729A81586C}"/>
                      </a:ext>
                    </a:extLst>
                  </p:cNvPr>
                  <p:cNvSpPr/>
                  <p:nvPr/>
                </p:nvSpPr>
                <p:spPr>
                  <a:xfrm>
                    <a:off x="4068000" y="3276000"/>
                    <a:ext cx="2664000" cy="540000"/>
                  </a:xfrm>
                  <a:prstGeom prst="rect">
                    <a:avLst/>
                  </a:prstGeom>
                  <a:solidFill>
                    <a:srgbClr val="DEF7EA"/>
                  </a:solidFill>
                  <a:ln>
                    <a:solidFill>
                      <a:srgbClr val="2EB66F"/>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299269" tIns="0" rIns="0" bIns="0" rtlCol="0" anchor="ctr" anchorCtr="0">
                    <a:noAutofit/>
                  </a:bodyPr>
                  <a:lstStyle/>
                  <a:p>
                    <a:pPr marL="0" marR="0" lvl="0" indent="0" algn="l" defTabSz="422316" rtl="0" eaLnBrk="1" fontAlgn="base" latinLnBrk="0" hangingPunct="1">
                      <a:lnSpc>
                        <a:spcPct val="100000"/>
                      </a:lnSpc>
                      <a:spcBef>
                        <a:spcPts val="0"/>
                      </a:spcBef>
                      <a:spcAft>
                        <a:spcPts val="0"/>
                      </a:spcAft>
                      <a:buClrTx/>
                      <a:buSzTx/>
                      <a:buFontTx/>
                      <a:buNone/>
                      <a:tabLst/>
                      <a:defRPr/>
                    </a:pPr>
                    <a:r>
                      <a:rPr kumimoji="1"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PHR</a:t>
                    </a:r>
                    <a:r>
                      <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を活用した未来の健康体験</a:t>
                    </a:r>
                    <a:endParaRPr kumimoji="1"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22316" rtl="0" eaLnBrk="1" fontAlgn="base" latinLnBrk="0" hangingPunct="1">
                      <a:lnSpc>
                        <a:spcPct val="100000"/>
                      </a:lnSpc>
                      <a:spcBef>
                        <a:spcPts val="0"/>
                      </a:spcBef>
                      <a:spcAft>
                        <a:spcPts val="0"/>
                      </a:spcAft>
                      <a:buClrTx/>
                      <a:buSzTx/>
                      <a:buFontTx/>
                      <a:buNone/>
                      <a:tabLst/>
                      <a:defRPr/>
                    </a:pPr>
                    <a:r>
                      <a:rPr kumimoji="1" lang="ja-JP" altLang="en-US"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未来のヘルスケア・インキュベーション</a:t>
                    </a:r>
                  </a:p>
                </p:txBody>
              </p:sp>
              <p:sp>
                <p:nvSpPr>
                  <p:cNvPr id="61" name="角丸四角形 13">
                    <a:extLst>
                      <a:ext uri="{FF2B5EF4-FFF2-40B4-BE49-F238E27FC236}">
                        <a16:creationId xmlns:a16="http://schemas.microsoft.com/office/drawing/2014/main" id="{8E2A2E00-E9F5-470C-B59E-27EF56B500D7}"/>
                      </a:ext>
                    </a:extLst>
                  </p:cNvPr>
                  <p:cNvSpPr/>
                  <p:nvPr/>
                </p:nvSpPr>
                <p:spPr>
                  <a:xfrm>
                    <a:off x="4068000" y="3276000"/>
                    <a:ext cx="216000" cy="540000"/>
                  </a:xfrm>
                  <a:prstGeom prst="rect">
                    <a:avLst/>
                  </a:prstGeom>
                  <a:solidFill>
                    <a:srgbClr val="F2F2F2"/>
                  </a:solidFill>
                  <a:ln>
                    <a:solidFill>
                      <a:srgbClr val="2EB66F"/>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831"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万博</a:t>
                    </a:r>
                  </a:p>
                </p:txBody>
              </p:sp>
            </p:grpSp>
            <p:sp>
              <p:nvSpPr>
                <p:cNvPr id="58" name="角丸四角形 13">
                  <a:extLst>
                    <a:ext uri="{FF2B5EF4-FFF2-40B4-BE49-F238E27FC236}">
                      <a16:creationId xmlns:a16="http://schemas.microsoft.com/office/drawing/2014/main" id="{DD303E31-1D2B-4999-87FF-7B3E745E4A5D}"/>
                    </a:ext>
                  </a:extLst>
                </p:cNvPr>
                <p:cNvSpPr/>
                <p:nvPr/>
              </p:nvSpPr>
              <p:spPr>
                <a:xfrm>
                  <a:off x="6876000" y="3276000"/>
                  <a:ext cx="2664000" cy="540000"/>
                </a:xfrm>
                <a:prstGeom prst="rect">
                  <a:avLst/>
                </a:prstGeom>
                <a:solidFill>
                  <a:srgbClr val="FFFFFF"/>
                </a:solidFill>
                <a:ln>
                  <a:solidFill>
                    <a:srgbClr val="2EB66F"/>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166260" tIns="0" rIns="0" bIns="0" rtlCol="0" anchor="ctr" anchorCtr="0">
                  <a:noAutofit/>
                </a:bodyPr>
                <a:lstStyle/>
                <a:p>
                  <a:pPr marL="0" marR="0" lvl="0" indent="0" algn="l" defTabSz="422316" rtl="0" eaLnBrk="1" fontAlgn="base" latinLnBrk="0" hangingPunct="1">
                    <a:lnSpc>
                      <a:spcPts val="1108"/>
                    </a:lnSpc>
                    <a:spcBef>
                      <a:spcPts val="0"/>
                    </a:spcBef>
                    <a:spcAft>
                      <a:spcPts val="0"/>
                    </a:spcAft>
                    <a:buClrTx/>
                    <a:buSzTx/>
                    <a:buFontTx/>
                    <a:buNone/>
                    <a:tabLst/>
                    <a:defRPr/>
                  </a:pPr>
                  <a:r>
                    <a:rPr kumimoji="1" lang="ja-JP" altLang="en-US" sz="1108" b="1" i="0" u="none" strike="noStrike" kern="1100" cap="none" spc="-92"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データ連携などによるサービスの高度化</a:t>
                  </a:r>
                </a:p>
                <a:p>
                  <a:pPr marL="0" marR="0" lvl="0" indent="0" algn="l" defTabSz="422316" rtl="0" eaLnBrk="1" fontAlgn="base" latinLnBrk="0" hangingPunct="1">
                    <a:lnSpc>
                      <a:spcPts val="1108"/>
                    </a:lnSpc>
                    <a:spcBef>
                      <a:spcPts val="0"/>
                    </a:spcBef>
                    <a:spcAft>
                      <a:spcPts val="0"/>
                    </a:spcAft>
                    <a:buClrTx/>
                    <a:buSzTx/>
                    <a:buFontTx/>
                    <a:buNone/>
                    <a:tabLst/>
                    <a:defRPr/>
                  </a:pPr>
                  <a:r>
                    <a:rPr kumimoji="1" lang="ja-JP" altLang="en-US"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次世代</a:t>
                  </a:r>
                  <a:r>
                    <a:rPr kumimoji="1" lang="en-US" altLang="ja-JP"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PHR</a:t>
                  </a:r>
                  <a:r>
                    <a:rPr kumimoji="1" lang="ja-JP" altLang="en-US"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と新たなテクノロジーを活用</a:t>
                  </a:r>
                </a:p>
              </p:txBody>
            </p:sp>
          </p:grpSp>
        </p:grpSp>
      </p:grpSp>
      <p:grpSp>
        <p:nvGrpSpPr>
          <p:cNvPr id="112" name="グループ化 111">
            <a:extLst>
              <a:ext uri="{FF2B5EF4-FFF2-40B4-BE49-F238E27FC236}">
                <a16:creationId xmlns:a16="http://schemas.microsoft.com/office/drawing/2014/main" id="{C9191A7C-A59C-40FD-966F-6733354D07DB}"/>
              </a:ext>
            </a:extLst>
          </p:cNvPr>
          <p:cNvGrpSpPr/>
          <p:nvPr/>
        </p:nvGrpSpPr>
        <p:grpSpPr>
          <a:xfrm>
            <a:off x="266017" y="4193549"/>
            <a:ext cx="8545786" cy="1895369"/>
            <a:chOff x="288000" y="4428000"/>
            <a:chExt cx="9252000" cy="2052000"/>
          </a:xfrm>
        </p:grpSpPr>
        <p:sp>
          <p:nvSpPr>
            <p:cNvPr id="24" name="角丸四角形 13">
              <a:extLst>
                <a:ext uri="{FF2B5EF4-FFF2-40B4-BE49-F238E27FC236}">
                  <a16:creationId xmlns:a16="http://schemas.microsoft.com/office/drawing/2014/main" id="{B3954F05-D1DC-400E-9A4F-5958E71909BC}"/>
                </a:ext>
              </a:extLst>
            </p:cNvPr>
            <p:cNvSpPr/>
            <p:nvPr/>
          </p:nvSpPr>
          <p:spPr>
            <a:xfrm>
              <a:off x="288000" y="4428000"/>
              <a:ext cx="792000" cy="2052000"/>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49878" tIns="99756" rIns="49878" bIns="99756" rtlCol="0" anchor="b"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移動・物流など</a:t>
              </a:r>
            </a:p>
          </p:txBody>
        </p:sp>
        <p:grpSp>
          <p:nvGrpSpPr>
            <p:cNvPr id="111" name="グループ化 110">
              <a:extLst>
                <a:ext uri="{FF2B5EF4-FFF2-40B4-BE49-F238E27FC236}">
                  <a16:creationId xmlns:a16="http://schemas.microsoft.com/office/drawing/2014/main" id="{3CE52358-BBF4-4C5F-B58F-D518E9476C53}"/>
                </a:ext>
              </a:extLst>
            </p:cNvPr>
            <p:cNvGrpSpPr/>
            <p:nvPr/>
          </p:nvGrpSpPr>
          <p:grpSpPr>
            <a:xfrm>
              <a:off x="684000" y="4536000"/>
              <a:ext cx="8856000" cy="1872000"/>
              <a:chOff x="684000" y="4536000"/>
              <a:chExt cx="8856000" cy="1872000"/>
            </a:xfrm>
          </p:grpSpPr>
          <p:grpSp>
            <p:nvGrpSpPr>
              <p:cNvPr id="108" name="グループ化 107">
                <a:extLst>
                  <a:ext uri="{FF2B5EF4-FFF2-40B4-BE49-F238E27FC236}">
                    <a16:creationId xmlns:a16="http://schemas.microsoft.com/office/drawing/2014/main" id="{44E3C372-654E-454D-B4C2-0BB3330242E0}"/>
                  </a:ext>
                </a:extLst>
              </p:cNvPr>
              <p:cNvGrpSpPr/>
              <p:nvPr/>
            </p:nvGrpSpPr>
            <p:grpSpPr>
              <a:xfrm>
                <a:off x="684000" y="4536000"/>
                <a:ext cx="8856000" cy="864000"/>
                <a:chOff x="684000" y="4536000"/>
                <a:chExt cx="8856000" cy="864000"/>
              </a:xfrm>
            </p:grpSpPr>
            <p:sp>
              <p:nvSpPr>
                <p:cNvPr id="45" name="角丸四角形 13">
                  <a:extLst>
                    <a:ext uri="{FF2B5EF4-FFF2-40B4-BE49-F238E27FC236}">
                      <a16:creationId xmlns:a16="http://schemas.microsoft.com/office/drawing/2014/main" id="{A1883345-0B07-48DA-9C45-C702FBE000AC}"/>
                    </a:ext>
                  </a:extLst>
                </p:cNvPr>
                <p:cNvSpPr/>
                <p:nvPr/>
              </p:nvSpPr>
              <p:spPr>
                <a:xfrm>
                  <a:off x="684000" y="4536000"/>
                  <a:ext cx="288000" cy="82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293" b="1" i="0" u="none" strike="noStrike" kern="1200" cap="none" spc="0" normalizeH="0" baseline="0" noProof="0">
                      <a:ln>
                        <a:noFill/>
                      </a:ln>
                      <a:solidFill>
                        <a:srgbClr val="2F5597"/>
                      </a:solidFill>
                      <a:effectLst/>
                      <a:uLnTx/>
                      <a:uFillTx/>
                      <a:latin typeface="Meiryo UI" panose="020B0604030504040204" pitchFamily="50" charset="-128"/>
                      <a:ea typeface="Meiryo UI" panose="020B0604030504040204" pitchFamily="50" charset="-128"/>
                      <a:cs typeface="+mn-cs"/>
                    </a:rPr>
                    <a:t>陸路</a:t>
                  </a:r>
                </a:p>
              </p:txBody>
            </p:sp>
            <p:sp>
              <p:nvSpPr>
                <p:cNvPr id="89" name="角丸四角形 13">
                  <a:extLst>
                    <a:ext uri="{FF2B5EF4-FFF2-40B4-BE49-F238E27FC236}">
                      <a16:creationId xmlns:a16="http://schemas.microsoft.com/office/drawing/2014/main" id="{64314700-A2B0-4532-BCC5-9DF90AC964FE}"/>
                    </a:ext>
                  </a:extLst>
                </p:cNvPr>
                <p:cNvSpPr/>
                <p:nvPr/>
              </p:nvSpPr>
              <p:spPr>
                <a:xfrm>
                  <a:off x="1260000" y="5184000"/>
                  <a:ext cx="8280000" cy="216000"/>
                </a:xfrm>
                <a:prstGeom prst="rightArrow">
                  <a:avLst/>
                </a:prstGeom>
                <a:gradFill>
                  <a:gsLst>
                    <a:gs pos="50000">
                      <a:srgbClr val="8FAADC"/>
                    </a:gs>
                    <a:gs pos="0">
                      <a:srgbClr val="2F5597"/>
                    </a:gs>
                    <a:gs pos="100000">
                      <a:srgbClr val="DAE3F3"/>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166260" tIns="0" rIns="166260" bIns="33252" rtlCol="0" anchor="b" anchorCtr="0">
                  <a:noAutofit/>
                </a:bodyPr>
                <a:lstStyle/>
                <a:p>
                  <a:pPr marL="0" marR="0" lvl="0" indent="0" algn="l" defTabSz="422316" rtl="0" eaLnBrk="1" fontAlgn="base" latinLnBrk="0" hangingPunct="1">
                    <a:lnSpc>
                      <a:spcPct val="100000"/>
                    </a:lnSpc>
                    <a:spcBef>
                      <a:spcPts val="0"/>
                    </a:spcBef>
                    <a:spcAft>
                      <a:spcPts val="0"/>
                    </a:spcAft>
                    <a:buClrTx/>
                    <a:buSzTx/>
                    <a:buFontTx/>
                    <a:buNone/>
                    <a:tabLst/>
                    <a:defRPr/>
                  </a:pPr>
                  <a:r>
                    <a:rPr kumimoji="1"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過密化する都市をストレスフリーに移動できる、未来社会</a:t>
                  </a:r>
                  <a:r>
                    <a:rPr kumimoji="1"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grpSp>
              <p:nvGrpSpPr>
                <p:cNvPr id="97" name="グループ化 96">
                  <a:extLst>
                    <a:ext uri="{FF2B5EF4-FFF2-40B4-BE49-F238E27FC236}">
                      <a16:creationId xmlns:a16="http://schemas.microsoft.com/office/drawing/2014/main" id="{C3203780-4388-4D37-B5E5-DBE374F7B2E0}"/>
                    </a:ext>
                  </a:extLst>
                </p:cNvPr>
                <p:cNvGrpSpPr/>
                <p:nvPr/>
              </p:nvGrpSpPr>
              <p:grpSpPr>
                <a:xfrm>
                  <a:off x="1260000" y="4536000"/>
                  <a:ext cx="2664000" cy="540000"/>
                  <a:chOff x="1260000" y="4536000"/>
                  <a:chExt cx="2664000" cy="540000"/>
                </a:xfrm>
              </p:grpSpPr>
              <p:sp>
                <p:nvSpPr>
                  <p:cNvPr id="88" name="角丸四角形 13">
                    <a:extLst>
                      <a:ext uri="{FF2B5EF4-FFF2-40B4-BE49-F238E27FC236}">
                        <a16:creationId xmlns:a16="http://schemas.microsoft.com/office/drawing/2014/main" id="{51B25111-A2E3-4BB3-BBA9-22B3C92DCED2}"/>
                      </a:ext>
                    </a:extLst>
                  </p:cNvPr>
                  <p:cNvSpPr/>
                  <p:nvPr/>
                </p:nvSpPr>
                <p:spPr>
                  <a:xfrm>
                    <a:off x="1260000" y="4536000"/>
                    <a:ext cx="2664000" cy="540000"/>
                  </a:xfrm>
                  <a:prstGeom prst="rect">
                    <a:avLst/>
                  </a:prstGeom>
                  <a:solidFill>
                    <a:srgbClr val="FFFFFF"/>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299269" tIns="0" rIns="0" bIns="0" rtlCol="0" anchor="ctr" anchorCtr="0">
                    <a:noAutofit/>
                  </a:bodyPr>
                  <a:lstStyle/>
                  <a:p>
                    <a:pPr marL="0" marR="0" lvl="0" indent="0" algn="l" defTabSz="422316" rtl="0" eaLnBrk="1" fontAlgn="base"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自動運転車</a:t>
                    </a:r>
                    <a:r>
                      <a:rPr kumimoji="1" lang="en-US" altLang="ja-JP" sz="1108"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レベル</a:t>
                    </a:r>
                    <a:r>
                      <a:rPr kumimoji="1" lang="en-US" altLang="ja-JP" sz="1108"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での貨客混載</a:t>
                    </a:r>
                  </a:p>
                  <a:p>
                    <a:pPr marL="0" marR="0" lvl="0" indent="0" algn="l" defTabSz="422316" rtl="0" eaLnBrk="1" fontAlgn="base" latinLnBrk="0" hangingPunct="1">
                      <a:lnSpc>
                        <a:spcPct val="100000"/>
                      </a:lnSpc>
                      <a:spcBef>
                        <a:spcPts val="0"/>
                      </a:spcBef>
                      <a:spcAft>
                        <a:spcPts val="0"/>
                      </a:spcAft>
                      <a:buClrTx/>
                      <a:buSzTx/>
                      <a:buFontTx/>
                      <a:buNone/>
                      <a:tabLst/>
                      <a:defRPr/>
                    </a:pPr>
                    <a:r>
                      <a:rPr kumimoji="1" lang="ja-JP" altLang="en-US"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万博工事</a:t>
                    </a:r>
                    <a:r>
                      <a:rPr kumimoji="1" lang="ja-JP" altLang="en-US" sz="97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での</a:t>
                    </a:r>
                    <a:r>
                      <a:rPr kumimoji="1" lang="ja-JP" altLang="en-US"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貨客混載</a:t>
                    </a:r>
                    <a:endParaRPr kumimoji="1" lang="ja-JP" altLang="en-US" sz="970" b="0" i="0" u="none" strike="sng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77" name="角丸四角形 13">
                    <a:extLst>
                      <a:ext uri="{FF2B5EF4-FFF2-40B4-BE49-F238E27FC236}">
                        <a16:creationId xmlns:a16="http://schemas.microsoft.com/office/drawing/2014/main" id="{88055342-6536-41C1-BC9F-90FDAB81CFD1}"/>
                      </a:ext>
                    </a:extLst>
                  </p:cNvPr>
                  <p:cNvSpPr/>
                  <p:nvPr/>
                </p:nvSpPr>
                <p:spPr>
                  <a:xfrm>
                    <a:off x="1260000" y="4536000"/>
                    <a:ext cx="216000" cy="540000"/>
                  </a:xfrm>
                  <a:prstGeom prst="rect">
                    <a:avLst/>
                  </a:prstGeom>
                  <a:solidFill>
                    <a:srgbClr val="F2F2F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831"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夢洲</a:t>
                    </a:r>
                  </a:p>
                </p:txBody>
              </p:sp>
            </p:grpSp>
            <p:grpSp>
              <p:nvGrpSpPr>
                <p:cNvPr id="98" name="グループ化 97">
                  <a:extLst>
                    <a:ext uri="{FF2B5EF4-FFF2-40B4-BE49-F238E27FC236}">
                      <a16:creationId xmlns:a16="http://schemas.microsoft.com/office/drawing/2014/main" id="{36ADE803-85B1-4EE1-934C-947BE4BBB5E2}"/>
                    </a:ext>
                  </a:extLst>
                </p:cNvPr>
                <p:cNvGrpSpPr/>
                <p:nvPr/>
              </p:nvGrpSpPr>
              <p:grpSpPr>
                <a:xfrm>
                  <a:off x="4068000" y="4536000"/>
                  <a:ext cx="2700000" cy="540000"/>
                  <a:chOff x="4068000" y="4536000"/>
                  <a:chExt cx="2700000" cy="540000"/>
                </a:xfrm>
              </p:grpSpPr>
              <p:sp>
                <p:nvSpPr>
                  <p:cNvPr id="74" name="角丸四角形 13">
                    <a:extLst>
                      <a:ext uri="{FF2B5EF4-FFF2-40B4-BE49-F238E27FC236}">
                        <a16:creationId xmlns:a16="http://schemas.microsoft.com/office/drawing/2014/main" id="{18C714F7-0475-4931-9453-D1BF692F26E1}"/>
                      </a:ext>
                    </a:extLst>
                  </p:cNvPr>
                  <p:cNvSpPr/>
                  <p:nvPr/>
                </p:nvSpPr>
                <p:spPr>
                  <a:xfrm>
                    <a:off x="4068000" y="4536000"/>
                    <a:ext cx="2700000" cy="540000"/>
                  </a:xfrm>
                  <a:prstGeom prst="rect">
                    <a:avLst/>
                  </a:prstGeom>
                  <a:solidFill>
                    <a:srgbClr val="DAE3F3"/>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299269" tIns="0" rIns="0" bIns="0" rtlCol="0" anchor="ctr" anchorCtr="0">
                    <a:noAutofit/>
                  </a:bodyPr>
                  <a:lstStyle/>
                  <a:p>
                    <a:pPr marL="0" marR="0" lvl="0" indent="0" algn="l" defTabSz="422316" rtl="0" eaLnBrk="1" fontAlgn="base"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スマートモビリティの推進</a:t>
                    </a:r>
                    <a:endParaRPr kumimoji="1"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22316" rtl="0" eaLnBrk="1" fontAlgn="base" latinLnBrk="0" hangingPunct="1">
                      <a:lnSpc>
                        <a:spcPct val="100000"/>
                      </a:lnSpc>
                      <a:spcBef>
                        <a:spcPts val="0"/>
                      </a:spcBef>
                      <a:spcAft>
                        <a:spcPts val="0"/>
                      </a:spcAft>
                      <a:buClrTx/>
                      <a:buSzTx/>
                      <a:buFontTx/>
                      <a:buNone/>
                      <a:tabLst/>
                      <a:defRPr/>
                    </a:pPr>
                    <a:r>
                      <a:rPr kumimoji="1" lang="ja-JP" altLang="en-US" sz="970" b="0"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自動運転車（レベル４相当）の実装</a:t>
                    </a:r>
                    <a:endParaRPr kumimoji="1" lang="en-US" altLang="ja-JP" sz="970" b="0"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844653" rtl="0" eaLnBrk="1" fontAlgn="ctr" latinLnBrk="0" hangingPunct="1">
                      <a:lnSpc>
                        <a:spcPct val="100000"/>
                      </a:lnSpc>
                      <a:spcBef>
                        <a:spcPts val="0"/>
                      </a:spcBef>
                      <a:spcAft>
                        <a:spcPts val="277"/>
                      </a:spcAft>
                      <a:buClr>
                        <a:srgbClr val="2EB66F"/>
                      </a:buClr>
                      <a:buSzTx/>
                      <a:buFontTx/>
                      <a:buNone/>
                      <a:tabLst/>
                      <a:defRPr/>
                    </a:pPr>
                    <a:r>
                      <a:rPr kumimoji="1" lang="en-US" altLang="ja-JP" sz="97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MaaS</a:t>
                    </a:r>
                    <a:r>
                      <a:rPr kumimoji="1" lang="ja-JP" altLang="en-US"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による移動の円滑化の実現</a:t>
                    </a:r>
                    <a:endParaRPr kumimoji="1" lang="en-US" altLang="ja-JP"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8" name="角丸四角形 13">
                    <a:extLst>
                      <a:ext uri="{FF2B5EF4-FFF2-40B4-BE49-F238E27FC236}">
                        <a16:creationId xmlns:a16="http://schemas.microsoft.com/office/drawing/2014/main" id="{5BE7BD96-78F8-4C99-A363-16F17EB26A2E}"/>
                      </a:ext>
                    </a:extLst>
                  </p:cNvPr>
                  <p:cNvSpPr/>
                  <p:nvPr/>
                </p:nvSpPr>
                <p:spPr>
                  <a:xfrm>
                    <a:off x="4068000" y="4536000"/>
                    <a:ext cx="216000" cy="540000"/>
                  </a:xfrm>
                  <a:prstGeom prst="rect">
                    <a:avLst/>
                  </a:prstGeom>
                  <a:solidFill>
                    <a:srgbClr val="F2F2F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831"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万博</a:t>
                    </a:r>
                  </a:p>
                </p:txBody>
              </p:sp>
            </p:grpSp>
            <p:sp>
              <p:nvSpPr>
                <p:cNvPr id="75" name="角丸四角形 13">
                  <a:extLst>
                    <a:ext uri="{FF2B5EF4-FFF2-40B4-BE49-F238E27FC236}">
                      <a16:creationId xmlns:a16="http://schemas.microsoft.com/office/drawing/2014/main" id="{F26C3D00-21EF-46D2-89EF-9B36F56E626A}"/>
                    </a:ext>
                  </a:extLst>
                </p:cNvPr>
                <p:cNvSpPr/>
                <p:nvPr/>
              </p:nvSpPr>
              <p:spPr>
                <a:xfrm>
                  <a:off x="6876000" y="4536000"/>
                  <a:ext cx="2664000" cy="540000"/>
                </a:xfrm>
                <a:prstGeom prst="rect">
                  <a:avLst/>
                </a:prstGeom>
                <a:solidFill>
                  <a:srgbClr val="FFFFFF"/>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166260" tIns="0" rIns="0" bIns="0" rtlCol="0" anchor="ctr" anchorCtr="0">
                  <a:noAutofit/>
                </a:bodyPr>
                <a:lstStyle/>
                <a:p>
                  <a:pPr marL="0" marR="0" lvl="0" indent="0" algn="l" defTabSz="422316" rtl="0" eaLnBrk="1" fontAlgn="base"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万博後の</a:t>
                  </a:r>
                  <a:r>
                    <a:rPr kumimoji="1" lang="fi-FI"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MaaS</a:t>
                  </a:r>
                </a:p>
                <a:p>
                  <a:pPr marL="0" marR="0" lvl="0" indent="0" algn="l" defTabSz="422316" rtl="0" eaLnBrk="1" fontAlgn="base" latinLnBrk="0" hangingPunct="1">
                    <a:lnSpc>
                      <a:spcPct val="100000"/>
                    </a:lnSpc>
                    <a:spcBef>
                      <a:spcPts val="0"/>
                    </a:spcBef>
                    <a:spcAft>
                      <a:spcPts val="0"/>
                    </a:spcAft>
                    <a:buClrTx/>
                    <a:buSzTx/>
                    <a:buFontTx/>
                    <a:buNone/>
                    <a:tabLst/>
                    <a:defRPr/>
                  </a:pPr>
                  <a:r>
                    <a:rPr kumimoji="1" lang="ja-JP" altLang="en-US" sz="9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多様なサービスをつないで街を活性化</a:t>
                  </a:r>
                </a:p>
              </p:txBody>
            </p:sp>
          </p:grpSp>
          <p:grpSp>
            <p:nvGrpSpPr>
              <p:cNvPr id="109" name="グループ化 108">
                <a:extLst>
                  <a:ext uri="{FF2B5EF4-FFF2-40B4-BE49-F238E27FC236}">
                    <a16:creationId xmlns:a16="http://schemas.microsoft.com/office/drawing/2014/main" id="{930949D5-580F-44F8-9ED2-B4488EC78574}"/>
                  </a:ext>
                </a:extLst>
              </p:cNvPr>
              <p:cNvGrpSpPr/>
              <p:nvPr/>
            </p:nvGrpSpPr>
            <p:grpSpPr>
              <a:xfrm>
                <a:off x="684000" y="5544000"/>
                <a:ext cx="8856000" cy="864000"/>
                <a:chOff x="684000" y="5544000"/>
                <a:chExt cx="8856000" cy="864000"/>
              </a:xfrm>
            </p:grpSpPr>
            <p:sp>
              <p:nvSpPr>
                <p:cNvPr id="46" name="角丸四角形 13">
                  <a:extLst>
                    <a:ext uri="{FF2B5EF4-FFF2-40B4-BE49-F238E27FC236}">
                      <a16:creationId xmlns:a16="http://schemas.microsoft.com/office/drawing/2014/main" id="{94556F58-372A-442F-BB5F-B3FDFE05F0AC}"/>
                    </a:ext>
                  </a:extLst>
                </p:cNvPr>
                <p:cNvSpPr/>
                <p:nvPr/>
              </p:nvSpPr>
              <p:spPr>
                <a:xfrm>
                  <a:off x="684000" y="5544000"/>
                  <a:ext cx="288000" cy="82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293" b="1" i="0" u="none" strike="noStrike" kern="1200" cap="none" spc="0" normalizeH="0" baseline="0" noProof="0">
                      <a:ln>
                        <a:noFill/>
                      </a:ln>
                      <a:solidFill>
                        <a:srgbClr val="2F5597"/>
                      </a:solidFill>
                      <a:effectLst/>
                      <a:uLnTx/>
                      <a:uFillTx/>
                      <a:latin typeface="Meiryo UI" panose="020B0604030504040204" pitchFamily="50" charset="-128"/>
                      <a:ea typeface="Meiryo UI" panose="020B0604030504040204" pitchFamily="50" charset="-128"/>
                      <a:cs typeface="+mn-cs"/>
                    </a:rPr>
                    <a:t>空路</a:t>
                  </a:r>
                </a:p>
              </p:txBody>
            </p:sp>
            <p:grpSp>
              <p:nvGrpSpPr>
                <p:cNvPr id="104" name="グループ化 103">
                  <a:extLst>
                    <a:ext uri="{FF2B5EF4-FFF2-40B4-BE49-F238E27FC236}">
                      <a16:creationId xmlns:a16="http://schemas.microsoft.com/office/drawing/2014/main" id="{51026403-41DD-4112-83D4-D2D9FE127FE2}"/>
                    </a:ext>
                  </a:extLst>
                </p:cNvPr>
                <p:cNvGrpSpPr/>
                <p:nvPr/>
              </p:nvGrpSpPr>
              <p:grpSpPr>
                <a:xfrm>
                  <a:off x="1260000" y="5544000"/>
                  <a:ext cx="8280000" cy="864000"/>
                  <a:chOff x="1260000" y="5544000"/>
                  <a:chExt cx="8280000" cy="864000"/>
                </a:xfrm>
              </p:grpSpPr>
              <p:sp>
                <p:nvSpPr>
                  <p:cNvPr id="87" name="角丸四角形 13">
                    <a:extLst>
                      <a:ext uri="{FF2B5EF4-FFF2-40B4-BE49-F238E27FC236}">
                        <a16:creationId xmlns:a16="http://schemas.microsoft.com/office/drawing/2014/main" id="{3A93C917-87AE-43A2-9824-69DA88A596A4}"/>
                      </a:ext>
                    </a:extLst>
                  </p:cNvPr>
                  <p:cNvSpPr/>
                  <p:nvPr/>
                </p:nvSpPr>
                <p:spPr>
                  <a:xfrm>
                    <a:off x="1260000" y="6192000"/>
                    <a:ext cx="8280000" cy="216000"/>
                  </a:xfrm>
                  <a:prstGeom prst="rightArrow">
                    <a:avLst/>
                  </a:prstGeom>
                  <a:gradFill>
                    <a:gsLst>
                      <a:gs pos="50000">
                        <a:srgbClr val="8FAADC"/>
                      </a:gs>
                      <a:gs pos="0">
                        <a:srgbClr val="2F5597"/>
                      </a:gs>
                      <a:gs pos="100000">
                        <a:srgbClr val="DAE3F3"/>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166260" tIns="0" rIns="166260" bIns="33252" rtlCol="0" anchor="b" anchorCtr="0">
                    <a:noAutofit/>
                  </a:bodyPr>
                  <a:lstStyle/>
                  <a:p>
                    <a:pPr marL="0" marR="0" lvl="0" indent="0" algn="l" defTabSz="422316" rtl="0" eaLnBrk="1" fontAlgn="base" latinLnBrk="0" hangingPunct="1">
                      <a:lnSpc>
                        <a:spcPct val="100000"/>
                      </a:lnSpc>
                      <a:spcBef>
                        <a:spcPts val="0"/>
                      </a:spcBef>
                      <a:spcAft>
                        <a:spcPts val="0"/>
                      </a:spcAft>
                      <a:buClrTx/>
                      <a:buSzTx/>
                      <a:buFontTx/>
                      <a:buNone/>
                      <a:tabLst/>
                      <a:defRPr/>
                    </a:pPr>
                    <a:r>
                      <a:rPr kumimoji="1"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自由でスピーディーに移動できる、未来社会</a:t>
                    </a:r>
                    <a:r>
                      <a:rPr kumimoji="1"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grpSp>
                <p:nvGrpSpPr>
                  <p:cNvPr id="101" name="グループ化 100">
                    <a:extLst>
                      <a:ext uri="{FF2B5EF4-FFF2-40B4-BE49-F238E27FC236}">
                        <a16:creationId xmlns:a16="http://schemas.microsoft.com/office/drawing/2014/main" id="{55729429-C320-408D-B862-7DC70CDD80EB}"/>
                      </a:ext>
                    </a:extLst>
                  </p:cNvPr>
                  <p:cNvGrpSpPr/>
                  <p:nvPr/>
                </p:nvGrpSpPr>
                <p:grpSpPr>
                  <a:xfrm>
                    <a:off x="1260000" y="5544000"/>
                    <a:ext cx="2664000" cy="540000"/>
                    <a:chOff x="1260000" y="5544000"/>
                    <a:chExt cx="2664000" cy="540000"/>
                  </a:xfrm>
                </p:grpSpPr>
                <p:sp>
                  <p:nvSpPr>
                    <p:cNvPr id="86" name="角丸四角形 13">
                      <a:extLst>
                        <a:ext uri="{FF2B5EF4-FFF2-40B4-BE49-F238E27FC236}">
                          <a16:creationId xmlns:a16="http://schemas.microsoft.com/office/drawing/2014/main" id="{2216214A-B75E-4129-837F-131D2885842B}"/>
                        </a:ext>
                      </a:extLst>
                    </p:cNvPr>
                    <p:cNvSpPr/>
                    <p:nvPr/>
                  </p:nvSpPr>
                  <p:spPr>
                    <a:xfrm>
                      <a:off x="1260000" y="5544000"/>
                      <a:ext cx="2664000" cy="540000"/>
                    </a:xfrm>
                    <a:prstGeom prst="rect">
                      <a:avLst/>
                    </a:prstGeom>
                    <a:solidFill>
                      <a:schemeClr val="bg1"/>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299269" tIns="0" rIns="0" bIns="0" rtlCol="0" anchor="ctr" anchorCtr="0">
                      <a:noAutofit/>
                    </a:bodyPr>
                    <a:lstStyle/>
                    <a:p>
                      <a:pPr marL="0" marR="0" lvl="0" indent="0" algn="l" defTabSz="422316" rtl="0" eaLnBrk="1" fontAlgn="base"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ドローン・コンストラクション</a:t>
                      </a:r>
                    </a:p>
                    <a:p>
                      <a:pPr marL="0" marR="0" lvl="0" indent="0" algn="l" defTabSz="422316" rtl="0" eaLnBrk="1" fontAlgn="base" latinLnBrk="0" hangingPunct="1">
                        <a:lnSpc>
                          <a:spcPct val="100000"/>
                        </a:lnSpc>
                        <a:spcBef>
                          <a:spcPts val="0"/>
                        </a:spcBef>
                        <a:spcAft>
                          <a:spcPts val="0"/>
                        </a:spcAft>
                        <a:buClrTx/>
                        <a:buSzTx/>
                        <a:buFontTx/>
                        <a:buNone/>
                        <a:tabLst/>
                        <a:defRPr/>
                      </a:pPr>
                      <a:r>
                        <a:rPr kumimoji="1" lang="ja-JP" altLang="en-US" sz="97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ドローンによる輸送・監視・管理</a:t>
                      </a:r>
                    </a:p>
                  </p:txBody>
                </p:sp>
                <p:sp>
                  <p:nvSpPr>
                    <p:cNvPr id="83" name="角丸四角形 13">
                      <a:extLst>
                        <a:ext uri="{FF2B5EF4-FFF2-40B4-BE49-F238E27FC236}">
                          <a16:creationId xmlns:a16="http://schemas.microsoft.com/office/drawing/2014/main" id="{CB207A97-8ECD-41C4-980F-7709A9F3DCF7}"/>
                        </a:ext>
                      </a:extLst>
                    </p:cNvPr>
                    <p:cNvSpPr/>
                    <p:nvPr/>
                  </p:nvSpPr>
                  <p:spPr>
                    <a:xfrm>
                      <a:off x="1260000" y="5544000"/>
                      <a:ext cx="216000" cy="540000"/>
                    </a:xfrm>
                    <a:prstGeom prst="rect">
                      <a:avLst/>
                    </a:prstGeom>
                    <a:solidFill>
                      <a:srgbClr val="F2F2F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831"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夢洲</a:t>
                      </a:r>
                    </a:p>
                  </p:txBody>
                </p:sp>
              </p:grpSp>
              <p:grpSp>
                <p:nvGrpSpPr>
                  <p:cNvPr id="102" name="グループ化 101">
                    <a:extLst>
                      <a:ext uri="{FF2B5EF4-FFF2-40B4-BE49-F238E27FC236}">
                        <a16:creationId xmlns:a16="http://schemas.microsoft.com/office/drawing/2014/main" id="{436F6F2A-1F73-45E5-9D1E-0652A46362C5}"/>
                      </a:ext>
                    </a:extLst>
                  </p:cNvPr>
                  <p:cNvGrpSpPr/>
                  <p:nvPr/>
                </p:nvGrpSpPr>
                <p:grpSpPr>
                  <a:xfrm>
                    <a:off x="4068000" y="5544000"/>
                    <a:ext cx="2664000" cy="540000"/>
                    <a:chOff x="4068000" y="5544000"/>
                    <a:chExt cx="2664000" cy="540000"/>
                  </a:xfrm>
                </p:grpSpPr>
                <p:sp>
                  <p:nvSpPr>
                    <p:cNvPr id="80" name="角丸四角形 13">
                      <a:extLst>
                        <a:ext uri="{FF2B5EF4-FFF2-40B4-BE49-F238E27FC236}">
                          <a16:creationId xmlns:a16="http://schemas.microsoft.com/office/drawing/2014/main" id="{C52CB483-4505-4D95-A530-438835E7BC96}"/>
                        </a:ext>
                      </a:extLst>
                    </p:cNvPr>
                    <p:cNvSpPr/>
                    <p:nvPr/>
                  </p:nvSpPr>
                  <p:spPr>
                    <a:xfrm>
                      <a:off x="4068000" y="5544000"/>
                      <a:ext cx="2664000" cy="540000"/>
                    </a:xfrm>
                    <a:prstGeom prst="rect">
                      <a:avLst/>
                    </a:prstGeom>
                    <a:solidFill>
                      <a:srgbClr val="DAE3F3"/>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299269" tIns="0" rIns="0" bIns="0" rtlCol="0" anchor="ctr" anchorCtr="0">
                      <a:noAutofit/>
                    </a:bodyPr>
                    <a:lstStyle/>
                    <a:p>
                      <a:pPr marL="0" marR="0" lvl="0" indent="0" algn="l" defTabSz="422316" rtl="0" eaLnBrk="1" fontAlgn="base"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空飛ぶクルマの万博アクセス</a:t>
                      </a:r>
                    </a:p>
                    <a:p>
                      <a:pPr marL="0" marR="0" lvl="0" indent="0" algn="l" defTabSz="422316" rtl="0" eaLnBrk="1" fontAlgn="base" latinLnBrk="0" hangingPunct="1">
                        <a:lnSpc>
                          <a:spcPct val="100000"/>
                        </a:lnSpc>
                        <a:spcBef>
                          <a:spcPts val="0"/>
                        </a:spcBef>
                        <a:spcAft>
                          <a:spcPts val="0"/>
                        </a:spcAft>
                        <a:buClrTx/>
                        <a:buSzTx/>
                        <a:buFontTx/>
                        <a:buNone/>
                        <a:tabLst/>
                        <a:defRPr/>
                      </a:pPr>
                      <a:r>
                        <a:rPr kumimoji="1" lang="ja-JP" altLang="en-US" sz="9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万博会場を結ぶ空飛ぶクルマの実装</a:t>
                      </a:r>
                    </a:p>
                  </p:txBody>
                </p:sp>
                <p:sp>
                  <p:nvSpPr>
                    <p:cNvPr id="84" name="角丸四角形 13">
                      <a:extLst>
                        <a:ext uri="{FF2B5EF4-FFF2-40B4-BE49-F238E27FC236}">
                          <a16:creationId xmlns:a16="http://schemas.microsoft.com/office/drawing/2014/main" id="{75352FAF-1303-495C-9F0E-ED3D50C9F06C}"/>
                        </a:ext>
                      </a:extLst>
                    </p:cNvPr>
                    <p:cNvSpPr/>
                    <p:nvPr/>
                  </p:nvSpPr>
                  <p:spPr>
                    <a:xfrm>
                      <a:off x="4068000" y="5544000"/>
                      <a:ext cx="216000" cy="540000"/>
                    </a:xfrm>
                    <a:prstGeom prst="rect">
                      <a:avLst/>
                    </a:prstGeom>
                    <a:solidFill>
                      <a:srgbClr val="F2F2F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831"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万博</a:t>
                      </a:r>
                    </a:p>
                  </p:txBody>
                </p:sp>
              </p:grpSp>
              <p:sp>
                <p:nvSpPr>
                  <p:cNvPr id="81" name="角丸四角形 13">
                    <a:extLst>
                      <a:ext uri="{FF2B5EF4-FFF2-40B4-BE49-F238E27FC236}">
                        <a16:creationId xmlns:a16="http://schemas.microsoft.com/office/drawing/2014/main" id="{B7DFABA7-3F61-4BCC-B6D3-2A5E7C02165B}"/>
                      </a:ext>
                    </a:extLst>
                  </p:cNvPr>
                  <p:cNvSpPr/>
                  <p:nvPr/>
                </p:nvSpPr>
                <p:spPr>
                  <a:xfrm>
                    <a:off x="6876000" y="5544000"/>
                    <a:ext cx="2664000" cy="540000"/>
                  </a:xfrm>
                  <a:prstGeom prst="rect">
                    <a:avLst/>
                  </a:prstGeom>
                  <a:solidFill>
                    <a:srgbClr val="FFFFFF"/>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166260" tIns="0" rIns="0" bIns="0" rtlCol="0" anchor="ctr" anchorCtr="0">
                    <a:noAutofit/>
                  </a:bodyPr>
                  <a:lstStyle/>
                  <a:p>
                    <a:pPr marL="0" marR="0" lvl="0" indent="0" algn="l" defTabSz="422316" rtl="0" eaLnBrk="1" fontAlgn="base"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日常での空飛ぶクルマの普及</a:t>
                    </a:r>
                  </a:p>
                  <a:p>
                    <a:pPr marL="0" marR="0" lvl="0" indent="0" algn="l" defTabSz="422316" rtl="0" eaLnBrk="1" fontAlgn="base" latinLnBrk="0" hangingPunct="1">
                      <a:lnSpc>
                        <a:spcPct val="100000"/>
                      </a:lnSpc>
                      <a:spcBef>
                        <a:spcPts val="0"/>
                      </a:spcBef>
                      <a:spcAft>
                        <a:spcPts val="0"/>
                      </a:spcAft>
                      <a:buClrTx/>
                      <a:buSzTx/>
                      <a:buFontTx/>
                      <a:buNone/>
                      <a:tabLst/>
                      <a:defRPr/>
                    </a:pPr>
                    <a:r>
                      <a:rPr kumimoji="1" lang="ja-JP" altLang="en-US" sz="9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街</a:t>
                    </a:r>
                    <a:r>
                      <a:rPr kumimoji="1" lang="ja-JP" altLang="en-US"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なか</a:t>
                    </a:r>
                    <a:r>
                      <a:rPr kumimoji="1" lang="ja-JP" altLang="en-US" sz="9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にポートが存在する日常モビリティ</a:t>
                    </a:r>
                  </a:p>
                </p:txBody>
              </p:sp>
            </p:grpSp>
          </p:grpSp>
        </p:grpSp>
      </p:grpSp>
      <p:sp>
        <p:nvSpPr>
          <p:cNvPr id="115" name="角丸四角形 13">
            <a:extLst>
              <a:ext uri="{FF2B5EF4-FFF2-40B4-BE49-F238E27FC236}">
                <a16:creationId xmlns:a16="http://schemas.microsoft.com/office/drawing/2014/main" id="{4A478213-63D7-4BE0-AF7C-122B038175EB}"/>
              </a:ext>
            </a:extLst>
          </p:cNvPr>
          <p:cNvSpPr/>
          <p:nvPr/>
        </p:nvSpPr>
        <p:spPr>
          <a:xfrm>
            <a:off x="2311586" y="6138797"/>
            <a:ext cx="4355147" cy="133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marL="0" marR="0" lvl="0" indent="0" algn="l" defTabSz="422316" rtl="0" eaLnBrk="1" fontAlgn="base" latinLnBrk="0" hangingPunct="1">
              <a:lnSpc>
                <a:spcPct val="100000"/>
              </a:lnSpc>
              <a:spcBef>
                <a:spcPts val="0"/>
              </a:spcBef>
              <a:spcAft>
                <a:spcPts val="0"/>
              </a:spcAft>
              <a:buClrTx/>
              <a:buSzTx/>
              <a:buFontTx/>
              <a:buNone/>
              <a:tabLst/>
              <a:defRPr/>
            </a:pPr>
            <a:r>
              <a:rPr kumimoji="1" lang="ja-JP" altLang="en-US" sz="831"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凡例</a:t>
            </a:r>
            <a:r>
              <a:rPr kumimoji="1" lang="en-US" altLang="ja-JP" sz="831"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831"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夢洲コンストラクション</a:t>
            </a:r>
            <a:r>
              <a:rPr kumimoji="1" lang="en-US" altLang="ja-JP" sz="831"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831"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大阪・関西万博</a:t>
            </a:r>
            <a:r>
              <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うめきた</a:t>
            </a:r>
            <a:r>
              <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期</a:t>
            </a:r>
            <a:r>
              <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6" name="角丸四角形 13">
            <a:extLst>
              <a:ext uri="{FF2B5EF4-FFF2-40B4-BE49-F238E27FC236}">
                <a16:creationId xmlns:a16="http://schemas.microsoft.com/office/drawing/2014/main" id="{97783662-2D98-4FAB-A5FB-055FF11B304D}"/>
              </a:ext>
            </a:extLst>
          </p:cNvPr>
          <p:cNvSpPr/>
          <p:nvPr/>
        </p:nvSpPr>
        <p:spPr>
          <a:xfrm>
            <a:off x="2686990" y="6138797"/>
            <a:ext cx="432277" cy="133008"/>
          </a:xfrm>
          <a:prstGeom prst="rect">
            <a:avLst/>
          </a:prstGeom>
          <a:solidFill>
            <a:srgbClr val="F2F2F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739"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夢洲</a:t>
            </a:r>
          </a:p>
        </p:txBody>
      </p:sp>
      <p:sp>
        <p:nvSpPr>
          <p:cNvPr id="117" name="角丸四角形 13">
            <a:extLst>
              <a:ext uri="{FF2B5EF4-FFF2-40B4-BE49-F238E27FC236}">
                <a16:creationId xmlns:a16="http://schemas.microsoft.com/office/drawing/2014/main" id="{06F9C366-A5FD-4110-A445-C6F485D9FF9B}"/>
              </a:ext>
            </a:extLst>
          </p:cNvPr>
          <p:cNvSpPr/>
          <p:nvPr/>
        </p:nvSpPr>
        <p:spPr>
          <a:xfrm>
            <a:off x="4159965" y="6138797"/>
            <a:ext cx="432277" cy="133008"/>
          </a:xfrm>
          <a:prstGeom prst="rect">
            <a:avLst/>
          </a:prstGeom>
          <a:solidFill>
            <a:srgbClr val="F2F2F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739"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万博</a:t>
            </a:r>
          </a:p>
        </p:txBody>
      </p:sp>
      <p:sp>
        <p:nvSpPr>
          <p:cNvPr id="118" name="角丸四角形 13">
            <a:extLst>
              <a:ext uri="{FF2B5EF4-FFF2-40B4-BE49-F238E27FC236}">
                <a16:creationId xmlns:a16="http://schemas.microsoft.com/office/drawing/2014/main" id="{C566EB51-9C89-48FB-B260-F3C95192369D}"/>
              </a:ext>
            </a:extLst>
          </p:cNvPr>
          <p:cNvSpPr/>
          <p:nvPr/>
        </p:nvSpPr>
        <p:spPr>
          <a:xfrm>
            <a:off x="5646426" y="6138797"/>
            <a:ext cx="432277" cy="133008"/>
          </a:xfrm>
          <a:prstGeom prst="rect">
            <a:avLst/>
          </a:prstGeom>
          <a:solidFill>
            <a:srgbClr val="F2F2F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739"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うめきた</a:t>
            </a:r>
          </a:p>
        </p:txBody>
      </p:sp>
      <p:sp>
        <p:nvSpPr>
          <p:cNvPr id="71" name="スライド番号プレースホルダー 4">
            <a:extLst>
              <a:ext uri="{FF2B5EF4-FFF2-40B4-BE49-F238E27FC236}">
                <a16:creationId xmlns:a16="http://schemas.microsoft.com/office/drawing/2014/main" id="{6A1E17F0-3561-47EC-B302-0598872CAE9C}"/>
              </a:ext>
            </a:extLst>
          </p:cNvPr>
          <p:cNvSpPr>
            <a:spLocks noGrp="1"/>
          </p:cNvSpPr>
          <p:nvPr>
            <p:ph type="sldNum" sz="quarter" idx="12"/>
          </p:nvPr>
        </p:nvSpPr>
        <p:spPr>
          <a:xfrm>
            <a:off x="7117704" y="6569295"/>
            <a:ext cx="1995125" cy="16927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38AFE9-EB24-4E85-A937-181894F314B4}" type="slidenum">
              <a:rPr kumimoji="1" lang="ja-JP" altLang="en-US" sz="1100" b="0" i="0" u="none" strike="noStrike" kern="1200" cap="none" spc="0" normalizeH="0" baseline="0" noProof="0" smtClean="0">
                <a:ln>
                  <a:noFill/>
                </a:ln>
                <a:solidFill>
                  <a:srgbClr val="525252"/>
                </a:solidFill>
                <a:effectLst/>
                <a:uLnTx/>
                <a:uFillTx/>
                <a:latin typeface="BIZ UDゴシック" panose="020B0400000000000000" pitchFamily="49" charset="-128"/>
                <a:ea typeface="BIZ UDゴシック" panose="020B0400000000000000" pitchFamily="49" charset="-128"/>
              </a:rPr>
              <a:pPr marL="0" marR="0" lvl="0" indent="0" algn="r" defTabSz="457200" rtl="0" eaLnBrk="1" fontAlgn="auto" latinLnBrk="0" hangingPunct="1">
                <a:lnSpc>
                  <a:spcPct val="100000"/>
                </a:lnSpc>
                <a:spcBef>
                  <a:spcPts val="0"/>
                </a:spcBef>
                <a:spcAft>
                  <a:spcPts val="0"/>
                </a:spcAft>
                <a:buClrTx/>
                <a:buSzTx/>
                <a:buFontTx/>
                <a:buNone/>
                <a:tabLst/>
                <a:defRPr/>
              </a:pPr>
              <a:t>86</a:t>
            </a:fld>
            <a:endParaRPr kumimoji="1" lang="ja-JP" altLang="en-US" sz="1100" b="0" i="0" u="none" strike="noStrike" kern="1200" cap="none" spc="0" normalizeH="0" baseline="0" noProof="0">
              <a:ln>
                <a:noFill/>
              </a:ln>
              <a:solidFill>
                <a:srgbClr val="525252"/>
              </a:solidFill>
              <a:effectLst/>
              <a:uLnTx/>
              <a:uFillTx/>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685401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3A7AF538-8682-4528-A58F-D2BE89726D21}"/>
              </a:ext>
            </a:extLst>
          </p:cNvPr>
          <p:cNvSpPr>
            <a:spLocks noGrp="1"/>
          </p:cNvSpPr>
          <p:nvPr>
            <p:ph type="title"/>
          </p:nvPr>
        </p:nvSpPr>
        <p:spPr>
          <a:xfrm>
            <a:off x="-323" y="1953"/>
            <a:ext cx="9144323" cy="764798"/>
          </a:xfrm>
          <a:solidFill>
            <a:srgbClr val="DEEBF7"/>
          </a:solidFill>
        </p:spPr>
        <p:txBody>
          <a:bodyPr vert="horz" lIns="266017" tIns="0" rIns="266017" bIns="66504" rtlCol="0" anchor="b" anchorCtr="0">
            <a:noAutofit/>
          </a:bodyPr>
          <a:lstStyle/>
          <a:p>
            <a:r>
              <a:rPr lang="en-US" altLang="ja-JP" dirty="0"/>
              <a:t>2025</a:t>
            </a:r>
            <a:r>
              <a:rPr lang="ja-JP" altLang="en-US" dirty="0"/>
              <a:t>年　大阪・関西万博を機に “豊かな未来社会” を実現　</a:t>
            </a:r>
            <a:r>
              <a:rPr lang="en-US" altLang="ja-JP" dirty="0"/>
              <a:t>【</a:t>
            </a:r>
            <a:r>
              <a:rPr lang="ja-JP" altLang="en-US" dirty="0"/>
              <a:t>医療・健康など</a:t>
            </a:r>
            <a:r>
              <a:rPr lang="en-US" altLang="ja-JP" dirty="0"/>
              <a:t>】</a:t>
            </a:r>
            <a:endParaRPr lang="ja-JP" altLang="en-US" dirty="0"/>
          </a:p>
        </p:txBody>
      </p:sp>
      <p:graphicFrame>
        <p:nvGraphicFramePr>
          <p:cNvPr id="8" name="表 7">
            <a:extLst>
              <a:ext uri="{FF2B5EF4-FFF2-40B4-BE49-F238E27FC236}">
                <a16:creationId xmlns:a16="http://schemas.microsoft.com/office/drawing/2014/main" id="{6F20CF12-2DF6-46FD-BCC9-0CA9BEDB6A9F}"/>
              </a:ext>
            </a:extLst>
          </p:cNvPr>
          <p:cNvGraphicFramePr>
            <a:graphicFrameLocks noGrp="1"/>
          </p:cNvGraphicFramePr>
          <p:nvPr>
            <p:extLst/>
          </p:nvPr>
        </p:nvGraphicFramePr>
        <p:xfrm>
          <a:off x="266017" y="1541957"/>
          <a:ext cx="8598795" cy="4964862"/>
        </p:xfrm>
        <a:graphic>
          <a:graphicData uri="http://schemas.openxmlformats.org/drawingml/2006/table">
            <a:tbl>
              <a:tblPr firstRow="1" bandRow="1">
                <a:tableStyleId>{6E25E649-3F16-4E02-A733-19D2CDBF48F0}</a:tableStyleId>
              </a:tblPr>
              <a:tblGrid>
                <a:gridCol w="332521">
                  <a:extLst>
                    <a:ext uri="{9D8B030D-6E8A-4147-A177-3AD203B41FA5}">
                      <a16:colId xmlns:a16="http://schemas.microsoft.com/office/drawing/2014/main" val="3343399595"/>
                    </a:ext>
                  </a:extLst>
                </a:gridCol>
                <a:gridCol w="299269">
                  <a:extLst>
                    <a:ext uri="{9D8B030D-6E8A-4147-A177-3AD203B41FA5}">
                      <a16:colId xmlns:a16="http://schemas.microsoft.com/office/drawing/2014/main" val="3482630612"/>
                    </a:ext>
                  </a:extLst>
                </a:gridCol>
                <a:gridCol w="2668295">
                  <a:extLst>
                    <a:ext uri="{9D8B030D-6E8A-4147-A177-3AD203B41FA5}">
                      <a16:colId xmlns:a16="http://schemas.microsoft.com/office/drawing/2014/main" val="1718938046"/>
                    </a:ext>
                  </a:extLst>
                </a:gridCol>
                <a:gridCol w="2652038">
                  <a:extLst>
                    <a:ext uri="{9D8B030D-6E8A-4147-A177-3AD203B41FA5}">
                      <a16:colId xmlns:a16="http://schemas.microsoft.com/office/drawing/2014/main" val="1562956198"/>
                    </a:ext>
                  </a:extLst>
                </a:gridCol>
                <a:gridCol w="2646672">
                  <a:extLst>
                    <a:ext uri="{9D8B030D-6E8A-4147-A177-3AD203B41FA5}">
                      <a16:colId xmlns:a16="http://schemas.microsoft.com/office/drawing/2014/main" val="4152553691"/>
                    </a:ext>
                  </a:extLst>
                </a:gridCol>
              </a:tblGrid>
              <a:tr h="322074">
                <a:tc gridSpan="2">
                  <a:txBody>
                    <a:bodyPr/>
                    <a:lstStyle/>
                    <a:p>
                      <a:pPr marL="0" algn="ctr" defTabSz="914423" rtl="0" eaLnBrk="1" fontAlgn="ctr" latinLnBrk="0" hangingPunct="1"/>
                      <a:endParaRPr kumimoji="1" lang="ja-JP" altLang="en-US" sz="1100" b="1" kern="1200" dirty="0">
                        <a:solidFill>
                          <a:schemeClr val="tx1"/>
                        </a:solidFill>
                        <a:latin typeface="+mn-ea"/>
                        <a:ea typeface="+mn-ea"/>
                        <a:cs typeface="+mn-cs"/>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marL="0" algn="ctr" defTabSz="914423" rtl="0" eaLnBrk="1" fontAlgn="ctr" latinLnBrk="0" hangingPunct="1"/>
                      <a:r>
                        <a:rPr kumimoji="1" lang="ja-JP" altLang="en-US" sz="1100" kern="1200" dirty="0">
                          <a:solidFill>
                            <a:schemeClr val="tx1"/>
                          </a:solidFill>
                          <a:latin typeface="+mn-ea"/>
                          <a:ea typeface="+mn-ea"/>
                        </a:rPr>
                        <a:t>フェーズ</a:t>
                      </a:r>
                      <a:r>
                        <a:rPr kumimoji="1" lang="en-US" altLang="ja-JP" sz="1100" kern="1200" dirty="0">
                          <a:solidFill>
                            <a:schemeClr val="tx1"/>
                          </a:solidFill>
                          <a:latin typeface="+mn-ea"/>
                          <a:ea typeface="+mn-ea"/>
                        </a:rPr>
                        <a:t>Ⅰ</a:t>
                      </a:r>
                    </a:p>
                    <a:p>
                      <a:pPr marL="0" algn="ctr" defTabSz="914423" rtl="0" eaLnBrk="1" fontAlgn="ctr" latinLnBrk="0" hangingPunct="1"/>
                      <a:r>
                        <a:rPr kumimoji="1" lang="ja-JP" altLang="en-US" sz="900" b="0" kern="1200" dirty="0">
                          <a:solidFill>
                            <a:schemeClr val="tx1"/>
                          </a:solidFill>
                          <a:latin typeface="+mn-ea"/>
                          <a:ea typeface="+mn-ea"/>
                        </a:rPr>
                        <a:t>～</a:t>
                      </a:r>
                      <a:r>
                        <a:rPr kumimoji="1" lang="en-US" altLang="ja-JP" sz="900" b="0" kern="1200" dirty="0">
                          <a:solidFill>
                            <a:schemeClr val="tx1"/>
                          </a:solidFill>
                          <a:latin typeface="+mn-ea"/>
                          <a:ea typeface="+mn-ea"/>
                        </a:rPr>
                        <a:t>2024</a:t>
                      </a:r>
                      <a:r>
                        <a:rPr kumimoji="1" lang="ja-JP" altLang="en-US" sz="900" b="0" kern="1200" dirty="0">
                          <a:solidFill>
                            <a:schemeClr val="tx1"/>
                          </a:solidFill>
                          <a:latin typeface="+mn-ea"/>
                          <a:ea typeface="+mn-ea"/>
                        </a:rPr>
                        <a:t>年度 </a:t>
                      </a:r>
                      <a:r>
                        <a:rPr kumimoji="1" lang="en-US" altLang="ja-JP" sz="900" b="0" kern="1200" dirty="0">
                          <a:solidFill>
                            <a:schemeClr val="tx1"/>
                          </a:solidFill>
                          <a:latin typeface="+mn-ea"/>
                          <a:ea typeface="+mn-ea"/>
                        </a:rPr>
                        <a:t>Before</a:t>
                      </a:r>
                      <a:r>
                        <a:rPr kumimoji="1" lang="ja-JP" altLang="en-US" sz="900" b="0" kern="1200" dirty="0">
                          <a:solidFill>
                            <a:schemeClr val="tx1"/>
                          </a:solidFill>
                          <a:latin typeface="+mn-ea"/>
                          <a:ea typeface="+mn-ea"/>
                        </a:rPr>
                        <a:t>万博</a:t>
                      </a:r>
                    </a:p>
                  </a:txBody>
                  <a:tcPr marL="0" marR="0" marT="0" marB="0"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algn="ctr" defTabSz="914423" rtl="0" eaLnBrk="1" fontAlgn="ctr" latinLnBrk="0" hangingPunct="1"/>
                      <a:r>
                        <a:rPr kumimoji="1" lang="ja-JP" altLang="en-US" sz="1100" kern="1200" dirty="0">
                          <a:solidFill>
                            <a:schemeClr val="tx1"/>
                          </a:solidFill>
                          <a:latin typeface="+mn-ea"/>
                          <a:ea typeface="+mn-ea"/>
                        </a:rPr>
                        <a:t>フェーズ</a:t>
                      </a:r>
                      <a:r>
                        <a:rPr kumimoji="1" lang="en-US" altLang="ja-JP" sz="1100" kern="1200" dirty="0">
                          <a:solidFill>
                            <a:schemeClr val="tx1"/>
                          </a:solidFill>
                          <a:latin typeface="+mn-ea"/>
                          <a:ea typeface="+mn-ea"/>
                        </a:rPr>
                        <a:t>Ⅱ</a:t>
                      </a:r>
                    </a:p>
                    <a:p>
                      <a:pPr marL="0" algn="ctr" defTabSz="914423" rtl="0" eaLnBrk="1" fontAlgn="ctr" latinLnBrk="0" hangingPunct="1"/>
                      <a:r>
                        <a:rPr kumimoji="1" lang="en-US" altLang="ja-JP" sz="900" b="0" kern="1200" dirty="0">
                          <a:solidFill>
                            <a:schemeClr val="tx1"/>
                          </a:solidFill>
                          <a:latin typeface="+mn-ea"/>
                          <a:ea typeface="+mn-ea"/>
                        </a:rPr>
                        <a:t>2025</a:t>
                      </a:r>
                      <a:r>
                        <a:rPr kumimoji="1" lang="ja-JP" altLang="en-US" sz="900" b="0" kern="1200" dirty="0">
                          <a:solidFill>
                            <a:schemeClr val="tx1"/>
                          </a:solidFill>
                          <a:latin typeface="+mn-ea"/>
                          <a:ea typeface="+mn-ea"/>
                        </a:rPr>
                        <a:t>年度 </a:t>
                      </a:r>
                      <a:r>
                        <a:rPr kumimoji="1" lang="en-US" altLang="ja-JP" sz="900" b="0" kern="1200" dirty="0">
                          <a:solidFill>
                            <a:schemeClr val="tx1"/>
                          </a:solidFill>
                          <a:latin typeface="+mn-ea"/>
                          <a:ea typeface="+mn-ea"/>
                        </a:rPr>
                        <a:t>With</a:t>
                      </a:r>
                      <a:r>
                        <a:rPr kumimoji="1" lang="ja-JP" altLang="en-US" sz="900" b="0" kern="1200" dirty="0">
                          <a:solidFill>
                            <a:schemeClr val="tx1"/>
                          </a:solidFill>
                          <a:latin typeface="+mn-ea"/>
                          <a:ea typeface="+mn-ea"/>
                        </a:rPr>
                        <a:t>万博</a:t>
                      </a:r>
                      <a:endParaRPr kumimoji="1" lang="en-US" altLang="ja-JP" sz="900" b="0" kern="1200" dirty="0">
                        <a:solidFill>
                          <a:schemeClr val="tx1"/>
                        </a:solidFill>
                        <a:latin typeface="+mn-ea"/>
                        <a:ea typeface="+mn-ea"/>
                      </a:endParaRP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algn="ctr" defTabSz="914423" rtl="0" eaLnBrk="1" fontAlgn="ctr" latinLnBrk="0" hangingPunct="1"/>
                      <a:r>
                        <a:rPr kumimoji="1" lang="ja-JP" altLang="en-US" sz="1100" kern="1200" dirty="0">
                          <a:solidFill>
                            <a:schemeClr val="tx1"/>
                          </a:solidFill>
                          <a:latin typeface="+mn-ea"/>
                          <a:ea typeface="+mn-ea"/>
                        </a:rPr>
                        <a:t>フェーズ</a:t>
                      </a:r>
                      <a:r>
                        <a:rPr kumimoji="1" lang="en-US" altLang="ja-JP" sz="1100" kern="1200" dirty="0">
                          <a:solidFill>
                            <a:schemeClr val="tx1"/>
                          </a:solidFill>
                          <a:latin typeface="+mn-ea"/>
                          <a:ea typeface="+mn-ea"/>
                        </a:rPr>
                        <a:t>Ⅲ</a:t>
                      </a:r>
                    </a:p>
                    <a:p>
                      <a:pPr marL="0" algn="ctr" defTabSz="914423" rtl="0" eaLnBrk="1" fontAlgn="ctr" latinLnBrk="0" hangingPunct="1"/>
                      <a:r>
                        <a:rPr kumimoji="1" lang="en-US" altLang="ja-JP" sz="900" b="0" kern="1200" dirty="0">
                          <a:solidFill>
                            <a:schemeClr val="tx1"/>
                          </a:solidFill>
                          <a:latin typeface="+mn-ea"/>
                          <a:ea typeface="+mn-ea"/>
                        </a:rPr>
                        <a:t>2026</a:t>
                      </a:r>
                      <a:r>
                        <a:rPr kumimoji="1" lang="ja-JP" altLang="en-US" sz="900" b="0" kern="1200" dirty="0">
                          <a:solidFill>
                            <a:schemeClr val="tx1"/>
                          </a:solidFill>
                          <a:latin typeface="+mn-ea"/>
                          <a:ea typeface="+mn-ea"/>
                        </a:rPr>
                        <a:t>年度～ </a:t>
                      </a:r>
                      <a:r>
                        <a:rPr kumimoji="1" lang="en-US" altLang="ja-JP" sz="900" b="0" kern="1200" dirty="0">
                          <a:solidFill>
                            <a:schemeClr val="tx1"/>
                          </a:solidFill>
                          <a:latin typeface="+mn-ea"/>
                          <a:ea typeface="+mn-ea"/>
                        </a:rPr>
                        <a:t>After</a:t>
                      </a:r>
                      <a:r>
                        <a:rPr kumimoji="1" lang="ja-JP" altLang="en-US" sz="900" b="0" kern="1200" dirty="0">
                          <a:solidFill>
                            <a:schemeClr val="tx1"/>
                          </a:solidFill>
                          <a:latin typeface="+mn-ea"/>
                          <a:ea typeface="+mn-ea"/>
                        </a:rPr>
                        <a:t>万博</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969032275"/>
                  </a:ext>
                </a:extLst>
              </a:tr>
              <a:tr h="1389715">
                <a:tc rowSpan="4">
                  <a:txBody>
                    <a:bodyPr/>
                    <a:lstStyle/>
                    <a:p>
                      <a:pPr algn="ctr" fontAlgn="ctr"/>
                      <a:r>
                        <a:rPr lang="ja-JP" altLang="en-US" sz="1500" b="1" dirty="0">
                          <a:solidFill>
                            <a:schemeClr val="bg1"/>
                          </a:solidFill>
                          <a:latin typeface="+mn-ea"/>
                          <a:ea typeface="+mn-ea"/>
                        </a:rPr>
                        <a:t>医療・健康など</a:t>
                      </a:r>
                      <a:endParaRPr lang="en-US" altLang="ja-JP" sz="1500" b="1" dirty="0">
                        <a:solidFill>
                          <a:schemeClr val="bg1"/>
                        </a:solidFill>
                        <a:latin typeface="+mn-ea"/>
                        <a:ea typeface="+mn-ea"/>
                      </a:endParaRPr>
                    </a:p>
                  </a:txBody>
                  <a:tcPr marL="0" marR="0" marT="0" marB="0" vert="eaVert"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B66F"/>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lang="ja-JP" altLang="en-US" sz="1000" b="1" dirty="0">
                          <a:solidFill>
                            <a:schemeClr val="tx1"/>
                          </a:solidFill>
                          <a:latin typeface="+mn-ea"/>
                          <a:ea typeface="+mn-ea"/>
                        </a:rPr>
                        <a:t>ビジョン</a:t>
                      </a:r>
                      <a:endParaRPr lang="en-US" altLang="ja-JP" sz="1000" b="1" dirty="0">
                        <a:solidFill>
                          <a:schemeClr val="tx1"/>
                        </a:solidFill>
                        <a:latin typeface="+mn-ea"/>
                        <a:ea typeface="+mn-ea"/>
                      </a:endParaRPr>
                    </a:p>
                    <a:p>
                      <a:pPr marL="0" marR="0" lvl="0" indent="0" algn="ctr" defTabSz="914423" rtl="0" eaLnBrk="1" fontAlgn="ctr" latinLnBrk="0" hangingPunct="1">
                        <a:lnSpc>
                          <a:spcPct val="100000"/>
                        </a:lnSpc>
                        <a:spcBef>
                          <a:spcPts val="0"/>
                        </a:spcBef>
                        <a:spcAft>
                          <a:spcPts val="0"/>
                        </a:spcAft>
                        <a:buClrTx/>
                        <a:buSzTx/>
                        <a:buFontTx/>
                        <a:buNone/>
                        <a:tabLst/>
                        <a:defRPr/>
                      </a:pPr>
                      <a:r>
                        <a:rPr lang="ja-JP" altLang="en-US" sz="1000" b="1" dirty="0">
                          <a:solidFill>
                            <a:schemeClr val="tx1"/>
                          </a:solidFill>
                          <a:latin typeface="+mn-ea"/>
                          <a:ea typeface="+mn-ea"/>
                        </a:rPr>
                        <a:t>イメージ</a:t>
                      </a:r>
                    </a:p>
                  </a:txBody>
                  <a:tcPr marL="0" marR="0" marT="0" marB="0" vert="eaVert" anchor="ctr">
                    <a:lnL w="1905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EF7EA"/>
                    </a:solidFill>
                  </a:tcPr>
                </a:tc>
                <a:tc>
                  <a:txBody>
                    <a:bodyPr/>
                    <a:lstStyle/>
                    <a:p>
                      <a:pPr marL="0" algn="ctr" defTabSz="914423" rtl="0" eaLnBrk="1" fontAlgn="ctr" latinLnBrk="0" hangingPunct="1"/>
                      <a:r>
                        <a:rPr kumimoji="1" lang="ja-JP" altLang="en-US" sz="1100" b="1" kern="1200" dirty="0">
                          <a:solidFill>
                            <a:schemeClr val="tx1"/>
                          </a:solidFill>
                          <a:latin typeface="+mn-ea"/>
                          <a:ea typeface="+mn-ea"/>
                          <a:cs typeface="+mn-cs"/>
                        </a:rPr>
                        <a:t>建設作業員の安全・健康管理</a:t>
                      </a:r>
                    </a:p>
                  </a:txBody>
                  <a:tcPr marL="66504" marR="66504" marT="33252" marB="33252">
                    <a:lnL w="6350" cap="flat" cmpd="sng" algn="ctr">
                      <a:noFill/>
                      <a:prstDash val="solid"/>
                      <a:round/>
                      <a:headEnd type="none" w="med" len="med"/>
                      <a:tailEnd type="none" w="med" len="med"/>
                    </a:lnL>
                    <a:lnR w="3175" cap="flat" cmpd="sng" algn="ctr">
                      <a:solidFill>
                        <a:srgbClr val="595959"/>
                      </a:solid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23" rtl="0" eaLnBrk="1" fontAlgn="ctr" latinLnBrk="0" hangingPunct="1"/>
                      <a:r>
                        <a:rPr kumimoji="1" lang="ja-JP" altLang="en-US" sz="1100" b="1" kern="1200" dirty="0">
                          <a:solidFill>
                            <a:schemeClr val="tx1"/>
                          </a:solidFill>
                          <a:latin typeface="+mn-ea"/>
                          <a:ea typeface="+mn-ea"/>
                          <a:cs typeface="+mn-cs"/>
                        </a:rPr>
                        <a:t>“健康といのち”がコンセプトの万博</a:t>
                      </a:r>
                      <a:endParaRPr kumimoji="1" lang="en-US" altLang="ja-JP" sz="1100" b="1" kern="1200" dirty="0">
                        <a:solidFill>
                          <a:schemeClr val="tx1"/>
                        </a:solidFill>
                        <a:latin typeface="+mn-ea"/>
                        <a:ea typeface="+mn-ea"/>
                        <a:cs typeface="+mn-cs"/>
                      </a:endParaRPr>
                    </a:p>
                    <a:p>
                      <a:pPr marL="0" algn="ctr" defTabSz="914423" rtl="0" eaLnBrk="1" fontAlgn="ctr" latinLnBrk="0" hangingPunct="1"/>
                      <a:endParaRPr kumimoji="1" lang="en-US" altLang="ja-JP" sz="6100" b="1" kern="1200" dirty="0">
                        <a:solidFill>
                          <a:schemeClr val="tx1"/>
                        </a:solidFill>
                        <a:latin typeface="+mn-ea"/>
                        <a:ea typeface="+mn-ea"/>
                        <a:cs typeface="+mn-cs"/>
                      </a:endParaRPr>
                    </a:p>
                    <a:p>
                      <a:pPr marL="0" marR="0" lvl="0" indent="0" algn="ctr" defTabSz="914423" rtl="0" eaLnBrk="1" fontAlgn="ctr"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23" rtl="0" eaLnBrk="1" fontAlgn="ctr"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「大阪ヘルスケアパビリオン」イメージ図</a:t>
                      </a:r>
                      <a:endParaRPr kumimoji="1" lang="en-US" altLang="ja-JP"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66504" marR="66504" marT="33252" marB="33252">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23" rtl="0" eaLnBrk="1" fontAlgn="ctr" latinLnBrk="0" hangingPunct="1"/>
                      <a:r>
                        <a:rPr kumimoji="1" lang="ja-JP" altLang="en-US" sz="1100" b="1" kern="1200" dirty="0">
                          <a:solidFill>
                            <a:schemeClr val="tx1"/>
                          </a:solidFill>
                          <a:latin typeface="+mn-ea"/>
                          <a:ea typeface="+mn-ea"/>
                          <a:cs typeface="+mn-cs"/>
                        </a:rPr>
                        <a:t>先端国際医療の提供</a:t>
                      </a:r>
                      <a:endParaRPr kumimoji="1" lang="en-US" altLang="ja-JP" sz="1100" b="1" kern="1200" dirty="0">
                        <a:solidFill>
                          <a:schemeClr val="tx1"/>
                        </a:solidFill>
                        <a:latin typeface="+mn-ea"/>
                        <a:ea typeface="+mn-ea"/>
                        <a:cs typeface="+mn-cs"/>
                      </a:endParaRPr>
                    </a:p>
                    <a:p>
                      <a:pPr marL="0" marR="0" lvl="0" indent="0" algn="ctr" defTabSz="914423" rtl="0" eaLnBrk="1" fontAlgn="ctr" latinLnBrk="0" hangingPunct="1">
                        <a:lnSpc>
                          <a:spcPct val="100000"/>
                        </a:lnSpc>
                        <a:spcBef>
                          <a:spcPts val="0"/>
                        </a:spcBef>
                        <a:spcAft>
                          <a:spcPts val="0"/>
                        </a:spcAft>
                        <a:buClrTx/>
                        <a:buSzTx/>
                        <a:buFontTx/>
                        <a:buNone/>
                        <a:tabLst/>
                        <a:defRPr/>
                      </a:pPr>
                      <a:endParaRPr kumimoji="1" lang="en-US" altLang="ja-JP" sz="61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23" rtl="0" eaLnBrk="1" fontAlgn="ctr"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23" rtl="0" eaLnBrk="1" fontAlgn="ctr"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AI</a:t>
                      </a:r>
                      <a:r>
                        <a:rPr kumimoji="1" lang="ja-JP" altLang="en-US"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や遠隔で世界の最新医療を</a:t>
                      </a:r>
                    </a:p>
                  </a:txBody>
                  <a:tcPr marL="66504" marR="66504" marT="33252" marB="33252">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9053140"/>
                  </a:ext>
                </a:extLst>
              </a:tr>
              <a:tr h="837394">
                <a:tc vMerge="1">
                  <a:txBody>
                    <a:bodyPr/>
                    <a:lstStyle/>
                    <a:p>
                      <a:pPr algn="ctr"/>
                      <a:endParaRPr lang="en-US" altLang="ja-JP" b="1">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ja-JP" altLang="en-US" sz="1000" b="1" dirty="0">
                          <a:solidFill>
                            <a:schemeClr val="tx1"/>
                          </a:solidFill>
                          <a:latin typeface="+mn-ea"/>
                          <a:ea typeface="+mn-ea"/>
                        </a:rPr>
                        <a:t>サービス内容</a:t>
                      </a:r>
                    </a:p>
                  </a:txBody>
                  <a:tcPr marL="0" marR="0" marT="0" marB="0" vert="eaVert" anchor="ctr">
                    <a:lnL w="1905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EF7EA"/>
                    </a:solidFill>
                  </a:tcPr>
                </a:tc>
                <a:tc>
                  <a:txBody>
                    <a:bodyPr/>
                    <a:lstStyle/>
                    <a:p>
                      <a:pPr marL="108000" indent="-108000" algn="just" defTabSz="914423" rtl="0" eaLnBrk="1" fontAlgn="ctr" latinLnBrk="0" hangingPunct="1">
                        <a:spcAft>
                          <a:spcPts val="300"/>
                        </a:spcAft>
                        <a:buClr>
                          <a:srgbClr val="2EB66F"/>
                        </a:buClr>
                        <a:buFont typeface="Arial" panose="020B0604020202020204" pitchFamily="34" charset="0"/>
                        <a:buChar char="•"/>
                      </a:pPr>
                      <a:r>
                        <a:rPr kumimoji="1" lang="ja-JP" altLang="en-US" sz="1000" b="0" kern="1200" dirty="0">
                          <a:solidFill>
                            <a:schemeClr val="tx1"/>
                          </a:solidFill>
                          <a:latin typeface="+mn-ea"/>
                          <a:ea typeface="+mn-ea"/>
                          <a:cs typeface="+mn-cs"/>
                        </a:rPr>
                        <a:t>広大な敷地で働く建設作業員の健康管理のために、バイタル情報や作業場所環境、気象情報などを</a:t>
                      </a:r>
                      <a:r>
                        <a:rPr kumimoji="1" lang="en-US" altLang="ja-JP" sz="1000" b="0" kern="1200" dirty="0">
                          <a:solidFill>
                            <a:schemeClr val="tx1"/>
                          </a:solidFill>
                          <a:latin typeface="+mn-ea"/>
                          <a:ea typeface="+mn-ea"/>
                          <a:cs typeface="+mn-cs"/>
                        </a:rPr>
                        <a:t>AI</a:t>
                      </a:r>
                      <a:r>
                        <a:rPr kumimoji="1" lang="ja-JP" altLang="en-US" sz="1000" b="0" kern="1200" dirty="0">
                          <a:solidFill>
                            <a:schemeClr val="tx1"/>
                          </a:solidFill>
                          <a:latin typeface="+mn-ea"/>
                          <a:ea typeface="+mn-ea"/>
                          <a:cs typeface="+mn-cs"/>
                        </a:rPr>
                        <a:t>解析し、個人にあった適切なタイミングでのアラートを</a:t>
                      </a:r>
                      <a:r>
                        <a:rPr kumimoji="1" lang="ja-JP" altLang="en-US" sz="1000" b="0" kern="1200" dirty="0" smtClean="0">
                          <a:solidFill>
                            <a:schemeClr val="tx1"/>
                          </a:solidFill>
                          <a:latin typeface="+mn-ea"/>
                          <a:ea typeface="+mn-ea"/>
                          <a:cs typeface="+mn-cs"/>
                        </a:rPr>
                        <a:t>通知</a:t>
                      </a:r>
                      <a:endParaRPr kumimoji="1" lang="ja-JP" altLang="en-US" sz="1000" b="0" kern="1200" dirty="0">
                        <a:solidFill>
                          <a:schemeClr val="tx1"/>
                        </a:solidFill>
                        <a:latin typeface="+mn-ea"/>
                        <a:ea typeface="+mn-ea"/>
                        <a:cs typeface="+mn-cs"/>
                      </a:endParaRPr>
                    </a:p>
                  </a:txBody>
                  <a:tcPr marL="99756" marR="99756" marT="33252" marB="33252">
                    <a:lnL w="6350" cap="flat" cmpd="sng" algn="ctr">
                      <a:no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8000" indent="-108000" algn="just" defTabSz="914423" rtl="0" eaLnBrk="1" fontAlgn="ctr" latinLnBrk="0" hangingPunct="1">
                        <a:spcAft>
                          <a:spcPts val="300"/>
                        </a:spcAft>
                        <a:buClr>
                          <a:srgbClr val="2EB66F"/>
                        </a:buClr>
                        <a:buFont typeface="Arial" panose="020B0604020202020204" pitchFamily="34" charset="0"/>
                        <a:buChar char="•"/>
                      </a:pPr>
                      <a:r>
                        <a:rPr kumimoji="1" lang="ja-JP" altLang="en-US" sz="1000" b="0" kern="1200" dirty="0">
                          <a:solidFill>
                            <a:schemeClr val="tx1"/>
                          </a:solidFill>
                          <a:latin typeface="+mn-ea"/>
                          <a:ea typeface="+mn-ea"/>
                          <a:cs typeface="+mn-cs"/>
                        </a:rPr>
                        <a:t>大阪府と大阪市が</a:t>
                      </a:r>
                      <a:r>
                        <a:rPr kumimoji="1" lang="en-US" altLang="ja-JP" sz="1000" b="0" kern="1200" dirty="0">
                          <a:solidFill>
                            <a:schemeClr val="tx1"/>
                          </a:solidFill>
                          <a:latin typeface="+mn-ea"/>
                          <a:ea typeface="+mn-ea"/>
                          <a:cs typeface="+mn-cs"/>
                        </a:rPr>
                        <a:t>REBORN</a:t>
                      </a:r>
                      <a:r>
                        <a:rPr kumimoji="1" lang="ja-JP" altLang="en-US" sz="1000" b="0" kern="1200" dirty="0">
                          <a:solidFill>
                            <a:schemeClr val="tx1"/>
                          </a:solidFill>
                          <a:latin typeface="+mn-ea"/>
                          <a:ea typeface="+mn-ea"/>
                          <a:cs typeface="+mn-cs"/>
                        </a:rPr>
                        <a:t>をテーマに設置する「大阪ヘルスケアパビリオン」では、未来の診断や健康ケア、未来医療が体験できるサービスを</a:t>
                      </a:r>
                      <a:r>
                        <a:rPr kumimoji="1" lang="ja-JP" altLang="en-US" sz="1000" b="0" kern="1200" dirty="0" smtClean="0">
                          <a:solidFill>
                            <a:schemeClr val="tx1"/>
                          </a:solidFill>
                          <a:latin typeface="+mn-ea"/>
                          <a:ea typeface="+mn-ea"/>
                          <a:cs typeface="+mn-cs"/>
                        </a:rPr>
                        <a:t>提供</a:t>
                      </a:r>
                      <a:endParaRPr kumimoji="1" lang="ja-JP" altLang="en-US" sz="1000" b="0" kern="1200" dirty="0">
                        <a:solidFill>
                          <a:schemeClr val="tx1"/>
                        </a:solidFill>
                        <a:latin typeface="+mn-ea"/>
                        <a:ea typeface="+mn-ea"/>
                        <a:cs typeface="+mn-cs"/>
                      </a:endParaRPr>
                    </a:p>
                  </a:txBody>
                  <a:tcPr marL="99756" marR="99756" marT="33252" marB="33252">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8000" indent="-108000" algn="just" defTabSz="914423" rtl="0" eaLnBrk="1" fontAlgn="ctr" latinLnBrk="0" hangingPunct="1">
                        <a:spcAft>
                          <a:spcPts val="300"/>
                        </a:spcAft>
                        <a:buClr>
                          <a:srgbClr val="2EB66F"/>
                        </a:buClr>
                        <a:buFont typeface="Arial" panose="020B0604020202020204" pitchFamily="34" charset="0"/>
                        <a:buChar char="•"/>
                      </a:pPr>
                      <a:r>
                        <a:rPr kumimoji="1" lang="ja-JP" altLang="en-US" sz="1000" b="0" kern="1200" dirty="0">
                          <a:solidFill>
                            <a:schemeClr val="tx1"/>
                          </a:solidFill>
                          <a:latin typeface="+mn-ea"/>
                          <a:ea typeface="+mn-ea"/>
                          <a:cs typeface="+mn-cs"/>
                        </a:rPr>
                        <a:t>遠隔医療、</a:t>
                      </a:r>
                      <a:r>
                        <a:rPr kumimoji="1" lang="en-US" altLang="ja-JP" sz="1000" b="0" kern="1200" dirty="0">
                          <a:solidFill>
                            <a:schemeClr val="tx1"/>
                          </a:solidFill>
                          <a:latin typeface="+mn-ea"/>
                          <a:ea typeface="+mn-ea"/>
                          <a:cs typeface="+mn-cs"/>
                        </a:rPr>
                        <a:t>AI</a:t>
                      </a:r>
                      <a:r>
                        <a:rPr kumimoji="1" lang="ja-JP" altLang="en-US" sz="1000" b="0" kern="1200" dirty="0">
                          <a:solidFill>
                            <a:schemeClr val="tx1"/>
                          </a:solidFill>
                          <a:latin typeface="+mn-ea"/>
                          <a:ea typeface="+mn-ea"/>
                          <a:cs typeface="+mn-cs"/>
                        </a:rPr>
                        <a:t>やロボットによる診療支援などの先端医療サービスを、国籍や場所を問わず、日常的に享受することができる環境の</a:t>
                      </a:r>
                      <a:r>
                        <a:rPr kumimoji="1" lang="ja-JP" altLang="en-US" sz="1000" b="0" kern="1200" dirty="0" smtClean="0">
                          <a:solidFill>
                            <a:schemeClr val="tx1"/>
                          </a:solidFill>
                          <a:latin typeface="+mn-ea"/>
                          <a:ea typeface="+mn-ea"/>
                          <a:cs typeface="+mn-cs"/>
                        </a:rPr>
                        <a:t>整備</a:t>
                      </a:r>
                      <a:endParaRPr kumimoji="1" lang="ja-JP" altLang="en-US" sz="1000" b="0" kern="1200" dirty="0">
                        <a:solidFill>
                          <a:schemeClr val="tx1"/>
                        </a:solidFill>
                        <a:latin typeface="+mn-ea"/>
                        <a:ea typeface="+mn-ea"/>
                        <a:cs typeface="+mn-cs"/>
                      </a:endParaRPr>
                    </a:p>
                  </a:txBody>
                  <a:tcPr marL="99756" marR="99756" marT="33252" marB="33252">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14956"/>
                  </a:ext>
                </a:extLst>
              </a:tr>
              <a:tr h="1384920">
                <a:tc vMerge="1">
                  <a:txBody>
                    <a:bodyPr/>
                    <a:lstStyle/>
                    <a:p>
                      <a:pPr algn="ctr" fontAlgn="ctr"/>
                      <a:endParaRPr lang="ja-JP" altLang="en-US" sz="1600" b="1">
                        <a:solidFill>
                          <a:schemeClr val="tx1"/>
                        </a:solidFill>
                        <a:latin typeface="+mn-ea"/>
                        <a:ea typeface="+mn-ea"/>
                      </a:endParaRPr>
                    </a:p>
                  </a:txBody>
                  <a:tcPr marL="0" marR="0" marT="0" marB="0" vert="eaVert"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B66F"/>
                    </a:solidFill>
                  </a:tcPr>
                </a:tc>
                <a:tc>
                  <a:txBody>
                    <a:bodyPr/>
                    <a:lstStyle/>
                    <a:p>
                      <a:pPr algn="ctr" fontAlgn="ctr"/>
                      <a:r>
                        <a:rPr lang="ja-JP" altLang="en-US" sz="1000" b="1" dirty="0">
                          <a:solidFill>
                            <a:schemeClr val="tx1"/>
                          </a:solidFill>
                          <a:latin typeface="+mn-ea"/>
                          <a:ea typeface="+mn-ea"/>
                        </a:rPr>
                        <a:t>ビジョン</a:t>
                      </a:r>
                      <a:endParaRPr lang="en-US" altLang="ja-JP" sz="1000" b="1" dirty="0">
                        <a:solidFill>
                          <a:schemeClr val="tx1"/>
                        </a:solidFill>
                        <a:latin typeface="+mn-ea"/>
                        <a:ea typeface="+mn-ea"/>
                      </a:endParaRPr>
                    </a:p>
                    <a:p>
                      <a:pPr algn="ctr" fontAlgn="ctr"/>
                      <a:r>
                        <a:rPr lang="ja-JP" altLang="en-US" sz="1000" b="1" dirty="0">
                          <a:solidFill>
                            <a:schemeClr val="tx1"/>
                          </a:solidFill>
                          <a:latin typeface="+mn-ea"/>
                          <a:ea typeface="+mn-ea"/>
                        </a:rPr>
                        <a:t>イメージ</a:t>
                      </a:r>
                    </a:p>
                  </a:txBody>
                  <a:tcPr marL="0" marR="0" marT="0" marB="0" vert="eaVert" anchor="ctr">
                    <a:lnL w="1905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EF7EA"/>
                    </a:solidFill>
                  </a:tcPr>
                </a:tc>
                <a:tc>
                  <a:txBody>
                    <a:bodyPr/>
                    <a:lstStyle/>
                    <a:p>
                      <a:pPr marL="0" algn="ctr" defTabSz="914423" rtl="0" eaLnBrk="1" fontAlgn="ctr" latinLnBrk="0" hangingPunct="1"/>
                      <a:r>
                        <a:rPr kumimoji="1" lang="en-US" altLang="ja-JP" sz="1100" b="1" i="0" u="none" strike="noStrike" kern="1200" cap="none" spc="-5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AI</a:t>
                      </a:r>
                      <a:r>
                        <a:rPr kumimoji="1" lang="ja-JP" altLang="en-US" sz="1100" b="1" i="0" u="none" strike="noStrike" kern="1200" cap="none" spc="-5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分析などによる健康増進プログラム</a:t>
                      </a:r>
                      <a:endParaRPr kumimoji="1" lang="en-US" altLang="ja-JP" sz="1100" b="1"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23" rtl="0" eaLnBrk="1" fontAlgn="ctr" latinLnBrk="0" hangingPunct="1">
                        <a:lnSpc>
                          <a:spcPct val="100000"/>
                        </a:lnSpc>
                        <a:spcBef>
                          <a:spcPts val="0"/>
                        </a:spcBef>
                        <a:spcAft>
                          <a:spcPts val="0"/>
                        </a:spcAft>
                        <a:buClrTx/>
                        <a:buSzTx/>
                        <a:buFontTx/>
                        <a:buNone/>
                        <a:tabLst/>
                        <a:defRPr/>
                      </a:pPr>
                      <a:endParaRPr kumimoji="1" lang="en-US" altLang="ja-JP" sz="1100" b="1"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23" rtl="0" eaLnBrk="1" fontAlgn="ctr" latinLnBrk="0" hangingPunct="1">
                        <a:lnSpc>
                          <a:spcPct val="100000"/>
                        </a:lnSpc>
                        <a:spcBef>
                          <a:spcPts val="0"/>
                        </a:spcBef>
                        <a:spcAft>
                          <a:spcPts val="0"/>
                        </a:spcAft>
                        <a:buClrTx/>
                        <a:buSzTx/>
                        <a:buFontTx/>
                        <a:buNone/>
                        <a:tabLst/>
                        <a:defRPr/>
                      </a:pPr>
                      <a:endParaRPr kumimoji="1" lang="en-US" altLang="ja-JP" sz="1100" b="1"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23" rtl="0" eaLnBrk="1" fontAlgn="ctr" latinLnBrk="0" hangingPunct="1">
                        <a:lnSpc>
                          <a:spcPct val="100000"/>
                        </a:lnSpc>
                        <a:spcBef>
                          <a:spcPts val="0"/>
                        </a:spcBef>
                        <a:spcAft>
                          <a:spcPts val="0"/>
                        </a:spcAft>
                        <a:buClrTx/>
                        <a:buSzTx/>
                        <a:buFontTx/>
                        <a:buNone/>
                        <a:tabLst/>
                        <a:defRPr/>
                      </a:pPr>
                      <a:endParaRPr kumimoji="1" lang="en-US" altLang="ja-JP" sz="1100" b="1"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23" rtl="0" eaLnBrk="1" fontAlgn="ctr" latinLnBrk="0" hangingPunct="1">
                        <a:lnSpc>
                          <a:spcPct val="100000"/>
                        </a:lnSpc>
                        <a:spcBef>
                          <a:spcPts val="0"/>
                        </a:spcBef>
                        <a:spcAft>
                          <a:spcPts val="0"/>
                        </a:spcAft>
                        <a:buClrTx/>
                        <a:buSzTx/>
                        <a:buFontTx/>
                        <a:buNone/>
                        <a:tabLst/>
                        <a:defRPr/>
                      </a:pPr>
                      <a:r>
                        <a:rPr kumimoji="1" lang="zh-CN" altLang="en-US"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運動施設</a:t>
                      </a:r>
                      <a:r>
                        <a:rPr kumimoji="1" lang="ja-JP" altLang="en-US"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zh-CN" altLang="en-US"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屋内</a:t>
                      </a:r>
                      <a:r>
                        <a:rPr kumimoji="1" lang="ja-JP" altLang="en-US"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プール</a:t>
                      </a:r>
                    </a:p>
                  </a:txBody>
                  <a:tcPr marL="66504" marR="66504" marT="33252" marB="33252">
                    <a:lnL w="6350" cap="flat" cmpd="sng" algn="ctr">
                      <a:no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23" rtl="0" eaLnBrk="1" fontAlgn="ctr" latinLnBrk="0" hangingPunct="1"/>
                      <a:r>
                        <a:rPr kumimoji="1" lang="ja-JP" altLang="en-US" sz="1100" b="1" kern="1200" dirty="0">
                          <a:solidFill>
                            <a:schemeClr val="tx1"/>
                          </a:solidFill>
                          <a:latin typeface="+mn-ea"/>
                          <a:ea typeface="+mn-ea"/>
                          <a:cs typeface="+mn-cs"/>
                        </a:rPr>
                        <a:t>フューチャーライフ万博</a:t>
                      </a:r>
                      <a:endParaRPr kumimoji="1" lang="en-US" altLang="ja-JP" sz="1100" b="1"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23" rtl="0" eaLnBrk="1" fontAlgn="ctr" latinLnBrk="0" hangingPunct="1">
                        <a:lnSpc>
                          <a:spcPct val="100000"/>
                        </a:lnSpc>
                        <a:spcBef>
                          <a:spcPts val="0"/>
                        </a:spcBef>
                        <a:spcAft>
                          <a:spcPts val="0"/>
                        </a:spcAft>
                        <a:buClrTx/>
                        <a:buSzTx/>
                        <a:buFontTx/>
                        <a:buNone/>
                        <a:tabLst/>
                        <a:defRPr/>
                      </a:pPr>
                      <a:endParaRPr kumimoji="1" lang="en-US" altLang="ja-JP" sz="1100" b="1"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23" rtl="0" eaLnBrk="1" fontAlgn="ctr" latinLnBrk="0" hangingPunct="1">
                        <a:lnSpc>
                          <a:spcPct val="100000"/>
                        </a:lnSpc>
                        <a:spcBef>
                          <a:spcPts val="0"/>
                        </a:spcBef>
                        <a:spcAft>
                          <a:spcPts val="0"/>
                        </a:spcAft>
                        <a:buClrTx/>
                        <a:buSzTx/>
                        <a:buFontTx/>
                        <a:buNone/>
                        <a:tabLst/>
                        <a:defRPr/>
                      </a:pPr>
                      <a:endParaRPr kumimoji="1" lang="en-US" altLang="ja-JP" sz="1100" b="1" i="0" u="none" strike="noStrike" kern="1200" cap="none" spc="0" normalizeH="0" baseline="0" noProof="0" dirty="0">
                        <a:ln>
                          <a:noFill/>
                        </a:ln>
                        <a:solidFill>
                          <a:schemeClr val="tx1"/>
                        </a:solidFill>
                        <a:effectLst/>
                        <a:uLnTx/>
                        <a:uFillTx/>
                        <a:latin typeface="+mn-lt"/>
                        <a:ea typeface="+mn-ea"/>
                        <a:cs typeface="+mn-cs"/>
                      </a:endParaRPr>
                    </a:p>
                  </a:txBody>
                  <a:tcPr marL="66504" marR="66504" marT="33252" marB="33252">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23" rtl="0" eaLnBrk="1" fontAlgn="ctr" latinLnBrk="0" hangingPunct="1"/>
                      <a:r>
                        <a:rPr kumimoji="1" lang="ja-JP" altLang="en-US" sz="1100" b="1" kern="1200" dirty="0">
                          <a:solidFill>
                            <a:schemeClr val="tx1"/>
                          </a:solidFill>
                          <a:latin typeface="+mn-ea"/>
                          <a:ea typeface="+mn-ea"/>
                          <a:cs typeface="+mn-cs"/>
                        </a:rPr>
                        <a:t>データ連携などによるサービスの高度化</a:t>
                      </a:r>
                    </a:p>
                    <a:p>
                      <a:pPr marL="0" algn="ctr" defTabSz="914423" rtl="0" eaLnBrk="1" fontAlgn="ctr" latinLnBrk="0" hangingPunct="1"/>
                      <a:endParaRPr kumimoji="1" lang="ja-JP" altLang="en-US" sz="1100" b="1" kern="1200" dirty="0">
                        <a:solidFill>
                          <a:schemeClr val="tx1"/>
                        </a:solidFill>
                        <a:latin typeface="+mn-ea"/>
                        <a:ea typeface="+mn-ea"/>
                        <a:cs typeface="+mn-cs"/>
                      </a:endParaRPr>
                    </a:p>
                  </a:txBody>
                  <a:tcPr marL="66504" marR="66504" marT="33252" marB="33252">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162150"/>
                  </a:ext>
                </a:extLst>
              </a:tr>
              <a:tr h="1030759">
                <a:tc vMerge="1">
                  <a:txBody>
                    <a:bodyPr/>
                    <a:lstStyle/>
                    <a:p>
                      <a:pPr algn="ctr" fontAlgn="ctr"/>
                      <a:endParaRPr lang="en-US" altLang="ja-JP" sz="1200" b="1">
                        <a:solidFill>
                          <a:schemeClr val="tx1"/>
                        </a:solidFill>
                        <a:latin typeface="+mn-ea"/>
                        <a:ea typeface="+mn-ea"/>
                      </a:endParaRPr>
                    </a:p>
                  </a:txBody>
                  <a:tcPr marL="0" marR="0" marT="0" marB="0"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algn="ctr" fontAlgn="ctr"/>
                      <a:r>
                        <a:rPr lang="ja-JP" altLang="en-US" sz="1000" b="1" dirty="0">
                          <a:solidFill>
                            <a:schemeClr val="tx1"/>
                          </a:solidFill>
                          <a:latin typeface="+mn-ea"/>
                          <a:ea typeface="+mn-ea"/>
                        </a:rPr>
                        <a:t>サービス内容</a:t>
                      </a:r>
                      <a:endParaRPr lang="en-US" altLang="ja-JP" sz="1000" b="1" dirty="0">
                        <a:solidFill>
                          <a:schemeClr val="tx1"/>
                        </a:solidFill>
                        <a:latin typeface="+mn-ea"/>
                        <a:ea typeface="+mn-ea"/>
                      </a:endParaRPr>
                    </a:p>
                  </a:txBody>
                  <a:tcPr marL="0" marR="0" marT="0" marB="0" vert="eaVert" anchor="ctr">
                    <a:lnL w="1905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EF7EA"/>
                    </a:solidFill>
                  </a:tcPr>
                </a:tc>
                <a:tc>
                  <a:txBody>
                    <a:bodyPr/>
                    <a:lstStyle/>
                    <a:p>
                      <a:pPr marL="108000" indent="-108000" algn="just" defTabSz="914423" rtl="0" eaLnBrk="1" fontAlgn="ctr" latinLnBrk="0" hangingPunct="1">
                        <a:spcAft>
                          <a:spcPts val="300"/>
                        </a:spcAft>
                        <a:buClr>
                          <a:srgbClr val="2EB66F"/>
                        </a:buClr>
                        <a:buFont typeface="Arial" panose="020B0604020202020204" pitchFamily="34" charset="0"/>
                        <a:buChar char="•"/>
                      </a:pPr>
                      <a:r>
                        <a:rPr kumimoji="1" lang="ja-JP" altLang="en-US" sz="1000" b="0" kern="1200" dirty="0">
                          <a:solidFill>
                            <a:schemeClr val="tx1"/>
                          </a:solidFill>
                          <a:latin typeface="+mn-ea"/>
                          <a:ea typeface="+mn-ea"/>
                          <a:cs typeface="+mn-cs"/>
                        </a:rPr>
                        <a:t>うめきた２期に設置予定の温泉利用型健康増進施設にて、ヒューマンデータと</a:t>
                      </a:r>
                      <a:r>
                        <a:rPr kumimoji="1" lang="en-US" altLang="ja-JP" sz="1000" b="0" kern="1200" dirty="0">
                          <a:solidFill>
                            <a:schemeClr val="tx1"/>
                          </a:solidFill>
                          <a:latin typeface="+mn-ea"/>
                          <a:ea typeface="+mn-ea"/>
                          <a:cs typeface="+mn-cs"/>
                        </a:rPr>
                        <a:t>AI</a:t>
                      </a:r>
                      <a:r>
                        <a:rPr kumimoji="1" lang="ja-JP" altLang="en-US" sz="1000" b="0" kern="1200" dirty="0">
                          <a:solidFill>
                            <a:schemeClr val="tx1"/>
                          </a:solidFill>
                          <a:latin typeface="+mn-ea"/>
                          <a:ea typeface="+mn-ea"/>
                          <a:cs typeface="+mn-cs"/>
                        </a:rPr>
                        <a:t>分析などによるエビデンスに基づく健康増進プログラムを</a:t>
                      </a:r>
                      <a:r>
                        <a:rPr kumimoji="1" lang="ja-JP" altLang="en-US" sz="1000" b="0" kern="1200" dirty="0" smtClean="0">
                          <a:solidFill>
                            <a:schemeClr val="tx1"/>
                          </a:solidFill>
                          <a:latin typeface="+mn-ea"/>
                          <a:ea typeface="+mn-ea"/>
                          <a:cs typeface="+mn-cs"/>
                        </a:rPr>
                        <a:t>提供 </a:t>
                      </a:r>
                      <a:endParaRPr kumimoji="1" lang="ja-JP" altLang="en-US" sz="1000" b="0" kern="1200" dirty="0">
                        <a:solidFill>
                          <a:schemeClr val="tx1"/>
                        </a:solidFill>
                        <a:latin typeface="+mn-ea"/>
                        <a:ea typeface="+mn-ea"/>
                        <a:cs typeface="+mn-cs"/>
                      </a:endParaRPr>
                    </a:p>
                    <a:p>
                      <a:pPr marL="108000" indent="-108000" algn="just" defTabSz="914423" rtl="0" eaLnBrk="1" fontAlgn="ctr" latinLnBrk="0" hangingPunct="1">
                        <a:spcAft>
                          <a:spcPts val="300"/>
                        </a:spcAft>
                        <a:buClr>
                          <a:srgbClr val="2EB66F"/>
                        </a:buClr>
                        <a:buFont typeface="Arial" panose="020B0604020202020204" pitchFamily="34" charset="0"/>
                        <a:buChar char="•"/>
                      </a:pPr>
                      <a:r>
                        <a:rPr kumimoji="1" lang="ja-JP" altLang="en-US" sz="1000" b="0" kern="1200" dirty="0">
                          <a:solidFill>
                            <a:schemeClr val="tx1"/>
                          </a:solidFill>
                          <a:latin typeface="+mn-ea"/>
                          <a:ea typeface="+mn-ea"/>
                          <a:cs typeface="+mn-cs"/>
                        </a:rPr>
                        <a:t>効果を数値化してデータに還元することで循環型の健康サイクルを</a:t>
                      </a:r>
                      <a:r>
                        <a:rPr kumimoji="1" lang="ja-JP" altLang="en-US" sz="1000" b="0" kern="1200" dirty="0" smtClean="0">
                          <a:solidFill>
                            <a:schemeClr val="tx1"/>
                          </a:solidFill>
                          <a:latin typeface="+mn-ea"/>
                          <a:ea typeface="+mn-ea"/>
                          <a:cs typeface="+mn-cs"/>
                        </a:rPr>
                        <a:t>形成</a:t>
                      </a:r>
                      <a:endParaRPr kumimoji="1" lang="ja-JP" altLang="en-US" sz="1000" b="0" kern="1200" dirty="0">
                        <a:solidFill>
                          <a:schemeClr val="tx1"/>
                        </a:solidFill>
                        <a:latin typeface="+mn-ea"/>
                        <a:ea typeface="+mn-ea"/>
                        <a:cs typeface="+mn-cs"/>
                      </a:endParaRPr>
                    </a:p>
                  </a:txBody>
                  <a:tcPr marL="99756" marR="99756" marT="33252" marB="33252">
                    <a:lnL w="6350" cap="flat" cmpd="sng" algn="ctr">
                      <a:no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8000" indent="-108000" algn="just" defTabSz="914423" rtl="0" eaLnBrk="1" fontAlgn="ctr" latinLnBrk="0" hangingPunct="1">
                        <a:spcAft>
                          <a:spcPts val="300"/>
                        </a:spcAft>
                        <a:buClr>
                          <a:srgbClr val="2EB66F"/>
                        </a:buClr>
                        <a:buFont typeface="Arial" panose="020B0604020202020204" pitchFamily="34" charset="0"/>
                        <a:buChar char="•"/>
                      </a:pPr>
                      <a:r>
                        <a:rPr kumimoji="1" lang="ja-JP" altLang="en-US" sz="1000" b="0" kern="1200" dirty="0">
                          <a:solidFill>
                            <a:schemeClr val="tx1"/>
                          </a:solidFill>
                          <a:latin typeface="+mn-ea"/>
                          <a:ea typeface="+mn-ea"/>
                          <a:cs typeface="+mn-cs"/>
                        </a:rPr>
                        <a:t>フューチャーライフ万博は</a:t>
                      </a:r>
                      <a:r>
                        <a:rPr kumimoji="1" lang="ja-JP" altLang="en-US" sz="1000" b="0" kern="1200" dirty="0" smtClean="0">
                          <a:solidFill>
                            <a:schemeClr val="tx1"/>
                          </a:solidFill>
                          <a:latin typeface="+mn-ea"/>
                          <a:ea typeface="+mn-ea"/>
                          <a:cs typeface="+mn-cs"/>
                        </a:rPr>
                        <a:t>、</a:t>
                      </a:r>
                      <a:r>
                        <a:rPr kumimoji="1" lang="en-US" altLang="ja-JP" sz="1000" b="0" kern="1200" dirty="0" smtClean="0">
                          <a:solidFill>
                            <a:schemeClr val="tx1"/>
                          </a:solidFill>
                          <a:latin typeface="+mn-ea"/>
                          <a:ea typeface="+mn-ea"/>
                          <a:cs typeface="+mn-cs"/>
                        </a:rPr>
                        <a:t>Society5.0</a:t>
                      </a:r>
                      <a:r>
                        <a:rPr kumimoji="1" lang="ja-JP" altLang="en-US" sz="1000" b="0" kern="1200" dirty="0">
                          <a:solidFill>
                            <a:schemeClr val="tx1"/>
                          </a:solidFill>
                          <a:latin typeface="+mn-ea"/>
                          <a:ea typeface="+mn-ea"/>
                          <a:cs typeface="+mn-cs"/>
                        </a:rPr>
                        <a:t>が実現する未来社会を「共創」によってつくりあげるインキュベーション型</a:t>
                      </a:r>
                      <a:r>
                        <a:rPr kumimoji="1" lang="ja-JP" altLang="en-US" sz="1000" b="0" kern="1200" dirty="0" smtClean="0">
                          <a:solidFill>
                            <a:schemeClr val="tx1"/>
                          </a:solidFill>
                          <a:latin typeface="+mn-ea"/>
                          <a:ea typeface="+mn-ea"/>
                          <a:cs typeface="+mn-cs"/>
                        </a:rPr>
                        <a:t>事業</a:t>
                      </a:r>
                      <a:endParaRPr kumimoji="1" lang="ja-JP" altLang="en-US" sz="1000" b="0" kern="1200" dirty="0">
                        <a:solidFill>
                          <a:schemeClr val="tx1"/>
                        </a:solidFill>
                        <a:latin typeface="+mn-ea"/>
                        <a:ea typeface="+mn-ea"/>
                        <a:cs typeface="+mn-cs"/>
                      </a:endParaRPr>
                    </a:p>
                    <a:p>
                      <a:pPr marL="108000" indent="-108000" algn="just" defTabSz="914423" rtl="0" eaLnBrk="1" fontAlgn="ctr" latinLnBrk="0" hangingPunct="1">
                        <a:spcAft>
                          <a:spcPts val="300"/>
                        </a:spcAft>
                        <a:buClr>
                          <a:srgbClr val="2EB66F"/>
                        </a:buClr>
                        <a:buFont typeface="Arial" panose="020B0604020202020204" pitchFamily="34" charset="0"/>
                        <a:buChar char="•"/>
                      </a:pPr>
                      <a:r>
                        <a:rPr kumimoji="1" lang="ja-JP" altLang="en-US" sz="1000" b="0" kern="1200" dirty="0">
                          <a:solidFill>
                            <a:schemeClr val="tx1"/>
                          </a:solidFill>
                          <a:latin typeface="+mn-ea"/>
                          <a:ea typeface="+mn-ea"/>
                          <a:cs typeface="+mn-cs"/>
                        </a:rPr>
                        <a:t>フューチャーライフパークを拠点に、未来のヘルスケア</a:t>
                      </a:r>
                      <a:r>
                        <a:rPr kumimoji="1" lang="en-US" altLang="ja-JP" sz="1000" b="0" kern="1200" dirty="0">
                          <a:solidFill>
                            <a:schemeClr val="tx1"/>
                          </a:solidFill>
                          <a:latin typeface="+mn-ea"/>
                          <a:ea typeface="+mn-ea"/>
                          <a:cs typeface="+mn-cs"/>
                        </a:rPr>
                        <a:t>(</a:t>
                      </a:r>
                      <a:r>
                        <a:rPr kumimoji="1" lang="ja-JP" altLang="en-US" sz="1000" b="0" kern="1200" dirty="0">
                          <a:solidFill>
                            <a:schemeClr val="tx1"/>
                          </a:solidFill>
                          <a:latin typeface="+mn-ea"/>
                          <a:ea typeface="+mn-ea"/>
                          <a:cs typeface="+mn-cs"/>
                        </a:rPr>
                        <a:t>健康医療等データ利活用、医療機器・福祉用具等</a:t>
                      </a:r>
                      <a:r>
                        <a:rPr kumimoji="1" lang="en-US" altLang="ja-JP" sz="1000" b="0" kern="1200" dirty="0" smtClean="0">
                          <a:solidFill>
                            <a:schemeClr val="tx1"/>
                          </a:solidFill>
                          <a:latin typeface="+mn-ea"/>
                          <a:ea typeface="+mn-ea"/>
                          <a:cs typeface="+mn-cs"/>
                        </a:rPr>
                        <a:t>)</a:t>
                      </a:r>
                      <a:r>
                        <a:rPr kumimoji="1" lang="ja-JP" altLang="en-US" sz="1000" b="0" kern="1200" dirty="0" smtClean="0">
                          <a:solidFill>
                            <a:schemeClr val="tx1"/>
                          </a:solidFill>
                          <a:latin typeface="+mn-ea"/>
                          <a:ea typeface="+mn-ea"/>
                          <a:cs typeface="+mn-cs"/>
                        </a:rPr>
                        <a:t>も発信</a:t>
                      </a:r>
                      <a:endParaRPr kumimoji="1" lang="ja-JP" altLang="en-US" sz="1000" b="0" kern="1200" dirty="0">
                        <a:solidFill>
                          <a:schemeClr val="tx1"/>
                        </a:solidFill>
                        <a:latin typeface="+mn-ea"/>
                        <a:ea typeface="+mn-ea"/>
                        <a:cs typeface="+mn-cs"/>
                      </a:endParaRPr>
                    </a:p>
                  </a:txBody>
                  <a:tcPr marL="99756" marR="99756" marT="33252" marB="33252">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8000" indent="-108000" algn="just" defTabSz="914423" rtl="0" eaLnBrk="1" fontAlgn="ctr" latinLnBrk="0" hangingPunct="1">
                        <a:spcAft>
                          <a:spcPts val="300"/>
                        </a:spcAft>
                        <a:buClr>
                          <a:srgbClr val="2EB66F"/>
                        </a:buClr>
                        <a:buFont typeface="Arial" panose="020B0604020202020204" pitchFamily="34" charset="0"/>
                        <a:buChar char="•"/>
                      </a:pPr>
                      <a:r>
                        <a:rPr kumimoji="1" lang="ja-JP" altLang="en-US" sz="1000" b="0" kern="1200" dirty="0">
                          <a:solidFill>
                            <a:schemeClr val="tx1"/>
                          </a:solidFill>
                          <a:latin typeface="+mn-ea"/>
                          <a:ea typeface="+mn-ea"/>
                          <a:cs typeface="+mn-cs"/>
                        </a:rPr>
                        <a:t>データ連携基盤などを通じて健康、医療、介護、スポーツなど、多岐にわたるデータを繋いだ次世代</a:t>
                      </a:r>
                      <a:r>
                        <a:rPr kumimoji="1" lang="en-US" altLang="ja-JP" sz="1000" b="0" kern="1200" dirty="0">
                          <a:solidFill>
                            <a:schemeClr val="tx1"/>
                          </a:solidFill>
                          <a:latin typeface="+mn-ea"/>
                          <a:ea typeface="+mn-ea"/>
                          <a:cs typeface="+mn-cs"/>
                        </a:rPr>
                        <a:t>PHR</a:t>
                      </a:r>
                      <a:r>
                        <a:rPr kumimoji="1" lang="ja-JP" altLang="en-US" sz="1000" b="0" kern="1200" dirty="0">
                          <a:solidFill>
                            <a:schemeClr val="tx1"/>
                          </a:solidFill>
                          <a:latin typeface="+mn-ea"/>
                          <a:ea typeface="+mn-ea"/>
                          <a:cs typeface="+mn-cs"/>
                        </a:rPr>
                        <a:t>を活用し、</a:t>
                      </a:r>
                      <a:r>
                        <a:rPr kumimoji="1" lang="en-US" altLang="ja-JP" sz="1000" b="0" kern="1200" dirty="0">
                          <a:solidFill>
                            <a:schemeClr val="tx1"/>
                          </a:solidFill>
                          <a:latin typeface="+mn-ea"/>
                          <a:ea typeface="+mn-ea"/>
                          <a:cs typeface="+mn-cs"/>
                        </a:rPr>
                        <a:t>AI</a:t>
                      </a:r>
                      <a:r>
                        <a:rPr kumimoji="1" lang="ja-JP" altLang="en-US" sz="1000" b="0" kern="1200" dirty="0">
                          <a:solidFill>
                            <a:schemeClr val="tx1"/>
                          </a:solidFill>
                          <a:latin typeface="+mn-ea"/>
                          <a:ea typeface="+mn-ea"/>
                          <a:cs typeface="+mn-cs"/>
                        </a:rPr>
                        <a:t>などの新たなテクノロジーを利用することで、健康・医療のシームレスな融合や個人への最適化など、高度化された様々な先端的サービスを</a:t>
                      </a:r>
                      <a:r>
                        <a:rPr kumimoji="1" lang="ja-JP" altLang="en-US" sz="1000" b="0" kern="1200" dirty="0" smtClean="0">
                          <a:solidFill>
                            <a:schemeClr val="tx1"/>
                          </a:solidFill>
                          <a:latin typeface="+mn-ea"/>
                          <a:ea typeface="+mn-ea"/>
                          <a:cs typeface="+mn-cs"/>
                        </a:rPr>
                        <a:t>提供</a:t>
                      </a:r>
                      <a:endParaRPr kumimoji="1" lang="ja-JP" altLang="en-US" sz="1000" b="0" kern="1200" dirty="0">
                        <a:solidFill>
                          <a:schemeClr val="tx1"/>
                        </a:solidFill>
                        <a:latin typeface="+mn-ea"/>
                        <a:ea typeface="+mn-ea"/>
                        <a:cs typeface="+mn-cs"/>
                      </a:endParaRPr>
                    </a:p>
                  </a:txBody>
                  <a:tcPr marL="99756" marR="99756" marT="33252" marB="33252">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8828058"/>
                  </a:ext>
                </a:extLst>
              </a:tr>
            </a:tbl>
          </a:graphicData>
        </a:graphic>
      </p:graphicFrame>
      <p:grpSp>
        <p:nvGrpSpPr>
          <p:cNvPr id="33" name="グループ化 32">
            <a:extLst>
              <a:ext uri="{FF2B5EF4-FFF2-40B4-BE49-F238E27FC236}">
                <a16:creationId xmlns:a16="http://schemas.microsoft.com/office/drawing/2014/main" id="{7BEF93B1-33A6-4225-BE18-FCDE7535EC30}"/>
              </a:ext>
            </a:extLst>
          </p:cNvPr>
          <p:cNvGrpSpPr>
            <a:grpSpLocks noChangeAspect="1"/>
          </p:cNvGrpSpPr>
          <p:nvPr/>
        </p:nvGrpSpPr>
        <p:grpSpPr>
          <a:xfrm>
            <a:off x="1211170" y="2239327"/>
            <a:ext cx="2107307" cy="993972"/>
            <a:chOff x="1311260" y="1777160"/>
            <a:chExt cx="1815933" cy="856538"/>
          </a:xfrm>
        </p:grpSpPr>
        <p:sp>
          <p:nvSpPr>
            <p:cNvPr id="22" name="円: 塗りつぶしなし 21">
              <a:extLst>
                <a:ext uri="{FF2B5EF4-FFF2-40B4-BE49-F238E27FC236}">
                  <a16:creationId xmlns:a16="http://schemas.microsoft.com/office/drawing/2014/main" id="{B4481A9F-1473-4232-AD3D-23E751D99391}"/>
                </a:ext>
              </a:extLst>
            </p:cNvPr>
            <p:cNvSpPr/>
            <p:nvPr/>
          </p:nvSpPr>
          <p:spPr>
            <a:xfrm>
              <a:off x="1390104" y="1848100"/>
              <a:ext cx="810700" cy="657486"/>
            </a:xfrm>
            <a:prstGeom prst="donut">
              <a:avLst>
                <a:gd name="adj" fmla="val 27115"/>
              </a:avLst>
            </a:prstGeom>
            <a:solidFill>
              <a:schemeClr val="accent5">
                <a:lumMod val="40000"/>
                <a:lumOff val="6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22316" rtl="0" eaLnBrk="1" fontAlgn="auto" latinLnBrk="0" hangingPunct="1">
                <a:lnSpc>
                  <a:spcPct val="100000"/>
                </a:lnSpc>
                <a:spcBef>
                  <a:spcPts val="0"/>
                </a:spcBef>
                <a:spcAft>
                  <a:spcPts val="0"/>
                </a:spcAft>
                <a:buClrTx/>
                <a:buSzTx/>
                <a:buFontTx/>
                <a:buNone/>
                <a:tabLst/>
                <a:defRPr/>
              </a:pPr>
              <a:endParaRPr kumimoji="1" lang="ja-JP" altLang="en-US" sz="1663" b="0" i="0" u="none" strike="noStrike" kern="1200" cap="none" spc="0" normalizeH="0" baseline="0" noProof="0">
                <a:ln>
                  <a:noFill/>
                </a:ln>
                <a:solidFill>
                  <a:prstClr val="black"/>
                </a:solidFill>
                <a:effectLst/>
                <a:uLnTx/>
                <a:uFillTx/>
                <a:latin typeface="Calibri"/>
                <a:ea typeface="Meiryo UI"/>
                <a:cs typeface="+mn-cs"/>
              </a:endParaRPr>
            </a:p>
          </p:txBody>
        </p:sp>
        <p:pic>
          <p:nvPicPr>
            <p:cNvPr id="23" name="図 22">
              <a:extLst>
                <a:ext uri="{FF2B5EF4-FFF2-40B4-BE49-F238E27FC236}">
                  <a16:creationId xmlns:a16="http://schemas.microsoft.com/office/drawing/2014/main" id="{A0A3490A-BE48-41F1-BFA7-F905DEBA67E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945938" y="1797395"/>
              <a:ext cx="322381" cy="358201"/>
            </a:xfrm>
            <a:prstGeom prst="rect">
              <a:avLst/>
            </a:prstGeom>
          </p:spPr>
        </p:pic>
        <p:pic>
          <p:nvPicPr>
            <p:cNvPr id="24" name="図 23">
              <a:extLst>
                <a:ext uri="{FF2B5EF4-FFF2-40B4-BE49-F238E27FC236}">
                  <a16:creationId xmlns:a16="http://schemas.microsoft.com/office/drawing/2014/main" id="{C26FB36B-CCC0-41FF-9232-5BC3C179D72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2278601" y="2022717"/>
              <a:ext cx="848592" cy="584865"/>
            </a:xfrm>
            <a:prstGeom prst="rect">
              <a:avLst/>
            </a:prstGeom>
          </p:spPr>
        </p:pic>
        <p:pic>
          <p:nvPicPr>
            <p:cNvPr id="25" name="グラフィックス 24" descr="建設作業員">
              <a:extLst>
                <a:ext uri="{FF2B5EF4-FFF2-40B4-BE49-F238E27FC236}">
                  <a16:creationId xmlns:a16="http://schemas.microsoft.com/office/drawing/2014/main" id="{B4DE5107-A9C8-4571-99C1-790EA7A72C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1260" y="1777160"/>
              <a:ext cx="417522" cy="417522"/>
            </a:xfrm>
            <a:prstGeom prst="rect">
              <a:avLst/>
            </a:prstGeom>
          </p:spPr>
        </p:pic>
        <p:pic>
          <p:nvPicPr>
            <p:cNvPr id="26" name="グラフィックス 25" descr="ピン止めした地図">
              <a:extLst>
                <a:ext uri="{FF2B5EF4-FFF2-40B4-BE49-F238E27FC236}">
                  <a16:creationId xmlns:a16="http://schemas.microsoft.com/office/drawing/2014/main" id="{1A6A5769-AC1D-4640-AA96-BBB3D88E36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43175" y="2159584"/>
              <a:ext cx="474114" cy="474114"/>
            </a:xfrm>
            <a:prstGeom prst="rect">
              <a:avLst/>
            </a:prstGeom>
          </p:spPr>
        </p:pic>
      </p:grpSp>
      <p:sp>
        <p:nvSpPr>
          <p:cNvPr id="34" name="正方形/長方形 33"/>
          <p:cNvSpPr/>
          <p:nvPr/>
        </p:nvSpPr>
        <p:spPr>
          <a:xfrm>
            <a:off x="4431846" y="5318798"/>
            <a:ext cx="1643219" cy="17074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39" b="0" i="0" u="none" strike="noStrike" kern="1200" cap="none" spc="0" normalizeH="0" baseline="0" noProof="0" dirty="0">
                <a:ln>
                  <a:noFill/>
                </a:ln>
                <a:solidFill>
                  <a:prstClr val="black"/>
                </a:solidFill>
                <a:effectLst/>
                <a:uLnTx/>
                <a:uFillTx/>
                <a:latin typeface="Meiryo UI"/>
                <a:ea typeface="Meiryo UI"/>
                <a:cs typeface="+mn-cs"/>
              </a:rPr>
              <a:t>提供：２０２５年日本国際博覧会協会</a:t>
            </a:r>
          </a:p>
        </p:txBody>
      </p:sp>
      <p:sp>
        <p:nvSpPr>
          <p:cNvPr id="27" name="スライド番号プレースホルダー 4">
            <a:extLst>
              <a:ext uri="{FF2B5EF4-FFF2-40B4-BE49-F238E27FC236}">
                <a16:creationId xmlns:a16="http://schemas.microsoft.com/office/drawing/2014/main" id="{EFAFCEEF-5A07-4464-BB32-06BB53940BD4}"/>
              </a:ext>
            </a:extLst>
          </p:cNvPr>
          <p:cNvSpPr>
            <a:spLocks noGrp="1"/>
          </p:cNvSpPr>
          <p:nvPr>
            <p:ph type="sldNum" sz="quarter" idx="12"/>
          </p:nvPr>
        </p:nvSpPr>
        <p:spPr>
          <a:xfrm>
            <a:off x="7113379" y="6628710"/>
            <a:ext cx="1995125" cy="16927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38AFE9-EB24-4E85-A937-181894F314B4}" type="slidenum">
              <a:rPr kumimoji="1" lang="ja-JP" altLang="en-US" sz="1100" b="0" i="0" u="none" strike="noStrike" kern="1200" cap="none" spc="0" normalizeH="0" baseline="0" noProof="0" smtClean="0">
                <a:ln>
                  <a:noFill/>
                </a:ln>
                <a:solidFill>
                  <a:srgbClr val="525252"/>
                </a:solidFill>
                <a:effectLst/>
                <a:uLnTx/>
                <a:uFillTx/>
                <a:latin typeface="BIZ UDゴシック" panose="020B0400000000000000" pitchFamily="49" charset="-128"/>
                <a:ea typeface="BIZ UDゴシック" panose="020B0400000000000000" pitchFamily="49" charset="-128"/>
              </a:rPr>
              <a:pPr marL="0" marR="0" lvl="0" indent="0" algn="r" defTabSz="457200" rtl="0" eaLnBrk="1" fontAlgn="auto" latinLnBrk="0" hangingPunct="1">
                <a:lnSpc>
                  <a:spcPct val="100000"/>
                </a:lnSpc>
                <a:spcBef>
                  <a:spcPts val="0"/>
                </a:spcBef>
                <a:spcAft>
                  <a:spcPts val="0"/>
                </a:spcAft>
                <a:buClrTx/>
                <a:buSzTx/>
                <a:buFontTx/>
                <a:buNone/>
                <a:tabLst/>
                <a:defRPr/>
              </a:pPr>
              <a:t>87</a:t>
            </a:fld>
            <a:endParaRPr kumimoji="1" lang="ja-JP" altLang="en-US" sz="1100" b="0" i="0" u="none" strike="noStrike" kern="1200" cap="none" spc="0" normalizeH="0" baseline="0" noProof="0">
              <a:ln>
                <a:noFill/>
              </a:ln>
              <a:solidFill>
                <a:srgbClr val="525252"/>
              </a:solidFill>
              <a:effectLst/>
              <a:uLnTx/>
              <a:uFillTx/>
              <a:latin typeface="BIZ UDゴシック" panose="020B0400000000000000" pitchFamily="49" charset="-128"/>
              <a:ea typeface="BIZ UDゴシック" panose="020B0400000000000000" pitchFamily="49" charset="-128"/>
            </a:endParaRPr>
          </a:p>
        </p:txBody>
      </p:sp>
      <p:pic>
        <p:nvPicPr>
          <p:cNvPr id="35" name="図 34" descr="ペンでタブレットに書き込む医師">
            <a:extLst>
              <a:ext uri="{FF2B5EF4-FFF2-40B4-BE49-F238E27FC236}">
                <a16:creationId xmlns:a16="http://schemas.microsoft.com/office/drawing/2014/main" id="{C6354D2C-0813-4161-9C99-E40449CD5FEB}"/>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a:stretch/>
        </p:blipFill>
        <p:spPr>
          <a:xfrm>
            <a:off x="6806945" y="2068059"/>
            <a:ext cx="1573869" cy="1031222"/>
          </a:xfrm>
          <a:prstGeom prst="rect">
            <a:avLst/>
          </a:prstGeom>
        </p:spPr>
      </p:pic>
      <p:sp>
        <p:nvSpPr>
          <p:cNvPr id="40" name="正方形/長方形 39">
            <a:extLst>
              <a:ext uri="{FF2B5EF4-FFF2-40B4-BE49-F238E27FC236}">
                <a16:creationId xmlns:a16="http://schemas.microsoft.com/office/drawing/2014/main" id="{DAB0508C-856D-455B-A1C4-FBDC95A1CE86}"/>
              </a:ext>
            </a:extLst>
          </p:cNvPr>
          <p:cNvSpPr/>
          <p:nvPr/>
        </p:nvSpPr>
        <p:spPr>
          <a:xfrm>
            <a:off x="6630052" y="5386251"/>
            <a:ext cx="1927654" cy="103294"/>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defPPr>
              <a:defRPr lang="en-US"/>
            </a:defPPr>
            <a:lvl1pPr marL="0" algn="l" defTabSz="456514" rtl="0" eaLnBrk="1" latinLnBrk="0" hangingPunct="1">
              <a:defRPr sz="1797" kern="1200">
                <a:solidFill>
                  <a:schemeClr val="lt1"/>
                </a:solidFill>
                <a:latin typeface="+mn-lt"/>
                <a:ea typeface="+mn-ea"/>
                <a:cs typeface="+mn-cs"/>
              </a:defRPr>
            </a:lvl1pPr>
            <a:lvl2pPr marL="456514" algn="l" defTabSz="456514" rtl="0" eaLnBrk="1" latinLnBrk="0" hangingPunct="1">
              <a:defRPr sz="1797" kern="1200">
                <a:solidFill>
                  <a:schemeClr val="lt1"/>
                </a:solidFill>
                <a:latin typeface="+mn-lt"/>
                <a:ea typeface="+mn-ea"/>
                <a:cs typeface="+mn-cs"/>
              </a:defRPr>
            </a:lvl2pPr>
            <a:lvl3pPr marL="913028" algn="l" defTabSz="456514" rtl="0" eaLnBrk="1" latinLnBrk="0" hangingPunct="1">
              <a:defRPr sz="1797" kern="1200">
                <a:solidFill>
                  <a:schemeClr val="lt1"/>
                </a:solidFill>
                <a:latin typeface="+mn-lt"/>
                <a:ea typeface="+mn-ea"/>
                <a:cs typeface="+mn-cs"/>
              </a:defRPr>
            </a:lvl3pPr>
            <a:lvl4pPr marL="1369543" algn="l" defTabSz="456514" rtl="0" eaLnBrk="1" latinLnBrk="0" hangingPunct="1">
              <a:defRPr sz="1797" kern="1200">
                <a:solidFill>
                  <a:schemeClr val="lt1"/>
                </a:solidFill>
                <a:latin typeface="+mn-lt"/>
                <a:ea typeface="+mn-ea"/>
                <a:cs typeface="+mn-cs"/>
              </a:defRPr>
            </a:lvl4pPr>
            <a:lvl5pPr marL="1826057" algn="l" defTabSz="456514" rtl="0" eaLnBrk="1" latinLnBrk="0" hangingPunct="1">
              <a:defRPr sz="1797" kern="1200">
                <a:solidFill>
                  <a:schemeClr val="lt1"/>
                </a:solidFill>
                <a:latin typeface="+mn-lt"/>
                <a:ea typeface="+mn-ea"/>
                <a:cs typeface="+mn-cs"/>
              </a:defRPr>
            </a:lvl5pPr>
            <a:lvl6pPr marL="2282571" algn="l" defTabSz="456514" rtl="0" eaLnBrk="1" latinLnBrk="0" hangingPunct="1">
              <a:defRPr sz="1797" kern="1200">
                <a:solidFill>
                  <a:schemeClr val="lt1"/>
                </a:solidFill>
                <a:latin typeface="+mn-lt"/>
                <a:ea typeface="+mn-ea"/>
                <a:cs typeface="+mn-cs"/>
              </a:defRPr>
            </a:lvl6pPr>
            <a:lvl7pPr marL="2739085" algn="l" defTabSz="456514" rtl="0" eaLnBrk="1" latinLnBrk="0" hangingPunct="1">
              <a:defRPr sz="1797" kern="1200">
                <a:solidFill>
                  <a:schemeClr val="lt1"/>
                </a:solidFill>
                <a:latin typeface="+mn-lt"/>
                <a:ea typeface="+mn-ea"/>
                <a:cs typeface="+mn-cs"/>
              </a:defRPr>
            </a:lvl7pPr>
            <a:lvl8pPr marL="3195599" algn="l" defTabSz="456514" rtl="0" eaLnBrk="1" latinLnBrk="0" hangingPunct="1">
              <a:defRPr sz="1797" kern="1200">
                <a:solidFill>
                  <a:schemeClr val="lt1"/>
                </a:solidFill>
                <a:latin typeface="+mn-lt"/>
                <a:ea typeface="+mn-ea"/>
                <a:cs typeface="+mn-cs"/>
              </a:defRPr>
            </a:lvl8pPr>
            <a:lvl9pPr marL="3652114" algn="l" defTabSz="456514" rtl="0" eaLnBrk="1" latinLnBrk="0" hangingPunct="1">
              <a:defRPr sz="1797" kern="1200">
                <a:solidFill>
                  <a:schemeClr val="lt1"/>
                </a:solidFill>
                <a:latin typeface="+mn-lt"/>
                <a:ea typeface="+mn-ea"/>
                <a:cs typeface="+mn-cs"/>
              </a:defRPr>
            </a:lvl9pPr>
          </a:lstStyle>
          <a:p>
            <a:pPr marL="0" marR="0" lvl="0" indent="0" algn="ctr" defTabSz="456514" rtl="0" eaLnBrk="1" fontAlgn="auto" latinLnBrk="0" hangingPunct="1">
              <a:lnSpc>
                <a:spcPct val="100000"/>
              </a:lnSpc>
              <a:spcBef>
                <a:spcPts val="0"/>
              </a:spcBef>
              <a:spcAft>
                <a:spcPts val="0"/>
              </a:spcAft>
              <a:buClrTx/>
              <a:buSzTx/>
              <a:buFontTx/>
              <a:buNone/>
              <a:tabLst/>
              <a:defRPr/>
            </a:pPr>
            <a:r>
              <a:rPr kumimoji="1" lang="en-US" altLang="ja-JP" sz="739" b="0" i="0" u="none" strike="noStrike" kern="1200" cap="none" spc="0" normalizeH="0" baseline="0" noProof="0" dirty="0">
                <a:ln>
                  <a:noFill/>
                </a:ln>
                <a:solidFill>
                  <a:prstClr val="black"/>
                </a:solidFill>
                <a:effectLst/>
                <a:uLnTx/>
                <a:uFillTx/>
                <a:latin typeface="Meiryo UI"/>
                <a:ea typeface="Meiryo UI"/>
                <a:cs typeface="+mn-cs"/>
              </a:rPr>
              <a:t>PHR</a:t>
            </a:r>
            <a:r>
              <a:rPr kumimoji="1" lang="ja-JP" altLang="en-US" sz="739" b="0" i="0" u="none" strike="noStrike" kern="1200" cap="none" spc="0" normalizeH="0" baseline="0" noProof="0" dirty="0">
                <a:ln>
                  <a:noFill/>
                </a:ln>
                <a:solidFill>
                  <a:prstClr val="black"/>
                </a:solidFill>
                <a:effectLst/>
                <a:uLnTx/>
                <a:uFillTx/>
                <a:latin typeface="Meiryo UI"/>
                <a:ea typeface="Meiryo UI"/>
                <a:cs typeface="+mn-cs"/>
              </a:rPr>
              <a:t>（パーソナルヘルスレコード）サービス　イメージ</a:t>
            </a:r>
          </a:p>
        </p:txBody>
      </p:sp>
      <p:sp>
        <p:nvSpPr>
          <p:cNvPr id="38" name="正方形/長方形 37"/>
          <p:cNvSpPr/>
          <p:nvPr/>
        </p:nvSpPr>
        <p:spPr>
          <a:xfrm>
            <a:off x="1130571" y="5231636"/>
            <a:ext cx="2187906" cy="105022"/>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39" b="0" i="0" u="none" strike="noStrike" kern="1200" cap="none" spc="0" normalizeH="0" baseline="0" noProof="0" dirty="0">
                <a:ln>
                  <a:noFill/>
                </a:ln>
                <a:solidFill>
                  <a:prstClr val="black"/>
                </a:solidFill>
                <a:effectLst/>
                <a:uLnTx/>
                <a:uFillTx/>
                <a:latin typeface="Meiryo UI"/>
                <a:ea typeface="Meiryo UI"/>
                <a:cs typeface="+mn-cs"/>
              </a:rPr>
              <a:t>健康増進施設イメージパース</a:t>
            </a:r>
          </a:p>
        </p:txBody>
      </p:sp>
      <p:pic>
        <p:nvPicPr>
          <p:cNvPr id="11" name="図 10">
            <a:extLst>
              <a:ext uri="{FF2B5EF4-FFF2-40B4-BE49-F238E27FC236}">
                <a16:creationId xmlns:a16="http://schemas.microsoft.com/office/drawing/2014/main" id="{E59ACE26-F542-427B-8DF5-D6C2488DC5B9}"/>
              </a:ext>
            </a:extLst>
          </p:cNvPr>
          <p:cNvPicPr>
            <a:picLocks noChangeAspect="1"/>
          </p:cNvPicPr>
          <p:nvPr/>
        </p:nvPicPr>
        <p:blipFill>
          <a:blip r:embed="rId8"/>
          <a:stretch>
            <a:fillRect/>
          </a:stretch>
        </p:blipFill>
        <p:spPr>
          <a:xfrm>
            <a:off x="6496727" y="4276896"/>
            <a:ext cx="1972148" cy="1131768"/>
          </a:xfrm>
          <a:prstGeom prst="rect">
            <a:avLst/>
          </a:prstGeom>
        </p:spPr>
      </p:pic>
      <p:pic>
        <p:nvPicPr>
          <p:cNvPr id="29" name="図 28"/>
          <p:cNvPicPr>
            <a:picLocks noChangeAspect="1"/>
          </p:cNvPicPr>
          <p:nvPr/>
        </p:nvPicPr>
        <p:blipFill>
          <a:blip r:embed="rId9"/>
          <a:stretch>
            <a:fillRect/>
          </a:stretch>
        </p:blipFill>
        <p:spPr>
          <a:xfrm>
            <a:off x="4065085" y="2082495"/>
            <a:ext cx="1666827" cy="1002349"/>
          </a:xfrm>
          <a:prstGeom prst="rect">
            <a:avLst/>
          </a:prstGeom>
        </p:spPr>
      </p:pic>
      <p:sp>
        <p:nvSpPr>
          <p:cNvPr id="44" name="テキスト プレースホルダー 33">
            <a:extLst>
              <a:ext uri="{FF2B5EF4-FFF2-40B4-BE49-F238E27FC236}">
                <a16:creationId xmlns:a16="http://schemas.microsoft.com/office/drawing/2014/main" id="{C8032B43-3B17-4B2D-B006-68AB85FFEFB5}"/>
              </a:ext>
            </a:extLst>
          </p:cNvPr>
          <p:cNvSpPr txBox="1">
            <a:spLocks/>
          </p:cNvSpPr>
          <p:nvPr/>
        </p:nvSpPr>
        <p:spPr>
          <a:xfrm>
            <a:off x="266017" y="934850"/>
            <a:ext cx="8612290" cy="437684"/>
          </a:xfrm>
          <a:prstGeom prst="rect">
            <a:avLst/>
          </a:prstGeom>
        </p:spPr>
        <p:txBody>
          <a:bodyPr lIns="0" tIns="0" rIns="0" bIns="0">
            <a:spAutoFit/>
          </a:bodyPr>
          <a:lst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tx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a:lstStyle>
          <a:p>
            <a:pPr marL="180000" marR="0" lvl="0" indent="-180000" algn="just" defTabSz="912114" rtl="0" eaLnBrk="1" fontAlgn="ctr" latinLnBrk="0" hangingPunct="1">
              <a:lnSpc>
                <a:spcPct val="110000"/>
              </a:lnSpc>
              <a:spcBef>
                <a:spcPts val="0"/>
              </a:spcBef>
              <a:spcAft>
                <a:spcPts val="600"/>
              </a:spcAft>
              <a:buClr>
                <a:srgbClr val="2E75B6"/>
              </a:buClr>
              <a:buSzTx/>
              <a:buFont typeface="Wingdings" panose="05000000000000000000" pitchFamily="2" charset="2"/>
              <a:buChar char="l"/>
              <a:tabLst/>
              <a:defRPr/>
            </a:pPr>
            <a:r>
              <a:rPr kumimoji="1" lang="ja-JP" altLang="en-US" sz="1293" b="0" i="0" u="none" strike="noStrike" kern="1200" cap="none" spc="0" normalizeH="0" baseline="0" noProof="0" dirty="0">
                <a:ln>
                  <a:noFill/>
                </a:ln>
                <a:solidFill>
                  <a:prstClr val="black"/>
                </a:solidFill>
                <a:effectLst/>
                <a:uLnTx/>
                <a:uFillTx/>
                <a:latin typeface="Meiryo UI"/>
                <a:ea typeface="Meiryo UI"/>
                <a:cs typeface="+mn-cs"/>
              </a:rPr>
              <a:t>誰もが最適な医療・健康サービスを受けることができる未来の健康社会の実現に向けて、スーパーシティ構想のフィールドで実績を重ねていく。</a:t>
            </a:r>
          </a:p>
        </p:txBody>
      </p:sp>
      <p:pic>
        <p:nvPicPr>
          <p:cNvPr id="2" name="図 1"/>
          <p:cNvPicPr>
            <a:picLocks noChangeAspect="1"/>
          </p:cNvPicPr>
          <p:nvPr/>
        </p:nvPicPr>
        <p:blipFill>
          <a:blip r:embed="rId10"/>
          <a:stretch>
            <a:fillRect/>
          </a:stretch>
        </p:blipFill>
        <p:spPr>
          <a:xfrm>
            <a:off x="2315714" y="4555214"/>
            <a:ext cx="1164437" cy="664522"/>
          </a:xfrm>
          <a:prstGeom prst="rect">
            <a:avLst/>
          </a:prstGeom>
        </p:spPr>
      </p:pic>
      <p:pic>
        <p:nvPicPr>
          <p:cNvPr id="3" name="図 2"/>
          <p:cNvPicPr>
            <a:picLocks noChangeAspect="1"/>
          </p:cNvPicPr>
          <p:nvPr/>
        </p:nvPicPr>
        <p:blipFill>
          <a:blip r:embed="rId11"/>
          <a:stretch>
            <a:fillRect/>
          </a:stretch>
        </p:blipFill>
        <p:spPr>
          <a:xfrm>
            <a:off x="3669209" y="4345726"/>
            <a:ext cx="2450804" cy="896190"/>
          </a:xfrm>
          <a:prstGeom prst="rect">
            <a:avLst/>
          </a:prstGeom>
        </p:spPr>
      </p:pic>
      <p:pic>
        <p:nvPicPr>
          <p:cNvPr id="4" name="図 3"/>
          <p:cNvPicPr>
            <a:picLocks noChangeAspect="1"/>
          </p:cNvPicPr>
          <p:nvPr/>
        </p:nvPicPr>
        <p:blipFill>
          <a:blip r:embed="rId12"/>
          <a:stretch>
            <a:fillRect/>
          </a:stretch>
        </p:blipFill>
        <p:spPr>
          <a:xfrm>
            <a:off x="1080253" y="4555214"/>
            <a:ext cx="999831" cy="664522"/>
          </a:xfrm>
          <a:prstGeom prst="rect">
            <a:avLst/>
          </a:prstGeom>
        </p:spPr>
      </p:pic>
    </p:spTree>
    <p:extLst>
      <p:ext uri="{BB962C8B-B14F-4D97-AF65-F5344CB8AC3E}">
        <p14:creationId xmlns:p14="http://schemas.microsoft.com/office/powerpoint/2010/main" val="1886382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ACE12A-6339-4C17-8533-3501069E4E18}"/>
              </a:ext>
            </a:extLst>
          </p:cNvPr>
          <p:cNvSpPr>
            <a:spLocks noGrp="1"/>
          </p:cNvSpPr>
          <p:nvPr>
            <p:ph type="title"/>
          </p:nvPr>
        </p:nvSpPr>
        <p:spPr>
          <a:solidFill>
            <a:srgbClr val="DEEBF7"/>
          </a:solidFill>
        </p:spPr>
        <p:txBody>
          <a:bodyPr vert="horz" lIns="266017" tIns="0" rIns="266017" bIns="66504" rtlCol="0" anchor="b" anchorCtr="0">
            <a:noAutofit/>
          </a:bodyPr>
          <a:lstStyle/>
          <a:p>
            <a:r>
              <a:rPr lang="en-US" altLang="ja-JP" dirty="0"/>
              <a:t>2025</a:t>
            </a:r>
            <a:r>
              <a:rPr lang="ja-JP" altLang="en-US" dirty="0"/>
              <a:t>年　大阪・関西万博を機に “豊かな未来社会” を実現　</a:t>
            </a:r>
            <a:r>
              <a:rPr lang="en-US" altLang="ja-JP" dirty="0"/>
              <a:t>【</a:t>
            </a:r>
            <a:r>
              <a:rPr lang="ja-JP" altLang="en-US" dirty="0"/>
              <a:t>移動・物流など</a:t>
            </a:r>
            <a:r>
              <a:rPr lang="en-US" altLang="ja-JP" dirty="0"/>
              <a:t>】</a:t>
            </a:r>
            <a:endParaRPr lang="ja-JP" altLang="en-US" dirty="0"/>
          </a:p>
        </p:txBody>
      </p:sp>
      <p:graphicFrame>
        <p:nvGraphicFramePr>
          <p:cNvPr id="5" name="表 4">
            <a:extLst>
              <a:ext uri="{FF2B5EF4-FFF2-40B4-BE49-F238E27FC236}">
                <a16:creationId xmlns:a16="http://schemas.microsoft.com/office/drawing/2014/main" id="{97DAE873-8360-49FF-9E68-91089B09E289}"/>
              </a:ext>
            </a:extLst>
          </p:cNvPr>
          <p:cNvGraphicFramePr>
            <a:graphicFrameLocks noGrp="1"/>
          </p:cNvGraphicFramePr>
          <p:nvPr>
            <p:extLst/>
          </p:nvPr>
        </p:nvGraphicFramePr>
        <p:xfrm>
          <a:off x="263938" y="1340395"/>
          <a:ext cx="8612290" cy="5176798"/>
        </p:xfrm>
        <a:graphic>
          <a:graphicData uri="http://schemas.openxmlformats.org/drawingml/2006/table">
            <a:tbl>
              <a:tblPr firstRow="1" bandRow="1">
                <a:tableStyleId>{6E25E649-3F16-4E02-A733-19D2CDBF48F0}</a:tableStyleId>
              </a:tblPr>
              <a:tblGrid>
                <a:gridCol w="332521">
                  <a:extLst>
                    <a:ext uri="{9D8B030D-6E8A-4147-A177-3AD203B41FA5}">
                      <a16:colId xmlns:a16="http://schemas.microsoft.com/office/drawing/2014/main" val="3343399595"/>
                    </a:ext>
                  </a:extLst>
                </a:gridCol>
                <a:gridCol w="299269">
                  <a:extLst>
                    <a:ext uri="{9D8B030D-6E8A-4147-A177-3AD203B41FA5}">
                      <a16:colId xmlns:a16="http://schemas.microsoft.com/office/drawing/2014/main" val="3482630612"/>
                    </a:ext>
                  </a:extLst>
                </a:gridCol>
                <a:gridCol w="2660167">
                  <a:extLst>
                    <a:ext uri="{9D8B030D-6E8A-4147-A177-3AD203B41FA5}">
                      <a16:colId xmlns:a16="http://schemas.microsoft.com/office/drawing/2014/main" val="1718938046"/>
                    </a:ext>
                  </a:extLst>
                </a:gridCol>
                <a:gridCol w="2784389">
                  <a:extLst>
                    <a:ext uri="{9D8B030D-6E8A-4147-A177-3AD203B41FA5}">
                      <a16:colId xmlns:a16="http://schemas.microsoft.com/office/drawing/2014/main" val="1562956198"/>
                    </a:ext>
                  </a:extLst>
                </a:gridCol>
                <a:gridCol w="2535944">
                  <a:extLst>
                    <a:ext uri="{9D8B030D-6E8A-4147-A177-3AD203B41FA5}">
                      <a16:colId xmlns:a16="http://schemas.microsoft.com/office/drawing/2014/main" val="4152553691"/>
                    </a:ext>
                  </a:extLst>
                </a:gridCol>
              </a:tblGrid>
              <a:tr h="309688">
                <a:tc gridSpan="2">
                  <a:txBody>
                    <a:bodyPr/>
                    <a:lstStyle/>
                    <a:p>
                      <a:pPr marL="0" algn="ctr" defTabSz="914423" rtl="0" eaLnBrk="1" fontAlgn="ctr" latinLnBrk="0" hangingPunct="1"/>
                      <a:endParaRPr kumimoji="1" lang="ja-JP" altLang="en-US" sz="1100" b="1" kern="1200" dirty="0">
                        <a:solidFill>
                          <a:schemeClr val="tx1"/>
                        </a:solidFill>
                        <a:latin typeface="+mn-ea"/>
                        <a:ea typeface="+mn-ea"/>
                        <a:cs typeface="+mn-cs"/>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marL="0" algn="ctr" defTabSz="914423" rtl="0" eaLnBrk="1" fontAlgn="ctr" latinLnBrk="0" hangingPunct="1"/>
                      <a:r>
                        <a:rPr kumimoji="1" lang="ja-JP" altLang="en-US" sz="1100" kern="1200" dirty="0">
                          <a:solidFill>
                            <a:srgbClr val="000000"/>
                          </a:solidFill>
                          <a:latin typeface="+mn-ea"/>
                          <a:ea typeface="+mn-ea"/>
                        </a:rPr>
                        <a:t>フェーズ</a:t>
                      </a:r>
                      <a:r>
                        <a:rPr kumimoji="1" lang="en-US" altLang="ja-JP" sz="1100" kern="1200" dirty="0">
                          <a:solidFill>
                            <a:srgbClr val="000000"/>
                          </a:solidFill>
                          <a:latin typeface="+mn-ea"/>
                          <a:ea typeface="+mn-ea"/>
                        </a:rPr>
                        <a:t>Ⅰ</a:t>
                      </a:r>
                    </a:p>
                    <a:p>
                      <a:pPr marL="0" algn="ctr" defTabSz="914423" rtl="0" eaLnBrk="1" fontAlgn="ctr" latinLnBrk="0" hangingPunct="1"/>
                      <a:r>
                        <a:rPr kumimoji="1" lang="ja-JP" altLang="en-US" sz="900" b="0" kern="1200" dirty="0">
                          <a:solidFill>
                            <a:srgbClr val="000000"/>
                          </a:solidFill>
                          <a:latin typeface="+mn-ea"/>
                          <a:ea typeface="+mn-ea"/>
                        </a:rPr>
                        <a:t>～</a:t>
                      </a:r>
                      <a:r>
                        <a:rPr kumimoji="1" lang="en-US" altLang="ja-JP" sz="900" b="0" kern="1200" dirty="0">
                          <a:solidFill>
                            <a:srgbClr val="000000"/>
                          </a:solidFill>
                          <a:latin typeface="+mn-ea"/>
                          <a:ea typeface="+mn-ea"/>
                        </a:rPr>
                        <a:t>2024</a:t>
                      </a:r>
                      <a:r>
                        <a:rPr kumimoji="1" lang="ja-JP" altLang="en-US" sz="900" b="0" kern="1200" dirty="0">
                          <a:solidFill>
                            <a:srgbClr val="000000"/>
                          </a:solidFill>
                          <a:latin typeface="+mn-ea"/>
                          <a:ea typeface="+mn-ea"/>
                        </a:rPr>
                        <a:t>年</a:t>
                      </a:r>
                      <a:r>
                        <a:rPr kumimoji="1" lang="ja-JP" altLang="en-US" sz="900" b="0" kern="1200" dirty="0">
                          <a:solidFill>
                            <a:schemeClr val="tx1"/>
                          </a:solidFill>
                          <a:latin typeface="+mn-ea"/>
                          <a:ea typeface="+mn-ea"/>
                        </a:rPr>
                        <a:t>度</a:t>
                      </a:r>
                      <a:r>
                        <a:rPr kumimoji="1" lang="ja-JP" altLang="en-US" sz="900" b="0" kern="1200" dirty="0">
                          <a:solidFill>
                            <a:srgbClr val="000000"/>
                          </a:solidFill>
                          <a:latin typeface="+mn-ea"/>
                          <a:ea typeface="+mn-ea"/>
                        </a:rPr>
                        <a:t> </a:t>
                      </a:r>
                      <a:r>
                        <a:rPr kumimoji="1" lang="en-US" altLang="ja-JP" sz="900" b="0" kern="1200" dirty="0">
                          <a:solidFill>
                            <a:srgbClr val="000000"/>
                          </a:solidFill>
                          <a:latin typeface="+mn-ea"/>
                          <a:ea typeface="+mn-ea"/>
                        </a:rPr>
                        <a:t>Before</a:t>
                      </a:r>
                      <a:r>
                        <a:rPr kumimoji="1" lang="ja-JP" altLang="en-US" sz="900" b="0" kern="1200" dirty="0">
                          <a:solidFill>
                            <a:srgbClr val="000000"/>
                          </a:solidFill>
                          <a:latin typeface="+mn-ea"/>
                          <a:ea typeface="+mn-ea"/>
                        </a:rPr>
                        <a:t>万博</a:t>
                      </a:r>
                    </a:p>
                  </a:txBody>
                  <a:tcPr marL="0" marR="0" marT="0" marB="0"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algn="ctr" defTabSz="914423" rtl="0" eaLnBrk="1" fontAlgn="ctr" latinLnBrk="0" hangingPunct="1"/>
                      <a:r>
                        <a:rPr kumimoji="1" lang="ja-JP" altLang="en-US" sz="1100" kern="1200" dirty="0">
                          <a:solidFill>
                            <a:srgbClr val="000000"/>
                          </a:solidFill>
                          <a:latin typeface="+mn-ea"/>
                          <a:ea typeface="+mn-ea"/>
                        </a:rPr>
                        <a:t>フェーズ</a:t>
                      </a:r>
                      <a:r>
                        <a:rPr kumimoji="1" lang="en-US" altLang="ja-JP" sz="1100" kern="1200" dirty="0">
                          <a:solidFill>
                            <a:srgbClr val="000000"/>
                          </a:solidFill>
                          <a:latin typeface="+mn-ea"/>
                          <a:ea typeface="+mn-ea"/>
                        </a:rPr>
                        <a:t>Ⅱ</a:t>
                      </a:r>
                    </a:p>
                    <a:p>
                      <a:pPr marL="0" algn="ctr" defTabSz="914423" rtl="0" eaLnBrk="1" fontAlgn="ctr" latinLnBrk="0" hangingPunct="1"/>
                      <a:r>
                        <a:rPr kumimoji="1" lang="en-US" altLang="ja-JP" sz="900" b="0" kern="1200" dirty="0">
                          <a:solidFill>
                            <a:srgbClr val="000000"/>
                          </a:solidFill>
                          <a:latin typeface="+mn-ea"/>
                          <a:ea typeface="+mn-ea"/>
                        </a:rPr>
                        <a:t>2025</a:t>
                      </a:r>
                      <a:r>
                        <a:rPr kumimoji="1" lang="ja-JP" altLang="en-US" sz="900" b="0" kern="1200" dirty="0">
                          <a:solidFill>
                            <a:srgbClr val="000000"/>
                          </a:solidFill>
                          <a:latin typeface="+mn-ea"/>
                          <a:ea typeface="+mn-ea"/>
                        </a:rPr>
                        <a:t>年</a:t>
                      </a:r>
                      <a:r>
                        <a:rPr kumimoji="1" lang="ja-JP" altLang="en-US" sz="900" b="0" kern="1200" dirty="0">
                          <a:solidFill>
                            <a:schemeClr val="tx1"/>
                          </a:solidFill>
                          <a:latin typeface="+mn-ea"/>
                          <a:ea typeface="+mn-ea"/>
                        </a:rPr>
                        <a:t>度</a:t>
                      </a:r>
                      <a:r>
                        <a:rPr kumimoji="1" lang="ja-JP" altLang="en-US" sz="900" b="0" kern="1200" dirty="0">
                          <a:solidFill>
                            <a:srgbClr val="000000"/>
                          </a:solidFill>
                          <a:latin typeface="+mn-ea"/>
                          <a:ea typeface="+mn-ea"/>
                        </a:rPr>
                        <a:t> </a:t>
                      </a:r>
                      <a:r>
                        <a:rPr kumimoji="1" lang="en-US" altLang="ja-JP" sz="900" b="0" kern="1200" dirty="0">
                          <a:solidFill>
                            <a:srgbClr val="000000"/>
                          </a:solidFill>
                          <a:latin typeface="+mn-ea"/>
                          <a:ea typeface="+mn-ea"/>
                        </a:rPr>
                        <a:t>With</a:t>
                      </a:r>
                      <a:r>
                        <a:rPr kumimoji="1" lang="ja-JP" altLang="en-US" sz="900" b="0" kern="1200" dirty="0">
                          <a:solidFill>
                            <a:srgbClr val="000000"/>
                          </a:solidFill>
                          <a:latin typeface="+mn-ea"/>
                          <a:ea typeface="+mn-ea"/>
                        </a:rPr>
                        <a:t>万博</a:t>
                      </a:r>
                      <a:endParaRPr kumimoji="1" lang="en-US" altLang="ja-JP" sz="900" b="0" kern="1200" dirty="0">
                        <a:solidFill>
                          <a:srgbClr val="000000"/>
                        </a:solidFill>
                        <a:latin typeface="+mn-ea"/>
                        <a:ea typeface="+mn-ea"/>
                      </a:endParaRP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algn="ctr" defTabSz="914423" rtl="0" eaLnBrk="1" fontAlgn="ctr" latinLnBrk="0" hangingPunct="1"/>
                      <a:r>
                        <a:rPr kumimoji="1" lang="ja-JP" altLang="en-US" sz="1100" kern="1200" dirty="0">
                          <a:solidFill>
                            <a:srgbClr val="000000"/>
                          </a:solidFill>
                          <a:latin typeface="+mn-ea"/>
                          <a:ea typeface="+mn-ea"/>
                        </a:rPr>
                        <a:t>フェーズ</a:t>
                      </a:r>
                      <a:r>
                        <a:rPr kumimoji="1" lang="en-US" altLang="ja-JP" sz="1100" kern="1200" dirty="0">
                          <a:solidFill>
                            <a:srgbClr val="000000"/>
                          </a:solidFill>
                          <a:latin typeface="+mn-ea"/>
                          <a:ea typeface="+mn-ea"/>
                        </a:rPr>
                        <a:t>Ⅲ</a:t>
                      </a:r>
                    </a:p>
                    <a:p>
                      <a:pPr marL="0" algn="ctr" defTabSz="914423" rtl="0" eaLnBrk="1" fontAlgn="ctr" latinLnBrk="0" hangingPunct="1"/>
                      <a:r>
                        <a:rPr kumimoji="1" lang="en-US" altLang="ja-JP" sz="900" b="0" kern="1200" dirty="0">
                          <a:solidFill>
                            <a:srgbClr val="000000"/>
                          </a:solidFill>
                          <a:latin typeface="+mn-ea"/>
                          <a:ea typeface="+mn-ea"/>
                        </a:rPr>
                        <a:t>2026</a:t>
                      </a:r>
                      <a:r>
                        <a:rPr kumimoji="1" lang="ja-JP" altLang="en-US" sz="900" b="0" kern="1200" dirty="0">
                          <a:solidFill>
                            <a:srgbClr val="000000"/>
                          </a:solidFill>
                          <a:latin typeface="+mn-ea"/>
                          <a:ea typeface="+mn-ea"/>
                        </a:rPr>
                        <a:t>年</a:t>
                      </a:r>
                      <a:r>
                        <a:rPr kumimoji="1" lang="ja-JP" altLang="en-US" sz="900" b="0" kern="1200" dirty="0">
                          <a:solidFill>
                            <a:schemeClr val="tx1"/>
                          </a:solidFill>
                          <a:latin typeface="+mn-ea"/>
                          <a:ea typeface="+mn-ea"/>
                        </a:rPr>
                        <a:t>度</a:t>
                      </a:r>
                      <a:r>
                        <a:rPr kumimoji="1" lang="ja-JP" altLang="en-US" sz="900" b="0" kern="1200" dirty="0">
                          <a:solidFill>
                            <a:srgbClr val="000000"/>
                          </a:solidFill>
                          <a:latin typeface="+mn-ea"/>
                          <a:ea typeface="+mn-ea"/>
                        </a:rPr>
                        <a:t>～ </a:t>
                      </a:r>
                      <a:r>
                        <a:rPr kumimoji="1" lang="en-US" altLang="ja-JP" sz="900" b="0" kern="1200" dirty="0">
                          <a:solidFill>
                            <a:srgbClr val="000000"/>
                          </a:solidFill>
                          <a:latin typeface="+mn-ea"/>
                          <a:ea typeface="+mn-ea"/>
                        </a:rPr>
                        <a:t>After</a:t>
                      </a:r>
                      <a:r>
                        <a:rPr kumimoji="1" lang="ja-JP" altLang="en-US" sz="900" b="0" kern="1200" dirty="0">
                          <a:solidFill>
                            <a:srgbClr val="000000"/>
                          </a:solidFill>
                          <a:latin typeface="+mn-ea"/>
                          <a:ea typeface="+mn-ea"/>
                        </a:rPr>
                        <a:t>万博</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969032275"/>
                  </a:ext>
                </a:extLst>
              </a:tr>
              <a:tr h="944307">
                <a:tc rowSpan="4">
                  <a:txBody>
                    <a:bodyPr/>
                    <a:lstStyle/>
                    <a:p>
                      <a:pPr algn="ctr" fontAlgn="ctr"/>
                      <a:r>
                        <a:rPr lang="ja-JP" altLang="en-US" sz="1500" b="1" dirty="0">
                          <a:solidFill>
                            <a:srgbClr val="FFFFFF"/>
                          </a:solidFill>
                          <a:latin typeface="+mn-ea"/>
                          <a:ea typeface="+mn-ea"/>
                        </a:rPr>
                        <a:t>移動・物流など</a:t>
                      </a:r>
                    </a:p>
                  </a:txBody>
                  <a:tcPr marL="0" marR="0" marT="0" marB="0" vert="eaVert"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lang="ja-JP" altLang="en-US" sz="1000" b="1">
                          <a:latin typeface="+mn-ea"/>
                          <a:ea typeface="+mn-ea"/>
                        </a:rPr>
                        <a:t>ビジョン</a:t>
                      </a:r>
                      <a:endParaRPr lang="en-US" altLang="ja-JP" sz="1000" b="1">
                        <a:latin typeface="+mn-ea"/>
                        <a:ea typeface="+mn-ea"/>
                      </a:endParaRPr>
                    </a:p>
                    <a:p>
                      <a:pPr marL="0" marR="0" lvl="0" indent="0" algn="ctr" defTabSz="914423" rtl="0" eaLnBrk="1" fontAlgn="ctr" latinLnBrk="0" hangingPunct="1">
                        <a:lnSpc>
                          <a:spcPct val="100000"/>
                        </a:lnSpc>
                        <a:spcBef>
                          <a:spcPts val="0"/>
                        </a:spcBef>
                        <a:spcAft>
                          <a:spcPts val="0"/>
                        </a:spcAft>
                        <a:buClrTx/>
                        <a:buSzTx/>
                        <a:buFontTx/>
                        <a:buNone/>
                        <a:tabLst/>
                        <a:defRPr/>
                      </a:pPr>
                      <a:r>
                        <a:rPr lang="ja-JP" altLang="en-US" sz="1000" b="1">
                          <a:latin typeface="+mn-ea"/>
                          <a:ea typeface="+mn-ea"/>
                        </a:rPr>
                        <a:t>イメージ</a:t>
                      </a:r>
                    </a:p>
                  </a:txBody>
                  <a:tcPr marL="0" marR="0" marT="0" marB="0" vert="eaVert" anchor="ctr">
                    <a:lnL w="1905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algn="ctr" defTabSz="914423" rtl="0" eaLnBrk="1" fontAlgn="ctr" latinLnBrk="0" hangingPunct="1"/>
                      <a:r>
                        <a:rPr kumimoji="1" lang="ja-JP" altLang="en-US" sz="1100" b="1" kern="1200" dirty="0">
                          <a:solidFill>
                            <a:srgbClr val="000000"/>
                          </a:solidFill>
                          <a:latin typeface="+mn-ea"/>
                          <a:ea typeface="+mn-ea"/>
                          <a:cs typeface="+mn-cs"/>
                        </a:rPr>
                        <a:t>自動運転車</a:t>
                      </a:r>
                      <a:r>
                        <a:rPr kumimoji="1" lang="en-US" altLang="ja-JP" sz="1100" b="1" kern="1200" dirty="0">
                          <a:solidFill>
                            <a:srgbClr val="000000"/>
                          </a:solidFill>
                          <a:latin typeface="+mn-ea"/>
                          <a:ea typeface="+mn-ea"/>
                          <a:cs typeface="+mn-cs"/>
                        </a:rPr>
                        <a:t>(</a:t>
                      </a:r>
                      <a:r>
                        <a:rPr kumimoji="1" lang="ja-JP" altLang="en-US" sz="1100" b="1" kern="1200" dirty="0">
                          <a:solidFill>
                            <a:srgbClr val="000000"/>
                          </a:solidFill>
                          <a:latin typeface="+mn-ea"/>
                          <a:ea typeface="+mn-ea"/>
                          <a:cs typeface="+mn-cs"/>
                        </a:rPr>
                        <a:t>レベル</a:t>
                      </a:r>
                      <a:r>
                        <a:rPr kumimoji="1" lang="en-US" altLang="ja-JP" sz="1100" b="1" kern="1200" dirty="0">
                          <a:solidFill>
                            <a:srgbClr val="000000"/>
                          </a:solidFill>
                          <a:latin typeface="+mn-ea"/>
                          <a:ea typeface="+mn-ea"/>
                          <a:cs typeface="+mn-cs"/>
                        </a:rPr>
                        <a:t>2)</a:t>
                      </a:r>
                      <a:r>
                        <a:rPr kumimoji="1" lang="ja-JP" altLang="en-US" sz="1100" b="1" kern="1200" dirty="0" err="1">
                          <a:solidFill>
                            <a:srgbClr val="000000"/>
                          </a:solidFill>
                          <a:latin typeface="+mn-ea"/>
                          <a:ea typeface="+mn-ea"/>
                          <a:cs typeface="+mn-cs"/>
                        </a:rPr>
                        <a:t>での</a:t>
                      </a:r>
                      <a:r>
                        <a:rPr kumimoji="1" lang="ja-JP" altLang="en-US" sz="1100" b="1" kern="1200" dirty="0">
                          <a:solidFill>
                            <a:srgbClr val="000000"/>
                          </a:solidFill>
                          <a:latin typeface="+mn-ea"/>
                          <a:ea typeface="+mn-ea"/>
                          <a:cs typeface="+mn-cs"/>
                        </a:rPr>
                        <a:t>貨客混載</a:t>
                      </a:r>
                    </a:p>
                  </a:txBody>
                  <a:tcPr marL="66504" marR="66504" marT="33252" marB="33252">
                    <a:lnL w="6350" cap="flat" cmpd="sng" algn="ctr">
                      <a:noFill/>
                      <a:prstDash val="solid"/>
                      <a:round/>
                      <a:headEnd type="none" w="med" len="med"/>
                      <a:tailEnd type="none" w="med" len="med"/>
                    </a:lnL>
                    <a:lnR w="3175" cap="flat" cmpd="sng" algn="ctr">
                      <a:solidFill>
                        <a:srgbClr val="595959"/>
                      </a:solid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23" rtl="0" eaLnBrk="1" fontAlgn="ctr" latinLnBrk="0" hangingPunct="1"/>
                      <a:r>
                        <a:rPr kumimoji="1" lang="ja-JP" altLang="en-US" sz="1100" b="1" kern="1200" dirty="0">
                          <a:solidFill>
                            <a:schemeClr val="tx1"/>
                          </a:solidFill>
                          <a:latin typeface="+mn-ea"/>
                          <a:ea typeface="+mn-ea"/>
                          <a:cs typeface="+mn-cs"/>
                        </a:rPr>
                        <a:t>スマートモビリティの推進</a:t>
                      </a:r>
                      <a:endParaRPr kumimoji="1" lang="en-US" altLang="ja-JP" sz="6100" b="1" kern="1200" dirty="0">
                        <a:solidFill>
                          <a:schemeClr val="tx1"/>
                        </a:solidFill>
                        <a:latin typeface="+mn-ea"/>
                        <a:ea typeface="+mn-ea"/>
                        <a:cs typeface="+mn-cs"/>
                      </a:endParaRPr>
                    </a:p>
                  </a:txBody>
                  <a:tcPr marL="66504" marR="66504" marT="33252" marB="33252">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23" rtl="0" eaLnBrk="1" fontAlgn="ctr" latinLnBrk="0" hangingPunct="1"/>
                      <a:r>
                        <a:rPr kumimoji="1" lang="ja-JP" altLang="en-US" sz="1100" b="1" kern="1200" dirty="0">
                          <a:solidFill>
                            <a:schemeClr val="tx1"/>
                          </a:solidFill>
                          <a:latin typeface="+mn-ea"/>
                          <a:ea typeface="+mn-ea"/>
                          <a:cs typeface="+mn-cs"/>
                        </a:rPr>
                        <a:t>万博後の</a:t>
                      </a:r>
                      <a:r>
                        <a:rPr kumimoji="1" lang="en-US" altLang="ja-JP" sz="1100" b="1" kern="1200" dirty="0" err="1">
                          <a:solidFill>
                            <a:schemeClr val="tx1"/>
                          </a:solidFill>
                          <a:latin typeface="+mn-ea"/>
                          <a:ea typeface="+mn-ea"/>
                          <a:cs typeface="+mn-cs"/>
                        </a:rPr>
                        <a:t>MaaS</a:t>
                      </a:r>
                      <a:endParaRPr kumimoji="1" lang="ja-JP" altLang="en-US"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66504" marR="66504" marT="33252" marB="33252">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9053140"/>
                  </a:ext>
                </a:extLst>
              </a:tr>
              <a:tr h="1523444">
                <a:tc vMerge="1">
                  <a:txBody>
                    <a:bodyPr/>
                    <a:lstStyle/>
                    <a:p>
                      <a:pPr algn="ctr"/>
                      <a:endParaRPr lang="en-US" altLang="ja-JP" b="1">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ja-JP" altLang="en-US" sz="1000" b="1" dirty="0">
                          <a:latin typeface="+mn-ea"/>
                          <a:ea typeface="+mn-ea"/>
                        </a:rPr>
                        <a:t>サービス内容</a:t>
                      </a:r>
                    </a:p>
                  </a:txBody>
                  <a:tcPr marL="0" marR="0" marT="0" marB="0" vert="eaVert" anchor="ctr">
                    <a:lnL w="1905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indent="0" algn="l" defTabSz="914423" rtl="0" eaLnBrk="1" fontAlgn="ctr" latinLnBrk="0" hangingPunct="1">
                        <a:spcAft>
                          <a:spcPts val="300"/>
                        </a:spcAft>
                        <a:buClr>
                          <a:srgbClr val="2EB66F"/>
                        </a:buClr>
                        <a:buFont typeface="Arial" panose="020B0604020202020204" pitchFamily="34" charset="0"/>
                        <a:buNone/>
                      </a:pPr>
                      <a:endParaRPr kumimoji="1" lang="en-US" altLang="ja-JP" sz="300" b="1" kern="1200" dirty="0">
                        <a:solidFill>
                          <a:schemeClr val="tx1"/>
                        </a:solidFill>
                        <a:latin typeface="+mn-ea"/>
                        <a:ea typeface="+mn-ea"/>
                        <a:cs typeface="+mn-cs"/>
                      </a:endParaRPr>
                    </a:p>
                    <a:p>
                      <a:pPr marL="0" indent="0" algn="just" defTabSz="914423" rtl="0" eaLnBrk="1" fontAlgn="ctr" latinLnBrk="0" hangingPunct="1">
                        <a:spcAft>
                          <a:spcPts val="300"/>
                        </a:spcAft>
                        <a:buClr>
                          <a:srgbClr val="2EB66F"/>
                        </a:buClr>
                        <a:buFont typeface="Arial" panose="020B0604020202020204" pitchFamily="34" charset="0"/>
                        <a:buNone/>
                      </a:pPr>
                      <a:r>
                        <a:rPr kumimoji="1" lang="ja-JP" altLang="en-US" sz="1000" b="1" kern="1200" dirty="0">
                          <a:solidFill>
                            <a:schemeClr val="tx1"/>
                          </a:solidFill>
                          <a:latin typeface="+mn-ea"/>
                          <a:ea typeface="+mn-ea"/>
                          <a:cs typeface="+mn-cs"/>
                        </a:rPr>
                        <a:t>貨客混載</a:t>
                      </a:r>
                      <a:endParaRPr kumimoji="1" lang="en-US" altLang="ja-JP" sz="1000" b="1" strike="sngStrike" kern="1200" dirty="0">
                        <a:solidFill>
                          <a:schemeClr val="tx1"/>
                        </a:solidFill>
                        <a:latin typeface="+mn-ea"/>
                        <a:ea typeface="+mn-ea"/>
                        <a:cs typeface="+mn-cs"/>
                      </a:endParaRPr>
                    </a:p>
                    <a:p>
                      <a:pPr marL="108000" indent="-108000" algn="just" defTabSz="914423" rtl="0" eaLnBrk="1" fontAlgn="ctr" latinLnBrk="0" hangingPunct="1">
                        <a:spcAft>
                          <a:spcPts val="300"/>
                        </a:spcAft>
                        <a:buClr>
                          <a:srgbClr val="0070C0"/>
                        </a:buClr>
                        <a:buFont typeface="Arial" panose="020B0604020202020204" pitchFamily="34" charset="0"/>
                        <a:buChar char="•"/>
                      </a:pPr>
                      <a:r>
                        <a:rPr kumimoji="1" lang="ja-JP" altLang="en-US" sz="1000" b="0" kern="1200" dirty="0">
                          <a:solidFill>
                            <a:schemeClr val="tx1"/>
                          </a:solidFill>
                          <a:latin typeface="+mn-ea"/>
                          <a:ea typeface="+mn-ea"/>
                          <a:cs typeface="+mn-cs"/>
                        </a:rPr>
                        <a:t>作業員用シャトルバスで貨客混載することで工事資材などの運送を</a:t>
                      </a:r>
                      <a:r>
                        <a:rPr kumimoji="1" lang="ja-JP" altLang="en-US" sz="1000" b="0" kern="1200" dirty="0" smtClean="0">
                          <a:solidFill>
                            <a:schemeClr val="tx1"/>
                          </a:solidFill>
                          <a:latin typeface="+mn-ea"/>
                          <a:ea typeface="+mn-ea"/>
                          <a:cs typeface="+mn-cs"/>
                        </a:rPr>
                        <a:t>効率化</a:t>
                      </a:r>
                      <a:endParaRPr kumimoji="1" lang="ja-JP" altLang="en-US" sz="1000" b="0" kern="1200" dirty="0">
                        <a:solidFill>
                          <a:schemeClr val="tx1"/>
                        </a:solidFill>
                        <a:latin typeface="+mn-ea"/>
                        <a:ea typeface="+mn-ea"/>
                        <a:cs typeface="+mn-cs"/>
                      </a:endParaRPr>
                    </a:p>
                    <a:p>
                      <a:pPr marL="0" indent="0" algn="just" defTabSz="914423" rtl="0" eaLnBrk="1" fontAlgn="ctr" latinLnBrk="0" hangingPunct="1">
                        <a:spcAft>
                          <a:spcPts val="300"/>
                        </a:spcAft>
                        <a:buClr>
                          <a:srgbClr val="2EB66F"/>
                        </a:buClr>
                        <a:buFont typeface="Arial" panose="020B0604020202020204" pitchFamily="34" charset="0"/>
                        <a:buNone/>
                      </a:pPr>
                      <a:r>
                        <a:rPr kumimoji="1" lang="ja-JP" altLang="en-US" sz="1000" b="1" kern="1200" dirty="0">
                          <a:solidFill>
                            <a:schemeClr val="tx1"/>
                          </a:solidFill>
                          <a:latin typeface="+mn-ea"/>
                          <a:ea typeface="+mn-ea"/>
                          <a:cs typeface="+mn-cs"/>
                        </a:rPr>
                        <a:t>シャトルバスの自動運転化</a:t>
                      </a:r>
                      <a:endParaRPr kumimoji="1" lang="en-US" altLang="ja-JP" sz="1000" b="1" kern="1200" dirty="0">
                        <a:solidFill>
                          <a:schemeClr val="tx1"/>
                        </a:solidFill>
                        <a:latin typeface="+mn-ea"/>
                        <a:ea typeface="+mn-ea"/>
                        <a:cs typeface="+mn-cs"/>
                      </a:endParaRPr>
                    </a:p>
                    <a:p>
                      <a:pPr marL="108000" indent="-108000" algn="just" defTabSz="914423" rtl="0" eaLnBrk="1" fontAlgn="ctr" latinLnBrk="0" hangingPunct="1">
                        <a:spcAft>
                          <a:spcPts val="300"/>
                        </a:spcAft>
                        <a:buClr>
                          <a:srgbClr val="0070C0"/>
                        </a:buClr>
                        <a:buFont typeface="Arial" panose="020B0604020202020204" pitchFamily="34" charset="0"/>
                        <a:buChar char="•"/>
                      </a:pPr>
                      <a:r>
                        <a:rPr kumimoji="1" lang="ja-JP" altLang="en-US" sz="1000" b="0" kern="1200" dirty="0">
                          <a:solidFill>
                            <a:schemeClr val="tx1"/>
                          </a:solidFill>
                          <a:latin typeface="+mn-ea"/>
                          <a:ea typeface="+mn-ea"/>
                          <a:cs typeface="+mn-cs"/>
                        </a:rPr>
                        <a:t>レベル２での自動運転走行を大型第一種免許で可能にし、輸送効率を</a:t>
                      </a:r>
                      <a:r>
                        <a:rPr kumimoji="1" lang="ja-JP" altLang="en-US" sz="1000" b="0" kern="1200" dirty="0" smtClean="0">
                          <a:solidFill>
                            <a:schemeClr val="tx1"/>
                          </a:solidFill>
                          <a:latin typeface="+mn-ea"/>
                          <a:ea typeface="+mn-ea"/>
                          <a:cs typeface="+mn-cs"/>
                        </a:rPr>
                        <a:t>向上</a:t>
                      </a:r>
                      <a:endParaRPr kumimoji="1" lang="ja-JP" altLang="en-US" sz="1000" b="0" kern="1200" dirty="0">
                        <a:solidFill>
                          <a:schemeClr val="tx1"/>
                        </a:solidFill>
                        <a:latin typeface="+mn-ea"/>
                        <a:ea typeface="+mn-ea"/>
                        <a:cs typeface="+mn-cs"/>
                      </a:endParaRPr>
                    </a:p>
                  </a:txBody>
                  <a:tcPr marL="99756" marR="99756" marT="33252" marB="33252">
                    <a:lnL w="6350" cap="flat" cmpd="sng" algn="ctr">
                      <a:no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914423" rtl="0" eaLnBrk="1" fontAlgn="ctr" latinLnBrk="0" hangingPunct="1">
                        <a:spcAft>
                          <a:spcPts val="300"/>
                        </a:spcAft>
                        <a:buClr>
                          <a:srgbClr val="2EB66F"/>
                        </a:buClr>
                        <a:buFont typeface="Arial" panose="020B0604020202020204" pitchFamily="34" charset="0"/>
                        <a:buNone/>
                      </a:pPr>
                      <a:endParaRPr kumimoji="1" lang="en-US" altLang="ja-JP" sz="300" b="1" kern="1200" dirty="0">
                        <a:solidFill>
                          <a:schemeClr val="tx1"/>
                        </a:solidFill>
                        <a:latin typeface="+mn-ea"/>
                        <a:ea typeface="+mn-ea"/>
                        <a:cs typeface="+mn-cs"/>
                      </a:endParaRPr>
                    </a:p>
                    <a:p>
                      <a:pPr marL="0" marR="0" lvl="0" indent="0" algn="just" defTabSz="914423" rtl="0" eaLnBrk="1" fontAlgn="ctr" latinLnBrk="0" hangingPunct="1">
                        <a:lnSpc>
                          <a:spcPct val="100000"/>
                        </a:lnSpc>
                        <a:spcBef>
                          <a:spcPts val="0"/>
                        </a:spcBef>
                        <a:spcAft>
                          <a:spcPts val="300"/>
                        </a:spcAft>
                        <a:buClr>
                          <a:srgbClr val="2EB66F"/>
                        </a:buClr>
                        <a:buSzTx/>
                        <a:buFont typeface="Arial" panose="020B0604020202020204" pitchFamily="34" charset="0"/>
                        <a:buNone/>
                        <a:tabLst/>
                        <a:defRPr/>
                      </a:pPr>
                      <a:r>
                        <a:rPr kumimoji="1" lang="ja-JP" altLang="en-US" sz="1000" b="1" kern="1200" dirty="0">
                          <a:solidFill>
                            <a:schemeClr val="tx1"/>
                          </a:solidFill>
                          <a:latin typeface="+mn-ea"/>
                          <a:ea typeface="+mn-ea"/>
                          <a:cs typeface="+mn-cs"/>
                        </a:rPr>
                        <a:t>自動運転：</a:t>
                      </a:r>
                      <a:r>
                        <a:rPr kumimoji="1" lang="ja-JP" altLang="en-US" sz="1000" b="1" dirty="0">
                          <a:solidFill>
                            <a:schemeClr val="tx1"/>
                          </a:solidFill>
                          <a:latin typeface="+mn-ea"/>
                        </a:rPr>
                        <a:t>万博アクセス・万博会場内の移動</a:t>
                      </a:r>
                      <a:endParaRPr kumimoji="1" lang="en-US" altLang="ja-JP" sz="1000" b="1" dirty="0">
                        <a:solidFill>
                          <a:schemeClr val="tx1"/>
                        </a:solidFill>
                        <a:latin typeface="+mn-ea"/>
                      </a:endParaRPr>
                    </a:p>
                    <a:p>
                      <a:pPr marL="108000" indent="-108000" algn="just" defTabSz="914423" rtl="0" eaLnBrk="1" fontAlgn="ctr" latinLnBrk="0" hangingPunct="1">
                        <a:spcAft>
                          <a:spcPts val="300"/>
                        </a:spcAft>
                        <a:buClr>
                          <a:srgbClr val="0070C0"/>
                        </a:buClr>
                        <a:buFont typeface="Arial" panose="020B0604020202020204" pitchFamily="34" charset="0"/>
                        <a:buChar char="•"/>
                      </a:pPr>
                      <a:r>
                        <a:rPr kumimoji="1" lang="ja-JP" altLang="en-US" sz="1000" b="0" kern="1200" dirty="0">
                          <a:solidFill>
                            <a:schemeClr val="tx1"/>
                          </a:solidFill>
                          <a:latin typeface="+mn-ea"/>
                          <a:ea typeface="+mn-ea"/>
                          <a:cs typeface="+mn-cs"/>
                        </a:rPr>
                        <a:t>万博会場へのアクセスや会場内移動の一部においてバスの自動運転（レベル４相当）を</a:t>
                      </a:r>
                      <a:r>
                        <a:rPr kumimoji="1" lang="ja-JP" altLang="en-US" sz="1000" b="0" kern="1200" dirty="0" smtClean="0">
                          <a:solidFill>
                            <a:schemeClr val="tx1"/>
                          </a:solidFill>
                          <a:latin typeface="+mn-ea"/>
                          <a:ea typeface="+mn-ea"/>
                          <a:cs typeface="+mn-cs"/>
                        </a:rPr>
                        <a:t>実施</a:t>
                      </a:r>
                      <a:endParaRPr kumimoji="1" lang="ja-JP" altLang="en-US" sz="1000" b="0" kern="1200" dirty="0">
                        <a:solidFill>
                          <a:schemeClr val="tx1"/>
                        </a:solidFill>
                        <a:latin typeface="+mn-ea"/>
                        <a:ea typeface="+mn-ea"/>
                        <a:cs typeface="+mn-cs"/>
                      </a:endParaRPr>
                    </a:p>
                    <a:p>
                      <a:pPr marL="0" indent="0" algn="just" defTabSz="914423" rtl="0" eaLnBrk="1" fontAlgn="ctr" latinLnBrk="0" hangingPunct="1">
                        <a:spcAft>
                          <a:spcPts val="300"/>
                        </a:spcAft>
                        <a:buClr>
                          <a:srgbClr val="2EB66F"/>
                        </a:buClr>
                        <a:buFont typeface="Arial" panose="020B0604020202020204" pitchFamily="34" charset="0"/>
                        <a:buNone/>
                      </a:pPr>
                      <a:r>
                        <a:rPr kumimoji="1" lang="en-US" altLang="ja-JP" sz="1000" b="1" kern="1200" dirty="0" err="1">
                          <a:solidFill>
                            <a:schemeClr val="tx1"/>
                          </a:solidFill>
                          <a:latin typeface="Meiryo UI" panose="020B0604030504040204" pitchFamily="50" charset="-128"/>
                          <a:ea typeface="Meiryo UI" panose="020B0604030504040204" pitchFamily="50" charset="-128"/>
                          <a:cs typeface="+mn-cs"/>
                        </a:rPr>
                        <a:t>MaaS</a:t>
                      </a:r>
                      <a:r>
                        <a:rPr kumimoji="1" lang="ja-JP" altLang="en-US" sz="1000" b="1" kern="1200" dirty="0">
                          <a:solidFill>
                            <a:schemeClr val="tx1"/>
                          </a:solidFill>
                          <a:latin typeface="Meiryo UI" panose="020B0604030504040204" pitchFamily="50" charset="-128"/>
                          <a:ea typeface="Meiryo UI" panose="020B0604030504040204" pitchFamily="50" charset="-128"/>
                          <a:cs typeface="+mn-cs"/>
                        </a:rPr>
                        <a:t>による移動の円滑化</a:t>
                      </a:r>
                      <a:endParaRPr kumimoji="1" lang="en-US" altLang="ja-JP" sz="1000" b="1" kern="1200" dirty="0">
                        <a:solidFill>
                          <a:schemeClr val="tx1"/>
                        </a:solidFill>
                        <a:latin typeface="Meiryo UI" panose="020B0604030504040204" pitchFamily="50" charset="-128"/>
                        <a:ea typeface="Meiryo UI" panose="020B0604030504040204" pitchFamily="50" charset="-128"/>
                        <a:cs typeface="+mn-cs"/>
                      </a:endParaRPr>
                    </a:p>
                    <a:p>
                      <a:pPr marL="108000" marR="0" lvl="0" indent="-108000" algn="l" defTabSz="914423" rtl="0" eaLnBrk="1" fontAlgn="ctr" latinLnBrk="0" hangingPunct="1">
                        <a:lnSpc>
                          <a:spcPct val="100000"/>
                        </a:lnSpc>
                        <a:spcBef>
                          <a:spcPts val="0"/>
                        </a:spcBef>
                        <a:spcAft>
                          <a:spcPts val="300"/>
                        </a:spcAft>
                        <a:buClr>
                          <a:srgbClr val="0070C0"/>
                        </a:buClr>
                        <a:buSzTx/>
                        <a:buFont typeface="Arial" panose="020B0604020202020204" pitchFamily="34" charset="0"/>
                        <a:buChar char="•"/>
                        <a:tabLst/>
                        <a:defRPr/>
                      </a:pPr>
                      <a:r>
                        <a:rPr kumimoji="1" lang="en-US" altLang="ja-JP" sz="1000" b="0" kern="1200" dirty="0">
                          <a:solidFill>
                            <a:schemeClr val="tx1"/>
                          </a:solidFill>
                          <a:latin typeface="Meiryo UI" panose="020B0604030504040204" pitchFamily="50" charset="-128"/>
                          <a:ea typeface="Meiryo UI" panose="020B0604030504040204" pitchFamily="50" charset="-128"/>
                          <a:cs typeface="+mn-cs"/>
                        </a:rPr>
                        <a:t>OSAKA</a:t>
                      </a: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ファストパス（仮称）による混雑情報の提供や来場交通プランの案内</a:t>
                      </a: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を実施</a:t>
                      </a:r>
                      <a:endParaRPr kumimoji="1" lang="en-US" altLang="ja-JP" sz="1000" b="0" kern="1200" dirty="0">
                        <a:solidFill>
                          <a:schemeClr val="tx1"/>
                        </a:solidFill>
                        <a:highlight>
                          <a:srgbClr val="FFFF00"/>
                        </a:highlight>
                        <a:latin typeface="Meiryo UI" panose="020B0604030504040204" pitchFamily="50" charset="-128"/>
                        <a:ea typeface="Meiryo UI" panose="020B0604030504040204" pitchFamily="50" charset="-128"/>
                        <a:cs typeface="+mn-cs"/>
                      </a:endParaRPr>
                    </a:p>
                    <a:p>
                      <a:pPr marL="108000" marR="0" lvl="0" indent="-108000" algn="l" defTabSz="914423" rtl="0" eaLnBrk="1" fontAlgn="ctr" latinLnBrk="0" hangingPunct="1">
                        <a:lnSpc>
                          <a:spcPct val="100000"/>
                        </a:lnSpc>
                        <a:spcBef>
                          <a:spcPts val="0"/>
                        </a:spcBef>
                        <a:spcAft>
                          <a:spcPts val="300"/>
                        </a:spcAft>
                        <a:buClr>
                          <a:srgbClr val="0070C0"/>
                        </a:buClr>
                        <a:buSzTx/>
                        <a:buFont typeface="Arial" panose="020B0604020202020204" pitchFamily="34" charset="0"/>
                        <a:buChar char="•"/>
                        <a:tabLst/>
                        <a:defRPr/>
                      </a:pPr>
                      <a:r>
                        <a:rPr kumimoji="1" lang="ja-JP" altLang="en-US" sz="1000" b="0" kern="1200" noProof="0" dirty="0">
                          <a:solidFill>
                            <a:schemeClr val="tx1"/>
                          </a:solidFill>
                          <a:latin typeface="Meiryo UI" panose="020B0604030504040204" pitchFamily="50" charset="-128"/>
                          <a:ea typeface="Meiryo UI" panose="020B0604030504040204" pitchFamily="50" charset="-128"/>
                          <a:cs typeface="+mn-cs"/>
                        </a:rPr>
                        <a:t>万博関連情報の連携による関西</a:t>
                      </a:r>
                      <a:r>
                        <a:rPr kumimoji="1" lang="en-US" altLang="ja-JP" sz="1000" b="0" kern="1200" noProof="0" dirty="0" err="1">
                          <a:solidFill>
                            <a:schemeClr val="tx1"/>
                          </a:solidFill>
                          <a:latin typeface="Meiryo UI" panose="020B0604030504040204" pitchFamily="50" charset="-128"/>
                          <a:ea typeface="Meiryo UI" panose="020B0604030504040204" pitchFamily="50" charset="-128"/>
                          <a:cs typeface="+mn-cs"/>
                        </a:rPr>
                        <a:t>MaaS</a:t>
                      </a:r>
                      <a:r>
                        <a:rPr kumimoji="1" lang="ja-JP" altLang="en-US" sz="1000" b="0" kern="1200" noProof="0" dirty="0">
                          <a:solidFill>
                            <a:schemeClr val="tx1"/>
                          </a:solidFill>
                          <a:latin typeface="Meiryo UI" panose="020B0604030504040204" pitchFamily="50" charset="-128"/>
                          <a:ea typeface="Meiryo UI" panose="020B0604030504040204" pitchFamily="50" charset="-128"/>
                          <a:cs typeface="+mn-cs"/>
                        </a:rPr>
                        <a:t>の機能</a:t>
                      </a:r>
                      <a:r>
                        <a:rPr kumimoji="1" lang="ja-JP" altLang="en-US" sz="1000" b="0" kern="1200" noProof="0" dirty="0" smtClean="0">
                          <a:solidFill>
                            <a:schemeClr val="tx1"/>
                          </a:solidFill>
                          <a:latin typeface="Meiryo UI" panose="020B0604030504040204" pitchFamily="50" charset="-128"/>
                          <a:ea typeface="Meiryo UI" panose="020B0604030504040204" pitchFamily="50" charset="-128"/>
                          <a:cs typeface="+mn-cs"/>
                        </a:rPr>
                        <a:t>拡充</a:t>
                      </a:r>
                      <a:endParaRPr kumimoji="1" lang="en-US" altLang="ja-JP" sz="1000" b="0" kern="1200" dirty="0">
                        <a:solidFill>
                          <a:schemeClr val="tx1"/>
                        </a:solidFill>
                        <a:latin typeface="Meiryo UI" panose="020B0604030504040204" pitchFamily="50" charset="-128"/>
                        <a:ea typeface="Meiryo UI" panose="020B0604030504040204" pitchFamily="50" charset="-128"/>
                        <a:cs typeface="+mn-cs"/>
                      </a:endParaRPr>
                    </a:p>
                  </a:txBody>
                  <a:tcPr marL="99756" marR="99756" marT="33252" marB="33252">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914423" rtl="0" eaLnBrk="1" fontAlgn="ctr" latinLnBrk="0" hangingPunct="1">
                        <a:spcAft>
                          <a:spcPts val="300"/>
                        </a:spcAft>
                        <a:buClr>
                          <a:srgbClr val="2EB66F"/>
                        </a:buClr>
                        <a:buFont typeface="Arial" panose="020B0604020202020204" pitchFamily="34" charset="0"/>
                        <a:buNone/>
                      </a:pPr>
                      <a:endParaRPr kumimoji="1" lang="en-US" altLang="ja-JP" sz="300" b="1" kern="1200" dirty="0">
                        <a:solidFill>
                          <a:srgbClr val="000000"/>
                        </a:solidFill>
                        <a:latin typeface="+mn-ea"/>
                        <a:ea typeface="+mn-ea"/>
                        <a:cs typeface="+mn-cs"/>
                      </a:endParaRPr>
                    </a:p>
                    <a:p>
                      <a:pPr marL="0" indent="0" algn="just" defTabSz="914423" rtl="0" eaLnBrk="1" fontAlgn="ctr" latinLnBrk="0" hangingPunct="1">
                        <a:spcAft>
                          <a:spcPts val="300"/>
                        </a:spcAft>
                        <a:buClr>
                          <a:srgbClr val="2EB66F"/>
                        </a:buClr>
                        <a:buFont typeface="Arial" panose="020B0604020202020204" pitchFamily="34" charset="0"/>
                        <a:buNone/>
                      </a:pPr>
                      <a:r>
                        <a:rPr kumimoji="1" lang="ja-JP" altLang="en-US" sz="1000" b="1" kern="1200" dirty="0">
                          <a:solidFill>
                            <a:schemeClr val="tx1"/>
                          </a:solidFill>
                          <a:latin typeface="Meiryo UI" panose="020B0604030504040204" pitchFamily="50" charset="-128"/>
                          <a:ea typeface="Meiryo UI" panose="020B0604030504040204" pitchFamily="50" charset="-128"/>
                          <a:cs typeface="+mn-cs"/>
                        </a:rPr>
                        <a:t>万博後の</a:t>
                      </a:r>
                      <a:r>
                        <a:rPr kumimoji="1" lang="en-US" altLang="ja-JP" sz="1000" b="1" kern="1200" dirty="0" err="1">
                          <a:solidFill>
                            <a:schemeClr val="tx1"/>
                          </a:solidFill>
                          <a:latin typeface="Meiryo UI" panose="020B0604030504040204" pitchFamily="50" charset="-128"/>
                          <a:ea typeface="Meiryo UI" panose="020B0604030504040204" pitchFamily="50" charset="-128"/>
                          <a:cs typeface="+mn-cs"/>
                        </a:rPr>
                        <a:t>MaaS</a:t>
                      </a:r>
                      <a:endParaRPr kumimoji="1" lang="en-US" altLang="ja-JP" sz="1000" b="1" kern="1200" dirty="0">
                        <a:solidFill>
                          <a:schemeClr val="tx1"/>
                        </a:solidFill>
                        <a:latin typeface="Meiryo UI" panose="020B0604030504040204" pitchFamily="50" charset="-128"/>
                        <a:ea typeface="Meiryo UI" panose="020B0604030504040204" pitchFamily="50" charset="-128"/>
                        <a:cs typeface="+mn-cs"/>
                      </a:endParaRPr>
                    </a:p>
                    <a:p>
                      <a:pPr marL="108000" indent="-108000" algn="just" defTabSz="914423" rtl="0" eaLnBrk="1" fontAlgn="ctr" latinLnBrk="0" hangingPunct="1">
                        <a:lnSpc>
                          <a:spcPts val="1200"/>
                        </a:lnSpc>
                        <a:spcAft>
                          <a:spcPts val="300"/>
                        </a:spcAft>
                        <a:buClr>
                          <a:srgbClr val="0070C0"/>
                        </a:buClr>
                        <a:buFont typeface="Arial" panose="020B0604020202020204" pitchFamily="34" charset="0"/>
                        <a:buChar char="•"/>
                      </a:pP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データ連携基盤などを通じて、交通、観光など、多岐にわたるデータを活用し、交通需要を予測・誘導することで、渋滞回避や</a:t>
                      </a:r>
                      <a:r>
                        <a:rPr kumimoji="1" lang="en-US" altLang="ja-JP" sz="1000" b="0" kern="1200" dirty="0">
                          <a:solidFill>
                            <a:schemeClr val="tx1"/>
                          </a:solidFill>
                          <a:latin typeface="Meiryo UI" panose="020B0604030504040204" pitchFamily="50" charset="-128"/>
                          <a:ea typeface="Meiryo UI" panose="020B0604030504040204" pitchFamily="50" charset="-128"/>
                          <a:cs typeface="+mn-cs"/>
                        </a:rPr>
                        <a:t>CO2</a:t>
                      </a: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削減、新たな移動需要の創出に寄与する都市型・広域の</a:t>
                      </a:r>
                      <a:r>
                        <a:rPr kumimoji="1" lang="en-US" altLang="ja-JP" sz="1000" b="0" kern="1200" dirty="0" err="1">
                          <a:solidFill>
                            <a:schemeClr val="tx1"/>
                          </a:solidFill>
                          <a:latin typeface="Meiryo UI" panose="020B0604030504040204" pitchFamily="50" charset="-128"/>
                          <a:ea typeface="Meiryo UI" panose="020B0604030504040204" pitchFamily="50" charset="-128"/>
                          <a:cs typeface="+mn-cs"/>
                        </a:rPr>
                        <a:t>MaaS</a:t>
                      </a: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の</a:t>
                      </a: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実装</a:t>
                      </a:r>
                      <a:endParaRPr kumimoji="1" lang="ja-JP" altLang="en-US" sz="1000" b="0" kern="1200" dirty="0">
                        <a:solidFill>
                          <a:schemeClr val="tx1"/>
                        </a:solidFill>
                        <a:latin typeface="Meiryo UI" panose="020B0604030504040204" pitchFamily="50" charset="-128"/>
                        <a:ea typeface="Meiryo UI" panose="020B0604030504040204" pitchFamily="50" charset="-128"/>
                        <a:cs typeface="+mn-cs"/>
                      </a:endParaRPr>
                    </a:p>
                  </a:txBody>
                  <a:tcPr marL="99756" marR="99756" marT="33252" marB="33252">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14956"/>
                  </a:ext>
                </a:extLst>
              </a:tr>
              <a:tr h="1108181">
                <a:tc vMerge="1">
                  <a:txBody>
                    <a:bodyPr/>
                    <a:lstStyle/>
                    <a:p>
                      <a:pPr algn="ctr" fontAlgn="ctr"/>
                      <a:endParaRPr lang="ja-JP" altLang="en-US" sz="1600" b="1">
                        <a:solidFill>
                          <a:srgbClr val="FFFFFF"/>
                        </a:solidFill>
                        <a:latin typeface="+mn-ea"/>
                        <a:ea typeface="+mn-ea"/>
                      </a:endParaRPr>
                    </a:p>
                  </a:txBody>
                  <a:tcPr marL="0" marR="0" marT="0" marB="0" vert="eaVert"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a:txBody>
                    <a:bodyPr/>
                    <a:lstStyle/>
                    <a:p>
                      <a:pPr algn="ctr" fontAlgn="ctr"/>
                      <a:r>
                        <a:rPr lang="ja-JP" altLang="en-US" sz="1000" b="1" dirty="0">
                          <a:solidFill>
                            <a:schemeClr val="tx1"/>
                          </a:solidFill>
                          <a:latin typeface="+mn-ea"/>
                          <a:ea typeface="+mn-ea"/>
                        </a:rPr>
                        <a:t>ビジョン</a:t>
                      </a:r>
                      <a:endParaRPr lang="en-US" altLang="ja-JP" sz="1000" b="1" dirty="0">
                        <a:solidFill>
                          <a:schemeClr val="tx1"/>
                        </a:solidFill>
                        <a:latin typeface="+mn-ea"/>
                        <a:ea typeface="+mn-ea"/>
                      </a:endParaRPr>
                    </a:p>
                    <a:p>
                      <a:pPr algn="ctr" fontAlgn="ctr"/>
                      <a:r>
                        <a:rPr lang="ja-JP" altLang="en-US" sz="1000" b="1" dirty="0">
                          <a:solidFill>
                            <a:schemeClr val="tx1"/>
                          </a:solidFill>
                          <a:latin typeface="+mn-ea"/>
                          <a:ea typeface="+mn-ea"/>
                        </a:rPr>
                        <a:t>イメージ</a:t>
                      </a:r>
                    </a:p>
                  </a:txBody>
                  <a:tcPr marL="0" marR="0" marT="0" marB="0" vert="eaVert" anchor="ctr">
                    <a:lnL w="1905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algn="ctr" defTabSz="914423" rtl="0" eaLnBrk="1" fontAlgn="ctr" latinLnBrk="0" hangingPunct="1"/>
                      <a:r>
                        <a:rPr kumimoji="1" lang="ja-JP" altLang="en-US" sz="1100" b="1" kern="1200">
                          <a:solidFill>
                            <a:srgbClr val="000000"/>
                          </a:solidFill>
                          <a:latin typeface="+mn-ea"/>
                          <a:ea typeface="+mn-ea"/>
                          <a:cs typeface="+mn-cs"/>
                        </a:rPr>
                        <a:t>ドローン・コンストラクション</a:t>
                      </a:r>
                      <a:endParaRPr kumimoji="1" lang="en-US" altLang="ja-JP" sz="1100" b="1" i="0" u="none" strike="noStrike" kern="1200" cap="none" spc="0" normalizeH="0" baseline="0" noProof="0">
                        <a:ln>
                          <a:noFill/>
                        </a:ln>
                        <a:solidFill>
                          <a:srgbClr val="000000"/>
                        </a:solidFill>
                        <a:effectLst/>
                        <a:uLnTx/>
                        <a:uFillTx/>
                        <a:latin typeface="+mn-lt"/>
                        <a:ea typeface="+mn-ea"/>
                        <a:cs typeface="+mn-cs"/>
                      </a:endParaRPr>
                    </a:p>
                    <a:p>
                      <a:pPr marL="0" marR="0" lvl="0" indent="0" algn="ctr" defTabSz="914423" rtl="0" eaLnBrk="1" fontAlgn="ctr" latinLnBrk="0" hangingPunct="1">
                        <a:lnSpc>
                          <a:spcPct val="100000"/>
                        </a:lnSpc>
                        <a:spcBef>
                          <a:spcPts val="0"/>
                        </a:spcBef>
                        <a:spcAft>
                          <a:spcPts val="0"/>
                        </a:spcAft>
                        <a:buClrTx/>
                        <a:buSzTx/>
                        <a:buFontTx/>
                        <a:buNone/>
                        <a:tabLst/>
                        <a:defRPr/>
                      </a:pPr>
                      <a:endParaRPr kumimoji="1" lang="en-US" altLang="ja-JP" sz="5000" b="1" i="0" u="none" strike="noStrike" kern="1200" cap="none" spc="0" normalizeH="0" baseline="0" noProof="0">
                        <a:ln>
                          <a:noFill/>
                        </a:ln>
                        <a:solidFill>
                          <a:srgbClr val="000000"/>
                        </a:solidFill>
                        <a:effectLst/>
                        <a:uLnTx/>
                        <a:uFillTx/>
                        <a:latin typeface="+mn-lt"/>
                        <a:ea typeface="+mn-ea"/>
                        <a:cs typeface="+mn-cs"/>
                      </a:endParaRPr>
                    </a:p>
                    <a:p>
                      <a:pPr marL="0" marR="0" lvl="0" indent="0" algn="ctr" defTabSz="914423" rtl="0" eaLnBrk="1" fontAlgn="ctr" latinLnBrk="0" hangingPunct="1">
                        <a:lnSpc>
                          <a:spcPct val="100000"/>
                        </a:lnSpc>
                        <a:spcBef>
                          <a:spcPts val="0"/>
                        </a:spcBef>
                        <a:spcAft>
                          <a:spcPts val="0"/>
                        </a:spcAft>
                        <a:buClrTx/>
                        <a:buSzTx/>
                        <a:buFontTx/>
                        <a:buNone/>
                        <a:tabLst/>
                        <a:defRPr/>
                      </a:pPr>
                      <a:r>
                        <a:rPr kumimoji="1" lang="zh-TW" altLang="en-US" sz="7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出典：経済産業省</a:t>
                      </a:r>
                      <a:r>
                        <a:rPr kumimoji="1" lang="en-US" altLang="zh-TW" sz="7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HP</a:t>
                      </a:r>
                      <a:endParaRPr kumimoji="1" lang="zh-TW" altLang="en-US" sz="7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66504" marR="66504" marT="33252" marB="33252">
                    <a:lnL w="6350" cap="flat" cmpd="sng" algn="ctr">
                      <a:no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23" rtl="0" eaLnBrk="1" fontAlgn="ctr" latinLnBrk="0" hangingPunct="1"/>
                      <a:r>
                        <a:rPr kumimoji="1" lang="ja-JP" altLang="en-US" sz="1100" b="1" kern="1200" dirty="0">
                          <a:solidFill>
                            <a:schemeClr val="tx1"/>
                          </a:solidFill>
                          <a:latin typeface="+mn-ea"/>
                          <a:ea typeface="+mn-ea"/>
                          <a:cs typeface="+mn-cs"/>
                        </a:rPr>
                        <a:t>日本初の空飛ぶクルマの社会実装</a:t>
                      </a:r>
                      <a:endParaRPr kumimoji="1" lang="en-US" altLang="ja-JP" sz="1100" b="1" kern="1200" dirty="0">
                        <a:solidFill>
                          <a:schemeClr val="tx1"/>
                        </a:solidFill>
                        <a:latin typeface="+mn-ea"/>
                        <a:ea typeface="+mn-ea"/>
                        <a:cs typeface="+mn-cs"/>
                      </a:endParaRPr>
                    </a:p>
                    <a:p>
                      <a:pPr marL="0" marR="0" lvl="0" indent="0" algn="ctr" defTabSz="914423" rtl="0" eaLnBrk="1" fontAlgn="ctr" latinLnBrk="0" hangingPunct="1">
                        <a:lnSpc>
                          <a:spcPct val="100000"/>
                        </a:lnSpc>
                        <a:spcBef>
                          <a:spcPts val="0"/>
                        </a:spcBef>
                        <a:spcAft>
                          <a:spcPts val="0"/>
                        </a:spcAft>
                        <a:buClrTx/>
                        <a:buSzTx/>
                        <a:buFontTx/>
                        <a:buNone/>
                        <a:tabLst/>
                        <a:defRPr/>
                      </a:pPr>
                      <a:endParaRPr kumimoji="1" lang="en-US" altLang="ja-JP" sz="5000" b="1"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23" rtl="0" eaLnBrk="1" fontAlgn="ctr"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空飛ぶクルマの離着陸場</a:t>
                      </a:r>
                    </a:p>
                  </a:txBody>
                  <a:tcPr marL="66504" marR="66504" marT="33252" marB="33252">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23" rtl="0" eaLnBrk="1" fontAlgn="ctr" latinLnBrk="0" hangingPunct="1"/>
                      <a:r>
                        <a:rPr kumimoji="1" lang="ja-JP" altLang="en-US" sz="1100" b="1" kern="1200" dirty="0">
                          <a:solidFill>
                            <a:srgbClr val="000000"/>
                          </a:solidFill>
                          <a:latin typeface="+mn-ea"/>
                          <a:ea typeface="+mn-ea"/>
                          <a:cs typeface="+mn-cs"/>
                        </a:rPr>
                        <a:t>日常での空飛ぶクルマの普及</a:t>
                      </a:r>
                      <a:endParaRPr kumimoji="1" lang="en-US" altLang="ja-JP" sz="1100" b="1" kern="1200" dirty="0">
                        <a:solidFill>
                          <a:srgbClr val="000000"/>
                        </a:solidFill>
                        <a:latin typeface="+mn-ea"/>
                        <a:ea typeface="+mn-ea"/>
                        <a:cs typeface="+mn-cs"/>
                      </a:endParaRPr>
                    </a:p>
                    <a:p>
                      <a:pPr marL="0" marR="0" lvl="0" indent="0" algn="ctr" defTabSz="914423" rtl="0" eaLnBrk="1" fontAlgn="ctr" latinLnBrk="0" hangingPunct="1">
                        <a:lnSpc>
                          <a:spcPct val="100000"/>
                        </a:lnSpc>
                        <a:spcBef>
                          <a:spcPts val="0"/>
                        </a:spcBef>
                        <a:spcAft>
                          <a:spcPts val="0"/>
                        </a:spcAft>
                        <a:buClrTx/>
                        <a:buSzTx/>
                        <a:buFontTx/>
                        <a:buNone/>
                        <a:tabLst/>
                        <a:defRPr/>
                      </a:pPr>
                      <a:endParaRPr kumimoji="1" lang="en-US" altLang="ja-JP" sz="50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23" rtl="0" eaLnBrk="1" fontAlgn="ctr" latinLnBrk="0" hangingPunct="1">
                        <a:lnSpc>
                          <a:spcPct val="100000"/>
                        </a:lnSpc>
                        <a:spcBef>
                          <a:spcPts val="0"/>
                        </a:spcBef>
                        <a:spcAft>
                          <a:spcPts val="0"/>
                        </a:spcAft>
                        <a:buClrTx/>
                        <a:buSzTx/>
                        <a:buFontTx/>
                        <a:buNone/>
                        <a:tabLst/>
                        <a:defRPr/>
                      </a:pPr>
                      <a:r>
                        <a:rPr kumimoji="1" lang="zh-TW" altLang="en-US"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出典：経済産業省</a:t>
                      </a:r>
                      <a:r>
                        <a:rPr kumimoji="1" lang="en-US" altLang="zh-TW"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HP</a:t>
                      </a:r>
                      <a:endParaRPr kumimoji="1" lang="zh-TW" altLang="en-US"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66504" marR="66504" marT="33252" marB="33252">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162150"/>
                  </a:ext>
                </a:extLst>
              </a:tr>
              <a:tr h="1291178">
                <a:tc vMerge="1">
                  <a:txBody>
                    <a:bodyPr/>
                    <a:lstStyle/>
                    <a:p>
                      <a:pPr algn="ctr" fontAlgn="ctr"/>
                      <a:endParaRPr lang="en-US" altLang="ja-JP" sz="1200" b="1">
                        <a:solidFill>
                          <a:schemeClr val="tx1"/>
                        </a:solidFill>
                        <a:latin typeface="+mn-ea"/>
                        <a:ea typeface="+mn-ea"/>
                      </a:endParaRPr>
                    </a:p>
                  </a:txBody>
                  <a:tcPr marL="0" marR="0" marT="0" marB="0"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algn="ctr" fontAlgn="ctr"/>
                      <a:r>
                        <a:rPr lang="ja-JP" altLang="en-US" sz="1000" b="1" dirty="0">
                          <a:latin typeface="+mn-ea"/>
                          <a:ea typeface="+mn-ea"/>
                        </a:rPr>
                        <a:t>サービス内容</a:t>
                      </a:r>
                      <a:endParaRPr lang="en-US" altLang="ja-JP" sz="1000" b="1" dirty="0">
                        <a:latin typeface="+mn-ea"/>
                        <a:ea typeface="+mn-ea"/>
                      </a:endParaRPr>
                    </a:p>
                  </a:txBody>
                  <a:tcPr marL="0" marR="0" marT="0" marB="0" vert="eaVert" anchor="ctr">
                    <a:lnL w="1905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indent="0" algn="l" defTabSz="914423" rtl="0" eaLnBrk="1" fontAlgn="ctr" latinLnBrk="0" hangingPunct="1">
                        <a:spcAft>
                          <a:spcPts val="300"/>
                        </a:spcAft>
                        <a:buClr>
                          <a:srgbClr val="2EB66F"/>
                        </a:buClr>
                        <a:buFont typeface="Arial" panose="020B0604020202020204" pitchFamily="34" charset="0"/>
                        <a:buNone/>
                      </a:pPr>
                      <a:r>
                        <a:rPr kumimoji="1" lang="ja-JP" altLang="en-US" sz="1000" b="1" kern="1200" dirty="0">
                          <a:solidFill>
                            <a:srgbClr val="000000"/>
                          </a:solidFill>
                          <a:latin typeface="+mn-ea"/>
                          <a:ea typeface="+mn-ea"/>
                          <a:cs typeface="+mn-cs"/>
                        </a:rPr>
                        <a:t>ドローンによる夢洲開発の円滑化</a:t>
                      </a:r>
                      <a:endParaRPr kumimoji="1" lang="en-US" altLang="ja-JP" sz="1000" b="1" kern="1200" dirty="0">
                        <a:solidFill>
                          <a:srgbClr val="000000"/>
                        </a:solidFill>
                        <a:latin typeface="+mn-ea"/>
                        <a:ea typeface="+mn-ea"/>
                        <a:cs typeface="+mn-cs"/>
                      </a:endParaRPr>
                    </a:p>
                    <a:p>
                      <a:pPr marL="108000" indent="-108000" algn="just" defTabSz="914423" rtl="0" eaLnBrk="1" fontAlgn="ctr" latinLnBrk="0" hangingPunct="1">
                        <a:spcAft>
                          <a:spcPts val="300"/>
                        </a:spcAft>
                        <a:buClr>
                          <a:srgbClr val="0070C0"/>
                        </a:buClr>
                        <a:buFont typeface="Arial" panose="020B0604020202020204" pitchFamily="34" charset="0"/>
                        <a:buChar char="•"/>
                      </a:pPr>
                      <a:r>
                        <a:rPr kumimoji="1" lang="ja-JP" altLang="en-US" sz="1000" b="0" kern="1200" dirty="0">
                          <a:solidFill>
                            <a:srgbClr val="000000"/>
                          </a:solidFill>
                          <a:latin typeface="+mn-ea"/>
                          <a:ea typeface="+mn-ea"/>
                          <a:cs typeface="+mn-cs"/>
                        </a:rPr>
                        <a:t>夢洲開発における工事の円滑な進捗と安全管理のためにドローンを最大限に</a:t>
                      </a:r>
                      <a:r>
                        <a:rPr kumimoji="1" lang="ja-JP" altLang="en-US" sz="1000" b="0" kern="1200" dirty="0" smtClean="0">
                          <a:solidFill>
                            <a:srgbClr val="000000"/>
                          </a:solidFill>
                          <a:latin typeface="+mn-ea"/>
                          <a:ea typeface="+mn-ea"/>
                          <a:cs typeface="+mn-cs"/>
                        </a:rPr>
                        <a:t>活用</a:t>
                      </a:r>
                      <a:endParaRPr kumimoji="1" lang="ja-JP" altLang="en-US" sz="1000" b="0" kern="1200" dirty="0">
                        <a:solidFill>
                          <a:srgbClr val="000000"/>
                        </a:solidFill>
                        <a:latin typeface="+mn-ea"/>
                        <a:ea typeface="+mn-ea"/>
                        <a:cs typeface="+mn-cs"/>
                      </a:endParaRPr>
                    </a:p>
                    <a:p>
                      <a:pPr marL="288000" indent="-180000" algn="just" defTabSz="914423" rtl="0" eaLnBrk="1" fontAlgn="ctr" latinLnBrk="0" hangingPunct="1">
                        <a:spcAft>
                          <a:spcPts val="300"/>
                        </a:spcAft>
                        <a:buClr>
                          <a:srgbClr val="000000"/>
                        </a:buClr>
                        <a:buFont typeface="+mj-lt"/>
                        <a:buAutoNum type="arabicPeriod"/>
                      </a:pPr>
                      <a:r>
                        <a:rPr kumimoji="1" lang="ja-JP" altLang="en-US" sz="1000" b="0" kern="1200" dirty="0">
                          <a:solidFill>
                            <a:srgbClr val="000000"/>
                          </a:solidFill>
                          <a:latin typeface="+mn-ea"/>
                          <a:ea typeface="+mn-ea"/>
                          <a:cs typeface="+mn-cs"/>
                        </a:rPr>
                        <a:t>ドローンによる資材などの運搬、作業現場域内の高所などへの資材配送</a:t>
                      </a:r>
                    </a:p>
                    <a:p>
                      <a:pPr marL="288000" indent="-180000" algn="just" defTabSz="914423" rtl="0" eaLnBrk="1" fontAlgn="ctr" latinLnBrk="0" hangingPunct="1">
                        <a:spcAft>
                          <a:spcPts val="300"/>
                        </a:spcAft>
                        <a:buClr>
                          <a:srgbClr val="000000"/>
                        </a:buClr>
                        <a:buFont typeface="+mj-lt"/>
                        <a:buAutoNum type="arabicPeriod"/>
                      </a:pPr>
                      <a:r>
                        <a:rPr kumimoji="1" lang="ja-JP" altLang="en-US" sz="1000" b="0" kern="1200" dirty="0">
                          <a:solidFill>
                            <a:srgbClr val="000000"/>
                          </a:solidFill>
                          <a:latin typeface="+mn-ea"/>
                          <a:ea typeface="+mn-ea"/>
                          <a:cs typeface="+mn-cs"/>
                        </a:rPr>
                        <a:t>ドローンを活用した測量・工事管理</a:t>
                      </a:r>
                    </a:p>
                    <a:p>
                      <a:pPr marL="288000" indent="-180000" algn="just" defTabSz="914423" rtl="0" eaLnBrk="1" fontAlgn="ctr" latinLnBrk="0" hangingPunct="1">
                        <a:spcAft>
                          <a:spcPts val="300"/>
                        </a:spcAft>
                        <a:buClr>
                          <a:srgbClr val="000000"/>
                        </a:buClr>
                        <a:buFont typeface="+mj-lt"/>
                        <a:buAutoNum type="arabicPeriod"/>
                      </a:pPr>
                      <a:r>
                        <a:rPr kumimoji="1" lang="ja-JP" altLang="en-US" sz="1000" b="0" kern="1200" dirty="0">
                          <a:solidFill>
                            <a:srgbClr val="000000"/>
                          </a:solidFill>
                          <a:latin typeface="+mn-ea"/>
                          <a:ea typeface="+mn-ea"/>
                          <a:cs typeface="+mn-cs"/>
                        </a:rPr>
                        <a:t>ドローンによる建設現場の見守り</a:t>
                      </a:r>
                    </a:p>
                  </a:txBody>
                  <a:tcPr marL="99756" marR="99756" marT="33252" marB="33252">
                    <a:lnL w="6350" cap="flat" cmpd="sng" algn="ctr">
                      <a:no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914423" rtl="0" eaLnBrk="1" fontAlgn="ctr" latinLnBrk="0" hangingPunct="1">
                        <a:spcAft>
                          <a:spcPts val="300"/>
                        </a:spcAft>
                        <a:buClr>
                          <a:srgbClr val="2EB66F"/>
                        </a:buClr>
                        <a:buFont typeface="Arial" panose="020B0604020202020204" pitchFamily="34" charset="0"/>
                        <a:buNone/>
                      </a:pPr>
                      <a:r>
                        <a:rPr kumimoji="1" lang="ja-JP" altLang="en-US" sz="1000" b="1" kern="1200" dirty="0">
                          <a:solidFill>
                            <a:srgbClr val="000000"/>
                          </a:solidFill>
                          <a:latin typeface="+mn-ea"/>
                          <a:ea typeface="+mn-ea"/>
                          <a:cs typeface="+mn-cs"/>
                        </a:rPr>
                        <a:t>空飛ぶクルマ／万博アクセス</a:t>
                      </a:r>
                      <a:endParaRPr kumimoji="1" lang="en-US" altLang="ja-JP" sz="1000" b="1" kern="1200" dirty="0">
                        <a:solidFill>
                          <a:srgbClr val="000000"/>
                        </a:solidFill>
                        <a:latin typeface="+mn-ea"/>
                        <a:ea typeface="+mn-ea"/>
                        <a:cs typeface="+mn-cs"/>
                      </a:endParaRPr>
                    </a:p>
                    <a:p>
                      <a:pPr marL="108000" indent="-108000" algn="just" defTabSz="914423" rtl="0" eaLnBrk="1" fontAlgn="ctr" latinLnBrk="0" hangingPunct="1">
                        <a:spcAft>
                          <a:spcPts val="300"/>
                        </a:spcAft>
                        <a:buClr>
                          <a:srgbClr val="0070C0"/>
                        </a:buClr>
                        <a:buFont typeface="Arial" panose="020B0604020202020204" pitchFamily="34" charset="0"/>
                        <a:buChar char="•"/>
                      </a:pPr>
                      <a:r>
                        <a:rPr kumimoji="1" lang="ja-JP" altLang="en-US" sz="1000" b="0" kern="1200" dirty="0">
                          <a:solidFill>
                            <a:srgbClr val="000000"/>
                          </a:solidFill>
                          <a:latin typeface="+mn-ea"/>
                          <a:ea typeface="+mn-ea"/>
                          <a:cs typeface="+mn-cs"/>
                        </a:rPr>
                        <a:t>関西の主要空港から万博会場を結ぶ、空のアクセスとしての空飛ぶクルマの社会</a:t>
                      </a:r>
                      <a:r>
                        <a:rPr kumimoji="1" lang="ja-JP" altLang="en-US" sz="1000" b="0" kern="1200" dirty="0" smtClean="0">
                          <a:solidFill>
                            <a:srgbClr val="000000"/>
                          </a:solidFill>
                          <a:latin typeface="+mn-ea"/>
                          <a:ea typeface="+mn-ea"/>
                          <a:cs typeface="+mn-cs"/>
                        </a:rPr>
                        <a:t>実装</a:t>
                      </a:r>
                      <a:endParaRPr kumimoji="1" lang="ja-JP" altLang="en-US" sz="1000" b="0" kern="1200" dirty="0">
                        <a:solidFill>
                          <a:srgbClr val="000000"/>
                        </a:solidFill>
                        <a:latin typeface="+mn-ea"/>
                        <a:ea typeface="+mn-ea"/>
                        <a:cs typeface="+mn-cs"/>
                      </a:endParaRPr>
                    </a:p>
                    <a:p>
                      <a:pPr marL="0" indent="0" algn="just" defTabSz="914423" rtl="0" eaLnBrk="1" fontAlgn="ctr" latinLnBrk="0" hangingPunct="1">
                        <a:spcAft>
                          <a:spcPts val="300"/>
                        </a:spcAft>
                        <a:buClr>
                          <a:srgbClr val="2EB66F"/>
                        </a:buClr>
                        <a:buFont typeface="Arial" panose="020B0604020202020204" pitchFamily="34" charset="0"/>
                        <a:buNone/>
                      </a:pPr>
                      <a:r>
                        <a:rPr kumimoji="1" lang="ja-JP" altLang="en-US" sz="1000" b="1" kern="1200" dirty="0">
                          <a:solidFill>
                            <a:srgbClr val="000000"/>
                          </a:solidFill>
                          <a:latin typeface="+mn-ea"/>
                          <a:ea typeface="+mn-ea"/>
                          <a:cs typeface="+mn-cs"/>
                        </a:rPr>
                        <a:t>空飛ぶクルマ／観光周遊</a:t>
                      </a:r>
                      <a:endParaRPr kumimoji="1" lang="en-US" altLang="ja-JP" sz="1000" b="1" kern="1200" dirty="0">
                        <a:solidFill>
                          <a:srgbClr val="000000"/>
                        </a:solidFill>
                        <a:latin typeface="+mn-ea"/>
                        <a:ea typeface="+mn-ea"/>
                        <a:cs typeface="+mn-cs"/>
                      </a:endParaRPr>
                    </a:p>
                    <a:p>
                      <a:pPr marL="108000" indent="-108000" algn="just" defTabSz="914423" rtl="0" eaLnBrk="1" fontAlgn="ctr" latinLnBrk="0" hangingPunct="1">
                        <a:spcAft>
                          <a:spcPts val="300"/>
                        </a:spcAft>
                        <a:buClr>
                          <a:srgbClr val="0070C0"/>
                        </a:buClr>
                        <a:buFont typeface="Arial" panose="020B0604020202020204" pitchFamily="34" charset="0"/>
                        <a:buChar char="•"/>
                      </a:pPr>
                      <a:r>
                        <a:rPr kumimoji="1" lang="ja-JP" altLang="en-US" sz="1000" b="0" kern="1200" dirty="0">
                          <a:solidFill>
                            <a:srgbClr val="000000"/>
                          </a:solidFill>
                          <a:latin typeface="+mn-ea"/>
                          <a:ea typeface="+mn-ea"/>
                          <a:cs typeface="+mn-cs"/>
                        </a:rPr>
                        <a:t>主要観光地と万博会場を結ぶ、観光アクセスとしての空飛ぶ</a:t>
                      </a:r>
                      <a:r>
                        <a:rPr kumimoji="1" lang="ja-JP" altLang="en-US" sz="1000" b="0" kern="1200" dirty="0" smtClean="0">
                          <a:solidFill>
                            <a:srgbClr val="000000"/>
                          </a:solidFill>
                          <a:latin typeface="+mn-ea"/>
                          <a:ea typeface="+mn-ea"/>
                          <a:cs typeface="+mn-cs"/>
                        </a:rPr>
                        <a:t>クルマ</a:t>
                      </a:r>
                      <a:endParaRPr kumimoji="1" lang="ja-JP" altLang="en-US" sz="1000" b="0" kern="1200" dirty="0">
                        <a:solidFill>
                          <a:srgbClr val="000000"/>
                        </a:solidFill>
                        <a:latin typeface="+mn-ea"/>
                        <a:ea typeface="+mn-ea"/>
                        <a:cs typeface="+mn-cs"/>
                      </a:endParaRPr>
                    </a:p>
                  </a:txBody>
                  <a:tcPr marL="99756" marR="99756" marT="33252" marB="33252">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914423" rtl="0" eaLnBrk="1" fontAlgn="ctr" latinLnBrk="0" hangingPunct="1">
                        <a:spcAft>
                          <a:spcPts val="300"/>
                        </a:spcAft>
                        <a:buClr>
                          <a:srgbClr val="2EB66F"/>
                        </a:buClr>
                        <a:buFont typeface="Arial" panose="020B0604020202020204" pitchFamily="34" charset="0"/>
                        <a:buNone/>
                      </a:pPr>
                      <a:r>
                        <a:rPr kumimoji="1" lang="ja-JP" altLang="en-US" sz="1000" b="1" kern="1200" dirty="0">
                          <a:solidFill>
                            <a:srgbClr val="000000"/>
                          </a:solidFill>
                          <a:latin typeface="+mn-ea"/>
                          <a:ea typeface="+mn-ea"/>
                          <a:cs typeface="+mn-cs"/>
                        </a:rPr>
                        <a:t>街</a:t>
                      </a:r>
                      <a:r>
                        <a:rPr kumimoji="1" lang="ja-JP" altLang="en-US" sz="1000" b="1" kern="1200" dirty="0">
                          <a:solidFill>
                            <a:schemeClr val="tx1"/>
                          </a:solidFill>
                          <a:latin typeface="+mn-ea"/>
                          <a:ea typeface="+mn-ea"/>
                          <a:cs typeface="+mn-cs"/>
                        </a:rPr>
                        <a:t>なか</a:t>
                      </a:r>
                      <a:r>
                        <a:rPr kumimoji="1" lang="ja-JP" altLang="en-US" sz="1000" b="1" kern="1200" dirty="0">
                          <a:solidFill>
                            <a:srgbClr val="000000"/>
                          </a:solidFill>
                          <a:latin typeface="+mn-ea"/>
                          <a:ea typeface="+mn-ea"/>
                          <a:cs typeface="+mn-cs"/>
                        </a:rPr>
                        <a:t>にポートが存在する日常モビリティ</a:t>
                      </a:r>
                      <a:endParaRPr kumimoji="1" lang="en-US" altLang="ja-JP" sz="1000" b="1" kern="1200" dirty="0">
                        <a:solidFill>
                          <a:srgbClr val="000000"/>
                        </a:solidFill>
                        <a:latin typeface="+mn-ea"/>
                        <a:ea typeface="+mn-ea"/>
                        <a:cs typeface="+mn-cs"/>
                      </a:endParaRPr>
                    </a:p>
                    <a:p>
                      <a:pPr marL="108000" indent="-108000" algn="just" defTabSz="914423" rtl="0" eaLnBrk="1" fontAlgn="ctr" latinLnBrk="0" hangingPunct="1">
                        <a:spcAft>
                          <a:spcPts val="300"/>
                        </a:spcAft>
                        <a:buClr>
                          <a:srgbClr val="0070C0"/>
                        </a:buClr>
                        <a:buFont typeface="Arial" panose="020B0604020202020204" pitchFamily="34" charset="0"/>
                        <a:buChar char="•"/>
                      </a:pPr>
                      <a:r>
                        <a:rPr kumimoji="1" lang="ja-JP" altLang="en-US" sz="1000" b="0" kern="1200" dirty="0">
                          <a:solidFill>
                            <a:srgbClr val="000000"/>
                          </a:solidFill>
                          <a:latin typeface="+mn-ea"/>
                          <a:ea typeface="+mn-ea"/>
                          <a:cs typeface="+mn-cs"/>
                        </a:rPr>
                        <a:t>主要駅やビルの屋上（</a:t>
                      </a:r>
                      <a:r>
                        <a:rPr kumimoji="1" lang="en-US" altLang="ja-JP" sz="1000" b="0" kern="1200" dirty="0">
                          <a:solidFill>
                            <a:srgbClr val="000000"/>
                          </a:solidFill>
                          <a:latin typeface="+mn-ea"/>
                          <a:ea typeface="+mn-ea"/>
                          <a:cs typeface="+mn-cs"/>
                        </a:rPr>
                        <a:t>H</a:t>
                      </a:r>
                      <a:r>
                        <a:rPr kumimoji="1" lang="ja-JP" altLang="en-US" sz="1000" b="0" kern="1200" dirty="0">
                          <a:solidFill>
                            <a:srgbClr val="000000"/>
                          </a:solidFill>
                          <a:latin typeface="+mn-ea"/>
                          <a:ea typeface="+mn-ea"/>
                          <a:cs typeface="+mn-cs"/>
                        </a:rPr>
                        <a:t>ポート・</a:t>
                      </a:r>
                      <a:r>
                        <a:rPr kumimoji="1" lang="en-US" altLang="ja-JP" sz="1000" b="0" kern="1200" dirty="0">
                          <a:solidFill>
                            <a:srgbClr val="000000"/>
                          </a:solidFill>
                          <a:latin typeface="+mn-ea"/>
                          <a:ea typeface="+mn-ea"/>
                          <a:cs typeface="+mn-cs"/>
                        </a:rPr>
                        <a:t>R</a:t>
                      </a:r>
                      <a:r>
                        <a:rPr kumimoji="1" lang="ja-JP" altLang="en-US" sz="1000" b="0" kern="1200" dirty="0">
                          <a:solidFill>
                            <a:srgbClr val="000000"/>
                          </a:solidFill>
                          <a:latin typeface="+mn-ea"/>
                          <a:ea typeface="+mn-ea"/>
                          <a:cs typeface="+mn-cs"/>
                        </a:rPr>
                        <a:t>ポート）、コンビニの駐車場、ウォーターフロントなど、市街地</a:t>
                      </a:r>
                      <a:r>
                        <a:rPr kumimoji="1" lang="ja-JP" altLang="en-US" sz="1000" b="0" kern="1200" dirty="0">
                          <a:solidFill>
                            <a:schemeClr val="tx1"/>
                          </a:solidFill>
                          <a:latin typeface="+mn-ea"/>
                          <a:ea typeface="+mn-ea"/>
                          <a:cs typeface="+mn-cs"/>
                        </a:rPr>
                        <a:t>の様々な場所にポート</a:t>
                      </a:r>
                      <a:r>
                        <a:rPr kumimoji="1" lang="ja-JP" altLang="en-US" sz="1000" b="0" kern="1200" dirty="0">
                          <a:solidFill>
                            <a:srgbClr val="000000"/>
                          </a:solidFill>
                          <a:latin typeface="+mn-ea"/>
                          <a:ea typeface="+mn-ea"/>
                          <a:cs typeface="+mn-cs"/>
                        </a:rPr>
                        <a:t>が存在し、日常使いのモビリティとして空飛ぶクルマが</a:t>
                      </a:r>
                      <a:r>
                        <a:rPr kumimoji="1" lang="ja-JP" altLang="en-US" sz="1000" b="0" kern="1200" dirty="0" smtClean="0">
                          <a:solidFill>
                            <a:srgbClr val="000000"/>
                          </a:solidFill>
                          <a:latin typeface="+mn-ea"/>
                          <a:ea typeface="+mn-ea"/>
                          <a:cs typeface="+mn-cs"/>
                        </a:rPr>
                        <a:t>普及</a:t>
                      </a:r>
                      <a:endParaRPr kumimoji="1" lang="ja-JP" altLang="en-US" sz="1000" b="0" kern="1200" dirty="0">
                        <a:solidFill>
                          <a:srgbClr val="000000"/>
                        </a:solidFill>
                        <a:latin typeface="+mn-ea"/>
                        <a:ea typeface="+mn-ea"/>
                        <a:cs typeface="+mn-cs"/>
                      </a:endParaRPr>
                    </a:p>
                  </a:txBody>
                  <a:tcPr marL="99756" marR="99756" marT="33252" marB="33252">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8828058"/>
                  </a:ext>
                </a:extLst>
              </a:tr>
            </a:tbl>
          </a:graphicData>
        </a:graphic>
      </p:graphicFrame>
      <p:pic>
        <p:nvPicPr>
          <p:cNvPr id="10" name="図 9">
            <a:extLst>
              <a:ext uri="{FF2B5EF4-FFF2-40B4-BE49-F238E27FC236}">
                <a16:creationId xmlns:a16="http://schemas.microsoft.com/office/drawing/2014/main" id="{BC813AA5-F018-4AC4-99AA-B097EF07FB0B}"/>
              </a:ext>
            </a:extLst>
          </p:cNvPr>
          <p:cNvPicPr>
            <a:picLocks noChangeAspect="1"/>
          </p:cNvPicPr>
          <p:nvPr/>
        </p:nvPicPr>
        <p:blipFill>
          <a:blip r:embed="rId2"/>
          <a:stretch>
            <a:fillRect/>
          </a:stretch>
        </p:blipFill>
        <p:spPr>
          <a:xfrm>
            <a:off x="1095402" y="1825969"/>
            <a:ext cx="1181646" cy="798050"/>
          </a:xfrm>
          <a:prstGeom prst="rect">
            <a:avLst/>
          </a:prstGeom>
        </p:spPr>
      </p:pic>
      <p:pic>
        <p:nvPicPr>
          <p:cNvPr id="13" name="図 12">
            <a:extLst>
              <a:ext uri="{FF2B5EF4-FFF2-40B4-BE49-F238E27FC236}">
                <a16:creationId xmlns:a16="http://schemas.microsoft.com/office/drawing/2014/main" id="{AAA39291-ACA7-4BD9-9EFE-B6FF1A6055A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684420" y="4350369"/>
            <a:ext cx="1092072" cy="665042"/>
          </a:xfrm>
          <a:prstGeom prst="rect">
            <a:avLst/>
          </a:prstGeom>
          <a:effectLst/>
        </p:spPr>
      </p:pic>
      <p:sp>
        <p:nvSpPr>
          <p:cNvPr id="18" name="テキスト プレースホルダー 33">
            <a:extLst>
              <a:ext uri="{FF2B5EF4-FFF2-40B4-BE49-F238E27FC236}">
                <a16:creationId xmlns:a16="http://schemas.microsoft.com/office/drawing/2014/main" id="{D34239CB-6A59-4A64-AE75-D047FB694D92}"/>
              </a:ext>
            </a:extLst>
          </p:cNvPr>
          <p:cNvSpPr txBox="1">
            <a:spLocks/>
          </p:cNvSpPr>
          <p:nvPr/>
        </p:nvSpPr>
        <p:spPr>
          <a:xfrm>
            <a:off x="266017" y="962560"/>
            <a:ext cx="8612290" cy="218898"/>
          </a:xfrm>
          <a:prstGeom prst="rect">
            <a:avLst/>
          </a:prstGeom>
        </p:spPr>
        <p:txBody>
          <a:bodyPr lIns="0" tIns="0" rIns="0" bIns="0" anchor="ctr"/>
          <a:lst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tx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a:lstStyle>
          <a:p>
            <a:pPr marL="180000" marR="0" lvl="0" indent="-180000" algn="l" defTabSz="912114" rtl="0" eaLnBrk="1" fontAlgn="ctr" latinLnBrk="0" hangingPunct="1">
              <a:lnSpc>
                <a:spcPct val="110000"/>
              </a:lnSpc>
              <a:spcBef>
                <a:spcPts val="0"/>
              </a:spcBef>
              <a:spcAft>
                <a:spcPts val="600"/>
              </a:spcAft>
              <a:buClr>
                <a:srgbClr val="2E75B6"/>
              </a:buClr>
              <a:buSzTx/>
              <a:buFont typeface="Wingdings" panose="05000000000000000000" pitchFamily="2" charset="2"/>
              <a:buChar char="l"/>
              <a:tabLst/>
              <a:defRPr/>
            </a:pPr>
            <a:r>
              <a:rPr kumimoji="1" lang="ja-JP" altLang="en-US" sz="1293" b="0" i="0" u="none" strike="noStrike" kern="1200" cap="none" spc="0" normalizeH="0" baseline="0" noProof="0" dirty="0">
                <a:ln>
                  <a:noFill/>
                </a:ln>
                <a:solidFill>
                  <a:prstClr val="black"/>
                </a:solidFill>
                <a:effectLst/>
                <a:uLnTx/>
                <a:uFillTx/>
                <a:latin typeface="Meiryo UI"/>
                <a:ea typeface="Meiryo UI"/>
                <a:cs typeface="+mn-cs"/>
              </a:rPr>
              <a:t>時間や場所を問わず人やモノが移動できる未来の移動社会の実現に向けて、スーパーシティ構想のフィールドで実績を重ねていく。</a:t>
            </a:r>
          </a:p>
        </p:txBody>
      </p:sp>
      <p:sp>
        <p:nvSpPr>
          <p:cNvPr id="17" name="正方形/長方形 16"/>
          <p:cNvSpPr/>
          <p:nvPr/>
        </p:nvSpPr>
        <p:spPr>
          <a:xfrm>
            <a:off x="5515955" y="4663099"/>
            <a:ext cx="695631" cy="34124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39" b="0" i="0" u="none" strike="noStrike" kern="1200" cap="none" spc="0" normalizeH="0" baseline="0" noProof="0" dirty="0">
                <a:ln>
                  <a:noFill/>
                </a:ln>
                <a:solidFill>
                  <a:prstClr val="black"/>
                </a:solidFill>
                <a:effectLst/>
                <a:uLnTx/>
                <a:uFillTx/>
                <a:latin typeface="Meiryo UI"/>
                <a:ea typeface="Meiryo UI"/>
                <a:cs typeface="+mn-cs"/>
              </a:rPr>
              <a:t>提供：</a:t>
            </a:r>
            <a:endParaRPr kumimoji="1" lang="en-US" altLang="ja-JP" sz="739"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39" b="0" i="0" u="none" strike="noStrike" kern="1200" cap="none" spc="0" normalizeH="0" baseline="0" noProof="0" dirty="0">
                <a:ln>
                  <a:noFill/>
                </a:ln>
                <a:solidFill>
                  <a:prstClr val="black"/>
                </a:solidFill>
                <a:effectLst/>
                <a:uLnTx/>
                <a:uFillTx/>
                <a:latin typeface="Meiryo UI"/>
                <a:ea typeface="Meiryo UI"/>
                <a:cs typeface="+mn-cs"/>
              </a:rPr>
              <a:t>２０２５年日本</a:t>
            </a:r>
            <a:endParaRPr kumimoji="1" lang="en-US" altLang="ja-JP" sz="739"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39" b="0" i="0" u="none" strike="noStrike" kern="1200" cap="none" spc="0" normalizeH="0" baseline="0" noProof="0" dirty="0">
                <a:ln>
                  <a:noFill/>
                </a:ln>
                <a:solidFill>
                  <a:prstClr val="black"/>
                </a:solidFill>
                <a:effectLst/>
                <a:uLnTx/>
                <a:uFillTx/>
                <a:latin typeface="Meiryo UI"/>
                <a:ea typeface="Meiryo UI"/>
                <a:cs typeface="+mn-cs"/>
              </a:rPr>
              <a:t>国際博覧会協会</a:t>
            </a:r>
          </a:p>
        </p:txBody>
      </p:sp>
      <p:pic>
        <p:nvPicPr>
          <p:cNvPr id="22" name="図 21">
            <a:extLst>
              <a:ext uri="{FF2B5EF4-FFF2-40B4-BE49-F238E27FC236}">
                <a16:creationId xmlns:a16="http://schemas.microsoft.com/office/drawing/2014/main" id="{173F0CB0-82BC-4D3E-9254-FA569E3873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0170" y="4350370"/>
            <a:ext cx="1300636" cy="705429"/>
          </a:xfrm>
          <a:prstGeom prst="rect">
            <a:avLst/>
          </a:prstGeom>
        </p:spPr>
      </p:pic>
      <p:grpSp>
        <p:nvGrpSpPr>
          <p:cNvPr id="20" name="グループ化 19">
            <a:extLst>
              <a:ext uri="{FF2B5EF4-FFF2-40B4-BE49-F238E27FC236}">
                <a16:creationId xmlns:a16="http://schemas.microsoft.com/office/drawing/2014/main" id="{6E065F17-2E22-4850-BC14-E199656659AA}"/>
              </a:ext>
            </a:extLst>
          </p:cNvPr>
          <p:cNvGrpSpPr/>
          <p:nvPr/>
        </p:nvGrpSpPr>
        <p:grpSpPr>
          <a:xfrm>
            <a:off x="3625221" y="1894499"/>
            <a:ext cx="960366" cy="716002"/>
            <a:chOff x="2829674" y="1689903"/>
            <a:chExt cx="4659146" cy="3743624"/>
          </a:xfrm>
        </p:grpSpPr>
        <p:pic>
          <p:nvPicPr>
            <p:cNvPr id="24" name="図 23">
              <a:extLst>
                <a:ext uri="{FF2B5EF4-FFF2-40B4-BE49-F238E27FC236}">
                  <a16:creationId xmlns:a16="http://schemas.microsoft.com/office/drawing/2014/main" id="{4D027BBF-4CEC-4BDE-9B9B-52C162138F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9674" y="1689903"/>
              <a:ext cx="4659146" cy="3743624"/>
            </a:xfrm>
            <a:prstGeom prst="rect">
              <a:avLst/>
            </a:prstGeom>
          </p:spPr>
        </p:pic>
        <p:grpSp>
          <p:nvGrpSpPr>
            <p:cNvPr id="26" name="グループ化 25">
              <a:extLst>
                <a:ext uri="{FF2B5EF4-FFF2-40B4-BE49-F238E27FC236}">
                  <a16:creationId xmlns:a16="http://schemas.microsoft.com/office/drawing/2014/main" id="{FE712793-A9D1-4893-96D0-B0187CF27FEC}"/>
                </a:ext>
              </a:extLst>
            </p:cNvPr>
            <p:cNvGrpSpPr/>
            <p:nvPr/>
          </p:nvGrpSpPr>
          <p:grpSpPr>
            <a:xfrm>
              <a:off x="3118766" y="1924420"/>
              <a:ext cx="3801912" cy="2826611"/>
              <a:chOff x="-363901" y="150220"/>
              <a:chExt cx="9591151" cy="4886629"/>
            </a:xfrm>
          </p:grpSpPr>
          <p:cxnSp>
            <p:nvCxnSpPr>
              <p:cNvPr id="32" name="直線コネクタ 31">
                <a:extLst>
                  <a:ext uri="{FF2B5EF4-FFF2-40B4-BE49-F238E27FC236}">
                    <a16:creationId xmlns:a16="http://schemas.microsoft.com/office/drawing/2014/main" id="{938C0D7C-E57F-4C45-BD42-8C1819BEC905}"/>
                  </a:ext>
                </a:extLst>
              </p:cNvPr>
              <p:cNvCxnSpPr>
                <a:cxnSpLocks/>
              </p:cNvCxnSpPr>
              <p:nvPr/>
            </p:nvCxnSpPr>
            <p:spPr>
              <a:xfrm flipH="1">
                <a:off x="7974136" y="2587002"/>
                <a:ext cx="1253114" cy="108636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1BECF04B-0EDA-4C03-A2D0-BA564A5E48A5}"/>
                  </a:ext>
                </a:extLst>
              </p:cNvPr>
              <p:cNvCxnSpPr>
                <a:cxnSpLocks/>
              </p:cNvCxnSpPr>
              <p:nvPr/>
            </p:nvCxnSpPr>
            <p:spPr>
              <a:xfrm flipH="1">
                <a:off x="3172892" y="1549204"/>
                <a:ext cx="439811" cy="51668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7B3F2463-E870-4060-BC09-72BE5337D668}"/>
                  </a:ext>
                </a:extLst>
              </p:cNvPr>
              <p:cNvCxnSpPr>
                <a:cxnSpLocks/>
              </p:cNvCxnSpPr>
              <p:nvPr/>
            </p:nvCxnSpPr>
            <p:spPr>
              <a:xfrm flipH="1">
                <a:off x="-363901" y="151421"/>
                <a:ext cx="1690018" cy="171353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6A96CD27-905E-4257-ACB4-56BD24C0F7D9}"/>
                  </a:ext>
                </a:extLst>
              </p:cNvPr>
              <p:cNvCxnSpPr>
                <a:cxnSpLocks/>
              </p:cNvCxnSpPr>
              <p:nvPr/>
            </p:nvCxnSpPr>
            <p:spPr>
              <a:xfrm flipH="1" flipV="1">
                <a:off x="-327250" y="1864962"/>
                <a:ext cx="1814210" cy="81808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D16805A8-7E5F-4FF5-9D87-71BB47234CA5}"/>
                  </a:ext>
                </a:extLst>
              </p:cNvPr>
              <p:cNvCxnSpPr>
                <a:cxnSpLocks/>
                <a:endCxn id="49" idx="2"/>
              </p:cNvCxnSpPr>
              <p:nvPr/>
            </p:nvCxnSpPr>
            <p:spPr>
              <a:xfrm flipH="1" flipV="1">
                <a:off x="3745359" y="1518484"/>
                <a:ext cx="3825620" cy="83445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CBC98304-1438-4B29-A64E-2CF1A8477CA9}"/>
                  </a:ext>
                </a:extLst>
              </p:cNvPr>
              <p:cNvCxnSpPr>
                <a:cxnSpLocks/>
              </p:cNvCxnSpPr>
              <p:nvPr/>
            </p:nvCxnSpPr>
            <p:spPr>
              <a:xfrm>
                <a:off x="6801313" y="4663688"/>
                <a:ext cx="714690" cy="37316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20269205-EB80-4BA5-863B-3FDBB97076AC}"/>
                  </a:ext>
                </a:extLst>
              </p:cNvPr>
              <p:cNvCxnSpPr>
                <a:cxnSpLocks/>
              </p:cNvCxnSpPr>
              <p:nvPr/>
            </p:nvCxnSpPr>
            <p:spPr>
              <a:xfrm flipH="1" flipV="1">
                <a:off x="5922567" y="4404055"/>
                <a:ext cx="897072" cy="24528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44EFF32D-44F9-45CC-840A-18A6FEF07ECB}"/>
                  </a:ext>
                </a:extLst>
              </p:cNvPr>
              <p:cNvCxnSpPr>
                <a:cxnSpLocks/>
              </p:cNvCxnSpPr>
              <p:nvPr/>
            </p:nvCxnSpPr>
            <p:spPr>
              <a:xfrm flipH="1">
                <a:off x="7634850" y="3889862"/>
                <a:ext cx="115671" cy="4085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9CD4B5EB-8E5D-4A2F-A6BB-D633FD83D590}"/>
                  </a:ext>
                </a:extLst>
              </p:cNvPr>
              <p:cNvCxnSpPr>
                <a:cxnSpLocks/>
                <a:stCxn id="47" idx="2"/>
              </p:cNvCxnSpPr>
              <p:nvPr/>
            </p:nvCxnSpPr>
            <p:spPr>
              <a:xfrm flipH="1" flipV="1">
                <a:off x="1783641" y="3532319"/>
                <a:ext cx="1087332" cy="2179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567778E6-7CA8-48E8-BA4F-C1E466EB6AB5}"/>
                  </a:ext>
                </a:extLst>
              </p:cNvPr>
              <p:cNvCxnSpPr>
                <a:cxnSpLocks/>
              </p:cNvCxnSpPr>
              <p:nvPr/>
            </p:nvCxnSpPr>
            <p:spPr>
              <a:xfrm flipH="1">
                <a:off x="1783286" y="3135112"/>
                <a:ext cx="290202" cy="42590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FCFC1F67-ABA8-426D-869F-0D21128FD397}"/>
                  </a:ext>
                </a:extLst>
              </p:cNvPr>
              <p:cNvCxnSpPr>
                <a:cxnSpLocks/>
              </p:cNvCxnSpPr>
              <p:nvPr/>
            </p:nvCxnSpPr>
            <p:spPr>
              <a:xfrm flipH="1">
                <a:off x="2000071" y="2797870"/>
                <a:ext cx="329855" cy="43057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252D574D-45A2-4092-A37E-4599A0901B81}"/>
                  </a:ext>
                </a:extLst>
              </p:cNvPr>
              <p:cNvCxnSpPr>
                <a:cxnSpLocks/>
              </p:cNvCxnSpPr>
              <p:nvPr/>
            </p:nvCxnSpPr>
            <p:spPr>
              <a:xfrm flipH="1" flipV="1">
                <a:off x="1431984" y="2668698"/>
                <a:ext cx="879618" cy="14352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C3966294-7862-44FF-AA18-9052267E8858}"/>
                  </a:ext>
                </a:extLst>
              </p:cNvPr>
              <p:cNvCxnSpPr>
                <a:cxnSpLocks/>
              </p:cNvCxnSpPr>
              <p:nvPr/>
            </p:nvCxnSpPr>
            <p:spPr>
              <a:xfrm flipH="1">
                <a:off x="7570977" y="1979779"/>
                <a:ext cx="439810" cy="37316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B6CFEFE6-0AA6-4CB0-9BBC-5A883B149CBE}"/>
                  </a:ext>
                </a:extLst>
              </p:cNvPr>
              <p:cNvCxnSpPr>
                <a:cxnSpLocks/>
                <a:stCxn id="51" idx="0"/>
              </p:cNvCxnSpPr>
              <p:nvPr/>
            </p:nvCxnSpPr>
            <p:spPr>
              <a:xfrm flipH="1" flipV="1">
                <a:off x="8248040" y="1939946"/>
                <a:ext cx="933331" cy="53687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3A975180-0CFC-45EF-9FE8-8DD36F44BC64}"/>
                  </a:ext>
                </a:extLst>
              </p:cNvPr>
              <p:cNvCxnSpPr>
                <a:cxnSpLocks/>
              </p:cNvCxnSpPr>
              <p:nvPr/>
            </p:nvCxnSpPr>
            <p:spPr>
              <a:xfrm flipH="1">
                <a:off x="7741928" y="3659016"/>
                <a:ext cx="232208" cy="25549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円弧 46">
                <a:extLst>
                  <a:ext uri="{FF2B5EF4-FFF2-40B4-BE49-F238E27FC236}">
                    <a16:creationId xmlns:a16="http://schemas.microsoft.com/office/drawing/2014/main" id="{43C186E2-B203-4C9D-B62E-DE6B3810E3F0}"/>
                  </a:ext>
                </a:extLst>
              </p:cNvPr>
              <p:cNvSpPr/>
              <p:nvPr/>
            </p:nvSpPr>
            <p:spPr>
              <a:xfrm>
                <a:off x="2756673" y="1866912"/>
                <a:ext cx="3934691" cy="2819618"/>
              </a:xfrm>
              <a:prstGeom prst="arc">
                <a:avLst>
                  <a:gd name="adj1" fmla="val 3217648"/>
                  <a:gd name="adj2" fmla="val 9572966"/>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3" b="0" i="0" u="none" strike="noStrike" kern="1200" cap="none" spc="0" normalizeH="0" baseline="0" noProof="0">
                  <a:ln>
                    <a:noFill/>
                  </a:ln>
                  <a:solidFill>
                    <a:prstClr val="black"/>
                  </a:solidFill>
                  <a:effectLst/>
                  <a:uLnTx/>
                  <a:uFillTx/>
                  <a:latin typeface="Meiryo UI"/>
                  <a:ea typeface="Meiryo UI"/>
                  <a:cs typeface="+mn-cs"/>
                </a:endParaRPr>
              </a:p>
            </p:txBody>
          </p:sp>
          <p:sp>
            <p:nvSpPr>
              <p:cNvPr id="48" name="円弧 47">
                <a:extLst>
                  <a:ext uri="{FF2B5EF4-FFF2-40B4-BE49-F238E27FC236}">
                    <a16:creationId xmlns:a16="http://schemas.microsoft.com/office/drawing/2014/main" id="{9728D1E2-3460-47E8-8F83-F519A3F02450}"/>
                  </a:ext>
                </a:extLst>
              </p:cNvPr>
              <p:cNvSpPr/>
              <p:nvPr/>
            </p:nvSpPr>
            <p:spPr>
              <a:xfrm rot="1980000">
                <a:off x="1117661" y="1131283"/>
                <a:ext cx="109820" cy="86599"/>
              </a:xfrm>
              <a:prstGeom prst="arc">
                <a:avLst>
                  <a:gd name="adj1" fmla="val 20905447"/>
                  <a:gd name="adj2" fmla="val 11373196"/>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3" b="0" i="0" u="none" strike="noStrike" kern="1200" cap="none" spc="0" normalizeH="0" baseline="0" noProof="0">
                  <a:ln>
                    <a:noFill/>
                  </a:ln>
                  <a:solidFill>
                    <a:prstClr val="black"/>
                  </a:solidFill>
                  <a:effectLst/>
                  <a:uLnTx/>
                  <a:uFillTx/>
                  <a:latin typeface="Meiryo UI"/>
                  <a:ea typeface="Meiryo UI"/>
                  <a:cs typeface="+mn-cs"/>
                </a:endParaRPr>
              </a:p>
            </p:txBody>
          </p:sp>
          <p:sp>
            <p:nvSpPr>
              <p:cNvPr id="49" name="円弧 48">
                <a:extLst>
                  <a:ext uri="{FF2B5EF4-FFF2-40B4-BE49-F238E27FC236}">
                    <a16:creationId xmlns:a16="http://schemas.microsoft.com/office/drawing/2014/main" id="{3A210E7D-472B-40C3-9147-98865E3BEA22}"/>
                  </a:ext>
                </a:extLst>
              </p:cNvPr>
              <p:cNvSpPr/>
              <p:nvPr/>
            </p:nvSpPr>
            <p:spPr>
              <a:xfrm rot="1920000">
                <a:off x="3568702" y="1508179"/>
                <a:ext cx="235841" cy="239605"/>
              </a:xfrm>
              <a:prstGeom prst="arc">
                <a:avLst>
                  <a:gd name="adj1" fmla="val 10975567"/>
                  <a:gd name="adj2" fmla="val 15647328"/>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3" b="0" i="0" u="none" strike="noStrike" kern="1200" cap="none" spc="0" normalizeH="0" baseline="0" noProof="0">
                  <a:ln>
                    <a:noFill/>
                  </a:ln>
                  <a:solidFill>
                    <a:prstClr val="black"/>
                  </a:solidFill>
                  <a:effectLst/>
                  <a:uLnTx/>
                  <a:uFillTx/>
                  <a:latin typeface="Meiryo UI"/>
                  <a:ea typeface="Meiryo UI"/>
                  <a:cs typeface="+mn-cs"/>
                </a:endParaRPr>
              </a:p>
            </p:txBody>
          </p:sp>
          <p:sp>
            <p:nvSpPr>
              <p:cNvPr id="50" name="円弧 49">
                <a:extLst>
                  <a:ext uri="{FF2B5EF4-FFF2-40B4-BE49-F238E27FC236}">
                    <a16:creationId xmlns:a16="http://schemas.microsoft.com/office/drawing/2014/main" id="{7FA40D64-941A-4A08-8BA0-9C7177B656BB}"/>
                  </a:ext>
                </a:extLst>
              </p:cNvPr>
              <p:cNvSpPr/>
              <p:nvPr/>
            </p:nvSpPr>
            <p:spPr>
              <a:xfrm rot="2220000">
                <a:off x="8000046" y="1905354"/>
                <a:ext cx="276070" cy="274555"/>
              </a:xfrm>
              <a:prstGeom prst="arc">
                <a:avLst>
                  <a:gd name="adj1" fmla="val 10831155"/>
                  <a:gd name="adj2" fmla="val 16606925"/>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3" b="0" i="0" u="none" strike="noStrike" kern="1200" cap="none" spc="0" normalizeH="0" baseline="0" noProof="0">
                  <a:ln>
                    <a:noFill/>
                  </a:ln>
                  <a:solidFill>
                    <a:prstClr val="black"/>
                  </a:solidFill>
                  <a:effectLst/>
                  <a:uLnTx/>
                  <a:uFillTx/>
                  <a:latin typeface="Meiryo UI"/>
                  <a:ea typeface="Meiryo UI"/>
                  <a:cs typeface="+mn-cs"/>
                </a:endParaRPr>
              </a:p>
            </p:txBody>
          </p:sp>
          <p:sp>
            <p:nvSpPr>
              <p:cNvPr id="51" name="円弧 50">
                <a:extLst>
                  <a:ext uri="{FF2B5EF4-FFF2-40B4-BE49-F238E27FC236}">
                    <a16:creationId xmlns:a16="http://schemas.microsoft.com/office/drawing/2014/main" id="{00E6AE43-A133-4F11-889A-F06B1DB0D268}"/>
                  </a:ext>
                </a:extLst>
              </p:cNvPr>
              <p:cNvSpPr/>
              <p:nvPr/>
            </p:nvSpPr>
            <p:spPr>
              <a:xfrm rot="2400000">
                <a:off x="8980987" y="2455018"/>
                <a:ext cx="238618" cy="206888"/>
              </a:xfrm>
              <a:prstGeom prst="arc">
                <a:avLst>
                  <a:gd name="adj1" fmla="val 16072490"/>
                  <a:gd name="adj2" fmla="val 21575409"/>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3" b="0" i="0" u="none" strike="noStrike" kern="1200" cap="none" spc="0" normalizeH="0" baseline="0" noProof="0">
                  <a:ln>
                    <a:noFill/>
                  </a:ln>
                  <a:solidFill>
                    <a:prstClr val="black"/>
                  </a:solidFill>
                  <a:effectLst/>
                  <a:uLnTx/>
                  <a:uFillTx/>
                  <a:latin typeface="Meiryo UI"/>
                  <a:ea typeface="Meiryo UI"/>
                  <a:cs typeface="+mn-cs"/>
                </a:endParaRPr>
              </a:p>
            </p:txBody>
          </p:sp>
          <p:cxnSp>
            <p:nvCxnSpPr>
              <p:cNvPr id="52" name="直線コネクタ 51">
                <a:extLst>
                  <a:ext uri="{FF2B5EF4-FFF2-40B4-BE49-F238E27FC236}">
                    <a16:creationId xmlns:a16="http://schemas.microsoft.com/office/drawing/2014/main" id="{64357737-F152-41BC-BDDC-F43E8CD4D248}"/>
                  </a:ext>
                </a:extLst>
              </p:cNvPr>
              <p:cNvCxnSpPr>
                <a:cxnSpLocks/>
              </p:cNvCxnSpPr>
              <p:nvPr/>
            </p:nvCxnSpPr>
            <p:spPr>
              <a:xfrm>
                <a:off x="7570977" y="3630313"/>
                <a:ext cx="160033" cy="3129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2634F19C-7B7B-4C0D-B8C2-F8062AFD3C7A}"/>
                  </a:ext>
                </a:extLst>
              </p:cNvPr>
              <p:cNvCxnSpPr>
                <a:cxnSpLocks/>
              </p:cNvCxnSpPr>
              <p:nvPr/>
            </p:nvCxnSpPr>
            <p:spPr>
              <a:xfrm flipH="1">
                <a:off x="7552655" y="3637325"/>
                <a:ext cx="43980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3CFBCBB2-BB1A-4BC0-A2B0-216755D81B3D}"/>
                  </a:ext>
                </a:extLst>
              </p:cNvPr>
              <p:cNvCxnSpPr>
                <a:cxnSpLocks/>
              </p:cNvCxnSpPr>
              <p:nvPr/>
            </p:nvCxnSpPr>
            <p:spPr>
              <a:xfrm>
                <a:off x="1304218" y="150220"/>
                <a:ext cx="549248" cy="26514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677FFE1A-11CC-4FA0-BB7A-F39E61F37783}"/>
                  </a:ext>
                </a:extLst>
              </p:cNvPr>
              <p:cNvCxnSpPr>
                <a:cxnSpLocks/>
                <a:stCxn id="48" idx="2"/>
              </p:cNvCxnSpPr>
              <p:nvPr/>
            </p:nvCxnSpPr>
            <p:spPr>
              <a:xfrm flipV="1">
                <a:off x="1132115" y="429715"/>
                <a:ext cx="703026" cy="71577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7" name="グループ化 26">
              <a:extLst>
                <a:ext uri="{FF2B5EF4-FFF2-40B4-BE49-F238E27FC236}">
                  <a16:creationId xmlns:a16="http://schemas.microsoft.com/office/drawing/2014/main" id="{C1E13552-EA5F-4F68-89CB-8095C4077BC5}"/>
                </a:ext>
              </a:extLst>
            </p:cNvPr>
            <p:cNvGrpSpPr/>
            <p:nvPr/>
          </p:nvGrpSpPr>
          <p:grpSpPr>
            <a:xfrm>
              <a:off x="6242342" y="4324479"/>
              <a:ext cx="203393" cy="418254"/>
              <a:chOff x="7515993" y="4299409"/>
              <a:chExt cx="513102" cy="723073"/>
            </a:xfrm>
          </p:grpSpPr>
          <p:cxnSp>
            <p:nvCxnSpPr>
              <p:cNvPr id="30" name="直線コネクタ 29">
                <a:extLst>
                  <a:ext uri="{FF2B5EF4-FFF2-40B4-BE49-F238E27FC236}">
                    <a16:creationId xmlns:a16="http://schemas.microsoft.com/office/drawing/2014/main" id="{AA4276B7-A289-4516-8885-808D22FFACF4}"/>
                  </a:ext>
                </a:extLst>
              </p:cNvPr>
              <p:cNvCxnSpPr>
                <a:cxnSpLocks/>
              </p:cNvCxnSpPr>
              <p:nvPr/>
            </p:nvCxnSpPr>
            <p:spPr>
              <a:xfrm>
                <a:off x="7647551" y="4299409"/>
                <a:ext cx="381544" cy="27816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C2DDF83C-211D-48BB-8D8B-ADB4E7C8D9C0}"/>
                  </a:ext>
                </a:extLst>
              </p:cNvPr>
              <p:cNvCxnSpPr>
                <a:cxnSpLocks/>
              </p:cNvCxnSpPr>
              <p:nvPr/>
            </p:nvCxnSpPr>
            <p:spPr>
              <a:xfrm flipH="1">
                <a:off x="7515993" y="4591909"/>
                <a:ext cx="494778" cy="43057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8" name="楕円 27">
              <a:extLst>
                <a:ext uri="{FF2B5EF4-FFF2-40B4-BE49-F238E27FC236}">
                  <a16:creationId xmlns:a16="http://schemas.microsoft.com/office/drawing/2014/main" id="{DF2290DC-3ED9-4CB7-BC21-21E6BD22E124}"/>
                </a:ext>
              </a:extLst>
            </p:cNvPr>
            <p:cNvSpPr/>
            <p:nvPr/>
          </p:nvSpPr>
          <p:spPr>
            <a:xfrm>
              <a:off x="3702171" y="2465588"/>
              <a:ext cx="79906" cy="107926"/>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3"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9" name="楕円 28">
              <a:extLst>
                <a:ext uri="{FF2B5EF4-FFF2-40B4-BE49-F238E27FC236}">
                  <a16:creationId xmlns:a16="http://schemas.microsoft.com/office/drawing/2014/main" id="{84F12B7B-A3B8-45E2-BCCB-13426E89519C}"/>
                </a:ext>
              </a:extLst>
            </p:cNvPr>
            <p:cNvSpPr/>
            <p:nvPr/>
          </p:nvSpPr>
          <p:spPr>
            <a:xfrm>
              <a:off x="4506216" y="2979435"/>
              <a:ext cx="79906" cy="107926"/>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3" b="0" i="0" u="none" strike="noStrike" kern="1200" cap="none" spc="0" normalizeH="0" baseline="0" noProof="0" dirty="0">
                <a:ln>
                  <a:noFill/>
                </a:ln>
                <a:solidFill>
                  <a:prstClr val="black"/>
                </a:solidFill>
                <a:effectLst/>
                <a:uLnTx/>
                <a:uFillTx/>
                <a:latin typeface="Meiryo UI"/>
                <a:ea typeface="Meiryo UI"/>
                <a:cs typeface="+mn-cs"/>
              </a:endParaRPr>
            </a:p>
          </p:txBody>
        </p:sp>
      </p:grpSp>
      <p:pic>
        <p:nvPicPr>
          <p:cNvPr id="56" name="図 55">
            <a:extLst>
              <a:ext uri="{FF2B5EF4-FFF2-40B4-BE49-F238E27FC236}">
                <a16:creationId xmlns:a16="http://schemas.microsoft.com/office/drawing/2014/main" id="{1CACA50A-FD97-42F7-B257-07F8D57D363C}"/>
              </a:ext>
            </a:extLst>
          </p:cNvPr>
          <p:cNvPicPr>
            <a:picLocks noChangeAspect="1" noChangeArrowheads="1"/>
          </p:cNvPicPr>
          <p:nvPr/>
        </p:nvPicPr>
        <p:blipFill rotWithShape="1">
          <a:blip r:embed="rId6" cstate="hqprint">
            <a:extLst>
              <a:ext uri="{28A0092B-C50C-407E-A947-70E740481C1C}">
                <a14:useLocalDpi xmlns:a14="http://schemas.microsoft.com/office/drawing/2010/main" val="0"/>
              </a:ext>
            </a:extLst>
          </a:blip>
          <a:srcRect/>
          <a:stretch/>
        </p:blipFill>
        <p:spPr bwMode="auto">
          <a:xfrm>
            <a:off x="2378555" y="1850638"/>
            <a:ext cx="1136922" cy="716002"/>
          </a:xfrm>
          <a:prstGeom prst="rect">
            <a:avLst/>
          </a:prstGeom>
          <a:noFill/>
          <a:extLst>
            <a:ext uri="{909E8E84-426E-40DD-AFC4-6F175D3DCCD1}">
              <a14:hiddenFill xmlns:a14="http://schemas.microsoft.com/office/drawing/2010/main">
                <a:solidFill>
                  <a:srgbClr val="FFFFFF"/>
                </a:solidFill>
              </a14:hiddenFill>
            </a:ext>
          </a:extLst>
        </p:spPr>
      </p:pic>
      <p:sp>
        <p:nvSpPr>
          <p:cNvPr id="57" name="テキスト ボックス 56">
            <a:extLst>
              <a:ext uri="{FF2B5EF4-FFF2-40B4-BE49-F238E27FC236}">
                <a16:creationId xmlns:a16="http://schemas.microsoft.com/office/drawing/2014/main" id="{5E9FBD32-FDF1-4CD7-A6DE-5F848E582A51}"/>
              </a:ext>
            </a:extLst>
          </p:cNvPr>
          <p:cNvSpPr txBox="1"/>
          <p:nvPr/>
        </p:nvSpPr>
        <p:spPr>
          <a:xfrm>
            <a:off x="2406589" y="2564066"/>
            <a:ext cx="1105241" cy="206082"/>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ctr" defTabSz="844653" rtl="0" eaLnBrk="1" fontAlgn="ctr" latinLnBrk="0" hangingPunct="1">
              <a:lnSpc>
                <a:spcPct val="100000"/>
              </a:lnSpc>
              <a:spcBef>
                <a:spcPts val="0"/>
              </a:spcBef>
              <a:spcAft>
                <a:spcPts val="0"/>
              </a:spcAft>
              <a:buClrTx/>
              <a:buSzTx/>
              <a:buFontTx/>
              <a:buNone/>
              <a:tabLst/>
              <a:defRPr/>
            </a:pPr>
            <a:r>
              <a:rPr kumimoji="1" lang="zh-TW" altLang="en-US" sz="739"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出典：経済産業省</a:t>
            </a:r>
            <a:r>
              <a:rPr kumimoji="1" lang="en-US" altLang="zh-TW" sz="739"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HP</a:t>
            </a:r>
            <a:endParaRPr kumimoji="1" lang="zh-TW" altLang="en-US" sz="739"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pSp>
        <p:nvGrpSpPr>
          <p:cNvPr id="3" name="グループ化 2">
            <a:extLst>
              <a:ext uri="{FF2B5EF4-FFF2-40B4-BE49-F238E27FC236}">
                <a16:creationId xmlns:a16="http://schemas.microsoft.com/office/drawing/2014/main" id="{9B1FCD8B-FD03-4C56-B3E6-E3607F216A4B}"/>
              </a:ext>
            </a:extLst>
          </p:cNvPr>
          <p:cNvGrpSpPr/>
          <p:nvPr/>
        </p:nvGrpSpPr>
        <p:grpSpPr>
          <a:xfrm>
            <a:off x="7170858" y="2323043"/>
            <a:ext cx="410527" cy="233185"/>
            <a:chOff x="7786524" y="2302390"/>
            <a:chExt cx="444453" cy="252455"/>
          </a:xfrm>
        </p:grpSpPr>
        <p:pic>
          <p:nvPicPr>
            <p:cNvPr id="11" name="グラフィックス 10" descr="チェックイン 単色塗りつぶし">
              <a:extLst>
                <a:ext uri="{FF2B5EF4-FFF2-40B4-BE49-F238E27FC236}">
                  <a16:creationId xmlns:a16="http://schemas.microsoft.com/office/drawing/2014/main" id="{EFA91849-DF83-44BC-93EF-5E4B3D2FA78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04742" y="2328610"/>
              <a:ext cx="226235" cy="226235"/>
            </a:xfrm>
            <a:prstGeom prst="rect">
              <a:avLst/>
            </a:prstGeom>
          </p:spPr>
        </p:pic>
        <p:pic>
          <p:nvPicPr>
            <p:cNvPr id="15" name="グラフィックス 14" descr="イラストレーター 単色塗りつぶし">
              <a:extLst>
                <a:ext uri="{FF2B5EF4-FFF2-40B4-BE49-F238E27FC236}">
                  <a16:creationId xmlns:a16="http://schemas.microsoft.com/office/drawing/2014/main" id="{8823CAA0-CFE3-4DC4-B64F-856FB0F2C15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86524" y="2302390"/>
              <a:ext cx="247981" cy="247981"/>
            </a:xfrm>
            <a:prstGeom prst="rect">
              <a:avLst/>
            </a:prstGeom>
          </p:spPr>
        </p:pic>
      </p:grpSp>
      <p:grpSp>
        <p:nvGrpSpPr>
          <p:cNvPr id="80" name="グループ化 79">
            <a:extLst>
              <a:ext uri="{FF2B5EF4-FFF2-40B4-BE49-F238E27FC236}">
                <a16:creationId xmlns:a16="http://schemas.microsoft.com/office/drawing/2014/main" id="{F7676EB6-3FA2-4039-970D-157E007CDCFA}"/>
              </a:ext>
            </a:extLst>
          </p:cNvPr>
          <p:cNvGrpSpPr/>
          <p:nvPr/>
        </p:nvGrpSpPr>
        <p:grpSpPr>
          <a:xfrm>
            <a:off x="6457133" y="1965943"/>
            <a:ext cx="229052" cy="377835"/>
            <a:chOff x="7135266" y="2178164"/>
            <a:chExt cx="247981" cy="409059"/>
          </a:xfrm>
        </p:grpSpPr>
        <p:pic>
          <p:nvPicPr>
            <p:cNvPr id="79" name="グラフィックス 78" descr="車 単色塗りつぶし">
              <a:extLst>
                <a:ext uri="{FF2B5EF4-FFF2-40B4-BE49-F238E27FC236}">
                  <a16:creationId xmlns:a16="http://schemas.microsoft.com/office/drawing/2014/main" id="{BE52937F-922F-4639-8504-78EB71DECDF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35266" y="2339242"/>
              <a:ext cx="247981" cy="247981"/>
            </a:xfrm>
            <a:prstGeom prst="rect">
              <a:avLst/>
            </a:prstGeom>
          </p:spPr>
        </p:pic>
        <p:sp>
          <p:nvSpPr>
            <p:cNvPr id="81" name="電波｜左">
              <a:extLst>
                <a:ext uri="{FF2B5EF4-FFF2-40B4-BE49-F238E27FC236}">
                  <a16:creationId xmlns:a16="http://schemas.microsoft.com/office/drawing/2014/main" id="{D47EA706-C60C-4A5B-8CB1-2D0D283DC8DD}"/>
                </a:ext>
              </a:extLst>
            </p:cNvPr>
            <p:cNvSpPr>
              <a:spLocks noEditPoints="1"/>
            </p:cNvSpPr>
            <p:nvPr/>
          </p:nvSpPr>
          <p:spPr bwMode="auto">
            <a:xfrm rot="2700000">
              <a:off x="7160026" y="2178164"/>
              <a:ext cx="176719" cy="176719"/>
            </a:xfrm>
            <a:custGeom>
              <a:avLst/>
              <a:gdLst>
                <a:gd name="T0" fmla="*/ 137 w 137"/>
                <a:gd name="T1" fmla="*/ 82 h 137"/>
                <a:gd name="T2" fmla="*/ 137 w 137"/>
                <a:gd name="T3" fmla="*/ 82 h 137"/>
                <a:gd name="T4" fmla="*/ 137 w 137"/>
                <a:gd name="T5" fmla="*/ 102 h 137"/>
                <a:gd name="T6" fmla="*/ 137 w 137"/>
                <a:gd name="T7" fmla="*/ 102 h 137"/>
                <a:gd name="T8" fmla="*/ 102 w 137"/>
                <a:gd name="T9" fmla="*/ 137 h 137"/>
                <a:gd name="T10" fmla="*/ 82 w 137"/>
                <a:gd name="T11" fmla="*/ 137 h 137"/>
                <a:gd name="T12" fmla="*/ 137 w 137"/>
                <a:gd name="T13" fmla="*/ 82 h 137"/>
                <a:gd name="T14" fmla="*/ 21 w 137"/>
                <a:gd name="T15" fmla="*/ 137 h 137"/>
                <a:gd name="T16" fmla="*/ 137 w 137"/>
                <a:gd name="T17" fmla="*/ 20 h 137"/>
                <a:gd name="T18" fmla="*/ 137 w 137"/>
                <a:gd name="T19" fmla="*/ 20 h 137"/>
                <a:gd name="T20" fmla="*/ 137 w 137"/>
                <a:gd name="T21" fmla="*/ 0 h 137"/>
                <a:gd name="T22" fmla="*/ 137 w 137"/>
                <a:gd name="T23" fmla="*/ 0 h 137"/>
                <a:gd name="T24" fmla="*/ 0 w 137"/>
                <a:gd name="T25" fmla="*/ 137 h 137"/>
                <a:gd name="T26" fmla="*/ 21 w 137"/>
                <a:gd name="T27" fmla="*/ 137 h 137"/>
                <a:gd name="T28" fmla="*/ 41 w 137"/>
                <a:gd name="T29" fmla="*/ 137 h 137"/>
                <a:gd name="T30" fmla="*/ 61 w 137"/>
                <a:gd name="T31" fmla="*/ 137 h 137"/>
                <a:gd name="T32" fmla="*/ 137 w 137"/>
                <a:gd name="T33" fmla="*/ 61 h 137"/>
                <a:gd name="T34" fmla="*/ 137 w 137"/>
                <a:gd name="T35" fmla="*/ 61 h 137"/>
                <a:gd name="T36" fmla="*/ 137 w 137"/>
                <a:gd name="T37" fmla="*/ 41 h 137"/>
                <a:gd name="T38" fmla="*/ 137 w 137"/>
                <a:gd name="T39" fmla="*/ 41 h 137"/>
                <a:gd name="T40" fmla="*/ 41 w 137"/>
                <a:gd name="T41"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7" h="137">
                  <a:moveTo>
                    <a:pt x="137" y="82"/>
                  </a:moveTo>
                  <a:cubicBezTo>
                    <a:pt x="137" y="82"/>
                    <a:pt x="137" y="82"/>
                    <a:pt x="137" y="82"/>
                  </a:cubicBezTo>
                  <a:cubicBezTo>
                    <a:pt x="137" y="102"/>
                    <a:pt x="137" y="102"/>
                    <a:pt x="137" y="102"/>
                  </a:cubicBezTo>
                  <a:cubicBezTo>
                    <a:pt x="137" y="102"/>
                    <a:pt x="137" y="102"/>
                    <a:pt x="137" y="102"/>
                  </a:cubicBezTo>
                  <a:cubicBezTo>
                    <a:pt x="118" y="102"/>
                    <a:pt x="102" y="118"/>
                    <a:pt x="102" y="137"/>
                  </a:cubicBezTo>
                  <a:cubicBezTo>
                    <a:pt x="82" y="137"/>
                    <a:pt x="82" y="137"/>
                    <a:pt x="82" y="137"/>
                  </a:cubicBezTo>
                  <a:cubicBezTo>
                    <a:pt x="82" y="107"/>
                    <a:pt x="107" y="82"/>
                    <a:pt x="137" y="82"/>
                  </a:cubicBezTo>
                  <a:close/>
                  <a:moveTo>
                    <a:pt x="21" y="137"/>
                  </a:moveTo>
                  <a:cubicBezTo>
                    <a:pt x="21" y="73"/>
                    <a:pt x="73" y="20"/>
                    <a:pt x="137" y="20"/>
                  </a:cubicBezTo>
                  <a:cubicBezTo>
                    <a:pt x="137" y="20"/>
                    <a:pt x="137" y="20"/>
                    <a:pt x="137" y="20"/>
                  </a:cubicBezTo>
                  <a:cubicBezTo>
                    <a:pt x="137" y="0"/>
                    <a:pt x="137" y="0"/>
                    <a:pt x="137" y="0"/>
                  </a:cubicBezTo>
                  <a:cubicBezTo>
                    <a:pt x="137" y="0"/>
                    <a:pt x="137" y="0"/>
                    <a:pt x="137" y="0"/>
                  </a:cubicBezTo>
                  <a:cubicBezTo>
                    <a:pt x="62" y="0"/>
                    <a:pt x="0" y="62"/>
                    <a:pt x="0" y="137"/>
                  </a:cubicBezTo>
                  <a:lnTo>
                    <a:pt x="21" y="137"/>
                  </a:lnTo>
                  <a:close/>
                  <a:moveTo>
                    <a:pt x="41" y="137"/>
                  </a:moveTo>
                  <a:cubicBezTo>
                    <a:pt x="61" y="137"/>
                    <a:pt x="61" y="137"/>
                    <a:pt x="61" y="137"/>
                  </a:cubicBezTo>
                  <a:cubicBezTo>
                    <a:pt x="61" y="95"/>
                    <a:pt x="95" y="61"/>
                    <a:pt x="137" y="61"/>
                  </a:cubicBezTo>
                  <a:cubicBezTo>
                    <a:pt x="137" y="61"/>
                    <a:pt x="137" y="61"/>
                    <a:pt x="137" y="61"/>
                  </a:cubicBezTo>
                  <a:cubicBezTo>
                    <a:pt x="137" y="41"/>
                    <a:pt x="137" y="41"/>
                    <a:pt x="137" y="41"/>
                  </a:cubicBezTo>
                  <a:cubicBezTo>
                    <a:pt x="137" y="41"/>
                    <a:pt x="137" y="41"/>
                    <a:pt x="137" y="41"/>
                  </a:cubicBezTo>
                  <a:cubicBezTo>
                    <a:pt x="84" y="41"/>
                    <a:pt x="41" y="84"/>
                    <a:pt x="41" y="137"/>
                  </a:cubicBezTo>
                  <a:close/>
                </a:path>
              </a:pathLst>
            </a:custGeom>
            <a:solidFill>
              <a:srgbClr val="2F5597"/>
            </a:solidFill>
            <a:ln>
              <a:noFill/>
            </a:ln>
          </p:spPr>
          <p:txBody>
            <a:bodyPr vert="horz" wrap="square" lIns="84460" tIns="42230" rIns="84460" bIns="4223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63" b="0" i="0" u="none" strike="noStrike" kern="1200" cap="none" spc="0" normalizeH="0" baseline="0" noProof="0">
                <a:ln>
                  <a:noFill/>
                </a:ln>
                <a:solidFill>
                  <a:prstClr val="white"/>
                </a:solidFill>
                <a:effectLst/>
                <a:uLnTx/>
                <a:uFillTx/>
                <a:latin typeface="Meiryo UI"/>
                <a:ea typeface="Meiryo UI"/>
                <a:cs typeface="+mn-cs"/>
              </a:endParaRPr>
            </a:p>
          </p:txBody>
        </p:sp>
      </p:grpSp>
      <p:grpSp>
        <p:nvGrpSpPr>
          <p:cNvPr id="83" name="グループ化 82">
            <a:extLst>
              <a:ext uri="{FF2B5EF4-FFF2-40B4-BE49-F238E27FC236}">
                <a16:creationId xmlns:a16="http://schemas.microsoft.com/office/drawing/2014/main" id="{5AA0B5EF-7C34-4056-A991-D9BA37975B38}"/>
              </a:ext>
            </a:extLst>
          </p:cNvPr>
          <p:cNvGrpSpPr/>
          <p:nvPr/>
        </p:nvGrpSpPr>
        <p:grpSpPr>
          <a:xfrm>
            <a:off x="6790990" y="2146284"/>
            <a:ext cx="229052" cy="377835"/>
            <a:chOff x="7135266" y="2178164"/>
            <a:chExt cx="247981" cy="409059"/>
          </a:xfrm>
        </p:grpSpPr>
        <p:pic>
          <p:nvPicPr>
            <p:cNvPr id="84" name="グラフィックス 83" descr="車 単色塗りつぶし">
              <a:extLst>
                <a:ext uri="{FF2B5EF4-FFF2-40B4-BE49-F238E27FC236}">
                  <a16:creationId xmlns:a16="http://schemas.microsoft.com/office/drawing/2014/main" id="{F65773E0-6089-49A5-90F8-1FBB3946C90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35266" y="2339242"/>
              <a:ext cx="247981" cy="247981"/>
            </a:xfrm>
            <a:prstGeom prst="rect">
              <a:avLst/>
            </a:prstGeom>
          </p:spPr>
        </p:pic>
        <p:sp>
          <p:nvSpPr>
            <p:cNvPr id="85" name="電波｜左">
              <a:extLst>
                <a:ext uri="{FF2B5EF4-FFF2-40B4-BE49-F238E27FC236}">
                  <a16:creationId xmlns:a16="http://schemas.microsoft.com/office/drawing/2014/main" id="{04BC548D-00A9-42A5-888E-31F36FC28B51}"/>
                </a:ext>
              </a:extLst>
            </p:cNvPr>
            <p:cNvSpPr>
              <a:spLocks noEditPoints="1"/>
            </p:cNvSpPr>
            <p:nvPr/>
          </p:nvSpPr>
          <p:spPr bwMode="auto">
            <a:xfrm rot="2700000">
              <a:off x="7160026" y="2178164"/>
              <a:ext cx="176719" cy="176719"/>
            </a:xfrm>
            <a:custGeom>
              <a:avLst/>
              <a:gdLst>
                <a:gd name="T0" fmla="*/ 137 w 137"/>
                <a:gd name="T1" fmla="*/ 82 h 137"/>
                <a:gd name="T2" fmla="*/ 137 w 137"/>
                <a:gd name="T3" fmla="*/ 82 h 137"/>
                <a:gd name="T4" fmla="*/ 137 w 137"/>
                <a:gd name="T5" fmla="*/ 102 h 137"/>
                <a:gd name="T6" fmla="*/ 137 w 137"/>
                <a:gd name="T7" fmla="*/ 102 h 137"/>
                <a:gd name="T8" fmla="*/ 102 w 137"/>
                <a:gd name="T9" fmla="*/ 137 h 137"/>
                <a:gd name="T10" fmla="*/ 82 w 137"/>
                <a:gd name="T11" fmla="*/ 137 h 137"/>
                <a:gd name="T12" fmla="*/ 137 w 137"/>
                <a:gd name="T13" fmla="*/ 82 h 137"/>
                <a:gd name="T14" fmla="*/ 21 w 137"/>
                <a:gd name="T15" fmla="*/ 137 h 137"/>
                <a:gd name="T16" fmla="*/ 137 w 137"/>
                <a:gd name="T17" fmla="*/ 20 h 137"/>
                <a:gd name="T18" fmla="*/ 137 w 137"/>
                <a:gd name="T19" fmla="*/ 20 h 137"/>
                <a:gd name="T20" fmla="*/ 137 w 137"/>
                <a:gd name="T21" fmla="*/ 0 h 137"/>
                <a:gd name="T22" fmla="*/ 137 w 137"/>
                <a:gd name="T23" fmla="*/ 0 h 137"/>
                <a:gd name="T24" fmla="*/ 0 w 137"/>
                <a:gd name="T25" fmla="*/ 137 h 137"/>
                <a:gd name="T26" fmla="*/ 21 w 137"/>
                <a:gd name="T27" fmla="*/ 137 h 137"/>
                <a:gd name="T28" fmla="*/ 41 w 137"/>
                <a:gd name="T29" fmla="*/ 137 h 137"/>
                <a:gd name="T30" fmla="*/ 61 w 137"/>
                <a:gd name="T31" fmla="*/ 137 h 137"/>
                <a:gd name="T32" fmla="*/ 137 w 137"/>
                <a:gd name="T33" fmla="*/ 61 h 137"/>
                <a:gd name="T34" fmla="*/ 137 w 137"/>
                <a:gd name="T35" fmla="*/ 61 h 137"/>
                <a:gd name="T36" fmla="*/ 137 w 137"/>
                <a:gd name="T37" fmla="*/ 41 h 137"/>
                <a:gd name="T38" fmla="*/ 137 w 137"/>
                <a:gd name="T39" fmla="*/ 41 h 137"/>
                <a:gd name="T40" fmla="*/ 41 w 137"/>
                <a:gd name="T41"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7" h="137">
                  <a:moveTo>
                    <a:pt x="137" y="82"/>
                  </a:moveTo>
                  <a:cubicBezTo>
                    <a:pt x="137" y="82"/>
                    <a:pt x="137" y="82"/>
                    <a:pt x="137" y="82"/>
                  </a:cubicBezTo>
                  <a:cubicBezTo>
                    <a:pt x="137" y="102"/>
                    <a:pt x="137" y="102"/>
                    <a:pt x="137" y="102"/>
                  </a:cubicBezTo>
                  <a:cubicBezTo>
                    <a:pt x="137" y="102"/>
                    <a:pt x="137" y="102"/>
                    <a:pt x="137" y="102"/>
                  </a:cubicBezTo>
                  <a:cubicBezTo>
                    <a:pt x="118" y="102"/>
                    <a:pt x="102" y="118"/>
                    <a:pt x="102" y="137"/>
                  </a:cubicBezTo>
                  <a:cubicBezTo>
                    <a:pt x="82" y="137"/>
                    <a:pt x="82" y="137"/>
                    <a:pt x="82" y="137"/>
                  </a:cubicBezTo>
                  <a:cubicBezTo>
                    <a:pt x="82" y="107"/>
                    <a:pt x="107" y="82"/>
                    <a:pt x="137" y="82"/>
                  </a:cubicBezTo>
                  <a:close/>
                  <a:moveTo>
                    <a:pt x="21" y="137"/>
                  </a:moveTo>
                  <a:cubicBezTo>
                    <a:pt x="21" y="73"/>
                    <a:pt x="73" y="20"/>
                    <a:pt x="137" y="20"/>
                  </a:cubicBezTo>
                  <a:cubicBezTo>
                    <a:pt x="137" y="20"/>
                    <a:pt x="137" y="20"/>
                    <a:pt x="137" y="20"/>
                  </a:cubicBezTo>
                  <a:cubicBezTo>
                    <a:pt x="137" y="0"/>
                    <a:pt x="137" y="0"/>
                    <a:pt x="137" y="0"/>
                  </a:cubicBezTo>
                  <a:cubicBezTo>
                    <a:pt x="137" y="0"/>
                    <a:pt x="137" y="0"/>
                    <a:pt x="137" y="0"/>
                  </a:cubicBezTo>
                  <a:cubicBezTo>
                    <a:pt x="62" y="0"/>
                    <a:pt x="0" y="62"/>
                    <a:pt x="0" y="137"/>
                  </a:cubicBezTo>
                  <a:lnTo>
                    <a:pt x="21" y="137"/>
                  </a:lnTo>
                  <a:close/>
                  <a:moveTo>
                    <a:pt x="41" y="137"/>
                  </a:moveTo>
                  <a:cubicBezTo>
                    <a:pt x="61" y="137"/>
                    <a:pt x="61" y="137"/>
                    <a:pt x="61" y="137"/>
                  </a:cubicBezTo>
                  <a:cubicBezTo>
                    <a:pt x="61" y="95"/>
                    <a:pt x="95" y="61"/>
                    <a:pt x="137" y="61"/>
                  </a:cubicBezTo>
                  <a:cubicBezTo>
                    <a:pt x="137" y="61"/>
                    <a:pt x="137" y="61"/>
                    <a:pt x="137" y="61"/>
                  </a:cubicBezTo>
                  <a:cubicBezTo>
                    <a:pt x="137" y="41"/>
                    <a:pt x="137" y="41"/>
                    <a:pt x="137" y="41"/>
                  </a:cubicBezTo>
                  <a:cubicBezTo>
                    <a:pt x="137" y="41"/>
                    <a:pt x="137" y="41"/>
                    <a:pt x="137" y="41"/>
                  </a:cubicBezTo>
                  <a:cubicBezTo>
                    <a:pt x="84" y="41"/>
                    <a:pt x="41" y="84"/>
                    <a:pt x="41" y="137"/>
                  </a:cubicBezTo>
                  <a:close/>
                </a:path>
              </a:pathLst>
            </a:custGeom>
            <a:solidFill>
              <a:srgbClr val="2F5597"/>
            </a:solidFill>
            <a:ln>
              <a:noFill/>
            </a:ln>
          </p:spPr>
          <p:txBody>
            <a:bodyPr vert="horz" wrap="square" lIns="84460" tIns="42230" rIns="84460" bIns="4223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63" b="0" i="0" u="none" strike="noStrike" kern="1200" cap="none" spc="0" normalizeH="0" baseline="0" noProof="0">
                <a:ln>
                  <a:noFill/>
                </a:ln>
                <a:solidFill>
                  <a:prstClr val="white"/>
                </a:solidFill>
                <a:effectLst/>
                <a:uLnTx/>
                <a:uFillTx/>
                <a:latin typeface="Meiryo UI"/>
                <a:ea typeface="Meiryo UI"/>
                <a:cs typeface="+mn-cs"/>
              </a:endParaRPr>
            </a:p>
          </p:txBody>
        </p:sp>
      </p:grpSp>
      <p:sp>
        <p:nvSpPr>
          <p:cNvPr id="88" name="テキスト ボックス 87">
            <a:extLst>
              <a:ext uri="{FF2B5EF4-FFF2-40B4-BE49-F238E27FC236}">
                <a16:creationId xmlns:a16="http://schemas.microsoft.com/office/drawing/2014/main" id="{E48A9E0F-9C0C-4F63-BDF7-48C5DF129D3B}"/>
              </a:ext>
            </a:extLst>
          </p:cNvPr>
          <p:cNvSpPr txBox="1"/>
          <p:nvPr/>
        </p:nvSpPr>
        <p:spPr>
          <a:xfrm>
            <a:off x="6285339" y="2310151"/>
            <a:ext cx="553869" cy="191912"/>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47" b="1" i="0" u="none" strike="noStrike" kern="1200" cap="none" spc="0" normalizeH="0" baseline="0" noProof="0" dirty="0">
                <a:ln>
                  <a:noFill/>
                </a:ln>
                <a:solidFill>
                  <a:prstClr val="black"/>
                </a:solidFill>
                <a:effectLst/>
                <a:uLnTx/>
                <a:uFillTx/>
                <a:latin typeface="Meiryo UI"/>
                <a:ea typeface="Meiryo UI"/>
                <a:cs typeface="+mn-cs"/>
              </a:rPr>
              <a:t>自動運転</a:t>
            </a:r>
          </a:p>
        </p:txBody>
      </p:sp>
      <p:sp>
        <p:nvSpPr>
          <p:cNvPr id="82" name="テキスト ボックス 81">
            <a:extLst>
              <a:ext uri="{FF2B5EF4-FFF2-40B4-BE49-F238E27FC236}">
                <a16:creationId xmlns:a16="http://schemas.microsoft.com/office/drawing/2014/main" id="{7CC6ACCD-F717-4214-A59C-79DFD8FD6C47}"/>
              </a:ext>
            </a:extLst>
          </p:cNvPr>
          <p:cNvSpPr txBox="1"/>
          <p:nvPr/>
        </p:nvSpPr>
        <p:spPr>
          <a:xfrm>
            <a:off x="6964781" y="1825969"/>
            <a:ext cx="763065" cy="540148"/>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70" b="1" i="0" u="none" strike="noStrike" kern="1200" cap="none" spc="0" normalizeH="0" baseline="0" noProof="0" dirty="0">
                <a:ln>
                  <a:noFill/>
                </a:ln>
                <a:solidFill>
                  <a:prstClr val="black"/>
                </a:solidFill>
                <a:effectLst/>
                <a:uLnTx/>
                <a:uFillTx/>
                <a:latin typeface="Meiryo UI"/>
                <a:ea typeface="Meiryo UI"/>
                <a:cs typeface="+mn-cs"/>
              </a:rPr>
              <a:t>人の行動・</a:t>
            </a:r>
            <a:endParaRPr kumimoji="0" lang="en-US" altLang="ja-JP" sz="97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70" b="1" i="0" u="none" strike="noStrike" kern="1200" cap="none" spc="0" normalizeH="0" baseline="0" noProof="0" dirty="0">
                <a:ln>
                  <a:noFill/>
                </a:ln>
                <a:solidFill>
                  <a:prstClr val="black"/>
                </a:solidFill>
                <a:effectLst/>
                <a:uLnTx/>
                <a:uFillTx/>
                <a:latin typeface="Meiryo UI"/>
                <a:ea typeface="Meiryo UI"/>
                <a:cs typeface="+mn-cs"/>
              </a:rPr>
              <a:t>交通を</a:t>
            </a:r>
            <a:endParaRPr kumimoji="0" lang="en-US" altLang="ja-JP" sz="97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70" b="1" i="0" u="none" strike="noStrike" kern="1200" cap="none" spc="0" normalizeH="0" baseline="0" noProof="0" dirty="0">
                <a:ln>
                  <a:noFill/>
                </a:ln>
                <a:solidFill>
                  <a:prstClr val="black"/>
                </a:solidFill>
                <a:effectLst/>
                <a:uLnTx/>
                <a:uFillTx/>
                <a:latin typeface="Meiryo UI"/>
                <a:ea typeface="Meiryo UI"/>
                <a:cs typeface="+mn-cs"/>
              </a:rPr>
              <a:t>最適化</a:t>
            </a:r>
          </a:p>
        </p:txBody>
      </p:sp>
      <p:sp>
        <p:nvSpPr>
          <p:cNvPr id="89" name="テキスト ボックス 88">
            <a:extLst>
              <a:ext uri="{FF2B5EF4-FFF2-40B4-BE49-F238E27FC236}">
                <a16:creationId xmlns:a16="http://schemas.microsoft.com/office/drawing/2014/main" id="{8F1AA45A-11BC-4C72-AA13-4C016930DCE8}"/>
              </a:ext>
            </a:extLst>
          </p:cNvPr>
          <p:cNvSpPr txBox="1"/>
          <p:nvPr/>
        </p:nvSpPr>
        <p:spPr>
          <a:xfrm>
            <a:off x="7937119" y="2600645"/>
            <a:ext cx="553869" cy="191912"/>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47" b="1" i="0" u="none" strike="noStrike" kern="1200" cap="none" spc="0" normalizeH="0" baseline="0" noProof="0" dirty="0" err="1">
                <a:ln>
                  <a:noFill/>
                </a:ln>
                <a:solidFill>
                  <a:prstClr val="black"/>
                </a:solidFill>
                <a:effectLst/>
                <a:uLnTx/>
                <a:uFillTx/>
                <a:latin typeface="Meiryo UI"/>
                <a:ea typeface="Meiryo UI"/>
                <a:cs typeface="+mn-cs"/>
              </a:rPr>
              <a:t>MaaS</a:t>
            </a:r>
            <a:endParaRPr kumimoji="0" lang="ja-JP" altLang="en-US" sz="647" b="1"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104" name="図 103">
            <a:extLst>
              <a:ext uri="{FF2B5EF4-FFF2-40B4-BE49-F238E27FC236}">
                <a16:creationId xmlns:a16="http://schemas.microsoft.com/office/drawing/2014/main" id="{CF3F838E-FE47-46BD-A20A-E6B3C64292F6}"/>
              </a:ext>
            </a:extLst>
          </p:cNvPr>
          <p:cNvPicPr>
            <a:picLocks noChangeAspect="1"/>
          </p:cNvPicPr>
          <p:nvPr/>
        </p:nvPicPr>
        <p:blipFill>
          <a:blip r:embed="rId10"/>
          <a:stretch>
            <a:fillRect/>
          </a:stretch>
        </p:blipFill>
        <p:spPr>
          <a:xfrm>
            <a:off x="7706958" y="1836680"/>
            <a:ext cx="1096889" cy="826886"/>
          </a:xfrm>
          <a:prstGeom prst="rect">
            <a:avLst/>
          </a:prstGeom>
        </p:spPr>
      </p:pic>
      <p:cxnSp>
        <p:nvCxnSpPr>
          <p:cNvPr id="63" name="直線コネクタ 62"/>
          <p:cNvCxnSpPr/>
          <p:nvPr/>
        </p:nvCxnSpPr>
        <p:spPr>
          <a:xfrm>
            <a:off x="4660409" y="1836680"/>
            <a:ext cx="0" cy="79409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5" name="スライド番号プレースホルダー 4">
            <a:extLst>
              <a:ext uri="{FF2B5EF4-FFF2-40B4-BE49-F238E27FC236}">
                <a16:creationId xmlns:a16="http://schemas.microsoft.com/office/drawing/2014/main" id="{2B1AE590-3590-41BA-BD5C-F9551F70543B}"/>
              </a:ext>
            </a:extLst>
          </p:cNvPr>
          <p:cNvSpPr>
            <a:spLocks noGrp="1"/>
          </p:cNvSpPr>
          <p:nvPr>
            <p:ph type="sldNum" sz="quarter" idx="12"/>
          </p:nvPr>
        </p:nvSpPr>
        <p:spPr>
          <a:xfrm>
            <a:off x="7082065" y="6583797"/>
            <a:ext cx="1995125" cy="16927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38AFE9-EB24-4E85-A937-181894F314B4}" type="slidenum">
              <a:rPr kumimoji="1" lang="ja-JP" altLang="en-US" sz="1100" b="0" i="0" u="none" strike="noStrike" kern="1200" cap="none" spc="0" normalizeH="0" baseline="0" noProof="0" smtClean="0">
                <a:ln>
                  <a:noFill/>
                </a:ln>
                <a:solidFill>
                  <a:srgbClr val="525252"/>
                </a:solidFill>
                <a:effectLst/>
                <a:uLnTx/>
                <a:uFillTx/>
                <a:latin typeface="BIZ UDゴシック" panose="020B0400000000000000" pitchFamily="49" charset="-128"/>
                <a:ea typeface="BIZ UDゴシック" panose="020B0400000000000000" pitchFamily="49" charset="-128"/>
              </a:rPr>
              <a:pPr marL="0" marR="0" lvl="0" indent="0" algn="r" defTabSz="457200" rtl="0" eaLnBrk="1" fontAlgn="auto" latinLnBrk="0" hangingPunct="1">
                <a:lnSpc>
                  <a:spcPct val="100000"/>
                </a:lnSpc>
                <a:spcBef>
                  <a:spcPts val="0"/>
                </a:spcBef>
                <a:spcAft>
                  <a:spcPts val="0"/>
                </a:spcAft>
                <a:buClrTx/>
                <a:buSzTx/>
                <a:buFontTx/>
                <a:buNone/>
                <a:tabLst/>
                <a:defRPr/>
              </a:pPr>
              <a:t>88</a:t>
            </a:fld>
            <a:endParaRPr kumimoji="1" lang="ja-JP" altLang="en-US" sz="1100" b="0" i="0" u="none" strike="noStrike" kern="1200" cap="none" spc="0" normalizeH="0" baseline="0" noProof="0">
              <a:ln>
                <a:noFill/>
              </a:ln>
              <a:solidFill>
                <a:srgbClr val="525252"/>
              </a:solidFill>
              <a:effectLst/>
              <a:uLnTx/>
              <a:uFillTx/>
              <a:latin typeface="BIZ UDゴシック" panose="020B0400000000000000" pitchFamily="49" charset="-128"/>
              <a:ea typeface="BIZ UDゴシック" panose="020B0400000000000000" pitchFamily="49" charset="-128"/>
            </a:endParaRPr>
          </a:p>
        </p:txBody>
      </p:sp>
      <p:pic>
        <p:nvPicPr>
          <p:cNvPr id="67" name="図 66"/>
          <p:cNvPicPr>
            <a:picLocks noChangeAspect="1"/>
          </p:cNvPicPr>
          <p:nvPr/>
        </p:nvPicPr>
        <p:blipFill>
          <a:blip r:embed="rId11"/>
          <a:stretch>
            <a:fillRect/>
          </a:stretch>
        </p:blipFill>
        <p:spPr>
          <a:xfrm>
            <a:off x="4694902" y="1895878"/>
            <a:ext cx="1532583" cy="731214"/>
          </a:xfrm>
          <a:prstGeom prst="rect">
            <a:avLst/>
          </a:prstGeom>
        </p:spPr>
      </p:pic>
      <p:pic>
        <p:nvPicPr>
          <p:cNvPr id="4" name="図 3"/>
          <p:cNvPicPr>
            <a:picLocks noChangeAspect="1"/>
          </p:cNvPicPr>
          <p:nvPr/>
        </p:nvPicPr>
        <p:blipFill>
          <a:blip r:embed="rId12"/>
          <a:stretch>
            <a:fillRect/>
          </a:stretch>
        </p:blipFill>
        <p:spPr>
          <a:xfrm>
            <a:off x="7170858" y="4357013"/>
            <a:ext cx="920576" cy="670618"/>
          </a:xfrm>
          <a:prstGeom prst="rect">
            <a:avLst/>
          </a:prstGeom>
        </p:spPr>
      </p:pic>
    </p:spTree>
    <p:extLst>
      <p:ext uri="{BB962C8B-B14F-4D97-AF65-F5344CB8AC3E}">
        <p14:creationId xmlns:p14="http://schemas.microsoft.com/office/powerpoint/2010/main" val="1577985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表 53">
            <a:extLst>
              <a:ext uri="{FF2B5EF4-FFF2-40B4-BE49-F238E27FC236}">
                <a16:creationId xmlns:a16="http://schemas.microsoft.com/office/drawing/2014/main" id="{674899EA-F9A9-4E25-A415-1A7EC7B8299E}"/>
              </a:ext>
            </a:extLst>
          </p:cNvPr>
          <p:cNvGraphicFramePr>
            <a:graphicFrameLocks noGrp="1"/>
          </p:cNvGraphicFramePr>
          <p:nvPr>
            <p:extLst/>
          </p:nvPr>
        </p:nvGraphicFramePr>
        <p:xfrm>
          <a:off x="298675" y="1531368"/>
          <a:ext cx="8582940" cy="4655292"/>
        </p:xfrm>
        <a:graphic>
          <a:graphicData uri="http://schemas.openxmlformats.org/drawingml/2006/table">
            <a:tbl>
              <a:tblPr firstRow="1" bandRow="1">
                <a:tableStyleId>{6E25E649-3F16-4E02-A733-19D2CDBF48F0}</a:tableStyleId>
              </a:tblPr>
              <a:tblGrid>
                <a:gridCol w="620408">
                  <a:extLst>
                    <a:ext uri="{9D8B030D-6E8A-4147-A177-3AD203B41FA5}">
                      <a16:colId xmlns:a16="http://schemas.microsoft.com/office/drawing/2014/main" val="3343399595"/>
                    </a:ext>
                  </a:extLst>
                </a:gridCol>
                <a:gridCol w="979593">
                  <a:extLst>
                    <a:ext uri="{9D8B030D-6E8A-4147-A177-3AD203B41FA5}">
                      <a16:colId xmlns:a16="http://schemas.microsoft.com/office/drawing/2014/main" val="3482630612"/>
                    </a:ext>
                  </a:extLst>
                </a:gridCol>
                <a:gridCol w="1064067">
                  <a:extLst>
                    <a:ext uri="{9D8B030D-6E8A-4147-A177-3AD203B41FA5}">
                      <a16:colId xmlns:a16="http://schemas.microsoft.com/office/drawing/2014/main" val="1718938046"/>
                    </a:ext>
                  </a:extLst>
                </a:gridCol>
                <a:gridCol w="1064067">
                  <a:extLst>
                    <a:ext uri="{9D8B030D-6E8A-4147-A177-3AD203B41FA5}">
                      <a16:colId xmlns:a16="http://schemas.microsoft.com/office/drawing/2014/main" val="3483886642"/>
                    </a:ext>
                  </a:extLst>
                </a:gridCol>
                <a:gridCol w="1064067">
                  <a:extLst>
                    <a:ext uri="{9D8B030D-6E8A-4147-A177-3AD203B41FA5}">
                      <a16:colId xmlns:a16="http://schemas.microsoft.com/office/drawing/2014/main" val="3353615716"/>
                    </a:ext>
                  </a:extLst>
                </a:gridCol>
                <a:gridCol w="1862117">
                  <a:extLst>
                    <a:ext uri="{9D8B030D-6E8A-4147-A177-3AD203B41FA5}">
                      <a16:colId xmlns:a16="http://schemas.microsoft.com/office/drawing/2014/main" val="1965190749"/>
                    </a:ext>
                  </a:extLst>
                </a:gridCol>
                <a:gridCol w="1928621">
                  <a:extLst>
                    <a:ext uri="{9D8B030D-6E8A-4147-A177-3AD203B41FA5}">
                      <a16:colId xmlns:a16="http://schemas.microsoft.com/office/drawing/2014/main" val="1142630944"/>
                    </a:ext>
                  </a:extLst>
                </a:gridCol>
              </a:tblGrid>
              <a:tr h="332521">
                <a:tc rowSpan="2" gridSpan="2">
                  <a:txBody>
                    <a:bodyPr/>
                    <a:lstStyle/>
                    <a:p>
                      <a:pPr marL="0" algn="ctr" defTabSz="914423" rtl="0" eaLnBrk="1" latinLnBrk="0" hangingPunct="1"/>
                      <a:endParaRPr kumimoji="1" lang="ja-JP" altLang="en-US" sz="1300" b="1" kern="1200" dirty="0">
                        <a:solidFill>
                          <a:schemeClr val="bg1"/>
                        </a:solidFill>
                        <a:latin typeface="+mn-ea"/>
                        <a:ea typeface="+mn-ea"/>
                        <a:cs typeface="+mn-cs"/>
                      </a:endParaRPr>
                    </a:p>
                  </a:txBody>
                  <a:tcPr marL="77963" marR="77963" marT="0" marB="0" anchor="ctr">
                    <a:lnL w="6350" cap="flat" cmpd="sng" algn="ctr">
                      <a:noFill/>
                      <a:prstDash val="solid"/>
                      <a:round/>
                      <a:headEnd type="none" w="med" len="med"/>
                      <a:tailEnd type="none" w="med" len="med"/>
                    </a:lnL>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kumimoji="1" lang="ja-JP" altLang="en-US"/>
                    </a:p>
                  </a:txBody>
                  <a:tcPr/>
                </a:tc>
                <a:tc gridSpan="3">
                  <a:txBody>
                    <a:bodyPr/>
                    <a:lstStyle/>
                    <a:p>
                      <a:pPr marL="0" algn="ctr" defTabSz="914423" rtl="0" eaLnBrk="1" latinLnBrk="0" hangingPunct="1"/>
                      <a:r>
                        <a:rPr kumimoji="1" lang="ja-JP" altLang="en-US" sz="1300" kern="1200" dirty="0">
                          <a:solidFill>
                            <a:srgbClr val="000000"/>
                          </a:solidFill>
                          <a:latin typeface="+mn-ea"/>
                          <a:ea typeface="+mn-ea"/>
                        </a:rPr>
                        <a:t>フェーズ</a:t>
                      </a:r>
                      <a:r>
                        <a:rPr kumimoji="1" lang="en-US" altLang="ja-JP" sz="1300" kern="1200" dirty="0">
                          <a:solidFill>
                            <a:srgbClr val="000000"/>
                          </a:solidFill>
                          <a:latin typeface="+mn-ea"/>
                          <a:ea typeface="+mn-ea"/>
                        </a:rPr>
                        <a:t>Ⅰ</a:t>
                      </a:r>
                    </a:p>
                  </a:txBody>
                  <a:tcPr marL="77963" marR="77963" marT="0" marB="0" anchor="ctr">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pPr marL="0" algn="ctr" defTabSz="914423" rtl="0" eaLnBrk="1" latinLnBrk="0" hangingPunct="1"/>
                      <a:endParaRPr kumimoji="1" lang="en-US" altLang="ja-JP" sz="1000" kern="1200" dirty="0">
                        <a:solidFill>
                          <a:srgbClr val="000000"/>
                        </a:solidFill>
                        <a:latin typeface="+mn-ea"/>
                        <a:ea typeface="+mn-ea"/>
                      </a:endParaRPr>
                    </a:p>
                  </a:txBody>
                  <a:tcPr marL="84406" marR="8440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pPr marL="0" algn="ctr" defTabSz="914423" rtl="0" eaLnBrk="1" latinLnBrk="0" hangingPunct="1"/>
                      <a:endParaRPr kumimoji="1" lang="en-US" altLang="ja-JP" sz="1000" kern="1200" dirty="0">
                        <a:solidFill>
                          <a:srgbClr val="000000"/>
                        </a:solidFill>
                        <a:latin typeface="+mn-ea"/>
                        <a:ea typeface="+mn-ea"/>
                      </a:endParaRPr>
                    </a:p>
                  </a:txBody>
                  <a:tcPr marL="84406" marR="8440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algn="ctr" defTabSz="914423" rtl="0" eaLnBrk="1" latinLnBrk="0" hangingPunct="1"/>
                      <a:r>
                        <a:rPr kumimoji="1" lang="ja-JP" altLang="en-US" sz="1300" b="1" kern="1200" dirty="0">
                          <a:solidFill>
                            <a:srgbClr val="000000"/>
                          </a:solidFill>
                          <a:latin typeface="+mn-ea"/>
                          <a:ea typeface="+mn-ea"/>
                          <a:cs typeface="+mn-cs"/>
                        </a:rPr>
                        <a:t>フェーズ</a:t>
                      </a:r>
                      <a:r>
                        <a:rPr kumimoji="1" lang="en-US" altLang="ja-JP" sz="1300" b="1" kern="1200" dirty="0">
                          <a:solidFill>
                            <a:srgbClr val="000000"/>
                          </a:solidFill>
                          <a:latin typeface="+mn-ea"/>
                          <a:ea typeface="+mn-ea"/>
                          <a:cs typeface="+mn-cs"/>
                        </a:rPr>
                        <a:t>Ⅱ</a:t>
                      </a:r>
                    </a:p>
                  </a:txBody>
                  <a:tcPr marL="77963" marR="7796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algn="ctr" defTabSz="914423" rtl="0" eaLnBrk="1" latinLnBrk="0" hangingPunct="1"/>
                      <a:r>
                        <a:rPr kumimoji="1" lang="ja-JP" altLang="en-US" sz="1300" b="1" kern="1200" dirty="0">
                          <a:solidFill>
                            <a:srgbClr val="000000"/>
                          </a:solidFill>
                          <a:latin typeface="+mn-ea"/>
                          <a:ea typeface="+mn-ea"/>
                          <a:cs typeface="+mn-cs"/>
                        </a:rPr>
                        <a:t>フェーズ</a:t>
                      </a:r>
                      <a:r>
                        <a:rPr kumimoji="1" lang="en-US" altLang="ja-JP" sz="1300" b="1" kern="1200" dirty="0">
                          <a:solidFill>
                            <a:srgbClr val="000000"/>
                          </a:solidFill>
                          <a:latin typeface="+mn-ea"/>
                          <a:ea typeface="+mn-ea"/>
                          <a:cs typeface="+mn-cs"/>
                        </a:rPr>
                        <a:t>Ⅲ</a:t>
                      </a:r>
                    </a:p>
                  </a:txBody>
                  <a:tcPr marL="77963" marR="77963" marT="0" marB="0" anchor="ctr">
                    <a:lnL w="1905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253848181"/>
                  </a:ext>
                </a:extLst>
              </a:tr>
              <a:tr h="332521">
                <a:tc gridSpan="2" vMerge="1">
                  <a:txBody>
                    <a:bodyPr/>
                    <a:lstStyle/>
                    <a:p>
                      <a:pPr marL="0" algn="ctr" defTabSz="914423" rtl="0" eaLnBrk="1" latinLnBrk="0" hangingPunct="1"/>
                      <a:endParaRPr kumimoji="1" lang="ja-JP" altLang="en-US" sz="1400" b="1" kern="1200" dirty="0">
                        <a:solidFill>
                          <a:schemeClr val="bg1"/>
                        </a:solidFill>
                        <a:latin typeface="+mn-ea"/>
                        <a:ea typeface="+mn-ea"/>
                        <a:cs typeface="+mn-cs"/>
                      </a:endParaRPr>
                    </a:p>
                  </a:txBody>
                  <a:tcPr marL="84406" marR="84406" marT="0" marB="0"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hMerge="1" vMerge="1">
                  <a:txBody>
                    <a:bodyPr/>
                    <a:lstStyle/>
                    <a:p>
                      <a:endParaRPr kumimoji="1" lang="ja-JP" altLang="en-US"/>
                    </a:p>
                  </a:txBody>
                  <a:tcPr/>
                </a:tc>
                <a:tc>
                  <a:txBody>
                    <a:bodyPr/>
                    <a:lstStyle/>
                    <a:p>
                      <a:pPr marL="0" algn="ctr" defTabSz="914423" rtl="0" eaLnBrk="1" latinLnBrk="0" hangingPunct="1"/>
                      <a:r>
                        <a:rPr kumimoji="1" lang="en-US" altLang="ja-JP" sz="1300" b="1" kern="1200" dirty="0">
                          <a:solidFill>
                            <a:srgbClr val="000000"/>
                          </a:solidFill>
                          <a:latin typeface="+mn-ea"/>
                          <a:ea typeface="+mn-ea"/>
                        </a:rPr>
                        <a:t>2022</a:t>
                      </a:r>
                      <a:r>
                        <a:rPr kumimoji="1" lang="ja-JP" altLang="en-US" sz="900" b="1" kern="1200" dirty="0">
                          <a:solidFill>
                            <a:srgbClr val="000000"/>
                          </a:solidFill>
                          <a:latin typeface="+mn-ea"/>
                          <a:ea typeface="+mn-ea"/>
                        </a:rPr>
                        <a:t>年度</a:t>
                      </a:r>
                      <a:endParaRPr kumimoji="1" lang="en-US" altLang="ja-JP" sz="1300" b="1" kern="1200" dirty="0">
                        <a:solidFill>
                          <a:srgbClr val="000000"/>
                        </a:solidFill>
                        <a:latin typeface="+mn-ea"/>
                        <a:ea typeface="+mn-ea"/>
                      </a:endParaRPr>
                    </a:p>
                  </a:txBody>
                  <a:tcPr marL="77963" marR="7796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algn="ctr" defTabSz="914423" rtl="0" eaLnBrk="1" latinLnBrk="0" hangingPunct="1"/>
                      <a:r>
                        <a:rPr kumimoji="1" lang="en-US" altLang="ja-JP" sz="1300" b="1" kern="1200" dirty="0">
                          <a:solidFill>
                            <a:srgbClr val="000000"/>
                          </a:solidFill>
                          <a:latin typeface="+mn-ea"/>
                          <a:ea typeface="+mn-ea"/>
                        </a:rPr>
                        <a:t>2023</a:t>
                      </a:r>
                      <a:r>
                        <a:rPr kumimoji="1" lang="ja-JP" altLang="en-US" sz="900" b="1" kern="1200" dirty="0">
                          <a:solidFill>
                            <a:srgbClr val="000000"/>
                          </a:solidFill>
                          <a:latin typeface="+mn-ea"/>
                          <a:ea typeface="+mn-ea"/>
                        </a:rPr>
                        <a:t>年度</a:t>
                      </a:r>
                      <a:endParaRPr kumimoji="1" lang="en-US" altLang="ja-JP" sz="900" b="1" kern="1200" dirty="0">
                        <a:solidFill>
                          <a:srgbClr val="000000"/>
                        </a:solidFill>
                        <a:latin typeface="+mn-ea"/>
                        <a:ea typeface="+mn-ea"/>
                      </a:endParaRPr>
                    </a:p>
                  </a:txBody>
                  <a:tcPr marL="77963" marR="7796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algn="ctr" defTabSz="914423" rtl="0" eaLnBrk="1" latinLnBrk="0" hangingPunct="1"/>
                      <a:r>
                        <a:rPr kumimoji="1" lang="en-US" altLang="ja-JP" sz="1300" b="1" kern="1200" dirty="0">
                          <a:solidFill>
                            <a:srgbClr val="000000"/>
                          </a:solidFill>
                          <a:latin typeface="+mn-ea"/>
                          <a:ea typeface="+mn-ea"/>
                        </a:rPr>
                        <a:t>2024</a:t>
                      </a:r>
                      <a:r>
                        <a:rPr kumimoji="1" lang="ja-JP" altLang="en-US" sz="900" b="1" kern="1200" dirty="0">
                          <a:solidFill>
                            <a:srgbClr val="000000"/>
                          </a:solidFill>
                          <a:latin typeface="+mn-ea"/>
                          <a:ea typeface="+mn-ea"/>
                        </a:rPr>
                        <a:t>年度</a:t>
                      </a:r>
                      <a:endParaRPr kumimoji="1" lang="en-US" altLang="ja-JP" sz="900" b="1" kern="1200" dirty="0">
                        <a:solidFill>
                          <a:srgbClr val="000000"/>
                        </a:solidFill>
                        <a:latin typeface="+mn-ea"/>
                        <a:ea typeface="+mn-ea"/>
                      </a:endParaRPr>
                    </a:p>
                  </a:txBody>
                  <a:tcPr marL="77963" marR="7796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algn="ctr" defTabSz="914423" rtl="0" eaLnBrk="1" latinLnBrk="0" hangingPunct="1"/>
                      <a:r>
                        <a:rPr kumimoji="1" lang="en-US" altLang="ja-JP" sz="1300" b="1" kern="1200" dirty="0">
                          <a:solidFill>
                            <a:srgbClr val="000000"/>
                          </a:solidFill>
                          <a:latin typeface="+mn-ea"/>
                          <a:ea typeface="+mn-ea"/>
                        </a:rPr>
                        <a:t>2025</a:t>
                      </a:r>
                      <a:r>
                        <a:rPr kumimoji="1" lang="ja-JP" altLang="en-US" sz="900" b="1" kern="1200" dirty="0">
                          <a:solidFill>
                            <a:srgbClr val="000000"/>
                          </a:solidFill>
                          <a:latin typeface="+mn-ea"/>
                          <a:ea typeface="+mn-ea"/>
                        </a:rPr>
                        <a:t>年度</a:t>
                      </a:r>
                      <a:endParaRPr kumimoji="1" lang="en-US" altLang="ja-JP" sz="900" b="1" kern="1200" dirty="0">
                        <a:solidFill>
                          <a:srgbClr val="000000"/>
                        </a:solidFill>
                        <a:latin typeface="+mn-ea"/>
                        <a:ea typeface="+mn-ea"/>
                      </a:endParaRPr>
                    </a:p>
                  </a:txBody>
                  <a:tcPr marL="77963" marR="7796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algn="ctr" defTabSz="914423" rtl="0" eaLnBrk="1" latinLnBrk="0" hangingPunct="1"/>
                      <a:r>
                        <a:rPr kumimoji="1" lang="en-US" altLang="ja-JP" sz="1300" b="1" kern="1200" dirty="0">
                          <a:solidFill>
                            <a:srgbClr val="000000"/>
                          </a:solidFill>
                          <a:latin typeface="+mn-ea"/>
                          <a:ea typeface="+mn-ea"/>
                        </a:rPr>
                        <a:t>2026</a:t>
                      </a:r>
                      <a:r>
                        <a:rPr kumimoji="1" lang="ja-JP" altLang="en-US" sz="1300" b="1" kern="1200" dirty="0">
                          <a:solidFill>
                            <a:srgbClr val="000000"/>
                          </a:solidFill>
                          <a:latin typeface="+mn-ea"/>
                          <a:ea typeface="+mn-ea"/>
                        </a:rPr>
                        <a:t>年度～</a:t>
                      </a:r>
                      <a:endParaRPr kumimoji="1" lang="en-US" altLang="ja-JP" sz="1300" b="1" kern="1200" dirty="0">
                        <a:solidFill>
                          <a:srgbClr val="000000"/>
                        </a:solidFill>
                        <a:latin typeface="+mn-ea"/>
                        <a:ea typeface="+mn-ea"/>
                      </a:endParaRPr>
                    </a:p>
                  </a:txBody>
                  <a:tcPr marL="77963" marR="77963" marT="0" marB="0" anchor="ctr">
                    <a:lnL w="1905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969032275"/>
                  </a:ext>
                </a:extLst>
              </a:tr>
              <a:tr h="731546">
                <a:tc rowSpan="2">
                  <a:txBody>
                    <a:bodyPr/>
                    <a:lstStyle/>
                    <a:p>
                      <a:pPr algn="ctr"/>
                      <a:r>
                        <a:rPr lang="ja-JP" altLang="en-US" sz="1300" b="1" dirty="0">
                          <a:solidFill>
                            <a:srgbClr val="FFFFFF"/>
                          </a:solidFill>
                          <a:latin typeface="+mn-ea"/>
                          <a:ea typeface="+mn-ea"/>
                        </a:rPr>
                        <a:t>夢洲</a:t>
                      </a:r>
                      <a:endParaRPr lang="en-US" altLang="ja-JP" sz="1300" b="1" dirty="0">
                        <a:solidFill>
                          <a:srgbClr val="FFFFFF"/>
                        </a:solidFill>
                        <a:latin typeface="+mn-ea"/>
                        <a:ea typeface="+mn-ea"/>
                      </a:endParaRPr>
                    </a:p>
                  </a:txBody>
                  <a:tcPr marL="77963" marR="77963" marT="0" marB="0"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ja-JP" altLang="en-US" sz="1300" b="1" dirty="0">
                          <a:solidFill>
                            <a:srgbClr val="FFFFFF"/>
                          </a:solidFill>
                          <a:latin typeface="+mn-ea"/>
                          <a:ea typeface="+mn-ea"/>
                        </a:rPr>
                        <a:t>夢洲</a:t>
                      </a:r>
                      <a:endParaRPr lang="en-US" altLang="ja-JP" sz="1300" b="1" dirty="0">
                        <a:solidFill>
                          <a:srgbClr val="FFFFFF"/>
                        </a:solidFill>
                        <a:latin typeface="+mn-ea"/>
                        <a:ea typeface="+mn-ea"/>
                      </a:endParaRPr>
                    </a:p>
                    <a:p>
                      <a:pPr marL="0" marR="0" lvl="0" indent="0" algn="ctr" defTabSz="914423" rtl="0" eaLnBrk="1" fontAlgn="auto" latinLnBrk="0" hangingPunct="1">
                        <a:lnSpc>
                          <a:spcPct val="100000"/>
                        </a:lnSpc>
                        <a:spcBef>
                          <a:spcPts val="0"/>
                        </a:spcBef>
                        <a:spcAft>
                          <a:spcPts val="0"/>
                        </a:spcAft>
                        <a:buClrTx/>
                        <a:buSzTx/>
                        <a:buFontTx/>
                        <a:buNone/>
                        <a:tabLst/>
                        <a:defRPr/>
                      </a:pPr>
                      <a:r>
                        <a:rPr lang="ja-JP" altLang="en-US" sz="1300" b="1" dirty="0">
                          <a:solidFill>
                            <a:srgbClr val="FFFFFF"/>
                          </a:solidFill>
                          <a:latin typeface="+mn-ea"/>
                          <a:ea typeface="+mn-ea"/>
                        </a:rPr>
                        <a:t>コンスト</a:t>
                      </a:r>
                      <a:endParaRPr lang="en-US" altLang="ja-JP" sz="1300" b="1" dirty="0">
                        <a:solidFill>
                          <a:srgbClr val="FFFFFF"/>
                        </a:solidFill>
                        <a:latin typeface="+mn-ea"/>
                        <a:ea typeface="+mn-ea"/>
                      </a:endParaRPr>
                    </a:p>
                    <a:p>
                      <a:pPr marL="0" marR="0" lvl="0" indent="0" algn="ctr" defTabSz="914423" rtl="0" eaLnBrk="1" fontAlgn="auto" latinLnBrk="0" hangingPunct="1">
                        <a:lnSpc>
                          <a:spcPct val="100000"/>
                        </a:lnSpc>
                        <a:spcBef>
                          <a:spcPts val="0"/>
                        </a:spcBef>
                        <a:spcAft>
                          <a:spcPts val="0"/>
                        </a:spcAft>
                        <a:buClrTx/>
                        <a:buSzTx/>
                        <a:buFontTx/>
                        <a:buNone/>
                        <a:tabLst/>
                        <a:defRPr/>
                      </a:pPr>
                      <a:r>
                        <a:rPr lang="ja-JP" altLang="en-US" sz="1300" b="1" dirty="0">
                          <a:solidFill>
                            <a:srgbClr val="FFFFFF"/>
                          </a:solidFill>
                          <a:latin typeface="+mn-ea"/>
                          <a:ea typeface="+mn-ea"/>
                        </a:rPr>
                        <a:t>ラクション</a:t>
                      </a:r>
                      <a:endParaRPr lang="en-US" altLang="ja-JP" sz="1300" b="1" dirty="0">
                        <a:solidFill>
                          <a:srgbClr val="FFFFFF"/>
                        </a:solidFill>
                        <a:latin typeface="+mn-ea"/>
                        <a:ea typeface="+mn-ea"/>
                      </a:endParaRPr>
                    </a:p>
                  </a:txBody>
                  <a:tcPr marL="61389" marR="61389"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a:txBody>
                    <a:bodyPr/>
                    <a:lstStyle/>
                    <a:p>
                      <a:pPr marL="0" algn="ctr" defTabSz="914423" rtl="0" eaLnBrk="1" latinLnBrk="0" hangingPunct="1"/>
                      <a:endParaRPr kumimoji="1" lang="ja-JP" altLang="en-US" sz="1000" b="0" kern="1200" dirty="0">
                        <a:solidFill>
                          <a:schemeClr val="tx1"/>
                        </a:solidFill>
                        <a:latin typeface="+mn-ea"/>
                        <a:ea typeface="+mn-ea"/>
                        <a:cs typeface="+mn-cs"/>
                      </a:endParaRPr>
                    </a:p>
                  </a:txBody>
                  <a:tcPr marL="66504" marR="66504" marT="0" marB="66504" anchor="b">
                    <a:lnL w="19050" cap="flat" cmpd="sng" algn="ctr">
                      <a:solidFill>
                        <a:srgbClr val="FFFFFF"/>
                      </a:solidFill>
                      <a:prstDash val="solid"/>
                      <a:round/>
                      <a:headEnd type="none" w="med" len="med"/>
                      <a:tailEnd type="none" w="med" len="med"/>
                    </a:lnL>
                    <a:lnR w="3175" cap="flat" cmpd="sng" algn="ctr">
                      <a:solidFill>
                        <a:srgbClr val="595959"/>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000" b="0" kern="1200" dirty="0">
                        <a:solidFill>
                          <a:schemeClr val="tx1"/>
                        </a:solidFill>
                        <a:latin typeface="+mn-ea"/>
                        <a:ea typeface="+mn-ea"/>
                        <a:cs typeface="+mn-cs"/>
                      </a:endParaRPr>
                    </a:p>
                  </a:txBody>
                  <a:tcPr marL="66504" marR="66504" marT="0" marB="66504"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000" b="0" kern="1200" dirty="0">
                        <a:solidFill>
                          <a:schemeClr val="tx1"/>
                        </a:solidFill>
                        <a:latin typeface="+mn-ea"/>
                        <a:ea typeface="+mn-ea"/>
                        <a:cs typeface="+mn-cs"/>
                      </a:endParaRPr>
                    </a:p>
                  </a:txBody>
                  <a:tcPr marL="66504" marR="66504" marT="0" marB="66504"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000" b="0" kern="1200" dirty="0">
                        <a:solidFill>
                          <a:schemeClr val="tx1"/>
                        </a:solidFill>
                        <a:latin typeface="+mn-ea"/>
                        <a:ea typeface="+mn-ea"/>
                        <a:cs typeface="+mn-cs"/>
                      </a:endParaRPr>
                    </a:p>
                  </a:txBody>
                  <a:tcPr marL="66504" marR="66504" marT="0" marB="66504"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23" rtl="0" eaLnBrk="1" latinLnBrk="0" hangingPunct="1"/>
                      <a:endParaRPr kumimoji="1" lang="ja-JP" altLang="en-US" sz="1000" b="0" kern="1200" dirty="0">
                        <a:solidFill>
                          <a:schemeClr val="tx1"/>
                        </a:solidFill>
                        <a:latin typeface="+mn-ea"/>
                        <a:ea typeface="+mn-ea"/>
                        <a:cs typeface="+mn-cs"/>
                      </a:endParaRPr>
                    </a:p>
                  </a:txBody>
                  <a:tcPr marL="66504" marR="66504" marT="0" marB="66504" anchor="b">
                    <a:lnL w="3175" cap="flat" cmpd="sng" algn="ctr">
                      <a:solidFill>
                        <a:srgbClr val="595959"/>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9053140"/>
                  </a:ext>
                </a:extLst>
              </a:tr>
              <a:tr h="798050">
                <a:tc vMerge="1">
                  <a:txBody>
                    <a:bodyPr/>
                    <a:lstStyle/>
                    <a:p>
                      <a:pPr algn="ctr"/>
                      <a:endParaRPr lang="en-US" altLang="ja-JP" b="1">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ja-JP" altLang="en-US" sz="1300" b="1" dirty="0">
                          <a:solidFill>
                            <a:srgbClr val="FFFFFF"/>
                          </a:solidFill>
                          <a:latin typeface="+mn-ea"/>
                          <a:ea typeface="+mn-ea"/>
                        </a:rPr>
                        <a:t>大阪・</a:t>
                      </a:r>
                      <a:endParaRPr lang="en-US" altLang="ja-JP" sz="1300" b="1" dirty="0">
                        <a:solidFill>
                          <a:srgbClr val="FFFFFF"/>
                        </a:solidFill>
                        <a:latin typeface="+mn-ea"/>
                        <a:ea typeface="+mn-ea"/>
                      </a:endParaRPr>
                    </a:p>
                    <a:p>
                      <a:pPr algn="ctr"/>
                      <a:r>
                        <a:rPr lang="ja-JP" altLang="en-US" sz="1300" b="1" dirty="0">
                          <a:solidFill>
                            <a:srgbClr val="FFFFFF"/>
                          </a:solidFill>
                          <a:latin typeface="+mn-ea"/>
                          <a:ea typeface="+mn-ea"/>
                        </a:rPr>
                        <a:t>関西万博</a:t>
                      </a:r>
                      <a:endParaRPr lang="en-US" altLang="ja-JP" sz="1300" b="1" dirty="0">
                        <a:solidFill>
                          <a:srgbClr val="FFFFFF"/>
                        </a:solidFill>
                        <a:latin typeface="+mn-ea"/>
                        <a:ea typeface="+mn-ea"/>
                      </a:endParaRPr>
                    </a:p>
                  </a:txBody>
                  <a:tcPr marL="77963" marR="7796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a:txBody>
                    <a:bodyPr/>
                    <a:lstStyle/>
                    <a:p>
                      <a:pPr marL="0" algn="ctr" defTabSz="914423" rtl="0" eaLnBrk="1" latinLnBrk="0" hangingPunct="1"/>
                      <a:r>
                        <a:rPr kumimoji="1" lang="ja-JP" altLang="en-US" sz="1000" b="0" kern="1200" dirty="0">
                          <a:solidFill>
                            <a:srgbClr val="595959"/>
                          </a:solidFill>
                          <a:latin typeface="+mn-ea"/>
                          <a:ea typeface="+mn-ea"/>
                          <a:cs typeface="+mn-cs"/>
                        </a:rPr>
                        <a:t>　　　</a:t>
                      </a:r>
                      <a:endParaRPr kumimoji="1" lang="ja-JP" altLang="en-US" sz="1000" b="0" kern="1200" dirty="0">
                        <a:solidFill>
                          <a:schemeClr val="tx1"/>
                        </a:solidFill>
                        <a:latin typeface="+mn-ea"/>
                        <a:ea typeface="+mn-ea"/>
                        <a:cs typeface="+mn-cs"/>
                      </a:endParaRPr>
                    </a:p>
                  </a:txBody>
                  <a:tcPr marL="33252" marR="33252" marT="0" marB="66504" anchor="b">
                    <a:lnL w="19050" cap="flat" cmpd="sng" algn="ctr">
                      <a:solidFill>
                        <a:srgbClr val="FFFFFF"/>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000" b="0" kern="1200" dirty="0">
                        <a:solidFill>
                          <a:schemeClr val="tx1"/>
                        </a:solidFill>
                        <a:latin typeface="+mn-ea"/>
                        <a:ea typeface="+mn-ea"/>
                        <a:cs typeface="+mn-cs"/>
                      </a:endParaRPr>
                    </a:p>
                  </a:txBody>
                  <a:tcPr marL="66504" marR="66504" marT="0" marB="66504"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000" b="0" kern="1200" dirty="0">
                        <a:solidFill>
                          <a:schemeClr val="tx1"/>
                        </a:solidFill>
                        <a:latin typeface="+mn-ea"/>
                        <a:ea typeface="+mn-ea"/>
                        <a:cs typeface="+mn-cs"/>
                      </a:endParaRPr>
                    </a:p>
                  </a:txBody>
                  <a:tcPr marL="66504" marR="66504" marT="0" marB="66504"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914423" rtl="0" eaLnBrk="1" latinLnBrk="0" hangingPunct="1"/>
                      <a:endParaRPr kumimoji="1" lang="en-US" altLang="ja-JP" sz="1000" b="0" kern="1200" dirty="0">
                        <a:solidFill>
                          <a:schemeClr val="tx1"/>
                        </a:solidFill>
                        <a:latin typeface="+mn-ea"/>
                        <a:ea typeface="+mn-ea"/>
                        <a:cs typeface="+mn-cs"/>
                      </a:endParaRPr>
                    </a:p>
                  </a:txBody>
                  <a:tcPr marL="66504" marR="66504" marT="0" marB="66504"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23" rtl="0" eaLnBrk="1" latinLnBrk="0" hangingPunct="1"/>
                      <a:endParaRPr kumimoji="1" lang="ja-JP" altLang="en-US" sz="1000" b="0" kern="1200" dirty="0">
                        <a:solidFill>
                          <a:schemeClr val="tx1"/>
                        </a:solidFill>
                        <a:latin typeface="+mn-ea"/>
                        <a:ea typeface="+mn-ea"/>
                        <a:cs typeface="+mn-cs"/>
                      </a:endParaRPr>
                    </a:p>
                  </a:txBody>
                  <a:tcPr marL="66504" marR="66504" marT="0" marB="66504" anchor="b">
                    <a:lnL w="3175" cap="flat" cmpd="sng" algn="ctr">
                      <a:solidFill>
                        <a:srgbClr val="595959"/>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14956"/>
                  </a:ext>
                </a:extLst>
              </a:tr>
              <a:tr h="798050">
                <a:tc gridSpan="2">
                  <a:txBody>
                    <a:bodyPr/>
                    <a:lstStyle/>
                    <a:p>
                      <a:pPr marL="0" algn="ctr" defTabSz="914423" rtl="0" eaLnBrk="1" latinLnBrk="0" hangingPunct="1"/>
                      <a:r>
                        <a:rPr kumimoji="1" lang="ja-JP" altLang="en-US" sz="1300" b="1" kern="1200" dirty="0">
                          <a:solidFill>
                            <a:srgbClr val="FFFFFF"/>
                          </a:solidFill>
                          <a:latin typeface="+mn-ea"/>
                          <a:ea typeface="+mn-ea"/>
                          <a:cs typeface="+mn-cs"/>
                        </a:rPr>
                        <a:t>うめきた２期</a:t>
                      </a:r>
                      <a:endParaRPr kumimoji="1" lang="en-US" altLang="ja-JP" sz="1300" b="1" kern="1200" dirty="0">
                        <a:solidFill>
                          <a:srgbClr val="FFFFFF"/>
                        </a:solidFill>
                        <a:latin typeface="+mn-ea"/>
                        <a:ea typeface="+mn-ea"/>
                        <a:cs typeface="+mn-cs"/>
                      </a:endParaRPr>
                    </a:p>
                  </a:txBody>
                  <a:tcPr marL="77963" marR="77963" marT="0" marB="0"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hMerge="1">
                  <a:txBody>
                    <a:bodyPr/>
                    <a:lstStyle/>
                    <a:p>
                      <a:endParaRPr kumimoji="1" lang="ja-JP" altLang="en-US"/>
                    </a:p>
                  </a:txBody>
                  <a:tcPr/>
                </a:tc>
                <a:tc>
                  <a:txBody>
                    <a:bodyPr/>
                    <a:lstStyle/>
                    <a:p>
                      <a:pPr marL="0" algn="ctr" defTabSz="914423" rtl="0" eaLnBrk="1" latinLnBrk="0" hangingPunct="1"/>
                      <a:endParaRPr kumimoji="1" lang="ja-JP" altLang="en-US" sz="1000" b="0" kern="1200" dirty="0">
                        <a:solidFill>
                          <a:schemeClr val="tx1"/>
                        </a:solidFill>
                        <a:latin typeface="+mn-ea"/>
                        <a:ea typeface="+mn-ea"/>
                        <a:cs typeface="+mn-cs"/>
                      </a:endParaRPr>
                    </a:p>
                  </a:txBody>
                  <a:tcPr marL="66504" marR="66504" marT="0" marB="66504" anchor="b">
                    <a:lnL w="19050" cap="flat" cmpd="sng" algn="ctr">
                      <a:solidFill>
                        <a:srgbClr val="FFFFFF"/>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000" b="0" kern="1200" dirty="0">
                        <a:solidFill>
                          <a:schemeClr val="tx1"/>
                        </a:solidFill>
                        <a:latin typeface="+mn-ea"/>
                        <a:ea typeface="+mn-ea"/>
                        <a:cs typeface="+mn-cs"/>
                      </a:endParaRPr>
                    </a:p>
                  </a:txBody>
                  <a:tcPr marL="66504" marR="66504" marT="0" marB="66504"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000" b="0" kern="1200" dirty="0">
                        <a:solidFill>
                          <a:schemeClr val="tx1"/>
                        </a:solidFill>
                        <a:latin typeface="+mn-ea"/>
                        <a:ea typeface="+mn-ea"/>
                        <a:cs typeface="+mn-cs"/>
                      </a:endParaRPr>
                    </a:p>
                  </a:txBody>
                  <a:tcPr marL="66504" marR="66504" marT="0" marB="66504"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000" b="0" kern="1200" dirty="0">
                        <a:solidFill>
                          <a:schemeClr val="tx1"/>
                        </a:solidFill>
                        <a:latin typeface="+mn-ea"/>
                        <a:ea typeface="+mn-ea"/>
                        <a:cs typeface="+mn-cs"/>
                      </a:endParaRPr>
                    </a:p>
                  </a:txBody>
                  <a:tcPr marL="66504" marR="66504" marT="0" marB="66504"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23" rtl="0" eaLnBrk="1" latinLnBrk="0" hangingPunct="1"/>
                      <a:endParaRPr kumimoji="1" lang="ja-JP" altLang="en-US" sz="1000" b="0" kern="1200" dirty="0">
                        <a:solidFill>
                          <a:schemeClr val="tx1"/>
                        </a:solidFill>
                        <a:latin typeface="+mn-ea"/>
                        <a:ea typeface="+mn-ea"/>
                        <a:cs typeface="+mn-cs"/>
                      </a:endParaRPr>
                    </a:p>
                  </a:txBody>
                  <a:tcPr marL="66504" marR="66504" marT="0" marB="66504" anchor="b">
                    <a:lnL w="3175" cap="flat" cmpd="sng" algn="ctr">
                      <a:solidFill>
                        <a:srgbClr val="595959"/>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5813625"/>
                  </a:ext>
                </a:extLst>
              </a:tr>
              <a:tr h="332521">
                <a:tc rowSpan="4" gridSpan="2">
                  <a:txBody>
                    <a:bodyPr/>
                    <a:lstStyle/>
                    <a:p>
                      <a:pPr marL="0" algn="ctr" defTabSz="914423" rtl="0" eaLnBrk="1" latinLnBrk="0" hangingPunct="1"/>
                      <a:r>
                        <a:rPr kumimoji="1" lang="ja-JP" altLang="en-US" sz="1300" b="1" kern="1200" dirty="0">
                          <a:solidFill>
                            <a:srgbClr val="FFFFFF"/>
                          </a:solidFill>
                          <a:latin typeface="+mn-ea"/>
                          <a:ea typeface="+mn-ea"/>
                          <a:cs typeface="+mn-cs"/>
                        </a:rPr>
                        <a:t>大阪広域</a:t>
                      </a:r>
                      <a:endParaRPr kumimoji="1" lang="en-US" altLang="ja-JP" sz="1300" b="1" kern="1200" dirty="0">
                        <a:solidFill>
                          <a:srgbClr val="FFFFFF"/>
                        </a:solidFill>
                        <a:latin typeface="+mn-ea"/>
                        <a:ea typeface="+mn-ea"/>
                        <a:cs typeface="+mn-cs"/>
                      </a:endParaRPr>
                    </a:p>
                    <a:p>
                      <a:pPr marL="0" algn="ctr" defTabSz="914423" rtl="0" eaLnBrk="1" latinLnBrk="0" hangingPunct="1"/>
                      <a:r>
                        <a:rPr kumimoji="1" lang="ja-JP" altLang="en-US" sz="1300" b="1" kern="1200" dirty="0">
                          <a:solidFill>
                            <a:srgbClr val="FFFFFF"/>
                          </a:solidFill>
                          <a:latin typeface="+mn-ea"/>
                          <a:ea typeface="+mn-ea"/>
                          <a:cs typeface="+mn-cs"/>
                        </a:rPr>
                        <a:t>データ連携基盤</a:t>
                      </a:r>
                      <a:endParaRPr kumimoji="1" lang="en-US" altLang="ja-JP" sz="1300" b="1" kern="1200" dirty="0">
                        <a:solidFill>
                          <a:srgbClr val="FFFFFF"/>
                        </a:solidFill>
                        <a:latin typeface="+mn-ea"/>
                        <a:ea typeface="+mn-ea"/>
                        <a:cs typeface="+mn-cs"/>
                      </a:endParaRPr>
                    </a:p>
                    <a:p>
                      <a:pPr marL="0" algn="ctr" defTabSz="914423" rtl="0" eaLnBrk="1" latinLnBrk="0" hangingPunct="1"/>
                      <a:r>
                        <a:rPr kumimoji="1" lang="ja-JP" altLang="en-US" sz="1300" b="1" kern="1200" dirty="0">
                          <a:solidFill>
                            <a:srgbClr val="FFFFFF"/>
                          </a:solidFill>
                          <a:latin typeface="+mn-ea"/>
                          <a:ea typeface="+mn-ea"/>
                          <a:cs typeface="+mn-cs"/>
                        </a:rPr>
                        <a:t>（</a:t>
                      </a:r>
                      <a:r>
                        <a:rPr kumimoji="1" lang="en-US" altLang="ja-JP" sz="1300" b="1" kern="1200" dirty="0">
                          <a:solidFill>
                            <a:srgbClr val="FFFFFF"/>
                          </a:solidFill>
                          <a:latin typeface="+mn-ea"/>
                          <a:ea typeface="+mn-ea"/>
                          <a:cs typeface="+mn-cs"/>
                        </a:rPr>
                        <a:t>ORDEN</a:t>
                      </a:r>
                      <a:r>
                        <a:rPr kumimoji="1" lang="ja-JP" altLang="en-US" sz="1300" b="1" kern="1200" dirty="0">
                          <a:solidFill>
                            <a:srgbClr val="FFFFFF"/>
                          </a:solidFill>
                          <a:latin typeface="+mn-ea"/>
                          <a:ea typeface="+mn-ea"/>
                          <a:cs typeface="+mn-cs"/>
                        </a:rPr>
                        <a:t>）</a:t>
                      </a:r>
                      <a:endParaRPr kumimoji="1" lang="en-US" altLang="ja-JP" sz="1300" b="1" kern="1200" dirty="0">
                        <a:solidFill>
                          <a:srgbClr val="FFFFFF"/>
                        </a:solidFill>
                        <a:latin typeface="+mn-ea"/>
                        <a:ea typeface="+mn-ea"/>
                        <a:cs typeface="+mn-cs"/>
                      </a:endParaRPr>
                    </a:p>
                  </a:txBody>
                  <a:tcPr marL="77963" marR="77963" marT="0" marB="0"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rowSpan="4" hMerge="1">
                  <a:txBody>
                    <a:bodyPr/>
                    <a:lstStyle/>
                    <a:p>
                      <a:endParaRPr kumimoji="1" lang="ja-JP" altLang="en-US"/>
                    </a:p>
                  </a:txBody>
                  <a:tcPr/>
                </a:tc>
                <a:tc rowSpan="2">
                  <a:txBody>
                    <a:bodyPr/>
                    <a:lstStyle/>
                    <a:p>
                      <a:pPr marL="0" algn="ctr" defTabSz="914423" rtl="0" eaLnBrk="1" latinLnBrk="0" hangingPunct="1"/>
                      <a:endParaRPr kumimoji="1" lang="ja-JP" altLang="en-US" sz="1000" b="0" kern="1200" dirty="0">
                        <a:solidFill>
                          <a:schemeClr val="tx1"/>
                        </a:solidFill>
                        <a:latin typeface="+mn-ea"/>
                        <a:ea typeface="+mn-ea"/>
                        <a:cs typeface="+mn-cs"/>
                      </a:endParaRPr>
                    </a:p>
                  </a:txBody>
                  <a:tcPr marL="66504" marR="66504" marT="0" marB="66504" anchor="b">
                    <a:lnL w="19050" cap="flat" cmpd="sng" algn="ctr">
                      <a:solidFill>
                        <a:srgbClr val="FFFFFF"/>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algn="ctr" defTabSz="914423" rtl="0" eaLnBrk="1" latinLnBrk="0" hangingPunct="1"/>
                      <a:endParaRPr kumimoji="1" lang="ja-JP" altLang="en-US" sz="1000" b="0" kern="1200" dirty="0">
                        <a:solidFill>
                          <a:schemeClr val="tx1"/>
                        </a:solidFill>
                        <a:latin typeface="+mn-ea"/>
                        <a:ea typeface="+mn-ea"/>
                        <a:cs typeface="+mn-cs"/>
                      </a:endParaRPr>
                    </a:p>
                  </a:txBody>
                  <a:tcPr marL="66504" marR="66504" marT="0" marB="66504"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algn="ctr" defTabSz="914423" rtl="0" eaLnBrk="1" latinLnBrk="0" hangingPunct="1"/>
                      <a:endParaRPr kumimoji="1" lang="ja-JP" altLang="en-US" sz="1000" b="0" kern="1200" dirty="0">
                        <a:solidFill>
                          <a:schemeClr val="tx1"/>
                        </a:solidFill>
                        <a:latin typeface="+mn-ea"/>
                        <a:ea typeface="+mn-ea"/>
                        <a:cs typeface="+mn-cs"/>
                      </a:endParaRPr>
                    </a:p>
                  </a:txBody>
                  <a:tcPr marL="66504" marR="66504" marT="0" marB="66504"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algn="ctr" defTabSz="914423" rtl="0" eaLnBrk="1" latinLnBrk="0" hangingPunct="1"/>
                      <a:endParaRPr kumimoji="1" lang="ja-JP" altLang="en-US" sz="1000" b="0" kern="1200" dirty="0">
                        <a:solidFill>
                          <a:schemeClr val="tx1"/>
                        </a:solidFill>
                        <a:latin typeface="+mn-ea"/>
                        <a:ea typeface="+mn-ea"/>
                        <a:cs typeface="+mn-cs"/>
                      </a:endParaRPr>
                    </a:p>
                  </a:txBody>
                  <a:tcPr marL="66504" marR="66504" marT="0" marB="66504"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23" rtl="0" eaLnBrk="1" latinLnBrk="0" hangingPunct="1"/>
                      <a:endParaRPr kumimoji="1" lang="ja-JP" altLang="en-US" sz="1000" b="0" kern="1200" dirty="0">
                        <a:solidFill>
                          <a:schemeClr val="tx1"/>
                        </a:solidFill>
                        <a:latin typeface="+mn-ea"/>
                        <a:ea typeface="+mn-ea"/>
                        <a:cs typeface="+mn-cs"/>
                      </a:endParaRPr>
                    </a:p>
                  </a:txBody>
                  <a:tcPr marL="66504" marR="66504" marT="0" marB="66504" anchor="b">
                    <a:lnL w="3175" cap="flat" cmpd="sng" algn="ctr">
                      <a:solidFill>
                        <a:srgbClr val="595959"/>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2168260"/>
                  </a:ext>
                </a:extLst>
              </a:tr>
              <a:tr h="332521">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algn="ctr" defTabSz="914423" rtl="0" eaLnBrk="1" latinLnBrk="0" hangingPunct="1"/>
                      <a:endParaRPr kumimoji="1" lang="ja-JP" altLang="en-US" sz="1000" b="0" kern="1200" dirty="0">
                        <a:ln>
                          <a:solidFill>
                            <a:srgbClr val="595959"/>
                          </a:solidFill>
                        </a:ln>
                        <a:solidFill>
                          <a:schemeClr val="bg1">
                            <a:lumMod val="85000"/>
                          </a:schemeClr>
                        </a:solidFill>
                        <a:latin typeface="+mn-ea"/>
                        <a:ea typeface="+mn-ea"/>
                        <a:cs typeface="+mn-cs"/>
                      </a:endParaRPr>
                    </a:p>
                  </a:txBody>
                  <a:tcPr marL="66504" marR="66504" marT="0" marB="66504" anchor="b">
                    <a:lnL w="3175" cap="flat" cmpd="sng" algn="ctr">
                      <a:solidFill>
                        <a:srgbClr val="595959"/>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0142860"/>
                  </a:ext>
                </a:extLst>
              </a:tr>
              <a:tr h="498781">
                <a:tc gridSpan="2" vMerge="1">
                  <a:txBody>
                    <a:bodyPr/>
                    <a:lstStyle/>
                    <a:p>
                      <a:pPr marL="0" algn="ctr" defTabSz="914423" rtl="0" eaLnBrk="1" latinLnBrk="0" hangingPunct="1"/>
                      <a:endParaRPr kumimoji="1" lang="en-US" altLang="ja-JP" sz="1400" b="1" kern="1200" dirty="0">
                        <a:solidFill>
                          <a:srgbClr val="FFFFFF"/>
                        </a:solidFill>
                        <a:latin typeface="+mn-ea"/>
                        <a:ea typeface="+mn-ea"/>
                        <a:cs typeface="+mn-cs"/>
                      </a:endParaRPr>
                    </a:p>
                  </a:txBody>
                  <a:tcPr marL="84406" marR="84406" marT="0" marB="0"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hMerge="1" vMerge="1">
                  <a:txBody>
                    <a:bodyPr/>
                    <a:lstStyle/>
                    <a:p>
                      <a:endParaRPr kumimoji="1" lang="ja-JP" altLang="en-US"/>
                    </a:p>
                  </a:txBody>
                  <a:tcPr/>
                </a:tc>
                <a:tc rowSpan="2">
                  <a:txBody>
                    <a:bodyPr/>
                    <a:lstStyle/>
                    <a:p>
                      <a:pPr marL="0" algn="ctr" defTabSz="914423" rtl="0" eaLnBrk="1" latinLnBrk="0" hangingPunct="1"/>
                      <a:endParaRPr kumimoji="1" lang="ja-JP" altLang="en-US" sz="1000" b="0" kern="1200" dirty="0">
                        <a:solidFill>
                          <a:schemeClr val="tx1"/>
                        </a:solidFill>
                        <a:latin typeface="+mn-ea"/>
                        <a:ea typeface="+mn-ea"/>
                        <a:cs typeface="+mn-cs"/>
                      </a:endParaRPr>
                    </a:p>
                  </a:txBody>
                  <a:tcPr marL="66504" marR="66504" marT="0" marB="66504" anchor="b">
                    <a:lnL w="19050" cap="flat" cmpd="sng" algn="ctr">
                      <a:solidFill>
                        <a:srgbClr val="FFFFFF"/>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algn="ctr" defTabSz="914423" rtl="0" eaLnBrk="1" latinLnBrk="0" hangingPunct="1"/>
                      <a:endParaRPr kumimoji="1" lang="ja-JP" altLang="en-US" sz="1000" b="0" kern="1200" dirty="0">
                        <a:solidFill>
                          <a:schemeClr val="tx1"/>
                        </a:solidFill>
                        <a:latin typeface="+mn-ea"/>
                        <a:ea typeface="+mn-ea"/>
                        <a:cs typeface="+mn-cs"/>
                      </a:endParaRPr>
                    </a:p>
                  </a:txBody>
                  <a:tcPr marL="66504" marR="66504" marT="0" marB="66504"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algn="ctr" defTabSz="914423" rtl="0" eaLnBrk="1" latinLnBrk="0" hangingPunct="1"/>
                      <a:endParaRPr kumimoji="1" lang="ja-JP" altLang="en-US" sz="1000" b="0" kern="1200" dirty="0">
                        <a:solidFill>
                          <a:schemeClr val="tx1"/>
                        </a:solidFill>
                        <a:latin typeface="+mn-ea"/>
                        <a:ea typeface="+mn-ea"/>
                        <a:cs typeface="+mn-cs"/>
                      </a:endParaRPr>
                    </a:p>
                  </a:txBody>
                  <a:tcPr marL="66504" marR="66504" marT="0" marB="66504"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algn="ctr" defTabSz="914423" rtl="0" eaLnBrk="1" latinLnBrk="0" hangingPunct="1"/>
                      <a:endParaRPr kumimoji="1" lang="ja-JP" altLang="en-US" sz="1000" b="0" kern="1200" dirty="0">
                        <a:solidFill>
                          <a:schemeClr val="tx1"/>
                        </a:solidFill>
                        <a:latin typeface="+mn-ea"/>
                        <a:ea typeface="+mn-ea"/>
                        <a:cs typeface="+mn-cs"/>
                      </a:endParaRPr>
                    </a:p>
                  </a:txBody>
                  <a:tcPr marL="66504" marR="66504" marT="0" marB="66504"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23" rtl="0" eaLnBrk="1" latinLnBrk="0" hangingPunct="1"/>
                      <a:endParaRPr kumimoji="1" lang="ja-JP" altLang="en-US" sz="1000" b="0" kern="1200" dirty="0">
                        <a:solidFill>
                          <a:schemeClr val="tx1"/>
                        </a:solidFill>
                        <a:latin typeface="+mn-ea"/>
                        <a:ea typeface="+mn-ea"/>
                        <a:cs typeface="+mn-cs"/>
                      </a:endParaRPr>
                    </a:p>
                  </a:txBody>
                  <a:tcPr marL="66504" marR="66504" marT="0" marB="66504" anchor="b">
                    <a:lnL w="3175" cap="flat" cmpd="sng" algn="ctr">
                      <a:solidFill>
                        <a:srgbClr val="595959"/>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1452690"/>
                  </a:ext>
                </a:extLst>
              </a:tr>
              <a:tr h="498781">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algn="ctr" defTabSz="914423" rtl="0" eaLnBrk="1" latinLnBrk="0" hangingPunct="1"/>
                      <a:endParaRPr kumimoji="1" lang="ja-JP" altLang="en-US" sz="1000" b="0" kern="1200" dirty="0">
                        <a:solidFill>
                          <a:schemeClr val="tx1"/>
                        </a:solidFill>
                        <a:latin typeface="+mn-ea"/>
                        <a:ea typeface="+mn-ea"/>
                        <a:cs typeface="+mn-cs"/>
                      </a:endParaRPr>
                    </a:p>
                  </a:txBody>
                  <a:tcPr marL="66504" marR="66504" marT="0" marB="66504" anchor="b">
                    <a:lnL w="3175" cap="flat" cmpd="sng" algn="ctr">
                      <a:solidFill>
                        <a:srgbClr val="595959"/>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858997"/>
                  </a:ext>
                </a:extLst>
              </a:tr>
            </a:tbl>
          </a:graphicData>
        </a:graphic>
      </p:graphicFrame>
      <p:sp>
        <p:nvSpPr>
          <p:cNvPr id="26" name="矢印: 五方向 3">
            <a:extLst>
              <a:ext uri="{FF2B5EF4-FFF2-40B4-BE49-F238E27FC236}">
                <a16:creationId xmlns:a16="http://schemas.microsoft.com/office/drawing/2014/main" id="{F260FEAD-241E-4748-B691-4774C1C1AE76}"/>
              </a:ext>
            </a:extLst>
          </p:cNvPr>
          <p:cNvSpPr/>
          <p:nvPr/>
        </p:nvSpPr>
        <p:spPr>
          <a:xfrm>
            <a:off x="6963879" y="2205352"/>
            <a:ext cx="1955058" cy="2924711"/>
          </a:xfrm>
          <a:prstGeom prst="homePlate">
            <a:avLst>
              <a:gd name="adj" fmla="val 15180"/>
            </a:avLst>
          </a:prstGeom>
          <a:gradFill flip="none" rotWithShape="1">
            <a:gsLst>
              <a:gs pos="10000">
                <a:schemeClr val="accent2">
                  <a:lumMod val="75000"/>
                  <a:alpha val="70000"/>
                </a:schemeClr>
              </a:gs>
              <a:gs pos="100000">
                <a:schemeClr val="bg1"/>
              </a:gs>
            </a:gsLst>
            <a:lin ang="10800000" scaled="1"/>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10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8" name="角丸四角形 13">
            <a:extLst>
              <a:ext uri="{FF2B5EF4-FFF2-40B4-BE49-F238E27FC236}">
                <a16:creationId xmlns:a16="http://schemas.microsoft.com/office/drawing/2014/main" id="{6C78770C-9D3C-4FC9-85B3-78957ACBF12B}"/>
              </a:ext>
            </a:extLst>
          </p:cNvPr>
          <p:cNvSpPr/>
          <p:nvPr/>
        </p:nvSpPr>
        <p:spPr>
          <a:xfrm>
            <a:off x="5105673" y="2205353"/>
            <a:ext cx="898370" cy="1298947"/>
          </a:xfrm>
          <a:prstGeom prst="rect">
            <a:avLst/>
          </a:prstGeom>
          <a:solidFill>
            <a:srgbClr val="2E75B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66504" rIns="0" bIns="66504"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zh-TW" altLang="en-US" sz="1108"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万博開催</a:t>
            </a:r>
          </a:p>
        </p:txBody>
      </p:sp>
      <p:sp>
        <p:nvSpPr>
          <p:cNvPr id="6" name="タイトル 5">
            <a:extLst>
              <a:ext uri="{FF2B5EF4-FFF2-40B4-BE49-F238E27FC236}">
                <a16:creationId xmlns:a16="http://schemas.microsoft.com/office/drawing/2014/main" id="{FA48C773-5D55-4D0C-BB03-1B834C10BC68}"/>
              </a:ext>
            </a:extLst>
          </p:cNvPr>
          <p:cNvSpPr>
            <a:spLocks noGrp="1"/>
          </p:cNvSpPr>
          <p:nvPr>
            <p:ph type="title"/>
          </p:nvPr>
        </p:nvSpPr>
        <p:spPr>
          <a:solidFill>
            <a:srgbClr val="DEEBF7"/>
          </a:solidFill>
        </p:spPr>
        <p:txBody>
          <a:bodyPr vert="horz" lIns="266017" tIns="0" rIns="266017" bIns="66504" rtlCol="0" anchor="b" anchorCtr="0">
            <a:noAutofit/>
          </a:bodyPr>
          <a:lstStyle/>
          <a:p>
            <a:r>
              <a:rPr lang="ja-JP" altLang="en-US" dirty="0" smtClean="0"/>
              <a:t>大阪のスーパーシティ</a:t>
            </a:r>
            <a:r>
              <a:rPr lang="ja-JP" altLang="en-US" dirty="0"/>
              <a:t>構想の流れ</a:t>
            </a:r>
          </a:p>
        </p:txBody>
      </p:sp>
      <p:sp>
        <p:nvSpPr>
          <p:cNvPr id="35" name="スライド番号プレースホルダー 4">
            <a:extLst>
              <a:ext uri="{FF2B5EF4-FFF2-40B4-BE49-F238E27FC236}">
                <a16:creationId xmlns:a16="http://schemas.microsoft.com/office/drawing/2014/main" id="{2B1AE590-3590-41BA-BD5C-F9551F70543B}"/>
              </a:ext>
            </a:extLst>
          </p:cNvPr>
          <p:cNvSpPr>
            <a:spLocks noGrp="1"/>
          </p:cNvSpPr>
          <p:nvPr>
            <p:ph type="sldNum" sz="quarter" idx="12"/>
          </p:nvPr>
        </p:nvSpPr>
        <p:spPr>
          <a:xfrm>
            <a:off x="7127318" y="6616755"/>
            <a:ext cx="1995125" cy="16927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38AFE9-EB24-4E85-A937-181894F314B4}" type="slidenum">
              <a:rPr kumimoji="1" lang="ja-JP" altLang="en-US" sz="1100" b="0" i="0" u="none" strike="noStrike" kern="1200" cap="none" spc="0" normalizeH="0" baseline="0" noProof="0" smtClean="0">
                <a:ln>
                  <a:noFill/>
                </a:ln>
                <a:solidFill>
                  <a:srgbClr val="525252"/>
                </a:solidFill>
                <a:effectLst/>
                <a:uLnTx/>
                <a:uFillTx/>
                <a:latin typeface="BIZ UDゴシック" panose="020B0400000000000000" pitchFamily="49" charset="-128"/>
                <a:ea typeface="BIZ UDゴシック" panose="020B0400000000000000" pitchFamily="49" charset="-128"/>
              </a:rPr>
              <a:pPr marL="0" marR="0" lvl="0" indent="0" algn="r" defTabSz="457200" rtl="0" eaLnBrk="1" fontAlgn="auto" latinLnBrk="0" hangingPunct="1">
                <a:lnSpc>
                  <a:spcPct val="100000"/>
                </a:lnSpc>
                <a:spcBef>
                  <a:spcPts val="0"/>
                </a:spcBef>
                <a:spcAft>
                  <a:spcPts val="0"/>
                </a:spcAft>
                <a:buClrTx/>
                <a:buSzTx/>
                <a:buFontTx/>
                <a:buNone/>
                <a:tabLst/>
                <a:defRPr/>
              </a:pPr>
              <a:t>89</a:t>
            </a:fld>
            <a:endParaRPr kumimoji="1" lang="ja-JP" altLang="en-US" sz="1100" b="0" i="0" u="none" strike="noStrike" kern="1200" cap="none" spc="0" normalizeH="0" baseline="0" noProof="0">
              <a:ln>
                <a:noFill/>
              </a:ln>
              <a:solidFill>
                <a:srgbClr val="525252"/>
              </a:solidFill>
              <a:effectLst/>
              <a:uLnTx/>
              <a:uFillTx/>
              <a:latin typeface="BIZ UDゴシック" panose="020B0400000000000000" pitchFamily="49" charset="-128"/>
              <a:ea typeface="BIZ UDゴシック" panose="020B0400000000000000" pitchFamily="49" charset="-128"/>
            </a:endParaRPr>
          </a:p>
        </p:txBody>
      </p:sp>
      <p:sp>
        <p:nvSpPr>
          <p:cNvPr id="61" name="ホームベース 29">
            <a:extLst>
              <a:ext uri="{FF2B5EF4-FFF2-40B4-BE49-F238E27FC236}">
                <a16:creationId xmlns:a16="http://schemas.microsoft.com/office/drawing/2014/main" id="{32F3C72C-50FE-9A2C-6925-F83D209F2183}"/>
              </a:ext>
            </a:extLst>
          </p:cNvPr>
          <p:cNvSpPr/>
          <p:nvPr/>
        </p:nvSpPr>
        <p:spPr>
          <a:xfrm>
            <a:off x="3416884" y="2319441"/>
            <a:ext cx="1691107" cy="465529"/>
          </a:xfrm>
          <a:prstGeom prst="homePlate">
            <a:avLst>
              <a:gd name="adj" fmla="val 33088"/>
            </a:avLst>
          </a:prstGeom>
          <a:solidFill>
            <a:srgbClr val="DEEBF7"/>
          </a:solidFill>
          <a:ln w="12700" cap="rnd">
            <a:solidFill>
              <a:schemeClr val="bg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l" defTabSz="422316"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サービス実装</a:t>
            </a:r>
            <a:endParaRPr kumimoji="1"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22316"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zh-TW" altLang="en-US" sz="110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万博関連整備</a:t>
            </a:r>
            <a:r>
              <a:rPr kumimoji="1" lang="ja-JP" altLang="en-US" sz="110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2" name="角丸四角形 13">
            <a:extLst>
              <a:ext uri="{FF2B5EF4-FFF2-40B4-BE49-F238E27FC236}">
                <a16:creationId xmlns:a16="http://schemas.microsoft.com/office/drawing/2014/main" id="{4F8622A0-DFD3-4BDE-A25C-78B8E92CA555}"/>
              </a:ext>
            </a:extLst>
          </p:cNvPr>
          <p:cNvSpPr/>
          <p:nvPr/>
        </p:nvSpPr>
        <p:spPr>
          <a:xfrm>
            <a:off x="2979949" y="2197530"/>
            <a:ext cx="436934" cy="731546"/>
          </a:xfrm>
          <a:prstGeom prst="rect">
            <a:avLst/>
          </a:prstGeom>
          <a:solidFill>
            <a:srgbClr val="2E75B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66504" rIns="0" bIns="66504"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zh-TW" altLang="en-US" sz="1108"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夢洲工事</a:t>
            </a:r>
            <a:endParaRPr kumimoji="1" lang="en-US" altLang="zh-TW" sz="1108"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a:p>
            <a:pPr marL="0" marR="0" lvl="0" indent="0" algn="ctr" defTabSz="422316" rtl="0" eaLnBrk="1" fontAlgn="base" latinLnBrk="0" hangingPunct="1">
              <a:lnSpc>
                <a:spcPct val="100000"/>
              </a:lnSpc>
              <a:spcBef>
                <a:spcPts val="0"/>
              </a:spcBef>
              <a:spcAft>
                <a:spcPts val="0"/>
              </a:spcAft>
              <a:buClrTx/>
              <a:buSzTx/>
              <a:buFontTx/>
              <a:buNone/>
              <a:tabLst/>
              <a:defRPr/>
            </a:pPr>
            <a:r>
              <a:rPr kumimoji="1" lang="zh-TW" altLang="en-US" sz="1108"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本格化</a:t>
            </a:r>
          </a:p>
        </p:txBody>
      </p:sp>
      <p:sp>
        <p:nvSpPr>
          <p:cNvPr id="75" name="テキスト プレースホルダー 33">
            <a:extLst>
              <a:ext uri="{FF2B5EF4-FFF2-40B4-BE49-F238E27FC236}">
                <a16:creationId xmlns:a16="http://schemas.microsoft.com/office/drawing/2014/main" id="{3DD63D16-98E5-46FB-86E6-9F7171844049}"/>
              </a:ext>
            </a:extLst>
          </p:cNvPr>
          <p:cNvSpPr txBox="1">
            <a:spLocks/>
          </p:cNvSpPr>
          <p:nvPr/>
        </p:nvSpPr>
        <p:spPr>
          <a:xfrm>
            <a:off x="266017" y="1027218"/>
            <a:ext cx="8612290" cy="437684"/>
          </a:xfrm>
          <a:prstGeom prst="rect">
            <a:avLst/>
          </a:prstGeom>
        </p:spPr>
        <p:txBody>
          <a:bodyPr vert="horz" lIns="0" tIns="0" rIns="0" bIns="0" rtlCol="0">
            <a:spAutoFit/>
          </a:bodyPr>
          <a:lstStyle>
            <a:lvl1pPr marL="180000" indent="-180000" defTabSz="912114" fontAlgn="ctr">
              <a:lnSpc>
                <a:spcPct val="110000"/>
              </a:lnSpc>
              <a:spcBef>
                <a:spcPts val="0"/>
              </a:spcBef>
              <a:spcAft>
                <a:spcPts val="600"/>
              </a:spcAft>
              <a:buClr>
                <a:srgbClr val="2E75B6"/>
              </a:buClr>
              <a:buFont typeface="Wingdings" panose="05000000000000000000" pitchFamily="2" charset="2"/>
              <a:buChar char="l"/>
              <a:defRPr kumimoji="1" sz="1400"/>
            </a:lvl1pPr>
            <a:lvl2pPr marL="324000" indent="-144000" defTabSz="912114" fontAlgn="ctr">
              <a:lnSpc>
                <a:spcPct val="110000"/>
              </a:lnSpc>
              <a:spcBef>
                <a:spcPts val="0"/>
              </a:spcBef>
              <a:spcAft>
                <a:spcPts val="600"/>
              </a:spcAft>
              <a:buClr>
                <a:srgbClr val="2E2E2E"/>
              </a:buClr>
              <a:buFont typeface="BIZ UDPゴシック" panose="020B0400000000000000" pitchFamily="50" charset="-128"/>
              <a:buChar char="-"/>
              <a:defRPr kumimoji="1" sz="1400">
                <a:solidFill>
                  <a:srgbClr val="2E2E2E"/>
                </a:solidFill>
              </a:defRPr>
            </a:lvl2pPr>
            <a:lvl3pPr marL="540000" indent="-108000" defTabSz="912114" fontAlgn="ctr">
              <a:lnSpc>
                <a:spcPct val="110000"/>
              </a:lnSpc>
              <a:spcBef>
                <a:spcPts val="0"/>
              </a:spcBef>
              <a:spcAft>
                <a:spcPts val="600"/>
              </a:spcAft>
              <a:buClr>
                <a:srgbClr val="2E75B6"/>
              </a:buClr>
              <a:buFont typeface="Arial" panose="020B0604020202020204" pitchFamily="34" charset="0"/>
              <a:buChar char="•"/>
              <a:defRPr kumimoji="1" sz="1400"/>
            </a:lvl3pPr>
            <a:lvl4pPr marL="180000" indent="-180000" defTabSz="912114" fontAlgn="ctr">
              <a:lnSpc>
                <a:spcPct val="110000"/>
              </a:lnSpc>
              <a:spcBef>
                <a:spcPts val="0"/>
              </a:spcBef>
              <a:spcAft>
                <a:spcPts val="600"/>
              </a:spcAft>
              <a:buFont typeface="Wingdings" panose="05000000000000000000" pitchFamily="2" charset="2"/>
              <a:buChar char="l"/>
              <a:defRPr kumimoji="1" sz="1400"/>
            </a:lvl4pPr>
            <a:lvl5pPr marL="180000" indent="-180000" defTabSz="912114" fontAlgn="ctr">
              <a:lnSpc>
                <a:spcPct val="110000"/>
              </a:lnSpc>
              <a:spcBef>
                <a:spcPts val="0"/>
              </a:spcBef>
              <a:spcAft>
                <a:spcPts val="600"/>
              </a:spcAft>
              <a:buFont typeface="Wingdings" panose="05000000000000000000" pitchFamily="2" charset="2"/>
              <a:buChar char="l"/>
              <a:defRPr kumimoji="1" sz="1400"/>
            </a:lvl5pPr>
            <a:lvl6pPr marL="2508314" indent="-228029" defTabSz="912114">
              <a:lnSpc>
                <a:spcPct val="90000"/>
              </a:lnSpc>
              <a:spcBef>
                <a:spcPts val="499"/>
              </a:spcBef>
              <a:buFont typeface="Arial" panose="020B0604020202020204" pitchFamily="34" charset="0"/>
              <a:buChar char="•"/>
              <a:defRPr kumimoji="1" sz="1795"/>
            </a:lvl6pPr>
            <a:lvl7pPr marL="2964371" indent="-228029" defTabSz="912114">
              <a:lnSpc>
                <a:spcPct val="90000"/>
              </a:lnSpc>
              <a:spcBef>
                <a:spcPts val="499"/>
              </a:spcBef>
              <a:buFont typeface="Arial" panose="020B0604020202020204" pitchFamily="34" charset="0"/>
              <a:buChar char="•"/>
              <a:defRPr kumimoji="1" sz="1795"/>
            </a:lvl7pPr>
            <a:lvl8pPr marL="3420428" indent="-228029" defTabSz="912114">
              <a:lnSpc>
                <a:spcPct val="90000"/>
              </a:lnSpc>
              <a:spcBef>
                <a:spcPts val="499"/>
              </a:spcBef>
              <a:buFont typeface="Arial" panose="020B0604020202020204" pitchFamily="34" charset="0"/>
              <a:buChar char="•"/>
              <a:defRPr kumimoji="1" sz="1795"/>
            </a:lvl8pPr>
            <a:lvl9pPr marL="3876485" indent="-228029" defTabSz="912114">
              <a:lnSpc>
                <a:spcPct val="90000"/>
              </a:lnSpc>
              <a:spcBef>
                <a:spcPts val="499"/>
              </a:spcBef>
              <a:buFont typeface="Arial" panose="020B0604020202020204" pitchFamily="34" charset="0"/>
              <a:buChar char="•"/>
              <a:defRPr kumimoji="1" sz="1795"/>
            </a:lvl9pPr>
          </a:lstStyle>
          <a:p>
            <a:pPr marL="180000" marR="0" lvl="0" indent="-180000" algn="just" defTabSz="912114" rtl="0" eaLnBrk="1" fontAlgn="ctr" latinLnBrk="0" hangingPunct="1">
              <a:lnSpc>
                <a:spcPct val="110000"/>
              </a:lnSpc>
              <a:spcBef>
                <a:spcPts val="0"/>
              </a:spcBef>
              <a:spcAft>
                <a:spcPts val="600"/>
              </a:spcAft>
              <a:buClr>
                <a:srgbClr val="2E75B6"/>
              </a:buClr>
              <a:buSzTx/>
              <a:buFont typeface="Wingdings" panose="05000000000000000000" pitchFamily="2" charset="2"/>
              <a:buChar char="l"/>
              <a:tabLst/>
              <a:defRPr/>
            </a:pPr>
            <a:r>
              <a:rPr kumimoji="1" lang="ja-JP" altLang="en-US" sz="1293" b="0" i="0" u="none" strike="noStrike" kern="1200" cap="none" spc="0" normalizeH="0" baseline="0" noProof="0" dirty="0">
                <a:ln>
                  <a:noFill/>
                </a:ln>
                <a:solidFill>
                  <a:prstClr val="black"/>
                </a:solidFill>
                <a:effectLst/>
                <a:uLnTx/>
                <a:uFillTx/>
                <a:latin typeface="Meiryo UI"/>
                <a:ea typeface="Meiryo UI"/>
                <a:cs typeface="+mn-cs"/>
              </a:rPr>
              <a:t>３プロジェクトにおいて先端的サービスを着実に実証・実装し、万博後には大阪広域データ連携基盤（</a:t>
            </a:r>
            <a:r>
              <a:rPr kumimoji="1" lang="en-US" altLang="ja-JP" sz="1293" b="0" i="0" u="none" strike="noStrike" kern="1200" cap="none" spc="0" normalizeH="0" baseline="0" noProof="0" dirty="0">
                <a:ln>
                  <a:noFill/>
                </a:ln>
                <a:solidFill>
                  <a:prstClr val="black"/>
                </a:solidFill>
                <a:effectLst/>
                <a:uLnTx/>
                <a:uFillTx/>
                <a:latin typeface="Meiryo UI"/>
                <a:ea typeface="Meiryo UI"/>
                <a:cs typeface="+mn-cs"/>
              </a:rPr>
              <a:t>ORDEN</a:t>
            </a:r>
            <a:r>
              <a:rPr kumimoji="1" lang="ja-JP" altLang="en-US" sz="1293" b="0" i="0" u="none" strike="noStrike" kern="1200" cap="none" spc="0" normalizeH="0" baseline="0" noProof="0" dirty="0">
                <a:ln>
                  <a:noFill/>
                </a:ln>
                <a:solidFill>
                  <a:prstClr val="black"/>
                </a:solidFill>
                <a:effectLst/>
                <a:uLnTx/>
                <a:uFillTx/>
                <a:latin typeface="Meiryo UI"/>
                <a:ea typeface="Meiryo UI"/>
                <a:cs typeface="+mn-cs"/>
              </a:rPr>
              <a:t>）を介して大阪市域、大阪府域へ展開していく。</a:t>
            </a:r>
            <a:endParaRPr kumimoji="1" lang="en-US" altLang="ja-JP" sz="1293"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4" name="ホームベース 19">
            <a:extLst>
              <a:ext uri="{FF2B5EF4-FFF2-40B4-BE49-F238E27FC236}">
                <a16:creationId xmlns:a16="http://schemas.microsoft.com/office/drawing/2014/main" id="{C1367A2E-8983-4F63-8463-E59121577CED}"/>
              </a:ext>
            </a:extLst>
          </p:cNvPr>
          <p:cNvSpPr/>
          <p:nvPr/>
        </p:nvSpPr>
        <p:spPr>
          <a:xfrm>
            <a:off x="1903677" y="3884567"/>
            <a:ext cx="2410477" cy="465529"/>
          </a:xfrm>
          <a:prstGeom prst="homePlate">
            <a:avLst>
              <a:gd name="adj" fmla="val 33088"/>
            </a:avLst>
          </a:prstGeom>
          <a:solidFill>
            <a:srgbClr val="DEEBF7"/>
          </a:solidFill>
          <a:ln w="12700" cap="rnd">
            <a:solidFill>
              <a:srgbClr val="FFFFFF"/>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66504" tIns="0" rIns="66504" bIns="0" rtlCol="0" anchor="ctr"/>
          <a:lstStyle/>
          <a:p>
            <a:pPr marL="0" marR="0" lvl="0" indent="0" algn="l" defTabSz="422316" rtl="0" eaLnBrk="1" fontAlgn="auto" latinLnBrk="0" hangingPunct="1">
              <a:lnSpc>
                <a:spcPct val="100000"/>
              </a:lnSpc>
              <a:spcBef>
                <a:spcPts val="0"/>
              </a:spcBef>
              <a:spcAft>
                <a:spcPts val="0"/>
              </a:spcAft>
              <a:buClrTx/>
              <a:buSzTx/>
              <a:buFontTx/>
              <a:buNone/>
              <a:tabLst>
                <a:tab pos="5056057" algn="l"/>
              </a:tabLst>
              <a:defRPr/>
            </a:pPr>
            <a:r>
              <a:rPr kumimoji="0"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サービス内容検討・実証</a:t>
            </a:r>
            <a:endParaRPr kumimoji="0"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4" name="角丸四角形 13">
            <a:extLst>
              <a:ext uri="{FF2B5EF4-FFF2-40B4-BE49-F238E27FC236}">
                <a16:creationId xmlns:a16="http://schemas.microsoft.com/office/drawing/2014/main" id="{5BE86C3B-82AB-4656-AEBC-6359A391318A}"/>
              </a:ext>
            </a:extLst>
          </p:cNvPr>
          <p:cNvSpPr/>
          <p:nvPr/>
        </p:nvSpPr>
        <p:spPr>
          <a:xfrm>
            <a:off x="4317783" y="3732855"/>
            <a:ext cx="436934" cy="785296"/>
          </a:xfrm>
          <a:prstGeom prst="rect">
            <a:avLst/>
          </a:prstGeom>
          <a:solidFill>
            <a:srgbClr val="2E75B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66504" rIns="0" bIns="66504"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一部先行</a:t>
            </a:r>
            <a:endParaRPr kumimoji="1" lang="en-US" altLang="ja-JP" sz="1108"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まちびらき</a:t>
            </a:r>
            <a:endParaRPr kumimoji="1" lang="zh-TW" altLang="en-US" sz="1108"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27" name="ホームベース 14">
            <a:extLst>
              <a:ext uri="{FF2B5EF4-FFF2-40B4-BE49-F238E27FC236}">
                <a16:creationId xmlns:a16="http://schemas.microsoft.com/office/drawing/2014/main" id="{B81EEEBD-888F-9B16-4367-4A9E0CE3FD9B}"/>
              </a:ext>
            </a:extLst>
          </p:cNvPr>
          <p:cNvSpPr/>
          <p:nvPr/>
        </p:nvSpPr>
        <p:spPr>
          <a:xfrm>
            <a:off x="6021217" y="2319441"/>
            <a:ext cx="1396588" cy="465529"/>
          </a:xfrm>
          <a:prstGeom prst="homePlate">
            <a:avLst>
              <a:gd name="adj" fmla="val 33088"/>
            </a:avLst>
          </a:prstGeom>
          <a:solidFill>
            <a:srgbClr val="DEEBF7"/>
          </a:solidFill>
          <a:ln w="127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lIns="66504" tIns="0" rIns="66504" bIns="0" rtlCol="0" anchor="ctr"/>
          <a:lstStyle/>
          <a:p>
            <a:pPr marL="0" marR="0" lvl="0" indent="0" algn="l" defTabSz="422316"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サービス実装</a:t>
            </a:r>
            <a:r>
              <a:rPr kumimoji="1"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r>
            <a:br>
              <a:rPr kumimoji="1"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0"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（万博跡地撤去）</a:t>
            </a:r>
          </a:p>
        </p:txBody>
      </p:sp>
      <p:sp>
        <p:nvSpPr>
          <p:cNvPr id="28" name="ホームベース 16">
            <a:extLst>
              <a:ext uri="{FF2B5EF4-FFF2-40B4-BE49-F238E27FC236}">
                <a16:creationId xmlns:a16="http://schemas.microsoft.com/office/drawing/2014/main" id="{111ABF2A-B01A-D62A-5D1A-49F0080A474E}"/>
              </a:ext>
            </a:extLst>
          </p:cNvPr>
          <p:cNvSpPr/>
          <p:nvPr/>
        </p:nvSpPr>
        <p:spPr>
          <a:xfrm>
            <a:off x="7473977" y="2319441"/>
            <a:ext cx="1363335" cy="465529"/>
          </a:xfrm>
          <a:prstGeom prst="homePlate">
            <a:avLst>
              <a:gd name="adj" fmla="val 33088"/>
            </a:avLst>
          </a:prstGeom>
          <a:solidFill>
            <a:srgbClr val="DEEBF7"/>
          </a:solidFill>
          <a:ln w="12700" cap="rnd">
            <a:solidFill>
              <a:schemeClr val="bg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vert="horz" lIns="66504" tIns="0" rIns="66504" bIns="0" rtlCol="0" anchor="ctr"/>
          <a:lstStyle/>
          <a:p>
            <a:pPr marL="0" marR="0" lvl="0" indent="0" algn="ctr" defTabSz="422316"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サービス実装</a:t>
            </a:r>
            <a:r>
              <a:rPr kumimoji="1"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r>
            <a:br>
              <a:rPr kumimoji="1"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0"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（跡地開発）</a:t>
            </a:r>
            <a:endParaRPr kumimoji="1"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5" name="ホームベース 11">
            <a:extLst>
              <a:ext uri="{FF2B5EF4-FFF2-40B4-BE49-F238E27FC236}">
                <a16:creationId xmlns:a16="http://schemas.microsoft.com/office/drawing/2014/main" id="{58830DE5-C0CC-453A-A1CF-B17A0B486559}"/>
              </a:ext>
            </a:extLst>
          </p:cNvPr>
          <p:cNvSpPr/>
          <p:nvPr/>
        </p:nvSpPr>
        <p:spPr>
          <a:xfrm>
            <a:off x="1903586" y="2319441"/>
            <a:ext cx="1068951" cy="465529"/>
          </a:xfrm>
          <a:prstGeom prst="homePlate">
            <a:avLst>
              <a:gd name="adj" fmla="val 33088"/>
            </a:avLst>
          </a:prstGeom>
          <a:solidFill>
            <a:srgbClr val="DEEBF7"/>
          </a:solidFill>
          <a:ln w="12700" cap="rnd">
            <a:solidFill>
              <a:srgbClr val="FFFFFF"/>
            </a:solidFill>
            <a:round/>
          </a:ln>
        </p:spPr>
        <p:style>
          <a:lnRef idx="2">
            <a:schemeClr val="accent1">
              <a:shade val="50000"/>
            </a:schemeClr>
          </a:lnRef>
          <a:fillRef idx="1">
            <a:schemeClr val="accent1"/>
          </a:fillRef>
          <a:effectRef idx="0">
            <a:schemeClr val="accent1"/>
          </a:effectRef>
          <a:fontRef idx="minor">
            <a:schemeClr val="lt1"/>
          </a:fontRef>
        </p:style>
        <p:txBody>
          <a:bodyPr lIns="66504" tIns="0" rIns="66504" bIns="0" rtlCol="0" anchor="ctr"/>
          <a:lstStyle/>
          <a:p>
            <a:pPr marL="0" marR="0" lvl="0" indent="0" algn="l" defTabSz="422316" rtl="0" eaLnBrk="1" fontAlgn="auto" latinLnBrk="0" hangingPunct="1">
              <a:lnSpc>
                <a:spcPct val="100000"/>
              </a:lnSpc>
              <a:spcBef>
                <a:spcPts val="0"/>
              </a:spcBef>
              <a:spcAft>
                <a:spcPts val="0"/>
              </a:spcAft>
              <a:buClrTx/>
              <a:buSzTx/>
              <a:buFontTx/>
              <a:buNone/>
              <a:tabLst/>
              <a:defRPr/>
            </a:pPr>
            <a:r>
              <a:rPr kumimoji="0"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サービス内容検討・実証</a:t>
            </a:r>
            <a:endParaRPr kumimoji="0"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0" name="ホームベース 11">
            <a:extLst>
              <a:ext uri="{FF2B5EF4-FFF2-40B4-BE49-F238E27FC236}">
                <a16:creationId xmlns:a16="http://schemas.microsoft.com/office/drawing/2014/main" id="{58830DE5-C0CC-453A-A1CF-B17A0B486559}"/>
              </a:ext>
            </a:extLst>
          </p:cNvPr>
          <p:cNvSpPr/>
          <p:nvPr/>
        </p:nvSpPr>
        <p:spPr>
          <a:xfrm>
            <a:off x="1903586" y="3089841"/>
            <a:ext cx="3204608" cy="465529"/>
          </a:xfrm>
          <a:prstGeom prst="homePlate">
            <a:avLst>
              <a:gd name="adj" fmla="val 33088"/>
            </a:avLst>
          </a:prstGeom>
          <a:solidFill>
            <a:srgbClr val="DEEBF7"/>
          </a:solidFill>
          <a:ln w="12700" cap="rnd">
            <a:solidFill>
              <a:srgbClr val="FFFFFF"/>
            </a:solidFill>
            <a:round/>
          </a:ln>
        </p:spPr>
        <p:style>
          <a:lnRef idx="2">
            <a:schemeClr val="accent1">
              <a:shade val="50000"/>
            </a:schemeClr>
          </a:lnRef>
          <a:fillRef idx="1">
            <a:schemeClr val="accent1"/>
          </a:fillRef>
          <a:effectRef idx="0">
            <a:schemeClr val="accent1"/>
          </a:effectRef>
          <a:fontRef idx="minor">
            <a:schemeClr val="lt1"/>
          </a:fontRef>
        </p:style>
        <p:txBody>
          <a:bodyPr lIns="66504" tIns="0" rIns="66504" bIns="0" rtlCol="0" anchor="ctr"/>
          <a:lstStyle/>
          <a:p>
            <a:pPr marL="0" marR="0" lvl="0" indent="0" algn="l" defTabSz="422316" rtl="0" eaLnBrk="1" fontAlgn="auto" latinLnBrk="0" hangingPunct="1">
              <a:lnSpc>
                <a:spcPct val="100000"/>
              </a:lnSpc>
              <a:spcBef>
                <a:spcPts val="0"/>
              </a:spcBef>
              <a:spcAft>
                <a:spcPts val="0"/>
              </a:spcAft>
              <a:buClrTx/>
              <a:buSzTx/>
              <a:buFontTx/>
              <a:buNone/>
              <a:tabLst/>
              <a:defRPr/>
            </a:pPr>
            <a:r>
              <a:rPr kumimoji="0"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サービス内容検討・実証</a:t>
            </a:r>
            <a:endParaRPr kumimoji="0"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4" name="ホームベース 19">
            <a:extLst>
              <a:ext uri="{FF2B5EF4-FFF2-40B4-BE49-F238E27FC236}">
                <a16:creationId xmlns:a16="http://schemas.microsoft.com/office/drawing/2014/main" id="{C1367A2E-8983-4F63-8463-E59121577CED}"/>
              </a:ext>
            </a:extLst>
          </p:cNvPr>
          <p:cNvSpPr/>
          <p:nvPr/>
        </p:nvSpPr>
        <p:spPr>
          <a:xfrm>
            <a:off x="2949422" y="5906968"/>
            <a:ext cx="3904409" cy="266017"/>
          </a:xfrm>
          <a:prstGeom prst="homePlate">
            <a:avLst>
              <a:gd name="adj" fmla="val 33088"/>
            </a:avLst>
          </a:prstGeom>
          <a:solidFill>
            <a:schemeClr val="bg1"/>
          </a:solidFill>
          <a:ln w="3175"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66504" tIns="0" rIns="66504" bIns="0" rtlCol="0" anchor="ctr"/>
          <a:lstStyle/>
          <a:p>
            <a:pPr marL="0" marR="0" lvl="0" indent="0" algn="l" defTabSz="844653" rtl="0" eaLnBrk="1" fontAlgn="auto" latinLnBrk="0" hangingPunct="1">
              <a:lnSpc>
                <a:spcPct val="100000"/>
              </a:lnSpc>
              <a:spcBef>
                <a:spcPts val="0"/>
              </a:spcBef>
              <a:spcAft>
                <a:spcPts val="0"/>
              </a:spcAft>
              <a:buClrTx/>
              <a:buSzTx/>
              <a:buFontTx/>
              <a:buNone/>
              <a:tabLst/>
              <a:defRPr/>
            </a:pPr>
            <a:r>
              <a:rPr kumimoji="1" lang="ja-JP" altLang="en-US" sz="1016" b="0" i="0" u="none" strike="noStrike" kern="1200" cap="none" spc="0" normalizeH="0" baseline="0" noProof="0" dirty="0">
                <a:ln>
                  <a:noFill/>
                </a:ln>
                <a:solidFill>
                  <a:prstClr val="black"/>
                </a:solidFill>
                <a:effectLst/>
                <a:uLnTx/>
                <a:uFillTx/>
                <a:latin typeface="Meiryo UI"/>
                <a:ea typeface="Meiryo UI"/>
                <a:cs typeface="+mn-cs"/>
              </a:rPr>
              <a:t>ポータルサービス、</a:t>
            </a:r>
            <a:r>
              <a:rPr kumimoji="1" lang="en-US" altLang="ja-JP" sz="1016" b="0" i="0" u="none" strike="noStrike" kern="1200" cap="none" spc="0" normalizeH="0" baseline="0" noProof="0" dirty="0">
                <a:ln>
                  <a:noFill/>
                </a:ln>
                <a:solidFill>
                  <a:prstClr val="black"/>
                </a:solidFill>
                <a:effectLst/>
                <a:uLnTx/>
                <a:uFillTx/>
                <a:latin typeface="Meiryo UI"/>
                <a:ea typeface="Meiryo UI"/>
                <a:cs typeface="+mn-cs"/>
              </a:rPr>
              <a:t>ORDEN-ID</a:t>
            </a:r>
            <a:endParaRPr kumimoji="1" lang="ja-JP" altLang="en-US" sz="1016"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6" name="ホームベース 19">
            <a:extLst>
              <a:ext uri="{FF2B5EF4-FFF2-40B4-BE49-F238E27FC236}">
                <a16:creationId xmlns:a16="http://schemas.microsoft.com/office/drawing/2014/main" id="{C1367A2E-8983-4F63-8463-E59121577CED}"/>
              </a:ext>
            </a:extLst>
          </p:cNvPr>
          <p:cNvSpPr/>
          <p:nvPr/>
        </p:nvSpPr>
        <p:spPr>
          <a:xfrm>
            <a:off x="3616892" y="5217696"/>
            <a:ext cx="3238736" cy="664240"/>
          </a:xfrm>
          <a:prstGeom prst="homePlate">
            <a:avLst>
              <a:gd name="adj" fmla="val 24526"/>
            </a:avLst>
          </a:prstGeom>
          <a:solidFill>
            <a:schemeClr val="bg1"/>
          </a:solidFill>
          <a:ln w="3175"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wrap="square" lIns="66504" tIns="33252" rIns="66504" bIns="33252" rtlCol="0" anchor="ctr">
            <a:spAutoFit/>
          </a:bodyPr>
          <a:lstStyle/>
          <a:p>
            <a:pPr marL="0" marR="0" lvl="0" indent="580684" algn="l" defTabSz="844653" rtl="0" eaLnBrk="1" fontAlgn="auto" latinLnBrk="0" hangingPunct="1">
              <a:lnSpc>
                <a:spcPct val="100000"/>
              </a:lnSpc>
              <a:spcBef>
                <a:spcPts val="0"/>
              </a:spcBef>
              <a:spcAft>
                <a:spcPts val="0"/>
              </a:spcAft>
              <a:buClrTx/>
              <a:buSzTx/>
              <a:buFontTx/>
              <a:buNone/>
              <a:tabLst/>
              <a:defRPr/>
            </a:pPr>
            <a:r>
              <a:rPr kumimoji="1" lang="ja-JP" altLang="en-US" sz="970" b="0" i="0" u="none" strike="noStrike" kern="1200" cap="none" spc="0" normalizeH="0" baseline="0" noProof="0" dirty="0">
                <a:ln>
                  <a:noFill/>
                </a:ln>
                <a:solidFill>
                  <a:prstClr val="black"/>
                </a:solidFill>
                <a:effectLst/>
                <a:uLnTx/>
                <a:uFillTx/>
                <a:latin typeface="Meiryo UI"/>
                <a:ea typeface="Meiryo UI"/>
                <a:cs typeface="+mn-cs"/>
              </a:rPr>
              <a:t>データ連携（福祉⇔教育、医療⇔防災）</a:t>
            </a:r>
          </a:p>
          <a:p>
            <a:pPr marL="0" marR="0" lvl="0" indent="580684" algn="l" defTabSz="844653" rtl="0" eaLnBrk="1" fontAlgn="auto" latinLnBrk="0" hangingPunct="1">
              <a:lnSpc>
                <a:spcPct val="100000"/>
              </a:lnSpc>
              <a:spcBef>
                <a:spcPts val="0"/>
              </a:spcBef>
              <a:spcAft>
                <a:spcPts val="0"/>
              </a:spcAft>
              <a:buClrTx/>
              <a:buSzTx/>
              <a:buFontTx/>
              <a:buNone/>
              <a:tabLst/>
              <a:defRPr/>
            </a:pPr>
            <a:r>
              <a:rPr kumimoji="1" lang="ja-JP" altLang="en-US" sz="970" b="0" i="0" u="none" strike="noStrike" kern="1200" cap="none" spc="0" normalizeH="0" baseline="0" noProof="0" dirty="0" err="1">
                <a:ln>
                  <a:noFill/>
                </a:ln>
                <a:solidFill>
                  <a:prstClr val="black"/>
                </a:solidFill>
                <a:effectLst/>
                <a:uLnTx/>
                <a:uFillTx/>
                <a:latin typeface="Meiryo UI"/>
                <a:ea typeface="Meiryo UI"/>
                <a:cs typeface="+mn-cs"/>
              </a:rPr>
              <a:t>障がい</a:t>
            </a:r>
            <a:r>
              <a:rPr kumimoji="1" lang="ja-JP" altLang="en-US" sz="970" b="0" i="0" u="none" strike="noStrike" kern="1200" cap="none" spc="0" normalizeH="0" baseline="0" noProof="0" dirty="0">
                <a:ln>
                  <a:noFill/>
                </a:ln>
                <a:solidFill>
                  <a:prstClr val="black"/>
                </a:solidFill>
                <a:effectLst/>
                <a:uLnTx/>
                <a:uFillTx/>
                <a:latin typeface="Meiryo UI"/>
                <a:ea typeface="Meiryo UI"/>
                <a:cs typeface="+mn-cs"/>
              </a:rPr>
              <a:t>者・ひとり親支援</a:t>
            </a:r>
          </a:p>
          <a:p>
            <a:pPr marL="0" marR="0" lvl="0" indent="580684" algn="l" defTabSz="844653" rtl="0" eaLnBrk="1" fontAlgn="auto" latinLnBrk="0" hangingPunct="1">
              <a:lnSpc>
                <a:spcPct val="100000"/>
              </a:lnSpc>
              <a:spcBef>
                <a:spcPts val="0"/>
              </a:spcBef>
              <a:spcAft>
                <a:spcPts val="0"/>
              </a:spcAft>
              <a:buClrTx/>
              <a:buSzTx/>
              <a:buFontTx/>
              <a:buNone/>
              <a:tabLst/>
              <a:defRPr/>
            </a:pPr>
            <a:r>
              <a:rPr kumimoji="1" lang="ja-JP" altLang="en-US" sz="970" b="0" i="0" u="none" strike="noStrike" kern="1200" cap="none" spc="0" normalizeH="0" baseline="0" noProof="0" dirty="0">
                <a:ln>
                  <a:noFill/>
                </a:ln>
                <a:solidFill>
                  <a:prstClr val="black"/>
                </a:solidFill>
                <a:effectLst/>
                <a:uLnTx/>
                <a:uFillTx/>
                <a:latin typeface="Meiryo UI"/>
                <a:ea typeface="Meiryo UI"/>
                <a:cs typeface="+mn-cs"/>
              </a:rPr>
              <a:t>ワンストップサービス</a:t>
            </a:r>
          </a:p>
          <a:p>
            <a:pPr marL="0" marR="0" lvl="0" indent="580684" algn="l" defTabSz="844653" rtl="0" eaLnBrk="1" fontAlgn="auto" latinLnBrk="0" hangingPunct="1">
              <a:lnSpc>
                <a:spcPct val="100000"/>
              </a:lnSpc>
              <a:spcBef>
                <a:spcPts val="0"/>
              </a:spcBef>
              <a:spcAft>
                <a:spcPts val="0"/>
              </a:spcAft>
              <a:buClrTx/>
              <a:buSzTx/>
              <a:buFontTx/>
              <a:buNone/>
              <a:tabLst/>
              <a:defRPr/>
            </a:pPr>
            <a:r>
              <a:rPr kumimoji="1" lang="ja-JP" altLang="en-US" sz="970" b="0" i="0" u="none" strike="noStrike" kern="1200" cap="none" spc="0" normalizeH="0" baseline="0" noProof="0" dirty="0">
                <a:ln>
                  <a:noFill/>
                </a:ln>
                <a:solidFill>
                  <a:prstClr val="black"/>
                </a:solidFill>
                <a:effectLst/>
                <a:uLnTx/>
                <a:uFillTx/>
                <a:latin typeface="Meiryo UI"/>
                <a:ea typeface="Meiryo UI"/>
                <a:cs typeface="+mn-cs"/>
              </a:rPr>
              <a:t>（民間引越しポータル会社連携）など</a:t>
            </a:r>
            <a:endParaRPr kumimoji="1" lang="en-US" altLang="ja-JP" sz="739"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1" name="矢印: 五方向 3">
            <a:extLst>
              <a:ext uri="{FF2B5EF4-FFF2-40B4-BE49-F238E27FC236}">
                <a16:creationId xmlns:a16="http://schemas.microsoft.com/office/drawing/2014/main" id="{F260FEAD-241E-4748-B691-4774C1C1AE76}"/>
              </a:ext>
            </a:extLst>
          </p:cNvPr>
          <p:cNvSpPr/>
          <p:nvPr/>
        </p:nvSpPr>
        <p:spPr>
          <a:xfrm>
            <a:off x="7936966" y="3058017"/>
            <a:ext cx="962076" cy="774315"/>
          </a:xfrm>
          <a:prstGeom prst="homePlate">
            <a:avLst>
              <a:gd name="adj" fmla="val 37044"/>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大阪市域、</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大阪府域へ</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展開</a:t>
            </a:r>
          </a:p>
        </p:txBody>
      </p:sp>
      <p:sp>
        <p:nvSpPr>
          <p:cNvPr id="65" name="正方形/長方形 64"/>
          <p:cNvSpPr/>
          <p:nvPr/>
        </p:nvSpPr>
        <p:spPr>
          <a:xfrm>
            <a:off x="4000336" y="4329093"/>
            <a:ext cx="365773" cy="15700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70" b="0" i="0" u="none" strike="noStrike" kern="1200" cap="none" spc="0" normalizeH="0" baseline="0" noProof="0" dirty="0">
                <a:ln>
                  <a:noFill/>
                </a:ln>
                <a:solidFill>
                  <a:prstClr val="black"/>
                </a:solidFill>
                <a:effectLst/>
                <a:uLnTx/>
                <a:uFillTx/>
                <a:latin typeface="Meiryo UI"/>
                <a:ea typeface="Meiryo UI"/>
                <a:cs typeface="+mn-cs"/>
              </a:rPr>
              <a:t>夏頃</a:t>
            </a:r>
          </a:p>
        </p:txBody>
      </p:sp>
      <p:sp>
        <p:nvSpPr>
          <p:cNvPr id="53" name="ホームベース 19">
            <a:extLst>
              <a:ext uri="{FF2B5EF4-FFF2-40B4-BE49-F238E27FC236}">
                <a16:creationId xmlns:a16="http://schemas.microsoft.com/office/drawing/2014/main" id="{C1367A2E-8983-4F63-8463-E59121577CED}"/>
              </a:ext>
            </a:extLst>
          </p:cNvPr>
          <p:cNvSpPr/>
          <p:nvPr/>
        </p:nvSpPr>
        <p:spPr>
          <a:xfrm>
            <a:off x="4789181" y="3884567"/>
            <a:ext cx="4088802" cy="465529"/>
          </a:xfrm>
          <a:prstGeom prst="homePlate">
            <a:avLst>
              <a:gd name="adj" fmla="val 33088"/>
            </a:avLst>
          </a:prstGeom>
          <a:solidFill>
            <a:srgbClr val="DEEBF7"/>
          </a:solidFill>
          <a:ln w="12700" cap="rnd">
            <a:solidFill>
              <a:srgbClr val="FFFFFF"/>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66504" tIns="0" rIns="66504" bIns="0" rtlCol="0" anchor="ctr"/>
          <a:lstStyle/>
          <a:p>
            <a:pPr marL="0" marR="0" lvl="0" indent="0" algn="l" defTabSz="422316" rtl="0" eaLnBrk="1" fontAlgn="auto" latinLnBrk="0" hangingPunct="1">
              <a:lnSpc>
                <a:spcPct val="100000"/>
              </a:lnSpc>
              <a:spcBef>
                <a:spcPts val="0"/>
              </a:spcBef>
              <a:spcAft>
                <a:spcPts val="0"/>
              </a:spcAft>
              <a:buClrTx/>
              <a:buSzTx/>
              <a:buFontTx/>
              <a:buNone/>
              <a:tabLst>
                <a:tab pos="5056057" algn="l"/>
              </a:tabLst>
              <a:defRPr/>
            </a:pPr>
            <a:r>
              <a:rPr kumimoji="0"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サービス実証・提供</a:t>
            </a:r>
            <a:endParaRPr kumimoji="0"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角丸四角形 13">
            <a:extLst>
              <a:ext uri="{FF2B5EF4-FFF2-40B4-BE49-F238E27FC236}">
                <a16:creationId xmlns:a16="http://schemas.microsoft.com/office/drawing/2014/main" id="{5BE86C3B-82AB-4656-AEBC-6359A391318A}"/>
              </a:ext>
            </a:extLst>
          </p:cNvPr>
          <p:cNvSpPr/>
          <p:nvPr/>
        </p:nvSpPr>
        <p:spPr>
          <a:xfrm>
            <a:off x="7419647" y="3759730"/>
            <a:ext cx="436934" cy="731546"/>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66504" rIns="0" bIns="66504"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全体開業</a:t>
            </a:r>
            <a:endParaRPr kumimoji="1" lang="zh-TW" altLang="en-US" sz="1108"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2" name="正方形/長方形 1"/>
          <p:cNvSpPr/>
          <p:nvPr/>
        </p:nvSpPr>
        <p:spPr>
          <a:xfrm>
            <a:off x="5006692" y="3472104"/>
            <a:ext cx="1043876" cy="241605"/>
          </a:xfrm>
          <a:prstGeom prst="rect">
            <a:avLst/>
          </a:prstGeom>
        </p:spPr>
        <p:txBody>
          <a:bodyPr wrap="none">
            <a:spAutoFit/>
          </a:bodyPr>
          <a:lstStyle/>
          <a:p>
            <a:pPr marL="0" marR="0" lvl="0" indent="0" algn="l" defTabSz="844653" rtl="0" eaLnBrk="1" fontAlgn="auto" latinLnBrk="0" hangingPunct="1">
              <a:lnSpc>
                <a:spcPct val="100000"/>
              </a:lnSpc>
              <a:spcBef>
                <a:spcPts val="0"/>
              </a:spcBef>
              <a:spcAft>
                <a:spcPts val="0"/>
              </a:spcAft>
              <a:buClrTx/>
              <a:buSzTx/>
              <a:buFontTx/>
              <a:buNone/>
              <a:tabLst/>
              <a:defRPr/>
            </a:pPr>
            <a:r>
              <a:rPr kumimoji="1" lang="ja-JP" altLang="en-US" sz="970"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970" b="0" i="0" u="none" strike="noStrike" kern="1200" cap="none" spc="0" normalizeH="0" baseline="0" noProof="0" dirty="0">
                <a:ln>
                  <a:noFill/>
                </a:ln>
                <a:solidFill>
                  <a:prstClr val="black"/>
                </a:solidFill>
                <a:effectLst/>
                <a:uLnTx/>
                <a:uFillTx/>
                <a:latin typeface="Meiryo UI"/>
                <a:ea typeface="Meiryo UI"/>
                <a:cs typeface="+mn-cs"/>
              </a:rPr>
              <a:t>4/13</a:t>
            </a:r>
            <a:r>
              <a:rPr kumimoji="1" lang="ja-JP" altLang="en-US" sz="970"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970" b="0" i="0" u="none" strike="noStrike" kern="1200" cap="none" spc="0" normalizeH="0" baseline="0" noProof="0" dirty="0">
                <a:ln>
                  <a:noFill/>
                </a:ln>
                <a:solidFill>
                  <a:prstClr val="black"/>
                </a:solidFill>
                <a:effectLst/>
                <a:uLnTx/>
                <a:uFillTx/>
                <a:latin typeface="Meiryo UI"/>
                <a:ea typeface="Meiryo UI"/>
                <a:cs typeface="+mn-cs"/>
              </a:rPr>
              <a:t>10/13</a:t>
            </a:r>
          </a:p>
        </p:txBody>
      </p:sp>
      <p:sp>
        <p:nvSpPr>
          <p:cNvPr id="33" name="正方形/長方形 32"/>
          <p:cNvSpPr/>
          <p:nvPr/>
        </p:nvSpPr>
        <p:spPr>
          <a:xfrm>
            <a:off x="6781242" y="4336839"/>
            <a:ext cx="692153" cy="149272"/>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70" b="0" i="0" u="none" strike="noStrike" kern="1200" cap="none" spc="0" normalizeH="0" baseline="0" noProof="0" dirty="0">
                <a:ln>
                  <a:noFill/>
                </a:ln>
                <a:solidFill>
                  <a:prstClr val="black"/>
                </a:solidFill>
                <a:effectLst/>
                <a:uLnTx/>
                <a:uFillTx/>
                <a:latin typeface="Meiryo UI"/>
                <a:ea typeface="Meiryo UI"/>
                <a:cs typeface="+mn-cs"/>
              </a:rPr>
              <a:t>2027</a:t>
            </a:r>
            <a:r>
              <a:rPr kumimoji="1" lang="ja-JP" altLang="en-US" sz="970" b="0" i="0" u="none" strike="noStrike" kern="1200" cap="none" spc="0" normalizeH="0" baseline="0" noProof="0" dirty="0">
                <a:ln>
                  <a:noFill/>
                </a:ln>
                <a:solidFill>
                  <a:prstClr val="black"/>
                </a:solidFill>
                <a:effectLst/>
                <a:uLnTx/>
                <a:uFillTx/>
                <a:latin typeface="Meiryo UI"/>
                <a:ea typeface="Meiryo UI"/>
                <a:cs typeface="+mn-cs"/>
              </a:rPr>
              <a:t>年度</a:t>
            </a:r>
          </a:p>
        </p:txBody>
      </p:sp>
      <p:sp>
        <p:nvSpPr>
          <p:cNvPr id="36" name="ホームベース 19">
            <a:extLst>
              <a:ext uri="{FF2B5EF4-FFF2-40B4-BE49-F238E27FC236}">
                <a16:creationId xmlns:a16="http://schemas.microsoft.com/office/drawing/2014/main" id="{C1367A2E-8983-4F63-8463-E59121577CED}"/>
              </a:ext>
            </a:extLst>
          </p:cNvPr>
          <p:cNvSpPr/>
          <p:nvPr/>
        </p:nvSpPr>
        <p:spPr>
          <a:xfrm>
            <a:off x="3385641" y="4637039"/>
            <a:ext cx="5492342" cy="465529"/>
          </a:xfrm>
          <a:prstGeom prst="homePlate">
            <a:avLst>
              <a:gd name="adj" fmla="val 37646"/>
            </a:avLst>
          </a:prstGeom>
          <a:solidFill>
            <a:srgbClr val="DEEBF7"/>
          </a:solidFill>
          <a:ln w="6350"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66504" tIns="0" rIns="66504" bIns="0" rtlCol="0" anchor="ctr"/>
          <a:lstStyle/>
          <a:p>
            <a:pPr marL="0" marR="0" lvl="0" indent="0" algn="l" defTabSz="844653"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スーパーシティにおける活用</a:t>
            </a:r>
            <a:endParaRPr kumimoji="1" lang="en-US" altLang="ja-JP" sz="1108"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844653"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（夢洲コンストラクション、</a:t>
            </a:r>
            <a:r>
              <a:rPr kumimoji="1" lang="en-US" altLang="ja-JP" sz="1108" b="1" i="0" u="none" strike="noStrike" kern="1200" cap="none" spc="0" normalizeH="0" baseline="0" noProof="0" dirty="0">
                <a:ln>
                  <a:noFill/>
                </a:ln>
                <a:solidFill>
                  <a:prstClr val="black"/>
                </a:solidFill>
                <a:effectLst/>
                <a:uLnTx/>
                <a:uFillTx/>
                <a:latin typeface="Meiryo UI"/>
                <a:ea typeface="Meiryo UI"/>
                <a:cs typeface="+mn-cs"/>
              </a:rPr>
              <a:t>OSAKA</a:t>
            </a: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ファストパス（仮称）、うめきた２期など）</a:t>
            </a:r>
          </a:p>
        </p:txBody>
      </p:sp>
      <p:sp>
        <p:nvSpPr>
          <p:cNvPr id="37" name="テキスト プレースホルダー 33">
            <a:extLst>
              <a:ext uri="{FF2B5EF4-FFF2-40B4-BE49-F238E27FC236}">
                <a16:creationId xmlns:a16="http://schemas.microsoft.com/office/drawing/2014/main" id="{3DD63D16-98E5-46FB-86E6-9F7171844049}"/>
              </a:ext>
            </a:extLst>
          </p:cNvPr>
          <p:cNvSpPr txBox="1">
            <a:spLocks/>
          </p:cNvSpPr>
          <p:nvPr/>
        </p:nvSpPr>
        <p:spPr>
          <a:xfrm>
            <a:off x="318569" y="6174920"/>
            <a:ext cx="8541819" cy="343940"/>
          </a:xfrm>
          <a:prstGeom prst="rect">
            <a:avLst/>
          </a:prstGeom>
        </p:spPr>
        <p:txBody>
          <a:bodyPr vert="horz" wrap="square" lIns="0" tIns="0" rIns="0" bIns="0" rtlCol="0">
            <a:spAutoFit/>
          </a:bodyPr>
          <a:lstStyle>
            <a:lvl1pPr marL="180000" indent="-180000" defTabSz="912114" fontAlgn="ctr">
              <a:lnSpc>
                <a:spcPct val="110000"/>
              </a:lnSpc>
              <a:spcBef>
                <a:spcPts val="0"/>
              </a:spcBef>
              <a:spcAft>
                <a:spcPts val="600"/>
              </a:spcAft>
              <a:buClr>
                <a:srgbClr val="2E75B6"/>
              </a:buClr>
              <a:buFont typeface="Wingdings" panose="05000000000000000000" pitchFamily="2" charset="2"/>
              <a:buChar char="l"/>
              <a:defRPr kumimoji="1" sz="1400"/>
            </a:lvl1pPr>
            <a:lvl2pPr marL="324000" indent="-144000" defTabSz="912114" fontAlgn="ctr">
              <a:lnSpc>
                <a:spcPct val="110000"/>
              </a:lnSpc>
              <a:spcBef>
                <a:spcPts val="0"/>
              </a:spcBef>
              <a:spcAft>
                <a:spcPts val="600"/>
              </a:spcAft>
              <a:buClr>
                <a:srgbClr val="2E2E2E"/>
              </a:buClr>
              <a:buFont typeface="BIZ UDPゴシック" panose="020B0400000000000000" pitchFamily="50" charset="-128"/>
              <a:buChar char="-"/>
              <a:defRPr kumimoji="1" sz="1400">
                <a:solidFill>
                  <a:srgbClr val="2E2E2E"/>
                </a:solidFill>
              </a:defRPr>
            </a:lvl2pPr>
            <a:lvl3pPr marL="540000" indent="-108000" defTabSz="912114" fontAlgn="ctr">
              <a:lnSpc>
                <a:spcPct val="110000"/>
              </a:lnSpc>
              <a:spcBef>
                <a:spcPts val="0"/>
              </a:spcBef>
              <a:spcAft>
                <a:spcPts val="600"/>
              </a:spcAft>
              <a:buClr>
                <a:srgbClr val="2E75B6"/>
              </a:buClr>
              <a:buFont typeface="Arial" panose="020B0604020202020204" pitchFamily="34" charset="0"/>
              <a:buChar char="•"/>
              <a:defRPr kumimoji="1" sz="1400"/>
            </a:lvl3pPr>
            <a:lvl4pPr marL="180000" indent="-180000" defTabSz="912114" fontAlgn="ctr">
              <a:lnSpc>
                <a:spcPct val="110000"/>
              </a:lnSpc>
              <a:spcBef>
                <a:spcPts val="0"/>
              </a:spcBef>
              <a:spcAft>
                <a:spcPts val="600"/>
              </a:spcAft>
              <a:buFont typeface="Wingdings" panose="05000000000000000000" pitchFamily="2" charset="2"/>
              <a:buChar char="l"/>
              <a:defRPr kumimoji="1" sz="1400"/>
            </a:lvl4pPr>
            <a:lvl5pPr marL="180000" indent="-180000" defTabSz="912114" fontAlgn="ctr">
              <a:lnSpc>
                <a:spcPct val="110000"/>
              </a:lnSpc>
              <a:spcBef>
                <a:spcPts val="0"/>
              </a:spcBef>
              <a:spcAft>
                <a:spcPts val="600"/>
              </a:spcAft>
              <a:buFont typeface="Wingdings" panose="05000000000000000000" pitchFamily="2" charset="2"/>
              <a:buChar char="l"/>
              <a:defRPr kumimoji="1" sz="1400"/>
            </a:lvl5pPr>
            <a:lvl6pPr marL="2508314" indent="-228029" defTabSz="912114">
              <a:lnSpc>
                <a:spcPct val="90000"/>
              </a:lnSpc>
              <a:spcBef>
                <a:spcPts val="499"/>
              </a:spcBef>
              <a:buFont typeface="Arial" panose="020B0604020202020204" pitchFamily="34" charset="0"/>
              <a:buChar char="•"/>
              <a:defRPr kumimoji="1" sz="1795"/>
            </a:lvl6pPr>
            <a:lvl7pPr marL="2964371" indent="-228029" defTabSz="912114">
              <a:lnSpc>
                <a:spcPct val="90000"/>
              </a:lnSpc>
              <a:spcBef>
                <a:spcPts val="499"/>
              </a:spcBef>
              <a:buFont typeface="Arial" panose="020B0604020202020204" pitchFamily="34" charset="0"/>
              <a:buChar char="•"/>
              <a:defRPr kumimoji="1" sz="1795"/>
            </a:lvl7pPr>
            <a:lvl8pPr marL="3420428" indent="-228029" defTabSz="912114">
              <a:lnSpc>
                <a:spcPct val="90000"/>
              </a:lnSpc>
              <a:spcBef>
                <a:spcPts val="499"/>
              </a:spcBef>
              <a:buFont typeface="Arial" panose="020B0604020202020204" pitchFamily="34" charset="0"/>
              <a:buChar char="•"/>
              <a:defRPr kumimoji="1" sz="1795"/>
            </a:lvl8pPr>
            <a:lvl9pPr marL="3876485" indent="-228029" defTabSz="912114">
              <a:lnSpc>
                <a:spcPct val="90000"/>
              </a:lnSpc>
              <a:spcBef>
                <a:spcPts val="499"/>
              </a:spcBef>
              <a:buFont typeface="Arial" panose="020B0604020202020204" pitchFamily="34" charset="0"/>
              <a:buChar char="•"/>
              <a:defRPr kumimoji="1" sz="1795"/>
            </a:lvl9pPr>
          </a:lstStyle>
          <a:p>
            <a:pPr marL="0" marR="0" lvl="0" indent="0" algn="l" defTabSz="912114" rtl="0" eaLnBrk="1" fontAlgn="ctr" latinLnBrk="0" hangingPunct="1">
              <a:lnSpc>
                <a:spcPct val="110000"/>
              </a:lnSpc>
              <a:spcBef>
                <a:spcPts val="0"/>
              </a:spcBef>
              <a:spcAft>
                <a:spcPts val="600"/>
              </a:spcAft>
              <a:buClr>
                <a:srgbClr val="2E75B6"/>
              </a:buClr>
              <a:buSzTx/>
              <a:buFont typeface="Wingdings" panose="05000000000000000000" pitchFamily="2" charset="2"/>
              <a:buNone/>
              <a:tabLst/>
              <a:defRPr/>
            </a:pPr>
            <a:r>
              <a:rPr kumimoji="1" lang="en-US" altLang="ja-JP" sz="1016" b="0" i="0" u="none" strike="noStrike" kern="1200" cap="none" spc="0" normalizeH="0" baseline="0" noProof="0" dirty="0">
                <a:ln>
                  <a:noFill/>
                </a:ln>
                <a:solidFill>
                  <a:prstClr val="black"/>
                </a:solidFill>
                <a:effectLst/>
                <a:uLnTx/>
                <a:uFillTx/>
                <a:latin typeface="Meiryo UI"/>
                <a:ea typeface="Meiryo UI"/>
                <a:cs typeface="+mn-cs"/>
              </a:rPr>
              <a:t>ORDEN</a:t>
            </a:r>
            <a:r>
              <a:rPr kumimoji="1" lang="ja-JP" altLang="en-US" sz="1016" b="0" i="0" u="none" strike="noStrike" kern="1200" cap="none" spc="0" normalizeH="0" baseline="0" noProof="0" dirty="0">
                <a:ln>
                  <a:noFill/>
                </a:ln>
                <a:solidFill>
                  <a:prstClr val="black"/>
                </a:solidFill>
                <a:effectLst/>
                <a:uLnTx/>
                <a:uFillTx/>
                <a:latin typeface="Meiryo UI"/>
                <a:ea typeface="Meiryo UI"/>
                <a:cs typeface="+mn-cs"/>
              </a:rPr>
              <a:t>では多くの市町村のニーズが見込めるポータルサービス、</a:t>
            </a:r>
            <a:r>
              <a:rPr kumimoji="1" lang="en-US" altLang="ja-JP" sz="1016" b="0" i="0" u="none" strike="noStrike" kern="1200" cap="none" spc="0" normalizeH="0" baseline="0" noProof="0" dirty="0">
                <a:ln>
                  <a:noFill/>
                </a:ln>
                <a:solidFill>
                  <a:prstClr val="black"/>
                </a:solidFill>
                <a:effectLst/>
                <a:uLnTx/>
                <a:uFillTx/>
                <a:latin typeface="Meiryo UI"/>
                <a:ea typeface="Meiryo UI"/>
                <a:cs typeface="+mn-cs"/>
              </a:rPr>
              <a:t>ORDEN-ID</a:t>
            </a:r>
            <a:r>
              <a:rPr kumimoji="1" lang="ja-JP" altLang="en-US" sz="1016" b="0" i="0" u="none" strike="noStrike" kern="1200" cap="none" spc="0" normalizeH="0" baseline="0" noProof="0" dirty="0">
                <a:ln>
                  <a:noFill/>
                </a:ln>
                <a:solidFill>
                  <a:prstClr val="black"/>
                </a:solidFill>
                <a:effectLst/>
                <a:uLnTx/>
                <a:uFillTx/>
                <a:latin typeface="Meiryo UI"/>
                <a:ea typeface="Meiryo UI"/>
                <a:cs typeface="+mn-cs"/>
              </a:rPr>
              <a:t>の運用やより効果的なサービス提供を通じ、府内市町村への</a:t>
            </a:r>
            <a:r>
              <a:rPr kumimoji="1" lang="en-US" altLang="ja-JP" sz="1016" b="0" i="0" u="none" strike="noStrike" kern="1200" cap="none" spc="0" normalizeH="0" baseline="0" noProof="0" dirty="0">
                <a:ln>
                  <a:noFill/>
                </a:ln>
                <a:solidFill>
                  <a:prstClr val="black"/>
                </a:solidFill>
                <a:effectLst/>
                <a:uLnTx/>
                <a:uFillTx/>
                <a:latin typeface="Meiryo UI"/>
                <a:ea typeface="Meiryo UI"/>
                <a:cs typeface="+mn-cs"/>
              </a:rPr>
              <a:t>ORDEN</a:t>
            </a:r>
            <a:r>
              <a:rPr kumimoji="1" lang="ja-JP" altLang="en-US" sz="1016" b="0" i="0" u="none" strike="noStrike" kern="1200" cap="none" spc="0" normalizeH="0" baseline="0" noProof="0" dirty="0">
                <a:ln>
                  <a:noFill/>
                </a:ln>
                <a:solidFill>
                  <a:prstClr val="black"/>
                </a:solidFill>
                <a:effectLst/>
                <a:uLnTx/>
                <a:uFillTx/>
                <a:latin typeface="Meiryo UI"/>
                <a:ea typeface="Meiryo UI"/>
                <a:cs typeface="+mn-cs"/>
              </a:rPr>
              <a:t>利用促進もはかり、　その先の先端的サービスの大阪府域への展開につなげていく。データガバナンスを確立し、利活用可能なデータを整備・拡充していく。</a:t>
            </a:r>
          </a:p>
        </p:txBody>
      </p:sp>
      <p:sp>
        <p:nvSpPr>
          <p:cNvPr id="38" name="ホームベース 19">
            <a:extLst>
              <a:ext uri="{FF2B5EF4-FFF2-40B4-BE49-F238E27FC236}">
                <a16:creationId xmlns:a16="http://schemas.microsoft.com/office/drawing/2014/main" id="{C1367A2E-8983-4F63-8463-E59121577CED}"/>
              </a:ext>
            </a:extLst>
          </p:cNvPr>
          <p:cNvSpPr/>
          <p:nvPr/>
        </p:nvSpPr>
        <p:spPr>
          <a:xfrm>
            <a:off x="7046859" y="5237279"/>
            <a:ext cx="1970423" cy="897806"/>
          </a:xfrm>
          <a:prstGeom prst="homePlate">
            <a:avLst>
              <a:gd name="adj" fmla="val 33088"/>
            </a:avLst>
          </a:prstGeom>
          <a:solidFill>
            <a:schemeClr val="bg1"/>
          </a:solidFill>
          <a:ln w="635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66504" tIns="0" rIns="66504" bIns="0" rtlCol="0" anchor="ctr"/>
          <a:lstStyle/>
          <a:p>
            <a:pPr marL="80651" marR="0" lvl="0" indent="-80651" algn="l" defTabSz="457200" rtl="0" eaLnBrk="1" fontAlgn="auto" latinLnBrk="0" hangingPunct="1">
              <a:lnSpc>
                <a:spcPct val="100000"/>
              </a:lnSpc>
              <a:spcBef>
                <a:spcPts val="0"/>
              </a:spcBef>
              <a:spcAft>
                <a:spcPts val="0"/>
              </a:spcAft>
              <a:buClrTx/>
              <a:buSzTx/>
              <a:buFontTx/>
              <a:buNone/>
              <a:tabLst/>
              <a:defRPr/>
            </a:pPr>
            <a:r>
              <a:rPr kumimoji="1" lang="ja-JP" altLang="en-US" sz="1016" b="0" i="0" u="none" strike="noStrike" kern="1200" cap="none" spc="0" normalizeH="0" baseline="0" noProof="0" dirty="0">
                <a:ln>
                  <a:noFill/>
                </a:ln>
                <a:solidFill>
                  <a:prstClr val="black"/>
                </a:solidFill>
                <a:effectLst/>
                <a:uLnTx/>
                <a:uFillTx/>
                <a:latin typeface="Meiryo UI"/>
                <a:ea typeface="Meiryo UI"/>
                <a:cs typeface="+mn-cs"/>
              </a:rPr>
              <a:t>行政・民間利用の拡充</a:t>
            </a:r>
            <a:endParaRPr kumimoji="1" lang="en-US" altLang="ja-JP" sz="1016"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0" name="正方形/長方形 39"/>
          <p:cNvSpPr/>
          <p:nvPr/>
        </p:nvSpPr>
        <p:spPr>
          <a:xfrm>
            <a:off x="6930627" y="5237279"/>
            <a:ext cx="66504" cy="897806"/>
          </a:xfrm>
          <a:prstGeom prst="rect">
            <a:avLst/>
          </a:prstGeom>
          <a:solidFill>
            <a:schemeClr val="bg1"/>
          </a:solidFill>
          <a:ln w="63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10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1" name="正方形/長方形 40"/>
          <p:cNvSpPr/>
          <p:nvPr/>
        </p:nvSpPr>
        <p:spPr>
          <a:xfrm>
            <a:off x="6869640" y="5237279"/>
            <a:ext cx="33252" cy="897806"/>
          </a:xfrm>
          <a:prstGeom prst="rect">
            <a:avLst/>
          </a:prstGeom>
          <a:solidFill>
            <a:schemeClr val="bg1"/>
          </a:solidFill>
          <a:ln w="63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10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2" name="矢印: 五方向 3">
            <a:extLst>
              <a:ext uri="{FF2B5EF4-FFF2-40B4-BE49-F238E27FC236}">
                <a16:creationId xmlns:a16="http://schemas.microsoft.com/office/drawing/2014/main" id="{F260FEAD-241E-4748-B691-4774C1C1AE76}"/>
              </a:ext>
            </a:extLst>
          </p:cNvPr>
          <p:cNvSpPr/>
          <p:nvPr/>
        </p:nvSpPr>
        <p:spPr>
          <a:xfrm>
            <a:off x="3619736" y="5284074"/>
            <a:ext cx="573105" cy="404983"/>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16" b="0" i="0" u="none" strike="noStrike" kern="1200" cap="none" spc="0" normalizeH="0" baseline="0" noProof="0" dirty="0">
                <a:ln>
                  <a:noFill/>
                </a:ln>
                <a:solidFill>
                  <a:prstClr val="black"/>
                </a:solidFill>
                <a:effectLst/>
                <a:uLnTx/>
                <a:uFillTx/>
                <a:latin typeface="Meiryo UI"/>
                <a:ea typeface="Meiryo UI"/>
                <a:cs typeface="+mn-cs"/>
              </a:rPr>
              <a:t>府・</a:t>
            </a:r>
            <a:endParaRPr kumimoji="1" lang="en-US" altLang="ja-JP" sz="1016"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16" b="0" i="0" u="none" strike="noStrike" kern="1200" cap="none" spc="0" normalizeH="0" baseline="0" noProof="0" dirty="0">
                <a:ln>
                  <a:noFill/>
                </a:ln>
                <a:solidFill>
                  <a:prstClr val="black"/>
                </a:solidFill>
                <a:effectLst/>
                <a:uLnTx/>
                <a:uFillTx/>
                <a:latin typeface="Meiryo UI"/>
                <a:ea typeface="Meiryo UI"/>
                <a:cs typeface="+mn-cs"/>
              </a:rPr>
              <a:t>市町村</a:t>
            </a:r>
          </a:p>
        </p:txBody>
      </p:sp>
    </p:spTree>
    <p:extLst>
      <p:ext uri="{BB962C8B-B14F-4D97-AF65-F5344CB8AC3E}">
        <p14:creationId xmlns:p14="http://schemas.microsoft.com/office/powerpoint/2010/main" val="17023561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lumMod val="60000"/>
            <a:lumOff val="40000"/>
          </a:schemeClr>
        </a:solidFill>
      </a:spPr>
      <a:bodyPr rtlCol="0" anchor="ctr"/>
      <a:lstStyle>
        <a:defPPr>
          <a:defRPr kumimoji="1" dirty="0" smtClean="0">
            <a:solidFill>
              <a:schemeClr val="tx1"/>
            </a:solidFill>
          </a:defRPr>
        </a:defPPr>
      </a:lstStyle>
      <a:style>
        <a:lnRef idx="2">
          <a:schemeClr val="accent6">
            <a:shade val="50000"/>
          </a:schemeClr>
        </a:lnRef>
        <a:fillRef idx="1">
          <a:schemeClr val="accent6"/>
        </a:fillRef>
        <a:effectRef idx="0">
          <a:schemeClr val="accent6"/>
        </a:effectRef>
        <a:fontRef idx="minor">
          <a:schemeClr val="lt1"/>
        </a:fontRef>
      </a:style>
    </a:spDef>
    <a:txDef>
      <a:spPr>
        <a:solidFill>
          <a:schemeClr val="accent5">
            <a:lumMod val="75000"/>
          </a:schemeClr>
        </a:solidFill>
        <a:ln w="9525">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l">
          <a:defRPr sz="2000" b="1" dirty="0">
            <a:latin typeface="+mn-ea"/>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Default Theme" id="{F4EA64EF-3092-473C-994A-576D3A4BF737}" vid="{6B0B758C-595F-4ABD-A941-E9F0C7E622A0}"/>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9694</Words>
  <Application>Microsoft Office PowerPoint</Application>
  <PresentationFormat>画面に合わせる (4:3)</PresentationFormat>
  <Paragraphs>1042</Paragraphs>
  <Slides>34</Slides>
  <Notes>17</Notes>
  <HiddenSlides>0</HiddenSlides>
  <MMClips>0</MMClips>
  <ScaleCrop>false</ScaleCrop>
  <HeadingPairs>
    <vt:vector size="6" baseType="variant">
      <vt:variant>
        <vt:lpstr>使用されているフォント</vt:lpstr>
      </vt:variant>
      <vt:variant>
        <vt:i4>18</vt:i4>
      </vt:variant>
      <vt:variant>
        <vt:lpstr>テーマ</vt:lpstr>
      </vt:variant>
      <vt:variant>
        <vt:i4>4</vt:i4>
      </vt:variant>
      <vt:variant>
        <vt:lpstr>スライド タイトル</vt:lpstr>
      </vt:variant>
      <vt:variant>
        <vt:i4>34</vt:i4>
      </vt:variant>
    </vt:vector>
  </HeadingPairs>
  <TitlesOfParts>
    <vt:vector size="56" baseType="lpstr">
      <vt:lpstr>BIZ UDPゴシック</vt:lpstr>
      <vt:lpstr>BIZ UDゴシック</vt:lpstr>
      <vt:lpstr>HGPｺﾞｼｯｸE</vt:lpstr>
      <vt:lpstr>Hiragino Sans W3</vt:lpstr>
      <vt:lpstr>Meiryo UI</vt:lpstr>
      <vt:lpstr>ＭＳ Ｐゴシック</vt:lpstr>
      <vt:lpstr>ＭＳ ゴシック</vt:lpstr>
      <vt:lpstr>ＭＳ 明朝</vt:lpstr>
      <vt:lpstr>メイリオ</vt:lpstr>
      <vt:lpstr>小塚ゴシック Pro H</vt:lpstr>
      <vt:lpstr>游ゴシック</vt:lpstr>
      <vt:lpstr>游ゴシック Light</vt:lpstr>
      <vt:lpstr>Arial</vt:lpstr>
      <vt:lpstr>Calibri</vt:lpstr>
      <vt:lpstr>Calibri Light</vt:lpstr>
      <vt:lpstr>Century</vt:lpstr>
      <vt:lpstr>Times New Roman</vt:lpstr>
      <vt:lpstr>Wingdings</vt:lpstr>
      <vt:lpstr>Office ​​テーマ</vt:lpstr>
      <vt:lpstr>2_Office ​​テーマ</vt:lpstr>
      <vt:lpstr>Office テーマ</vt:lpstr>
      <vt:lpstr>1_Default Theme</vt:lpstr>
      <vt:lpstr>PowerPoint プレゼンテーション</vt:lpstr>
      <vt:lpstr>PowerPoint プレゼンテーション</vt:lpstr>
      <vt:lpstr>大阪がスーパーシティの実現をめざす背景</vt:lpstr>
      <vt:lpstr>「健康といのち」をテーマに住民QoLを向上させる先端的サービスを展開</vt:lpstr>
      <vt:lpstr>大阪のスーパーシティ構想がめざす未来ビジョン</vt:lpstr>
      <vt:lpstr>2025年　大阪・関西万博を機に “豊かな未来社会” を実現</vt:lpstr>
      <vt:lpstr>2025年　大阪・関西万博を機に “豊かな未来社会” を実現　【医療・健康など】</vt:lpstr>
      <vt:lpstr>2025年　大阪・関西万博を機に “豊かな未来社会” を実現　【移動・物流など】</vt:lpstr>
      <vt:lpstr>大阪のスーパーシティ構想の流れ</vt:lpstr>
      <vt:lpstr>万博後（2026年度以降）の展開 　住民一人ひとりの生活の質が向上し、都市が成長し続ける大阪</vt:lpstr>
      <vt:lpstr>大阪のスーパーシティ構想の推進体制</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2023-06-16T06:46:01Z</dcterms:created>
  <dcterms:modified xsi:type="dcterms:W3CDTF">2023-06-16T06:46:06Z</dcterms:modified>
</cp:coreProperties>
</file>