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howSpecialPlsOnTitleSld="0" removePersonalInfoOnSave="1" saveSubsetFonts="1">
  <p:sldMasterIdLst>
    <p:sldMasterId id="2147483648" r:id="rId1"/>
    <p:sldMasterId id="2147483672" r:id="rId2"/>
  </p:sldMasterIdLst>
  <p:notesMasterIdLst>
    <p:notesMasterId r:id="rId46"/>
  </p:notesMasterIdLst>
  <p:handoutMasterIdLst>
    <p:handoutMasterId r:id="rId47"/>
  </p:handoutMasterIdLst>
  <p:sldIdLst>
    <p:sldId id="2874" r:id="rId3"/>
    <p:sldId id="2875" r:id="rId4"/>
    <p:sldId id="2876" r:id="rId5"/>
    <p:sldId id="2764" r:id="rId6"/>
    <p:sldId id="2765" r:id="rId7"/>
    <p:sldId id="2766" r:id="rId8"/>
    <p:sldId id="2767" r:id="rId9"/>
    <p:sldId id="2768" r:id="rId10"/>
    <p:sldId id="2769" r:id="rId11"/>
    <p:sldId id="2897" r:id="rId12"/>
    <p:sldId id="2771" r:id="rId13"/>
    <p:sldId id="2785" r:id="rId14"/>
    <p:sldId id="2786" r:id="rId15"/>
    <p:sldId id="2787" r:id="rId16"/>
    <p:sldId id="2788" r:id="rId17"/>
    <p:sldId id="2789" r:id="rId18"/>
    <p:sldId id="2790" r:id="rId19"/>
    <p:sldId id="2791" r:id="rId20"/>
    <p:sldId id="2792" r:id="rId21"/>
    <p:sldId id="2793" r:id="rId22"/>
    <p:sldId id="2794" r:id="rId23"/>
    <p:sldId id="2795" r:id="rId24"/>
    <p:sldId id="2796" r:id="rId25"/>
    <p:sldId id="2797" r:id="rId26"/>
    <p:sldId id="2798" r:id="rId27"/>
    <p:sldId id="2799" r:id="rId28"/>
    <p:sldId id="2800" r:id="rId29"/>
    <p:sldId id="2801" r:id="rId30"/>
    <p:sldId id="2802" r:id="rId31"/>
    <p:sldId id="2803" r:id="rId32"/>
    <p:sldId id="2804" r:id="rId33"/>
    <p:sldId id="2805" r:id="rId34"/>
    <p:sldId id="2806" r:id="rId35"/>
    <p:sldId id="2807" r:id="rId36"/>
    <p:sldId id="2808" r:id="rId37"/>
    <p:sldId id="2809" r:id="rId38"/>
    <p:sldId id="2810" r:id="rId39"/>
    <p:sldId id="2811" r:id="rId40"/>
    <p:sldId id="2812" r:id="rId41"/>
    <p:sldId id="2813" r:id="rId42"/>
    <p:sldId id="2814" r:id="rId43"/>
    <p:sldId id="2815" r:id="rId44"/>
    <p:sldId id="2816" r:id="rId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2819" autoAdjust="0"/>
  </p:normalViewPr>
  <p:slideViewPr>
    <p:cSldViewPr>
      <p:cViewPr varScale="1">
        <p:scale>
          <a:sx n="68" d="100"/>
          <a:sy n="68" d="100"/>
        </p:scale>
        <p:origin x="1494" y="60"/>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47704-DA29-41EA-9615-E30FD9C801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8833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4AD5B-4E08-44F9-A660-7B92ED9DC52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966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4AD5B-4E08-44F9-A660-7B92ED9DC52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962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CEF30-E6C4-4A72-B8B1-E55D1736B85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535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3365001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3863357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5796278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10576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896864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2097019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38524929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99843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464066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6808324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550409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856243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NULL"/><Relationship Id="rId4" Type="http://schemas.openxmlformats.org/officeDocument/2006/relationships/image" Target="../media/image13.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2.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png"/><Relationship Id="rId10" Type="http://schemas.openxmlformats.org/officeDocument/2006/relationships/image" Target="../media/image36.jpeg"/><Relationship Id="rId19" Type="http://schemas.openxmlformats.org/officeDocument/2006/relationships/image" Target="../media/image45.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jpeg"/><Relationship Id="rId17" Type="http://schemas.openxmlformats.org/officeDocument/2006/relationships/image" Target="../media/image77.jpe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jpeg"/><Relationship Id="rId5" Type="http://schemas.openxmlformats.org/officeDocument/2006/relationships/image" Target="../media/image65.png"/><Relationship Id="rId15" Type="http://schemas.openxmlformats.org/officeDocument/2006/relationships/image" Target="../media/image75.jpe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jpeg"/><Relationship Id="rId14" Type="http://schemas.openxmlformats.org/officeDocument/2006/relationships/image" Target="../media/image74.jpe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jpg"/><Relationship Id="rId4" Type="http://schemas.openxmlformats.org/officeDocument/2006/relationships/image" Target="../media/image82.jpg"/><Relationship Id="rId9" Type="http://schemas.openxmlformats.org/officeDocument/2006/relationships/image" Target="../media/image87.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emf"/></Relationships>
</file>

<file path=ppt/slides/_rels/slide28.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6.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5.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4.emf"/><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98.png"/><Relationship Id="rId9"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2.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5" Type="http://schemas.openxmlformats.org/officeDocument/2006/relationships/image" Target="../media/image129.jpeg"/><Relationship Id="rId4" Type="http://schemas.openxmlformats.org/officeDocument/2006/relationships/image" Target="../media/image128.png"/></Relationships>
</file>

<file path=ppt/slides/_rels/slide3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NULL"/><Relationship Id="rId7" Type="http://schemas.microsoft.com/office/2007/relationships/hdphoto" Target="../media/hdphoto2.wdp"/><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3.png"/><Relationship Id="rId5" Type="http://schemas.microsoft.com/office/2007/relationships/hdphoto" Target="../media/hdphoto1.wdp"/><Relationship Id="rId4" Type="http://schemas.openxmlformats.org/officeDocument/2006/relationships/image" Target="../media/image132.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NULL"/><Relationship Id="rId4" Type="http://schemas.openxmlformats.org/officeDocument/2006/relationships/image" Target="../media/image136.png"/><Relationship Id="rId9" Type="http://schemas.openxmlformats.org/officeDocument/2006/relationships/image" Target="NUL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（５）</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IR</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実現に向けた検討（その１）</a:t>
            </a:r>
            <a:endParaRPr kumimoji="1" lang="en-US" altLang="ja-JP" sz="1600" b="1" u="sng" dirty="0" smtClean="0">
              <a:solidFill>
                <a:schemeClr val="bg1"/>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nvPr>
        </p:nvGraphicFramePr>
        <p:xfrm>
          <a:off x="251520" y="437840"/>
          <a:ext cx="8712968" cy="6022093"/>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58431">
                <a:tc>
                  <a:txBody>
                    <a:bodyPr/>
                    <a:lstStyle/>
                    <a:p>
                      <a:pPr algn="ctr"/>
                      <a:r>
                        <a:rPr kumimoji="1" lang="ja-JP" altLang="en-US" dirty="0" smtClean="0">
                          <a:solidFill>
                            <a:schemeClr val="tx1"/>
                          </a:solidFill>
                          <a:latin typeface="+mj-lt"/>
                          <a:ea typeface="+mn-ea"/>
                        </a:rPr>
                        <a:t>＜</a:t>
                      </a:r>
                      <a:r>
                        <a:rPr kumimoji="1" lang="en-US" altLang="ja-JP" dirty="0" smtClean="0">
                          <a:solidFill>
                            <a:schemeClr val="tx1"/>
                          </a:solidFill>
                          <a:latin typeface="+mj-lt"/>
                          <a:ea typeface="+mn-ea"/>
                        </a:rPr>
                        <a:t>Why</a:t>
                      </a:r>
                      <a:r>
                        <a:rPr kumimoji="1" lang="ja-JP" altLang="en-US" dirty="0" smtClean="0">
                          <a:solidFill>
                            <a:schemeClr val="tx1"/>
                          </a:solidFill>
                          <a:latin typeface="+mj-lt"/>
                          <a:ea typeface="+mn-ea"/>
                        </a:rPr>
                        <a:t>＞</a:t>
                      </a:r>
                      <a:endParaRPr kumimoji="1" lang="ja-JP" altLang="en-US" dirty="0">
                        <a:solidFill>
                          <a:schemeClr val="tx1"/>
                        </a:solidFill>
                        <a:latin typeface="+mj-lt"/>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j-lt"/>
                          <a:ea typeface="+mn-ea"/>
                        </a:rPr>
                        <a:t>＜</a:t>
                      </a:r>
                      <a:r>
                        <a:rPr kumimoji="1" lang="en-US" altLang="ja-JP" dirty="0" smtClean="0">
                          <a:solidFill>
                            <a:schemeClr val="tx1"/>
                          </a:solidFill>
                          <a:latin typeface="+mj-lt"/>
                          <a:ea typeface="+mn-ea"/>
                        </a:rPr>
                        <a:t>Vision</a:t>
                      </a:r>
                      <a:r>
                        <a:rPr kumimoji="1" lang="ja-JP" altLang="en-US" dirty="0" smtClean="0">
                          <a:solidFill>
                            <a:schemeClr val="tx1"/>
                          </a:solidFill>
                          <a:latin typeface="+mj-lt"/>
                          <a:ea typeface="+mn-ea"/>
                        </a:rPr>
                        <a:t>＞</a:t>
                      </a:r>
                      <a:endParaRPr kumimoji="1" lang="ja-JP" altLang="en-US" dirty="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j-lt"/>
                          <a:ea typeface="+mn-ea"/>
                        </a:rPr>
                        <a:t>＜</a:t>
                      </a:r>
                      <a:r>
                        <a:rPr kumimoji="1" lang="en-US" altLang="ja-JP" dirty="0" smtClean="0">
                          <a:solidFill>
                            <a:schemeClr val="tx1"/>
                          </a:solidFill>
                          <a:latin typeface="+mj-lt"/>
                          <a:ea typeface="+mn-ea"/>
                        </a:rPr>
                        <a:t>What</a:t>
                      </a:r>
                      <a:r>
                        <a:rPr kumimoji="1" lang="ja-JP" altLang="en-US" dirty="0" smtClean="0">
                          <a:solidFill>
                            <a:schemeClr val="tx1"/>
                          </a:solidFill>
                          <a:latin typeface="+mj-lt"/>
                          <a:ea typeface="+mn-ea"/>
                        </a:rPr>
                        <a:t>＞</a:t>
                      </a:r>
                      <a:endParaRPr kumimoji="1" lang="ja-JP" altLang="en-US" dirty="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mj-lt"/>
                          <a:ea typeface="+mn-ea"/>
                        </a:rPr>
                        <a:t>＜</a:t>
                      </a:r>
                      <a:r>
                        <a:rPr kumimoji="1" lang="en-US" altLang="ja-JP" dirty="0" smtClean="0">
                          <a:solidFill>
                            <a:schemeClr val="tx1"/>
                          </a:solidFill>
                          <a:latin typeface="+mj-lt"/>
                          <a:ea typeface="+mn-ea"/>
                        </a:rPr>
                        <a:t>Outcome</a:t>
                      </a:r>
                      <a:r>
                        <a:rPr kumimoji="1" lang="ja-JP" altLang="en-US" dirty="0" smtClean="0">
                          <a:solidFill>
                            <a:schemeClr val="tx1"/>
                          </a:solidFill>
                          <a:latin typeface="+mj-lt"/>
                          <a:ea typeface="+mn-ea"/>
                        </a:rPr>
                        <a:t>＞</a:t>
                      </a:r>
                      <a:endParaRPr kumimoji="1" lang="ja-JP" altLang="en-US" dirty="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656333">
                <a:tc>
                  <a:txBody>
                    <a:bodyPr/>
                    <a:lstStyle/>
                    <a:p>
                      <a:pPr marL="72000" indent="-457200"/>
                      <a:r>
                        <a:rPr kumimoji="1" lang="ja-JP" altLang="en-US" sz="1400" baseline="0" dirty="0" smtClean="0">
                          <a:solidFill>
                            <a:schemeClr val="tx1"/>
                          </a:solidFill>
                          <a:latin typeface="+mj-lt"/>
                          <a:ea typeface="+mn-ea"/>
                        </a:rPr>
                        <a:t>・ </a:t>
                      </a:r>
                      <a:r>
                        <a:rPr kumimoji="1" lang="en-US" altLang="ja-JP" sz="1400" dirty="0" smtClean="0">
                          <a:solidFill>
                            <a:schemeClr val="tx1"/>
                          </a:solidFill>
                          <a:latin typeface="+mj-lt"/>
                          <a:ea typeface="+mn-ea"/>
                        </a:rPr>
                        <a:t>2001</a:t>
                      </a:r>
                      <a:r>
                        <a:rPr kumimoji="1" lang="ja-JP" altLang="en-US" sz="1400" dirty="0" smtClean="0">
                          <a:solidFill>
                            <a:schemeClr val="tx1"/>
                          </a:solidFill>
                          <a:latin typeface="+mj-lt"/>
                          <a:ea typeface="+mn-ea"/>
                        </a:rPr>
                        <a:t>年以降、超党派による国会議員連盟、一部の地方公共団体や経済団体において、カジノ導入による経済活性化を求める動きがあった。また、</a:t>
                      </a:r>
                      <a:r>
                        <a:rPr kumimoji="1" lang="en-US" altLang="ja-JP" sz="1400" dirty="0" smtClean="0">
                          <a:solidFill>
                            <a:schemeClr val="tx1"/>
                          </a:solidFill>
                          <a:latin typeface="+mj-lt"/>
                          <a:ea typeface="+mn-ea"/>
                        </a:rPr>
                        <a:t>2010</a:t>
                      </a:r>
                      <a:r>
                        <a:rPr kumimoji="1" lang="ja-JP" altLang="en-US" sz="1400" dirty="0" smtClean="0">
                          <a:solidFill>
                            <a:schemeClr val="tx1"/>
                          </a:solidFill>
                          <a:latin typeface="+mj-lt"/>
                          <a:ea typeface="+mn-ea"/>
                        </a:rPr>
                        <a:t>年にオープンしたシンガポールの</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（カジノを含む統合型リゾート）の成功以後は、</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が観光集客力を飛躍的に高める装置として認識されることとなり、アジアを中心に世界の多くの地域で</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の立地が検討されることとなった。</a:t>
                      </a:r>
                    </a:p>
                    <a:p>
                      <a:pPr marL="72000" indent="-457200"/>
                      <a:endParaRPr kumimoji="1" lang="ja-JP" altLang="en-US" sz="1400" dirty="0">
                        <a:solidFill>
                          <a:schemeClr val="tx1"/>
                        </a:solidFill>
                        <a:latin typeface="+mj-lt"/>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strike="noStrike" baseline="0" dirty="0" smtClean="0">
                          <a:solidFill>
                            <a:schemeClr val="tx1"/>
                          </a:solidFill>
                          <a:latin typeface="+mj-lt"/>
                          <a:ea typeface="+mn-ea"/>
                        </a:rPr>
                        <a:t>・</a:t>
                      </a:r>
                      <a:r>
                        <a:rPr kumimoji="1" lang="ja-JP" altLang="en-US" sz="1400" strike="noStrike" baseline="0" dirty="0" smtClean="0">
                          <a:solidFill>
                            <a:srgbClr val="FF0000"/>
                          </a:solidFill>
                          <a:latin typeface="+mj-lt"/>
                          <a:ea typeface="+mn-ea"/>
                        </a:rPr>
                        <a:t> </a:t>
                      </a:r>
                      <a:r>
                        <a:rPr kumimoji="1" lang="en-US" altLang="ja-JP" sz="1400" strike="noStrike" baseline="0" dirty="0" smtClean="0">
                          <a:solidFill>
                            <a:schemeClr val="tx1"/>
                          </a:solidFill>
                          <a:latin typeface="+mj-lt"/>
                          <a:ea typeface="+mn-ea"/>
                        </a:rPr>
                        <a:t>IR</a:t>
                      </a:r>
                      <a:r>
                        <a:rPr kumimoji="1" lang="ja-JP" altLang="en-US" sz="1400" strike="noStrike" baseline="0" dirty="0" smtClean="0">
                          <a:solidFill>
                            <a:schemeClr val="tx1"/>
                          </a:solidFill>
                          <a:latin typeface="+mj-lt"/>
                          <a:ea typeface="+mn-ea"/>
                        </a:rPr>
                        <a:t>の法制化の動きを踏まえ、</a:t>
                      </a:r>
                      <a:r>
                        <a:rPr kumimoji="1" lang="ja-JP" altLang="en-US" sz="1400" dirty="0" smtClean="0">
                          <a:solidFill>
                            <a:schemeClr val="tx1"/>
                          </a:solidFill>
                          <a:latin typeface="+mj-lt"/>
                          <a:ea typeface="+mn-ea"/>
                        </a:rPr>
                        <a:t>大阪で</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を立地するとした場合の課題や対策等を検討する。</a:t>
                      </a:r>
                      <a:endParaRPr kumimoji="1" lang="ja-JP" altLang="en-US" sz="1400" dirty="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baseline="0" dirty="0" smtClean="0">
                          <a:solidFill>
                            <a:schemeClr val="tx1"/>
                          </a:solidFill>
                          <a:latin typeface="+mj-lt"/>
                          <a:ea typeface="+mn-ea"/>
                        </a:rPr>
                        <a:t>・</a:t>
                      </a:r>
                      <a:r>
                        <a:rPr kumimoji="1" lang="ja-JP" altLang="en-US" sz="1400" dirty="0" smtClean="0">
                          <a:solidFill>
                            <a:schemeClr val="tx1"/>
                          </a:solidFill>
                          <a:latin typeface="+mj-lt"/>
                          <a:ea typeface="+mn-ea"/>
                        </a:rPr>
                        <a:t>行政、有識者、経済団体等で構成する「大阪エンターテインメント都市構想推進検討会」を設置。</a:t>
                      </a:r>
                    </a:p>
                    <a:p>
                      <a:pPr marL="72000" indent="-457200"/>
                      <a:r>
                        <a:rPr kumimoji="1" lang="ja-JP" altLang="en-US" sz="1400" dirty="0" smtClean="0">
                          <a:solidFill>
                            <a:schemeClr val="tx1"/>
                          </a:solidFill>
                          <a:latin typeface="+mj-lt"/>
                          <a:ea typeface="+mn-ea"/>
                        </a:rPr>
                        <a:t>・府内に</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を立地した場合の、</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機能の検討、犯罪・不正防止、青少年対策・依存症対策など懸念される課題の整理とその対応について議論し、基本コンセプト案を取りまとめ。</a:t>
                      </a:r>
                    </a:p>
                    <a:p>
                      <a:pPr marL="72000" indent="-457200"/>
                      <a:r>
                        <a:rPr kumimoji="1" lang="ja-JP" altLang="en-US" sz="1400" baseline="0" dirty="0" smtClean="0">
                          <a:solidFill>
                            <a:schemeClr val="tx1"/>
                          </a:solidFill>
                          <a:latin typeface="+mj-lt"/>
                          <a:ea typeface="+mn-ea"/>
                        </a:rPr>
                        <a:t> ・</a:t>
                      </a:r>
                      <a:r>
                        <a:rPr kumimoji="1" lang="ja-JP" altLang="en-US" sz="1400" dirty="0" smtClean="0">
                          <a:solidFill>
                            <a:schemeClr val="tx1"/>
                          </a:solidFill>
                          <a:latin typeface="+mj-lt"/>
                          <a:ea typeface="+mn-ea"/>
                        </a:rPr>
                        <a:t>府民向けシンポジウム（</a:t>
                      </a:r>
                      <a:r>
                        <a:rPr kumimoji="1" lang="en-US" altLang="ja-JP" sz="1400" dirty="0" smtClean="0">
                          <a:solidFill>
                            <a:schemeClr val="tx1"/>
                          </a:solidFill>
                          <a:latin typeface="+mj-lt"/>
                          <a:ea typeface="+mn-ea"/>
                        </a:rPr>
                        <a:t>2014</a:t>
                      </a:r>
                      <a:r>
                        <a:rPr kumimoji="1" lang="ja-JP" altLang="en-US" sz="1400" dirty="0" smtClean="0">
                          <a:solidFill>
                            <a:schemeClr val="tx1"/>
                          </a:solidFill>
                          <a:latin typeface="+mj-lt"/>
                          <a:ea typeface="+mn-ea"/>
                        </a:rPr>
                        <a:t>年</a:t>
                      </a:r>
                      <a:r>
                        <a:rPr kumimoji="1" lang="en-US" altLang="ja-JP" sz="1400" dirty="0" smtClean="0">
                          <a:solidFill>
                            <a:schemeClr val="tx1"/>
                          </a:solidFill>
                          <a:latin typeface="+mj-lt"/>
                          <a:ea typeface="+mn-ea"/>
                        </a:rPr>
                        <a:t>2</a:t>
                      </a:r>
                      <a:r>
                        <a:rPr kumimoji="1" lang="ja-JP" altLang="en-US" sz="1400" dirty="0" smtClean="0">
                          <a:solidFill>
                            <a:schemeClr val="tx1"/>
                          </a:solidFill>
                          <a:latin typeface="+mj-lt"/>
                          <a:ea typeface="+mn-ea"/>
                        </a:rPr>
                        <a:t>月：</a:t>
                      </a:r>
                      <a:r>
                        <a:rPr kumimoji="1" lang="en-US" altLang="ja-JP" sz="1400" dirty="0" smtClean="0">
                          <a:solidFill>
                            <a:schemeClr val="tx1"/>
                          </a:solidFill>
                          <a:latin typeface="+mj-lt"/>
                          <a:ea typeface="+mn-ea"/>
                        </a:rPr>
                        <a:t>200</a:t>
                      </a:r>
                      <a:r>
                        <a:rPr kumimoji="1" lang="ja-JP" altLang="en-US" sz="1400" dirty="0" smtClean="0">
                          <a:solidFill>
                            <a:schemeClr val="tx1"/>
                          </a:solidFill>
                          <a:latin typeface="+mj-lt"/>
                          <a:ea typeface="+mn-ea"/>
                        </a:rPr>
                        <a:t>名）や府民アンケート調査（</a:t>
                      </a:r>
                      <a:r>
                        <a:rPr kumimoji="1" lang="en-US" altLang="ja-JP" sz="1400" dirty="0" smtClean="0">
                          <a:solidFill>
                            <a:schemeClr val="tx1"/>
                          </a:solidFill>
                          <a:latin typeface="+mj-lt"/>
                          <a:ea typeface="+mn-ea"/>
                        </a:rPr>
                        <a:t>2014</a:t>
                      </a:r>
                      <a:r>
                        <a:rPr kumimoji="1" lang="ja-JP" altLang="en-US" sz="1400" dirty="0" smtClean="0">
                          <a:solidFill>
                            <a:schemeClr val="tx1"/>
                          </a:solidFill>
                          <a:latin typeface="+mj-lt"/>
                          <a:ea typeface="+mn-ea"/>
                        </a:rPr>
                        <a:t>年</a:t>
                      </a:r>
                      <a:r>
                        <a:rPr kumimoji="1" lang="en-US" altLang="ja-JP" sz="1400" dirty="0" smtClean="0">
                          <a:solidFill>
                            <a:schemeClr val="tx1"/>
                          </a:solidFill>
                          <a:latin typeface="+mj-lt"/>
                          <a:ea typeface="+mn-ea"/>
                        </a:rPr>
                        <a:t>3</a:t>
                      </a:r>
                      <a:r>
                        <a:rPr kumimoji="1" lang="ja-JP" altLang="en-US" sz="1400" dirty="0" smtClean="0">
                          <a:solidFill>
                            <a:schemeClr val="tx1"/>
                          </a:solidFill>
                          <a:latin typeface="+mj-lt"/>
                          <a:ea typeface="+mn-ea"/>
                        </a:rPr>
                        <a:t>月：</a:t>
                      </a:r>
                      <a:r>
                        <a:rPr kumimoji="1" lang="en-US" altLang="ja-JP" sz="1400" dirty="0" smtClean="0">
                          <a:solidFill>
                            <a:schemeClr val="tx1"/>
                          </a:solidFill>
                          <a:latin typeface="+mj-lt"/>
                          <a:ea typeface="+mn-ea"/>
                        </a:rPr>
                        <a:t>2,000</a:t>
                      </a:r>
                      <a:r>
                        <a:rPr kumimoji="1" lang="ja-JP" altLang="en-US" sz="1400" dirty="0" smtClean="0">
                          <a:solidFill>
                            <a:schemeClr val="tx1"/>
                          </a:solidFill>
                          <a:latin typeface="+mj-lt"/>
                          <a:ea typeface="+mn-ea"/>
                        </a:rPr>
                        <a:t>人）も実施し、府民に大阪への</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立地について考えていただく契機とした。</a:t>
                      </a:r>
                    </a:p>
                    <a:p>
                      <a:pPr marL="72000" indent="-457200"/>
                      <a:r>
                        <a:rPr kumimoji="1" lang="ja-JP" altLang="en-US" sz="1400" baseline="0" dirty="0" smtClean="0">
                          <a:solidFill>
                            <a:schemeClr val="tx1"/>
                          </a:solidFill>
                          <a:latin typeface="+mj-lt"/>
                          <a:ea typeface="+mn-ea"/>
                        </a:rPr>
                        <a:t>  </a:t>
                      </a:r>
                      <a:r>
                        <a:rPr kumimoji="1" lang="ja-JP" altLang="en-US" sz="1400" dirty="0" smtClean="0">
                          <a:solidFill>
                            <a:schemeClr val="tx1"/>
                          </a:solidFill>
                          <a:latin typeface="+mj-lt"/>
                          <a:ea typeface="+mn-ea"/>
                        </a:rPr>
                        <a:t>国会における</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推進法案の可決を見据え、具体的な候補地選定や</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立地に向けた課題の整理などの準備作業を府・市が一体となって取り組むため、「大阪府市</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立地準備会議」（</a:t>
                      </a:r>
                      <a:r>
                        <a:rPr kumimoji="1" lang="en-US" altLang="ja-JP" sz="1400" dirty="0" smtClean="0">
                          <a:solidFill>
                            <a:schemeClr val="tx1"/>
                          </a:solidFill>
                          <a:latin typeface="+mj-lt"/>
                          <a:ea typeface="+mn-ea"/>
                        </a:rPr>
                        <a:t>2013</a:t>
                      </a:r>
                      <a:r>
                        <a:rPr kumimoji="1" lang="ja-JP" altLang="en-US" sz="1400" dirty="0" smtClean="0">
                          <a:solidFill>
                            <a:schemeClr val="tx1"/>
                          </a:solidFill>
                          <a:latin typeface="+mj-lt"/>
                          <a:ea typeface="+mn-ea"/>
                        </a:rPr>
                        <a:t>年</a:t>
                      </a:r>
                      <a:r>
                        <a:rPr kumimoji="1" lang="en-US" altLang="ja-JP" sz="1400" dirty="0" smtClean="0">
                          <a:solidFill>
                            <a:schemeClr val="tx1"/>
                          </a:solidFill>
                          <a:latin typeface="+mj-lt"/>
                          <a:ea typeface="+mn-ea"/>
                        </a:rPr>
                        <a:t>12</a:t>
                      </a:r>
                      <a:r>
                        <a:rPr kumimoji="1" lang="ja-JP" altLang="en-US" sz="1400" dirty="0" smtClean="0">
                          <a:solidFill>
                            <a:schemeClr val="tx1"/>
                          </a:solidFill>
                          <a:latin typeface="+mj-lt"/>
                          <a:ea typeface="+mn-ea"/>
                        </a:rPr>
                        <a:t>月）を設置。</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baseline="0" dirty="0" smtClean="0">
                          <a:solidFill>
                            <a:schemeClr val="tx1"/>
                          </a:solidFill>
                          <a:latin typeface="+mj-lt"/>
                          <a:ea typeface="+mn-ea"/>
                        </a:rPr>
                        <a:t>  </a:t>
                      </a:r>
                      <a:r>
                        <a:rPr kumimoji="1" lang="en-US" altLang="ja-JP" sz="1400" dirty="0" smtClean="0">
                          <a:solidFill>
                            <a:schemeClr val="tx1"/>
                          </a:solidFill>
                          <a:latin typeface="+mj-lt"/>
                          <a:ea typeface="+mn-ea"/>
                        </a:rPr>
                        <a:t>2010</a:t>
                      </a:r>
                      <a:r>
                        <a:rPr kumimoji="1" lang="ja-JP" altLang="en-US" sz="1400" dirty="0" smtClean="0">
                          <a:solidFill>
                            <a:schemeClr val="tx1"/>
                          </a:solidFill>
                          <a:latin typeface="+mj-lt"/>
                          <a:ea typeface="+mn-ea"/>
                        </a:rPr>
                        <a:t>年以降、大阪の活性化の起爆剤としてカジノを含む</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実現に改めて着目。国への法整備を提案するとともに、府市共同で具体的な地域、機能などの検討を開始。</a:t>
                      </a:r>
                    </a:p>
                    <a:p>
                      <a:pPr marL="72000" indent="-457200"/>
                      <a:r>
                        <a:rPr kumimoji="1" lang="ja-JP" altLang="en-US" sz="1400" baseline="0" dirty="0" smtClean="0">
                          <a:solidFill>
                            <a:schemeClr val="tx1"/>
                          </a:solidFill>
                          <a:latin typeface="+mj-lt"/>
                          <a:ea typeface="+mn-ea"/>
                        </a:rPr>
                        <a:t>  </a:t>
                      </a:r>
                      <a:r>
                        <a:rPr kumimoji="1" lang="ja-JP" altLang="en-US" sz="1400" dirty="0" smtClean="0">
                          <a:solidFill>
                            <a:schemeClr val="tx1"/>
                          </a:solidFill>
                          <a:latin typeface="+mj-lt"/>
                          <a:ea typeface="+mn-ea"/>
                        </a:rPr>
                        <a:t>国における法令の整備と並行して、具体的な候補地の例を対外的に示し、検討を進めることで、国内外に大阪の</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ポテンシャルを発信した。</a:t>
                      </a:r>
                    </a:p>
                    <a:p>
                      <a:pPr marL="72000" indent="-457200"/>
                      <a:r>
                        <a:rPr kumimoji="1" lang="ja-JP" altLang="en-US" sz="1400" baseline="0" dirty="0" smtClean="0">
                          <a:solidFill>
                            <a:schemeClr val="tx1"/>
                          </a:solidFill>
                          <a:latin typeface="+mj-lt"/>
                          <a:ea typeface="+mn-ea"/>
                        </a:rPr>
                        <a:t>  </a:t>
                      </a:r>
                      <a:r>
                        <a:rPr kumimoji="1" lang="ja-JP" altLang="en-US" sz="1400" dirty="0" smtClean="0">
                          <a:solidFill>
                            <a:schemeClr val="tx1"/>
                          </a:solidFill>
                          <a:latin typeface="+mj-lt"/>
                          <a:ea typeface="+mn-ea"/>
                        </a:rPr>
                        <a:t>広大な用地を有する夢洲地区に経済成長の起爆剤としての活路が見出された。</a:t>
                      </a:r>
                      <a:endParaRPr kumimoji="1" lang="en-US" altLang="ja-JP" sz="1400" dirty="0" smtClean="0">
                        <a:solidFill>
                          <a:schemeClr val="tx1"/>
                        </a:solidFill>
                        <a:latin typeface="+mj-lt"/>
                        <a:ea typeface="+mn-ea"/>
                      </a:endParaRPr>
                    </a:p>
                    <a:p>
                      <a:pPr marL="72000" indent="-457200"/>
                      <a:r>
                        <a:rPr kumimoji="1" lang="ja-JP" altLang="en-US" sz="1400" dirty="0" smtClean="0">
                          <a:solidFill>
                            <a:schemeClr val="tx1"/>
                          </a:solidFill>
                          <a:latin typeface="+mj-lt"/>
                          <a:ea typeface="+mn-ea"/>
                        </a:rPr>
                        <a:t>・海外</a:t>
                      </a:r>
                      <a:r>
                        <a:rPr kumimoji="1" lang="en-US" altLang="ja-JP" sz="1400" dirty="0" smtClean="0">
                          <a:solidFill>
                            <a:schemeClr val="tx1"/>
                          </a:solidFill>
                          <a:latin typeface="+mj-lt"/>
                          <a:ea typeface="+mn-ea"/>
                        </a:rPr>
                        <a:t>IR</a:t>
                      </a:r>
                      <a:r>
                        <a:rPr kumimoji="1" lang="ja-JP" altLang="en-US" sz="1400" dirty="0" smtClean="0">
                          <a:solidFill>
                            <a:schemeClr val="tx1"/>
                          </a:solidFill>
                          <a:latin typeface="+mj-lt"/>
                          <a:ea typeface="+mn-ea"/>
                        </a:rPr>
                        <a:t>事業者の知事表敬訪問実績（</a:t>
                      </a:r>
                      <a:r>
                        <a:rPr kumimoji="1" lang="en-US" altLang="ja-JP" sz="1400" dirty="0" smtClean="0">
                          <a:solidFill>
                            <a:schemeClr val="tx1"/>
                          </a:solidFill>
                          <a:latin typeface="+mj-lt"/>
                          <a:ea typeface="+mn-ea"/>
                        </a:rPr>
                        <a:t>2014</a:t>
                      </a:r>
                      <a:r>
                        <a:rPr kumimoji="1" lang="ja-JP" altLang="en-US" sz="1400" dirty="0" smtClean="0">
                          <a:solidFill>
                            <a:schemeClr val="tx1"/>
                          </a:solidFill>
                          <a:latin typeface="+mj-lt"/>
                          <a:ea typeface="+mn-ea"/>
                        </a:rPr>
                        <a:t>年：</a:t>
                      </a:r>
                      <a:r>
                        <a:rPr kumimoji="1" lang="en-US" altLang="ja-JP" sz="1400" dirty="0" smtClean="0">
                          <a:solidFill>
                            <a:schemeClr val="tx1"/>
                          </a:solidFill>
                          <a:latin typeface="+mj-lt"/>
                          <a:ea typeface="+mn-ea"/>
                        </a:rPr>
                        <a:t>7</a:t>
                      </a:r>
                      <a:r>
                        <a:rPr kumimoji="1" lang="ja-JP" altLang="en-US" sz="1400" dirty="0" smtClean="0">
                          <a:solidFill>
                            <a:schemeClr val="tx1"/>
                          </a:solidFill>
                          <a:latin typeface="+mj-lt"/>
                          <a:ea typeface="+mn-ea"/>
                        </a:rPr>
                        <a:t>社</a:t>
                      </a:r>
                      <a:r>
                        <a:rPr kumimoji="1" lang="en-US" altLang="ja-JP" sz="1400" dirty="0" smtClean="0">
                          <a:solidFill>
                            <a:schemeClr val="tx1"/>
                          </a:solidFill>
                          <a:latin typeface="+mj-lt"/>
                          <a:ea typeface="+mn-ea"/>
                        </a:rPr>
                        <a:t>9</a:t>
                      </a:r>
                      <a:r>
                        <a:rPr kumimoji="1" lang="ja-JP" altLang="en-US" sz="1400" dirty="0" smtClean="0">
                          <a:solidFill>
                            <a:schemeClr val="tx1"/>
                          </a:solidFill>
                          <a:latin typeface="+mj-lt"/>
                          <a:ea typeface="+mn-ea"/>
                        </a:rPr>
                        <a:t>回）</a:t>
                      </a:r>
                      <a:endParaRPr kumimoji="1" lang="en-US" altLang="ja-JP" sz="1400" dirty="0" smtClean="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スライド番号プレースホルダー 2"/>
          <p:cNvSpPr>
            <a:spLocks noGrp="1"/>
          </p:cNvSpPr>
          <p:nvPr>
            <p:ph type="sldNum" sz="quarter" idx="12"/>
          </p:nvPr>
        </p:nvSpPr>
        <p:spPr>
          <a:xfrm>
            <a:off x="8138492" y="6563444"/>
            <a:ext cx="1049640" cy="332656"/>
          </a:xfrm>
        </p:spPr>
        <p:txBody>
          <a:bodyPr/>
          <a:lstStyle/>
          <a:p>
            <a:fld id="{63BC356D-1576-478B-8647-1361C6E9DFF7}" type="slidenum">
              <a:rPr lang="ja-JP" altLang="en-US" b="0" smtClean="0">
                <a:latin typeface="BIZ UDゴシック" panose="020B0400000000000000" pitchFamily="49" charset="-128"/>
                <a:ea typeface="BIZ UDゴシック" panose="020B0400000000000000" pitchFamily="49" charset="-128"/>
              </a:rPr>
              <a:pPr/>
              <a:t>38</a:t>
            </a:fld>
            <a:endParaRPr lang="ja-JP" altLang="en-US"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7533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17404" y="620689"/>
          <a:ext cx="8929628" cy="5842384"/>
        </p:xfrm>
        <a:graphic>
          <a:graphicData uri="http://schemas.openxmlformats.org/drawingml/2006/table">
            <a:tbl>
              <a:tblPr firstRow="1" firstCol="1" bandRow="1"/>
              <a:tblGrid>
                <a:gridCol w="2406721">
                  <a:extLst>
                    <a:ext uri="{9D8B030D-6E8A-4147-A177-3AD203B41FA5}">
                      <a16:colId xmlns:a16="http://schemas.microsoft.com/office/drawing/2014/main" val="838138467"/>
                    </a:ext>
                  </a:extLst>
                </a:gridCol>
                <a:gridCol w="1747838">
                  <a:extLst>
                    <a:ext uri="{9D8B030D-6E8A-4147-A177-3AD203B41FA5}">
                      <a16:colId xmlns:a16="http://schemas.microsoft.com/office/drawing/2014/main" val="1867253675"/>
                    </a:ext>
                  </a:extLst>
                </a:gridCol>
                <a:gridCol w="2157412">
                  <a:extLst>
                    <a:ext uri="{9D8B030D-6E8A-4147-A177-3AD203B41FA5}">
                      <a16:colId xmlns:a16="http://schemas.microsoft.com/office/drawing/2014/main" val="665385018"/>
                    </a:ext>
                  </a:extLst>
                </a:gridCol>
                <a:gridCol w="2617657">
                  <a:extLst>
                    <a:ext uri="{9D8B030D-6E8A-4147-A177-3AD203B41FA5}">
                      <a16:colId xmlns:a16="http://schemas.microsoft.com/office/drawing/2014/main" val="1580010884"/>
                    </a:ext>
                  </a:extLst>
                </a:gridCol>
              </a:tblGrid>
              <a:tr h="493144">
                <a:tc>
                  <a:txBody>
                    <a:bodyPr/>
                    <a:lstStyle/>
                    <a:p>
                      <a:pPr algn="ctr">
                        <a:lnSpc>
                          <a:spcPct val="100000"/>
                        </a:lnSpc>
                        <a:spcBef>
                          <a:spcPts val="0"/>
                        </a:spcBef>
                        <a:spcAft>
                          <a:spcPts val="0"/>
                        </a:spcAft>
                      </a:pPr>
                      <a:r>
                        <a:rPr lang="ja-JP" sz="1800" kern="100" dirty="0" smtClean="0">
                          <a:effectLst/>
                          <a:latin typeface="Calibri" panose="020F0502020204030204" pitchFamily="34" charset="0"/>
                          <a:ea typeface="+mn-ea"/>
                          <a:cs typeface="Calibri" panose="020F0502020204030204" pitchFamily="34" charset="0"/>
                        </a:rPr>
                        <a:t>＜</a:t>
                      </a:r>
                      <a:r>
                        <a:rPr lang="en-US" altLang="ja-JP" sz="1800" kern="100" dirty="0" smtClean="0">
                          <a:effectLst/>
                          <a:latin typeface="Calibri" panose="020F0502020204030204" pitchFamily="34" charset="0"/>
                          <a:ea typeface="+mn-ea"/>
                          <a:cs typeface="Calibri" panose="020F0502020204030204" pitchFamily="34" charset="0"/>
                        </a:rPr>
                        <a:t>Why</a:t>
                      </a:r>
                      <a:r>
                        <a:rPr lang="ja-JP" sz="1800" kern="100" dirty="0" smtClean="0">
                          <a:effectLst/>
                          <a:latin typeface="Calibri" panose="020F0502020204030204" pitchFamily="34" charset="0"/>
                          <a:ea typeface="+mn-ea"/>
                          <a:cs typeface="Calibri" panose="020F0502020204030204" pitchFamily="34" charset="0"/>
                        </a:rPr>
                        <a:t>＞</a:t>
                      </a:r>
                      <a:endParaRPr lang="ja-JP" sz="1800" kern="100" dirty="0">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ja-JP" sz="1800" kern="100" dirty="0" smtClean="0">
                          <a:effectLst/>
                          <a:latin typeface="Calibri" panose="020F0502020204030204" pitchFamily="34" charset="0"/>
                          <a:ea typeface="+mn-ea"/>
                          <a:cs typeface="Calibri" panose="020F0502020204030204" pitchFamily="34" charset="0"/>
                        </a:rPr>
                        <a:t>＜</a:t>
                      </a:r>
                      <a:r>
                        <a:rPr lang="en-US" altLang="ja-JP" sz="1800" kern="100" dirty="0" smtClean="0">
                          <a:effectLst/>
                          <a:latin typeface="Calibri" panose="020F0502020204030204" pitchFamily="34" charset="0"/>
                          <a:ea typeface="+mn-ea"/>
                          <a:cs typeface="Calibri" panose="020F0502020204030204" pitchFamily="34" charset="0"/>
                        </a:rPr>
                        <a:t>Vision</a:t>
                      </a:r>
                      <a:r>
                        <a:rPr lang="ja-JP" sz="1800" kern="100" dirty="0" smtClean="0">
                          <a:effectLst/>
                          <a:latin typeface="Calibri" panose="020F0502020204030204" pitchFamily="34" charset="0"/>
                          <a:ea typeface="+mn-ea"/>
                          <a:cs typeface="Calibri" panose="020F0502020204030204" pitchFamily="34" charset="0"/>
                        </a:rPr>
                        <a:t>＞</a:t>
                      </a:r>
                      <a:endParaRPr lang="ja-JP" sz="1800" kern="100" dirty="0">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ja-JP" sz="1800" kern="100" dirty="0" smtClean="0">
                          <a:effectLst/>
                          <a:latin typeface="Calibri" panose="020F0502020204030204" pitchFamily="34" charset="0"/>
                          <a:ea typeface="+mn-ea"/>
                          <a:cs typeface="Calibri" panose="020F0502020204030204" pitchFamily="34" charset="0"/>
                        </a:rPr>
                        <a:t>＜</a:t>
                      </a:r>
                      <a:r>
                        <a:rPr lang="en-US" altLang="ja-JP" sz="1800" kern="100" dirty="0" smtClean="0">
                          <a:effectLst/>
                          <a:latin typeface="Calibri" panose="020F0502020204030204" pitchFamily="34" charset="0"/>
                          <a:ea typeface="+mn-ea"/>
                          <a:cs typeface="Calibri" panose="020F0502020204030204" pitchFamily="34" charset="0"/>
                        </a:rPr>
                        <a:t>What</a:t>
                      </a:r>
                      <a:r>
                        <a:rPr lang="ja-JP" sz="1800" kern="100" dirty="0" smtClean="0">
                          <a:effectLst/>
                          <a:latin typeface="Calibri" panose="020F0502020204030204" pitchFamily="34" charset="0"/>
                          <a:ea typeface="+mn-ea"/>
                          <a:cs typeface="Calibri" panose="020F0502020204030204" pitchFamily="34" charset="0"/>
                        </a:rPr>
                        <a:t>＞</a:t>
                      </a:r>
                      <a:endParaRPr lang="ja-JP" sz="1800" kern="100" dirty="0">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ja-JP" sz="1800" kern="100" dirty="0" smtClean="0">
                          <a:effectLst/>
                          <a:latin typeface="Calibri" panose="020F0502020204030204" pitchFamily="34" charset="0"/>
                          <a:ea typeface="+mn-ea"/>
                          <a:cs typeface="Calibri" panose="020F0502020204030204" pitchFamily="34" charset="0"/>
                        </a:rPr>
                        <a:t>＜</a:t>
                      </a:r>
                      <a:r>
                        <a:rPr lang="en-US" altLang="ja-JP" sz="1800" kern="100" dirty="0" smtClean="0">
                          <a:effectLst/>
                          <a:latin typeface="Calibri" panose="020F0502020204030204" pitchFamily="34" charset="0"/>
                          <a:ea typeface="+mn-ea"/>
                          <a:cs typeface="Calibri" panose="020F0502020204030204" pitchFamily="34" charset="0"/>
                        </a:rPr>
                        <a:t>Outcome</a:t>
                      </a:r>
                      <a:r>
                        <a:rPr lang="ja-JP" sz="1800" kern="100" dirty="0" smtClean="0">
                          <a:effectLst/>
                          <a:latin typeface="Calibri" panose="020F0502020204030204" pitchFamily="34" charset="0"/>
                          <a:ea typeface="+mn-ea"/>
                          <a:cs typeface="Calibri" panose="020F0502020204030204" pitchFamily="34" charset="0"/>
                        </a:rPr>
                        <a:t>＞</a:t>
                      </a:r>
                      <a:endParaRPr lang="ja-JP" sz="1800" kern="100" dirty="0">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339504">
                <a:tc>
                  <a:txBody>
                    <a:bodyPr/>
                    <a:lstStyle/>
                    <a:p>
                      <a:pPr marL="72000" indent="-457200" algn="l">
                        <a:lnSpc>
                          <a:spcPct val="100000"/>
                        </a:lnSpc>
                        <a:spcBef>
                          <a:spcPts val="0"/>
                        </a:spcBef>
                        <a:spcAft>
                          <a:spcPts val="0"/>
                        </a:spcAft>
                      </a:pPr>
                      <a:r>
                        <a:rPr lang="ja-JP" altLang="en-US" sz="1300" kern="100" dirty="0" smtClean="0">
                          <a:effectLst/>
                          <a:latin typeface="Calibri" panose="020F0502020204030204" pitchFamily="34" charset="0"/>
                          <a:ea typeface="+mn-ea"/>
                          <a:cs typeface="Calibri" panose="020F0502020204030204" pitchFamily="34" charset="0"/>
                        </a:rPr>
                        <a:t>・世界の金融情勢が大きく変化し、税制改正や規制対応など、国際金融都市の実現に向けた国の動きが本格化する中で、我が国の成長力を高めていくためには、アメリカ、イギリスなどにおいても複数の国際金融都市が形成されている状況も踏まえつつ、国際競争力を有する複数の金融都市が必要である。</a:t>
                      </a:r>
                    </a:p>
                    <a:p>
                      <a:pPr marL="72000" indent="-457200" algn="l">
                        <a:lnSpc>
                          <a:spcPct val="100000"/>
                        </a:lnSpc>
                        <a:spcBef>
                          <a:spcPts val="0"/>
                        </a:spcBef>
                        <a:spcAft>
                          <a:spcPts val="0"/>
                        </a:spcAft>
                      </a:pPr>
                      <a:r>
                        <a:rPr lang="ja-JP" altLang="en-US" sz="1300" kern="100" dirty="0" smtClean="0">
                          <a:effectLst/>
                          <a:latin typeface="Calibri" panose="020F0502020204030204" pitchFamily="34" charset="0"/>
                          <a:ea typeface="+mn-ea"/>
                          <a:cs typeface="Calibri" panose="020F0502020204030204" pitchFamily="34" charset="0"/>
                        </a:rPr>
                        <a:t>・大阪を国際金融都市とすることは、危機事象発生時における金融面での日本のレジリエンスを強化する重要な取組みでもある。</a:t>
                      </a:r>
                    </a:p>
                    <a:p>
                      <a:pPr marL="72000" indent="-457200" algn="l">
                        <a:lnSpc>
                          <a:spcPct val="100000"/>
                        </a:lnSpc>
                        <a:spcBef>
                          <a:spcPts val="0"/>
                        </a:spcBef>
                        <a:spcAft>
                          <a:spcPts val="0"/>
                        </a:spcAft>
                      </a:pPr>
                      <a:r>
                        <a:rPr lang="ja-JP" altLang="en-US" sz="1300" kern="100" dirty="0" smtClean="0">
                          <a:effectLst/>
                          <a:latin typeface="Calibri" panose="020F0502020204030204" pitchFamily="34" charset="0"/>
                          <a:ea typeface="+mn-ea"/>
                          <a:cs typeface="Calibri" panose="020F0502020204030204" pitchFamily="34" charset="0"/>
                        </a:rPr>
                        <a:t>・さらに、「経済の血液」とも言われる金融機能の強化を図ることは、ポストコロナに向けた大阪・関西経済の成長・発展をめざす地域のビジョンの具現化に寄与し、府民の利益・幸福につながる。</a:t>
                      </a:r>
                    </a:p>
                    <a:p>
                      <a:pPr marL="72000" indent="-457200" algn="l">
                        <a:lnSpc>
                          <a:spcPct val="100000"/>
                        </a:lnSpc>
                        <a:spcBef>
                          <a:spcPts val="0"/>
                        </a:spcBef>
                        <a:spcAft>
                          <a:spcPts val="0"/>
                        </a:spcAft>
                      </a:pPr>
                      <a:r>
                        <a:rPr lang="ja-JP" altLang="en-US" sz="1300" kern="100" dirty="0" smtClean="0">
                          <a:effectLst/>
                          <a:latin typeface="Calibri" panose="020F0502020204030204" pitchFamily="34" charset="0"/>
                          <a:ea typeface="+mn-ea"/>
                          <a:cs typeface="Calibri" panose="020F0502020204030204" pitchFamily="34" charset="0"/>
                        </a:rPr>
                        <a:t>・これにより、大阪・関西の新たな成長の柱となるだけでなく、日本全体の経済発展にも資するものとなる。</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Bef>
                          <a:spcPts val="0"/>
                        </a:spcBef>
                        <a:spcAft>
                          <a:spcPts val="0"/>
                        </a:spcAft>
                      </a:pPr>
                      <a:r>
                        <a:rPr lang="ja-JP" altLang="en-US" sz="1300" kern="100" dirty="0" smtClean="0">
                          <a:effectLst/>
                          <a:latin typeface="Calibri" panose="020F0502020204030204" pitchFamily="34" charset="0"/>
                          <a:ea typeface="+mn-ea"/>
                          <a:cs typeface="Calibri" panose="020F0502020204030204" pitchFamily="34" charset="0"/>
                        </a:rPr>
                        <a:t>・独自の個性・機能を持つ国際金融都市を形成し、日本の成長をけん引する東西二極の一極としての大阪のさらなる飛躍につなげていく。</a:t>
                      </a:r>
                      <a:endParaRPr lang="ja-JP" sz="1300" kern="100" dirty="0">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2020</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年</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12</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月、大阪府・市、経済団体（関西経済連合会、大阪商工会議所、関西経済同友会）において「国際金融都市</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OSAKA</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推進委員会」準備会を開催。大阪の強み・ポテンシャルを活かした国際金融都市を実現させるため、 本委員会を設立し、官民の総力を結集して取り組むことを合意。</a:t>
                      </a:r>
                    </a:p>
                    <a:p>
                      <a:pPr marL="72000" indent="-457200" algn="l">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2021</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年</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3</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月、「</a:t>
                      </a:r>
                      <a:r>
                        <a:rPr lang="zh-TW" altLang="en-US" sz="1300" kern="100" dirty="0" smtClean="0">
                          <a:solidFill>
                            <a:schemeClr val="tx1"/>
                          </a:solidFill>
                          <a:effectLst/>
                          <a:latin typeface="Calibri" panose="020F0502020204030204" pitchFamily="34" charset="0"/>
                          <a:ea typeface="+mn-ea"/>
                          <a:cs typeface="Calibri" panose="020F0502020204030204" pitchFamily="34" charset="0"/>
                        </a:rPr>
                        <a:t>国際金融都市</a:t>
                      </a:r>
                      <a:r>
                        <a:rPr lang="en-US" altLang="zh-TW" sz="1300" kern="100" dirty="0" smtClean="0">
                          <a:solidFill>
                            <a:schemeClr val="tx1"/>
                          </a:solidFill>
                          <a:effectLst/>
                          <a:latin typeface="Calibri" panose="020F0502020204030204" pitchFamily="34" charset="0"/>
                          <a:ea typeface="+mn-ea"/>
                          <a:cs typeface="Calibri" panose="020F0502020204030204" pitchFamily="34" charset="0"/>
                        </a:rPr>
                        <a:t>OSAKA</a:t>
                      </a:r>
                      <a:r>
                        <a:rPr lang="zh-TW" altLang="en-US" sz="1300" kern="100" dirty="0" smtClean="0">
                          <a:solidFill>
                            <a:schemeClr val="tx1"/>
                          </a:solidFill>
                          <a:effectLst/>
                          <a:latin typeface="Calibri" panose="020F0502020204030204" pitchFamily="34" charset="0"/>
                          <a:ea typeface="+mn-ea"/>
                          <a:cs typeface="Calibri" panose="020F0502020204030204" pitchFamily="34" charset="0"/>
                        </a:rPr>
                        <a:t>推進委員会</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」を設立。国際金融都市実現に向けた戦略の取りまとめ等を検討することを確認。</a:t>
                      </a:r>
                      <a:endParaRPr lang="en-US" altLang="ja-JP" sz="1300" kern="100" dirty="0" smtClean="0">
                        <a:solidFill>
                          <a:schemeClr val="tx1"/>
                        </a:solidFill>
                        <a:effectLst/>
                        <a:latin typeface="Calibri" panose="020F0502020204030204" pitchFamily="34" charset="0"/>
                        <a:ea typeface="+mn-ea"/>
                        <a:cs typeface="Calibri" panose="020F0502020204030204" pitchFamily="34" charset="0"/>
                      </a:endParaRPr>
                    </a:p>
                    <a:p>
                      <a:pPr marL="72000" indent="-457200" algn="l">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（会長：関西経済連合会会長、副会長：大阪商工会議所会頭、関西経済同友会代表幹事、大阪府知事、大阪市長）</a:t>
                      </a:r>
                      <a:endParaRPr lang="en-US" altLang="ja-JP" sz="1300" kern="100" dirty="0" smtClean="0">
                        <a:solidFill>
                          <a:schemeClr val="tx1"/>
                        </a:solidFill>
                        <a:effectLst/>
                        <a:latin typeface="Calibri" panose="020F0502020204030204" pitchFamily="34" charset="0"/>
                        <a:ea typeface="+mn-ea"/>
                        <a:cs typeface="Calibri" panose="020F0502020204030204" pitchFamily="34" charset="0"/>
                      </a:endParaRPr>
                    </a:p>
                    <a:p>
                      <a:pPr marL="72000" indent="-457200" algn="l">
                        <a:lnSpc>
                          <a:spcPct val="100000"/>
                        </a:lnSpc>
                        <a:spcBef>
                          <a:spcPts val="0"/>
                        </a:spcBef>
                        <a:spcAft>
                          <a:spcPts val="0"/>
                        </a:spcAft>
                      </a:pP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・以降、</a:t>
                      </a:r>
                      <a:r>
                        <a:rPr lang="zh-TW" altLang="en-US" sz="1300" kern="100" dirty="0" smtClean="0">
                          <a:solidFill>
                            <a:schemeClr val="tx1"/>
                          </a:solidFill>
                          <a:effectLst/>
                          <a:latin typeface="Calibri" panose="020F0502020204030204" pitchFamily="34" charset="0"/>
                          <a:ea typeface="+mn-ea"/>
                          <a:cs typeface="Calibri" panose="020F0502020204030204" pitchFamily="34" charset="0"/>
                        </a:rPr>
                        <a:t>国際金融都市</a:t>
                      </a:r>
                      <a:r>
                        <a:rPr lang="en-US" altLang="zh-TW" sz="1300" kern="100" dirty="0" smtClean="0">
                          <a:solidFill>
                            <a:schemeClr val="tx1"/>
                          </a:solidFill>
                          <a:effectLst/>
                          <a:latin typeface="Calibri" panose="020F0502020204030204" pitchFamily="34" charset="0"/>
                          <a:ea typeface="+mn-ea"/>
                          <a:cs typeface="Calibri" panose="020F0502020204030204" pitchFamily="34" charset="0"/>
                        </a:rPr>
                        <a:t>OSAKA</a:t>
                      </a:r>
                      <a:r>
                        <a:rPr lang="zh-TW" altLang="en-US" sz="1300" kern="100" dirty="0" smtClean="0">
                          <a:solidFill>
                            <a:schemeClr val="tx1"/>
                          </a:solidFill>
                          <a:effectLst/>
                          <a:latin typeface="Calibri" panose="020F0502020204030204" pitchFamily="34" charset="0"/>
                          <a:ea typeface="+mn-ea"/>
                          <a:cs typeface="Calibri" panose="020F0502020204030204" pitchFamily="34" charset="0"/>
                        </a:rPr>
                        <a:t>推進委員会</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を随時開催（</a:t>
                      </a:r>
                      <a:r>
                        <a:rPr lang="en-US" altLang="zh-CN" sz="1300" kern="100" dirty="0" smtClean="0">
                          <a:solidFill>
                            <a:schemeClr val="tx1"/>
                          </a:solidFill>
                          <a:effectLst/>
                          <a:latin typeface="Calibri" panose="020F0502020204030204" pitchFamily="34" charset="0"/>
                          <a:ea typeface="+mn-ea"/>
                          <a:cs typeface="Calibri" panose="020F0502020204030204" pitchFamily="34" charset="0"/>
                        </a:rPr>
                        <a:t>2022</a:t>
                      </a:r>
                      <a:r>
                        <a:rPr lang="zh-CN" altLang="en-US" sz="130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年</a:t>
                      </a:r>
                      <a:r>
                        <a:rPr lang="en-US" altLang="zh-CN" sz="130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3</a:t>
                      </a:r>
                      <a:r>
                        <a:rPr lang="zh-CN" altLang="en-US" sz="130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月</a:t>
                      </a:r>
                      <a:r>
                        <a:rPr lang="ja-JP" altLang="en-US" sz="130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末</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までに、総会：</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2</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回、幹事会</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3</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回、部会：</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3</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部会を各</a:t>
                      </a:r>
                      <a:r>
                        <a:rPr lang="en-US" altLang="ja-JP" sz="1300" kern="100" dirty="0" smtClean="0">
                          <a:solidFill>
                            <a:schemeClr val="tx1"/>
                          </a:solidFill>
                          <a:effectLst/>
                          <a:latin typeface="Calibri" panose="020F0502020204030204" pitchFamily="34" charset="0"/>
                          <a:ea typeface="+mn-ea"/>
                          <a:cs typeface="Calibri" panose="020F0502020204030204" pitchFamily="34" charset="0"/>
                        </a:rPr>
                        <a:t>3</a:t>
                      </a:r>
                      <a:r>
                        <a:rPr lang="ja-JP" altLang="en-US" sz="1300" kern="100" dirty="0" smtClean="0">
                          <a:solidFill>
                            <a:schemeClr val="tx1"/>
                          </a:solidFill>
                          <a:effectLst/>
                          <a:latin typeface="Calibri" panose="020F0502020204030204" pitchFamily="34" charset="0"/>
                          <a:ea typeface="+mn-ea"/>
                          <a:cs typeface="Calibri" panose="020F0502020204030204" pitchFamily="34" charset="0"/>
                        </a:rPr>
                        <a:t>回）し意見交換。</a:t>
                      </a:r>
                      <a:endParaRPr lang="en-US" altLang="ja-JP" sz="1300" kern="100" dirty="0" smtClean="0">
                        <a:solidFill>
                          <a:schemeClr val="tx1"/>
                        </a:solidFill>
                        <a:effectLst/>
                        <a:latin typeface="Calibri" panose="020F0502020204030204" pitchFamily="34" charset="0"/>
                        <a:ea typeface="+mn-ea"/>
                        <a:cs typeface="Calibri" panose="020F0502020204030204" pitchFamily="34" charset="0"/>
                      </a:endParaRPr>
                    </a:p>
                    <a:p>
                      <a:pPr marL="72000" indent="-457200" algn="l">
                        <a:lnSpc>
                          <a:spcPct val="100000"/>
                        </a:lnSpc>
                        <a:spcBef>
                          <a:spcPts val="0"/>
                        </a:spcBef>
                        <a:spcAft>
                          <a:spcPts val="0"/>
                        </a:spcAft>
                      </a:pPr>
                      <a:endParaRPr lang="en-US" altLang="ja-JP" sz="1300" kern="100" dirty="0" smtClean="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ct val="100000"/>
                        </a:lnSpc>
                        <a:spcBef>
                          <a:spcPts val="0"/>
                        </a:spcBef>
                        <a:spcAft>
                          <a:spcPts val="0"/>
                        </a:spcAft>
                      </a:pP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・「国際金融都市</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OSAKA</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戦略」の承認、策定。（</a:t>
                      </a:r>
                      <a:r>
                        <a:rPr lang="en-US" altLang="zh-CN" sz="1300" b="0" kern="100" dirty="0" smtClean="0">
                          <a:solidFill>
                            <a:schemeClr val="tx1"/>
                          </a:solidFill>
                          <a:effectLst/>
                          <a:latin typeface="Calibri" panose="020F0502020204030204" pitchFamily="34" charset="0"/>
                          <a:ea typeface="+mn-ea"/>
                          <a:cs typeface="Calibri" panose="020F0502020204030204" pitchFamily="34" charset="0"/>
                        </a:rPr>
                        <a:t>2022</a:t>
                      </a:r>
                      <a:r>
                        <a:rPr lang="zh-CN" altLang="en-US"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年</a:t>
                      </a:r>
                      <a:r>
                        <a:rPr lang="en-US" altLang="zh-CN" sz="1300" b="0" kern="100" dirty="0" smtClean="0">
                          <a:solidFill>
                            <a:schemeClr val="tx1"/>
                          </a:solidFill>
                          <a:effectLst/>
                          <a:latin typeface="Calibri" panose="020F0502020204030204" pitchFamily="34" charset="0"/>
                          <a:ea typeface="+mn-ea"/>
                          <a:cs typeface="Calibri" panose="020F0502020204030204" pitchFamily="34" charset="0"/>
                        </a:rPr>
                        <a:t>3</a:t>
                      </a:r>
                      <a:r>
                        <a:rPr lang="zh-CN" altLang="en-US"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月</a:t>
                      </a:r>
                      <a:r>
                        <a:rPr lang="en-US" altLang="zh-CN"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25</a:t>
                      </a:r>
                      <a:r>
                        <a:rPr lang="zh-CN" altLang="en-US"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日</a:t>
                      </a:r>
                      <a:r>
                        <a:rPr lang="zh-TW" altLang="en-US"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国際金融都市</a:t>
                      </a:r>
                      <a:r>
                        <a:rPr lang="en-US" altLang="zh-TW"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OSAKA</a:t>
                      </a:r>
                      <a:r>
                        <a:rPr lang="zh-TW" altLang="en-US"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推進委員会</a:t>
                      </a:r>
                      <a:r>
                        <a:rPr lang="zh-CN" altLang="en-US"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総会</a:t>
                      </a:r>
                      <a:r>
                        <a:rPr lang="ja-JP" altLang="en-US"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rPr>
                        <a:t>）</a:t>
                      </a:r>
                      <a:endParaRPr lang="en-US" altLang="ja-JP" sz="1300" b="0" kern="100" dirty="0" smtClean="0">
                        <a:solidFill>
                          <a:schemeClr val="tx1"/>
                        </a:solidFill>
                        <a:effectLst/>
                        <a:latin typeface="ＭＳ Ｐゴシック" panose="020B0600070205080204" pitchFamily="50" charset="-128"/>
                        <a:ea typeface="ＭＳ Ｐゴシック" panose="020B0600070205080204" pitchFamily="50" charset="-128"/>
                        <a:cs typeface="Calibri" panose="020F0502020204030204" pitchFamily="34" charset="0"/>
                      </a:endParaRPr>
                    </a:p>
                    <a:p>
                      <a:pPr marL="72000" indent="-457200" algn="l">
                        <a:lnSpc>
                          <a:spcPct val="100000"/>
                        </a:lnSpc>
                        <a:spcBef>
                          <a:spcPts val="0"/>
                        </a:spcBef>
                        <a:spcAft>
                          <a:spcPts val="0"/>
                        </a:spcAft>
                      </a:pPr>
                      <a:endParaRPr lang="en-US" altLang="ja-JP" sz="1300" b="0" kern="100" dirty="0" smtClean="0">
                        <a:solidFill>
                          <a:schemeClr val="tx1"/>
                        </a:solidFill>
                        <a:effectLst/>
                        <a:latin typeface="Calibri" panose="020F0502020204030204" pitchFamily="34" charset="0"/>
                        <a:ea typeface="+mn-ea"/>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・戦略に基づき、以下の取組みを実施。</a:t>
                      </a:r>
                      <a:endParaRPr lang="en-US" altLang="ja-JP" sz="1300" b="0" kern="100" dirty="0" smtClean="0">
                        <a:solidFill>
                          <a:schemeClr val="tx1"/>
                        </a:solidFill>
                        <a:effectLst/>
                        <a:latin typeface="Calibri" panose="020F0502020204030204" pitchFamily="34" charset="0"/>
                        <a:ea typeface="+mn-ea"/>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・マスプロモーション活動として、国際金融都市</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OSAKA</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ホームページの開設、欧州・アジア企業向けセミナーの開催、投資家向けフォーラムでの知事・市長メッセージ発信、世界最大規模のフィンテック関連イベント「シンガポール・フィンテック・フェスティバル」出展、を実施。</a:t>
                      </a:r>
                      <a:endParaRPr lang="en-US" altLang="ja-JP" sz="1300" b="0" kern="100" dirty="0" smtClean="0">
                        <a:solidFill>
                          <a:schemeClr val="tx1"/>
                        </a:solidFill>
                        <a:effectLst/>
                        <a:latin typeface="Calibri" panose="020F0502020204030204" pitchFamily="34" charset="0"/>
                        <a:ea typeface="+mn-ea"/>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・個別ターゲットへ戦略的にアプローチするためシンガポール現地調査や国内</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PR</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活動を実施</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(2022</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年</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6</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月～</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8</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月</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a:t>
                      </a:r>
                      <a:r>
                        <a:rPr lang="ja-JP" altLang="en-US" sz="1300" b="0" kern="100" dirty="0" err="1" smtClean="0">
                          <a:solidFill>
                            <a:schemeClr val="tx1"/>
                          </a:solidFill>
                          <a:effectLst/>
                          <a:latin typeface="Calibri" panose="020F0502020204030204" pitchFamily="34" charset="0"/>
                          <a:ea typeface="+mn-ea"/>
                          <a:cs typeface="Calibri" panose="020F0502020204030204" pitchFamily="34" charset="0"/>
                        </a:rPr>
                        <a:t>。</a:t>
                      </a:r>
                      <a:endParaRPr lang="en-US" altLang="ja-JP" sz="1300" b="0" kern="100" dirty="0" smtClean="0">
                        <a:solidFill>
                          <a:schemeClr val="tx1"/>
                        </a:solidFill>
                        <a:effectLst/>
                        <a:latin typeface="Calibri" panose="020F0502020204030204" pitchFamily="34" charset="0"/>
                        <a:ea typeface="+mn-ea"/>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・企業誘致に向けて、大阪進出を希望する金融系外国企業等の発掘、個別アプローチ、伴走支援を実施</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(2022</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年</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7</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月から</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 。</a:t>
                      </a:r>
                      <a:endParaRPr lang="en-US" altLang="ja-JP" sz="1300" b="0" kern="100" dirty="0" smtClean="0">
                        <a:solidFill>
                          <a:schemeClr val="tx1"/>
                        </a:solidFill>
                        <a:effectLst/>
                        <a:latin typeface="Calibri" panose="020F0502020204030204" pitchFamily="34" charset="0"/>
                        <a:ea typeface="+mn-ea"/>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・金融系外国企業等からの相談窓口「国際金融ワンストップサポートセンター大阪」を設置（</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2021</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年</a:t>
                      </a:r>
                      <a:r>
                        <a:rPr lang="en-US" altLang="ja-JP" sz="1300" b="0" kern="100" dirty="0" smtClean="0">
                          <a:solidFill>
                            <a:schemeClr val="tx1"/>
                          </a:solidFill>
                          <a:effectLst/>
                          <a:latin typeface="Calibri" panose="020F0502020204030204" pitchFamily="34" charset="0"/>
                          <a:ea typeface="+mn-ea"/>
                          <a:cs typeface="Calibri" panose="020F0502020204030204" pitchFamily="34" charset="0"/>
                        </a:rPr>
                        <a:t>12</a:t>
                      </a:r>
                      <a:r>
                        <a:rPr lang="ja-JP" altLang="en-US" sz="1300" b="0" kern="100" dirty="0" smtClean="0">
                          <a:solidFill>
                            <a:schemeClr val="tx1"/>
                          </a:solidFill>
                          <a:effectLst/>
                          <a:latin typeface="Calibri" panose="020F0502020204030204" pitchFamily="34" charset="0"/>
                          <a:ea typeface="+mn-ea"/>
                          <a:cs typeface="Calibri" panose="020F0502020204030204" pitchFamily="34" charset="0"/>
                        </a:rPr>
                        <a:t>月）。</a:t>
                      </a:r>
                      <a:endParaRPr lang="en-US" altLang="ja-JP" sz="1300" b="0" kern="100" dirty="0" smtClean="0">
                        <a:solidFill>
                          <a:schemeClr val="tx1"/>
                        </a:solidFill>
                        <a:effectLst/>
                        <a:latin typeface="Calibri" panose="020F0502020204030204" pitchFamily="34" charset="0"/>
                        <a:ea typeface="+mn-ea"/>
                        <a:cs typeface="Calibri" panose="020F0502020204030204" pitchFamily="34" charset="0"/>
                      </a:endParaRPr>
                    </a:p>
                    <a:p>
                      <a:pPr marL="72000" indent="-457200" algn="l">
                        <a:lnSpc>
                          <a:spcPct val="100000"/>
                        </a:lnSpc>
                        <a:spcBef>
                          <a:spcPts val="0"/>
                        </a:spcBef>
                        <a:spcAft>
                          <a:spcPts val="0"/>
                        </a:spcAft>
                      </a:pPr>
                      <a:endParaRPr lang="en-US" altLang="ja-JP" sz="1300" b="0" kern="100" dirty="0" smtClean="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6"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p:cNvSpPr txBox="1"/>
          <p:nvPr/>
        </p:nvSpPr>
        <p:spPr>
          <a:xfrm>
            <a:off x="-14684" y="0"/>
            <a:ext cx="5090740"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（６</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）国際金融都市実現に向けた</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取組み</a:t>
            </a: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新規</a:t>
            </a:r>
            <a:r>
              <a:rPr kumimoji="1" lang="en-US" altLang="ja-JP"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6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775964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078" y="260648"/>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■国際金融都市</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戦略の概要</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tint val="75000"/>
                </a:prstClr>
              </a:solidFill>
              <a:effectLst/>
              <a:uLnTx/>
              <a:uFillTx/>
            </a:endParaRPr>
          </a:p>
        </p:txBody>
      </p:sp>
      <p:pic>
        <p:nvPicPr>
          <p:cNvPr id="3" name="図 2"/>
          <p:cNvPicPr>
            <a:picLocks noChangeAspect="1"/>
          </p:cNvPicPr>
          <p:nvPr/>
        </p:nvPicPr>
        <p:blipFill>
          <a:blip r:embed="rId2"/>
          <a:stretch>
            <a:fillRect/>
          </a:stretch>
        </p:blipFill>
        <p:spPr>
          <a:xfrm>
            <a:off x="344918" y="548680"/>
            <a:ext cx="8331538" cy="6068161"/>
          </a:xfrm>
          <a:prstGeom prst="rect">
            <a:avLst/>
          </a:prstGeom>
        </p:spPr>
      </p:pic>
    </p:spTree>
    <p:extLst>
      <p:ext uri="{BB962C8B-B14F-4D97-AF65-F5344CB8AC3E}">
        <p14:creationId xmlns:p14="http://schemas.microsoft.com/office/powerpoint/2010/main" val="1417599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48581" y="457202"/>
          <a:ext cx="9036000" cy="620268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448000">
                  <a:extLst>
                    <a:ext uri="{9D8B030D-6E8A-4147-A177-3AD203B41FA5}">
                      <a16:colId xmlns:a16="http://schemas.microsoft.com/office/drawing/2014/main" val="20002"/>
                    </a:ext>
                  </a:extLst>
                </a:gridCol>
                <a:gridCol w="2268000">
                  <a:extLst>
                    <a:ext uri="{9D8B030D-6E8A-4147-A177-3AD203B41FA5}">
                      <a16:colId xmlns:a16="http://schemas.microsoft.com/office/drawing/2014/main" val="20003"/>
                    </a:ext>
                  </a:extLst>
                </a:gridCol>
              </a:tblGrid>
              <a:tr h="36159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3631">
                <a:tc>
                  <a:txBody>
                    <a:bodyPr/>
                    <a:lstStyle/>
                    <a:p>
                      <a:pPr marL="0" indent="0"/>
                      <a:r>
                        <a:rPr kumimoji="1" lang="ja-JP" altLang="en-US" sz="1300" dirty="0" smtClean="0">
                          <a:solidFill>
                            <a:schemeClr val="tx1"/>
                          </a:solidFill>
                          <a:latin typeface="+mn-ea"/>
                          <a:ea typeface="+mn-ea"/>
                        </a:rPr>
                        <a:t>　都市部においても人口減少・超高齢社会を迎える我が国において、副首都・大阪にふさわしい「豊かで利便性の高い都市生活」の実現に向けて、ＩＣＴをはじめとする先端技術を活用し、住民の生活の質（</a:t>
                      </a:r>
                      <a:r>
                        <a:rPr kumimoji="1" lang="en-US" altLang="ja-JP" sz="1300" dirty="0" err="1" smtClean="0">
                          <a:solidFill>
                            <a:schemeClr val="tx1"/>
                          </a:solidFill>
                          <a:latin typeface="+mn-ea"/>
                          <a:ea typeface="+mn-ea"/>
                        </a:rPr>
                        <a:t>QoL</a:t>
                      </a:r>
                      <a:r>
                        <a:rPr kumimoji="1" lang="en-US" altLang="ja-JP" sz="1300" dirty="0" smtClean="0">
                          <a:solidFill>
                            <a:schemeClr val="tx1"/>
                          </a:solidFill>
                          <a:latin typeface="+mn-ea"/>
                          <a:ea typeface="+mn-ea"/>
                        </a:rPr>
                        <a:t>)</a:t>
                      </a:r>
                      <a:r>
                        <a:rPr kumimoji="1" lang="ja-JP" altLang="en-US" sz="1300" dirty="0" smtClean="0">
                          <a:solidFill>
                            <a:schemeClr val="tx1"/>
                          </a:solidFill>
                          <a:latin typeface="+mn-ea"/>
                          <a:ea typeface="+mn-ea"/>
                        </a:rPr>
                        <a:t>の向上を図っていくことが必要。</a:t>
                      </a:r>
                      <a:endParaRPr kumimoji="1" lang="en-US" altLang="ja-JP" sz="1300" dirty="0" smtClean="0">
                        <a:solidFill>
                          <a:schemeClr val="tx1"/>
                        </a:solidFill>
                        <a:latin typeface="+mn-ea"/>
                        <a:ea typeface="+mn-ea"/>
                      </a:endParaRPr>
                    </a:p>
                    <a:p>
                      <a:pPr marL="0" indent="0"/>
                      <a:r>
                        <a:rPr kumimoji="1" lang="ja-JP" altLang="en-US" sz="1300" dirty="0" smtClean="0">
                          <a:solidFill>
                            <a:schemeClr val="tx1"/>
                          </a:solidFill>
                          <a:latin typeface="+mn-ea"/>
                          <a:ea typeface="+mn-ea"/>
                        </a:rPr>
                        <a:t>　あわせて、</a:t>
                      </a:r>
                      <a:r>
                        <a:rPr kumimoji="1" lang="en-US" altLang="ja-JP" sz="1300" dirty="0" smtClean="0">
                          <a:solidFill>
                            <a:schemeClr val="tx1"/>
                          </a:solidFill>
                          <a:latin typeface="+mn-ea"/>
                          <a:ea typeface="+mn-ea"/>
                        </a:rPr>
                        <a:t>2025</a:t>
                      </a:r>
                      <a:r>
                        <a:rPr kumimoji="1" lang="ja-JP" altLang="en-US" sz="1300" dirty="0" smtClean="0">
                          <a:solidFill>
                            <a:schemeClr val="tx1"/>
                          </a:solidFill>
                          <a:latin typeface="+mn-ea"/>
                          <a:ea typeface="+mn-ea"/>
                        </a:rPr>
                        <a:t>年大阪・関西万博の開催都市である大阪として、スマートシティの世界の先進事例も参考に、先端技術を活用した都市課題解決の先導役となり、世界的な都市間競争の中で存在感を発揮できる都市をめざす。</a:t>
                      </a:r>
                      <a:endParaRPr kumimoji="1" lang="en-US" altLang="ja-JP" sz="13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r>
                        <a:rPr kumimoji="1" lang="ja-JP" altLang="en-US" sz="1300" dirty="0" smtClean="0">
                          <a:solidFill>
                            <a:schemeClr val="tx1"/>
                          </a:solidFill>
                          <a:latin typeface="+mn-ea"/>
                          <a:ea typeface="+mn-ea"/>
                        </a:rPr>
                        <a:t>　万博開催年である</a:t>
                      </a:r>
                      <a:r>
                        <a:rPr kumimoji="1" lang="en-US" altLang="ja-JP" sz="1300" dirty="0" smtClean="0">
                          <a:solidFill>
                            <a:schemeClr val="tx1"/>
                          </a:solidFill>
                          <a:latin typeface="+mn-ea"/>
                          <a:ea typeface="+mn-ea"/>
                        </a:rPr>
                        <a:t>2025</a:t>
                      </a:r>
                      <a:r>
                        <a:rPr kumimoji="1" lang="ja-JP" altLang="en-US" sz="1300" dirty="0" smtClean="0">
                          <a:solidFill>
                            <a:schemeClr val="tx1"/>
                          </a:solidFill>
                          <a:latin typeface="+mn-ea"/>
                          <a:ea typeface="+mn-ea"/>
                        </a:rPr>
                        <a:t>年頃に向けて、都市</a:t>
                      </a:r>
                      <a:r>
                        <a:rPr kumimoji="1" lang="en-US" altLang="ja-JP" sz="1300" dirty="0" smtClean="0">
                          <a:solidFill>
                            <a:schemeClr val="tx1"/>
                          </a:solidFill>
                          <a:latin typeface="+mn-ea"/>
                          <a:ea typeface="+mn-ea"/>
                        </a:rPr>
                        <a:t>DX</a:t>
                      </a:r>
                      <a:r>
                        <a:rPr kumimoji="1" lang="ja-JP" altLang="en-US" sz="1300" dirty="0" err="1" smtClean="0">
                          <a:solidFill>
                            <a:schemeClr val="tx1"/>
                          </a:solidFill>
                          <a:latin typeface="+mn-ea"/>
                          <a:ea typeface="+mn-ea"/>
                        </a:rPr>
                        <a:t>、</a:t>
                      </a:r>
                      <a:r>
                        <a:rPr kumimoji="1" lang="ja-JP" altLang="en-US" sz="1300" dirty="0" smtClean="0">
                          <a:solidFill>
                            <a:schemeClr val="tx1"/>
                          </a:solidFill>
                          <a:latin typeface="+mn-ea"/>
                          <a:ea typeface="+mn-ea"/>
                        </a:rPr>
                        <a:t>地域</a:t>
                      </a:r>
                      <a:r>
                        <a:rPr kumimoji="1" lang="en-US" altLang="ja-JP" sz="1300" dirty="0" smtClean="0">
                          <a:solidFill>
                            <a:schemeClr val="tx1"/>
                          </a:solidFill>
                          <a:latin typeface="+mn-ea"/>
                          <a:ea typeface="+mn-ea"/>
                        </a:rPr>
                        <a:t>DX</a:t>
                      </a:r>
                      <a:r>
                        <a:rPr kumimoji="1" lang="ja-JP" altLang="en-US" sz="1300" dirty="0" err="1" smtClean="0">
                          <a:solidFill>
                            <a:schemeClr val="tx1"/>
                          </a:solidFill>
                          <a:latin typeface="+mn-ea"/>
                          <a:ea typeface="+mn-ea"/>
                        </a:rPr>
                        <a:t>、</a:t>
                      </a:r>
                      <a:r>
                        <a:rPr kumimoji="1" lang="ja-JP" altLang="en-US" sz="1300" dirty="0" smtClean="0">
                          <a:solidFill>
                            <a:schemeClr val="tx1"/>
                          </a:solidFill>
                          <a:latin typeface="+mn-ea"/>
                          <a:ea typeface="+mn-ea"/>
                        </a:rPr>
                        <a:t>行政</a:t>
                      </a:r>
                      <a:r>
                        <a:rPr kumimoji="1" lang="en-US" altLang="ja-JP" sz="1300" dirty="0" smtClean="0">
                          <a:solidFill>
                            <a:schemeClr val="tx1"/>
                          </a:solidFill>
                          <a:latin typeface="+mn-ea"/>
                          <a:ea typeface="+mn-ea"/>
                        </a:rPr>
                        <a:t>DX</a:t>
                      </a:r>
                      <a:r>
                        <a:rPr kumimoji="1" lang="ja-JP" altLang="en-US" sz="1300" dirty="0" smtClean="0">
                          <a:solidFill>
                            <a:schemeClr val="tx1"/>
                          </a:solidFill>
                          <a:latin typeface="+mn-ea"/>
                          <a:ea typeface="+mn-ea"/>
                        </a:rPr>
                        <a:t>の３つのフェーズで取組みを進め、スマートシティの基盤を確立。</a:t>
                      </a:r>
                      <a:endParaRPr kumimoji="1" lang="en-US" altLang="ja-JP" sz="1300" dirty="0" smtClean="0">
                        <a:solidFill>
                          <a:schemeClr val="tx1"/>
                        </a:solidFill>
                        <a:latin typeface="+mn-ea"/>
                        <a:ea typeface="+mn-ea"/>
                      </a:endParaRPr>
                    </a:p>
                    <a:p>
                      <a:pPr marL="0" indent="0"/>
                      <a:r>
                        <a:rPr kumimoji="1" lang="ja-JP" altLang="en-US" sz="1300" dirty="0" smtClean="0">
                          <a:solidFill>
                            <a:schemeClr val="tx1"/>
                          </a:solidFill>
                          <a:latin typeface="+mn-ea"/>
                          <a:ea typeface="+mn-ea"/>
                        </a:rPr>
                        <a:t>　取組みにあたっては、①住民が実感できる形での</a:t>
                      </a:r>
                      <a:r>
                        <a:rPr kumimoji="1" lang="en-US" altLang="ja-JP" sz="1300" dirty="0" err="1" smtClean="0">
                          <a:solidFill>
                            <a:schemeClr val="tx1"/>
                          </a:solidFill>
                          <a:latin typeface="+mn-ea"/>
                          <a:ea typeface="+mn-ea"/>
                        </a:rPr>
                        <a:t>QoL</a:t>
                      </a:r>
                      <a:r>
                        <a:rPr kumimoji="1" lang="ja-JP" altLang="en-US" sz="1300" dirty="0" smtClean="0">
                          <a:solidFill>
                            <a:schemeClr val="tx1"/>
                          </a:solidFill>
                          <a:latin typeface="+mn-ea"/>
                          <a:ea typeface="+mn-ea"/>
                        </a:rPr>
                        <a:t>向上、②民間との協業、③実験にとどまらない社会実装を基本姿勢とする。</a:t>
                      </a:r>
                      <a:endParaRPr kumimoji="1" lang="en-US" altLang="ja-JP" sz="1300" dirty="0" smtClean="0">
                        <a:solidFill>
                          <a:schemeClr val="tx1"/>
                        </a:solidFill>
                        <a:latin typeface="+mn-ea"/>
                        <a:ea typeface="+mn-ea"/>
                      </a:endParaRPr>
                    </a:p>
                    <a:p>
                      <a:pPr marL="0" indent="0"/>
                      <a:r>
                        <a:rPr kumimoji="1" lang="ja-JP" altLang="en-US" sz="1300" dirty="0" smtClean="0">
                          <a:solidFill>
                            <a:schemeClr val="tx1"/>
                          </a:solidFill>
                          <a:latin typeface="+mn-ea"/>
                          <a:ea typeface="+mn-ea"/>
                        </a:rPr>
                        <a:t>　あわせて、複数分野の先端的サービスの提供と大胆な規制改革などによって、スーパーシティ構想に取り組み、住民</a:t>
                      </a:r>
                      <a:r>
                        <a:rPr kumimoji="1" lang="en-US" altLang="ja-JP" sz="1300" dirty="0" err="1" smtClean="0">
                          <a:solidFill>
                            <a:schemeClr val="tx1"/>
                          </a:solidFill>
                          <a:latin typeface="+mn-ea"/>
                          <a:ea typeface="+mn-ea"/>
                        </a:rPr>
                        <a:t>QoL</a:t>
                      </a:r>
                      <a:r>
                        <a:rPr kumimoji="1" lang="ja-JP" altLang="en-US" sz="1300" dirty="0" smtClean="0">
                          <a:solidFill>
                            <a:schemeClr val="tx1"/>
                          </a:solidFill>
                          <a:latin typeface="+mn-ea"/>
                          <a:ea typeface="+mn-ea"/>
                        </a:rPr>
                        <a:t>の向上と都市競争力の強化をめざす。</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万博開催後には、そのレガシーを活用し、最先端技術の都市への実装を大阪が先導する未来社会を実現する。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○戦略の策定</a:t>
                      </a:r>
                      <a:endParaRPr kumimoji="1" lang="en-US" altLang="ja-JP" sz="1300" dirty="0" smtClean="0">
                        <a:solidFill>
                          <a:schemeClr val="tx1"/>
                        </a:solidFill>
                        <a:latin typeface="+mn-ea"/>
                        <a:ea typeface="+mn-ea"/>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・大阪スマートシティ戦略会議を設置し、調査・研究を重ねて府市共同の「大阪スマートシティ戦略」を策定（令和</a:t>
                      </a:r>
                      <a:r>
                        <a:rPr kumimoji="1" lang="en-US" altLang="ja-JP" sz="1300" dirty="0" smtClean="0">
                          <a:solidFill>
                            <a:schemeClr val="tx1"/>
                          </a:solidFill>
                          <a:latin typeface="+mn-ea"/>
                          <a:ea typeface="+mn-ea"/>
                        </a:rPr>
                        <a:t>4</a:t>
                      </a:r>
                      <a:r>
                        <a:rPr kumimoji="1" lang="ja-JP" altLang="en-US" sz="1300" dirty="0" smtClean="0">
                          <a:solidFill>
                            <a:schemeClr val="tx1"/>
                          </a:solidFill>
                          <a:latin typeface="+mn-ea"/>
                          <a:ea typeface="+mn-ea"/>
                        </a:rPr>
                        <a:t>年</a:t>
                      </a:r>
                      <a:r>
                        <a:rPr kumimoji="1" lang="en-US" altLang="ja-JP" sz="1300" dirty="0" smtClean="0">
                          <a:solidFill>
                            <a:schemeClr val="tx1"/>
                          </a:solidFill>
                          <a:latin typeface="+mn-ea"/>
                          <a:ea typeface="+mn-ea"/>
                        </a:rPr>
                        <a:t>3</a:t>
                      </a:r>
                      <a:r>
                        <a:rPr kumimoji="1" lang="ja-JP" altLang="en-US" sz="1300" dirty="0" smtClean="0">
                          <a:solidFill>
                            <a:schemeClr val="tx1"/>
                          </a:solidFill>
                          <a:latin typeface="+mn-ea"/>
                          <a:ea typeface="+mn-ea"/>
                        </a:rPr>
                        <a:t>月に</a:t>
                      </a:r>
                      <a:r>
                        <a:rPr kumimoji="1" lang="en-US" altLang="ja-JP" sz="1300" dirty="0" smtClean="0">
                          <a:solidFill>
                            <a:schemeClr val="tx1"/>
                          </a:solidFill>
                          <a:latin typeface="+mn-ea"/>
                          <a:ea typeface="+mn-ea"/>
                        </a:rPr>
                        <a:t>ver.2.0</a:t>
                      </a:r>
                      <a:r>
                        <a:rPr kumimoji="1" lang="ja-JP" altLang="en-US" sz="1300" dirty="0" smtClean="0">
                          <a:solidFill>
                            <a:schemeClr val="tx1"/>
                          </a:solidFill>
                          <a:latin typeface="+mn-ea"/>
                          <a:ea typeface="+mn-ea"/>
                        </a:rPr>
                        <a:t>に改訂）。</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○大阪府市の体制強化</a:t>
                      </a:r>
                      <a:endParaRPr kumimoji="1" lang="en-US" altLang="ja-JP" sz="1300" dirty="0" smtClean="0">
                        <a:solidFill>
                          <a:schemeClr val="tx1"/>
                        </a:solidFill>
                        <a:latin typeface="+mn-ea"/>
                        <a:ea typeface="+mn-ea"/>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・大阪府にスマートシティ戦略部を、大阪市の</a:t>
                      </a:r>
                      <a:r>
                        <a:rPr kumimoji="1" lang="en-US" altLang="ja-JP" sz="1300" dirty="0" smtClean="0">
                          <a:solidFill>
                            <a:schemeClr val="tx1"/>
                          </a:solidFill>
                          <a:latin typeface="+mn-ea"/>
                          <a:ea typeface="+mn-ea"/>
                        </a:rPr>
                        <a:t>ICT</a:t>
                      </a:r>
                      <a:r>
                        <a:rPr kumimoji="1" lang="ja-JP" altLang="en-US" sz="1300" dirty="0" smtClean="0">
                          <a:solidFill>
                            <a:schemeClr val="tx1"/>
                          </a:solidFill>
                          <a:latin typeface="+mn-ea"/>
                          <a:ea typeface="+mn-ea"/>
                        </a:rPr>
                        <a:t>戦略室にスマートシティ推進担当を設置（令和</a:t>
                      </a:r>
                      <a:r>
                        <a:rPr kumimoji="1" lang="en-US" altLang="ja-JP" sz="1300" dirty="0" smtClean="0">
                          <a:solidFill>
                            <a:schemeClr val="tx1"/>
                          </a:solidFill>
                          <a:latin typeface="+mn-ea"/>
                          <a:ea typeface="+mn-ea"/>
                        </a:rPr>
                        <a:t>2</a:t>
                      </a:r>
                      <a:r>
                        <a:rPr kumimoji="1" lang="ja-JP" altLang="en-US" sz="1300" dirty="0" smtClean="0">
                          <a:solidFill>
                            <a:schemeClr val="tx1"/>
                          </a:solidFill>
                          <a:latin typeface="+mn-ea"/>
                          <a:ea typeface="+mn-ea"/>
                        </a:rPr>
                        <a:t>年</a:t>
                      </a:r>
                      <a:r>
                        <a:rPr kumimoji="1" lang="en-US" altLang="ja-JP" sz="1300" dirty="0" smtClean="0">
                          <a:solidFill>
                            <a:schemeClr val="tx1"/>
                          </a:solidFill>
                          <a:latin typeface="+mn-ea"/>
                          <a:ea typeface="+mn-ea"/>
                        </a:rPr>
                        <a:t>4</a:t>
                      </a:r>
                      <a:r>
                        <a:rPr kumimoji="1" lang="ja-JP" altLang="en-US" sz="1300" dirty="0" smtClean="0">
                          <a:solidFill>
                            <a:schemeClr val="tx1"/>
                          </a:solidFill>
                          <a:latin typeface="+mn-ea"/>
                          <a:ea typeface="+mn-ea"/>
                        </a:rPr>
                        <a:t>月）。</a:t>
                      </a:r>
                      <a:endParaRPr kumimoji="1" lang="en-US" altLang="ja-JP" sz="1300" dirty="0" smtClean="0">
                        <a:solidFill>
                          <a:schemeClr val="tx1"/>
                        </a:solidFill>
                        <a:latin typeface="+mn-ea"/>
                        <a:ea typeface="+mn-ea"/>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・大阪府にデジタル改革を推進する「大阪</a:t>
                      </a:r>
                      <a:r>
                        <a:rPr kumimoji="1" lang="en-US" altLang="ja-JP" sz="1300" dirty="0" smtClean="0">
                          <a:solidFill>
                            <a:schemeClr val="tx1"/>
                          </a:solidFill>
                          <a:latin typeface="+mn-ea"/>
                          <a:ea typeface="+mn-ea"/>
                        </a:rPr>
                        <a:t>DX</a:t>
                      </a:r>
                      <a:r>
                        <a:rPr kumimoji="1" lang="ja-JP" altLang="en-US" sz="1300" dirty="0" smtClean="0">
                          <a:solidFill>
                            <a:schemeClr val="tx1"/>
                          </a:solidFill>
                          <a:latin typeface="+mn-ea"/>
                          <a:ea typeface="+mn-ea"/>
                        </a:rPr>
                        <a:t>イニシアティブ」を設置（令和</a:t>
                      </a:r>
                      <a:r>
                        <a:rPr kumimoji="1" lang="en-US" altLang="ja-JP" sz="1300" dirty="0" smtClean="0">
                          <a:solidFill>
                            <a:schemeClr val="tx1"/>
                          </a:solidFill>
                          <a:latin typeface="+mn-ea"/>
                          <a:ea typeface="+mn-ea"/>
                        </a:rPr>
                        <a:t>4</a:t>
                      </a:r>
                      <a:r>
                        <a:rPr kumimoji="1" lang="ja-JP" altLang="en-US" sz="1300" dirty="0" smtClean="0">
                          <a:solidFill>
                            <a:schemeClr val="tx1"/>
                          </a:solidFill>
                          <a:latin typeface="+mn-ea"/>
                          <a:ea typeface="+mn-ea"/>
                        </a:rPr>
                        <a:t>年</a:t>
                      </a:r>
                      <a:r>
                        <a:rPr kumimoji="1" lang="en-US" altLang="ja-JP" sz="1300" dirty="0" smtClean="0">
                          <a:solidFill>
                            <a:schemeClr val="tx1"/>
                          </a:solidFill>
                          <a:latin typeface="+mn-ea"/>
                          <a:ea typeface="+mn-ea"/>
                        </a:rPr>
                        <a:t>4</a:t>
                      </a:r>
                      <a:r>
                        <a:rPr kumimoji="1" lang="ja-JP" altLang="en-US" sz="1300" dirty="0" smtClean="0">
                          <a:solidFill>
                            <a:schemeClr val="tx1"/>
                          </a:solidFill>
                          <a:latin typeface="+mn-ea"/>
                          <a:ea typeface="+mn-ea"/>
                        </a:rPr>
                        <a:t>月）。</a:t>
                      </a:r>
                    </a:p>
                    <a:p>
                      <a:pPr marL="180975" marR="0" lvl="0" indent="-180975" algn="l" defTabSz="1033463" rtl="0" eaLnBrk="1" fontAlgn="auto" latinLnBrk="0" hangingPunct="1">
                        <a:lnSpc>
                          <a:spcPct val="100000"/>
                        </a:lnSpc>
                        <a:spcBef>
                          <a:spcPts val="0"/>
                        </a:spcBef>
                        <a:spcAft>
                          <a:spcPts val="0"/>
                        </a:spcAft>
                        <a:buClrTx/>
                        <a:buSzTx/>
                        <a:buFontTx/>
                        <a:buNone/>
                        <a:tabLst/>
                        <a:defRPr/>
                      </a:pPr>
                      <a:endParaRPr kumimoji="1" lang="en-US" altLang="ja-JP" sz="1300" dirty="0" smtClean="0">
                        <a:solidFill>
                          <a:schemeClr val="tx1"/>
                        </a:solidFill>
                        <a:latin typeface="+mn-ea"/>
                        <a:ea typeface="+mn-ea"/>
                      </a:endParaRPr>
                    </a:p>
                    <a:p>
                      <a:pPr marL="180975" marR="0" lvl="0" indent="-180975" algn="l" defTabSz="809625"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○公民連携による取組推進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府内全市町村と企業等が参</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画する大阪スマートシティ</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パートナーズフォーラムを設</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a:t>
                      </a:r>
                      <a:r>
                        <a:rPr kumimoji="1" lang="ja-JP" altLang="en-US" sz="1300" dirty="0" err="1" smtClean="0">
                          <a:solidFill>
                            <a:schemeClr val="tx1"/>
                          </a:solidFill>
                          <a:latin typeface="+mn-ea"/>
                          <a:ea typeface="+mn-ea"/>
                        </a:rPr>
                        <a:t>置し</a:t>
                      </a:r>
                      <a:r>
                        <a:rPr kumimoji="1" lang="ja-JP" altLang="en-US" sz="1300" dirty="0" smtClean="0">
                          <a:solidFill>
                            <a:schemeClr val="tx1"/>
                          </a:solidFill>
                          <a:latin typeface="+mn-ea"/>
                          <a:ea typeface="+mn-ea"/>
                        </a:rPr>
                        <a:t>、府内各地で課題解決</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のプロジェク</a:t>
                      </a:r>
                      <a:r>
                        <a:rPr kumimoji="1" lang="ja-JP" altLang="en-US" sz="1300" strike="noStrike" dirty="0" smtClean="0">
                          <a:solidFill>
                            <a:schemeClr val="tx1"/>
                          </a:solidFill>
                          <a:latin typeface="+mn-ea"/>
                          <a:ea typeface="+mn-ea"/>
                        </a:rPr>
                        <a:t>ト</a:t>
                      </a:r>
                      <a:r>
                        <a:rPr kumimoji="1" lang="ja-JP" altLang="en-US" sz="1300" dirty="0" smtClean="0">
                          <a:solidFill>
                            <a:schemeClr val="tx1"/>
                          </a:solidFill>
                          <a:latin typeface="+mn-ea"/>
                          <a:ea typeface="+mn-ea"/>
                        </a:rPr>
                        <a:t>を推進。（令</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和</a:t>
                      </a:r>
                      <a:r>
                        <a:rPr kumimoji="1" lang="en-US" altLang="ja-JP" sz="1300" dirty="0" smtClean="0">
                          <a:solidFill>
                            <a:schemeClr val="tx1"/>
                          </a:solidFill>
                          <a:latin typeface="+mn-ea"/>
                          <a:ea typeface="+mn-ea"/>
                        </a:rPr>
                        <a:t>4</a:t>
                      </a:r>
                      <a:r>
                        <a:rPr kumimoji="1" lang="ja-JP" altLang="en-US" sz="1300" dirty="0" smtClean="0">
                          <a:solidFill>
                            <a:schemeClr val="tx1"/>
                          </a:solidFill>
                          <a:latin typeface="+mn-ea"/>
                          <a:ea typeface="+mn-ea"/>
                        </a:rPr>
                        <a:t>年</a:t>
                      </a:r>
                      <a:r>
                        <a:rPr kumimoji="1" lang="en-US" altLang="ja-JP" sz="1300" dirty="0" smtClean="0">
                          <a:solidFill>
                            <a:schemeClr val="tx1"/>
                          </a:solidFill>
                          <a:latin typeface="+mn-ea"/>
                          <a:ea typeface="+mn-ea"/>
                        </a:rPr>
                        <a:t>10</a:t>
                      </a:r>
                      <a:r>
                        <a:rPr kumimoji="1" lang="ja-JP" altLang="en-US" sz="1300" dirty="0" smtClean="0">
                          <a:solidFill>
                            <a:schemeClr val="tx1"/>
                          </a:solidFill>
                          <a:latin typeface="+mn-ea"/>
                          <a:ea typeface="+mn-ea"/>
                        </a:rPr>
                        <a:t>月現在</a:t>
                      </a:r>
                      <a:r>
                        <a:rPr kumimoji="1" lang="en-US" altLang="ja-JP" sz="1300" dirty="0" smtClean="0">
                          <a:solidFill>
                            <a:schemeClr val="tx1"/>
                          </a:solidFill>
                          <a:latin typeface="+mn-ea"/>
                          <a:ea typeface="+mn-ea"/>
                        </a:rPr>
                        <a:t>451</a:t>
                      </a:r>
                      <a:r>
                        <a:rPr kumimoji="1" lang="ja-JP" altLang="en-US" sz="1300" dirty="0" smtClean="0">
                          <a:solidFill>
                            <a:schemeClr val="tx1"/>
                          </a:solidFill>
                          <a:latin typeface="+mn-ea"/>
                          <a:ea typeface="+mn-ea"/>
                        </a:rPr>
                        <a:t>団体が</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参画）</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strike="noStrike" dirty="0" smtClean="0">
                          <a:solidFill>
                            <a:schemeClr val="tx1"/>
                          </a:solidFill>
                          <a:latin typeface="+mn-ea"/>
                          <a:ea typeface="+mn-ea"/>
                        </a:rPr>
                        <a:t>○スーパーシティへの取組み</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スーパーシティ型国家戦略</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特別区域の指定に関する公</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　募へ府市共同で提案。　</a:t>
                      </a:r>
                      <a:endParaRPr kumimoji="1" lang="en-US" altLang="ja-JP" sz="1300" dirty="0" smtClean="0">
                        <a:solidFill>
                          <a:schemeClr val="tx1"/>
                        </a:solidFill>
                        <a:latin typeface="+mn-ea"/>
                        <a:ea typeface="+mn-ea"/>
                      </a:endParaRPr>
                    </a:p>
                  </a:txBody>
                  <a:tcPr marL="7200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strike="noStrike" dirty="0" smtClean="0">
                          <a:solidFill>
                            <a:schemeClr val="tx1"/>
                          </a:solidFill>
                          <a:latin typeface="+mn-ea"/>
                          <a:ea typeface="+mn-ea"/>
                        </a:rPr>
                        <a:t>○大阪府市の役割の明確化</a:t>
                      </a:r>
                      <a:endParaRPr kumimoji="1" lang="en-US" altLang="ja-JP" sz="1300" strike="noStrike" dirty="0" smtClean="0">
                        <a:solidFill>
                          <a:schemeClr val="tx1"/>
                        </a:solidFill>
                        <a:latin typeface="+mn-ea"/>
                        <a:ea typeface="+mn-ea"/>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strike="noStrike" dirty="0" smtClean="0">
                          <a:solidFill>
                            <a:schemeClr val="tx1"/>
                          </a:solidFill>
                          <a:latin typeface="+mn-ea"/>
                          <a:ea typeface="+mn-ea"/>
                        </a:rPr>
                        <a:t>　・戦略の策定により、大阪全体の発展につなげていくための府市の役割を明確化し、様々なプロジェクトに取り組む方針を確定。今後、これに基づきあらゆる分野で大阪のスマートシティ化を加速。</a:t>
                      </a:r>
                      <a:endParaRPr kumimoji="1" lang="en-US" altLang="ja-JP" sz="1300" strike="noStrike" dirty="0" smtClean="0">
                        <a:solidFill>
                          <a:schemeClr val="tx1"/>
                        </a:solidFill>
                        <a:latin typeface="+mn-ea"/>
                        <a:ea typeface="+mn-ea"/>
                      </a:endParaRPr>
                    </a:p>
                    <a:p>
                      <a:pPr marL="0" indent="0"/>
                      <a:endParaRPr kumimoji="1" lang="en-US" altLang="ja-JP" sz="1300" strike="noStrike" dirty="0" smtClean="0">
                        <a:solidFill>
                          <a:schemeClr val="tx1"/>
                        </a:solidFill>
                        <a:latin typeface="+mn-ea"/>
                        <a:ea typeface="+mn-ea"/>
                      </a:endParaRPr>
                    </a:p>
                    <a:p>
                      <a:pPr marL="0" indent="0"/>
                      <a:r>
                        <a:rPr kumimoji="1" lang="ja-JP" altLang="en-US" sz="1300" strike="noStrike" dirty="0" smtClean="0">
                          <a:solidFill>
                            <a:schemeClr val="tx1"/>
                          </a:solidFill>
                          <a:latin typeface="+mn-ea"/>
                          <a:ea typeface="+mn-ea"/>
                        </a:rPr>
                        <a:t>○行政サービスのデジタル化</a:t>
                      </a:r>
                    </a:p>
                    <a:p>
                      <a:pPr marL="180975" indent="-180975"/>
                      <a:r>
                        <a:rPr kumimoji="1" lang="ja-JP" altLang="en-US" sz="1300" strike="noStrike" dirty="0" smtClean="0">
                          <a:solidFill>
                            <a:schemeClr val="tx1"/>
                          </a:solidFill>
                          <a:latin typeface="+mn-ea"/>
                          <a:ea typeface="+mn-ea"/>
                        </a:rPr>
                        <a:t>　・大阪市は基礎自治体として住民に身近なデジタルサービスの具体化を先導。大阪府は広域自治体として府内市町村のデジタルサービスの充実を図るシステム共同調達を推進。</a:t>
                      </a:r>
                      <a:endParaRPr kumimoji="1" lang="en-US" altLang="ja-JP" sz="1300" strike="noStrike" dirty="0" smtClean="0">
                        <a:solidFill>
                          <a:schemeClr val="tx1"/>
                        </a:solidFill>
                        <a:latin typeface="+mn-ea"/>
                        <a:ea typeface="+mn-ea"/>
                      </a:endParaRPr>
                    </a:p>
                    <a:p>
                      <a:pPr marL="180975" indent="-180975"/>
                      <a:endParaRPr kumimoji="1" lang="en-US" altLang="ja-JP" sz="1300" strike="noStrike" dirty="0" smtClean="0">
                        <a:solidFill>
                          <a:schemeClr val="tx1"/>
                        </a:solidFill>
                        <a:latin typeface="+mn-ea"/>
                        <a:ea typeface="+mn-ea"/>
                      </a:endParaRPr>
                    </a:p>
                    <a:p>
                      <a:pPr marL="180975" indent="-180975"/>
                      <a:r>
                        <a:rPr kumimoji="1" lang="ja-JP" altLang="en-US" sz="1300" strike="noStrike" dirty="0" smtClean="0">
                          <a:solidFill>
                            <a:schemeClr val="tx1"/>
                          </a:solidFill>
                          <a:latin typeface="+mn-ea"/>
                          <a:ea typeface="+mn-ea"/>
                        </a:rPr>
                        <a:t>○府内市町村の課題解決</a:t>
                      </a:r>
                      <a:endParaRPr kumimoji="1" lang="en-US" altLang="ja-JP" sz="1300" strike="noStrike" dirty="0" smtClean="0">
                        <a:solidFill>
                          <a:schemeClr val="tx1"/>
                        </a:solidFill>
                        <a:latin typeface="+mn-ea"/>
                        <a:ea typeface="+mn-ea"/>
                      </a:endParaRPr>
                    </a:p>
                    <a:p>
                      <a:pPr marL="180975" indent="-180975"/>
                      <a:r>
                        <a:rPr kumimoji="1" lang="ja-JP" altLang="en-US" sz="1300" strike="noStrike" dirty="0" smtClean="0">
                          <a:solidFill>
                            <a:schemeClr val="tx1"/>
                          </a:solidFill>
                          <a:latin typeface="+mn-ea"/>
                          <a:ea typeface="+mn-ea"/>
                        </a:rPr>
                        <a:t>　・市町村が抱える課題解決への民間企業の参画拡大。</a:t>
                      </a:r>
                      <a:endParaRPr kumimoji="1" lang="en-US" altLang="ja-JP" sz="1300" strike="noStrike" dirty="0" smtClean="0">
                        <a:solidFill>
                          <a:schemeClr val="tx1"/>
                        </a:solidFill>
                        <a:latin typeface="+mn-ea"/>
                        <a:ea typeface="+mn-ea"/>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strike="noStrike" dirty="0" smtClean="0">
                          <a:solidFill>
                            <a:schemeClr val="tx1"/>
                          </a:solidFill>
                          <a:latin typeface="+mn-ea"/>
                          <a:ea typeface="+mn-ea"/>
                        </a:rPr>
                        <a:t>　　小規模市町村においてもプロジェクトが具体化</a:t>
                      </a:r>
                      <a:endParaRPr kumimoji="1" lang="en-US" altLang="ja-JP" sz="1300" strike="noStrike" dirty="0" smtClean="0">
                        <a:solidFill>
                          <a:schemeClr val="tx1"/>
                        </a:solidFill>
                        <a:latin typeface="+mn-ea"/>
                        <a:ea typeface="+mn-ea"/>
                      </a:endParaRPr>
                    </a:p>
                    <a:p>
                      <a:pPr marL="266700" indent="-266700"/>
                      <a:r>
                        <a:rPr kumimoji="1" lang="ja-JP" altLang="en-US" sz="1300" strike="noStrike" dirty="0" smtClean="0">
                          <a:solidFill>
                            <a:schemeClr val="tx1"/>
                          </a:solidFill>
                          <a:latin typeface="+mn-ea"/>
                          <a:ea typeface="+mn-ea"/>
                        </a:rPr>
                        <a:t>　</a:t>
                      </a:r>
                      <a:r>
                        <a:rPr kumimoji="1" lang="en-US" altLang="ja-JP" sz="1300" strike="noStrike" dirty="0" smtClean="0">
                          <a:solidFill>
                            <a:schemeClr val="tx1"/>
                          </a:solidFill>
                          <a:latin typeface="+mn-ea"/>
                          <a:ea typeface="+mn-ea"/>
                        </a:rPr>
                        <a:t>※16</a:t>
                      </a:r>
                      <a:r>
                        <a:rPr kumimoji="1" lang="ja-JP" altLang="en-US" sz="1300" strike="noStrike" dirty="0" smtClean="0">
                          <a:solidFill>
                            <a:schemeClr val="tx1"/>
                          </a:solidFill>
                          <a:latin typeface="+mn-ea"/>
                          <a:ea typeface="+mn-ea"/>
                        </a:rPr>
                        <a:t>市町で</a:t>
                      </a:r>
                      <a:r>
                        <a:rPr kumimoji="1" lang="en-US" altLang="ja-JP" sz="1300" strike="noStrike" dirty="0" smtClean="0">
                          <a:solidFill>
                            <a:schemeClr val="tx1"/>
                          </a:solidFill>
                          <a:latin typeface="+mn-ea"/>
                          <a:ea typeface="+mn-ea"/>
                        </a:rPr>
                        <a:t>22</a:t>
                      </a:r>
                      <a:r>
                        <a:rPr kumimoji="1" lang="ja-JP" altLang="en-US" sz="1300" strike="noStrike" dirty="0" smtClean="0">
                          <a:solidFill>
                            <a:schemeClr val="tx1"/>
                          </a:solidFill>
                          <a:latin typeface="+mn-ea"/>
                          <a:ea typeface="+mn-ea"/>
                        </a:rPr>
                        <a:t>プロジェクトを　推進（令和</a:t>
                      </a:r>
                      <a:r>
                        <a:rPr kumimoji="1" lang="en-US" altLang="ja-JP" sz="1300" strike="noStrike" dirty="0" smtClean="0">
                          <a:solidFill>
                            <a:schemeClr val="tx1"/>
                          </a:solidFill>
                          <a:latin typeface="+mn-ea"/>
                          <a:ea typeface="+mn-ea"/>
                        </a:rPr>
                        <a:t>4</a:t>
                      </a:r>
                      <a:r>
                        <a:rPr kumimoji="1" lang="ja-JP" altLang="en-US" sz="1300" strike="noStrike" dirty="0" smtClean="0">
                          <a:solidFill>
                            <a:schemeClr val="tx1"/>
                          </a:solidFill>
                          <a:latin typeface="+mn-ea"/>
                          <a:ea typeface="+mn-ea"/>
                        </a:rPr>
                        <a:t>年</a:t>
                      </a:r>
                      <a:r>
                        <a:rPr kumimoji="1" lang="en-US" altLang="ja-JP" sz="1300" strike="noStrike" dirty="0" smtClean="0">
                          <a:solidFill>
                            <a:schemeClr val="tx1"/>
                          </a:solidFill>
                          <a:latin typeface="+mn-ea"/>
                          <a:ea typeface="+mn-ea"/>
                        </a:rPr>
                        <a:t>10</a:t>
                      </a:r>
                      <a:r>
                        <a:rPr kumimoji="1" lang="ja-JP" altLang="en-US" sz="1300" strike="noStrike" dirty="0" smtClean="0">
                          <a:solidFill>
                            <a:schemeClr val="tx1"/>
                          </a:solidFill>
                          <a:latin typeface="+mn-ea"/>
                          <a:ea typeface="+mn-ea"/>
                        </a:rPr>
                        <a:t>月現在）</a:t>
                      </a:r>
                    </a:p>
                    <a:p>
                      <a:pPr marL="0" indent="0"/>
                      <a:endParaRPr kumimoji="1" lang="en-US" altLang="ja-JP" sz="1300" strike="noStrike" dirty="0" smtClean="0">
                        <a:solidFill>
                          <a:schemeClr val="tx1"/>
                        </a:solidFill>
                        <a:latin typeface="+mn-ea"/>
                        <a:ea typeface="+mn-ea"/>
                      </a:endParaRPr>
                    </a:p>
                    <a:p>
                      <a:pPr marL="0" indent="0"/>
                      <a:r>
                        <a:rPr kumimoji="1" lang="ja-JP" altLang="en-US" sz="1300" strike="noStrike" spc="0" baseline="0" dirty="0" smtClean="0">
                          <a:solidFill>
                            <a:schemeClr val="tx1"/>
                          </a:solidFill>
                          <a:latin typeface="+mn-ea"/>
                          <a:ea typeface="+mn-ea"/>
                        </a:rPr>
                        <a:t>○</a:t>
                      </a:r>
                      <a:r>
                        <a:rPr kumimoji="1" lang="ja-JP" altLang="en-US" sz="1300" strike="noStrike" spc="-60" baseline="0" dirty="0" smtClean="0">
                          <a:solidFill>
                            <a:schemeClr val="tx1"/>
                          </a:solidFill>
                          <a:latin typeface="+mn-ea"/>
                          <a:ea typeface="+mn-ea"/>
                        </a:rPr>
                        <a:t>スーパーシティ構想の推進</a:t>
                      </a:r>
                      <a:endParaRPr kumimoji="1" lang="en-US" altLang="ja-JP" sz="1300" strike="noStrike" spc="-60" baseline="0" dirty="0" smtClean="0">
                        <a:solidFill>
                          <a:schemeClr val="tx1"/>
                        </a:solidFill>
                        <a:latin typeface="+mn-ea"/>
                        <a:ea typeface="+mn-ea"/>
                      </a:endParaRPr>
                    </a:p>
                    <a:p>
                      <a:pPr marL="87313" indent="-87313"/>
                      <a:r>
                        <a:rPr kumimoji="1" lang="ja-JP" altLang="en-US" sz="1300" strike="noStrike" baseline="0" dirty="0" smtClean="0">
                          <a:solidFill>
                            <a:schemeClr val="tx1"/>
                          </a:solidFill>
                          <a:latin typeface="+mn-ea"/>
                          <a:ea typeface="+mn-ea"/>
                        </a:rPr>
                        <a:t>・スーパーシティ型国家戦略特別区域への指定</a:t>
                      </a:r>
                      <a:endParaRPr kumimoji="1" lang="ja-JP" altLang="ja-JP" sz="1300" kern="1200" dirty="0">
                        <a:solidFill>
                          <a:schemeClr val="tx1"/>
                        </a:solidFill>
                        <a:effectLst/>
                        <a:latin typeface="+mn-lt"/>
                        <a:ea typeface="+mn-ea"/>
                        <a:cs typeface="+mn-cs"/>
                      </a:endParaRPr>
                    </a:p>
                  </a:txBody>
                  <a:tcPr marL="72000" marR="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4684" y="0"/>
            <a:ext cx="5040000"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（７）スマートシティ戦略の推進</a:t>
            </a: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新規</a:t>
            </a:r>
            <a:r>
              <a:rPr kumimoji="1" lang="en-US" altLang="ja-JP" sz="1600" b="1" i="0" u="none"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2"/>
          <p:cNvSpPr>
            <a:spLocks noGrp="1"/>
          </p:cNvSpPr>
          <p:nvPr>
            <p:ph type="sldNum" sz="quarter" idx="12"/>
          </p:nvPr>
        </p:nvSpPr>
        <p:spPr>
          <a:xfrm>
            <a:off x="7010400" y="652534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68075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1647" y="525741"/>
            <a:ext cx="8683217" cy="1492716"/>
          </a:xfrm>
          <a:prstGeom prst="rect">
            <a:avLst/>
          </a:prstGeom>
          <a:noFill/>
        </p:spPr>
        <p:txBody>
          <a:bodyPr wrap="square" rtlCol="0">
            <a:spAutoFit/>
          </a:bodyPr>
          <a:lstStyle/>
          <a:p>
            <a:pPr marL="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大阪府・大阪市では、「豊かで利便性の高い都市生活」を未来像とする副首都の確立・発展をめざしている。さらに、</a:t>
            </a:r>
            <a:r>
              <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年には「いのち輝く未来社会のデザイン」をテーマとする大阪・関西万博が開催される。</a:t>
            </a:r>
          </a:p>
          <a:p>
            <a:pPr marL="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れらの取組を大阪のさらなる発展につなげていくためにも、世界の先進事例を参考にしつつ、府域全体で先端技術による利便性の向上を住民が実感でき、笑顔で暮らせる都市・大阪を作っていくことが不可欠。</a:t>
            </a:r>
            <a:endParaRPr kumimoji="1" lang="en-US" altLang="ja-JP"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大阪のスマートシティを調査・検討するために、令和元年５月に開催された副首都推進本部会議において、スマートシティ戦略会議の設置を決定。さらに、スマートシティ戦略の推進のため</a:t>
            </a:r>
            <a:r>
              <a:rPr kumimoji="1" lang="ja-JP" altLang="en-US" sz="13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２年４月</a:t>
            </a:r>
            <a:r>
              <a:rPr kumimoji="1" lang="ja-JP" altLang="en-US" sz="13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に、大阪府においてスマートシティ</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戦略部を</a:t>
            </a:r>
            <a:r>
              <a:rPr kumimoji="1" lang="ja-JP" altLang="en-US" sz="13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設置し</a:t>
            </a:r>
            <a:r>
              <a:rPr kumimoji="1" lang="ja-JP" altLang="en-US" sz="13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、大阪市において、ＩＣＴ戦略室にスマートシティ推進担当を設置した。</a:t>
            </a:r>
          </a:p>
        </p:txBody>
      </p:sp>
      <p:sp>
        <p:nvSpPr>
          <p:cNvPr id="32" name="正方形/長方形 31"/>
          <p:cNvSpPr/>
          <p:nvPr/>
        </p:nvSpPr>
        <p:spPr>
          <a:xfrm>
            <a:off x="6091052" y="2583932"/>
            <a:ext cx="371754"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年９月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デジタル庁発足</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804426" y="2583932"/>
            <a:ext cx="367149"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年５月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「デジタル手続法」公布</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1053139" y="4583715"/>
            <a:ext cx="375611"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年７月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スマートシティ戦略準備室設置</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テキスト ボックス 48"/>
          <p:cNvSpPr txBox="1"/>
          <p:nvPr/>
        </p:nvSpPr>
        <p:spPr>
          <a:xfrm>
            <a:off x="178880" y="21012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■改革の取組み：大阪スマートシティの推進</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テキスト ボックス 49"/>
          <p:cNvSpPr txBox="1"/>
          <p:nvPr/>
        </p:nvSpPr>
        <p:spPr>
          <a:xfrm>
            <a:off x="152507" y="1918560"/>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■経緯</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8" name="表 27"/>
          <p:cNvGraphicFramePr>
            <a:graphicFrameLocks noGrp="1"/>
          </p:cNvGraphicFramePr>
          <p:nvPr>
            <p:extLst/>
          </p:nvPr>
        </p:nvGraphicFramePr>
        <p:xfrm>
          <a:off x="428824" y="2286082"/>
          <a:ext cx="8492888" cy="254614"/>
        </p:xfrm>
        <a:graphic>
          <a:graphicData uri="http://schemas.openxmlformats.org/drawingml/2006/table">
            <a:tbl>
              <a:tblPr firstRow="1" bandRow="1">
                <a:tableStyleId>{7DF18680-E054-41AD-8BC1-D1AEF772440D}</a:tableStyleId>
              </a:tblPr>
              <a:tblGrid>
                <a:gridCol w="2962076">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1377912">
                  <a:extLst>
                    <a:ext uri="{9D8B030D-6E8A-4147-A177-3AD203B41FA5}">
                      <a16:colId xmlns:a16="http://schemas.microsoft.com/office/drawing/2014/main" val="20003"/>
                    </a:ext>
                  </a:extLst>
                </a:gridCol>
              </a:tblGrid>
              <a:tr h="254614">
                <a:tc>
                  <a:txBody>
                    <a:bodyPr/>
                    <a:lstStyle/>
                    <a:p>
                      <a:pPr algn="ctr"/>
                      <a:r>
                        <a:rPr kumimoji="1" lang="en-US" altLang="ja-JP" sz="1050" dirty="0"/>
                        <a:t>2019</a:t>
                      </a:r>
                      <a:r>
                        <a:rPr kumimoji="1" lang="ja-JP" altLang="en-US" sz="1050" dirty="0"/>
                        <a:t>年</a:t>
                      </a:r>
                    </a:p>
                  </a:txBody>
                  <a:tcPr/>
                </a:tc>
                <a:tc>
                  <a:txBody>
                    <a:bodyPr/>
                    <a:lstStyle/>
                    <a:p>
                      <a:pPr algn="ctr"/>
                      <a:r>
                        <a:rPr kumimoji="1" lang="en-US" altLang="ja-JP" sz="1050" dirty="0"/>
                        <a:t>2020</a:t>
                      </a:r>
                      <a:r>
                        <a:rPr kumimoji="1" lang="ja-JP" altLang="en-US" sz="1050" dirty="0"/>
                        <a:t>年</a:t>
                      </a:r>
                    </a:p>
                  </a:txBody>
                  <a:tcPr/>
                </a:tc>
                <a:tc>
                  <a:txBody>
                    <a:bodyPr/>
                    <a:lstStyle/>
                    <a:p>
                      <a:pPr algn="ctr"/>
                      <a:r>
                        <a:rPr kumimoji="1" lang="en-US" altLang="ja-JP" sz="1050" dirty="0"/>
                        <a:t>2021</a:t>
                      </a:r>
                      <a:r>
                        <a:rPr kumimoji="1" lang="ja-JP" altLang="en-US" sz="1050" dirty="0"/>
                        <a:t>年</a:t>
                      </a:r>
                    </a:p>
                  </a:txBody>
                  <a:tcPr/>
                </a:tc>
                <a:tc>
                  <a:txBody>
                    <a:bodyPr/>
                    <a:lstStyle/>
                    <a:p>
                      <a:pPr algn="ctr"/>
                      <a:r>
                        <a:rPr kumimoji="1" lang="en-US" altLang="ja-JP" sz="1050" dirty="0"/>
                        <a:t>2022</a:t>
                      </a:r>
                      <a:r>
                        <a:rPr kumimoji="1" lang="ja-JP" altLang="en-US" sz="1050" dirty="0"/>
                        <a:t>年</a:t>
                      </a:r>
                    </a:p>
                  </a:txBody>
                  <a:tcPr/>
                </a:tc>
                <a:extLst>
                  <a:ext uri="{0D108BD9-81ED-4DB2-BD59-A6C34878D82A}">
                    <a16:rowId xmlns:a16="http://schemas.microsoft.com/office/drawing/2014/main" val="10000"/>
                  </a:ext>
                </a:extLst>
              </a:tr>
            </a:tbl>
          </a:graphicData>
        </a:graphic>
      </p:graphicFrame>
      <p:sp>
        <p:nvSpPr>
          <p:cNvPr id="46" name="テキスト ボックス 45"/>
          <p:cNvSpPr txBox="1"/>
          <p:nvPr/>
        </p:nvSpPr>
        <p:spPr>
          <a:xfrm>
            <a:off x="15573" y="3060539"/>
            <a:ext cx="430887" cy="80504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国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46"/>
          <p:cNvSpPr txBox="1"/>
          <p:nvPr/>
        </p:nvSpPr>
        <p:spPr>
          <a:xfrm>
            <a:off x="0" y="5119890"/>
            <a:ext cx="430887" cy="113697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府・市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453064" y="4583716"/>
            <a:ext cx="547061"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年５月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副首都本部会議において「大阪スマートシティ戦略会議」の設置が決定</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4717841" y="4583716"/>
            <a:ext cx="530434"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第８回大阪スマートシティ戦略会議</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開催</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1242576" y="2593457"/>
            <a:ext cx="816568"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年６月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「世界最先端デジタル国家創造宣言・官民データ活用推進基本計画」</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閣議決定</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4297732" y="2582812"/>
            <a:ext cx="505358" cy="1886912"/>
            <a:chOff x="3858570" y="2554483"/>
            <a:chExt cx="722464" cy="1877387"/>
          </a:xfrm>
        </p:grpSpPr>
        <p:sp>
          <p:nvSpPr>
            <p:cNvPr id="38" name="正方形/長方形 37"/>
            <p:cNvSpPr/>
            <p:nvPr/>
          </p:nvSpPr>
          <p:spPr>
            <a:xfrm>
              <a:off x="3858570" y="2554483"/>
              <a:ext cx="529374"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wordArtVertRtl"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年９月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ＩＴ戦略</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4142959" y="2747139"/>
              <a:ext cx="438075" cy="13780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4" name="正方形/長方形 23"/>
          <p:cNvSpPr/>
          <p:nvPr/>
        </p:nvSpPr>
        <p:spPr>
          <a:xfrm>
            <a:off x="1499750" y="4583716"/>
            <a:ext cx="714375"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年８月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第１回大阪スマートシティ戦略会議開催</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以降、２月まで毎月、</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年度で７回開催</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2803635" y="4583716"/>
            <a:ext cx="460294"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年３月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大阪スマートシティ戦略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制定</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2408665" y="4583716"/>
            <a:ext cx="338575"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スーパーシティアイデア公募提出</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65257" y="2612374"/>
            <a:ext cx="500133"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年９月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スーパーシティアイデア公募開始（</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月末〆切）</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4084615" y="4583716"/>
            <a:ext cx="517919"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年８月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大阪スマートシティパートナーズ</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フォーラム設立</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3309988" y="4583716"/>
            <a:ext cx="726762" cy="204950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府にスマートシティ</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戦略部設立</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同時にコロナ</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SWAT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チーム</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発足</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市の</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戦略室にスマートシティ推進担当</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設置</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正方形/長方形 38"/>
          <p:cNvSpPr/>
          <p:nvPr/>
        </p:nvSpPr>
        <p:spPr>
          <a:xfrm>
            <a:off x="7654196" y="4583716"/>
            <a:ext cx="375611" cy="204950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府に大阪</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イニシアティブ設置</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8454050" y="4583715"/>
            <a:ext cx="467695"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年９月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府に「</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住民サービス向上」</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タスク</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フォース」設置</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正方形/長方形 40"/>
          <p:cNvSpPr/>
          <p:nvPr/>
        </p:nvSpPr>
        <p:spPr>
          <a:xfrm>
            <a:off x="8001617" y="4583715"/>
            <a:ext cx="375611"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年８月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府で大阪</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イニシアティブ会議開催</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7402159" y="2593457"/>
            <a:ext cx="540929" cy="187626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スーパーシティ型国家戦略特別</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区域として大阪市を指定</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5351890" y="4583716"/>
            <a:ext cx="488270"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スーパーシティ型国家戦略特別区域</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に応募</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正方形/長方形 43"/>
          <p:cNvSpPr/>
          <p:nvPr/>
        </p:nvSpPr>
        <p:spPr>
          <a:xfrm>
            <a:off x="4717841" y="2583932"/>
            <a:ext cx="519952"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スーパーシティ型国家戦略特別</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区域公募開始</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 name="直線矢印コネクタ 7"/>
          <p:cNvCxnSpPr/>
          <p:nvPr/>
        </p:nvCxnSpPr>
        <p:spPr>
          <a:xfrm>
            <a:off x="5248275" y="4229100"/>
            <a:ext cx="103615" cy="35461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5" name="直線矢印コネクタ 44"/>
          <p:cNvCxnSpPr/>
          <p:nvPr/>
        </p:nvCxnSpPr>
        <p:spPr>
          <a:xfrm>
            <a:off x="2638720" y="4328709"/>
            <a:ext cx="56526" cy="26130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8" name="正方形/長方形 47"/>
          <p:cNvSpPr/>
          <p:nvPr/>
        </p:nvSpPr>
        <p:spPr>
          <a:xfrm>
            <a:off x="5476982" y="2593457"/>
            <a:ext cx="519099" cy="187738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年８月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スーパーシティ型国家戦略特別</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区域再提案</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要請</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1" name="正方形/長方形 50"/>
          <p:cNvSpPr/>
          <p:nvPr/>
        </p:nvSpPr>
        <p:spPr>
          <a:xfrm>
            <a:off x="5914638" y="4583715"/>
            <a:ext cx="488270"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スーパーシティ型国家戦略特別区域</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にかかる再提案</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6477386" y="4583716"/>
            <a:ext cx="487111"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21</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年８月</a:t>
            </a:r>
            <a:endParaRPr kumimoji="1" lang="en-US" altLang="ja-JP" sz="900" b="0" i="0" u="none" strike="noStrike" kern="1200" cap="none" spc="0" normalizeH="0" baseline="0" noProof="0" dirty="0">
              <a:ln>
                <a:noFill/>
              </a:ln>
              <a:solidFill>
                <a:prstClr val="black"/>
              </a:solidFill>
              <a:effectLst/>
              <a:highlight>
                <a:srgbClr val="FFFF00"/>
              </a:highligh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第９回</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大阪スマートシティ戦略会議</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開催</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3" name="直線矢印コネクタ 52"/>
          <p:cNvCxnSpPr/>
          <p:nvPr/>
        </p:nvCxnSpPr>
        <p:spPr>
          <a:xfrm>
            <a:off x="5996081" y="4328709"/>
            <a:ext cx="105164" cy="25500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4" name="正方形/長方形 53">
            <a:extLst>
              <a:ext uri="{FF2B5EF4-FFF2-40B4-BE49-F238E27FC236}">
                <a16:creationId xmlns:a16="http://schemas.microsoft.com/office/drawing/2014/main" id="{228B47F1-8A61-4035-977D-BC27554A37D3}"/>
              </a:ext>
            </a:extLst>
          </p:cNvPr>
          <p:cNvSpPr/>
          <p:nvPr/>
        </p:nvSpPr>
        <p:spPr>
          <a:xfrm>
            <a:off x="7029719" y="4583715"/>
            <a:ext cx="572004" cy="2052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３月</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第</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回大阪スマートシティ戦略会議</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開催</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大阪スマートシティ戦略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ver.2.0</a:t>
            </a: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制定</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2"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05586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32714" y="1660668"/>
            <a:ext cx="4386020" cy="3611003"/>
          </a:xfrm>
          <a:prstGeom prst="roundRect">
            <a:avLst>
              <a:gd name="adj" fmla="val 67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0" y="3487"/>
            <a:ext cx="9143999" cy="369332"/>
          </a:xfrm>
          <a:prstGeom prst="rect">
            <a:avLst/>
          </a:prstGeom>
          <a:solidFill>
            <a:srgbClr val="002060"/>
          </a:solidFill>
        </p:spPr>
        <p:txBody>
          <a:bodyPr vert="horz" wrap="square" lIns="91440" tIns="45720" rIns="91440" bIns="45720" rtlCol="0" anchor="ctr">
            <a:spAutoFit/>
          </a:bodyPr>
          <a:lstStyle>
            <a:defPPr>
              <a:defRPr lang="ja-JP"/>
            </a:defPPr>
            <a:lvl1pPr defTabSz="457200">
              <a:spcBef>
                <a:spcPts val="0"/>
              </a:spcBef>
              <a:buNone/>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大阪スマートシティ戦略</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Ver.1.0</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策定までの取組　＜スマートシティ戦略会議の設置＞</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011" y="2099994"/>
            <a:ext cx="4230710" cy="3192541"/>
          </a:xfrm>
          <a:prstGeom prst="rect">
            <a:avLst/>
          </a:prstGeom>
        </p:spPr>
      </p:pic>
      <p:sp>
        <p:nvSpPr>
          <p:cNvPr id="26" name="テキスト ボックス 25"/>
          <p:cNvSpPr txBox="1"/>
          <p:nvPr/>
        </p:nvSpPr>
        <p:spPr>
          <a:xfrm>
            <a:off x="232713" y="654935"/>
            <a:ext cx="856893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年５月に開催された、第</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回副首都推進本部会議において、スマートシティ戦略タスクフォースの組成、及び大阪スマートシティ戦略会議の開催の方針を確認し、</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年大阪・関西万博を一つのメルクマールとして、府と大阪市の関係部局や大学と連携した取り組みに着手。</a:t>
            </a: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9964" y="2050187"/>
            <a:ext cx="4071683" cy="3211824"/>
          </a:xfrm>
          <a:prstGeom prst="rect">
            <a:avLst/>
          </a:prstGeom>
        </p:spPr>
      </p:pic>
      <p:sp>
        <p:nvSpPr>
          <p:cNvPr id="10" name="テキスト ボックス 9"/>
          <p:cNvSpPr txBox="1"/>
          <p:nvPr/>
        </p:nvSpPr>
        <p:spPr>
          <a:xfrm>
            <a:off x="1021502" y="1722759"/>
            <a:ext cx="309732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大阪スマートシティ戦略会議とタスクフォースの設置</a:t>
            </a:r>
          </a:p>
        </p:txBody>
      </p:sp>
      <p:sp>
        <p:nvSpPr>
          <p:cNvPr id="13" name="テキスト ボックス 12"/>
          <p:cNvSpPr txBox="1"/>
          <p:nvPr/>
        </p:nvSpPr>
        <p:spPr>
          <a:xfrm>
            <a:off x="4700256" y="1722759"/>
            <a:ext cx="4271502" cy="25391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万博のスマートシティの基盤確立を目標に、着実なステップアップ</a:t>
            </a:r>
          </a:p>
        </p:txBody>
      </p:sp>
      <p:sp>
        <p:nvSpPr>
          <p:cNvPr id="12"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45882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305"/>
            <a:ext cx="9144000" cy="369332"/>
          </a:xfrm>
          <a:prstGeom prst="rect">
            <a:avLst/>
          </a:prstGeom>
          <a:solidFill>
            <a:srgbClr val="002060"/>
          </a:solidFill>
        </p:spPr>
        <p:txBody>
          <a:bodyPr vert="horz" wrap="square" lIns="91440" tIns="45720" rIns="0" bIns="45720" rtlCol="0" anchor="ctr">
            <a:spAutoFit/>
          </a:bodyPr>
          <a:lstStyle>
            <a:defPPr>
              <a:defRPr lang="ja-JP"/>
            </a:defPPr>
            <a:lvl1pPr defTabSz="457200">
              <a:spcBef>
                <a:spcPts val="0"/>
              </a:spcBef>
              <a:buNone/>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大阪スマートシティ戦略</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Ver.1.0</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策定までの取組</a:t>
            </a:r>
            <a:r>
              <a:rPr kumimoji="0" lang="ja-JP" altLang="en-US" sz="1600" b="1" i="0" u="none" strike="noStrike" kern="1200" cap="none" spc="0" normalizeH="0" baseline="0" noProof="0" dirty="0">
                <a:ln>
                  <a:noFill/>
                </a:ln>
                <a:solidFill>
                  <a:prstClr val="white"/>
                </a:solidFill>
                <a:effectLst/>
                <a:uLnTx/>
                <a:uFillTx/>
                <a:latin typeface="Meiryo UI"/>
                <a:ea typeface="Meiryo UI"/>
                <a:cs typeface="+mn-cs"/>
              </a:rPr>
              <a:t>＜スマートシティ戦略会議の開催実績と戦略の策定＞</a:t>
            </a:r>
          </a:p>
        </p:txBody>
      </p:sp>
      <p:sp>
        <p:nvSpPr>
          <p:cNvPr id="10" name="テキスト ボックス 9"/>
          <p:cNvSpPr txBox="1"/>
          <p:nvPr/>
        </p:nvSpPr>
        <p:spPr>
          <a:xfrm>
            <a:off x="333776" y="654824"/>
            <a:ext cx="83664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月に第</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回スマートシティ戦略会議を開催し、市町村ニーズの把握や先進事例調査、企業との対話や</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ゲストスピーカー</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を招くなどして研究を重ね、</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月にスマートシティ戦略</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ver.1.0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として、大阪のスマートシティとしての礎をつくった。</a:t>
            </a:r>
          </a:p>
        </p:txBody>
      </p:sp>
      <p:graphicFrame>
        <p:nvGraphicFramePr>
          <p:cNvPr id="11" name="表 10"/>
          <p:cNvGraphicFramePr>
            <a:graphicFrameLocks noGrp="1"/>
          </p:cNvGraphicFramePr>
          <p:nvPr>
            <p:extLst/>
          </p:nvPr>
        </p:nvGraphicFramePr>
        <p:xfrm>
          <a:off x="545516" y="1651592"/>
          <a:ext cx="8154731" cy="4695418"/>
        </p:xfrm>
        <a:graphic>
          <a:graphicData uri="http://schemas.openxmlformats.org/drawingml/2006/table">
            <a:tbl>
              <a:tblPr firstRow="1" bandRow="1">
                <a:tableStyleId>{5940675A-B579-460E-94D1-54222C63F5DA}</a:tableStyleId>
              </a:tblPr>
              <a:tblGrid>
                <a:gridCol w="602944">
                  <a:extLst>
                    <a:ext uri="{9D8B030D-6E8A-4147-A177-3AD203B41FA5}">
                      <a16:colId xmlns:a16="http://schemas.microsoft.com/office/drawing/2014/main" val="3448449106"/>
                    </a:ext>
                  </a:extLst>
                </a:gridCol>
                <a:gridCol w="888013">
                  <a:extLst>
                    <a:ext uri="{9D8B030D-6E8A-4147-A177-3AD203B41FA5}">
                      <a16:colId xmlns:a16="http://schemas.microsoft.com/office/drawing/2014/main" val="1114088289"/>
                    </a:ext>
                  </a:extLst>
                </a:gridCol>
                <a:gridCol w="3240950">
                  <a:extLst>
                    <a:ext uri="{9D8B030D-6E8A-4147-A177-3AD203B41FA5}">
                      <a16:colId xmlns:a16="http://schemas.microsoft.com/office/drawing/2014/main" val="3058619872"/>
                    </a:ext>
                  </a:extLst>
                </a:gridCol>
                <a:gridCol w="3422824">
                  <a:extLst>
                    <a:ext uri="{9D8B030D-6E8A-4147-A177-3AD203B41FA5}">
                      <a16:colId xmlns:a16="http://schemas.microsoft.com/office/drawing/2014/main" val="1526048410"/>
                    </a:ext>
                  </a:extLst>
                </a:gridCol>
              </a:tblGrid>
              <a:tr h="219084">
                <a:tc>
                  <a:txBody>
                    <a:bodyPr/>
                    <a:lstStyle/>
                    <a:p>
                      <a:pPr algn="ctr"/>
                      <a:r>
                        <a:rPr kumimoji="1" lang="ja-JP" altLang="en-US" sz="900" b="1" dirty="0">
                          <a:latin typeface="+mn-ea"/>
                          <a:ea typeface="+mn-ea"/>
                        </a:rPr>
                        <a:t>会議</a:t>
                      </a:r>
                    </a:p>
                  </a:txBody>
                  <a:tcPr marL="30181" marR="30181" marT="30181" marB="30181">
                    <a:solidFill>
                      <a:schemeClr val="accent1">
                        <a:lumMod val="20000"/>
                        <a:lumOff val="80000"/>
                      </a:schemeClr>
                    </a:solidFill>
                  </a:tcPr>
                </a:tc>
                <a:tc>
                  <a:txBody>
                    <a:bodyPr/>
                    <a:lstStyle/>
                    <a:p>
                      <a:pPr algn="ctr"/>
                      <a:r>
                        <a:rPr kumimoji="1" lang="ja-JP" altLang="en-US" sz="900" b="1" dirty="0">
                          <a:latin typeface="+mn-ea"/>
                          <a:ea typeface="+mn-ea"/>
                        </a:rPr>
                        <a:t>開催日時</a:t>
                      </a:r>
                    </a:p>
                  </a:txBody>
                  <a:tcPr marL="30181" marR="30181" marT="30181" marB="30181">
                    <a:solidFill>
                      <a:schemeClr val="accent1">
                        <a:lumMod val="20000"/>
                        <a:lumOff val="80000"/>
                      </a:schemeClr>
                    </a:solidFill>
                  </a:tcPr>
                </a:tc>
                <a:tc>
                  <a:txBody>
                    <a:bodyPr/>
                    <a:lstStyle/>
                    <a:p>
                      <a:pPr algn="ctr"/>
                      <a:r>
                        <a:rPr kumimoji="1" lang="ja-JP" altLang="en-US" sz="900" b="1" dirty="0">
                          <a:latin typeface="+mn-ea"/>
                          <a:ea typeface="+mn-ea"/>
                        </a:rPr>
                        <a:t>議題</a:t>
                      </a:r>
                    </a:p>
                  </a:txBody>
                  <a:tcPr marL="30181" marR="30181" marT="30181" marB="30181">
                    <a:solidFill>
                      <a:schemeClr val="accent1">
                        <a:lumMod val="20000"/>
                        <a:lumOff val="80000"/>
                      </a:schemeClr>
                    </a:solidFill>
                  </a:tcPr>
                </a:tc>
                <a:tc>
                  <a:txBody>
                    <a:bodyPr/>
                    <a:lstStyle/>
                    <a:p>
                      <a:pPr algn="ctr"/>
                      <a:r>
                        <a:rPr kumimoji="1" lang="ja-JP" altLang="en-US" sz="900" b="1" dirty="0">
                          <a:latin typeface="+mn-ea"/>
                          <a:ea typeface="+mn-ea"/>
                        </a:rPr>
                        <a:t>ゲストスピーカー</a:t>
                      </a:r>
                    </a:p>
                  </a:txBody>
                  <a:tcPr marL="30181" marR="30181" marT="30181" marB="30181">
                    <a:solidFill>
                      <a:schemeClr val="accent1">
                        <a:lumMod val="20000"/>
                        <a:lumOff val="80000"/>
                      </a:schemeClr>
                    </a:solidFill>
                  </a:tcPr>
                </a:tc>
                <a:extLst>
                  <a:ext uri="{0D108BD9-81ED-4DB2-BD59-A6C34878D82A}">
                    <a16:rowId xmlns:a16="http://schemas.microsoft.com/office/drawing/2014/main" val="1916185736"/>
                  </a:ext>
                </a:extLst>
              </a:tr>
              <a:tr h="525604">
                <a:tc>
                  <a:txBody>
                    <a:bodyPr/>
                    <a:lstStyle/>
                    <a:p>
                      <a:pPr algn="l"/>
                      <a:r>
                        <a:rPr kumimoji="1" lang="ja-JP" altLang="en-US" sz="900" dirty="0">
                          <a:latin typeface="+mn-ea"/>
                          <a:ea typeface="+mn-ea"/>
                        </a:rPr>
                        <a:t>第</a:t>
                      </a:r>
                      <a:r>
                        <a:rPr kumimoji="1" lang="en-US" altLang="ja-JP" sz="900" dirty="0">
                          <a:latin typeface="+mn-ea"/>
                          <a:ea typeface="+mn-ea"/>
                        </a:rPr>
                        <a:t>1</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2019.8.5</a:t>
                      </a:r>
                    </a:p>
                  </a:txBody>
                  <a:tcPr marL="30181" marR="30181" marT="30181" marB="30181"/>
                </a:tc>
                <a:tc>
                  <a:txBody>
                    <a:bodyPr/>
                    <a:lstStyle/>
                    <a:p>
                      <a:pPr algn="l" fontAlgn="ctr"/>
                      <a:r>
                        <a:rPr lang="ja-JP" altLang="en-US" sz="900" dirty="0">
                          <a:effectLst/>
                          <a:latin typeface="+mn-ea"/>
                          <a:ea typeface="+mn-ea"/>
                        </a:rPr>
                        <a:t>① 大阪スマートシティ戦略会議について</a:t>
                      </a:r>
                      <a:br>
                        <a:rPr lang="ja-JP" altLang="en-US" sz="900" dirty="0">
                          <a:effectLst/>
                          <a:latin typeface="+mn-ea"/>
                          <a:ea typeface="+mn-ea"/>
                        </a:rPr>
                      </a:br>
                      <a:r>
                        <a:rPr lang="ja-JP" altLang="en-US" sz="900" dirty="0">
                          <a:effectLst/>
                          <a:latin typeface="+mn-ea"/>
                          <a:ea typeface="+mn-ea"/>
                        </a:rPr>
                        <a:t>② 大阪におけるスマートシティ戦略について</a:t>
                      </a:r>
                      <a:br>
                        <a:rPr lang="ja-JP" altLang="en-US" sz="900" dirty="0">
                          <a:effectLst/>
                          <a:latin typeface="+mn-ea"/>
                          <a:ea typeface="+mn-ea"/>
                        </a:rPr>
                      </a:br>
                      <a:r>
                        <a:rPr lang="ja-JP" altLang="en-US" sz="900" dirty="0">
                          <a:effectLst/>
                          <a:latin typeface="+mn-ea"/>
                          <a:ea typeface="+mn-ea"/>
                        </a:rPr>
                        <a:t>③ 自治体における</a:t>
                      </a:r>
                      <a:r>
                        <a:rPr lang="en-US" altLang="ja-JP" sz="900" dirty="0">
                          <a:effectLst/>
                          <a:latin typeface="+mn-ea"/>
                          <a:ea typeface="+mn-ea"/>
                        </a:rPr>
                        <a:t>ICT</a:t>
                      </a:r>
                      <a:r>
                        <a:rPr lang="ja-JP" altLang="en-US" sz="900" dirty="0">
                          <a:effectLst/>
                          <a:latin typeface="+mn-ea"/>
                          <a:ea typeface="+mn-ea"/>
                        </a:rPr>
                        <a:t>推進について</a:t>
                      </a:r>
                      <a:endParaRPr lang="en-US" altLang="ja-JP" sz="900" dirty="0">
                        <a:effectLst/>
                        <a:latin typeface="+mn-ea"/>
                        <a:ea typeface="+mn-ea"/>
                      </a:endParaRPr>
                    </a:p>
                  </a:txBody>
                  <a:tcPr marL="30181" marR="30181" marT="30181" marB="30181"/>
                </a:tc>
                <a:tc>
                  <a:txBody>
                    <a:bodyPr/>
                    <a:lstStyle/>
                    <a:p>
                      <a:pPr marL="108000" indent="-108000" algn="l">
                        <a:buFont typeface="Arial" panose="020B0604020202020204" pitchFamily="34" charset="0"/>
                        <a:buChar char="•"/>
                      </a:pPr>
                      <a:endParaRPr kumimoji="1" lang="en-US" altLang="zh-TW" sz="900" dirty="0">
                        <a:latin typeface="+mn-ea"/>
                        <a:ea typeface="+mn-ea"/>
                      </a:endParaRPr>
                    </a:p>
                    <a:p>
                      <a:pPr marL="108000" indent="-108000" algn="l">
                        <a:buFont typeface="Arial" panose="020B0604020202020204" pitchFamily="34" charset="0"/>
                        <a:buChar char="•"/>
                      </a:pPr>
                      <a:r>
                        <a:rPr kumimoji="1" lang="zh-TW" altLang="en-US" sz="900" dirty="0">
                          <a:latin typeface="+mn-ea"/>
                          <a:ea typeface="+mn-ea"/>
                        </a:rPr>
                        <a:t>東修平 四條畷市長</a:t>
                      </a:r>
                      <a:endParaRPr kumimoji="1" lang="en-US" altLang="zh-TW" sz="900" dirty="0">
                        <a:latin typeface="+mn-ea"/>
                        <a:ea typeface="+mn-ea"/>
                      </a:endParaRPr>
                    </a:p>
                    <a:p>
                      <a:pPr marL="108000" indent="-108000" algn="l">
                        <a:buFont typeface="Arial" panose="020B0604020202020204" pitchFamily="34" charset="0"/>
                        <a:buChar char="•"/>
                      </a:pPr>
                      <a:r>
                        <a:rPr kumimoji="1" lang="zh-TW" altLang="en-US" sz="900" dirty="0">
                          <a:latin typeface="+mn-ea"/>
                          <a:ea typeface="+mn-ea"/>
                        </a:rPr>
                        <a:t>島田智明 河内長野市長</a:t>
                      </a:r>
                      <a:endParaRPr kumimoji="1" lang="ja-JP" altLang="en-US" sz="900" dirty="0">
                        <a:latin typeface="+mn-ea"/>
                        <a:ea typeface="+mn-ea"/>
                      </a:endParaRPr>
                    </a:p>
                  </a:txBody>
                  <a:tcPr marL="30181" marR="30181" marT="30181" marB="30181"/>
                </a:tc>
                <a:extLst>
                  <a:ext uri="{0D108BD9-81ED-4DB2-BD59-A6C34878D82A}">
                    <a16:rowId xmlns:a16="http://schemas.microsoft.com/office/drawing/2014/main" val="2132615042"/>
                  </a:ext>
                </a:extLst>
              </a:tr>
              <a:tr h="372343">
                <a:tc>
                  <a:txBody>
                    <a:bodyPr/>
                    <a:lstStyle/>
                    <a:p>
                      <a:pPr algn="l"/>
                      <a:r>
                        <a:rPr kumimoji="1" lang="ja-JP" altLang="en-US" sz="900" dirty="0">
                          <a:latin typeface="+mn-ea"/>
                          <a:ea typeface="+mn-ea"/>
                        </a:rPr>
                        <a:t>第</a:t>
                      </a:r>
                      <a:r>
                        <a:rPr kumimoji="1" lang="en-US" altLang="ja-JP" sz="900" dirty="0">
                          <a:latin typeface="+mn-ea"/>
                          <a:ea typeface="+mn-ea"/>
                        </a:rPr>
                        <a:t>2</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9.27</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市町村の</a:t>
                      </a:r>
                      <a:r>
                        <a:rPr lang="en-US" altLang="ja-JP" sz="900" dirty="0">
                          <a:effectLst/>
                          <a:latin typeface="+mn-ea"/>
                          <a:ea typeface="+mn-ea"/>
                        </a:rPr>
                        <a:t>ICT</a:t>
                      </a:r>
                      <a:r>
                        <a:rPr lang="ja-JP" altLang="en-US" sz="900" dirty="0">
                          <a:effectLst/>
                          <a:latin typeface="+mn-ea"/>
                          <a:ea typeface="+mn-ea"/>
                        </a:rPr>
                        <a:t>活用について</a:t>
                      </a:r>
                    </a:p>
                    <a:p>
                      <a:pPr algn="l" fontAlgn="ctr"/>
                      <a:r>
                        <a:rPr lang="ja-JP" altLang="en-US" sz="900" dirty="0">
                          <a:effectLst/>
                          <a:latin typeface="+mn-ea"/>
                          <a:ea typeface="+mn-ea"/>
                        </a:rPr>
                        <a:t>② シビックテックとの連携について</a:t>
                      </a:r>
                      <a:endParaRPr lang="zh-TW" altLang="en-US" sz="900" dirty="0">
                        <a:effectLst/>
                        <a:latin typeface="+mn-ea"/>
                        <a:ea typeface="+mn-ea"/>
                      </a:endParaRPr>
                    </a:p>
                  </a:txBody>
                  <a:tcPr marL="30181" marR="30181" marT="30181" marB="30181"/>
                </a:tc>
                <a:tc>
                  <a:txBody>
                    <a:bodyPr/>
                    <a:lstStyle/>
                    <a:p>
                      <a:pPr marL="108000" indent="-108000" algn="l" fontAlgn="ctr">
                        <a:buFont typeface="Arial" panose="020B0604020202020204" pitchFamily="34" charset="0"/>
                        <a:buChar char="•"/>
                      </a:pPr>
                      <a:r>
                        <a:rPr lang="ja-JP" altLang="en-US" sz="900" dirty="0">
                          <a:effectLst/>
                          <a:latin typeface="+mn-ea"/>
                          <a:ea typeface="+mn-ea"/>
                        </a:rPr>
                        <a:t>白川展之 一般社団法人コード・フォー・ジャパン </a:t>
                      </a:r>
                    </a:p>
                    <a:p>
                      <a:pPr marL="108000" indent="-108000" algn="l" fontAlgn="ctr">
                        <a:buFont typeface="Arial" panose="020B0604020202020204" pitchFamily="34" charset="0"/>
                        <a:buChar char="•"/>
                      </a:pPr>
                      <a:r>
                        <a:rPr lang="ja-JP" altLang="en-US" sz="900" dirty="0">
                          <a:effectLst/>
                          <a:latin typeface="+mn-ea"/>
                          <a:ea typeface="+mn-ea"/>
                        </a:rPr>
                        <a:t>広瀬慶輔 寝屋川市長 </a:t>
                      </a:r>
                      <a:endParaRPr kumimoji="1" lang="ja-JP" altLang="en-US" sz="900" dirty="0">
                        <a:latin typeface="+mn-ea"/>
                        <a:ea typeface="+mn-ea"/>
                      </a:endParaRPr>
                    </a:p>
                  </a:txBody>
                  <a:tcPr marL="30181" marR="30181" marT="30181" marB="30181"/>
                </a:tc>
                <a:extLst>
                  <a:ext uri="{0D108BD9-81ED-4DB2-BD59-A6C34878D82A}">
                    <a16:rowId xmlns:a16="http://schemas.microsoft.com/office/drawing/2014/main" val="1803158598"/>
                  </a:ext>
                </a:extLst>
              </a:tr>
              <a:tr h="678863">
                <a:tc>
                  <a:txBody>
                    <a:bodyPr/>
                    <a:lstStyle/>
                    <a:p>
                      <a:pPr algn="l"/>
                      <a:r>
                        <a:rPr kumimoji="1" lang="ja-JP" altLang="en-US" sz="900" dirty="0">
                          <a:latin typeface="+mn-ea"/>
                          <a:ea typeface="+mn-ea"/>
                        </a:rPr>
                        <a:t>第</a:t>
                      </a:r>
                      <a:r>
                        <a:rPr kumimoji="1" lang="en-US" altLang="ja-JP" sz="900" dirty="0">
                          <a:latin typeface="+mn-ea"/>
                          <a:ea typeface="+mn-ea"/>
                        </a:rPr>
                        <a:t>3</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10.31</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大阪のスマートモビリティについて</a:t>
                      </a:r>
                    </a:p>
                    <a:p>
                      <a:pPr algn="l" fontAlgn="ctr"/>
                      <a:r>
                        <a:rPr lang="ja-JP" altLang="en-US" sz="900" dirty="0">
                          <a:effectLst/>
                          <a:latin typeface="+mn-ea"/>
                          <a:ea typeface="+mn-ea"/>
                        </a:rPr>
                        <a:t>② 「スーパーシティ構想」アイディア公募への提案</a:t>
                      </a:r>
                      <a:endParaRPr lang="zh-TW" altLang="en-US" sz="900" dirty="0">
                        <a:effectLst/>
                        <a:latin typeface="+mn-ea"/>
                        <a:ea typeface="+mn-ea"/>
                      </a:endParaRPr>
                    </a:p>
                  </a:txBody>
                  <a:tcPr marL="30181" marR="30181" marT="30181" marB="30181"/>
                </a:tc>
                <a:tc>
                  <a:txBody>
                    <a:bodyPr/>
                    <a:lstStyle/>
                    <a:p>
                      <a:pPr marL="108000" indent="-108000" algn="l" fontAlgn="ctr">
                        <a:buFont typeface="Arial" panose="020B0604020202020204" pitchFamily="34" charset="0"/>
                        <a:buChar char="•"/>
                      </a:pPr>
                      <a:r>
                        <a:rPr lang="ja-JP" altLang="en-US" sz="900" dirty="0">
                          <a:effectLst/>
                          <a:latin typeface="+mn-ea"/>
                          <a:ea typeface="+mn-ea"/>
                        </a:rPr>
                        <a:t>永藤英機 堺市長 </a:t>
                      </a:r>
                    </a:p>
                    <a:p>
                      <a:pPr marL="108000" indent="-108000" algn="l" fontAlgn="ctr">
                        <a:buFont typeface="Arial" panose="020B0604020202020204" pitchFamily="34" charset="0"/>
                        <a:buChar char="•"/>
                      </a:pPr>
                      <a:r>
                        <a:rPr lang="ja-JP" altLang="en-US" sz="900" dirty="0">
                          <a:effectLst/>
                          <a:latin typeface="+mn-ea"/>
                          <a:ea typeface="+mn-ea"/>
                        </a:rPr>
                        <a:t>村瀨 茂高 </a:t>
                      </a:r>
                      <a:r>
                        <a:rPr lang="en-US" altLang="ja-JP" sz="900" dirty="0">
                          <a:effectLst/>
                          <a:latin typeface="+mn-ea"/>
                          <a:ea typeface="+mn-ea"/>
                        </a:rPr>
                        <a:t>WILLER </a:t>
                      </a:r>
                      <a:r>
                        <a:rPr lang="ja-JP" altLang="en-US" sz="900" dirty="0">
                          <a:effectLst/>
                          <a:latin typeface="+mn-ea"/>
                          <a:ea typeface="+mn-ea"/>
                        </a:rPr>
                        <a:t>㈱代表取締役 </a:t>
                      </a:r>
                    </a:p>
                    <a:p>
                      <a:pPr marL="108000" indent="-108000" algn="l" fontAlgn="ctr">
                        <a:buFont typeface="Arial" panose="020B0604020202020204" pitchFamily="34" charset="0"/>
                        <a:buChar char="•"/>
                      </a:pPr>
                      <a:r>
                        <a:rPr lang="ja-JP" altLang="en-US" sz="900" dirty="0">
                          <a:effectLst/>
                          <a:latin typeface="+mn-ea"/>
                          <a:ea typeface="+mn-ea"/>
                        </a:rPr>
                        <a:t>猪爪 勇斗 エムシードゥコー㈱事業開発部長 </a:t>
                      </a:r>
                    </a:p>
                    <a:p>
                      <a:pPr marL="108000" indent="-108000" algn="l" fontAlgn="ctr">
                        <a:buFont typeface="Arial" panose="020B0604020202020204" pitchFamily="34" charset="0"/>
                        <a:buChar char="•"/>
                      </a:pPr>
                      <a:r>
                        <a:rPr lang="ja-JP" altLang="en-US" sz="900" dirty="0">
                          <a:effectLst/>
                          <a:latin typeface="+mn-ea"/>
                          <a:ea typeface="+mn-ea"/>
                        </a:rPr>
                        <a:t>河井 英明 大阪市高速電気軌道㈱代表取締役社長</a:t>
                      </a:r>
                    </a:p>
                  </a:txBody>
                  <a:tcPr marL="30181" marR="30181" marT="30181" marB="30181"/>
                </a:tc>
                <a:extLst>
                  <a:ext uri="{0D108BD9-81ED-4DB2-BD59-A6C34878D82A}">
                    <a16:rowId xmlns:a16="http://schemas.microsoft.com/office/drawing/2014/main" val="2284334097"/>
                  </a:ext>
                </a:extLst>
              </a:tr>
              <a:tr h="525604">
                <a:tc>
                  <a:txBody>
                    <a:bodyPr/>
                    <a:lstStyle/>
                    <a:p>
                      <a:pPr algn="l"/>
                      <a:r>
                        <a:rPr kumimoji="1" lang="ja-JP" altLang="en-US" sz="900" dirty="0">
                          <a:latin typeface="+mn-ea"/>
                          <a:ea typeface="+mn-ea"/>
                        </a:rPr>
                        <a:t>第</a:t>
                      </a:r>
                      <a:r>
                        <a:rPr kumimoji="1" lang="en-US" altLang="ja-JP" sz="900" dirty="0">
                          <a:latin typeface="+mn-ea"/>
                          <a:ea typeface="+mn-ea"/>
                        </a:rPr>
                        <a:t>4</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11.22</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これまでの活動実績と今後の取組みについて</a:t>
                      </a:r>
                    </a:p>
                    <a:p>
                      <a:pPr algn="l" fontAlgn="ctr"/>
                      <a:r>
                        <a:rPr lang="ja-JP" altLang="en-US" sz="900" dirty="0">
                          <a:effectLst/>
                          <a:latin typeface="+mn-ea"/>
                          <a:ea typeface="+mn-ea"/>
                        </a:rPr>
                        <a:t>② 市町村データ連携について</a:t>
                      </a:r>
                      <a:endParaRPr lang="en-US" altLang="ja-JP" sz="900" baseline="0" dirty="0">
                        <a:effectLst/>
                        <a:latin typeface="+mn-ea"/>
                        <a:ea typeface="+mn-ea"/>
                      </a:endParaRPr>
                    </a:p>
                    <a:p>
                      <a:pPr algn="l" fontAlgn="ctr"/>
                      <a:r>
                        <a:rPr lang="ja-JP" altLang="en-US" sz="900" dirty="0">
                          <a:effectLst/>
                          <a:latin typeface="+mn-ea"/>
                          <a:ea typeface="+mn-ea"/>
                        </a:rPr>
                        <a:t>③ データヘルス戦略について</a:t>
                      </a:r>
                      <a:endParaRPr lang="zh-TW" altLang="en-US" sz="900" dirty="0">
                        <a:effectLst/>
                        <a:latin typeface="+mn-ea"/>
                        <a:ea typeface="+mn-ea"/>
                      </a:endParaRPr>
                    </a:p>
                  </a:txBody>
                  <a:tcPr marL="30181" marR="30181" marT="30181" marB="30181"/>
                </a:tc>
                <a:tc>
                  <a:txBody>
                    <a:bodyPr/>
                    <a:lstStyle/>
                    <a:p>
                      <a:pPr marL="108000" indent="-108000">
                        <a:buFont typeface="Arial" panose="020B0604020202020204" pitchFamily="34" charset="0"/>
                        <a:buChar char="•"/>
                      </a:pPr>
                      <a:r>
                        <a:rPr kumimoji="1" lang="ja-JP" altLang="en-US" sz="900" dirty="0">
                          <a:latin typeface="+mn-ea"/>
                          <a:ea typeface="+mn-ea"/>
                        </a:rPr>
                        <a:t>阿多信吾 大阪市立大学大学院工学研究科教授 </a:t>
                      </a:r>
                    </a:p>
                    <a:p>
                      <a:pPr marL="108000" indent="-108000">
                        <a:buFont typeface="Arial" panose="020B0604020202020204" pitchFamily="34" charset="0"/>
                        <a:buChar char="•"/>
                      </a:pPr>
                      <a:r>
                        <a:rPr kumimoji="1" lang="ja-JP" altLang="en-US" sz="900" dirty="0">
                          <a:latin typeface="+mn-ea"/>
                          <a:ea typeface="+mn-ea"/>
                        </a:rPr>
                        <a:t>野口緑 尼崎市健康福祉局 部長</a:t>
                      </a:r>
                    </a:p>
                  </a:txBody>
                  <a:tcPr marL="30181" marR="30181" marT="30181" marB="30181"/>
                </a:tc>
                <a:extLst>
                  <a:ext uri="{0D108BD9-81ED-4DB2-BD59-A6C34878D82A}">
                    <a16:rowId xmlns:a16="http://schemas.microsoft.com/office/drawing/2014/main" val="2293683208"/>
                  </a:ext>
                </a:extLst>
              </a:tr>
              <a:tr h="678863">
                <a:tc>
                  <a:txBody>
                    <a:bodyPr/>
                    <a:lstStyle/>
                    <a:p>
                      <a:pPr algn="l"/>
                      <a:r>
                        <a:rPr kumimoji="1" lang="ja-JP" altLang="en-US" sz="900" dirty="0">
                          <a:latin typeface="+mn-ea"/>
                          <a:ea typeface="+mn-ea"/>
                        </a:rPr>
                        <a:t>第</a:t>
                      </a:r>
                      <a:r>
                        <a:rPr kumimoji="1" lang="en-US" altLang="ja-JP" sz="900" dirty="0">
                          <a:latin typeface="+mn-ea"/>
                          <a:ea typeface="+mn-ea"/>
                        </a:rPr>
                        <a:t>5</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12.26</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先端テクノロジーを使った「楽しいまちづくり」の</a:t>
                      </a:r>
                      <a:endParaRPr lang="en-US" altLang="ja-JP" sz="900" dirty="0">
                        <a:effectLst/>
                        <a:latin typeface="+mn-ea"/>
                        <a:ea typeface="+mn-ea"/>
                      </a:endParaRPr>
                    </a:p>
                    <a:p>
                      <a:pPr algn="l" fontAlgn="ctr"/>
                      <a:r>
                        <a:rPr lang="ja-JP" altLang="en-US" sz="900" dirty="0">
                          <a:effectLst/>
                          <a:latin typeface="+mn-ea"/>
                          <a:ea typeface="+mn-ea"/>
                        </a:rPr>
                        <a:t>　  実現に向けて</a:t>
                      </a:r>
                    </a:p>
                    <a:p>
                      <a:pPr algn="l" fontAlgn="ctr"/>
                      <a:r>
                        <a:rPr lang="ja-JP" altLang="en-US" sz="900" dirty="0">
                          <a:effectLst/>
                          <a:latin typeface="+mn-ea"/>
                          <a:ea typeface="+mn-ea"/>
                        </a:rPr>
                        <a:t>② キャッシュレス社会の実現に向けて</a:t>
                      </a:r>
                      <a:endParaRPr lang="zh-TW" altLang="en-US" sz="900" dirty="0">
                        <a:effectLst/>
                        <a:latin typeface="+mn-ea"/>
                        <a:ea typeface="+mn-ea"/>
                      </a:endParaRPr>
                    </a:p>
                  </a:txBody>
                  <a:tcPr marL="30181" marR="30181" marT="30181" marB="30181"/>
                </a:tc>
                <a:tc>
                  <a:txBody>
                    <a:bodyPr/>
                    <a:lstStyle/>
                    <a:p>
                      <a:pPr marL="108000" indent="-108000">
                        <a:buFont typeface="Arial" panose="020B0604020202020204" pitchFamily="34" charset="0"/>
                        <a:buChar char="•"/>
                      </a:pPr>
                      <a:r>
                        <a:rPr kumimoji="1" lang="ja-JP" altLang="en-US" sz="900" dirty="0">
                          <a:latin typeface="+mn-ea"/>
                          <a:ea typeface="+mn-ea"/>
                        </a:rPr>
                        <a:t>横江友則 ユアサ</a:t>
                      </a:r>
                      <a:r>
                        <a:rPr kumimoji="1" lang="en-US" altLang="ja-JP" sz="900" dirty="0">
                          <a:latin typeface="+mn-ea"/>
                          <a:ea typeface="+mn-ea"/>
                        </a:rPr>
                        <a:t>M&amp;B</a:t>
                      </a:r>
                      <a:r>
                        <a:rPr kumimoji="1" lang="ja-JP" altLang="en-US" sz="900" dirty="0">
                          <a:latin typeface="+mn-ea"/>
                          <a:ea typeface="+mn-ea"/>
                        </a:rPr>
                        <a:t>㈱常務執行役員 </a:t>
                      </a:r>
                    </a:p>
                    <a:p>
                      <a:pPr marL="108000" indent="-108000">
                        <a:buFont typeface="Arial" panose="020B0604020202020204" pitchFamily="34" charset="0"/>
                        <a:buChar char="•"/>
                      </a:pPr>
                      <a:r>
                        <a:rPr kumimoji="1" lang="ja-JP" altLang="en-US" sz="900" dirty="0">
                          <a:latin typeface="+mn-ea"/>
                          <a:ea typeface="+mn-ea"/>
                        </a:rPr>
                        <a:t>勝見恭子 東京都総務局都政改革担当部長 </a:t>
                      </a:r>
                    </a:p>
                    <a:p>
                      <a:pPr marL="108000" indent="-108000">
                        <a:buFont typeface="Arial" panose="020B0604020202020204" pitchFamily="34" charset="0"/>
                        <a:buChar char="•"/>
                      </a:pPr>
                      <a:r>
                        <a:rPr kumimoji="1" lang="ja-JP" altLang="en-US" sz="900" dirty="0">
                          <a:latin typeface="+mn-ea"/>
                          <a:ea typeface="+mn-ea"/>
                        </a:rPr>
                        <a:t>斎田ゆう子 東京都会計管理局会計制度担当部長 </a:t>
                      </a:r>
                    </a:p>
                    <a:p>
                      <a:pPr marL="108000" indent="-108000">
                        <a:buFont typeface="Arial" panose="020B0604020202020204" pitchFamily="34" charset="0"/>
                        <a:buChar char="•"/>
                      </a:pPr>
                      <a:r>
                        <a:rPr kumimoji="1" lang="ja-JP" altLang="en-US" sz="900" dirty="0">
                          <a:latin typeface="+mn-ea"/>
                          <a:ea typeface="+mn-ea"/>
                        </a:rPr>
                        <a:t>中山誠基 ㈱バスキュール テクニカルプロデューサー</a:t>
                      </a:r>
                    </a:p>
                  </a:txBody>
                  <a:tcPr marL="30181" marR="30181" marT="30181" marB="30181"/>
                </a:tc>
                <a:extLst>
                  <a:ext uri="{0D108BD9-81ED-4DB2-BD59-A6C34878D82A}">
                    <a16:rowId xmlns:a16="http://schemas.microsoft.com/office/drawing/2014/main" val="494540211"/>
                  </a:ext>
                </a:extLst>
              </a:tr>
              <a:tr h="372343">
                <a:tc>
                  <a:txBody>
                    <a:bodyPr/>
                    <a:lstStyle/>
                    <a:p>
                      <a:pPr algn="l"/>
                      <a:r>
                        <a:rPr kumimoji="1" lang="ja-JP" altLang="en-US" sz="900" dirty="0">
                          <a:latin typeface="+mn-ea"/>
                          <a:ea typeface="+mn-ea"/>
                        </a:rPr>
                        <a:t>第</a:t>
                      </a:r>
                      <a:r>
                        <a:rPr kumimoji="1" lang="en-US" altLang="ja-JP" sz="900" dirty="0">
                          <a:latin typeface="+mn-ea"/>
                          <a:ea typeface="+mn-ea"/>
                        </a:rPr>
                        <a:t>6</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2020.1.28</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データヘルス戦略について</a:t>
                      </a:r>
                    </a:p>
                    <a:p>
                      <a:pPr algn="l" fontAlgn="ctr"/>
                      <a:r>
                        <a:rPr lang="ja-JP" altLang="en-US" sz="900" dirty="0">
                          <a:effectLst/>
                          <a:latin typeface="+mn-ea"/>
                          <a:ea typeface="+mn-ea"/>
                        </a:rPr>
                        <a:t>② テクノロジーを活用したまちづくりについて</a:t>
                      </a:r>
                      <a:endParaRPr lang="zh-TW" altLang="en-US" sz="900" dirty="0">
                        <a:effectLst/>
                        <a:latin typeface="+mn-ea"/>
                        <a:ea typeface="+mn-ea"/>
                      </a:endParaRPr>
                    </a:p>
                  </a:txBody>
                  <a:tcPr marL="30181" marR="30181" marT="30181" marB="30181"/>
                </a:tc>
                <a:tc>
                  <a:txBody>
                    <a:bodyPr/>
                    <a:lstStyle/>
                    <a:p>
                      <a:pPr marL="108000" indent="-108000">
                        <a:buFont typeface="Arial" panose="020B0604020202020204" pitchFamily="34" charset="0"/>
                        <a:buChar char="•"/>
                      </a:pPr>
                      <a:r>
                        <a:rPr kumimoji="1" lang="ja-JP" altLang="en-US" sz="900" dirty="0">
                          <a:latin typeface="+mn-ea"/>
                          <a:ea typeface="+mn-ea"/>
                        </a:rPr>
                        <a:t>野口緑 尼崎市健康福祉局 部長</a:t>
                      </a:r>
                    </a:p>
                    <a:p>
                      <a:pPr marL="108000" indent="-108000">
                        <a:buFont typeface="Arial" panose="020B0604020202020204" pitchFamily="34" charset="0"/>
                        <a:buChar char="•"/>
                      </a:pPr>
                      <a:r>
                        <a:rPr kumimoji="1" lang="ja-JP" altLang="en-US" sz="900" dirty="0">
                          <a:latin typeface="+mn-ea"/>
                          <a:ea typeface="+mn-ea"/>
                        </a:rPr>
                        <a:t>川除隆広 ㈱日建設計総合研究所理事</a:t>
                      </a:r>
                    </a:p>
                  </a:txBody>
                  <a:tcPr marL="30181" marR="30181" marT="30181" marB="30181"/>
                </a:tc>
                <a:extLst>
                  <a:ext uri="{0D108BD9-81ED-4DB2-BD59-A6C34878D82A}">
                    <a16:rowId xmlns:a16="http://schemas.microsoft.com/office/drawing/2014/main" val="144100435"/>
                  </a:ext>
                </a:extLst>
              </a:tr>
              <a:tr h="372343">
                <a:tc>
                  <a:txBody>
                    <a:bodyPr/>
                    <a:lstStyle/>
                    <a:p>
                      <a:pPr algn="l"/>
                      <a:r>
                        <a:rPr kumimoji="1" lang="ja-JP" altLang="en-US" sz="900" dirty="0">
                          <a:latin typeface="+mn-ea"/>
                          <a:ea typeface="+mn-ea"/>
                        </a:rPr>
                        <a:t>第</a:t>
                      </a:r>
                      <a:r>
                        <a:rPr kumimoji="1" lang="en-US" altLang="ja-JP" sz="900" dirty="0">
                          <a:latin typeface="+mn-ea"/>
                          <a:ea typeface="+mn-ea"/>
                        </a:rPr>
                        <a:t>7</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2.10</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a:t>
                      </a:r>
                      <a:r>
                        <a:rPr lang="en-US" altLang="ja-JP" sz="900" dirty="0">
                          <a:effectLst/>
                          <a:latin typeface="+mn-ea"/>
                          <a:ea typeface="+mn-ea"/>
                        </a:rPr>
                        <a:t>ICT</a:t>
                      </a:r>
                      <a:r>
                        <a:rPr lang="ja-JP" altLang="en-US" sz="900" dirty="0">
                          <a:effectLst/>
                          <a:latin typeface="+mn-ea"/>
                          <a:ea typeface="+mn-ea"/>
                        </a:rPr>
                        <a:t>を活用した住民ニーズへの対応について</a:t>
                      </a:r>
                    </a:p>
                    <a:p>
                      <a:pPr algn="l" fontAlgn="ctr"/>
                      <a:r>
                        <a:rPr lang="ja-JP" altLang="en-US" sz="900" dirty="0">
                          <a:effectLst/>
                          <a:latin typeface="+mn-ea"/>
                          <a:ea typeface="+mn-ea"/>
                        </a:rPr>
                        <a:t>② 大阪スマートシティ戦略（素案）について</a:t>
                      </a:r>
                      <a:endParaRPr lang="zh-TW" altLang="en-US" sz="900" dirty="0">
                        <a:effectLst/>
                        <a:latin typeface="+mn-ea"/>
                        <a:ea typeface="+mn-ea"/>
                      </a:endParaRPr>
                    </a:p>
                  </a:txBody>
                  <a:tcPr marL="30181" marR="30181" marT="30181" marB="30181"/>
                </a:tc>
                <a:tc>
                  <a:txBody>
                    <a:bodyPr/>
                    <a:lstStyle/>
                    <a:p>
                      <a:pPr marL="108000" indent="-108000">
                        <a:buFont typeface="Arial" panose="020B0604020202020204" pitchFamily="34" charset="0"/>
                        <a:buChar char="•"/>
                      </a:pPr>
                      <a:r>
                        <a:rPr kumimoji="1" lang="ja-JP" altLang="en-US" sz="900" dirty="0">
                          <a:latin typeface="+mn-ea"/>
                          <a:ea typeface="+mn-ea"/>
                        </a:rPr>
                        <a:t>北野菜穂 ㈱アスコエパートナーズ執行役員</a:t>
                      </a:r>
                      <a:endParaRPr kumimoji="1" lang="en-US" altLang="ja-JP" sz="900" dirty="0">
                        <a:latin typeface="+mn-ea"/>
                        <a:ea typeface="+mn-ea"/>
                      </a:endParaRPr>
                    </a:p>
                    <a:p>
                      <a:pPr marL="108000" indent="-108000">
                        <a:buFont typeface="Arial" panose="020B0604020202020204" pitchFamily="34" charset="0"/>
                        <a:buChar char="•"/>
                      </a:pPr>
                      <a:endParaRPr kumimoji="1" lang="ja-JP" altLang="en-US" sz="900" dirty="0">
                        <a:latin typeface="+mn-ea"/>
                        <a:ea typeface="+mn-ea"/>
                      </a:endParaRPr>
                    </a:p>
                  </a:txBody>
                  <a:tcPr marL="30181" marR="30181" marT="30181" marB="30181"/>
                </a:tc>
                <a:extLst>
                  <a:ext uri="{0D108BD9-81ED-4DB2-BD59-A6C34878D82A}">
                    <a16:rowId xmlns:a16="http://schemas.microsoft.com/office/drawing/2014/main" val="1027819904"/>
                  </a:ext>
                </a:extLst>
              </a:tr>
              <a:tr h="372343">
                <a:tc>
                  <a:txBody>
                    <a:bodyPr/>
                    <a:lstStyle/>
                    <a:p>
                      <a:pPr algn="l"/>
                      <a:r>
                        <a:rPr kumimoji="1" lang="ja-JP" altLang="en-US" sz="900" dirty="0">
                          <a:latin typeface="+mn-ea"/>
                          <a:ea typeface="+mn-ea"/>
                        </a:rPr>
                        <a:t>第</a:t>
                      </a:r>
                      <a:r>
                        <a:rPr kumimoji="1" lang="en-US" altLang="ja-JP" sz="900" dirty="0">
                          <a:latin typeface="+mn-ea"/>
                          <a:ea typeface="+mn-ea"/>
                        </a:rPr>
                        <a:t>8</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12.24</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大阪スマートシティ戦略の地域展開の具体化</a:t>
                      </a:r>
                    </a:p>
                    <a:p>
                      <a:pPr algn="l" fontAlgn="ctr"/>
                      <a:r>
                        <a:rPr lang="ja-JP" altLang="en-US" sz="900" dirty="0">
                          <a:effectLst/>
                          <a:latin typeface="+mn-ea"/>
                          <a:ea typeface="+mn-ea"/>
                        </a:rPr>
                        <a:t>② 大阪スマートシティ戦略</a:t>
                      </a:r>
                      <a:r>
                        <a:rPr lang="en-US" altLang="ja-JP" sz="900" dirty="0">
                          <a:effectLst/>
                          <a:latin typeface="+mn-ea"/>
                          <a:ea typeface="+mn-ea"/>
                        </a:rPr>
                        <a:t>ver.2.0</a:t>
                      </a:r>
                      <a:r>
                        <a:rPr lang="ja-JP" altLang="en-US" sz="900" dirty="0">
                          <a:effectLst/>
                          <a:latin typeface="+mn-ea"/>
                          <a:ea typeface="+mn-ea"/>
                        </a:rPr>
                        <a:t>について</a:t>
                      </a:r>
                      <a:endParaRPr lang="zh-TW" altLang="en-US" sz="900" dirty="0">
                        <a:effectLst/>
                        <a:latin typeface="+mn-ea"/>
                        <a:ea typeface="+mn-ea"/>
                      </a:endParaRPr>
                    </a:p>
                  </a:txBody>
                  <a:tcPr marL="30181" marR="30181" marT="30181" marB="30181"/>
                </a:tc>
                <a:tc>
                  <a:txBody>
                    <a:bodyPr/>
                    <a:lstStyle/>
                    <a:p>
                      <a:pPr marL="108000" indent="-108000">
                        <a:buFont typeface="Arial" panose="020B0604020202020204" pitchFamily="34" charset="0"/>
                        <a:buChar char="•"/>
                      </a:pPr>
                      <a:r>
                        <a:rPr kumimoji="1" lang="ja-JP" altLang="en-US" sz="900" dirty="0">
                          <a:latin typeface="+mn-ea"/>
                          <a:ea typeface="+mn-ea"/>
                        </a:rPr>
                        <a:t>永藤英機 堺市長</a:t>
                      </a:r>
                      <a:endParaRPr kumimoji="1" lang="en-US" altLang="ja-JP" sz="900" dirty="0">
                        <a:latin typeface="+mn-ea"/>
                        <a:ea typeface="+mn-ea"/>
                      </a:endParaRPr>
                    </a:p>
                    <a:p>
                      <a:pPr marL="108000" indent="-108000">
                        <a:buFont typeface="Arial" panose="020B0604020202020204" pitchFamily="34" charset="0"/>
                        <a:buChar char="•"/>
                      </a:pPr>
                      <a:endParaRPr kumimoji="1" lang="ja-JP" altLang="en-US" sz="900" dirty="0">
                        <a:latin typeface="+mn-ea"/>
                        <a:ea typeface="+mn-ea"/>
                      </a:endParaRPr>
                    </a:p>
                  </a:txBody>
                  <a:tcPr marL="30181" marR="30181" marT="30181" marB="30181"/>
                </a:tc>
                <a:extLst>
                  <a:ext uri="{0D108BD9-81ED-4DB2-BD59-A6C34878D82A}">
                    <a16:rowId xmlns:a16="http://schemas.microsoft.com/office/drawing/2014/main" val="3805526705"/>
                  </a:ext>
                </a:extLst>
              </a:tr>
              <a:tr h="358944">
                <a:tc>
                  <a:txBody>
                    <a:bodyPr/>
                    <a:lstStyle/>
                    <a:p>
                      <a:pPr algn="l"/>
                      <a:r>
                        <a:rPr kumimoji="1" lang="ja-JP" altLang="en-US" sz="900" dirty="0">
                          <a:latin typeface="+mn-ea"/>
                          <a:ea typeface="+mn-ea"/>
                        </a:rPr>
                        <a:t>第</a:t>
                      </a:r>
                      <a:r>
                        <a:rPr kumimoji="1" lang="en-US" altLang="ja-JP" sz="900" dirty="0">
                          <a:latin typeface="+mn-ea"/>
                          <a:ea typeface="+mn-ea"/>
                        </a:rPr>
                        <a:t>9</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2021.8.30</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大阪スマートシティ戦略の今後の取組み等について</a:t>
                      </a:r>
                    </a:p>
                  </a:txBody>
                  <a:tcPr marL="30181" marR="30181" marT="30181" marB="30181"/>
                </a:tc>
                <a:tc>
                  <a:txBody>
                    <a:bodyPr/>
                    <a:lstStyle/>
                    <a:p>
                      <a:endParaRPr kumimoji="1" lang="zh-CN" altLang="en-US" sz="900" dirty="0">
                        <a:latin typeface="+mn-ea"/>
                        <a:ea typeface="+mn-ea"/>
                      </a:endParaRPr>
                    </a:p>
                  </a:txBody>
                  <a:tcPr marL="30181" marR="30181" marT="30181" marB="30181"/>
                </a:tc>
                <a:extLst>
                  <a:ext uri="{0D108BD9-81ED-4DB2-BD59-A6C34878D82A}">
                    <a16:rowId xmlns:a16="http://schemas.microsoft.com/office/drawing/2014/main" val="3719242434"/>
                  </a:ext>
                </a:extLst>
              </a:tr>
              <a:tr h="219084">
                <a:tc>
                  <a:txBody>
                    <a:bodyPr/>
                    <a:lstStyle/>
                    <a:p>
                      <a:pPr algn="l"/>
                      <a:r>
                        <a:rPr kumimoji="1" lang="ja-JP" altLang="en-US" sz="900" dirty="0">
                          <a:latin typeface="+mn-ea"/>
                          <a:ea typeface="+mn-ea"/>
                        </a:rPr>
                        <a:t>第</a:t>
                      </a:r>
                      <a:r>
                        <a:rPr kumimoji="1" lang="en-US" altLang="ja-JP" sz="900" dirty="0">
                          <a:latin typeface="+mn-ea"/>
                          <a:ea typeface="+mn-ea"/>
                        </a:rPr>
                        <a:t>10</a:t>
                      </a:r>
                      <a:r>
                        <a:rPr kumimoji="1" lang="ja-JP" altLang="en-US" sz="900" dirty="0">
                          <a:latin typeface="+mn-ea"/>
                          <a:ea typeface="+mn-ea"/>
                        </a:rPr>
                        <a:t>回</a:t>
                      </a:r>
                    </a:p>
                  </a:txBody>
                  <a:tcPr marL="30181" marR="30181" marT="30181" marB="30181"/>
                </a:tc>
                <a:tc>
                  <a:txBody>
                    <a:bodyPr/>
                    <a:lstStyle/>
                    <a:p>
                      <a:pPr algn="r" fontAlgn="ctr"/>
                      <a:r>
                        <a:rPr lang="en-US" altLang="ja-JP" sz="900" dirty="0">
                          <a:effectLst/>
                          <a:latin typeface="+mn-ea"/>
                          <a:ea typeface="+mn-ea"/>
                        </a:rPr>
                        <a:t>2022.3.24</a:t>
                      </a:r>
                      <a:endParaRPr lang="ja-JP" altLang="en-US" sz="900" dirty="0">
                        <a:effectLst/>
                        <a:latin typeface="+mn-ea"/>
                        <a:ea typeface="+mn-ea"/>
                      </a:endParaRPr>
                    </a:p>
                  </a:txBody>
                  <a:tcPr marL="30181" marR="30181" marT="30181" marB="30181"/>
                </a:tc>
                <a:tc>
                  <a:txBody>
                    <a:bodyPr/>
                    <a:lstStyle/>
                    <a:p>
                      <a:pPr algn="l" fontAlgn="ctr"/>
                      <a:r>
                        <a:rPr lang="ja-JP" altLang="en-US" sz="900" dirty="0">
                          <a:effectLst/>
                          <a:latin typeface="+mn-ea"/>
                          <a:ea typeface="+mn-ea"/>
                        </a:rPr>
                        <a:t>① 大阪スマートシティ戦略</a:t>
                      </a:r>
                      <a:r>
                        <a:rPr lang="en-US" altLang="ja-JP" sz="900" dirty="0">
                          <a:effectLst/>
                          <a:latin typeface="+mn-ea"/>
                          <a:ea typeface="+mn-ea"/>
                        </a:rPr>
                        <a:t>ver.2.0</a:t>
                      </a:r>
                      <a:r>
                        <a:rPr lang="ja-JP" altLang="en-US" sz="900" dirty="0">
                          <a:effectLst/>
                          <a:latin typeface="+mn-ea"/>
                          <a:ea typeface="+mn-ea"/>
                        </a:rPr>
                        <a:t>について</a:t>
                      </a:r>
                    </a:p>
                  </a:txBody>
                  <a:tcPr marL="30181" marR="30181" marT="30181" marB="30181"/>
                </a:tc>
                <a:tc>
                  <a:txBody>
                    <a:bodyPr/>
                    <a:lstStyle/>
                    <a:p>
                      <a:endParaRPr kumimoji="1" lang="zh-TW" altLang="en-US" sz="900" dirty="0">
                        <a:latin typeface="+mn-ea"/>
                        <a:ea typeface="+mn-ea"/>
                      </a:endParaRPr>
                    </a:p>
                  </a:txBody>
                  <a:tcPr marL="30181" marR="30181" marT="30181" marB="30181"/>
                </a:tc>
                <a:extLst>
                  <a:ext uri="{0D108BD9-81ED-4DB2-BD59-A6C34878D82A}">
                    <a16:rowId xmlns:a16="http://schemas.microsoft.com/office/drawing/2014/main" val="1798093839"/>
                  </a:ext>
                </a:extLst>
              </a:tr>
            </a:tbl>
          </a:graphicData>
        </a:graphic>
      </p:graphicFrame>
      <p:sp>
        <p:nvSpPr>
          <p:cNvPr id="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00720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063"/>
            <a:ext cx="9144000" cy="369332"/>
          </a:xfrm>
          <a:prstGeom prst="rect">
            <a:avLst/>
          </a:prstGeom>
          <a:solidFill>
            <a:srgbClr val="002060"/>
          </a:solidFill>
        </p:spPr>
        <p:txBody>
          <a:bodyPr vert="horz" wrap="square" lIns="91440" tIns="45720" rIns="91440" bIns="45720" rtlCol="0" anchor="ctr">
            <a:spAutoFit/>
          </a:bodyPr>
          <a:lstStyle>
            <a:defPPr>
              <a:defRPr lang="ja-JP"/>
            </a:defPPr>
            <a:lvl1pPr defTabSz="457200">
              <a:spcBef>
                <a:spcPts val="0"/>
              </a:spcBef>
              <a:buNone/>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大阪スマートシティ戦略</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Ver.1.0</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策定までの取組＜調査・研究の実績＞</a:t>
            </a:r>
          </a:p>
        </p:txBody>
      </p:sp>
      <p:graphicFrame>
        <p:nvGraphicFramePr>
          <p:cNvPr id="8" name="表 7"/>
          <p:cNvGraphicFramePr>
            <a:graphicFrameLocks noGrp="1"/>
          </p:cNvGraphicFramePr>
          <p:nvPr>
            <p:extLst/>
          </p:nvPr>
        </p:nvGraphicFramePr>
        <p:xfrm>
          <a:off x="294764" y="1537861"/>
          <a:ext cx="5318886" cy="450504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429637121"/>
                    </a:ext>
                  </a:extLst>
                </a:gridCol>
                <a:gridCol w="1021795">
                  <a:extLst>
                    <a:ext uri="{9D8B030D-6E8A-4147-A177-3AD203B41FA5}">
                      <a16:colId xmlns:a16="http://schemas.microsoft.com/office/drawing/2014/main" val="2991161331"/>
                    </a:ext>
                  </a:extLst>
                </a:gridCol>
                <a:gridCol w="1478995">
                  <a:extLst>
                    <a:ext uri="{9D8B030D-6E8A-4147-A177-3AD203B41FA5}">
                      <a16:colId xmlns:a16="http://schemas.microsoft.com/office/drawing/2014/main" val="4084187892"/>
                    </a:ext>
                  </a:extLst>
                </a:gridCol>
                <a:gridCol w="2655536">
                  <a:extLst>
                    <a:ext uri="{9D8B030D-6E8A-4147-A177-3AD203B41FA5}">
                      <a16:colId xmlns:a16="http://schemas.microsoft.com/office/drawing/2014/main" val="895095451"/>
                    </a:ext>
                  </a:extLst>
                </a:gridCol>
              </a:tblGrid>
              <a:tr h="179730">
                <a:tc gridSpan="2">
                  <a:txBody>
                    <a:bodyPr/>
                    <a:lstStyle/>
                    <a:p>
                      <a:pPr algn="ctr"/>
                      <a:r>
                        <a:rPr kumimoji="1" lang="ja-JP" altLang="en-US" sz="800" b="1" dirty="0">
                          <a:latin typeface="Meiryo UI" panose="020B0604030504040204" pitchFamily="50" charset="-128"/>
                          <a:ea typeface="Meiryo UI" panose="020B0604030504040204" pitchFamily="50" charset="-128"/>
                        </a:rPr>
                        <a:t>項目</a:t>
                      </a:r>
                    </a:p>
                  </a:txBody>
                  <a:tcPr marL="68580" marR="68580" marT="27000" marB="27000">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800" b="1" dirty="0">
                          <a:latin typeface="Meiryo UI" panose="020B0604030504040204" pitchFamily="50" charset="-128"/>
                          <a:ea typeface="Meiryo UI" panose="020B0604030504040204" pitchFamily="50" charset="-128"/>
                        </a:rPr>
                        <a:t>内容</a:t>
                      </a:r>
                    </a:p>
                  </a:txBody>
                  <a:tcPr marL="68580" marR="68580" marT="27000" marB="27000">
                    <a:solidFill>
                      <a:schemeClr val="accent1">
                        <a:lumMod val="20000"/>
                        <a:lumOff val="8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概要</a:t>
                      </a:r>
                    </a:p>
                  </a:txBody>
                  <a:tcPr marL="68580" marR="68580" marT="27000" marB="27000">
                    <a:solidFill>
                      <a:schemeClr val="accent1">
                        <a:lumMod val="20000"/>
                        <a:lumOff val="80000"/>
                      </a:schemeClr>
                    </a:solidFill>
                  </a:tcPr>
                </a:tc>
                <a:extLst>
                  <a:ext uri="{0D108BD9-81ED-4DB2-BD59-A6C34878D82A}">
                    <a16:rowId xmlns:a16="http://schemas.microsoft.com/office/drawing/2014/main" val="152329234"/>
                  </a:ext>
                </a:extLst>
              </a:tr>
              <a:tr h="179730">
                <a:tc gridSpan="4">
                  <a:txBody>
                    <a:bodyPr/>
                    <a:lstStyle/>
                    <a:p>
                      <a:r>
                        <a:rPr kumimoji="1" lang="en-US" altLang="ja-JP" sz="800" b="1" dirty="0">
                          <a:latin typeface="Meiryo UI" panose="020B0604030504040204" pitchFamily="50" charset="-128"/>
                          <a:ea typeface="Meiryo UI" panose="020B0604030504040204" pitchFamily="50" charset="-128"/>
                        </a:rPr>
                        <a:t>1.</a:t>
                      </a:r>
                      <a:r>
                        <a:rPr kumimoji="1" lang="ja-JP" altLang="en-US" sz="800" b="1" dirty="0">
                          <a:latin typeface="Meiryo UI" panose="020B0604030504040204" pitchFamily="50" charset="-128"/>
                          <a:ea typeface="Meiryo UI" panose="020B0604030504040204" pitchFamily="50" charset="-128"/>
                        </a:rPr>
                        <a:t>市町村との連携</a:t>
                      </a:r>
                    </a:p>
                  </a:txBody>
                  <a:tcPr marL="68580" marR="68580" marT="27000" marB="27000">
                    <a:lnB w="12700" cmpd="sng">
                      <a:noFill/>
                    </a:lnB>
                  </a:tcPr>
                </a:tc>
                <a:tc hMerge="1">
                  <a:txBody>
                    <a:bodyPr/>
                    <a:lstStyle/>
                    <a:p>
                      <a:endParaRPr kumimoji="1" lang="ja-JP" altLang="en-US"/>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829909474"/>
                  </a:ext>
                </a:extLst>
              </a:tr>
              <a:tr h="682650">
                <a:tc>
                  <a:txBody>
                    <a:bodyPr/>
                    <a:lstStyle/>
                    <a:p>
                      <a:endParaRPr kumimoji="1" lang="ja-JP" altLang="en-US" sz="800" dirty="0">
                        <a:latin typeface="Meiryo UI" panose="020B0604030504040204" pitchFamily="50" charset="-128"/>
                        <a:ea typeface="Meiryo UI" panose="020B0604030504040204" pitchFamily="50" charset="-128"/>
                      </a:endParaRPr>
                    </a:p>
                  </a:txBody>
                  <a:tcPr marL="68580" marR="68580" marT="27000" marB="27000">
                    <a:lnT w="12700" cmpd="sng">
                      <a:noFill/>
                    </a:lnT>
                    <a:lnB w="12700" cmpd="sng">
                      <a:noFill/>
                    </a:lnB>
                  </a:tcPr>
                </a:tc>
                <a:tc>
                  <a:txBody>
                    <a:bodyPr/>
                    <a:lstStyle/>
                    <a:p>
                      <a:r>
                        <a:rPr kumimoji="1" lang="ja-JP" altLang="en-US" sz="800" dirty="0">
                          <a:latin typeface="Meiryo UI" panose="020B0604030504040204" pitchFamily="50" charset="-128"/>
                          <a:ea typeface="Meiryo UI" panose="020B0604030504040204" pitchFamily="50" charset="-128"/>
                        </a:rPr>
                        <a:t>取組状況・意向調査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①市町村における</a:t>
                      </a:r>
                      <a:r>
                        <a:rPr kumimoji="1" lang="en-US" altLang="ja-JP" sz="800" dirty="0">
                          <a:latin typeface="Meiryo UI" panose="020B0604030504040204" pitchFamily="50" charset="-128"/>
                          <a:ea typeface="Meiryo UI" panose="020B0604030504040204" pitchFamily="50" charset="-128"/>
                        </a:rPr>
                        <a:t>ICT</a:t>
                      </a:r>
                      <a:r>
                        <a:rPr kumimoji="1" lang="ja-JP" altLang="en-US" sz="800" dirty="0">
                          <a:latin typeface="Meiryo UI" panose="020B0604030504040204" pitchFamily="50" charset="-128"/>
                          <a:ea typeface="Meiryo UI" panose="020B0604030504040204" pitchFamily="50" charset="-128"/>
                        </a:rPr>
                        <a:t>状況調査</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②公共交通サービスの運行状況</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等にかかる調査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スマートフォンアプリの提供状況と</a:t>
                      </a:r>
                      <a:r>
                        <a:rPr kumimoji="1" lang="en-US" altLang="ja-JP" sz="800" dirty="0">
                          <a:latin typeface="Meiryo UI" panose="020B0604030504040204" pitchFamily="50" charset="-128"/>
                          <a:ea typeface="Meiryo UI" panose="020B0604030504040204" pitchFamily="50" charset="-128"/>
                        </a:rPr>
                        <a:t>ICT</a:t>
                      </a:r>
                      <a:r>
                        <a:rPr kumimoji="1" lang="ja-JP" altLang="en-US" sz="800" dirty="0">
                          <a:latin typeface="Meiryo UI" panose="020B0604030504040204" pitchFamily="50" charset="-128"/>
                          <a:ea typeface="Meiryo UI" panose="020B0604030504040204" pitchFamily="50" charset="-128"/>
                        </a:rPr>
                        <a:t>対応について実態把握</a:t>
                      </a:r>
                      <a:endParaRPr kumimoji="1" lang="en-US" altLang="ja-JP"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市町村における交通課題と取組み内容について実態把握</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883154954"/>
                  </a:ext>
                </a:extLst>
              </a:tr>
              <a:tr h="408330">
                <a:tc>
                  <a:txBody>
                    <a:bodyPr/>
                    <a:lstStyle/>
                    <a:p>
                      <a:endParaRPr kumimoji="1" lang="ja-JP" altLang="en-US" sz="800" dirty="0">
                        <a:latin typeface="Meiryo UI" panose="020B0604030504040204" pitchFamily="50" charset="-128"/>
                        <a:ea typeface="Meiryo UI" panose="020B0604030504040204" pitchFamily="50" charset="-128"/>
                      </a:endParaRPr>
                    </a:p>
                  </a:txBody>
                  <a:tcPr marL="68580" marR="68580" marT="27000" marB="27000">
                    <a:lnT w="12700" cmpd="sng">
                      <a:noFill/>
                    </a:lnT>
                  </a:tcPr>
                </a:tc>
                <a:tc>
                  <a:txBody>
                    <a:bodyPr/>
                    <a:lstStyle/>
                    <a:p>
                      <a:r>
                        <a:rPr kumimoji="1" lang="ja-JP" altLang="en-US" sz="800" dirty="0">
                          <a:latin typeface="Meiryo UI" panose="020B0604030504040204" pitchFamily="50" charset="-128"/>
                          <a:ea typeface="Meiryo UI" panose="020B0604030504040204" pitchFamily="50" charset="-128"/>
                        </a:rPr>
                        <a:t>推進体制の構築</a:t>
                      </a:r>
                    </a:p>
                  </a:txBody>
                  <a:tcPr marL="68580" marR="68580" marT="27000" marB="27000">
                    <a:lnT w="12700" cap="flat" cmpd="sng" algn="ctr">
                      <a:solidFill>
                        <a:schemeClr val="tx1"/>
                      </a:solidFill>
                      <a:prstDash val="dash"/>
                      <a:round/>
                      <a:headEnd type="none" w="med" len="med"/>
                      <a:tailEnd type="none" w="med" len="med"/>
                    </a:lnT>
                  </a:tcPr>
                </a:tc>
                <a:tc>
                  <a:txBody>
                    <a:bodyPr/>
                    <a:lstStyle/>
                    <a:p>
                      <a:r>
                        <a:rPr kumimoji="1" lang="ja-JP" altLang="en-US" sz="800" dirty="0">
                          <a:latin typeface="Meiryo UI" panose="020B0604030504040204" pitchFamily="50" charset="-128"/>
                          <a:ea typeface="Meiryo UI" panose="020B0604030504040204" pitchFamily="50" charset="-128"/>
                        </a:rPr>
                        <a:t>③</a:t>
                      </a:r>
                      <a:r>
                        <a:rPr kumimoji="1" lang="en-US" altLang="ja-JP" sz="800" dirty="0" err="1">
                          <a:latin typeface="Meiryo UI" panose="020B0604030504040204" pitchFamily="50" charset="-128"/>
                          <a:ea typeface="Meiryo UI" panose="020B0604030504040204" pitchFamily="50" charset="-128"/>
                        </a:rPr>
                        <a:t>GovTech</a:t>
                      </a:r>
                      <a:r>
                        <a:rPr kumimoji="1" lang="ja-JP" altLang="en-US" sz="800" dirty="0">
                          <a:latin typeface="Meiryo UI" panose="020B0604030504040204" pitchFamily="50" charset="-128"/>
                          <a:ea typeface="Meiryo UI" panose="020B0604030504040204" pitchFamily="50" charset="-128"/>
                        </a:rPr>
                        <a:t>大阪</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推進連絡会議</a:t>
                      </a:r>
                      <a:r>
                        <a:rPr kumimoji="1" lang="en-US" altLang="ja-JP" sz="7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④ワーキンググループ</a:t>
                      </a:r>
                    </a:p>
                  </a:txBody>
                  <a:tcPr marL="68580" marR="68580" marT="27000" marB="27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en-US" altLang="ja-JP" sz="800" dirty="0">
                          <a:latin typeface="Meiryo UI" panose="020B0604030504040204" pitchFamily="50" charset="-128"/>
                          <a:ea typeface="Meiryo UI" panose="020B0604030504040204" pitchFamily="50" charset="-128"/>
                        </a:rPr>
                        <a:t>2019</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9</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19</a:t>
                      </a:r>
                      <a:r>
                        <a:rPr kumimoji="1" lang="ja-JP" altLang="en-US" sz="800" dirty="0">
                          <a:latin typeface="Meiryo UI" panose="020B0604030504040204" pitchFamily="50" charset="-128"/>
                          <a:ea typeface="Meiryo UI" panose="020B0604030504040204" pitchFamily="50" charset="-128"/>
                        </a:rPr>
                        <a:t>日に設置。府内</a:t>
                      </a:r>
                      <a:r>
                        <a:rPr kumimoji="1" lang="en-US" altLang="ja-JP" sz="800" dirty="0">
                          <a:latin typeface="Meiryo UI" panose="020B0604030504040204" pitchFamily="50" charset="-128"/>
                          <a:ea typeface="Meiryo UI" panose="020B0604030504040204" pitchFamily="50" charset="-128"/>
                        </a:rPr>
                        <a:t>43</a:t>
                      </a:r>
                      <a:r>
                        <a:rPr kumimoji="1" lang="ja-JP" altLang="en-US" sz="800" dirty="0">
                          <a:latin typeface="Meiryo UI" panose="020B0604030504040204" pitchFamily="50" charset="-128"/>
                          <a:ea typeface="Meiryo UI" panose="020B0604030504040204" pitchFamily="50" charset="-128"/>
                        </a:rPr>
                        <a:t>の全市町村が参画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270985995"/>
                  </a:ext>
                </a:extLst>
              </a:tr>
              <a:tr h="179730">
                <a:tc gridSpan="4">
                  <a:txBody>
                    <a:bodyPr/>
                    <a:lstStyle/>
                    <a:p>
                      <a:r>
                        <a:rPr kumimoji="1" lang="en-US" altLang="ja-JP" sz="800" b="1" dirty="0">
                          <a:latin typeface="Meiryo UI" panose="020B0604030504040204" pitchFamily="50" charset="-128"/>
                          <a:ea typeface="Meiryo UI" panose="020B0604030504040204" pitchFamily="50" charset="-128"/>
                        </a:rPr>
                        <a:t>2.</a:t>
                      </a:r>
                      <a:r>
                        <a:rPr kumimoji="1" lang="ja-JP" altLang="en-US" sz="800" b="1" dirty="0">
                          <a:latin typeface="Meiryo UI" panose="020B0604030504040204" pitchFamily="50" charset="-128"/>
                          <a:ea typeface="Meiryo UI" panose="020B0604030504040204" pitchFamily="50" charset="-128"/>
                        </a:rPr>
                        <a:t>企業等との連携</a:t>
                      </a:r>
                    </a:p>
                  </a:txBody>
                  <a:tcPr marL="68580" marR="68580" marT="27000" marB="27000">
                    <a:lnB w="12700" cmpd="sng">
                      <a:noFill/>
                    </a:lnB>
                  </a:tcPr>
                </a:tc>
                <a:tc hMerge="1">
                  <a:txBody>
                    <a:bodyPr/>
                    <a:lstStyle/>
                    <a:p>
                      <a:endParaRPr kumimoji="1" lang="ja-JP" altLang="en-US"/>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3820625505"/>
                  </a:ext>
                </a:extLst>
              </a:tr>
              <a:tr h="305460">
                <a:tc>
                  <a:txBody>
                    <a:bodyPr/>
                    <a:lstStyle/>
                    <a:p>
                      <a:endParaRPr kumimoji="1" lang="ja-JP" altLang="en-US" sz="800">
                        <a:latin typeface="Meiryo UI" panose="020B0604030504040204" pitchFamily="50" charset="-128"/>
                        <a:ea typeface="Meiryo UI" panose="020B0604030504040204" pitchFamily="50" charset="-128"/>
                      </a:endParaRPr>
                    </a:p>
                  </a:txBody>
                  <a:tcPr marL="68580" marR="68580" marT="27000" marB="27000">
                    <a:lnT w="12700" cmpd="sng">
                      <a:noFill/>
                    </a:lnT>
                    <a:lnB w="12700" cmpd="sng">
                      <a:noFill/>
                    </a:lnB>
                  </a:tcPr>
                </a:tc>
                <a:tc>
                  <a:txBody>
                    <a:bodyPr/>
                    <a:lstStyle/>
                    <a:p>
                      <a:r>
                        <a:rPr kumimoji="1" lang="ja-JP" altLang="en-US" sz="800" dirty="0">
                          <a:latin typeface="Meiryo UI" panose="020B0604030504040204" pitchFamily="50" charset="-128"/>
                          <a:ea typeface="Meiryo UI" panose="020B0604030504040204" pitchFamily="50" charset="-128"/>
                        </a:rPr>
                        <a:t>対話・情報収集</a:t>
                      </a:r>
                    </a:p>
                  </a:txBody>
                  <a:tcPr marL="68580" marR="68580" marT="27000" marB="27000">
                    <a:lnB w="12700" cap="flat" cmpd="sng" algn="ctr">
                      <a:solidFill>
                        <a:schemeClr val="tx1"/>
                      </a:solidFill>
                      <a:prstDash val="dash"/>
                      <a:round/>
                      <a:headEnd type="none" w="med" len="med"/>
                      <a:tailEnd type="none" w="med" len="med"/>
                    </a:lnB>
                  </a:tcPr>
                </a:tc>
                <a:tc>
                  <a:txBody>
                    <a:bodyPr/>
                    <a:lstStyle/>
                    <a:p>
                      <a:r>
                        <a:rPr kumimoji="1" lang="ja-JP" altLang="en-US" sz="800" dirty="0">
                          <a:latin typeface="Meiryo UI" panose="020B0604030504040204" pitchFamily="50" charset="-128"/>
                          <a:ea typeface="Meiryo UI" panose="020B0604030504040204" pitchFamily="50" charset="-128"/>
                        </a:rPr>
                        <a:t>①企業との意見交換・情報収集</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en-US" altLang="ja-JP" sz="800" dirty="0">
                          <a:latin typeface="Meiryo UI" panose="020B0604030504040204" pitchFamily="50" charset="-128"/>
                          <a:ea typeface="Meiryo UI" panose="020B0604030504040204" pitchFamily="50" charset="-128"/>
                        </a:rPr>
                        <a:t>67</a:t>
                      </a:r>
                      <a:r>
                        <a:rPr kumimoji="1" lang="ja-JP" altLang="en-US" sz="800" dirty="0">
                          <a:latin typeface="Meiryo UI" panose="020B0604030504040204" pitchFamily="50" charset="-128"/>
                          <a:ea typeface="Meiryo UI" panose="020B0604030504040204" pitchFamily="50" charset="-128"/>
                        </a:rPr>
                        <a:t>企業と延べ</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件の意見交換を実施。情報収集に努める</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849716189"/>
                  </a:ext>
                </a:extLst>
              </a:tr>
              <a:tr h="431190">
                <a:tc>
                  <a:txBody>
                    <a:bodyPr/>
                    <a:lstStyle/>
                    <a:p>
                      <a:endParaRPr kumimoji="1" lang="ja-JP" altLang="en-US" sz="800" dirty="0">
                        <a:latin typeface="Meiryo UI" panose="020B0604030504040204" pitchFamily="50" charset="-128"/>
                        <a:ea typeface="Meiryo UI" panose="020B0604030504040204" pitchFamily="50" charset="-128"/>
                      </a:endParaRPr>
                    </a:p>
                  </a:txBody>
                  <a:tcPr marL="68580" marR="68580" marT="27000" marB="27000">
                    <a:lnT w="12700" cmpd="sng">
                      <a:noFill/>
                    </a:lnT>
                  </a:tcPr>
                </a:tc>
                <a:tc>
                  <a:txBody>
                    <a:bodyPr/>
                    <a:lstStyle/>
                    <a:p>
                      <a:r>
                        <a:rPr kumimoji="1" lang="ja-JP" altLang="en-US" sz="800" dirty="0">
                          <a:latin typeface="Meiryo UI" panose="020B0604030504040204" pitchFamily="50" charset="-128"/>
                          <a:ea typeface="Meiryo UI" panose="020B0604030504040204" pitchFamily="50" charset="-128"/>
                        </a:rPr>
                        <a:t>経済団体やシビック</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テックとの連携</a:t>
                      </a:r>
                    </a:p>
                  </a:txBody>
                  <a:tcPr marL="68580" marR="68580" marT="27000" marB="27000">
                    <a:lnT w="12700" cap="flat" cmpd="sng" algn="ctr">
                      <a:solidFill>
                        <a:schemeClr val="tx1"/>
                      </a:solidFill>
                      <a:prstDash val="dash"/>
                      <a:round/>
                      <a:headEnd type="none" w="med" len="med"/>
                      <a:tailEnd type="none" w="med" len="med"/>
                    </a:lnT>
                  </a:tcPr>
                </a:tc>
                <a:tc>
                  <a:txBody>
                    <a:bodyPr/>
                    <a:lstStyle/>
                    <a:p>
                      <a:r>
                        <a:rPr kumimoji="1" lang="ja-JP" altLang="en-US" sz="800" dirty="0">
                          <a:latin typeface="Meiryo UI" panose="020B0604030504040204" pitchFamily="50" charset="-128"/>
                          <a:ea typeface="Meiryo UI" panose="020B0604030504040204" pitchFamily="50" charset="-128"/>
                        </a:rPr>
                        <a:t>②経済団体との連携</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③コードフォー</a:t>
                      </a:r>
                      <a:r>
                        <a:rPr kumimoji="1" lang="en-US" altLang="ja-JP" sz="800" dirty="0">
                          <a:latin typeface="Meiryo UI" panose="020B0604030504040204" pitchFamily="50" charset="-128"/>
                          <a:ea typeface="Meiryo UI" panose="020B0604030504040204" pitchFamily="50" charset="-128"/>
                        </a:rPr>
                        <a:t>XX</a:t>
                      </a:r>
                      <a:r>
                        <a:rPr kumimoji="1" lang="ja-JP" altLang="en-US" sz="800" dirty="0">
                          <a:latin typeface="Meiryo UI" panose="020B0604030504040204" pitchFamily="50" charset="-128"/>
                          <a:ea typeface="Meiryo UI" panose="020B0604030504040204" pitchFamily="50" charset="-128"/>
                        </a:rPr>
                        <a:t>との連携</a:t>
                      </a:r>
                    </a:p>
                  </a:txBody>
                  <a:tcPr marL="68580" marR="68580" marT="27000" marB="27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大阪商工会議所や関西経済連合会等と積極的に連携</a:t>
                      </a:r>
                      <a:endParaRPr kumimoji="1" lang="en-US" altLang="ja-JP"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コードフォージャパン及びコードフォーオオサカと積極的に連携</a:t>
                      </a:r>
                    </a:p>
                  </a:txBody>
                  <a:tcPr marL="68580" marR="68580" marT="27000" marB="27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346718694"/>
                  </a:ext>
                </a:extLst>
              </a:tr>
              <a:tr h="179730">
                <a:tc gridSpan="4">
                  <a:txBody>
                    <a:bodyPr/>
                    <a:lstStyle/>
                    <a:p>
                      <a:r>
                        <a:rPr kumimoji="1" lang="ja-JP" altLang="en-US" sz="800" b="1" dirty="0">
                          <a:latin typeface="Meiryo UI" panose="020B0604030504040204" pitchFamily="50" charset="-128"/>
                          <a:ea typeface="Meiryo UI" panose="020B0604030504040204" pitchFamily="50" charset="-128"/>
                        </a:rPr>
                        <a:t>３．調査研究</a:t>
                      </a:r>
                    </a:p>
                  </a:txBody>
                  <a:tcPr marL="68580" marR="68580" marT="27000" marB="27000">
                    <a:lnB w="12700" cmpd="sng">
                      <a:noFill/>
                    </a:lnB>
                  </a:tcPr>
                </a:tc>
                <a:tc hMerge="1">
                  <a:txBody>
                    <a:bodyPr/>
                    <a:lstStyle/>
                    <a:p>
                      <a:endParaRPr kumimoji="1" lang="ja-JP" altLang="en-US"/>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2939444355"/>
                  </a:ext>
                </a:extLst>
              </a:tr>
              <a:tr h="305460">
                <a:tc rowSpan="3">
                  <a:txBody>
                    <a:bodyPr/>
                    <a:lstStyle/>
                    <a:p>
                      <a:endParaRPr kumimoji="1" lang="ja-JP" altLang="en-US" sz="800" dirty="0">
                        <a:latin typeface="Meiryo UI" panose="020B0604030504040204" pitchFamily="50" charset="-128"/>
                        <a:ea typeface="Meiryo UI" panose="020B0604030504040204" pitchFamily="50" charset="-128"/>
                      </a:endParaRPr>
                    </a:p>
                  </a:txBody>
                  <a:tcPr marL="68580" marR="68580" marT="27000" marB="27000">
                    <a:lnT w="12700" cmpd="sng">
                      <a:noFill/>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anose="020B0604030504040204" pitchFamily="50" charset="-128"/>
                          <a:ea typeface="Meiryo UI" panose="020B0604030504040204" pitchFamily="50" charset="-128"/>
                        </a:rPr>
                        <a:t>市町村調査</a:t>
                      </a:r>
                    </a:p>
                  </a:txBody>
                  <a:tcPr marL="68580" marR="68580" marT="27000" marB="27000">
                    <a:lnB w="12700" cap="flat" cmpd="sng" algn="ctr">
                      <a:solidFill>
                        <a:schemeClr val="tx1"/>
                      </a:solidFill>
                      <a:prstDash val="dash"/>
                      <a:round/>
                      <a:headEnd type="none" w="med" len="med"/>
                      <a:tailEnd type="none" w="med" len="med"/>
                    </a:lnB>
                  </a:tcPr>
                </a:tc>
                <a:tc>
                  <a:txBody>
                    <a:bodyPr/>
                    <a:lstStyle/>
                    <a:p>
                      <a:r>
                        <a:rPr kumimoji="1" lang="ja-JP" altLang="en-US" sz="800" dirty="0">
                          <a:latin typeface="Meiryo UI" panose="020B0604030504040204" pitchFamily="50" charset="-128"/>
                          <a:ea typeface="Meiryo UI" panose="020B0604030504040204" pitchFamily="50" charset="-128"/>
                        </a:rPr>
                        <a:t>①府内市町村実態調査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en-US" altLang="ja-JP" sz="800" dirty="0">
                          <a:latin typeface="Meiryo UI" panose="020B0604030504040204" pitchFamily="50" charset="-128"/>
                          <a:ea typeface="Meiryo UI" panose="020B0604030504040204" pitchFamily="50" charset="-128"/>
                        </a:rPr>
                        <a:t>ICT</a:t>
                      </a:r>
                      <a:r>
                        <a:rPr kumimoji="1" lang="ja-JP" altLang="en-US" sz="800" dirty="0">
                          <a:latin typeface="Meiryo UI" panose="020B0604030504040204" pitchFamily="50" charset="-128"/>
                          <a:ea typeface="Meiryo UI" panose="020B0604030504040204" pitchFamily="50" charset="-128"/>
                        </a:rPr>
                        <a:t>推進や公共交通サービスの取り組み状況について調査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61794301"/>
                  </a:ext>
                </a:extLst>
              </a:tr>
              <a:tr h="556920">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国内外事例調査</a:t>
                      </a:r>
                    </a:p>
                  </a:txBody>
                  <a:tcPr marL="68580" marR="68580" marT="27000" marB="27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800" dirty="0">
                          <a:latin typeface="Meiryo UI" panose="020B0604030504040204" pitchFamily="50" charset="-128"/>
                          <a:ea typeface="Meiryo UI" panose="020B0604030504040204" pitchFamily="50" charset="-128"/>
                        </a:rPr>
                        <a:t>②海外先進事例研究</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③国内事例調査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スマートシティの海外事例を扱うシンクタンクレポートなどの研究</a:t>
                      </a:r>
                      <a:endParaRPr kumimoji="1" lang="en-US" altLang="ja-JP"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政府機関（国交省、経産省等）や先進自治体などの調査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8713037"/>
                  </a:ext>
                </a:extLst>
              </a:tr>
              <a:tr h="17973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anose="020B0604030504040204" pitchFamily="50" charset="-128"/>
                          <a:ea typeface="Meiryo UI" panose="020B0604030504040204" pitchFamily="50" charset="-128"/>
                        </a:rPr>
                        <a:t>国プロジェクト</a:t>
                      </a:r>
                    </a:p>
                  </a:txBody>
                  <a:tcPr marL="68580" marR="68580" marT="27000" marB="27000">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a:latin typeface="Meiryo UI" panose="020B0604030504040204" pitchFamily="50" charset="-128"/>
                          <a:ea typeface="Meiryo UI" panose="020B0604030504040204" pitchFamily="50" charset="-128"/>
                        </a:rPr>
                        <a:t>④国プロジェクトの調査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政府（各省庁）が打ち出す国プロジェクトの調査</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954908939"/>
                  </a:ext>
                </a:extLst>
              </a:tr>
              <a:tr h="179730">
                <a:tc gridSpan="4">
                  <a:txBody>
                    <a:bodyPr/>
                    <a:lstStyle/>
                    <a:p>
                      <a:r>
                        <a:rPr kumimoji="1" lang="ja-JP" altLang="en-US" sz="800" b="1" dirty="0">
                          <a:latin typeface="Meiryo UI" panose="020B0604030504040204" pitchFamily="50" charset="-128"/>
                          <a:ea typeface="Meiryo UI" panose="020B0604030504040204" pitchFamily="50" charset="-128"/>
                        </a:rPr>
                        <a:t>４．情報発信</a:t>
                      </a:r>
                    </a:p>
                  </a:txBody>
                  <a:tcPr marL="68580" marR="68580" marT="27000" marB="27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marT="36000" marB="36000"/>
                </a:tc>
                <a:tc hMerge="1">
                  <a:txBody>
                    <a:bodyPr/>
                    <a:lstStyle/>
                    <a:p>
                      <a:pPr marL="171450" indent="-171450">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2712980523"/>
                  </a:ext>
                </a:extLst>
              </a:tr>
              <a:tr h="179730">
                <a:tc>
                  <a:txBody>
                    <a:bodyPr/>
                    <a:lstStyle/>
                    <a:p>
                      <a:endParaRPr kumimoji="1" lang="ja-JP" altLang="en-US" sz="800" dirty="0">
                        <a:latin typeface="Meiryo UI" panose="020B0604030504040204" pitchFamily="50" charset="-128"/>
                        <a:ea typeface="Meiryo UI" panose="020B0604030504040204" pitchFamily="50" charset="-128"/>
                      </a:endParaRPr>
                    </a:p>
                  </a:txBody>
                  <a:tcPr marL="68580" marR="68580" marT="27000" marB="2700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r>
                        <a:rPr kumimoji="1" lang="ja-JP" altLang="en-US" sz="800" dirty="0">
                          <a:latin typeface="Meiryo UI" panose="020B0604030504040204" pitchFamily="50" charset="-128"/>
                          <a:ea typeface="Meiryo UI" panose="020B0604030504040204" pitchFamily="50" charset="-128"/>
                        </a:rPr>
                        <a:t>戦略会議の開催</a:t>
                      </a:r>
                    </a:p>
                  </a:txBody>
                  <a:tcPr marL="68580" marR="68580" marT="27000" marB="27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800" dirty="0">
                          <a:latin typeface="Meiryo UI" panose="020B0604030504040204" pitchFamily="50" charset="-128"/>
                          <a:ea typeface="Meiryo UI" panose="020B0604030504040204" pitchFamily="50" charset="-128"/>
                        </a:rPr>
                        <a:t>①スマートシティ戦略会議</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３回のスマートシティ戦略会議を開催し、取組みを発信</a:t>
                      </a:r>
                    </a:p>
                  </a:txBody>
                  <a:tcPr marL="68580" marR="68580" marT="27000" marB="27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423745852"/>
                  </a:ext>
                </a:extLst>
              </a:tr>
              <a:tr h="556920">
                <a:tc>
                  <a:txBody>
                    <a:bodyPr/>
                    <a:lstStyle/>
                    <a:p>
                      <a:endParaRPr kumimoji="1" lang="ja-JP" altLang="en-US" sz="800" dirty="0">
                        <a:latin typeface="Meiryo UI" panose="020B0604030504040204" pitchFamily="50" charset="-128"/>
                        <a:ea typeface="Meiryo UI" panose="020B0604030504040204" pitchFamily="50" charset="-128"/>
                      </a:endParaRPr>
                    </a:p>
                  </a:txBody>
                  <a:tcPr marL="68580" marR="68580" marT="27000" marB="2700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kumimoji="1" lang="ja-JP" altLang="en-US" sz="800" dirty="0">
                          <a:latin typeface="Meiryo UI" panose="020B0604030504040204" pitchFamily="50" charset="-128"/>
                          <a:ea typeface="Meiryo UI" panose="020B0604030504040204" pitchFamily="50" charset="-128"/>
                        </a:rPr>
                        <a:t>内外での</a:t>
                      </a:r>
                      <a:r>
                        <a:rPr kumimoji="1" lang="en-US" altLang="ja-JP" sz="800" dirty="0">
                          <a:latin typeface="Meiryo UI" panose="020B0604030504040204" pitchFamily="50" charset="-128"/>
                          <a:ea typeface="Meiryo UI" panose="020B0604030504040204" pitchFamily="50" charset="-128"/>
                        </a:rPr>
                        <a:t>PR</a:t>
                      </a:r>
                      <a:endParaRPr kumimoji="1" lang="ja-JP" altLang="en-US" sz="800" dirty="0">
                        <a:latin typeface="Meiryo UI" panose="020B0604030504040204" pitchFamily="50" charset="-128"/>
                        <a:ea typeface="Meiryo UI" panose="020B0604030504040204" pitchFamily="50" charset="-128"/>
                      </a:endParaRPr>
                    </a:p>
                  </a:txBody>
                  <a:tcPr marL="68580" marR="68580" marT="27000" marB="27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r>
                        <a:rPr kumimoji="1" lang="ja-JP" altLang="en-US" sz="800" dirty="0">
                          <a:latin typeface="Meiryo UI" panose="020B0604030504040204" pitchFamily="50" charset="-128"/>
                          <a:ea typeface="Meiryo UI" panose="020B0604030504040204" pitchFamily="50" charset="-128"/>
                        </a:rPr>
                        <a:t>②知事・市長による情報発信</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③フォーラム等での</a:t>
                      </a:r>
                      <a:r>
                        <a:rPr kumimoji="1" lang="en-US" altLang="ja-JP" sz="800" dirty="0">
                          <a:latin typeface="Meiryo UI" panose="020B0604030504040204" pitchFamily="50" charset="-128"/>
                          <a:ea typeface="Meiryo UI" panose="020B0604030504040204" pitchFamily="50" charset="-128"/>
                        </a:rPr>
                        <a:t>PR</a:t>
                      </a:r>
                    </a:p>
                    <a:p>
                      <a:r>
                        <a:rPr kumimoji="1" lang="ja-JP" altLang="en-US" sz="800" dirty="0">
                          <a:latin typeface="Meiryo UI" panose="020B0604030504040204" pitchFamily="50" charset="-128"/>
                          <a:ea typeface="Meiryo UI" panose="020B0604030504040204" pitchFamily="50" charset="-128"/>
                        </a:rPr>
                        <a:t>④「スーパーシティ」構想アイデア</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err="1">
                          <a:latin typeface="Meiryo UI" panose="020B0604030504040204" pitchFamily="50" charset="-128"/>
                          <a:ea typeface="Meiryo UI" panose="020B0604030504040204" pitchFamily="50" charset="-128"/>
                        </a:rPr>
                        <a:t>への</a:t>
                      </a:r>
                      <a:r>
                        <a:rPr kumimoji="1" lang="ja-JP" altLang="en-US" sz="800" dirty="0">
                          <a:latin typeface="Meiryo UI" panose="020B0604030504040204" pitchFamily="50" charset="-128"/>
                          <a:ea typeface="Meiryo UI" panose="020B0604030504040204" pitchFamily="50" charset="-128"/>
                        </a:rPr>
                        <a:t>応募</a:t>
                      </a:r>
                      <a:endParaRPr kumimoji="1" lang="en-US" altLang="ja-JP" sz="800" dirty="0">
                        <a:latin typeface="Meiryo UI" panose="020B0604030504040204" pitchFamily="50" charset="-128"/>
                        <a:ea typeface="Meiryo UI" panose="020B0604030504040204" pitchFamily="50" charset="-128"/>
                      </a:endParaRPr>
                    </a:p>
                  </a:txBody>
                  <a:tcPr marL="68580" marR="68580" marT="27000" marB="27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定例会見や民間主催の会議等で積極的に情報を発信</a:t>
                      </a:r>
                      <a:endParaRPr kumimoji="1" lang="en-US" altLang="ja-JP"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800" dirty="0">
                          <a:latin typeface="Meiryo UI" panose="020B0604030504040204" pitchFamily="50" charset="-128"/>
                          <a:ea typeface="Meiryo UI" panose="020B0604030504040204" pitchFamily="50" charset="-128"/>
                        </a:rPr>
                        <a:t>MaaS</a:t>
                      </a:r>
                      <a:r>
                        <a:rPr kumimoji="1" lang="ja-JP" altLang="en-US" sz="800" dirty="0">
                          <a:latin typeface="Meiryo UI" panose="020B0604030504040204" pitchFamily="50" charset="-128"/>
                          <a:ea typeface="Meiryo UI" panose="020B0604030504040204" pitchFamily="50" charset="-128"/>
                        </a:rPr>
                        <a:t>社会実装推進フォーラムなどに積極参加し、講演等</a:t>
                      </a:r>
                      <a:endParaRPr kumimoji="1" lang="en-US" altLang="ja-JP"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内閣府の自治体アイデア公募へ</a:t>
                      </a: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31</a:t>
                      </a:r>
                      <a:r>
                        <a:rPr kumimoji="1" lang="ja-JP" altLang="en-US" sz="800" dirty="0">
                          <a:latin typeface="Meiryo UI" panose="020B0604030504040204" pitchFamily="50" charset="-128"/>
                          <a:ea typeface="Meiryo UI" panose="020B0604030504040204" pitchFamily="50" charset="-128"/>
                        </a:rPr>
                        <a:t>日に応募</a:t>
                      </a:r>
                    </a:p>
                  </a:txBody>
                  <a:tcPr marL="68580" marR="68580" marT="27000" marB="27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4179081833"/>
                  </a:ext>
                </a:extLst>
              </a:tr>
            </a:tbl>
          </a:graphicData>
        </a:graphic>
      </p:graphicFrame>
      <p:sp>
        <p:nvSpPr>
          <p:cNvPr id="10" name="テキスト ボックス 9"/>
          <p:cNvSpPr txBox="1"/>
          <p:nvPr/>
        </p:nvSpPr>
        <p:spPr>
          <a:xfrm>
            <a:off x="192110" y="560100"/>
            <a:ext cx="84751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、スマートシティ戦略会議を中心に具体化検討を進め、市町村や企業等との連携、調査研究、情報発信を展開していた。</a:t>
            </a: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2513" y="1544144"/>
            <a:ext cx="3003352" cy="2036184"/>
          </a:xfrm>
          <a:prstGeom prst="rect">
            <a:avLst/>
          </a:prstGeom>
        </p:spPr>
      </p:pic>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2513" y="4420652"/>
            <a:ext cx="3003352" cy="1594642"/>
          </a:xfrm>
          <a:prstGeom prst="rect">
            <a:avLst/>
          </a:prstGeom>
        </p:spPr>
      </p:pic>
      <p:sp>
        <p:nvSpPr>
          <p:cNvPr id="17" name="テキスト ボックス 16"/>
          <p:cNvSpPr txBox="1"/>
          <p:nvPr/>
        </p:nvSpPr>
        <p:spPr>
          <a:xfrm>
            <a:off x="5760435" y="1284502"/>
            <a:ext cx="166137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＜海外事例調査＞</a:t>
            </a:r>
          </a:p>
        </p:txBody>
      </p:sp>
      <p:sp>
        <p:nvSpPr>
          <p:cNvPr id="18" name="テキスト ボックス 17"/>
          <p:cNvSpPr txBox="1"/>
          <p:nvPr/>
        </p:nvSpPr>
        <p:spPr>
          <a:xfrm>
            <a:off x="5760435" y="4201062"/>
            <a:ext cx="166137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＜企業との対話＞</a:t>
            </a:r>
          </a:p>
        </p:txBody>
      </p:sp>
      <p:sp>
        <p:nvSpPr>
          <p:cNvPr id="19" name="正方形/長方形 18"/>
          <p:cNvSpPr/>
          <p:nvPr/>
        </p:nvSpPr>
        <p:spPr>
          <a:xfrm>
            <a:off x="192110" y="1226041"/>
            <a:ext cx="1829347"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＜調査・研究の実績＞</a:t>
            </a: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7182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5387" y="1238269"/>
            <a:ext cx="4269099" cy="13874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190723" y="566980"/>
            <a:ext cx="8684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スマートシティ戦略会議で集中的に調査・研究した成果をもとに、</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大阪スマートシティ</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Ver.1.0</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策定。</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66" y="2748469"/>
            <a:ext cx="4358444" cy="2631596"/>
          </a:xfrm>
          <a:prstGeom prst="rect">
            <a:avLst/>
          </a:prstGeom>
        </p:spPr>
      </p:pic>
      <p:graphicFrame>
        <p:nvGraphicFramePr>
          <p:cNvPr id="15" name="表 3">
            <a:extLst>
              <a:ext uri="{FF2B5EF4-FFF2-40B4-BE49-F238E27FC236}">
                <a16:creationId xmlns:a16="http://schemas.microsoft.com/office/drawing/2014/main" id="{B655572F-7DDE-422F-9C3C-A37A7CA1F754}"/>
              </a:ext>
            </a:extLst>
          </p:cNvPr>
          <p:cNvGraphicFramePr>
            <a:graphicFrameLocks noGrp="1"/>
          </p:cNvGraphicFramePr>
          <p:nvPr>
            <p:extLst/>
          </p:nvPr>
        </p:nvGraphicFramePr>
        <p:xfrm>
          <a:off x="4474354" y="1700374"/>
          <a:ext cx="4595356" cy="3846420"/>
        </p:xfrm>
        <a:graphic>
          <a:graphicData uri="http://schemas.openxmlformats.org/drawingml/2006/table">
            <a:tbl>
              <a:tblPr firstRow="1" bandRow="1">
                <a:tableStyleId>{5C22544A-7EE6-4342-B048-85BDC9FD1C3A}</a:tableStyleId>
              </a:tblPr>
              <a:tblGrid>
                <a:gridCol w="1018133">
                  <a:extLst>
                    <a:ext uri="{9D8B030D-6E8A-4147-A177-3AD203B41FA5}">
                      <a16:colId xmlns:a16="http://schemas.microsoft.com/office/drawing/2014/main" val="827226060"/>
                    </a:ext>
                  </a:extLst>
                </a:gridCol>
                <a:gridCol w="3577223">
                  <a:extLst>
                    <a:ext uri="{9D8B030D-6E8A-4147-A177-3AD203B41FA5}">
                      <a16:colId xmlns:a16="http://schemas.microsoft.com/office/drawing/2014/main" val="3542554439"/>
                    </a:ext>
                  </a:extLst>
                </a:gridCol>
              </a:tblGrid>
              <a:tr h="225450">
                <a:tc>
                  <a:txBody>
                    <a:bodyPr/>
                    <a:lstStyle/>
                    <a:p>
                      <a:pPr algn="ctr">
                        <a:spcBef>
                          <a:spcPts val="0"/>
                        </a:spcBef>
                      </a:pPr>
                      <a:r>
                        <a:rPr kumimoji="1" lang="ja-JP" altLang="en-US" sz="1100" u="none" dirty="0">
                          <a:solidFill>
                            <a:schemeClr val="tx1"/>
                          </a:solidFill>
                          <a:latin typeface="Meiryo UI" panose="020B0604030504040204" pitchFamily="50" charset="-128"/>
                          <a:ea typeface="Meiryo UI" panose="020B0604030504040204" pitchFamily="50" charset="-128"/>
                        </a:rPr>
                        <a:t>テーマ</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当面の取組み（まずは何をどうするか）</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893464"/>
                  </a:ext>
                </a:extLst>
              </a:tr>
              <a:tr h="396900">
                <a:tc>
                  <a:txBody>
                    <a:bodyPr/>
                    <a:lstStyle/>
                    <a:p>
                      <a:pPr>
                        <a:spcBef>
                          <a:spcPts val="0"/>
                        </a:spcBef>
                      </a:pPr>
                      <a:r>
                        <a:rPr kumimoji="1" lang="en-US" altLang="ja-JP" sz="1100" b="1" u="none" dirty="0">
                          <a:solidFill>
                            <a:schemeClr val="tx1"/>
                          </a:solidFill>
                          <a:effectLst/>
                          <a:latin typeface="Meiryo UI" panose="020B0604030504040204" pitchFamily="50" charset="-128"/>
                          <a:ea typeface="Meiryo UI" panose="020B0604030504040204" pitchFamily="50" charset="-128"/>
                        </a:rPr>
                        <a:t>AI</a:t>
                      </a:r>
                      <a:r>
                        <a:rPr kumimoji="1" lang="ja-JP" altLang="en-US" sz="1100" b="1" u="none" dirty="0">
                          <a:solidFill>
                            <a:schemeClr val="tx1"/>
                          </a:solidFill>
                          <a:effectLst/>
                          <a:latin typeface="Meiryo UI" panose="020B0604030504040204" pitchFamily="50" charset="-128"/>
                          <a:ea typeface="Meiryo UI" panose="020B0604030504040204" pitchFamily="50" charset="-128"/>
                        </a:rPr>
                        <a:t>オンデマンド交通</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■条件の整った市町村にて先行事例をつくり、それを府域全体に横展開</a:t>
                      </a:r>
                    </a:p>
                    <a:p>
                      <a:pPr>
                        <a:spcBef>
                          <a:spcPts val="0"/>
                        </a:spcBef>
                      </a:pP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自動運転化についても、法整備の状況等を踏まえつつ、早期実現をめざす</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202692"/>
                  </a:ext>
                </a:extLst>
              </a:tr>
              <a:tr h="56835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非公道での自動運転等の実証支援</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■大阪府市などが持つ公有地等を開放し、企業等に非公道の実証実験フィールドを提供していく</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286214"/>
                  </a:ext>
                </a:extLst>
              </a:tr>
              <a:tr h="46548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データヘルス</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■データを活用した住民主体の健康づくりを促進するため、「アスマイル」の普及促進とともに、ライフステージを通じたデータの集約・健康施策への活用に取り組む</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9400713"/>
                  </a:ext>
                </a:extLst>
              </a:tr>
              <a:tr h="46548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楽しいまちづくり</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■テクノロジーをコンテンツ化し、フィールドを活用するプレーヤーを大阪に呼び込むため、事業者の提案を汲み取り、</a:t>
                      </a:r>
                      <a:r>
                        <a:rPr kumimoji="1" lang="ja-JP" altLang="en-US" sz="900" i="1" u="none" dirty="0">
                          <a:solidFill>
                            <a:schemeClr val="tx1"/>
                          </a:solidFill>
                          <a:latin typeface="Meiryo UI" panose="020B0604030504040204" pitchFamily="50" charset="-128"/>
                          <a:ea typeface="Meiryo UI" panose="020B0604030504040204" pitchFamily="50" charset="-128"/>
                        </a:rPr>
                        <a:t>マッチングや規制緩和等により事業展開を後押し</a:t>
                      </a:r>
                      <a:r>
                        <a:rPr kumimoji="1" lang="ja-JP" altLang="en-US" sz="900" i="0" u="none" dirty="0">
                          <a:solidFill>
                            <a:schemeClr val="tx1"/>
                          </a:solidFill>
                          <a:latin typeface="Meiryo UI" panose="020B0604030504040204" pitchFamily="50" charset="-128"/>
                          <a:ea typeface="Meiryo UI" panose="020B0604030504040204" pitchFamily="50" charset="-128"/>
                        </a:rPr>
                        <a:t>する</a:t>
                      </a:r>
                      <a:endParaRPr kumimoji="1" lang="ja-JP" altLang="en-US"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139077"/>
                  </a:ext>
                </a:extLst>
              </a:tr>
              <a:tr h="32832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キャッシュレス</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900" u="none" dirty="0">
                          <a:solidFill>
                            <a:schemeClr val="tx1"/>
                          </a:solidFill>
                          <a:latin typeface="Meiryo UI" panose="020B0604030504040204" pitchFamily="50" charset="-128"/>
                          <a:ea typeface="Meiryo UI" panose="020B0604030504040204" pitchFamily="50" charset="-128"/>
                        </a:rPr>
                        <a:t>■国やキャッシュレス事業者等とも連携しながら、啓発活動の実施などによりキャッシュレス化を推進する</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8763440"/>
                  </a:ext>
                </a:extLst>
              </a:tr>
              <a:tr h="32832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防災</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900" u="none" dirty="0">
                          <a:solidFill>
                            <a:schemeClr val="tx1"/>
                          </a:solidFill>
                          <a:latin typeface="Meiryo UI" panose="020B0604030504040204" pitchFamily="50" charset="-128"/>
                          <a:ea typeface="Meiryo UI" panose="020B0604030504040204" pitchFamily="50" charset="-128"/>
                        </a:rPr>
                        <a:t>■住民</a:t>
                      </a:r>
                      <a:r>
                        <a:rPr kumimoji="1" lang="ja-JP" altLang="en-US" sz="900" u="none">
                          <a:solidFill>
                            <a:schemeClr val="tx1"/>
                          </a:solidFill>
                          <a:latin typeface="Meiryo UI" panose="020B0604030504040204" pitchFamily="50" charset="-128"/>
                          <a:ea typeface="Meiryo UI" panose="020B0604030504040204" pitchFamily="50" charset="-128"/>
                        </a:rPr>
                        <a:t>一人一人が</a:t>
                      </a:r>
                      <a:r>
                        <a:rPr kumimoji="1" lang="ja-JP" altLang="en-US" sz="900" u="none" dirty="0">
                          <a:solidFill>
                            <a:schemeClr val="tx1"/>
                          </a:solidFill>
                          <a:latin typeface="Meiryo UI" panose="020B0604030504040204" pitchFamily="50" charset="-128"/>
                          <a:ea typeface="Meiryo UI" panose="020B0604030504040204" pitchFamily="50" charset="-128"/>
                        </a:rPr>
                        <a:t>お</a:t>
                      </a:r>
                      <a:r>
                        <a:rPr kumimoji="1" lang="ja-JP" altLang="en-US" sz="900" u="none">
                          <a:solidFill>
                            <a:schemeClr val="tx1"/>
                          </a:solidFill>
                          <a:latin typeface="Meiryo UI" panose="020B0604030504040204" pitchFamily="50" charset="-128"/>
                          <a:ea typeface="Meiryo UI" panose="020B0604030504040204" pitchFamily="50" charset="-128"/>
                        </a:rPr>
                        <a:t>かれた</a:t>
                      </a:r>
                      <a:r>
                        <a:rPr kumimoji="1" lang="ja-JP" altLang="en-US" sz="900" u="none" dirty="0">
                          <a:solidFill>
                            <a:schemeClr val="tx1"/>
                          </a:solidFill>
                          <a:latin typeface="Meiryo UI" panose="020B0604030504040204" pitchFamily="50" charset="-128"/>
                          <a:ea typeface="Meiryo UI" panose="020B0604030504040204" pitchFamily="50" charset="-128"/>
                        </a:rPr>
                        <a:t>状況を認識し、適切な行動がとれるよう、テクノロジーの活用によって、個人の行動変容を支援する</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683484"/>
                  </a:ext>
                </a:extLst>
              </a:tr>
              <a:tr h="32832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教育</a:t>
                      </a: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spcBef>
                          <a:spcPts val="0"/>
                        </a:spcBef>
                        <a:buFont typeface="Wingdings" panose="05000000000000000000" pitchFamily="2" charset="2"/>
                        <a:buNone/>
                      </a:pPr>
                      <a:r>
                        <a:rPr kumimoji="1" lang="ja-JP" altLang="en-US" sz="900" u="none" dirty="0">
                          <a:solidFill>
                            <a:schemeClr val="tx1"/>
                          </a:solidFill>
                          <a:latin typeface="Meiryo UI" panose="020B0604030504040204" pitchFamily="50" charset="-128"/>
                          <a:ea typeface="Meiryo UI" panose="020B0604030504040204" pitchFamily="50" charset="-128"/>
                        </a:rPr>
                        <a:t>■学習者の視点から教育の質を向上させるべく、個別最適学習を重点的に検討する</a:t>
                      </a:r>
                      <a:endParaRPr kumimoji="1" lang="en-US" altLang="ja-JP" sz="900" u="none" dirty="0">
                        <a:solidFill>
                          <a:schemeClr val="tx1"/>
                        </a:solidFill>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050746"/>
                  </a:ext>
                </a:extLst>
              </a:tr>
              <a:tr h="739800">
                <a:tc>
                  <a:txBody>
                    <a:bodyPr/>
                    <a:lstStyle/>
                    <a:p>
                      <a:pPr>
                        <a:spcBef>
                          <a:spcPts val="0"/>
                        </a:spcBef>
                      </a:pPr>
                      <a:r>
                        <a:rPr kumimoji="1" lang="ja-JP" altLang="en-US" sz="1100" b="1" u="none" dirty="0">
                          <a:solidFill>
                            <a:schemeClr val="tx1"/>
                          </a:solidFill>
                          <a:effectLst/>
                          <a:latin typeface="Meiryo UI" panose="020B0604030504040204" pitchFamily="50" charset="-128"/>
                          <a:ea typeface="Meiryo UI" panose="020B0604030504040204" pitchFamily="50" charset="-128"/>
                        </a:rPr>
                        <a:t>行政</a:t>
                      </a:r>
                      <a:r>
                        <a:rPr kumimoji="1" lang="en-US" altLang="ja-JP" sz="1100" b="1" u="none" dirty="0">
                          <a:solidFill>
                            <a:schemeClr val="tx1"/>
                          </a:solidFill>
                          <a:effectLst/>
                          <a:latin typeface="Meiryo UI" panose="020B0604030504040204" pitchFamily="50" charset="-128"/>
                          <a:ea typeface="Meiryo UI" panose="020B0604030504040204" pitchFamily="50" charset="-128"/>
                        </a:rPr>
                        <a:t>DX</a:t>
                      </a:r>
                      <a:br>
                        <a:rPr kumimoji="1" lang="en-US" altLang="ja-JP" sz="1100" b="1" u="none" dirty="0">
                          <a:solidFill>
                            <a:schemeClr val="tx1"/>
                          </a:solidFill>
                          <a:effectLst/>
                          <a:latin typeface="Meiryo UI" panose="020B0604030504040204" pitchFamily="50" charset="-128"/>
                          <a:ea typeface="Meiryo UI" panose="020B0604030504040204" pitchFamily="50" charset="-128"/>
                        </a:rPr>
                      </a:br>
                      <a:r>
                        <a:rPr kumimoji="1" lang="en-US" altLang="ja-JP" sz="900" b="1" u="none" dirty="0">
                          <a:solidFill>
                            <a:schemeClr val="tx1"/>
                          </a:solidFill>
                          <a:effectLst/>
                          <a:latin typeface="Meiryo UI" panose="020B0604030504040204" pitchFamily="50" charset="-128"/>
                          <a:ea typeface="Meiryo UI" panose="020B0604030504040204" pitchFamily="50" charset="-128"/>
                        </a:rPr>
                        <a:t>(</a:t>
                      </a:r>
                      <a:r>
                        <a:rPr kumimoji="1" lang="ja-JP" altLang="en-US" sz="900" b="1" u="none" dirty="0">
                          <a:solidFill>
                            <a:schemeClr val="tx1"/>
                          </a:solidFill>
                          <a:effectLst/>
                          <a:latin typeface="Meiryo UI" panose="020B0604030504040204" pitchFamily="50" charset="-128"/>
                          <a:ea typeface="Meiryo UI" panose="020B0604030504040204" pitchFamily="50" charset="-128"/>
                        </a:rPr>
                        <a:t>３つのレス推進</a:t>
                      </a:r>
                      <a:r>
                        <a:rPr kumimoji="1" lang="en-US" altLang="ja-JP" sz="900" b="1" u="none" dirty="0">
                          <a:solidFill>
                            <a:schemeClr val="tx1"/>
                          </a:solidFill>
                          <a:effectLst/>
                          <a:latin typeface="Meiryo UI" panose="020B0604030504040204" pitchFamily="50" charset="-128"/>
                          <a:ea typeface="Meiryo UI" panose="020B0604030504040204" pitchFamily="50" charset="-128"/>
                        </a:rPr>
                        <a:t>)</a:t>
                      </a:r>
                      <a:endParaRPr kumimoji="1" lang="ja-JP" altLang="en-US" sz="900" b="1" u="none" dirty="0">
                        <a:solidFill>
                          <a:schemeClr val="tx1"/>
                        </a:solidFill>
                        <a:effectLst/>
                        <a:latin typeface="Meiryo UI" panose="020B0604030504040204" pitchFamily="50" charset="-128"/>
                        <a:ea typeface="Meiryo UI" panose="020B0604030504040204" pitchFamily="50" charset="-128"/>
                      </a:endParaRPr>
                    </a:p>
                  </a:txBody>
                  <a:tcPr marL="54000" marR="54000" marT="27000" marB="27000"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gn="l">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■はんこレス、ペーパーレスは全庁的な業務フローの棚卸しや検証</a:t>
                      </a:r>
                      <a:r>
                        <a:rPr kumimoji="1" lang="en-US" altLang="ja-JP" sz="900" u="none" dirty="0">
                          <a:solidFill>
                            <a:schemeClr val="tx1"/>
                          </a:solidFill>
                          <a:latin typeface="Meiryo UI" panose="020B0604030504040204" pitchFamily="50" charset="-128"/>
                          <a:ea typeface="Meiryo UI" panose="020B0604030504040204" pitchFamily="50" charset="-128"/>
                        </a:rPr>
                        <a:t>(BPR)</a:t>
                      </a:r>
                      <a:r>
                        <a:rPr kumimoji="1" lang="ja-JP" altLang="en-US" sz="900" u="none" dirty="0">
                          <a:solidFill>
                            <a:schemeClr val="tx1"/>
                          </a:solidFill>
                          <a:latin typeface="Meiryo UI" panose="020B0604030504040204" pitchFamily="50" charset="-128"/>
                          <a:ea typeface="Meiryo UI" panose="020B0604030504040204" pitchFamily="50" charset="-128"/>
                        </a:rPr>
                        <a:t>を行い、並行して、できるところから導入していく</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gn="l">
                        <a:spcBef>
                          <a:spcPts val="0"/>
                        </a:spcBef>
                      </a:pPr>
                      <a:r>
                        <a:rPr kumimoji="1" lang="ja-JP" altLang="en-US" sz="900" u="none" dirty="0">
                          <a:solidFill>
                            <a:schemeClr val="tx1"/>
                          </a:solidFill>
                          <a:latin typeface="Meiryo UI" panose="020B0604030504040204" pitchFamily="50" charset="-128"/>
                          <a:ea typeface="Meiryo UI" panose="020B0604030504040204" pitchFamily="50" charset="-128"/>
                        </a:rPr>
                        <a:t>■キャッシュレスは、インバウンドに効果的な大規模集客施設からキャッシュレスの導入を検討する。また手数料等については、府の本庁の納付窓口で先行して実施する</a:t>
                      </a:r>
                    </a:p>
                  </a:txBody>
                  <a:tcPr marL="54000" marR="54000" marT="27000" marB="27000"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770819"/>
                  </a:ext>
                </a:extLst>
              </a:tr>
            </a:tbl>
          </a:graphicData>
        </a:graphic>
      </p:graphicFrame>
      <p:sp>
        <p:nvSpPr>
          <p:cNvPr id="16" name="正方形/長方形 15">
            <a:extLst>
              <a:ext uri="{FF2B5EF4-FFF2-40B4-BE49-F238E27FC236}">
                <a16:creationId xmlns:a16="http://schemas.microsoft.com/office/drawing/2014/main" id="{BB4C5A71-B52A-4150-9AEB-96760F8651C5}"/>
              </a:ext>
            </a:extLst>
          </p:cNvPr>
          <p:cNvSpPr/>
          <p:nvPr/>
        </p:nvSpPr>
        <p:spPr>
          <a:xfrm>
            <a:off x="4474353" y="1492145"/>
            <a:ext cx="2516046" cy="179523"/>
          </a:xfrm>
          <a:prstGeom prst="rect">
            <a:avLst/>
          </a:prstGeom>
          <a:noFill/>
        </p:spPr>
        <p:txBody>
          <a:bodyPr wrap="square" lIns="27000" tIns="27000" rIns="27000" bIns="27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10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○住民の生活の質（</a:t>
            </a:r>
            <a:r>
              <a:rPr kumimoji="1" lang="en-US" altLang="ja-JP" sz="900" b="1" i="0" u="none" strike="noStrike" kern="1200" cap="none" spc="-105"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900" b="1" i="0" u="none" strike="noStrike" kern="1200" cap="none" spc="-10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）向上の具体化に向けた取組み</a:t>
            </a:r>
            <a:endParaRPr kumimoji="1" lang="en-US" altLang="ja-JP" sz="900" b="1" i="0" u="none" strike="noStrike" kern="1200" cap="none" spc="-10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474354" y="1214407"/>
            <a:ext cx="2553254" cy="253916"/>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戦略テーマ</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四角形: 角を丸くする 20"/>
          <p:cNvSpPr/>
          <p:nvPr/>
        </p:nvSpPr>
        <p:spPr>
          <a:xfrm>
            <a:off x="162247" y="1354789"/>
            <a:ext cx="1825580" cy="306467"/>
          </a:xfrm>
          <a:prstGeom prst="roundRect">
            <a:avLst/>
          </a:prstGeom>
          <a:solidFill>
            <a:schemeClr val="accent4">
              <a:lumMod val="20000"/>
              <a:lumOff val="8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１．住民の</a:t>
            </a:r>
            <a:r>
              <a:rPr kumimoji="1" lang="en-US" altLang="ja-JP" sz="12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四角形: 角を丸くする 21"/>
          <p:cNvSpPr/>
          <p:nvPr/>
        </p:nvSpPr>
        <p:spPr>
          <a:xfrm>
            <a:off x="152720" y="2218790"/>
            <a:ext cx="1844631" cy="383084"/>
          </a:xfrm>
          <a:prstGeom prst="roundRect">
            <a:avLst/>
          </a:prstGeom>
          <a:solidFill>
            <a:schemeClr val="accent4">
              <a:lumMod val="20000"/>
              <a:lumOff val="8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３．公民連携</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四角形: 角を丸くする 22"/>
          <p:cNvSpPr/>
          <p:nvPr/>
        </p:nvSpPr>
        <p:spPr>
          <a:xfrm>
            <a:off x="161834" y="1786789"/>
            <a:ext cx="1835519" cy="357545"/>
          </a:xfrm>
          <a:prstGeom prst="roundRect">
            <a:avLst/>
          </a:prstGeom>
          <a:solidFill>
            <a:schemeClr val="accent4">
              <a:lumMod val="20000"/>
              <a:lumOff val="80000"/>
            </a:schemeClr>
          </a:solidFill>
          <a:ln>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２．実験ではなく実装</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2026649" y="1347580"/>
            <a:ext cx="2370061"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住民が実感できるかたちで、「生活の質（</a:t>
            </a:r>
            <a:r>
              <a:rPr kumimoji="1" lang="en-US" altLang="ja-JP" sz="105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）の向上」をめざすこと</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が主</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目的</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2036174" y="1780204"/>
            <a:ext cx="2146519"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「技術実験」に留まらず、「社会実装」のための取組みを蓄積</a:t>
            </a:r>
          </a:p>
        </p:txBody>
      </p:sp>
      <p:sp>
        <p:nvSpPr>
          <p:cNvPr id="7" name="正方形/長方形 6"/>
          <p:cNvSpPr/>
          <p:nvPr/>
        </p:nvSpPr>
        <p:spPr>
          <a:xfrm>
            <a:off x="2065335" y="2233268"/>
            <a:ext cx="2156044"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公民連携による「民間との協業」が大前提</a:t>
            </a:r>
          </a:p>
        </p:txBody>
      </p:sp>
      <p:sp>
        <p:nvSpPr>
          <p:cNvPr id="9" name="テキスト ボックス 8"/>
          <p:cNvSpPr txBox="1"/>
          <p:nvPr/>
        </p:nvSpPr>
        <p:spPr>
          <a:xfrm>
            <a:off x="152721" y="5379540"/>
            <a:ext cx="1943161" cy="2135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出典：</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大阪スマートシティ</a:t>
            </a:r>
            <a:r>
              <a:rPr kumimoji="1" lang="ja-JP" altLang="en-US" sz="78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戦略</a:t>
            </a:r>
            <a:r>
              <a:rPr kumimoji="1" lang="en-US" altLang="ja-JP" sz="78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Ver.1.0 </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概要</a:t>
            </a:r>
          </a:p>
        </p:txBody>
      </p:sp>
      <p:sp>
        <p:nvSpPr>
          <p:cNvPr id="20" name="テキスト ボックス 19"/>
          <p:cNvSpPr txBox="1"/>
          <p:nvPr/>
        </p:nvSpPr>
        <p:spPr>
          <a:xfrm>
            <a:off x="0" y="-4418"/>
            <a:ext cx="9144000" cy="369332"/>
          </a:xfrm>
          <a:prstGeom prst="rect">
            <a:avLst/>
          </a:prstGeom>
          <a:solidFill>
            <a:srgbClr val="002060"/>
          </a:solidFill>
        </p:spPr>
        <p:txBody>
          <a:bodyPr vert="horz" wrap="square" lIns="91440" tIns="45720" rIns="91440" bIns="45720" rtlCol="0" anchor="ctr">
            <a:spAutoFit/>
          </a:bodyPr>
          <a:lstStyle>
            <a:defPPr>
              <a:defRPr lang="ja-JP"/>
            </a:defPPr>
            <a:lvl1pPr defTabSz="457200">
              <a:spcBef>
                <a:spcPts val="0"/>
              </a:spcBef>
              <a:buNone/>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大阪スマートシティ戦略</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Ver.1.0</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の策定</a:t>
            </a:r>
          </a:p>
        </p:txBody>
      </p:sp>
      <p:sp>
        <p:nvSpPr>
          <p:cNvPr id="21"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77125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p:cNvSpPr txBox="1"/>
          <p:nvPr/>
        </p:nvSpPr>
        <p:spPr>
          <a:xfrm>
            <a:off x="207501" y="652466"/>
            <a:ext cx="8618265" cy="523220"/>
          </a:xfrm>
          <a:prstGeom prst="rect">
            <a:avLst/>
          </a:prstGeom>
          <a:noFill/>
        </p:spPr>
        <p:txBody>
          <a:bodyPr wrap="square" rtlCol="0">
            <a:spAutoFit/>
          </a:bodyPr>
          <a:lstStyle>
            <a:defPPr>
              <a:defRPr lang="ja-JP"/>
            </a:defPPr>
            <a:lvl1pPr>
              <a:defRPr sz="1400">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先行して</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戦略室を設置していた大阪市に続き、大阪府においてもスマートシティ戦略を推進するため、令和２年４月にスマートシティ戦略部</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設置。あわせて、民間人材を登用。</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4" name="図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821" y="4852718"/>
            <a:ext cx="2841109" cy="1095081"/>
          </a:xfrm>
          <a:prstGeom prst="rect">
            <a:avLst/>
          </a:prstGeom>
        </p:spPr>
      </p:pic>
      <p:sp>
        <p:nvSpPr>
          <p:cNvPr id="3" name="テキスト ボックス 2"/>
          <p:cNvSpPr txBox="1"/>
          <p:nvPr/>
        </p:nvSpPr>
        <p:spPr>
          <a:xfrm>
            <a:off x="3836572" y="3053824"/>
            <a:ext cx="2615184" cy="3348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総務機能、議会、予算・決算、スマートシティ推進本部会議運営、</a:t>
            </a:r>
            <a:r>
              <a:rPr kumimoji="1" lang="en-US" altLang="ja-JP"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OSPF</a:t>
            </a:r>
            <a:r>
              <a:rPr kumimoji="1" lang="ja-JP" altLang="en-US"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運営　等</a:t>
            </a:r>
          </a:p>
        </p:txBody>
      </p:sp>
      <p:sp>
        <p:nvSpPr>
          <p:cNvPr id="25" name="テキスト ボックス 24"/>
          <p:cNvSpPr txBox="1"/>
          <p:nvPr/>
        </p:nvSpPr>
        <p:spPr>
          <a:xfrm>
            <a:off x="3836573" y="3718039"/>
            <a:ext cx="2877867" cy="3348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先端技術を活用した新施策検討、特区を活用した規制改革、スーパーシティ推進 等</a:t>
            </a:r>
            <a:endParaRPr kumimoji="1" lang="en-US" altLang="ja-JP"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6" name="テキスト ボックス 25"/>
          <p:cNvSpPr txBox="1"/>
          <p:nvPr/>
        </p:nvSpPr>
        <p:spPr>
          <a:xfrm>
            <a:off x="3866729" y="5073518"/>
            <a:ext cx="2877867"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庁内ネットワーク、庁内情報セキュリティ対策　等</a:t>
            </a:r>
            <a:endParaRPr kumimoji="1" lang="en-US" altLang="ja-JP"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 name="直線コネクタ 5"/>
          <p:cNvCxnSpPr/>
          <p:nvPr/>
        </p:nvCxnSpPr>
        <p:spPr>
          <a:xfrm>
            <a:off x="3494015" y="2556293"/>
            <a:ext cx="0" cy="232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352096" y="2282977"/>
            <a:ext cx="1683332" cy="27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134997" marR="0" lvl="0" indent="-134997"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スマートシティ戦略部</a:t>
            </a:r>
          </a:p>
        </p:txBody>
      </p:sp>
      <p:cxnSp>
        <p:nvCxnSpPr>
          <p:cNvPr id="29" name="直線コネクタ 28"/>
          <p:cNvCxnSpPr/>
          <p:nvPr/>
        </p:nvCxnSpPr>
        <p:spPr>
          <a:xfrm>
            <a:off x="3494017" y="2873037"/>
            <a:ext cx="463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3799114" y="2744254"/>
            <a:ext cx="2133000" cy="27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134997" marR="0" lvl="0" indent="-134997"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スマートシティ戦略総務課</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2" name="直線コネクタ 41"/>
          <p:cNvCxnSpPr/>
          <p:nvPr/>
        </p:nvCxnSpPr>
        <p:spPr>
          <a:xfrm>
            <a:off x="3494017" y="3536112"/>
            <a:ext cx="463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799114" y="3402950"/>
            <a:ext cx="2133000" cy="27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134997" marR="0" lvl="0" indent="-134997"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地域戦略・特区推進課</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3" name="直線コネクタ 42"/>
          <p:cNvCxnSpPr/>
          <p:nvPr/>
        </p:nvCxnSpPr>
        <p:spPr>
          <a:xfrm>
            <a:off x="3494017" y="4315637"/>
            <a:ext cx="463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799114" y="4171655"/>
            <a:ext cx="2133000" cy="27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134997" marR="0" lvl="0" indent="-134997"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デジタル行政推進課</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4" name="直線コネクタ 43"/>
          <p:cNvCxnSpPr/>
          <p:nvPr/>
        </p:nvCxnSpPr>
        <p:spPr>
          <a:xfrm>
            <a:off x="3494017" y="4874374"/>
            <a:ext cx="463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799114" y="4730773"/>
            <a:ext cx="2133000" cy="27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134997" marR="0" lvl="0" indent="-134997"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基盤課</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2" name="角丸四角形 51"/>
          <p:cNvSpPr/>
          <p:nvPr/>
        </p:nvSpPr>
        <p:spPr>
          <a:xfrm>
            <a:off x="3204313" y="1681498"/>
            <a:ext cx="3603392" cy="4367195"/>
          </a:xfrm>
          <a:prstGeom prst="roundRect">
            <a:avLst>
              <a:gd name="adj" fmla="val 36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3730763" y="1585487"/>
            <a:ext cx="2608406" cy="30008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スマートシティ戦略部内の業務</a:t>
            </a:r>
          </a:p>
        </p:txBody>
      </p:sp>
      <p:sp>
        <p:nvSpPr>
          <p:cNvPr id="53" name="テキスト ボックス 52"/>
          <p:cNvSpPr txBox="1"/>
          <p:nvPr/>
        </p:nvSpPr>
        <p:spPr>
          <a:xfrm>
            <a:off x="7564930" y="2108350"/>
            <a:ext cx="132303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4" name="角丸四角形 53"/>
          <p:cNvSpPr/>
          <p:nvPr/>
        </p:nvSpPr>
        <p:spPr>
          <a:xfrm>
            <a:off x="120872" y="1708878"/>
            <a:ext cx="3019629" cy="4367194"/>
          </a:xfrm>
          <a:prstGeom prst="roundRect">
            <a:avLst>
              <a:gd name="adj" fmla="val 36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517795" y="1585487"/>
            <a:ext cx="2435282" cy="30008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スマートシティ戦略部の設置</a:t>
            </a:r>
          </a:p>
        </p:txBody>
      </p:sp>
      <p:sp>
        <p:nvSpPr>
          <p:cNvPr id="58" name="角丸四角形 57"/>
          <p:cNvSpPr/>
          <p:nvPr/>
        </p:nvSpPr>
        <p:spPr>
          <a:xfrm>
            <a:off x="6883266" y="1681498"/>
            <a:ext cx="2179376" cy="4400817"/>
          </a:xfrm>
          <a:prstGeom prst="roundRect">
            <a:avLst>
              <a:gd name="adj" fmla="val 6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7337857" y="1579665"/>
            <a:ext cx="1280160"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外部人材の獲得</a:t>
            </a:r>
          </a:p>
        </p:txBody>
      </p:sp>
      <p:graphicFrame>
        <p:nvGraphicFramePr>
          <p:cNvPr id="2" name="表 1"/>
          <p:cNvGraphicFramePr>
            <a:graphicFrameLocks noGrp="1"/>
          </p:cNvGraphicFramePr>
          <p:nvPr>
            <p:extLst/>
          </p:nvPr>
        </p:nvGraphicFramePr>
        <p:xfrm>
          <a:off x="7039141" y="2537674"/>
          <a:ext cx="1890878" cy="2468880"/>
        </p:xfrm>
        <a:graphic>
          <a:graphicData uri="http://schemas.openxmlformats.org/drawingml/2006/table">
            <a:tbl>
              <a:tblPr firstRow="1" bandRow="1">
                <a:tableStyleId>{5940675A-B579-460E-94D1-54222C63F5DA}</a:tableStyleId>
              </a:tblPr>
              <a:tblGrid>
                <a:gridCol w="975360">
                  <a:extLst>
                    <a:ext uri="{9D8B030D-6E8A-4147-A177-3AD203B41FA5}">
                      <a16:colId xmlns:a16="http://schemas.microsoft.com/office/drawing/2014/main" val="2555281026"/>
                    </a:ext>
                  </a:extLst>
                </a:gridCol>
                <a:gridCol w="915518">
                  <a:extLst>
                    <a:ext uri="{9D8B030D-6E8A-4147-A177-3AD203B41FA5}">
                      <a16:colId xmlns:a16="http://schemas.microsoft.com/office/drawing/2014/main" val="1814645909"/>
                    </a:ext>
                  </a:extLst>
                </a:gridCol>
              </a:tblGrid>
              <a:tr h="205740">
                <a:tc>
                  <a:txBody>
                    <a:bodyPr/>
                    <a:lstStyle/>
                    <a:p>
                      <a:pPr algn="ctr"/>
                      <a:r>
                        <a:rPr kumimoji="1" lang="ja-JP" altLang="en-US" sz="900" b="1" dirty="0">
                          <a:solidFill>
                            <a:schemeClr val="tx1"/>
                          </a:solidFill>
                        </a:rPr>
                        <a:t>企業名</a:t>
                      </a:r>
                    </a:p>
                  </a:txBody>
                  <a:tcPr marL="68580" marR="68580" marT="34290" marB="34290">
                    <a:solidFill>
                      <a:schemeClr val="accent1">
                        <a:lumMod val="40000"/>
                        <a:lumOff val="60000"/>
                      </a:schemeClr>
                    </a:solidFill>
                  </a:tcPr>
                </a:tc>
                <a:tc>
                  <a:txBody>
                    <a:bodyPr/>
                    <a:lstStyle/>
                    <a:p>
                      <a:pPr algn="ctr"/>
                      <a:r>
                        <a:rPr kumimoji="1" lang="ja-JP" altLang="en-US" sz="900" b="1" dirty="0">
                          <a:solidFill>
                            <a:schemeClr val="tx1"/>
                          </a:solidFill>
                        </a:rPr>
                        <a:t>期間</a:t>
                      </a:r>
                    </a:p>
                  </a:txBody>
                  <a:tcPr marL="68580" marR="68580" marT="34290" marB="34290">
                    <a:solidFill>
                      <a:schemeClr val="accent1">
                        <a:lumMod val="40000"/>
                        <a:lumOff val="60000"/>
                      </a:schemeClr>
                    </a:solidFill>
                  </a:tcPr>
                </a:tc>
                <a:extLst>
                  <a:ext uri="{0D108BD9-81ED-4DB2-BD59-A6C34878D82A}">
                    <a16:rowId xmlns:a16="http://schemas.microsoft.com/office/drawing/2014/main" val="4003266155"/>
                  </a:ext>
                </a:extLst>
              </a:tr>
              <a:tr h="205740">
                <a:tc>
                  <a:txBody>
                    <a:bodyPr/>
                    <a:lstStyle/>
                    <a:p>
                      <a:r>
                        <a:rPr kumimoji="1" lang="ja-JP" altLang="en-US" sz="900" b="1" dirty="0">
                          <a:solidFill>
                            <a:schemeClr val="tx1"/>
                          </a:solidFill>
                        </a:rPr>
                        <a:t>ソフトバンク</a:t>
                      </a:r>
                    </a:p>
                  </a:txBody>
                  <a:tcPr marL="68580" marR="68580" marT="34290" marB="34290">
                    <a:solidFill>
                      <a:schemeClr val="accent4">
                        <a:lumMod val="20000"/>
                        <a:lumOff val="80000"/>
                      </a:schemeClr>
                    </a:solidFill>
                  </a:tcPr>
                </a:tc>
                <a:tc>
                  <a:txBody>
                    <a:bodyPr/>
                    <a:lstStyle/>
                    <a:p>
                      <a:r>
                        <a:rPr kumimoji="1" lang="en-US" altLang="ja-JP" sz="900" b="1" dirty="0">
                          <a:solidFill>
                            <a:schemeClr val="tx1"/>
                          </a:solidFill>
                        </a:rPr>
                        <a:t>R2.4~</a:t>
                      </a:r>
                      <a:endParaRPr kumimoji="1" lang="ja-JP" altLang="en-US" sz="900" b="1" dirty="0">
                        <a:solidFill>
                          <a:schemeClr val="tx1"/>
                        </a:solidFill>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2687617223"/>
                  </a:ext>
                </a:extLst>
              </a:tr>
              <a:tr h="205740">
                <a:tc>
                  <a:txBody>
                    <a:bodyPr/>
                    <a:lstStyle/>
                    <a:p>
                      <a:r>
                        <a:rPr kumimoji="1" lang="en-US" altLang="ja-JP" sz="900" b="1" dirty="0">
                          <a:solidFill>
                            <a:schemeClr val="tx1"/>
                          </a:solidFill>
                        </a:rPr>
                        <a:t>NTT</a:t>
                      </a:r>
                      <a:r>
                        <a:rPr kumimoji="1" lang="ja-JP" altLang="en-US" sz="900" b="1" dirty="0">
                          <a:solidFill>
                            <a:schemeClr val="tx1"/>
                          </a:solidFill>
                        </a:rPr>
                        <a:t>ドコモ</a:t>
                      </a:r>
                    </a:p>
                  </a:txBody>
                  <a:tcPr marL="68580" marR="68580" marT="34290" marB="34290">
                    <a:solidFill>
                      <a:schemeClr val="accent4">
                        <a:lumMod val="20000"/>
                        <a:lumOff val="80000"/>
                      </a:schemeClr>
                    </a:solidFill>
                  </a:tcPr>
                </a:tc>
                <a:tc>
                  <a:txBody>
                    <a:bodyPr/>
                    <a:lstStyle/>
                    <a:p>
                      <a:r>
                        <a:rPr kumimoji="1" lang="en-US" altLang="ja-JP" sz="900" b="1" dirty="0">
                          <a:solidFill>
                            <a:schemeClr val="tx1"/>
                          </a:solidFill>
                        </a:rPr>
                        <a:t>R2.4~</a:t>
                      </a:r>
                      <a:endParaRPr kumimoji="1" lang="ja-JP" altLang="en-US" sz="900" b="1" dirty="0">
                        <a:solidFill>
                          <a:schemeClr val="tx1"/>
                        </a:solidFill>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4094167614"/>
                  </a:ext>
                </a:extLst>
              </a:tr>
              <a:tr h="205740">
                <a:tc>
                  <a:txBody>
                    <a:bodyPr/>
                    <a:lstStyle/>
                    <a:p>
                      <a:r>
                        <a:rPr kumimoji="1" lang="ja-JP" altLang="en-US" sz="900" b="1" dirty="0">
                          <a:solidFill>
                            <a:schemeClr val="tx1"/>
                          </a:solidFill>
                        </a:rPr>
                        <a:t>パナソニック</a:t>
                      </a: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rPr>
                        <a:t>R2.4~R4.6</a:t>
                      </a:r>
                      <a:endParaRPr kumimoji="1" lang="ja-JP" altLang="en-US" sz="900" b="1" dirty="0">
                        <a:solidFill>
                          <a:schemeClr val="tx1"/>
                        </a:solidFill>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2914020463"/>
                  </a:ext>
                </a:extLst>
              </a:tr>
              <a:tr h="205740">
                <a:tc>
                  <a:txBody>
                    <a:bodyPr/>
                    <a:lstStyle/>
                    <a:p>
                      <a:r>
                        <a:rPr kumimoji="1" lang="ja-JP" altLang="en-US" sz="900" b="1" dirty="0">
                          <a:solidFill>
                            <a:schemeClr val="tx1"/>
                          </a:solidFill>
                        </a:rPr>
                        <a:t>西日本電信電話</a:t>
                      </a:r>
                    </a:p>
                  </a:txBody>
                  <a:tcPr marL="68580" marR="68580" marT="34290" marB="34290">
                    <a:solidFill>
                      <a:schemeClr val="accent4">
                        <a:lumMod val="20000"/>
                        <a:lumOff val="80000"/>
                      </a:schemeClr>
                    </a:solidFill>
                  </a:tcPr>
                </a:tc>
                <a:tc>
                  <a:txBody>
                    <a:bodyPr/>
                    <a:lstStyle/>
                    <a:p>
                      <a:r>
                        <a:rPr kumimoji="1" lang="en-US" altLang="ja-JP" sz="900" b="1" dirty="0">
                          <a:solidFill>
                            <a:schemeClr val="tx1"/>
                          </a:solidFill>
                        </a:rPr>
                        <a:t>R2.4~</a:t>
                      </a:r>
                      <a:endParaRPr kumimoji="1" lang="ja-JP" altLang="en-US" sz="900" b="1" dirty="0">
                        <a:solidFill>
                          <a:schemeClr val="tx1"/>
                        </a:solidFill>
                      </a:endParaRPr>
                    </a:p>
                  </a:txBody>
                  <a:tcPr marL="68580" marR="68580" marT="34290" marB="34290">
                    <a:solidFill>
                      <a:schemeClr val="accent4">
                        <a:lumMod val="20000"/>
                        <a:lumOff val="80000"/>
                      </a:schemeClr>
                    </a:solidFill>
                  </a:tcPr>
                </a:tc>
                <a:extLst>
                  <a:ext uri="{0D108BD9-81ED-4DB2-BD59-A6C34878D82A}">
                    <a16:rowId xmlns:a16="http://schemas.microsoft.com/office/drawing/2014/main" val="3030773644"/>
                  </a:ext>
                </a:extLst>
              </a:tr>
              <a:tr h="205740">
                <a:tc>
                  <a:txBody>
                    <a:bodyPr/>
                    <a:lstStyle/>
                    <a:p>
                      <a:r>
                        <a:rPr kumimoji="1" lang="ja-JP" altLang="en-US" sz="900" dirty="0">
                          <a:solidFill>
                            <a:schemeClr val="tx1"/>
                          </a:solidFill>
                        </a:rPr>
                        <a:t>日本電気</a:t>
                      </a:r>
                    </a:p>
                  </a:txBody>
                  <a:tcPr marL="68580" marR="68580" marT="34290" marB="34290"/>
                </a:tc>
                <a:tc>
                  <a:txBody>
                    <a:bodyPr/>
                    <a:lstStyle/>
                    <a:p>
                      <a:r>
                        <a:rPr kumimoji="1" lang="en-US" altLang="ja-JP" sz="900" dirty="0">
                          <a:solidFill>
                            <a:schemeClr val="tx1"/>
                          </a:solidFill>
                        </a:rPr>
                        <a:t>R2.7~</a:t>
                      </a:r>
                      <a:endParaRPr kumimoji="1" lang="ja-JP" altLang="en-US" sz="900" dirty="0">
                        <a:solidFill>
                          <a:schemeClr val="tx1"/>
                        </a:solidFill>
                      </a:endParaRPr>
                    </a:p>
                  </a:txBody>
                  <a:tcPr marL="68580" marR="68580" marT="34290" marB="34290"/>
                </a:tc>
                <a:extLst>
                  <a:ext uri="{0D108BD9-81ED-4DB2-BD59-A6C34878D82A}">
                    <a16:rowId xmlns:a16="http://schemas.microsoft.com/office/drawing/2014/main" val="1624783689"/>
                  </a:ext>
                </a:extLst>
              </a:tr>
              <a:tr h="205740">
                <a:tc>
                  <a:txBody>
                    <a:bodyPr/>
                    <a:lstStyle/>
                    <a:p>
                      <a:r>
                        <a:rPr kumimoji="1" lang="ja-JP" altLang="en-US" sz="900" dirty="0">
                          <a:solidFill>
                            <a:schemeClr val="tx1"/>
                          </a:solidFill>
                        </a:rPr>
                        <a:t>日本</a:t>
                      </a:r>
                      <a:r>
                        <a:rPr kumimoji="1" lang="en-US" altLang="ja-JP" sz="900" dirty="0">
                          <a:solidFill>
                            <a:schemeClr val="tx1"/>
                          </a:solidFill>
                        </a:rPr>
                        <a:t>IBM</a:t>
                      </a:r>
                      <a:endParaRPr kumimoji="1" lang="ja-JP" altLang="en-US" sz="900" dirty="0">
                        <a:solidFill>
                          <a:schemeClr val="tx1"/>
                        </a:solidFill>
                      </a:endParaRPr>
                    </a:p>
                  </a:txBody>
                  <a:tcPr marL="68580" marR="68580" marT="34290" marB="34290"/>
                </a:tc>
                <a:tc>
                  <a:txBody>
                    <a:bodyPr/>
                    <a:lstStyle/>
                    <a:p>
                      <a:r>
                        <a:rPr kumimoji="1" lang="en-US" altLang="ja-JP" sz="900" dirty="0" smtClean="0">
                          <a:solidFill>
                            <a:schemeClr val="tx1"/>
                          </a:solidFill>
                        </a:rPr>
                        <a:t>R2.12~R4.11</a:t>
                      </a:r>
                      <a:endParaRPr kumimoji="1" lang="ja-JP" altLang="en-US" sz="900" dirty="0">
                        <a:solidFill>
                          <a:schemeClr val="tx1"/>
                        </a:solidFill>
                      </a:endParaRPr>
                    </a:p>
                  </a:txBody>
                  <a:tcPr marL="68580" marR="68580" marT="34290" marB="34290"/>
                </a:tc>
                <a:extLst>
                  <a:ext uri="{0D108BD9-81ED-4DB2-BD59-A6C34878D82A}">
                    <a16:rowId xmlns:a16="http://schemas.microsoft.com/office/drawing/2014/main" val="532542059"/>
                  </a:ext>
                </a:extLst>
              </a:tr>
              <a:tr h="205740">
                <a:tc>
                  <a:txBody>
                    <a:bodyPr/>
                    <a:lstStyle/>
                    <a:p>
                      <a:r>
                        <a:rPr kumimoji="1" lang="ja-JP" altLang="en-US" sz="900" dirty="0">
                          <a:solidFill>
                            <a:schemeClr val="tx1"/>
                          </a:solidFill>
                        </a:rPr>
                        <a:t>日立製作所</a:t>
                      </a:r>
                    </a:p>
                  </a:txBody>
                  <a:tcPr marL="68580" marR="68580" marT="34290" marB="34290"/>
                </a:tc>
                <a:tc>
                  <a:txBody>
                    <a:bodyPr/>
                    <a:lstStyle/>
                    <a:p>
                      <a:r>
                        <a:rPr kumimoji="1" lang="en-US" altLang="ja-JP" sz="900" dirty="0" smtClean="0">
                          <a:solidFill>
                            <a:schemeClr val="tx1"/>
                          </a:solidFill>
                        </a:rPr>
                        <a:t>R2.12~R4.11</a:t>
                      </a:r>
                      <a:endParaRPr kumimoji="1" lang="ja-JP" altLang="en-US" sz="900" dirty="0">
                        <a:solidFill>
                          <a:schemeClr val="tx1"/>
                        </a:solidFill>
                      </a:endParaRPr>
                    </a:p>
                  </a:txBody>
                  <a:tcPr marL="68580" marR="68580" marT="34290" marB="34290"/>
                </a:tc>
                <a:extLst>
                  <a:ext uri="{0D108BD9-81ED-4DB2-BD59-A6C34878D82A}">
                    <a16:rowId xmlns:a16="http://schemas.microsoft.com/office/drawing/2014/main" val="2862787899"/>
                  </a:ext>
                </a:extLst>
              </a:tr>
              <a:tr h="205740">
                <a:tc>
                  <a:txBody>
                    <a:bodyPr/>
                    <a:lstStyle/>
                    <a:p>
                      <a:r>
                        <a:rPr kumimoji="1" lang="en-US" altLang="ja-JP" sz="900" dirty="0">
                          <a:solidFill>
                            <a:schemeClr val="tx1"/>
                          </a:solidFill>
                        </a:rPr>
                        <a:t>KDDI</a:t>
                      </a:r>
                      <a:endParaRPr kumimoji="1" lang="ja-JP" altLang="en-US" sz="900" dirty="0">
                        <a:solidFill>
                          <a:schemeClr val="tx1"/>
                        </a:solidFill>
                      </a:endParaRPr>
                    </a:p>
                  </a:txBody>
                  <a:tcPr marL="68580" marR="68580" marT="34290" marB="34290"/>
                </a:tc>
                <a:tc>
                  <a:txBody>
                    <a:bodyPr/>
                    <a:lstStyle/>
                    <a:p>
                      <a:r>
                        <a:rPr kumimoji="1" lang="en-US" altLang="ja-JP" sz="900" dirty="0">
                          <a:solidFill>
                            <a:schemeClr val="tx1"/>
                          </a:solidFill>
                        </a:rPr>
                        <a:t>R3.1~</a:t>
                      </a:r>
                      <a:endParaRPr kumimoji="1" lang="ja-JP" altLang="en-US" sz="900" dirty="0">
                        <a:solidFill>
                          <a:schemeClr val="tx1"/>
                        </a:solidFill>
                      </a:endParaRPr>
                    </a:p>
                  </a:txBody>
                  <a:tcPr marL="68580" marR="68580" marT="34290" marB="34290"/>
                </a:tc>
                <a:extLst>
                  <a:ext uri="{0D108BD9-81ED-4DB2-BD59-A6C34878D82A}">
                    <a16:rowId xmlns:a16="http://schemas.microsoft.com/office/drawing/2014/main" val="3568190397"/>
                  </a:ext>
                </a:extLst>
              </a:tr>
              <a:tr h="205740">
                <a:tc>
                  <a:txBody>
                    <a:bodyPr/>
                    <a:lstStyle/>
                    <a:p>
                      <a:r>
                        <a:rPr kumimoji="1" lang="ja-JP" altLang="en-US" sz="900" dirty="0">
                          <a:solidFill>
                            <a:schemeClr val="tx1"/>
                          </a:solidFill>
                        </a:rPr>
                        <a:t>りそな銀行</a:t>
                      </a:r>
                    </a:p>
                  </a:txBody>
                  <a:tcPr marL="68580" marR="68580" marT="34290" marB="34290"/>
                </a:tc>
                <a:tc>
                  <a:txBody>
                    <a:bodyPr/>
                    <a:lstStyle/>
                    <a:p>
                      <a:r>
                        <a:rPr kumimoji="1" lang="en-US" altLang="ja-JP" sz="900" dirty="0">
                          <a:solidFill>
                            <a:schemeClr val="tx1"/>
                          </a:solidFill>
                        </a:rPr>
                        <a:t>R3.1~</a:t>
                      </a:r>
                      <a:endParaRPr kumimoji="1" lang="ja-JP" altLang="en-US" sz="900" dirty="0">
                        <a:solidFill>
                          <a:schemeClr val="tx1"/>
                        </a:solidFill>
                      </a:endParaRPr>
                    </a:p>
                  </a:txBody>
                  <a:tcPr marL="68580" marR="68580" marT="34290" marB="34290"/>
                </a:tc>
                <a:extLst>
                  <a:ext uri="{0D108BD9-81ED-4DB2-BD59-A6C34878D82A}">
                    <a16:rowId xmlns:a16="http://schemas.microsoft.com/office/drawing/2014/main" val="3228937932"/>
                  </a:ext>
                </a:extLst>
              </a:tr>
              <a:tr h="205740">
                <a:tc>
                  <a:txBody>
                    <a:bodyPr/>
                    <a:lstStyle/>
                    <a:p>
                      <a:r>
                        <a:rPr kumimoji="1" lang="ja-JP" altLang="en-US" sz="900" dirty="0">
                          <a:solidFill>
                            <a:schemeClr val="tx1"/>
                          </a:solidFill>
                        </a:rPr>
                        <a:t>近鉄グループ</a:t>
                      </a:r>
                    </a:p>
                  </a:txBody>
                  <a:tcPr marL="68580" marR="68580" marT="34290" marB="34290"/>
                </a:tc>
                <a:tc>
                  <a:txBody>
                    <a:bodyPr/>
                    <a:lstStyle/>
                    <a:p>
                      <a:r>
                        <a:rPr kumimoji="1" lang="en-US" altLang="ja-JP" sz="900" dirty="0">
                          <a:solidFill>
                            <a:schemeClr val="tx1"/>
                          </a:solidFill>
                        </a:rPr>
                        <a:t>R3.4~</a:t>
                      </a:r>
                      <a:endParaRPr kumimoji="1" lang="ja-JP" altLang="en-US" sz="900" dirty="0">
                        <a:solidFill>
                          <a:schemeClr val="tx1"/>
                        </a:solidFill>
                      </a:endParaRPr>
                    </a:p>
                  </a:txBody>
                  <a:tcPr marL="68580" marR="68580" marT="34290" marB="34290"/>
                </a:tc>
                <a:extLst>
                  <a:ext uri="{0D108BD9-81ED-4DB2-BD59-A6C34878D82A}">
                    <a16:rowId xmlns:a16="http://schemas.microsoft.com/office/drawing/2014/main" val="3084394314"/>
                  </a:ext>
                </a:extLst>
              </a:tr>
              <a:tr h="205740">
                <a:tc>
                  <a:txBody>
                    <a:bodyPr/>
                    <a:lstStyle/>
                    <a:p>
                      <a:r>
                        <a:rPr kumimoji="1" lang="en-US" altLang="ja-JP" sz="900" dirty="0">
                          <a:solidFill>
                            <a:schemeClr val="tx1"/>
                          </a:solidFill>
                        </a:rPr>
                        <a:t>TIS</a:t>
                      </a:r>
                      <a:endParaRPr kumimoji="1" lang="ja-JP" altLang="en-US" sz="900" dirty="0">
                        <a:solidFill>
                          <a:schemeClr val="tx1"/>
                        </a:solidFill>
                      </a:endParaRPr>
                    </a:p>
                  </a:txBody>
                  <a:tcPr marL="68580" marR="68580" marT="34290" marB="34290"/>
                </a:tc>
                <a:tc>
                  <a:txBody>
                    <a:bodyPr/>
                    <a:lstStyle/>
                    <a:p>
                      <a:r>
                        <a:rPr kumimoji="1" lang="en-US" altLang="ja-JP" sz="900" dirty="0">
                          <a:solidFill>
                            <a:schemeClr val="tx1"/>
                          </a:solidFill>
                        </a:rPr>
                        <a:t>R4.8~</a:t>
                      </a:r>
                      <a:endParaRPr kumimoji="1" lang="ja-JP" altLang="en-US" sz="900" dirty="0">
                        <a:solidFill>
                          <a:schemeClr val="tx1"/>
                        </a:solidFill>
                      </a:endParaRPr>
                    </a:p>
                  </a:txBody>
                  <a:tcPr marL="68580" marR="68580" marT="34290" marB="34290"/>
                </a:tc>
                <a:extLst>
                  <a:ext uri="{0D108BD9-81ED-4DB2-BD59-A6C34878D82A}">
                    <a16:rowId xmlns:a16="http://schemas.microsoft.com/office/drawing/2014/main" val="2298483076"/>
                  </a:ext>
                </a:extLst>
              </a:tr>
            </a:tbl>
          </a:graphicData>
        </a:graphic>
      </p:graphicFrame>
      <p:sp>
        <p:nvSpPr>
          <p:cNvPr id="7" name="テキスト ボックス 6"/>
          <p:cNvSpPr txBox="1"/>
          <p:nvPr/>
        </p:nvSpPr>
        <p:spPr>
          <a:xfrm>
            <a:off x="7337858" y="2246362"/>
            <a:ext cx="14879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民間交流員による協力</a:t>
            </a:r>
          </a:p>
        </p:txBody>
      </p:sp>
      <p:sp>
        <p:nvSpPr>
          <p:cNvPr id="32" name="テキスト ボックス 31"/>
          <p:cNvSpPr txBox="1"/>
          <p:nvPr/>
        </p:nvSpPr>
        <p:spPr>
          <a:xfrm>
            <a:off x="3866729" y="4490997"/>
            <a:ext cx="2877867"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行政のデジタル化推進、業務改革　 等</a:t>
            </a:r>
            <a:endParaRPr kumimoji="1" lang="en-US" altLang="ja-JP"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5318090" y="1814831"/>
            <a:ext cx="1565177" cy="3348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スマートシティ戦略部発足時</a:t>
            </a:r>
            <a:endPar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（２０２０年</a:t>
            </a: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日時点）</a:t>
            </a:r>
          </a:p>
        </p:txBody>
      </p:sp>
      <p:sp>
        <p:nvSpPr>
          <p:cNvPr id="13" name="テキスト ボックス 12"/>
          <p:cNvSpPr txBox="1"/>
          <p:nvPr/>
        </p:nvSpPr>
        <p:spPr>
          <a:xfrm>
            <a:off x="5133907" y="2324618"/>
            <a:ext cx="93901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p>
        </p:txBody>
      </p:sp>
      <p:sp>
        <p:nvSpPr>
          <p:cNvPr id="18" name="テキスト ボックス 17"/>
          <p:cNvSpPr txBox="1"/>
          <p:nvPr/>
        </p:nvSpPr>
        <p:spPr>
          <a:xfrm>
            <a:off x="6945307" y="5040474"/>
            <a:ext cx="1465466" cy="2192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25"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a:t>
            </a:r>
            <a:r>
              <a:rPr kumimoji="1" lang="ja-JP" altLang="en-US" sz="825"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　部発足時は</a:t>
            </a:r>
            <a:r>
              <a:rPr kumimoji="1" lang="en-US" altLang="ja-JP" sz="825"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4</a:t>
            </a:r>
            <a:r>
              <a:rPr kumimoji="1" lang="ja-JP" altLang="en-US" sz="825"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人（網掛け）</a:t>
            </a: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501" y="2208741"/>
            <a:ext cx="2887036" cy="2759177"/>
          </a:xfrm>
          <a:prstGeom prst="rect">
            <a:avLst/>
          </a:prstGeom>
        </p:spPr>
      </p:pic>
      <p:sp>
        <p:nvSpPr>
          <p:cNvPr id="35" name="テキスト ボックス 34"/>
          <p:cNvSpPr txBox="1"/>
          <p:nvPr/>
        </p:nvSpPr>
        <p:spPr>
          <a:xfrm>
            <a:off x="1749140" y="1806511"/>
            <a:ext cx="1565177" cy="3348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スマートシティ戦略部発足時</a:t>
            </a:r>
            <a:endPar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（２０２０年</a:t>
            </a: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日時点）</a:t>
            </a:r>
          </a:p>
        </p:txBody>
      </p:sp>
      <p:sp>
        <p:nvSpPr>
          <p:cNvPr id="39" name="テキスト ボックス 38"/>
          <p:cNvSpPr txBox="1"/>
          <p:nvPr/>
        </p:nvSpPr>
        <p:spPr>
          <a:xfrm>
            <a:off x="0" y="3848"/>
            <a:ext cx="9144000" cy="369332"/>
          </a:xfrm>
          <a:prstGeom prst="rect">
            <a:avLst/>
          </a:prstGeom>
          <a:solidFill>
            <a:srgbClr val="002060"/>
          </a:solidFill>
        </p:spPr>
        <p:txBody>
          <a:bodyPr vert="horz" wrap="square" lIns="91440" tIns="45720" rIns="91440" bIns="45720" rtlCol="0" anchor="ctr">
            <a:spAutoFit/>
          </a:bodyPr>
          <a:lstStyle>
            <a:lvl1pPr defTabSz="457200">
              <a:spcBef>
                <a:spcPts val="0"/>
              </a:spcBef>
              <a:buNone/>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大阪府におけるスマートシティ推進体制</a:t>
            </a:r>
          </a:p>
        </p:txBody>
      </p:sp>
      <p:sp>
        <p:nvSpPr>
          <p:cNvPr id="34" name="テキスト ボックス 33"/>
          <p:cNvSpPr txBox="1"/>
          <p:nvPr/>
        </p:nvSpPr>
        <p:spPr>
          <a:xfrm>
            <a:off x="7612443" y="1761276"/>
            <a:ext cx="1565177" cy="2135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a:t>
            </a:r>
            <a:r>
              <a:rPr kumimoji="1" lang="en-US" altLang="ja-JP" sz="788"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2022</a:t>
            </a:r>
            <a:r>
              <a:rPr kumimoji="1" lang="ja-JP" altLang="en-US" sz="788"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年</a:t>
            </a:r>
            <a:r>
              <a:rPr kumimoji="1" lang="en-US" altLang="ja-JP" sz="788"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11</a:t>
            </a:r>
            <a:r>
              <a:rPr kumimoji="1" lang="ja-JP" altLang="en-US" sz="788"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月</a:t>
            </a:r>
            <a:r>
              <a:rPr kumimoji="1" lang="en-US" altLang="ja-JP" sz="788"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30</a:t>
            </a:r>
            <a:r>
              <a:rPr kumimoji="1" lang="ja-JP" altLang="en-US" sz="788"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日</a:t>
            </a:r>
            <a:r>
              <a:rPr kumimoji="1" lang="ja-JP" altLang="en-US" sz="788" b="0" i="0" u="none" strike="noStrike" kern="1200" cap="none" spc="0" normalizeH="0" baseline="0" noProof="0" dirty="0">
                <a:ln>
                  <a:noFill/>
                </a:ln>
                <a:solidFill>
                  <a:prstClr val="black"/>
                </a:solidFill>
                <a:effectLst/>
                <a:uLnTx/>
                <a:uFillTx/>
                <a:latin typeface="ＭＳ Ｐゴシック 本文"/>
                <a:ea typeface="ＭＳ Ｐゴシック" panose="020B0600070205080204" pitchFamily="50" charset="-128"/>
                <a:cs typeface="+mn-cs"/>
              </a:rPr>
              <a:t>時点</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8"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52431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7442080" y="1802163"/>
            <a:ext cx="653058" cy="4634384"/>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タイトル 1">
            <a:extLst>
              <a:ext uri="{FF2B5EF4-FFF2-40B4-BE49-F238E27FC236}">
                <a16:creationId xmlns:a16="http://schemas.microsoft.com/office/drawing/2014/main" id="{953FAD11-8490-4F59-AA6B-9FA97469816A}"/>
              </a:ext>
            </a:extLst>
          </p:cNvPr>
          <p:cNvSpPr>
            <a:spLocks noGrp="1"/>
          </p:cNvSpPr>
          <p:nvPr>
            <p:ph type="title" idx="4294967295"/>
          </p:nvPr>
        </p:nvSpPr>
        <p:spPr>
          <a:xfrm>
            <a:off x="0" y="4763"/>
            <a:ext cx="9144000" cy="369887"/>
          </a:xfrm>
          <a:solidFill>
            <a:srgbClr val="002060"/>
          </a:solidFill>
        </p:spPr>
        <p:txBody>
          <a:bodyPr wrap="square">
            <a:spAutoFit/>
          </a:bodyPr>
          <a:lstStyle/>
          <a:p>
            <a:pPr algn="l" defTabSz="457200">
              <a:spcBef>
                <a:spcPts val="0"/>
              </a:spcBef>
            </a:pPr>
            <a:r>
              <a:rPr kumimoji="0" lang="ja-JP" altLang="en-US" sz="1800" b="1" dirty="0">
                <a:solidFill>
                  <a:prstClr val="white"/>
                </a:solidFill>
                <a:latin typeface="Meiryo UI"/>
                <a:ea typeface="Meiryo UI"/>
                <a:cs typeface="+mn-cs"/>
              </a:rPr>
              <a:t>大阪スマートシティ</a:t>
            </a:r>
            <a:r>
              <a:rPr kumimoji="0" lang="ja-JP" altLang="en-US" sz="1800" b="1" dirty="0" smtClean="0">
                <a:solidFill>
                  <a:prstClr val="white"/>
                </a:solidFill>
                <a:latin typeface="Meiryo UI"/>
                <a:ea typeface="Meiryo UI"/>
                <a:cs typeface="+mn-cs"/>
              </a:rPr>
              <a:t>戦略</a:t>
            </a:r>
            <a:r>
              <a:rPr kumimoji="0" lang="en-US" altLang="ja-JP" sz="1800" b="1" dirty="0">
                <a:solidFill>
                  <a:prstClr val="white"/>
                </a:solidFill>
                <a:latin typeface="Meiryo UI"/>
                <a:ea typeface="Meiryo UI"/>
                <a:cs typeface="+mn-cs"/>
              </a:rPr>
              <a:t>V</a:t>
            </a:r>
            <a:r>
              <a:rPr kumimoji="0" lang="en-US" altLang="ja-JP" sz="1800" b="1" dirty="0" smtClean="0">
                <a:solidFill>
                  <a:prstClr val="white"/>
                </a:solidFill>
                <a:latin typeface="Meiryo UI"/>
                <a:ea typeface="Meiryo UI"/>
                <a:cs typeface="+mn-cs"/>
              </a:rPr>
              <a:t>er.1.0</a:t>
            </a:r>
            <a:r>
              <a:rPr kumimoji="0" lang="ja-JP" altLang="en-US" sz="1800" b="1" dirty="0">
                <a:solidFill>
                  <a:prstClr val="white"/>
                </a:solidFill>
                <a:latin typeface="Meiryo UI"/>
                <a:ea typeface="Meiryo UI"/>
                <a:cs typeface="+mn-cs"/>
              </a:rPr>
              <a:t>の全体像（３つの</a:t>
            </a:r>
            <a:r>
              <a:rPr kumimoji="0" lang="en-US" altLang="ja-JP" sz="1800" b="1" dirty="0">
                <a:solidFill>
                  <a:prstClr val="white"/>
                </a:solidFill>
                <a:latin typeface="Meiryo UI"/>
                <a:ea typeface="Meiryo UI"/>
                <a:cs typeface="+mn-cs"/>
              </a:rPr>
              <a:t>DX</a:t>
            </a:r>
            <a:r>
              <a:rPr kumimoji="0" lang="ja-JP" altLang="en-US" sz="1800" b="1" dirty="0">
                <a:solidFill>
                  <a:prstClr val="white"/>
                </a:solidFill>
                <a:latin typeface="Meiryo UI"/>
                <a:ea typeface="Meiryo UI"/>
                <a:cs typeface="+mn-cs"/>
              </a:rPr>
              <a:t>）</a:t>
            </a:r>
          </a:p>
        </p:txBody>
      </p:sp>
      <p:sp>
        <p:nvSpPr>
          <p:cNvPr id="9" name="正方形/長方形 8">
            <a:extLst>
              <a:ext uri="{FF2B5EF4-FFF2-40B4-BE49-F238E27FC236}">
                <a16:creationId xmlns:a16="http://schemas.microsoft.com/office/drawing/2014/main" id="{E2FF1023-4E33-45E8-8189-2FFF5B221A77}"/>
              </a:ext>
            </a:extLst>
          </p:cNvPr>
          <p:cNvSpPr/>
          <p:nvPr/>
        </p:nvSpPr>
        <p:spPr>
          <a:xfrm>
            <a:off x="134485" y="1802163"/>
            <a:ext cx="6781792" cy="4691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25980F0B-74B4-4D13-ABF0-FCECE005A21C}"/>
              </a:ext>
            </a:extLst>
          </p:cNvPr>
          <p:cNvSpPr/>
          <p:nvPr/>
        </p:nvSpPr>
        <p:spPr>
          <a:xfrm>
            <a:off x="134485" y="2889695"/>
            <a:ext cx="6476421" cy="3604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0127E7DE-FFDD-476F-822A-23533B8FFE32}"/>
              </a:ext>
            </a:extLst>
          </p:cNvPr>
          <p:cNvSpPr/>
          <p:nvPr/>
        </p:nvSpPr>
        <p:spPr>
          <a:xfrm>
            <a:off x="134485" y="4360903"/>
            <a:ext cx="6150938" cy="21329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B9D34DB5-6415-4C1C-BA7B-1EB34C4C73C7}"/>
              </a:ext>
            </a:extLst>
          </p:cNvPr>
          <p:cNvSpPr txBox="1"/>
          <p:nvPr/>
        </p:nvSpPr>
        <p:spPr>
          <a:xfrm>
            <a:off x="171892" y="1879772"/>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都市</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35BE59C1-D16E-49F2-9151-ED127DD0A316}"/>
              </a:ext>
            </a:extLst>
          </p:cNvPr>
          <p:cNvSpPr txBox="1"/>
          <p:nvPr/>
        </p:nvSpPr>
        <p:spPr>
          <a:xfrm>
            <a:off x="150173" y="2992728"/>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地域</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98E8150B-23E4-4615-897A-A74252945FC8}"/>
              </a:ext>
            </a:extLst>
          </p:cNvPr>
          <p:cNvSpPr txBox="1"/>
          <p:nvPr/>
        </p:nvSpPr>
        <p:spPr>
          <a:xfrm>
            <a:off x="150173" y="4409819"/>
            <a:ext cx="11094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行政</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DX】</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四角形: 角を丸くする 16">
            <a:extLst>
              <a:ext uri="{FF2B5EF4-FFF2-40B4-BE49-F238E27FC236}">
                <a16:creationId xmlns:a16="http://schemas.microsoft.com/office/drawing/2014/main" id="{7B4D1177-0378-48A3-A4DF-F627B072F2FE}"/>
              </a:ext>
            </a:extLst>
          </p:cNvPr>
          <p:cNvSpPr/>
          <p:nvPr/>
        </p:nvSpPr>
        <p:spPr>
          <a:xfrm>
            <a:off x="1332930" y="4959450"/>
            <a:ext cx="2889175" cy="844537"/>
          </a:xfrm>
          <a:prstGeom prst="roundRect">
            <a:avLst>
              <a:gd name="adj" fmla="val 11292"/>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8" name="四角形: 角を丸くする 17">
            <a:extLst>
              <a:ext uri="{FF2B5EF4-FFF2-40B4-BE49-F238E27FC236}">
                <a16:creationId xmlns:a16="http://schemas.microsoft.com/office/drawing/2014/main" id="{BB164EDD-06AD-4851-9CE4-388108FA71D3}"/>
              </a:ext>
            </a:extLst>
          </p:cNvPr>
          <p:cNvSpPr/>
          <p:nvPr/>
        </p:nvSpPr>
        <p:spPr>
          <a:xfrm>
            <a:off x="2872011" y="5043653"/>
            <a:ext cx="2835970" cy="844537"/>
          </a:xfrm>
          <a:prstGeom prst="roundRect">
            <a:avLst>
              <a:gd name="adj" fmla="val 11292"/>
            </a:avLst>
          </a:prstGeom>
          <a:solidFill>
            <a:schemeClr val="bg1">
              <a:alpha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69887321-5017-48C6-B51E-7BAADB1FFBC1}"/>
              </a:ext>
            </a:extLst>
          </p:cNvPr>
          <p:cNvSpPr txBox="1"/>
          <p:nvPr/>
        </p:nvSpPr>
        <p:spPr>
          <a:xfrm>
            <a:off x="1487653" y="5033234"/>
            <a:ext cx="114807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住民サービス</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DC67DF9C-CC0E-4635-9CE2-B4AD410D14F4}"/>
              </a:ext>
            </a:extLst>
          </p:cNvPr>
          <p:cNvSpPr txBox="1"/>
          <p:nvPr/>
        </p:nvSpPr>
        <p:spPr>
          <a:xfrm>
            <a:off x="4426893" y="5135933"/>
            <a:ext cx="110799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業務効率化</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a:extLst>
              <a:ext uri="{FF2B5EF4-FFF2-40B4-BE49-F238E27FC236}">
                <a16:creationId xmlns:a16="http://schemas.microsoft.com/office/drawing/2014/main" id="{C741464F-068A-44F8-949A-35ACC0B8F915}"/>
              </a:ext>
            </a:extLst>
          </p:cNvPr>
          <p:cNvSpPr/>
          <p:nvPr/>
        </p:nvSpPr>
        <p:spPr>
          <a:xfrm>
            <a:off x="1230665" y="1918075"/>
            <a:ext cx="4872461"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大阪の都市機能全体がデジタル対応すること。</a:t>
            </a:r>
            <a:endParaRPr kumimoji="0"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都市</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は市町村単位でも考えられるが、大都市圏である大阪の場合は広域で捉える。</a:t>
            </a:r>
          </a:p>
        </p:txBody>
      </p:sp>
      <p:sp>
        <p:nvSpPr>
          <p:cNvPr id="22" name="正方形/長方形 21">
            <a:extLst>
              <a:ext uri="{FF2B5EF4-FFF2-40B4-BE49-F238E27FC236}">
                <a16:creationId xmlns:a16="http://schemas.microsoft.com/office/drawing/2014/main" id="{54DDCF4B-C966-4D72-AD0F-475D71149FDC}"/>
              </a:ext>
            </a:extLst>
          </p:cNvPr>
          <p:cNvSpPr/>
          <p:nvPr/>
        </p:nvSpPr>
        <p:spPr>
          <a:xfrm>
            <a:off x="1230665" y="3078332"/>
            <a:ext cx="4863647"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市町村の区域や、その中で地域特性や住民の活動圏などの</a:t>
            </a:r>
            <a:endParaRPr kumimoji="0"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面からまとまりを持ったエリアでの取組み。都市</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に包含される。</a:t>
            </a:r>
          </a:p>
        </p:txBody>
      </p:sp>
      <p:sp>
        <p:nvSpPr>
          <p:cNvPr id="24" name="正方形/長方形 23">
            <a:extLst>
              <a:ext uri="{FF2B5EF4-FFF2-40B4-BE49-F238E27FC236}">
                <a16:creationId xmlns:a16="http://schemas.microsoft.com/office/drawing/2014/main" id="{A1D8307C-5B0C-43EA-BBC5-F345A1A15DF3}"/>
              </a:ext>
            </a:extLst>
          </p:cNvPr>
          <p:cNvSpPr/>
          <p:nvPr/>
        </p:nvSpPr>
        <p:spPr>
          <a:xfrm>
            <a:off x="1230665" y="4409819"/>
            <a:ext cx="4890931"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各自治体の取組み。地域</a:t>
            </a:r>
            <a: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t>DX </a:t>
            </a: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に包含され、自治体の中の業務と、住民向けのサービスの両方を含む。</a:t>
            </a:r>
          </a:p>
        </p:txBody>
      </p:sp>
      <p:sp>
        <p:nvSpPr>
          <p:cNvPr id="25" name="テキスト ボックス 24">
            <a:extLst>
              <a:ext uri="{FF2B5EF4-FFF2-40B4-BE49-F238E27FC236}">
                <a16:creationId xmlns:a16="http://schemas.microsoft.com/office/drawing/2014/main" id="{9221E682-16B7-420D-802F-B201E1702B6E}"/>
              </a:ext>
            </a:extLst>
          </p:cNvPr>
          <p:cNvSpPr txBox="1"/>
          <p:nvPr/>
        </p:nvSpPr>
        <p:spPr>
          <a:xfrm>
            <a:off x="451" y="548689"/>
            <a:ext cx="8928395"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V</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er.1.0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では、大阪全体の都市</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を進めるという観点から、地域</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と行政</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の二つの枠組みを設定。</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前者では、大阪スマートシティパートナーズフォーラム（以下、</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OSPF</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）を主体に個別プロジェクトに取り組み</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後者</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は大阪市を中心に行政</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を推進するとともに、大阪府は共同調達やアドバイザー派遣などにより府内市町村</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6" name="テキスト ボックス 25">
            <a:extLst>
              <a:ext uri="{FF2B5EF4-FFF2-40B4-BE49-F238E27FC236}">
                <a16:creationId xmlns:a16="http://schemas.microsoft.com/office/drawing/2014/main" id="{5ADF3D28-1B78-4EC2-8103-776580CB014F}"/>
              </a:ext>
            </a:extLst>
          </p:cNvPr>
          <p:cNvSpPr txBox="1"/>
          <p:nvPr/>
        </p:nvSpPr>
        <p:spPr>
          <a:xfrm>
            <a:off x="1419145" y="5301890"/>
            <a:ext cx="136879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行政サービスの各種アプリなど</a:t>
            </a:r>
          </a:p>
        </p:txBody>
      </p:sp>
      <p:sp>
        <p:nvSpPr>
          <p:cNvPr id="27" name="テキスト ボックス 26">
            <a:extLst>
              <a:ext uri="{FF2B5EF4-FFF2-40B4-BE49-F238E27FC236}">
                <a16:creationId xmlns:a16="http://schemas.microsoft.com/office/drawing/2014/main" id="{EF8C833F-655D-41D1-AB9E-491ED74F4358}"/>
              </a:ext>
            </a:extLst>
          </p:cNvPr>
          <p:cNvSpPr txBox="1"/>
          <p:nvPr/>
        </p:nvSpPr>
        <p:spPr>
          <a:xfrm>
            <a:off x="2880022" y="5251940"/>
            <a:ext cx="134639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電子申請システムや</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チャットボットなど</a:t>
            </a:r>
          </a:p>
        </p:txBody>
      </p:sp>
      <p:sp>
        <p:nvSpPr>
          <p:cNvPr id="28" name="テキスト ボックス 27">
            <a:extLst>
              <a:ext uri="{FF2B5EF4-FFF2-40B4-BE49-F238E27FC236}">
                <a16:creationId xmlns:a16="http://schemas.microsoft.com/office/drawing/2014/main" id="{E93C906D-AC53-4744-B75B-2F94F91F47F4}"/>
              </a:ext>
            </a:extLst>
          </p:cNvPr>
          <p:cNvSpPr txBox="1"/>
          <p:nvPr/>
        </p:nvSpPr>
        <p:spPr>
          <a:xfrm>
            <a:off x="4366510" y="5382992"/>
            <a:ext cx="129526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テレワークシステムや</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RPA</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など</a:t>
            </a:r>
          </a:p>
        </p:txBody>
      </p:sp>
      <p:sp>
        <p:nvSpPr>
          <p:cNvPr id="34" name="四角形: 角を丸くする 33">
            <a:extLst>
              <a:ext uri="{FF2B5EF4-FFF2-40B4-BE49-F238E27FC236}">
                <a16:creationId xmlns:a16="http://schemas.microsoft.com/office/drawing/2014/main" id="{ED7A4C86-2DDB-4974-8B3A-C4DA64678FEF}"/>
              </a:ext>
            </a:extLst>
          </p:cNvPr>
          <p:cNvSpPr/>
          <p:nvPr/>
        </p:nvSpPr>
        <p:spPr>
          <a:xfrm>
            <a:off x="1313645" y="5961184"/>
            <a:ext cx="4426181" cy="424416"/>
          </a:xfrm>
          <a:prstGeom prst="roundRect">
            <a:avLst>
              <a:gd name="adj" fmla="val 11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D8C2BCF8-CAF5-4D45-8278-E191B735E046}"/>
              </a:ext>
            </a:extLst>
          </p:cNvPr>
          <p:cNvSpPr txBox="1"/>
          <p:nvPr/>
        </p:nvSpPr>
        <p:spPr>
          <a:xfrm>
            <a:off x="1578640" y="6045926"/>
            <a:ext cx="209853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支援（大阪府）</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1"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40" name="グラフィックス 39" descr="都市">
            <a:extLst>
              <a:ext uri="{FF2B5EF4-FFF2-40B4-BE49-F238E27FC236}">
                <a16:creationId xmlns:a16="http://schemas.microsoft.com/office/drawing/2014/main" id="{9862CFC4-D3A4-4485-AE59-A90F9A84593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83645" y="2222830"/>
            <a:ext cx="485901" cy="485901"/>
          </a:xfrm>
          <a:prstGeom prst="rect">
            <a:avLst/>
          </a:prstGeom>
        </p:spPr>
      </p:pic>
      <p:pic>
        <p:nvPicPr>
          <p:cNvPr id="42" name="グラフィックス 41" descr="2 人の子供がいる家族">
            <a:extLst>
              <a:ext uri="{FF2B5EF4-FFF2-40B4-BE49-F238E27FC236}">
                <a16:creationId xmlns:a16="http://schemas.microsoft.com/office/drawing/2014/main" id="{C50DBD34-B90F-47A5-A2C3-B053CDCAC1E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67843" y="3306129"/>
            <a:ext cx="474067" cy="474067"/>
          </a:xfrm>
          <a:prstGeom prst="rect">
            <a:avLst/>
          </a:prstGeom>
        </p:spPr>
      </p:pic>
      <p:pic>
        <p:nvPicPr>
          <p:cNvPr id="44" name="グラフィックス 43" descr="校舎">
            <a:extLst>
              <a:ext uri="{FF2B5EF4-FFF2-40B4-BE49-F238E27FC236}">
                <a16:creationId xmlns:a16="http://schemas.microsoft.com/office/drawing/2014/main" id="{8CE2C83C-3E0F-475F-978E-2FFFEEA2943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2264" y="4716426"/>
            <a:ext cx="465224" cy="465224"/>
          </a:xfrm>
          <a:prstGeom prst="rect">
            <a:avLst/>
          </a:prstGeom>
        </p:spPr>
      </p:pic>
      <p:sp>
        <p:nvSpPr>
          <p:cNvPr id="41" name="テキスト ボックス 40">
            <a:extLst>
              <a:ext uri="{FF2B5EF4-FFF2-40B4-BE49-F238E27FC236}">
                <a16:creationId xmlns:a16="http://schemas.microsoft.com/office/drawing/2014/main" id="{80118A45-2767-4109-853E-A2CA1F34109E}"/>
              </a:ext>
            </a:extLst>
          </p:cNvPr>
          <p:cNvSpPr txBox="1"/>
          <p:nvPr/>
        </p:nvSpPr>
        <p:spPr>
          <a:xfrm>
            <a:off x="3729966" y="6040026"/>
            <a:ext cx="178865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共同調達やアドバイザーなど</a:t>
            </a:r>
          </a:p>
        </p:txBody>
      </p:sp>
      <p:sp>
        <p:nvSpPr>
          <p:cNvPr id="2" name="左右矢印 1"/>
          <p:cNvSpPr/>
          <p:nvPr/>
        </p:nvSpPr>
        <p:spPr>
          <a:xfrm>
            <a:off x="6559191" y="1836612"/>
            <a:ext cx="1055130" cy="996667"/>
          </a:xfrm>
          <a:prstGeom prst="leftRightArrow">
            <a:avLst>
              <a:gd name="adj1" fmla="val 61571"/>
              <a:gd name="adj2" fmla="val 30341"/>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0" name="左右矢印 49"/>
          <p:cNvSpPr/>
          <p:nvPr/>
        </p:nvSpPr>
        <p:spPr>
          <a:xfrm>
            <a:off x="6417397" y="3005690"/>
            <a:ext cx="1164371" cy="1352484"/>
          </a:xfrm>
          <a:prstGeom prst="leftRightArrow">
            <a:avLst>
              <a:gd name="adj1" fmla="val 58021"/>
              <a:gd name="adj2" fmla="val 26676"/>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1" name="左右矢印 50"/>
          <p:cNvSpPr/>
          <p:nvPr/>
        </p:nvSpPr>
        <p:spPr>
          <a:xfrm>
            <a:off x="5912954" y="4930606"/>
            <a:ext cx="1671429" cy="1042900"/>
          </a:xfrm>
          <a:prstGeom prst="leftRightArrow">
            <a:avLst>
              <a:gd name="adj1" fmla="val 56965"/>
              <a:gd name="adj2" fmla="val 30341"/>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2" name="角丸四角形 51"/>
          <p:cNvSpPr/>
          <p:nvPr/>
        </p:nvSpPr>
        <p:spPr>
          <a:xfrm>
            <a:off x="8317814" y="1802163"/>
            <a:ext cx="653058" cy="4633097"/>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a:ea typeface="Meiryo UI"/>
                <a:cs typeface="+mn-cs"/>
              </a:rPr>
              <a:t>大阪市</a:t>
            </a:r>
          </a:p>
        </p:txBody>
      </p:sp>
      <p:pic>
        <p:nvPicPr>
          <p:cNvPr id="54" name="グラフィックス 29" descr="繰り返し 単色塗りつぶし">
            <a:extLst>
              <a:ext uri="{FF2B5EF4-FFF2-40B4-BE49-F238E27FC236}">
                <a16:creationId xmlns:a16="http://schemas.microsoft.com/office/drawing/2014/main" id="{65646871-AC1B-4D98-A5B3-E03EC9B226B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899789" y="2010945"/>
            <a:ext cx="648000" cy="648000"/>
          </a:xfrm>
          <a:prstGeom prst="rect">
            <a:avLst/>
          </a:prstGeom>
        </p:spPr>
      </p:pic>
      <p:sp>
        <p:nvSpPr>
          <p:cNvPr id="5" name="テキスト ボックス 4"/>
          <p:cNvSpPr txBox="1"/>
          <p:nvPr/>
        </p:nvSpPr>
        <p:spPr>
          <a:xfrm>
            <a:off x="6094312" y="5227060"/>
            <a:ext cx="132786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市町村の行政</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DX</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をサポート</a:t>
            </a:r>
          </a:p>
        </p:txBody>
      </p:sp>
      <p:sp>
        <p:nvSpPr>
          <p:cNvPr id="55" name="テキスト ボックス 54"/>
          <p:cNvSpPr txBox="1"/>
          <p:nvPr/>
        </p:nvSpPr>
        <p:spPr>
          <a:xfrm>
            <a:off x="6587512" y="3369109"/>
            <a:ext cx="80021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市町村と</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民間の</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連携支援</a:t>
            </a:r>
          </a:p>
        </p:txBody>
      </p:sp>
      <p:sp>
        <p:nvSpPr>
          <p:cNvPr id="56" name="テキスト ボックス 55"/>
          <p:cNvSpPr txBox="1"/>
          <p:nvPr/>
        </p:nvSpPr>
        <p:spPr>
          <a:xfrm>
            <a:off x="6599975" y="2104364"/>
            <a:ext cx="11666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スマートシティ</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の広域展開</a:t>
            </a:r>
          </a:p>
        </p:txBody>
      </p:sp>
      <p:pic>
        <p:nvPicPr>
          <p:cNvPr id="57" name="グラフィックス 29" descr="繰り返し 単色塗りつぶし">
            <a:extLst>
              <a:ext uri="{FF2B5EF4-FFF2-40B4-BE49-F238E27FC236}">
                <a16:creationId xmlns:a16="http://schemas.microsoft.com/office/drawing/2014/main" id="{65646871-AC1B-4D98-A5B3-E03EC9B226B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882476" y="5538432"/>
            <a:ext cx="648000" cy="648000"/>
          </a:xfrm>
          <a:prstGeom prst="rect">
            <a:avLst/>
          </a:prstGeom>
        </p:spPr>
      </p:pic>
      <p:sp>
        <p:nvSpPr>
          <p:cNvPr id="48" name="四角形: 角を丸くする 47">
            <a:extLst>
              <a:ext uri="{FF2B5EF4-FFF2-40B4-BE49-F238E27FC236}">
                <a16:creationId xmlns:a16="http://schemas.microsoft.com/office/drawing/2014/main" id="{57F464CC-2A52-47AE-B6B8-65CB2D861A0A}"/>
              </a:ext>
            </a:extLst>
          </p:cNvPr>
          <p:cNvSpPr/>
          <p:nvPr/>
        </p:nvSpPr>
        <p:spPr>
          <a:xfrm>
            <a:off x="1241109" y="3743360"/>
            <a:ext cx="4890932" cy="486543"/>
          </a:xfrm>
          <a:prstGeom prst="roundRect">
            <a:avLst>
              <a:gd name="adj" fmla="val 11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楕円 15"/>
          <p:cNvSpPr/>
          <p:nvPr/>
        </p:nvSpPr>
        <p:spPr>
          <a:xfrm>
            <a:off x="7534947" y="4588914"/>
            <a:ext cx="1377685" cy="716185"/>
          </a:xfrm>
          <a:prstGeom prst="ellipse">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府市連携による</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a:t>
            </a:r>
          </a:p>
        </p:txBody>
      </p:sp>
      <p:sp>
        <p:nvSpPr>
          <p:cNvPr id="61" name="正方形/長方形 60">
            <a:extLst>
              <a:ext uri="{FF2B5EF4-FFF2-40B4-BE49-F238E27FC236}">
                <a16:creationId xmlns:a16="http://schemas.microsoft.com/office/drawing/2014/main" id="{10564F75-C9B5-4556-8CD9-1CA00963F689}"/>
              </a:ext>
            </a:extLst>
          </p:cNvPr>
          <p:cNvSpPr/>
          <p:nvPr/>
        </p:nvSpPr>
        <p:spPr>
          <a:xfrm>
            <a:off x="1448841" y="3829226"/>
            <a:ext cx="404790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市町村と民間企業の共同エコシステムによる個別プロジェクトなど</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0894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（５）</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IR</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実現に向けた検討（その２）</a:t>
            </a:r>
            <a:endParaRPr kumimoji="1" lang="en-US" altLang="ja-JP" sz="1600" b="1" u="sng" dirty="0" smtClean="0">
              <a:solidFill>
                <a:schemeClr val="bg1"/>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nvPr>
        </p:nvGraphicFramePr>
        <p:xfrm>
          <a:off x="251520" y="451695"/>
          <a:ext cx="8712968" cy="614680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16754">
                <a:tc>
                  <a:txBody>
                    <a:bodyPr/>
                    <a:lstStyle/>
                    <a:p>
                      <a:pPr algn="ctr"/>
                      <a:r>
                        <a:rPr kumimoji="1" lang="ja-JP" altLang="en-US" u="none" dirty="0" smtClean="0">
                          <a:solidFill>
                            <a:schemeClr val="tx1"/>
                          </a:solidFill>
                          <a:latin typeface="+mj-lt"/>
                          <a:ea typeface="+mn-ea"/>
                        </a:rPr>
                        <a:t>＜</a:t>
                      </a:r>
                      <a:r>
                        <a:rPr kumimoji="1" lang="en-US" altLang="ja-JP" u="none" dirty="0" smtClean="0">
                          <a:solidFill>
                            <a:schemeClr val="tx1"/>
                          </a:solidFill>
                          <a:latin typeface="+mj-lt"/>
                          <a:ea typeface="+mn-ea"/>
                        </a:rPr>
                        <a:t>Why</a:t>
                      </a:r>
                      <a:r>
                        <a:rPr kumimoji="1" lang="ja-JP" altLang="en-US" u="none" dirty="0" smtClean="0">
                          <a:solidFill>
                            <a:schemeClr val="tx1"/>
                          </a:solidFill>
                          <a:latin typeface="+mj-lt"/>
                          <a:ea typeface="+mn-ea"/>
                        </a:rPr>
                        <a:t>＞</a:t>
                      </a:r>
                      <a:endParaRPr kumimoji="1" lang="ja-JP" altLang="en-US" u="none" dirty="0">
                        <a:solidFill>
                          <a:schemeClr val="tx1"/>
                        </a:solidFill>
                        <a:latin typeface="+mj-lt"/>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u="none" dirty="0" smtClean="0">
                          <a:solidFill>
                            <a:schemeClr val="tx1"/>
                          </a:solidFill>
                          <a:latin typeface="+mj-lt"/>
                          <a:ea typeface="+mn-ea"/>
                        </a:rPr>
                        <a:t>＜</a:t>
                      </a:r>
                      <a:r>
                        <a:rPr kumimoji="1" lang="en-US" altLang="ja-JP" u="none" dirty="0" smtClean="0">
                          <a:solidFill>
                            <a:schemeClr val="tx1"/>
                          </a:solidFill>
                          <a:latin typeface="+mj-lt"/>
                          <a:ea typeface="+mn-ea"/>
                        </a:rPr>
                        <a:t>Vision</a:t>
                      </a:r>
                      <a:r>
                        <a:rPr kumimoji="1" lang="ja-JP" altLang="en-US" u="none" dirty="0" smtClean="0">
                          <a:solidFill>
                            <a:schemeClr val="tx1"/>
                          </a:solidFill>
                          <a:latin typeface="+mj-lt"/>
                          <a:ea typeface="+mn-ea"/>
                        </a:rPr>
                        <a:t>＞</a:t>
                      </a:r>
                      <a:endParaRPr kumimoji="1" lang="ja-JP" altLang="en-US" u="none" dirty="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u="none" dirty="0" smtClean="0">
                          <a:solidFill>
                            <a:schemeClr val="tx1"/>
                          </a:solidFill>
                          <a:latin typeface="+mj-lt"/>
                          <a:ea typeface="+mn-ea"/>
                        </a:rPr>
                        <a:t>＜</a:t>
                      </a:r>
                      <a:r>
                        <a:rPr kumimoji="1" lang="en-US" altLang="ja-JP" u="none" dirty="0" smtClean="0">
                          <a:solidFill>
                            <a:schemeClr val="tx1"/>
                          </a:solidFill>
                          <a:latin typeface="+mj-lt"/>
                          <a:ea typeface="+mn-ea"/>
                        </a:rPr>
                        <a:t>What</a:t>
                      </a:r>
                      <a:r>
                        <a:rPr kumimoji="1" lang="ja-JP" altLang="en-US" u="none" dirty="0" smtClean="0">
                          <a:solidFill>
                            <a:schemeClr val="tx1"/>
                          </a:solidFill>
                          <a:latin typeface="+mj-lt"/>
                          <a:ea typeface="+mn-ea"/>
                        </a:rPr>
                        <a:t>＞</a:t>
                      </a:r>
                      <a:endParaRPr kumimoji="1" lang="ja-JP" altLang="en-US" u="none" dirty="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u="none" dirty="0" smtClean="0">
                          <a:solidFill>
                            <a:schemeClr val="tx1"/>
                          </a:solidFill>
                          <a:latin typeface="+mj-lt"/>
                          <a:ea typeface="+mn-ea"/>
                        </a:rPr>
                        <a:t>＜</a:t>
                      </a:r>
                      <a:r>
                        <a:rPr kumimoji="1" lang="en-US" altLang="ja-JP" u="none" dirty="0" smtClean="0">
                          <a:solidFill>
                            <a:schemeClr val="tx1"/>
                          </a:solidFill>
                          <a:latin typeface="+mj-lt"/>
                          <a:ea typeface="+mn-ea"/>
                        </a:rPr>
                        <a:t>Outcome</a:t>
                      </a:r>
                      <a:r>
                        <a:rPr kumimoji="1" lang="ja-JP" altLang="en-US" u="none" dirty="0" smtClean="0">
                          <a:solidFill>
                            <a:schemeClr val="tx1"/>
                          </a:solidFill>
                          <a:latin typeface="+mj-lt"/>
                          <a:ea typeface="+mn-ea"/>
                        </a:rPr>
                        <a:t>＞</a:t>
                      </a:r>
                      <a:endParaRPr kumimoji="1" lang="ja-JP" altLang="en-US" u="none" dirty="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252839">
                <a:tc>
                  <a:txBody>
                    <a:bodyPr/>
                    <a:lstStyle/>
                    <a:p>
                      <a:pPr marL="72000" indent="-457200">
                        <a:lnSpc>
                          <a:spcPts val="1600"/>
                        </a:lnSpc>
                      </a:pPr>
                      <a:r>
                        <a:rPr kumimoji="1" lang="ja-JP" altLang="en-US" sz="1400" u="none" dirty="0" smtClean="0">
                          <a:solidFill>
                            <a:schemeClr val="tx1"/>
                          </a:solidFill>
                          <a:latin typeface="+mj-lt"/>
                          <a:ea typeface="+mn-ea"/>
                        </a:rPr>
                        <a:t>　</a:t>
                      </a:r>
                      <a:endParaRPr kumimoji="1" lang="ja-JP" altLang="en-US" sz="1400" u="none" dirty="0">
                        <a:solidFill>
                          <a:schemeClr val="tx1"/>
                        </a:solidFill>
                        <a:latin typeface="+mj-lt"/>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baseline="0" dirty="0" smtClean="0">
                          <a:solidFill>
                            <a:schemeClr val="tx1"/>
                          </a:solidFill>
                          <a:latin typeface="+mj-lt"/>
                          <a:ea typeface="+mn-ea"/>
                        </a:rPr>
                        <a:t>  </a:t>
                      </a:r>
                      <a:r>
                        <a:rPr kumimoji="1" lang="en-US" altLang="ja-JP" sz="1400" u="none" dirty="0" smtClean="0">
                          <a:solidFill>
                            <a:schemeClr val="tx1"/>
                          </a:solidFill>
                          <a:latin typeface="+mj-lt"/>
                          <a:ea typeface="+mn-ea"/>
                        </a:rPr>
                        <a:t>2016</a:t>
                      </a:r>
                      <a:r>
                        <a:rPr kumimoji="1" lang="ja-JP" altLang="en-US" sz="1400" u="none" dirty="0" smtClean="0">
                          <a:solidFill>
                            <a:schemeClr val="tx1"/>
                          </a:solidFill>
                          <a:latin typeface="+mj-lt"/>
                          <a:ea typeface="+mn-ea"/>
                        </a:rPr>
                        <a:t>年に</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推進法が成立したことを踏まえ、</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の大阪・夢洲への誘致実現に向けた活動に着実に取組む。</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ts val="1600"/>
                        </a:lnSpc>
                        <a:spcBef>
                          <a:spcPts val="0"/>
                        </a:spcBef>
                        <a:spcAft>
                          <a:spcPts val="0"/>
                        </a:spcAft>
                        <a:buClrTx/>
                        <a:buSzTx/>
                        <a:buFontTx/>
                        <a:buNone/>
                        <a:tabLst/>
                        <a:defRPr/>
                      </a:pPr>
                      <a:r>
                        <a:rPr kumimoji="1" lang="ja-JP" altLang="en-US" sz="1400" u="none" dirty="0" smtClean="0">
                          <a:solidFill>
                            <a:schemeClr val="tx1"/>
                          </a:solidFill>
                          <a:latin typeface="+mj-lt"/>
                          <a:ea typeface="+mn-ea"/>
                        </a:rPr>
                        <a:t>・観光拠点の形成など新たな機能を盛り込んだ夢洲全体のまちづくり方針や土地利用等に関する構想を策定するため「夢洲まちづくり構想検討会」（</a:t>
                      </a:r>
                      <a:r>
                        <a:rPr kumimoji="1" lang="en-US" altLang="ja-JP" sz="1400" u="none" dirty="0" smtClean="0">
                          <a:solidFill>
                            <a:schemeClr val="tx1"/>
                          </a:solidFill>
                          <a:latin typeface="+mj-lt"/>
                          <a:ea typeface="+mn-ea"/>
                        </a:rPr>
                        <a:t>2014</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10</a:t>
                      </a:r>
                      <a:r>
                        <a:rPr kumimoji="1" lang="ja-JP" altLang="en-US" sz="1400" u="none" dirty="0" smtClean="0">
                          <a:solidFill>
                            <a:schemeClr val="tx1"/>
                          </a:solidFill>
                          <a:latin typeface="+mj-lt"/>
                          <a:ea typeface="+mn-ea"/>
                        </a:rPr>
                        <a:t>月）を設置。</a:t>
                      </a: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・大阪・夢洲地区への</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の誘致にあたり、構想の策定や課題対策等について幅広く検討するため、「</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推進会議」（</a:t>
                      </a:r>
                      <a:r>
                        <a:rPr kumimoji="1" lang="en-US" altLang="ja-JP" sz="1400" u="none" dirty="0" smtClean="0">
                          <a:solidFill>
                            <a:schemeClr val="tx1"/>
                          </a:solidFill>
                          <a:latin typeface="+mj-lt"/>
                          <a:ea typeface="+mn-ea"/>
                        </a:rPr>
                        <a:t>2017</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3</a:t>
                      </a:r>
                      <a:r>
                        <a:rPr kumimoji="1" lang="ja-JP" altLang="en-US" sz="1400" u="none" dirty="0" smtClean="0">
                          <a:solidFill>
                            <a:schemeClr val="tx1"/>
                          </a:solidFill>
                          <a:latin typeface="+mj-lt"/>
                          <a:ea typeface="+mn-ea"/>
                        </a:rPr>
                        <a:t>月～）を立ち上げ。</a:t>
                      </a: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rgbClr val="FF0000"/>
                          </a:solidFill>
                          <a:latin typeface="+mj-lt"/>
                          <a:ea typeface="+mn-ea"/>
                        </a:rPr>
                        <a:t>　</a:t>
                      </a:r>
                      <a:r>
                        <a:rPr kumimoji="1" lang="en-US" altLang="ja-JP" sz="1400" u="none" dirty="0" smtClean="0">
                          <a:solidFill>
                            <a:schemeClr val="tx1"/>
                          </a:solidFill>
                          <a:latin typeface="+mj-lt"/>
                          <a:ea typeface="+mn-ea"/>
                        </a:rPr>
                        <a:t>2017</a:t>
                      </a:r>
                      <a:r>
                        <a:rPr kumimoji="1" lang="ja-JP" altLang="en-US" sz="1400" u="none" dirty="0" smtClean="0">
                          <a:solidFill>
                            <a:schemeClr val="tx1"/>
                          </a:solidFill>
                          <a:latin typeface="+mj-lt"/>
                          <a:ea typeface="+mn-ea"/>
                        </a:rPr>
                        <a:t>年度～</a:t>
                      </a:r>
                      <a:r>
                        <a:rPr kumimoji="1" lang="en-US" altLang="ja-JP" sz="1400" u="none" dirty="0" smtClean="0">
                          <a:solidFill>
                            <a:schemeClr val="tx1"/>
                          </a:solidFill>
                          <a:latin typeface="+mj-lt"/>
                          <a:ea typeface="+mn-ea"/>
                        </a:rPr>
                        <a:t>2022</a:t>
                      </a:r>
                      <a:r>
                        <a:rPr kumimoji="1" lang="ja-JP" altLang="en-US" sz="1400" u="none" dirty="0" smtClean="0">
                          <a:solidFill>
                            <a:schemeClr val="tx1"/>
                          </a:solidFill>
                          <a:latin typeface="+mj-lt"/>
                          <a:ea typeface="+mn-ea"/>
                        </a:rPr>
                        <a:t>年度：</a:t>
                      </a:r>
                      <a:r>
                        <a:rPr kumimoji="1" lang="en-US" altLang="ja-JP" sz="1400" u="none" dirty="0" smtClean="0">
                          <a:solidFill>
                            <a:schemeClr val="tx1"/>
                          </a:solidFill>
                          <a:latin typeface="+mj-lt"/>
                          <a:ea typeface="+mn-ea"/>
                        </a:rPr>
                        <a:t>14</a:t>
                      </a:r>
                      <a:r>
                        <a:rPr kumimoji="1" lang="ja-JP" altLang="en-US" sz="1400" u="none" dirty="0" smtClean="0">
                          <a:solidFill>
                            <a:schemeClr val="tx1"/>
                          </a:solidFill>
                          <a:latin typeface="+mj-lt"/>
                          <a:ea typeface="+mn-ea"/>
                        </a:rPr>
                        <a:t>回</a:t>
                      </a:r>
                      <a:r>
                        <a:rPr kumimoji="1" lang="en-US" altLang="ja-JP" sz="1400" u="none" dirty="0" smtClean="0">
                          <a:solidFill>
                            <a:schemeClr val="tx1"/>
                          </a:solidFill>
                          <a:latin typeface="+mj-lt"/>
                          <a:ea typeface="+mn-ea"/>
                        </a:rPr>
                        <a:t>(2022</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10</a:t>
                      </a:r>
                      <a:r>
                        <a:rPr kumimoji="1" lang="ja-JP" altLang="en-US" sz="1400" u="none" dirty="0" smtClean="0">
                          <a:solidFill>
                            <a:schemeClr val="tx1"/>
                          </a:solidFill>
                          <a:latin typeface="+mj-lt"/>
                          <a:ea typeface="+mn-ea"/>
                        </a:rPr>
                        <a:t>月末時点）</a:t>
                      </a: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rgbClr val="FF0000"/>
                          </a:solidFill>
                          <a:latin typeface="+mj-lt"/>
                          <a:ea typeface="+mn-ea"/>
                        </a:rPr>
                        <a:t>　　</a:t>
                      </a: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の誘致に関する事項を府・市一体で行うため</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推進局（</a:t>
                      </a:r>
                      <a:r>
                        <a:rPr kumimoji="1" lang="en-US" altLang="ja-JP" sz="1400" u="none" dirty="0" smtClean="0">
                          <a:solidFill>
                            <a:schemeClr val="tx1"/>
                          </a:solidFill>
                          <a:latin typeface="+mj-lt"/>
                          <a:ea typeface="+mn-ea"/>
                        </a:rPr>
                        <a:t>2017</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4</a:t>
                      </a:r>
                      <a:r>
                        <a:rPr kumimoji="1" lang="ja-JP" altLang="en-US" sz="1400" u="none" dirty="0" smtClean="0">
                          <a:solidFill>
                            <a:schemeClr val="tx1"/>
                          </a:solidFill>
                          <a:latin typeface="+mj-lt"/>
                          <a:ea typeface="+mn-ea"/>
                        </a:rPr>
                        <a:t>月）を設置。</a:t>
                      </a: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・府民の理解を促進するためのセミナーを開催</a:t>
                      </a: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rgbClr val="FF0000"/>
                          </a:solidFill>
                          <a:latin typeface="+mj-lt"/>
                          <a:ea typeface="+mn-ea"/>
                        </a:rPr>
                        <a:t>　</a:t>
                      </a:r>
                      <a:r>
                        <a:rPr kumimoji="1" lang="en-US" altLang="ja-JP" sz="1400" u="none" dirty="0" smtClean="0">
                          <a:solidFill>
                            <a:schemeClr val="tx1"/>
                          </a:solidFill>
                          <a:latin typeface="+mj-lt"/>
                          <a:ea typeface="+mn-ea"/>
                        </a:rPr>
                        <a:t>2016</a:t>
                      </a:r>
                      <a:r>
                        <a:rPr kumimoji="1" lang="ja-JP" altLang="en-US" sz="1400" u="none" dirty="0" smtClean="0">
                          <a:solidFill>
                            <a:schemeClr val="tx1"/>
                          </a:solidFill>
                          <a:latin typeface="+mj-lt"/>
                          <a:ea typeface="+mn-ea"/>
                        </a:rPr>
                        <a:t>年度～</a:t>
                      </a:r>
                      <a:r>
                        <a:rPr kumimoji="1" lang="en-US" altLang="ja-JP" sz="1400" u="none" dirty="0" smtClean="0">
                          <a:solidFill>
                            <a:schemeClr val="tx1"/>
                          </a:solidFill>
                          <a:latin typeface="+mj-lt"/>
                          <a:ea typeface="+mn-ea"/>
                        </a:rPr>
                        <a:t>2022</a:t>
                      </a:r>
                      <a:r>
                        <a:rPr kumimoji="1" lang="ja-JP" altLang="en-US" sz="1400" u="none" dirty="0" smtClean="0">
                          <a:solidFill>
                            <a:schemeClr val="tx1"/>
                          </a:solidFill>
                          <a:latin typeface="+mj-lt"/>
                          <a:ea typeface="+mn-ea"/>
                        </a:rPr>
                        <a:t>年度：</a:t>
                      </a:r>
                      <a:r>
                        <a:rPr kumimoji="1" lang="en-US" altLang="ja-JP" sz="1400" u="none" dirty="0" smtClean="0">
                          <a:solidFill>
                            <a:schemeClr val="tx1"/>
                          </a:solidFill>
                          <a:latin typeface="+mj-lt"/>
                          <a:ea typeface="+mn-ea"/>
                        </a:rPr>
                        <a:t>33</a:t>
                      </a:r>
                      <a:r>
                        <a:rPr kumimoji="1" lang="ja-JP" altLang="en-US" sz="1400" u="none" dirty="0" smtClean="0">
                          <a:solidFill>
                            <a:schemeClr val="tx1"/>
                          </a:solidFill>
                          <a:latin typeface="+mj-lt"/>
                          <a:ea typeface="+mn-ea"/>
                        </a:rPr>
                        <a:t>回</a:t>
                      </a:r>
                      <a:r>
                        <a:rPr kumimoji="1" lang="en-US" altLang="ja-JP" sz="1400" u="none" dirty="0" smtClean="0">
                          <a:solidFill>
                            <a:schemeClr val="tx1"/>
                          </a:solidFill>
                          <a:latin typeface="+mj-lt"/>
                          <a:ea typeface="+mn-ea"/>
                        </a:rPr>
                        <a:t>(2022</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10</a:t>
                      </a:r>
                      <a:r>
                        <a:rPr kumimoji="1" lang="ja-JP" altLang="en-US" sz="1400" u="none" dirty="0" smtClean="0">
                          <a:solidFill>
                            <a:schemeClr val="tx1"/>
                          </a:solidFill>
                          <a:latin typeface="+mj-lt"/>
                          <a:ea typeface="+mn-ea"/>
                        </a:rPr>
                        <a:t>月末時点）</a:t>
                      </a:r>
                      <a:endParaRPr kumimoji="1" lang="en-US" altLang="ja-JP" sz="1400" u="none" dirty="0" smtClean="0">
                        <a:solidFill>
                          <a:schemeClr val="tx1"/>
                        </a:solidFill>
                        <a:latin typeface="+mj-lt"/>
                        <a:ea typeface="+mn-ea"/>
                      </a:endParaRPr>
                    </a:p>
                    <a:p>
                      <a:pPr marL="72000" indent="-457200">
                        <a:lnSpc>
                          <a:spcPts val="1600"/>
                        </a:lnSpc>
                      </a:pPr>
                      <a:endParaRPr kumimoji="1" lang="ja-JP" altLang="en-US" sz="1400" u="none" dirty="0" smtClean="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nSpc>
                          <a:spcPts val="1600"/>
                        </a:lnSpc>
                      </a:pPr>
                      <a:r>
                        <a:rPr kumimoji="1" lang="ja-JP" altLang="en-US" sz="1400" u="none" dirty="0" smtClean="0">
                          <a:solidFill>
                            <a:schemeClr val="tx1"/>
                          </a:solidFill>
                          <a:latin typeface="+mj-lt"/>
                          <a:ea typeface="+mn-ea"/>
                        </a:rPr>
                        <a:t>・国際観光拠点の形成を公・民が協働して実現するための指針となる「夢洲まちづくり構想」を策定（</a:t>
                      </a:r>
                      <a:r>
                        <a:rPr kumimoji="1" lang="en-US" altLang="ja-JP" sz="1400" u="none" dirty="0" smtClean="0">
                          <a:solidFill>
                            <a:schemeClr val="tx1"/>
                          </a:solidFill>
                          <a:latin typeface="+mj-lt"/>
                          <a:ea typeface="+mn-ea"/>
                        </a:rPr>
                        <a:t>2017</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8</a:t>
                      </a:r>
                      <a:r>
                        <a:rPr kumimoji="1" lang="ja-JP" altLang="en-US" sz="1400" u="none" dirty="0" smtClean="0">
                          <a:solidFill>
                            <a:schemeClr val="tx1"/>
                          </a:solidFill>
                          <a:latin typeface="+mj-lt"/>
                          <a:ea typeface="+mn-ea"/>
                        </a:rPr>
                        <a:t>月）</a:t>
                      </a: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の基本コンセプトや　　懸念事項への取組みの方向性等について、「大阪</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基本構想（案）・中間骨子」を取りまとめ（</a:t>
                      </a:r>
                      <a:r>
                        <a:rPr kumimoji="1" lang="en-US" altLang="ja-JP" sz="1400" u="none" dirty="0" smtClean="0">
                          <a:solidFill>
                            <a:schemeClr val="tx1"/>
                          </a:solidFill>
                          <a:latin typeface="+mj-lt"/>
                          <a:ea typeface="+mn-ea"/>
                        </a:rPr>
                        <a:t>2017</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8</a:t>
                      </a:r>
                      <a:r>
                        <a:rPr kumimoji="1" lang="ja-JP" altLang="en-US" sz="1400" u="none" dirty="0" smtClean="0">
                          <a:solidFill>
                            <a:schemeClr val="tx1"/>
                          </a:solidFill>
                          <a:latin typeface="+mj-lt"/>
                          <a:ea typeface="+mn-ea"/>
                        </a:rPr>
                        <a:t>月）</a:t>
                      </a: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・「大阪</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基本構想（案）」を取りまとめ（</a:t>
                      </a:r>
                      <a:r>
                        <a:rPr kumimoji="1" lang="en-US" altLang="ja-JP" sz="1400" u="none" dirty="0" smtClean="0">
                          <a:solidFill>
                            <a:schemeClr val="tx1"/>
                          </a:solidFill>
                          <a:latin typeface="+mj-lt"/>
                          <a:ea typeface="+mn-ea"/>
                        </a:rPr>
                        <a:t>2019</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2</a:t>
                      </a:r>
                      <a:r>
                        <a:rPr kumimoji="1" lang="ja-JP" altLang="en-US" sz="1400" u="none" dirty="0" smtClean="0">
                          <a:solidFill>
                            <a:schemeClr val="tx1"/>
                          </a:solidFill>
                          <a:latin typeface="+mj-lt"/>
                          <a:ea typeface="+mn-ea"/>
                        </a:rPr>
                        <a:t>月）</a:t>
                      </a: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・「大阪・夢洲地区特定複合観光施設区域整備　実施方針（案）」の公表（</a:t>
                      </a:r>
                      <a:r>
                        <a:rPr kumimoji="1" lang="en-US" altLang="ja-JP" sz="1400" u="none" dirty="0" smtClean="0">
                          <a:solidFill>
                            <a:schemeClr val="tx1"/>
                          </a:solidFill>
                          <a:latin typeface="+mj-lt"/>
                          <a:ea typeface="+mn-ea"/>
                        </a:rPr>
                        <a:t>2019</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11</a:t>
                      </a:r>
                      <a:r>
                        <a:rPr kumimoji="1" lang="ja-JP" altLang="en-US" sz="1400" u="none" dirty="0" smtClean="0">
                          <a:solidFill>
                            <a:schemeClr val="tx1"/>
                          </a:solidFill>
                          <a:latin typeface="+mj-lt"/>
                          <a:ea typeface="+mn-ea"/>
                        </a:rPr>
                        <a:t>月）</a:t>
                      </a:r>
                      <a:endParaRPr kumimoji="1" lang="en-US" altLang="ja-JP" sz="1400" u="none" dirty="0" smtClean="0">
                        <a:solidFill>
                          <a:schemeClr val="tx1"/>
                        </a:solidFill>
                        <a:latin typeface="+mj-lt"/>
                        <a:ea typeface="+mn-ea"/>
                      </a:endParaRPr>
                    </a:p>
                    <a:p>
                      <a:pPr marL="72000" indent="-457200">
                        <a:lnSpc>
                          <a:spcPts val="1600"/>
                        </a:lnSpc>
                      </a:pP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・「大阪</a:t>
                      </a:r>
                      <a:r>
                        <a:rPr kumimoji="1" lang="en-US" altLang="ja-JP" sz="1400" u="none" dirty="0" smtClean="0">
                          <a:solidFill>
                            <a:schemeClr val="tx1"/>
                          </a:solidFill>
                          <a:latin typeface="+mj-lt"/>
                          <a:ea typeface="+mn-ea"/>
                        </a:rPr>
                        <a:t>IR</a:t>
                      </a:r>
                      <a:r>
                        <a:rPr kumimoji="1" lang="ja-JP" altLang="en-US" sz="1400" u="none" dirty="0" smtClean="0">
                          <a:solidFill>
                            <a:schemeClr val="tx1"/>
                          </a:solidFill>
                          <a:latin typeface="+mj-lt"/>
                          <a:ea typeface="+mn-ea"/>
                        </a:rPr>
                        <a:t>基本構想」の策定（</a:t>
                      </a:r>
                      <a:r>
                        <a:rPr kumimoji="1" lang="en-US" altLang="ja-JP" sz="1400" u="none" dirty="0" smtClean="0">
                          <a:solidFill>
                            <a:schemeClr val="tx1"/>
                          </a:solidFill>
                          <a:latin typeface="+mj-lt"/>
                          <a:ea typeface="+mn-ea"/>
                        </a:rPr>
                        <a:t>2019</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12</a:t>
                      </a:r>
                      <a:r>
                        <a:rPr kumimoji="1" lang="ja-JP" altLang="en-US" sz="1400" u="none" dirty="0" smtClean="0">
                          <a:solidFill>
                            <a:schemeClr val="tx1"/>
                          </a:solidFill>
                          <a:latin typeface="+mj-lt"/>
                          <a:ea typeface="+mn-ea"/>
                        </a:rPr>
                        <a:t>月）</a:t>
                      </a:r>
                      <a:endParaRPr kumimoji="1" lang="en-US" altLang="ja-JP" sz="1400" u="none" dirty="0" smtClean="0">
                        <a:solidFill>
                          <a:schemeClr val="tx1"/>
                        </a:solidFill>
                        <a:latin typeface="+mj-lt"/>
                        <a:ea typeface="+mn-ea"/>
                      </a:endParaRPr>
                    </a:p>
                    <a:p>
                      <a:pPr marL="72000" indent="-457200">
                        <a:lnSpc>
                          <a:spcPts val="1600"/>
                        </a:lnSpc>
                      </a:pPr>
                      <a:r>
                        <a:rPr kumimoji="1" lang="ja-JP" altLang="en-US" sz="1400" u="none" dirty="0" smtClean="0">
                          <a:solidFill>
                            <a:schemeClr val="tx1"/>
                          </a:solidFill>
                          <a:latin typeface="+mj-lt"/>
                          <a:ea typeface="+mn-ea"/>
                        </a:rPr>
                        <a:t>・「大阪・夢洲地区特定複合観光施設設置運営事業」の事業者公募の開始（</a:t>
                      </a:r>
                      <a:r>
                        <a:rPr kumimoji="1" lang="en-US" altLang="ja-JP" sz="1400" u="none" dirty="0" smtClean="0">
                          <a:solidFill>
                            <a:schemeClr val="tx1"/>
                          </a:solidFill>
                          <a:latin typeface="+mj-lt"/>
                          <a:ea typeface="+mn-ea"/>
                        </a:rPr>
                        <a:t>2019</a:t>
                      </a:r>
                      <a:r>
                        <a:rPr kumimoji="1" lang="ja-JP" altLang="en-US" sz="1400" u="none" dirty="0" smtClean="0">
                          <a:solidFill>
                            <a:schemeClr val="tx1"/>
                          </a:solidFill>
                          <a:latin typeface="+mj-lt"/>
                          <a:ea typeface="+mn-ea"/>
                        </a:rPr>
                        <a:t>年</a:t>
                      </a:r>
                      <a:r>
                        <a:rPr kumimoji="1" lang="en-US" altLang="ja-JP" sz="1400" u="none" dirty="0" smtClean="0">
                          <a:solidFill>
                            <a:schemeClr val="tx1"/>
                          </a:solidFill>
                          <a:latin typeface="+mj-lt"/>
                          <a:ea typeface="+mn-ea"/>
                        </a:rPr>
                        <a:t>12</a:t>
                      </a:r>
                      <a:r>
                        <a:rPr kumimoji="1" lang="ja-JP" altLang="en-US" sz="1400" u="none" dirty="0" smtClean="0">
                          <a:solidFill>
                            <a:schemeClr val="tx1"/>
                          </a:solidFill>
                          <a:latin typeface="+mj-lt"/>
                          <a:ea typeface="+mn-ea"/>
                        </a:rPr>
                        <a:t>月）</a:t>
                      </a:r>
                      <a:endParaRPr kumimoji="1" lang="en-US" altLang="ja-JP" sz="1400" u="none" dirty="0" smtClean="0">
                        <a:solidFill>
                          <a:schemeClr val="tx1"/>
                        </a:solidFill>
                        <a:latin typeface="+mj-lt"/>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スライド番号プレースホルダー 2"/>
          <p:cNvSpPr>
            <a:spLocks noGrp="1"/>
          </p:cNvSpPr>
          <p:nvPr>
            <p:ph type="sldNum" sz="quarter" idx="12"/>
          </p:nvPr>
        </p:nvSpPr>
        <p:spPr>
          <a:xfrm>
            <a:off x="8138492" y="6563444"/>
            <a:ext cx="1049640" cy="332656"/>
          </a:xfrm>
        </p:spPr>
        <p:txBody>
          <a:bodyPr/>
          <a:lstStyle/>
          <a:p>
            <a:fld id="{63BC356D-1576-478B-8647-1361C6E9DFF7}" type="slidenum">
              <a:rPr lang="ja-JP" altLang="en-US" b="0" smtClean="0">
                <a:latin typeface="BIZ UDゴシック" panose="020B0400000000000000" pitchFamily="49" charset="-128"/>
                <a:ea typeface="BIZ UDゴシック" panose="020B0400000000000000" pitchFamily="49" charset="-128"/>
              </a:rPr>
              <a:pPr/>
              <a:t>39</a:t>
            </a:fld>
            <a:endParaRPr lang="ja-JP" altLang="en-US"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32574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図 1069">
            <a:extLst>
              <a:ext uri="{FF2B5EF4-FFF2-40B4-BE49-F238E27FC236}">
                <a16:creationId xmlns:a16="http://schemas.microsoft.com/office/drawing/2014/main" id="{EB92C317-192D-3A12-5815-294DACA230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07" y="1039395"/>
            <a:ext cx="4148249" cy="2257766"/>
          </a:xfrm>
          <a:prstGeom prst="rect">
            <a:avLst/>
          </a:prstGeom>
        </p:spPr>
      </p:pic>
      <p:sp>
        <p:nvSpPr>
          <p:cNvPr id="12" name="テキスト ボックス 11">
            <a:extLst>
              <a:ext uri="{FF2B5EF4-FFF2-40B4-BE49-F238E27FC236}">
                <a16:creationId xmlns:a16="http://schemas.microsoft.com/office/drawing/2014/main" id="{0BEC7045-4C50-4245-A823-1483CAE7396D}"/>
              </a:ext>
            </a:extLst>
          </p:cNvPr>
          <p:cNvSpPr txBox="1"/>
          <p:nvPr/>
        </p:nvSpPr>
        <p:spPr>
          <a:xfrm>
            <a:off x="294025" y="1701542"/>
            <a:ext cx="3499053" cy="507831"/>
          </a:xfrm>
          <a:prstGeom prst="rect">
            <a:avLst/>
          </a:prstGeom>
          <a:noFill/>
        </p:spPr>
        <p:txBody>
          <a:bodyPr wrap="square">
            <a:spAutoFit/>
          </a:bodyPr>
          <a:lstStyle/>
          <a:p>
            <a:pPr marL="0" marR="0" lvl="0" indent="0" algn="l" defTabSz="20895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“大阪モデル”</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のスマートシティの実現に向けた推進体制として、大阪府、府内</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43</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市町村、企業、大学、シビックテック等と連携して令和２年８月に設立。</a:t>
            </a:r>
          </a:p>
        </p:txBody>
      </p:sp>
      <p:sp>
        <p:nvSpPr>
          <p:cNvPr id="20" name="テキスト ボックス 19">
            <a:extLst>
              <a:ext uri="{FF2B5EF4-FFF2-40B4-BE49-F238E27FC236}">
                <a16:creationId xmlns:a16="http://schemas.microsoft.com/office/drawing/2014/main" id="{73DF19ED-8CD9-4D0F-AABF-7FD5E0B27045}"/>
              </a:ext>
            </a:extLst>
          </p:cNvPr>
          <p:cNvSpPr txBox="1"/>
          <p:nvPr/>
        </p:nvSpPr>
        <p:spPr>
          <a:xfrm>
            <a:off x="280381" y="1345439"/>
            <a:ext cx="3278462" cy="280928"/>
          </a:xfrm>
          <a:prstGeom prst="round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大阪スマートシティパートナーズフォーラム（</a:t>
            </a:r>
            <a:r>
              <a:rPr kumimoji="1" lang="en-US" altLang="ja-JP" sz="1050" b="1" i="0" u="none" strike="noStrike" kern="1200" cap="none" spc="0" normalizeH="0" baseline="0" noProof="0" dirty="0">
                <a:ln>
                  <a:noFill/>
                </a:ln>
                <a:solidFill>
                  <a:prstClr val="black"/>
                </a:solidFill>
                <a:effectLst/>
                <a:uLnTx/>
                <a:uFillTx/>
                <a:latin typeface="Meiryo UI"/>
                <a:ea typeface="Meiryo UI"/>
                <a:cs typeface="+mn-cs"/>
              </a:rPr>
              <a:t>OSPF</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）とは</a:t>
            </a:r>
          </a:p>
        </p:txBody>
      </p:sp>
      <p:sp>
        <p:nvSpPr>
          <p:cNvPr id="5" name="正方形/長方形 4">
            <a:extLst>
              <a:ext uri="{FF2B5EF4-FFF2-40B4-BE49-F238E27FC236}">
                <a16:creationId xmlns:a16="http://schemas.microsoft.com/office/drawing/2014/main" id="{2CBC80D7-0927-447C-AAB0-14E4A95FB477}"/>
              </a:ext>
            </a:extLst>
          </p:cNvPr>
          <p:cNvSpPr/>
          <p:nvPr/>
        </p:nvSpPr>
        <p:spPr>
          <a:xfrm>
            <a:off x="294230" y="2192967"/>
            <a:ext cx="3531797" cy="40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a:extLst>
              <a:ext uri="{FF2B5EF4-FFF2-40B4-BE49-F238E27FC236}">
                <a16:creationId xmlns:a16="http://schemas.microsoft.com/office/drawing/2014/main" id="{343F2F1D-EAF0-468B-AC4C-958CC0CA6875}"/>
              </a:ext>
            </a:extLst>
          </p:cNvPr>
          <p:cNvSpPr/>
          <p:nvPr/>
        </p:nvSpPr>
        <p:spPr>
          <a:xfrm>
            <a:off x="386642" y="2591710"/>
            <a:ext cx="3537377" cy="40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13" name="グループ化 12">
            <a:extLst>
              <a:ext uri="{FF2B5EF4-FFF2-40B4-BE49-F238E27FC236}">
                <a16:creationId xmlns:a16="http://schemas.microsoft.com/office/drawing/2014/main" id="{CBA68871-3C2E-46AF-97DD-EC699CFCDF39}"/>
              </a:ext>
            </a:extLst>
          </p:cNvPr>
          <p:cNvGrpSpPr/>
          <p:nvPr/>
        </p:nvGrpSpPr>
        <p:grpSpPr>
          <a:xfrm>
            <a:off x="383923" y="2262433"/>
            <a:ext cx="630260" cy="345439"/>
            <a:chOff x="385538" y="1845015"/>
            <a:chExt cx="816109" cy="477960"/>
          </a:xfrm>
        </p:grpSpPr>
        <p:sp>
          <p:nvSpPr>
            <p:cNvPr id="16" name="正方形/長方形 15">
              <a:extLst>
                <a:ext uri="{FF2B5EF4-FFF2-40B4-BE49-F238E27FC236}">
                  <a16:creationId xmlns:a16="http://schemas.microsoft.com/office/drawing/2014/main" id="{E94FE92B-168D-412C-9390-617B374C7918}"/>
                </a:ext>
              </a:extLst>
            </p:cNvPr>
            <p:cNvSpPr/>
            <p:nvPr/>
          </p:nvSpPr>
          <p:spPr>
            <a:xfrm>
              <a:off x="385538" y="1845015"/>
              <a:ext cx="808428" cy="3193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　的</a:t>
              </a:r>
              <a:endParaRPr kumimoji="1" lang="ja-JP" altLang="en-US" sz="112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7" name="正方形/長方形 16">
              <a:extLst>
                <a:ext uri="{FF2B5EF4-FFF2-40B4-BE49-F238E27FC236}">
                  <a16:creationId xmlns:a16="http://schemas.microsoft.com/office/drawing/2014/main" id="{07744D9F-43E2-4244-BC0A-31B55D47D438}"/>
                </a:ext>
              </a:extLst>
            </p:cNvPr>
            <p:cNvSpPr/>
            <p:nvPr/>
          </p:nvSpPr>
          <p:spPr>
            <a:xfrm>
              <a:off x="393219" y="2051496"/>
              <a:ext cx="808428" cy="271479"/>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Purpose</a:t>
              </a:r>
              <a:endPar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sp>
        <p:nvSpPr>
          <p:cNvPr id="18" name="正方形/長方形 17">
            <a:extLst>
              <a:ext uri="{FF2B5EF4-FFF2-40B4-BE49-F238E27FC236}">
                <a16:creationId xmlns:a16="http://schemas.microsoft.com/office/drawing/2014/main" id="{70A8033F-EE62-42D2-B862-8D716E795A6C}"/>
              </a:ext>
            </a:extLst>
          </p:cNvPr>
          <p:cNvSpPr/>
          <p:nvPr/>
        </p:nvSpPr>
        <p:spPr>
          <a:xfrm>
            <a:off x="947597" y="2263962"/>
            <a:ext cx="3025003" cy="348813"/>
          </a:xfrm>
          <a:prstGeom prst="rect">
            <a:avLst/>
          </a:prstGeom>
        </p:spPr>
        <p:txBody>
          <a:bodyPr wrap="square">
            <a:spAutoFit/>
          </a:bodyPr>
          <a:lstStyle/>
          <a:p>
            <a:pPr marL="0" marR="0" lvl="0" indent="0" algn="l" defTabSz="685783" rtl="0" eaLnBrk="1" fontAlgn="auto" latinLnBrk="0" hangingPunct="1">
              <a:lnSpc>
                <a:spcPts val="1013"/>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企業やシビックテック、府内市町村、大学等と連携した</a:t>
            </a:r>
            <a:endParaRPr kumimoji="1" lang="en-US" altLang="ja-JP"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783" rtl="0" eaLnBrk="1" fontAlgn="auto" latinLnBrk="0" hangingPunct="1">
              <a:lnSpc>
                <a:spcPts val="1013"/>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“大阪モデル”のスマートシティの実現に向けた取組みの推進</a:t>
            </a:r>
            <a:endParaRPr kumimoji="1" lang="en-US" altLang="ja-JP"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1" name="グループ化 20">
            <a:extLst>
              <a:ext uri="{FF2B5EF4-FFF2-40B4-BE49-F238E27FC236}">
                <a16:creationId xmlns:a16="http://schemas.microsoft.com/office/drawing/2014/main" id="{F1E70AE2-6AFA-405D-A2CF-F53F9EB768DD}"/>
              </a:ext>
            </a:extLst>
          </p:cNvPr>
          <p:cNvGrpSpPr/>
          <p:nvPr/>
        </p:nvGrpSpPr>
        <p:grpSpPr>
          <a:xfrm>
            <a:off x="391763" y="2675999"/>
            <a:ext cx="787944" cy="343681"/>
            <a:chOff x="288942" y="2331560"/>
            <a:chExt cx="1020288" cy="475527"/>
          </a:xfrm>
        </p:grpSpPr>
        <p:sp>
          <p:nvSpPr>
            <p:cNvPr id="22" name="正方形/長方形 21">
              <a:extLst>
                <a:ext uri="{FF2B5EF4-FFF2-40B4-BE49-F238E27FC236}">
                  <a16:creationId xmlns:a16="http://schemas.microsoft.com/office/drawing/2014/main" id="{6347F06B-C0D3-4A8F-9038-4D52A1654A5D}"/>
                </a:ext>
              </a:extLst>
            </p:cNvPr>
            <p:cNvSpPr/>
            <p:nvPr/>
          </p:nvSpPr>
          <p:spPr>
            <a:xfrm>
              <a:off x="288942" y="2331560"/>
              <a:ext cx="1020288" cy="31938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事業内容</a:t>
              </a:r>
              <a:endParaRPr kumimoji="1" lang="ja-JP" altLang="en-US" sz="112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3" name="正方形/長方形 22">
              <a:extLst>
                <a:ext uri="{FF2B5EF4-FFF2-40B4-BE49-F238E27FC236}">
                  <a16:creationId xmlns:a16="http://schemas.microsoft.com/office/drawing/2014/main" id="{6BC79C6F-2439-44CD-BB40-0487BF648074}"/>
                </a:ext>
              </a:extLst>
            </p:cNvPr>
            <p:cNvSpPr/>
            <p:nvPr/>
          </p:nvSpPr>
          <p:spPr>
            <a:xfrm>
              <a:off x="390266" y="2535608"/>
              <a:ext cx="808429" cy="271479"/>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err="1">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Contens</a:t>
              </a:r>
              <a:endPar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sp>
        <p:nvSpPr>
          <p:cNvPr id="24" name="正方形/長方形 23">
            <a:extLst>
              <a:ext uri="{FF2B5EF4-FFF2-40B4-BE49-F238E27FC236}">
                <a16:creationId xmlns:a16="http://schemas.microsoft.com/office/drawing/2014/main" id="{1F565338-4706-41FD-991D-0A5541EFB0D5}"/>
              </a:ext>
            </a:extLst>
          </p:cNvPr>
          <p:cNvSpPr/>
          <p:nvPr/>
        </p:nvSpPr>
        <p:spPr>
          <a:xfrm>
            <a:off x="975687" y="2707771"/>
            <a:ext cx="2850340" cy="348813"/>
          </a:xfrm>
          <a:prstGeom prst="rect">
            <a:avLst/>
          </a:prstGeom>
        </p:spPr>
        <p:txBody>
          <a:bodyPr wrap="square">
            <a:spAutoFit/>
          </a:bodyPr>
          <a:lstStyle/>
          <a:p>
            <a:pPr marL="0" marR="0" lvl="0" indent="0" algn="l" defTabSz="685783" rtl="0" eaLnBrk="1" fontAlgn="auto" latinLnBrk="0" hangingPunct="1">
              <a:lnSpc>
                <a:spcPts val="1013"/>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社会課題の見える化、コーディネート、プロジェクトの推進、ワークショップ・セミナー開催／情報発信　ほか</a:t>
            </a:r>
          </a:p>
        </p:txBody>
      </p:sp>
      <p:sp>
        <p:nvSpPr>
          <p:cNvPr id="46" name="角丸四角形 6">
            <a:extLst>
              <a:ext uri="{FF2B5EF4-FFF2-40B4-BE49-F238E27FC236}">
                <a16:creationId xmlns:a16="http://schemas.microsoft.com/office/drawing/2014/main" id="{9647ACC7-0822-4D7B-8A64-E0A54A32CEEA}"/>
              </a:ext>
            </a:extLst>
          </p:cNvPr>
          <p:cNvSpPr/>
          <p:nvPr/>
        </p:nvSpPr>
        <p:spPr>
          <a:xfrm>
            <a:off x="364570" y="3534660"/>
            <a:ext cx="3293747" cy="5581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t"/>
          <a:lstStyle/>
          <a:p>
            <a:pPr marL="0" marR="0" lvl="0" indent="0" algn="dist" defTabSz="6857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gradFill>
                  <a:gsLst>
                    <a:gs pos="98000">
                      <a:srgbClr val="24589B"/>
                    </a:gs>
                    <a:gs pos="59000">
                      <a:srgbClr val="16B2F2"/>
                    </a:gs>
                    <a:gs pos="83000">
                      <a:srgbClr val="00ADEC"/>
                    </a:gs>
                    <a:gs pos="0">
                      <a:srgbClr val="5B9BD5">
                        <a:lumMod val="30000"/>
                        <a:lumOff val="70000"/>
                      </a:srgbClr>
                    </a:gs>
                  </a:gsLst>
                  <a:lin ang="13800000" scaled="0"/>
                </a:gradFill>
                <a:effectLst/>
                <a:uLnTx/>
                <a:uFillTx/>
                <a:latin typeface="Meiryo UI"/>
                <a:ea typeface="Meiryo UI"/>
                <a:cs typeface="+mn-cs"/>
              </a:rPr>
              <a:t>日本最大級の官民連携</a:t>
            </a:r>
            <a:r>
              <a:rPr kumimoji="1" lang="ja-JP" altLang="en-US" sz="1200" b="1" i="0" u="none" strike="noStrike" kern="1200" cap="none" spc="0" normalizeH="0" baseline="0" noProof="0" dirty="0">
                <a:ln>
                  <a:noFill/>
                </a:ln>
                <a:gradFill>
                  <a:gsLst>
                    <a:gs pos="71000">
                      <a:srgbClr val="1283C4"/>
                    </a:gs>
                    <a:gs pos="100000">
                      <a:srgbClr val="002E68"/>
                    </a:gs>
                    <a:gs pos="2000">
                      <a:srgbClr val="16B2F2"/>
                    </a:gs>
                    <a:gs pos="38000">
                      <a:srgbClr val="00ADEC"/>
                    </a:gs>
                  </a:gsLst>
                  <a:lin ang="13800000" scaled="0"/>
                </a:gradFill>
                <a:effectLst/>
                <a:uLnTx/>
                <a:uFillTx/>
                <a:latin typeface="Meiryo UI"/>
                <a:ea typeface="Meiryo UI"/>
                <a:cs typeface="+mn-cs"/>
              </a:rPr>
              <a:t>イニシアティブ</a:t>
            </a:r>
            <a:r>
              <a:rPr kumimoji="1" lang="ja-JP" altLang="en-US" sz="1200" b="1" i="0" u="none" strike="noStrike" kern="1200" cap="none" spc="0" normalizeH="0" baseline="0" noProof="0" dirty="0">
                <a:ln>
                  <a:noFill/>
                </a:ln>
                <a:gradFill>
                  <a:gsLst>
                    <a:gs pos="98000">
                      <a:srgbClr val="24589B"/>
                    </a:gs>
                    <a:gs pos="59000">
                      <a:srgbClr val="16B2F2"/>
                    </a:gs>
                    <a:gs pos="83000">
                      <a:srgbClr val="00ADEC"/>
                    </a:gs>
                    <a:gs pos="0">
                      <a:srgbClr val="5B9BD5">
                        <a:lumMod val="30000"/>
                        <a:lumOff val="70000"/>
                      </a:srgbClr>
                    </a:gs>
                  </a:gsLst>
                  <a:lin ang="13800000" scaled="0"/>
                </a:gradFill>
                <a:effectLst/>
                <a:uLnTx/>
                <a:uFillTx/>
                <a:latin typeface="Meiryo UI"/>
                <a:ea typeface="Meiryo UI"/>
                <a:cs typeface="+mn-cs"/>
              </a:rPr>
              <a:t>へ</a:t>
            </a:r>
          </a:p>
        </p:txBody>
      </p:sp>
      <p:sp>
        <p:nvSpPr>
          <p:cNvPr id="47" name="角丸四角形 75">
            <a:extLst>
              <a:ext uri="{FF2B5EF4-FFF2-40B4-BE49-F238E27FC236}">
                <a16:creationId xmlns:a16="http://schemas.microsoft.com/office/drawing/2014/main" id="{473CD7C9-195C-4AFE-83CB-CAAD4B52E0AF}"/>
              </a:ext>
            </a:extLst>
          </p:cNvPr>
          <p:cNvSpPr/>
          <p:nvPr/>
        </p:nvSpPr>
        <p:spPr>
          <a:xfrm>
            <a:off x="1492496" y="3820955"/>
            <a:ext cx="2128455" cy="181406"/>
          </a:xfrm>
          <a:prstGeom prst="roundRect">
            <a:avLst>
              <a:gd name="adj" fmla="val 5000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013" b="0" i="0" u="none" strike="noStrike" kern="1200" cap="none" spc="0" normalizeH="0" baseline="0" noProof="0">
              <a:ln>
                <a:noFill/>
              </a:ln>
              <a:solidFill>
                <a:prstClr val="white"/>
              </a:solidFill>
              <a:effectLst/>
              <a:uLnTx/>
              <a:uFillTx/>
              <a:latin typeface="Meiryo UI"/>
              <a:ea typeface="Meiryo UI"/>
              <a:cs typeface="+mn-cs"/>
            </a:endParaRPr>
          </a:p>
        </p:txBody>
      </p:sp>
      <p:sp>
        <p:nvSpPr>
          <p:cNvPr id="48" name="テキスト ボックス 47">
            <a:extLst>
              <a:ext uri="{FF2B5EF4-FFF2-40B4-BE49-F238E27FC236}">
                <a16:creationId xmlns:a16="http://schemas.microsoft.com/office/drawing/2014/main" id="{1D4FED28-B04A-4851-B009-74668F331E1C}"/>
              </a:ext>
            </a:extLst>
          </p:cNvPr>
          <p:cNvSpPr txBox="1"/>
          <p:nvPr/>
        </p:nvSpPr>
        <p:spPr>
          <a:xfrm>
            <a:off x="1492496" y="3802549"/>
            <a:ext cx="2128455" cy="253916"/>
          </a:xfrm>
          <a:prstGeom prst="rect">
            <a:avLst/>
          </a:prstGeom>
          <a:noFill/>
        </p:spPr>
        <p:txBody>
          <a:bodyPr wrap="square" rtlCol="0">
            <a:spAutoFit/>
          </a:bodyPr>
          <a:lstStyle/>
          <a:p>
            <a:pPr marL="0" marR="0" lvl="0" indent="0" algn="dist" defTabSz="685783"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443</a:t>
            </a:r>
            <a:r>
              <a:rPr kumimoji="1" lang="ja-JP" altLang="en-US" sz="900" b="1" i="0" u="none" strike="noStrike" kern="1200" cap="none" spc="0" normalizeH="0" baseline="0" noProof="0" dirty="0">
                <a:ln>
                  <a:noFill/>
                </a:ln>
                <a:solidFill>
                  <a:prstClr val="white"/>
                </a:solidFill>
                <a:effectLst/>
                <a:uLnTx/>
                <a:uFillTx/>
                <a:latin typeface="Meiryo UI"/>
                <a:ea typeface="Meiryo UI"/>
                <a:cs typeface="+mn-cs"/>
              </a:rPr>
              <a:t>の企業・団体が参画　</a:t>
            </a:r>
            <a:r>
              <a:rPr kumimoji="1" lang="en-US" altLang="ja-JP" sz="675" b="1" i="0" u="none" strike="noStrike" kern="1200" cap="none" spc="0" normalizeH="0" baseline="0" noProof="0" dirty="0">
                <a:ln>
                  <a:noFill/>
                </a:ln>
                <a:solidFill>
                  <a:prstClr val="white"/>
                </a:solidFill>
                <a:effectLst/>
                <a:uLnTx/>
                <a:uFillTx/>
                <a:latin typeface="Meiryo UI"/>
                <a:ea typeface="Meiryo UI"/>
                <a:cs typeface="+mn-cs"/>
              </a:rPr>
              <a:t>※R4.7</a:t>
            </a:r>
            <a:r>
              <a:rPr kumimoji="1" lang="ja-JP" altLang="en-US" sz="675" b="1" i="0" u="none" strike="noStrike" kern="1200" cap="none" spc="0" normalizeH="0" baseline="0" noProof="0" dirty="0">
                <a:ln>
                  <a:noFill/>
                </a:ln>
                <a:solidFill>
                  <a:prstClr val="white"/>
                </a:solidFill>
                <a:effectLst/>
                <a:uLnTx/>
                <a:uFillTx/>
                <a:latin typeface="Meiryo UI"/>
                <a:ea typeface="Meiryo UI"/>
                <a:cs typeface="+mn-cs"/>
              </a:rPr>
              <a:t>末時点</a:t>
            </a:r>
            <a:r>
              <a:rPr kumimoji="1" lang="en-US" altLang="ja-JP" sz="675" b="1" i="0" u="none" strike="noStrike" kern="1200" cap="none" spc="0" normalizeH="0" baseline="0" noProof="0" dirty="0">
                <a:ln>
                  <a:noFill/>
                </a:ln>
                <a:solidFill>
                  <a:prstClr val="white"/>
                </a:solidFill>
                <a:effectLst/>
                <a:uLnTx/>
                <a:uFillTx/>
                <a:latin typeface="Meiryo UI"/>
                <a:ea typeface="Meiryo UI"/>
                <a:cs typeface="+mn-cs"/>
              </a:rPr>
              <a:t> </a:t>
            </a:r>
          </a:p>
        </p:txBody>
      </p:sp>
      <p:pic>
        <p:nvPicPr>
          <p:cNvPr id="49" name="図 48">
            <a:extLst>
              <a:ext uri="{FF2B5EF4-FFF2-40B4-BE49-F238E27FC236}">
                <a16:creationId xmlns:a16="http://schemas.microsoft.com/office/drawing/2014/main" id="{0FE4A9E1-F3E9-4284-ABB1-AD29E7B59D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803" r="18780"/>
          <a:stretch/>
        </p:blipFill>
        <p:spPr>
          <a:xfrm>
            <a:off x="225778" y="4123939"/>
            <a:ext cx="3635547" cy="1816942"/>
          </a:xfrm>
          <a:prstGeom prst="rect">
            <a:avLst/>
          </a:prstGeom>
        </p:spPr>
      </p:pic>
      <p:cxnSp>
        <p:nvCxnSpPr>
          <p:cNvPr id="50" name="直線矢印コネクタ 49">
            <a:extLst>
              <a:ext uri="{FF2B5EF4-FFF2-40B4-BE49-F238E27FC236}">
                <a16:creationId xmlns:a16="http://schemas.microsoft.com/office/drawing/2014/main" id="{8FDF6F5D-C34C-42CB-8D17-645E6AD99E3B}"/>
              </a:ext>
            </a:extLst>
          </p:cNvPr>
          <p:cNvCxnSpPr>
            <a:cxnSpLocks/>
          </p:cNvCxnSpPr>
          <p:nvPr/>
        </p:nvCxnSpPr>
        <p:spPr>
          <a:xfrm flipV="1">
            <a:off x="1179422" y="4503084"/>
            <a:ext cx="1877183" cy="321828"/>
          </a:xfrm>
          <a:prstGeom prst="straightConnector1">
            <a:avLst/>
          </a:prstGeom>
          <a:ln w="63500">
            <a:gradFill>
              <a:gsLst>
                <a:gs pos="0">
                  <a:schemeClr val="accent1">
                    <a:lumMod val="60000"/>
                    <a:lumOff val="40000"/>
                  </a:schemeClr>
                </a:gs>
                <a:gs pos="43000">
                  <a:srgbClr val="00ADEC"/>
                </a:gs>
                <a:gs pos="100000">
                  <a:srgbClr val="002E68"/>
                </a:gs>
              </a:gsLst>
              <a:lin ang="5400000" scaled="1"/>
            </a:gradFill>
            <a:tailEnd type="arrow" w="med" len="med"/>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352581D5-F78E-43E9-91A1-5913B3845576}"/>
              </a:ext>
            </a:extLst>
          </p:cNvPr>
          <p:cNvSpPr/>
          <p:nvPr/>
        </p:nvSpPr>
        <p:spPr>
          <a:xfrm>
            <a:off x="1595671" y="4803471"/>
            <a:ext cx="1369891" cy="25391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会員数は約</a:t>
            </a:r>
            <a:r>
              <a:rPr kumimoji="1" lang="en-US" altLang="ja-JP"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1.8</a:t>
            </a:r>
            <a:r>
              <a:rPr kumimoji="1" lang="ja-JP" altLang="en-US"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倍増</a:t>
            </a:r>
            <a:endParaRPr kumimoji="1" lang="en-US" altLang="ja-JP" sz="105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endParaRPr>
          </a:p>
        </p:txBody>
      </p:sp>
      <p:sp>
        <p:nvSpPr>
          <p:cNvPr id="52" name="正方形/長方形 51">
            <a:extLst>
              <a:ext uri="{FF2B5EF4-FFF2-40B4-BE49-F238E27FC236}">
                <a16:creationId xmlns:a16="http://schemas.microsoft.com/office/drawing/2014/main" id="{4D39107A-C1BB-4CBD-8865-2228EA05BAAD}"/>
              </a:ext>
            </a:extLst>
          </p:cNvPr>
          <p:cNvSpPr/>
          <p:nvPr/>
        </p:nvSpPr>
        <p:spPr>
          <a:xfrm>
            <a:off x="624041" y="4788883"/>
            <a:ext cx="523451" cy="323165"/>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750" b="0" i="0" u="none" strike="noStrike" kern="1200" cap="none" spc="0" normalizeH="0" baseline="0" noProof="0" dirty="0">
                <a:ln>
                  <a:noFill/>
                </a:ln>
                <a:solidFill>
                  <a:prstClr val="black"/>
                </a:solidFill>
                <a:effectLst/>
                <a:uLnTx/>
                <a:uFillTx/>
                <a:latin typeface="Meiryo UI"/>
                <a:ea typeface="Meiryo UI"/>
                <a:cs typeface="+mn-cs"/>
              </a:rPr>
              <a:t>245</a:t>
            </a:r>
            <a:r>
              <a:rPr kumimoji="1" lang="ja-JP" altLang="en-US" sz="750" b="0" i="0" u="none" strike="noStrike" kern="1200" cap="none" spc="0" normalizeH="0" baseline="0" noProof="0" dirty="0">
                <a:ln>
                  <a:noFill/>
                </a:ln>
                <a:solidFill>
                  <a:prstClr val="black"/>
                </a:solidFill>
                <a:effectLst/>
                <a:uLnTx/>
                <a:uFillTx/>
                <a:latin typeface="Meiryo UI"/>
                <a:ea typeface="Meiryo UI"/>
                <a:cs typeface="+mn-cs"/>
              </a:rPr>
              <a:t>団体</a:t>
            </a:r>
          </a:p>
        </p:txBody>
      </p:sp>
      <p:sp>
        <p:nvSpPr>
          <p:cNvPr id="53" name="正方形/長方形 52">
            <a:extLst>
              <a:ext uri="{FF2B5EF4-FFF2-40B4-BE49-F238E27FC236}">
                <a16:creationId xmlns:a16="http://schemas.microsoft.com/office/drawing/2014/main" id="{8ED7E24E-383F-493D-94CE-1AC1E7565D7E}"/>
              </a:ext>
            </a:extLst>
          </p:cNvPr>
          <p:cNvSpPr/>
          <p:nvPr/>
        </p:nvSpPr>
        <p:spPr>
          <a:xfrm>
            <a:off x="3134865" y="4310404"/>
            <a:ext cx="523451" cy="323165"/>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750" b="0" i="0" u="none" strike="noStrike" kern="1200" cap="none" spc="0" normalizeH="0" baseline="0" noProof="0" dirty="0">
                <a:ln>
                  <a:noFill/>
                </a:ln>
                <a:solidFill>
                  <a:prstClr val="black"/>
                </a:solidFill>
                <a:effectLst/>
                <a:uLnTx/>
                <a:uFillTx/>
                <a:latin typeface="Meiryo UI"/>
                <a:ea typeface="Meiryo UI"/>
                <a:cs typeface="+mn-cs"/>
              </a:rPr>
              <a:t>443</a:t>
            </a:r>
            <a:r>
              <a:rPr kumimoji="1" lang="ja-JP" altLang="en-US" sz="750" b="0" i="0" u="none" strike="noStrike" kern="1200" cap="none" spc="0" normalizeH="0" baseline="0" noProof="0" dirty="0">
                <a:ln>
                  <a:noFill/>
                </a:ln>
                <a:solidFill>
                  <a:prstClr val="black"/>
                </a:solidFill>
                <a:effectLst/>
                <a:uLnTx/>
                <a:uFillTx/>
                <a:latin typeface="Meiryo UI"/>
                <a:ea typeface="Meiryo UI"/>
                <a:cs typeface="+mn-cs"/>
              </a:rPr>
              <a:t>団体</a:t>
            </a:r>
          </a:p>
        </p:txBody>
      </p:sp>
      <p:sp>
        <p:nvSpPr>
          <p:cNvPr id="74" name="テキスト ボックス 73">
            <a:extLst>
              <a:ext uri="{FF2B5EF4-FFF2-40B4-BE49-F238E27FC236}">
                <a16:creationId xmlns:a16="http://schemas.microsoft.com/office/drawing/2014/main" id="{4CB7D32D-0E9B-4E62-BD43-F9FB710BEC16}"/>
              </a:ext>
            </a:extLst>
          </p:cNvPr>
          <p:cNvSpPr txBox="1"/>
          <p:nvPr/>
        </p:nvSpPr>
        <p:spPr>
          <a:xfrm>
            <a:off x="4105821" y="1066263"/>
            <a:ext cx="3905576"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大阪スマートシティパートナーズフォーラム・プロジェクト事業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75" name="テキスト ボックス 74">
            <a:extLst>
              <a:ext uri="{FF2B5EF4-FFF2-40B4-BE49-F238E27FC236}">
                <a16:creationId xmlns:a16="http://schemas.microsoft.com/office/drawing/2014/main" id="{44BC1697-1533-4942-A015-8708D01023C9}"/>
              </a:ext>
            </a:extLst>
          </p:cNvPr>
          <p:cNvSpPr txBox="1"/>
          <p:nvPr/>
        </p:nvSpPr>
        <p:spPr>
          <a:xfrm>
            <a:off x="4284863" y="1355173"/>
            <a:ext cx="4677808" cy="577081"/>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コーディネーター企業を中心に各分野の課題解決</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に向けた</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対</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複数企業対複数市町村）のサービス・ビジネスモデルを実証・実装する。横断的なテーマについては相互に連携。</a:t>
            </a:r>
            <a:endParaRPr kumimoji="1" lang="en-US" altLang="ja-JP" sz="78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6" name="正方形/長方形 75">
            <a:extLst>
              <a:ext uri="{FF2B5EF4-FFF2-40B4-BE49-F238E27FC236}">
                <a16:creationId xmlns:a16="http://schemas.microsoft.com/office/drawing/2014/main" id="{BCDC4053-43C9-4675-B753-8085147D5E37}"/>
              </a:ext>
            </a:extLst>
          </p:cNvPr>
          <p:cNvSpPr/>
          <p:nvPr/>
        </p:nvSpPr>
        <p:spPr>
          <a:xfrm>
            <a:off x="4134840" y="1978183"/>
            <a:ext cx="945272" cy="835422"/>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令４年度</a:t>
            </a:r>
            <a:endParaRPr kumimoji="1"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プロジェクト</a:t>
            </a:r>
            <a:endParaRPr kumimoji="1"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分野</a:t>
            </a:r>
          </a:p>
        </p:txBody>
      </p:sp>
      <p:sp>
        <p:nvSpPr>
          <p:cNvPr id="77" name="角丸四角形 21">
            <a:extLst>
              <a:ext uri="{FF2B5EF4-FFF2-40B4-BE49-F238E27FC236}">
                <a16:creationId xmlns:a16="http://schemas.microsoft.com/office/drawing/2014/main" id="{5C68C45C-F6D9-4041-A605-331A5977755B}"/>
              </a:ext>
            </a:extLst>
          </p:cNvPr>
          <p:cNvSpPr/>
          <p:nvPr/>
        </p:nvSpPr>
        <p:spPr>
          <a:xfrm>
            <a:off x="5135813" y="1994791"/>
            <a:ext cx="875509"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ヘルスシティ</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8" name="角丸四角形 14">
            <a:extLst>
              <a:ext uri="{FF2B5EF4-FFF2-40B4-BE49-F238E27FC236}">
                <a16:creationId xmlns:a16="http://schemas.microsoft.com/office/drawing/2014/main" id="{097E15CC-E523-49EC-8C8C-8B5195EE0DB8}"/>
              </a:ext>
            </a:extLst>
          </p:cNvPr>
          <p:cNvSpPr/>
          <p:nvPr/>
        </p:nvSpPr>
        <p:spPr>
          <a:xfrm>
            <a:off x="6073747" y="1994899"/>
            <a:ext cx="974396"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0"/>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高齢者</a:t>
            </a:r>
            <a:r>
              <a:rPr kumimoji="1"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にやさしい</a:t>
            </a:r>
            <a:endParaRPr kumimoji="1" lang="en-US" altLang="ja-JP"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9" name="角丸四角形 18">
            <a:extLst>
              <a:ext uri="{FF2B5EF4-FFF2-40B4-BE49-F238E27FC236}">
                <a16:creationId xmlns:a16="http://schemas.microsoft.com/office/drawing/2014/main" id="{3B3E21ED-A451-4115-A0F4-36A9EFF17162}"/>
              </a:ext>
            </a:extLst>
          </p:cNvPr>
          <p:cNvSpPr/>
          <p:nvPr/>
        </p:nvSpPr>
        <p:spPr>
          <a:xfrm>
            <a:off x="7084289" y="1992411"/>
            <a:ext cx="945273"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0"/>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子育てしやすい</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0" name="角丸四角形 24">
            <a:extLst>
              <a:ext uri="{FF2B5EF4-FFF2-40B4-BE49-F238E27FC236}">
                <a16:creationId xmlns:a16="http://schemas.microsoft.com/office/drawing/2014/main" id="{76A7A6EF-1BD8-4898-BFBE-4904FBEF3BF8}"/>
              </a:ext>
            </a:extLst>
          </p:cNvPr>
          <p:cNvSpPr/>
          <p:nvPr/>
        </p:nvSpPr>
        <p:spPr>
          <a:xfrm>
            <a:off x="8070042" y="1993783"/>
            <a:ext cx="998870"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移動がスムーズな</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1" name="角丸四角形 20">
            <a:extLst>
              <a:ext uri="{FF2B5EF4-FFF2-40B4-BE49-F238E27FC236}">
                <a16:creationId xmlns:a16="http://schemas.microsoft.com/office/drawing/2014/main" id="{AA210153-C9A1-4554-89E6-20731EAF9C8A}"/>
              </a:ext>
            </a:extLst>
          </p:cNvPr>
          <p:cNvSpPr/>
          <p:nvPr/>
        </p:nvSpPr>
        <p:spPr>
          <a:xfrm>
            <a:off x="5128693" y="2426407"/>
            <a:ext cx="875509"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インバウンド</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・観光</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の再生</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2" name="角丸四角形 32">
            <a:extLst>
              <a:ext uri="{FF2B5EF4-FFF2-40B4-BE49-F238E27FC236}">
                <a16:creationId xmlns:a16="http://schemas.microsoft.com/office/drawing/2014/main" id="{A43651EA-2BA1-42F6-97FC-D2738E3A9D32}"/>
              </a:ext>
            </a:extLst>
          </p:cNvPr>
          <p:cNvSpPr/>
          <p:nvPr/>
        </p:nvSpPr>
        <p:spPr>
          <a:xfrm>
            <a:off x="6073747" y="2434701"/>
            <a:ext cx="974396"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大阪</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ものづくり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p>
        </p:txBody>
      </p:sp>
      <p:sp>
        <p:nvSpPr>
          <p:cNvPr id="83" name="角丸四角形 30">
            <a:extLst>
              <a:ext uri="{FF2B5EF4-FFF2-40B4-BE49-F238E27FC236}">
                <a16:creationId xmlns:a16="http://schemas.microsoft.com/office/drawing/2014/main" id="{786A2B00-C4B9-45A8-907A-C95F8178B14F}"/>
              </a:ext>
            </a:extLst>
          </p:cNvPr>
          <p:cNvSpPr/>
          <p:nvPr/>
        </p:nvSpPr>
        <p:spPr>
          <a:xfrm>
            <a:off x="8065132" y="2434159"/>
            <a:ext cx="998870" cy="393284"/>
          </a:xfrm>
          <a:prstGeom prst="roundRect">
            <a:avLst>
              <a:gd name="adj" fmla="val 0"/>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データ</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利活用</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4" name="角丸四角形 30">
            <a:extLst>
              <a:ext uri="{FF2B5EF4-FFF2-40B4-BE49-F238E27FC236}">
                <a16:creationId xmlns:a16="http://schemas.microsoft.com/office/drawing/2014/main" id="{36A837E8-753E-4545-A4FB-07849EADD85C}"/>
              </a:ext>
            </a:extLst>
          </p:cNvPr>
          <p:cNvSpPr/>
          <p:nvPr/>
        </p:nvSpPr>
        <p:spPr>
          <a:xfrm>
            <a:off x="7084290" y="2426407"/>
            <a:ext cx="945272" cy="393284"/>
          </a:xfrm>
          <a:prstGeom prst="roundRect">
            <a:avLst>
              <a:gd name="adj" fmla="val 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安全</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・安心な</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まちづくり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E1BF7EFB-D9F2-FC35-D396-FC5F9504D8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121" y="1172263"/>
            <a:ext cx="1507139" cy="161249"/>
          </a:xfrm>
          <a:prstGeom prst="rect">
            <a:avLst/>
          </a:prstGeom>
        </p:spPr>
      </p:pic>
      <p:pic>
        <p:nvPicPr>
          <p:cNvPr id="8" name="図 7">
            <a:extLst>
              <a:ext uri="{FF2B5EF4-FFF2-40B4-BE49-F238E27FC236}">
                <a16:creationId xmlns:a16="http://schemas.microsoft.com/office/drawing/2014/main" id="{58343C11-E617-1081-5D3D-57B46E46D9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6139" y="1082414"/>
            <a:ext cx="953224" cy="278993"/>
          </a:xfrm>
          <a:prstGeom prst="rect">
            <a:avLst/>
          </a:prstGeom>
        </p:spPr>
      </p:pic>
      <p:grpSp>
        <p:nvGrpSpPr>
          <p:cNvPr id="19" name="グループ化 18">
            <a:extLst>
              <a:ext uri="{FF2B5EF4-FFF2-40B4-BE49-F238E27FC236}">
                <a16:creationId xmlns:a16="http://schemas.microsoft.com/office/drawing/2014/main" id="{952013A7-C684-699A-878D-586F115734F1}"/>
              </a:ext>
            </a:extLst>
          </p:cNvPr>
          <p:cNvGrpSpPr/>
          <p:nvPr/>
        </p:nvGrpSpPr>
        <p:grpSpPr>
          <a:xfrm>
            <a:off x="5113362" y="1899740"/>
            <a:ext cx="190102" cy="190102"/>
            <a:chOff x="709817" y="5060454"/>
            <a:chExt cx="253469" cy="253469"/>
          </a:xfrm>
        </p:grpSpPr>
        <p:sp>
          <p:nvSpPr>
            <p:cNvPr id="27" name="角丸四角形 26">
              <a:extLst>
                <a:ext uri="{FF2B5EF4-FFF2-40B4-BE49-F238E27FC236}">
                  <a16:creationId xmlns:a16="http://schemas.microsoft.com/office/drawing/2014/main" id="{DF832E86-2B71-2314-B58B-953E6A90B387}"/>
                </a:ext>
              </a:extLst>
            </p:cNvPr>
            <p:cNvSpPr/>
            <p:nvPr/>
          </p:nvSpPr>
          <p:spPr>
            <a:xfrm>
              <a:off x="709817" y="5060454"/>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8" name="図 27">
              <a:extLst>
                <a:ext uri="{FF2B5EF4-FFF2-40B4-BE49-F238E27FC236}">
                  <a16:creationId xmlns:a16="http://schemas.microsoft.com/office/drawing/2014/main" id="{400BABF1-1115-9D42-546E-9F84940F162D}"/>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754481" y="5111141"/>
              <a:ext cx="163028" cy="163028"/>
            </a:xfrm>
            <a:prstGeom prst="rect">
              <a:avLst/>
            </a:prstGeom>
          </p:spPr>
        </p:pic>
      </p:grpSp>
      <p:grpSp>
        <p:nvGrpSpPr>
          <p:cNvPr id="30" name="グループ化 29">
            <a:extLst>
              <a:ext uri="{FF2B5EF4-FFF2-40B4-BE49-F238E27FC236}">
                <a16:creationId xmlns:a16="http://schemas.microsoft.com/office/drawing/2014/main" id="{5910E58E-EC3B-2C60-679E-DC7305C9C847}"/>
              </a:ext>
            </a:extLst>
          </p:cNvPr>
          <p:cNvGrpSpPr/>
          <p:nvPr/>
        </p:nvGrpSpPr>
        <p:grpSpPr>
          <a:xfrm>
            <a:off x="6044907" y="1883463"/>
            <a:ext cx="190102" cy="190102"/>
            <a:chOff x="3300882" y="4303632"/>
            <a:chExt cx="253469" cy="253469"/>
          </a:xfrm>
        </p:grpSpPr>
        <p:sp>
          <p:nvSpPr>
            <p:cNvPr id="34" name="角丸四角形 33">
              <a:extLst>
                <a:ext uri="{FF2B5EF4-FFF2-40B4-BE49-F238E27FC236}">
                  <a16:creationId xmlns:a16="http://schemas.microsoft.com/office/drawing/2014/main" id="{2C1C5271-6163-8F1E-1E49-10E9D5BADEA8}"/>
                </a:ext>
              </a:extLst>
            </p:cNvPr>
            <p:cNvSpPr/>
            <p:nvPr/>
          </p:nvSpPr>
          <p:spPr>
            <a:xfrm>
              <a:off x="3300882" y="4303632"/>
              <a:ext cx="253469" cy="25346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2" name="図 31">
              <a:extLst>
                <a:ext uri="{FF2B5EF4-FFF2-40B4-BE49-F238E27FC236}">
                  <a16:creationId xmlns:a16="http://schemas.microsoft.com/office/drawing/2014/main" id="{D100067B-D528-E721-9DF8-8D52B1991318}"/>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3328339" y="4324793"/>
              <a:ext cx="208648" cy="208648"/>
            </a:xfrm>
            <a:prstGeom prst="rect">
              <a:avLst/>
            </a:prstGeom>
          </p:spPr>
        </p:pic>
      </p:grpSp>
      <p:grpSp>
        <p:nvGrpSpPr>
          <p:cNvPr id="40" name="グループ化 39">
            <a:extLst>
              <a:ext uri="{FF2B5EF4-FFF2-40B4-BE49-F238E27FC236}">
                <a16:creationId xmlns:a16="http://schemas.microsoft.com/office/drawing/2014/main" id="{C11FDBBD-B3ED-6DC2-603B-DB8147E9D972}"/>
              </a:ext>
            </a:extLst>
          </p:cNvPr>
          <p:cNvGrpSpPr/>
          <p:nvPr/>
        </p:nvGrpSpPr>
        <p:grpSpPr>
          <a:xfrm>
            <a:off x="7084290" y="1871880"/>
            <a:ext cx="190102" cy="190102"/>
            <a:chOff x="5565156" y="4290384"/>
            <a:chExt cx="253469" cy="253469"/>
          </a:xfrm>
        </p:grpSpPr>
        <p:sp>
          <p:nvSpPr>
            <p:cNvPr id="44" name="角丸四角形 43">
              <a:extLst>
                <a:ext uri="{FF2B5EF4-FFF2-40B4-BE49-F238E27FC236}">
                  <a16:creationId xmlns:a16="http://schemas.microsoft.com/office/drawing/2014/main" id="{A00F5F3D-D410-061D-3EB0-5FFCE1684061}"/>
                </a:ext>
              </a:extLst>
            </p:cNvPr>
            <p:cNvSpPr/>
            <p:nvPr/>
          </p:nvSpPr>
          <p:spPr>
            <a:xfrm>
              <a:off x="5565156" y="4290384"/>
              <a:ext cx="253469" cy="25346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2" name="図 41">
              <a:extLst>
                <a:ext uri="{FF2B5EF4-FFF2-40B4-BE49-F238E27FC236}">
                  <a16:creationId xmlns:a16="http://schemas.microsoft.com/office/drawing/2014/main" id="{683FD6F0-18CB-4F39-CC36-0F76F81F9328}"/>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5586796" y="4318524"/>
              <a:ext cx="199205" cy="199205"/>
            </a:xfrm>
            <a:prstGeom prst="rect">
              <a:avLst/>
            </a:prstGeom>
          </p:spPr>
        </p:pic>
      </p:grpSp>
      <p:grpSp>
        <p:nvGrpSpPr>
          <p:cNvPr id="57" name="グループ化 56">
            <a:extLst>
              <a:ext uri="{FF2B5EF4-FFF2-40B4-BE49-F238E27FC236}">
                <a16:creationId xmlns:a16="http://schemas.microsoft.com/office/drawing/2014/main" id="{885D5EEC-C84E-648B-3BAA-C2BA924C3783}"/>
              </a:ext>
            </a:extLst>
          </p:cNvPr>
          <p:cNvGrpSpPr/>
          <p:nvPr/>
        </p:nvGrpSpPr>
        <p:grpSpPr>
          <a:xfrm>
            <a:off x="8041776" y="1861212"/>
            <a:ext cx="190102" cy="190102"/>
            <a:chOff x="7650022" y="4929951"/>
            <a:chExt cx="253469" cy="253469"/>
          </a:xfrm>
        </p:grpSpPr>
        <p:sp>
          <p:nvSpPr>
            <p:cNvPr id="59" name="角丸四角形 58">
              <a:extLst>
                <a:ext uri="{FF2B5EF4-FFF2-40B4-BE49-F238E27FC236}">
                  <a16:creationId xmlns:a16="http://schemas.microsoft.com/office/drawing/2014/main" id="{FD5ABF72-D697-4DB9-8247-0413DEBA81F6}"/>
                </a:ext>
              </a:extLst>
            </p:cNvPr>
            <p:cNvSpPr/>
            <p:nvPr/>
          </p:nvSpPr>
          <p:spPr>
            <a:xfrm>
              <a:off x="7650022" y="4929951"/>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61" name="図 60">
              <a:extLst>
                <a:ext uri="{FF2B5EF4-FFF2-40B4-BE49-F238E27FC236}">
                  <a16:creationId xmlns:a16="http://schemas.microsoft.com/office/drawing/2014/main" id="{01B94214-B7C2-AFC6-2295-DB90BC226FF0}"/>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7680738" y="4969619"/>
              <a:ext cx="181416" cy="181416"/>
            </a:xfrm>
            <a:prstGeom prst="rect">
              <a:avLst/>
            </a:prstGeom>
          </p:spPr>
        </p:pic>
      </p:grpSp>
      <p:grpSp>
        <p:nvGrpSpPr>
          <p:cNvPr id="66" name="グループ化 65">
            <a:extLst>
              <a:ext uri="{FF2B5EF4-FFF2-40B4-BE49-F238E27FC236}">
                <a16:creationId xmlns:a16="http://schemas.microsoft.com/office/drawing/2014/main" id="{9DF668C6-C288-8CBC-4368-D0070273990C}"/>
              </a:ext>
            </a:extLst>
          </p:cNvPr>
          <p:cNvGrpSpPr/>
          <p:nvPr/>
        </p:nvGrpSpPr>
        <p:grpSpPr>
          <a:xfrm>
            <a:off x="5105523" y="2384070"/>
            <a:ext cx="190102" cy="190102"/>
            <a:chOff x="1034574" y="6300171"/>
            <a:chExt cx="253469" cy="253469"/>
          </a:xfrm>
        </p:grpSpPr>
        <p:sp>
          <p:nvSpPr>
            <p:cNvPr id="68" name="角丸四角形 67">
              <a:extLst>
                <a:ext uri="{FF2B5EF4-FFF2-40B4-BE49-F238E27FC236}">
                  <a16:creationId xmlns:a16="http://schemas.microsoft.com/office/drawing/2014/main" id="{692F6713-A2AC-C020-82C1-3D6AA5363FB4}"/>
                </a:ext>
              </a:extLst>
            </p:cNvPr>
            <p:cNvSpPr/>
            <p:nvPr/>
          </p:nvSpPr>
          <p:spPr>
            <a:xfrm>
              <a:off x="1034574" y="6300171"/>
              <a:ext cx="253469" cy="253469"/>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0" name="図 69">
              <a:extLst>
                <a:ext uri="{FF2B5EF4-FFF2-40B4-BE49-F238E27FC236}">
                  <a16:creationId xmlns:a16="http://schemas.microsoft.com/office/drawing/2014/main" id="{94A087AE-3D6E-5874-4B9E-B56BFC9BF27D}"/>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1065015" y="6323275"/>
              <a:ext cx="188185" cy="188185"/>
            </a:xfrm>
            <a:prstGeom prst="rect">
              <a:avLst/>
            </a:prstGeom>
          </p:spPr>
        </p:pic>
      </p:grpSp>
      <p:grpSp>
        <p:nvGrpSpPr>
          <p:cNvPr id="90" name="グループ化 89">
            <a:extLst>
              <a:ext uri="{FF2B5EF4-FFF2-40B4-BE49-F238E27FC236}">
                <a16:creationId xmlns:a16="http://schemas.microsoft.com/office/drawing/2014/main" id="{27FFD030-2DE2-821A-245E-513A1796FE63}"/>
              </a:ext>
            </a:extLst>
          </p:cNvPr>
          <p:cNvGrpSpPr/>
          <p:nvPr/>
        </p:nvGrpSpPr>
        <p:grpSpPr>
          <a:xfrm>
            <a:off x="7100520" y="2388587"/>
            <a:ext cx="190102" cy="190102"/>
            <a:chOff x="5448643" y="6302306"/>
            <a:chExt cx="253469" cy="253469"/>
          </a:xfrm>
        </p:grpSpPr>
        <p:sp>
          <p:nvSpPr>
            <p:cNvPr id="92" name="角丸四角形 91">
              <a:extLst>
                <a:ext uri="{FF2B5EF4-FFF2-40B4-BE49-F238E27FC236}">
                  <a16:creationId xmlns:a16="http://schemas.microsoft.com/office/drawing/2014/main" id="{3E69FDC9-335B-F75C-D6B9-691AE578D216}"/>
                </a:ext>
              </a:extLst>
            </p:cNvPr>
            <p:cNvSpPr/>
            <p:nvPr/>
          </p:nvSpPr>
          <p:spPr>
            <a:xfrm>
              <a:off x="5448643" y="6302306"/>
              <a:ext cx="253469" cy="25346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4" name="図 93">
              <a:extLst>
                <a:ext uri="{FF2B5EF4-FFF2-40B4-BE49-F238E27FC236}">
                  <a16:creationId xmlns:a16="http://schemas.microsoft.com/office/drawing/2014/main" id="{EDE9C4C7-8944-FE77-0679-9355B23B17EB}"/>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5486369" y="6344398"/>
              <a:ext cx="182475" cy="182475"/>
            </a:xfrm>
            <a:prstGeom prst="rect">
              <a:avLst/>
            </a:prstGeom>
          </p:spPr>
        </p:pic>
      </p:grpSp>
      <p:grpSp>
        <p:nvGrpSpPr>
          <p:cNvPr id="97" name="グループ化 96">
            <a:extLst>
              <a:ext uri="{FF2B5EF4-FFF2-40B4-BE49-F238E27FC236}">
                <a16:creationId xmlns:a16="http://schemas.microsoft.com/office/drawing/2014/main" id="{119BBD54-EFF2-51A4-25C4-38F420B3549E}"/>
              </a:ext>
            </a:extLst>
          </p:cNvPr>
          <p:cNvGrpSpPr/>
          <p:nvPr/>
        </p:nvGrpSpPr>
        <p:grpSpPr>
          <a:xfrm>
            <a:off x="8026490" y="2366424"/>
            <a:ext cx="190102" cy="190102"/>
            <a:chOff x="7674754" y="6304797"/>
            <a:chExt cx="253469" cy="253469"/>
          </a:xfrm>
        </p:grpSpPr>
        <p:sp>
          <p:nvSpPr>
            <p:cNvPr id="99" name="角丸四角形 98">
              <a:extLst>
                <a:ext uri="{FF2B5EF4-FFF2-40B4-BE49-F238E27FC236}">
                  <a16:creationId xmlns:a16="http://schemas.microsoft.com/office/drawing/2014/main" id="{66D3408C-6E81-402C-AEA7-15A63B86C0E4}"/>
                </a:ext>
              </a:extLst>
            </p:cNvPr>
            <p:cNvSpPr/>
            <p:nvPr/>
          </p:nvSpPr>
          <p:spPr>
            <a:xfrm>
              <a:off x="7674754" y="6304797"/>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1" name="図 100">
              <a:extLst>
                <a:ext uri="{FF2B5EF4-FFF2-40B4-BE49-F238E27FC236}">
                  <a16:creationId xmlns:a16="http://schemas.microsoft.com/office/drawing/2014/main" id="{6DB696C5-D2A2-C801-F39C-CDE896AE846D}"/>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7709007" y="6320639"/>
              <a:ext cx="190821" cy="190821"/>
            </a:xfrm>
            <a:prstGeom prst="rect">
              <a:avLst/>
            </a:prstGeom>
          </p:spPr>
        </p:pic>
      </p:grpSp>
      <p:grpSp>
        <p:nvGrpSpPr>
          <p:cNvPr id="104" name="グループ化 103">
            <a:extLst>
              <a:ext uri="{FF2B5EF4-FFF2-40B4-BE49-F238E27FC236}">
                <a16:creationId xmlns:a16="http://schemas.microsoft.com/office/drawing/2014/main" id="{0667878C-0B11-44A2-7480-0676FD007860}"/>
              </a:ext>
            </a:extLst>
          </p:cNvPr>
          <p:cNvGrpSpPr/>
          <p:nvPr/>
        </p:nvGrpSpPr>
        <p:grpSpPr>
          <a:xfrm>
            <a:off x="6045228" y="2371314"/>
            <a:ext cx="190102" cy="190102"/>
            <a:chOff x="3283611" y="6490388"/>
            <a:chExt cx="253469" cy="253469"/>
          </a:xfrm>
        </p:grpSpPr>
        <p:sp>
          <p:nvSpPr>
            <p:cNvPr id="108" name="角丸四角形 107">
              <a:extLst>
                <a:ext uri="{FF2B5EF4-FFF2-40B4-BE49-F238E27FC236}">
                  <a16:creationId xmlns:a16="http://schemas.microsoft.com/office/drawing/2014/main" id="{28BF6FA5-4226-7906-0A77-123BD5DE1519}"/>
                </a:ext>
              </a:extLst>
            </p:cNvPr>
            <p:cNvSpPr/>
            <p:nvPr/>
          </p:nvSpPr>
          <p:spPr>
            <a:xfrm>
              <a:off x="3283611" y="6490388"/>
              <a:ext cx="253469" cy="25346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6" name="図 105">
              <a:extLst>
                <a:ext uri="{FF2B5EF4-FFF2-40B4-BE49-F238E27FC236}">
                  <a16:creationId xmlns:a16="http://schemas.microsoft.com/office/drawing/2014/main" id="{315B687C-E6DE-9EAF-6924-6E09D1FE1224}"/>
                </a:ext>
              </a:extLst>
            </p:cNvPr>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3336955" y="6541351"/>
              <a:ext cx="152807" cy="152807"/>
            </a:xfrm>
            <a:prstGeom prst="rect">
              <a:avLst/>
            </a:prstGeom>
          </p:spPr>
        </p:pic>
      </p:grpSp>
      <p:cxnSp>
        <p:nvCxnSpPr>
          <p:cNvPr id="1073" name="直線コネクタ 1072">
            <a:extLst>
              <a:ext uri="{FF2B5EF4-FFF2-40B4-BE49-F238E27FC236}">
                <a16:creationId xmlns:a16="http://schemas.microsoft.com/office/drawing/2014/main" id="{45EA4E8F-FFE2-FAC1-E3C8-CFAB639F103C}"/>
              </a:ext>
            </a:extLst>
          </p:cNvPr>
          <p:cNvCxnSpPr>
            <a:cxnSpLocks/>
          </p:cNvCxnSpPr>
          <p:nvPr/>
        </p:nvCxnSpPr>
        <p:spPr>
          <a:xfrm flipV="1">
            <a:off x="390298" y="2322416"/>
            <a:ext cx="1802" cy="187499"/>
          </a:xfrm>
          <a:prstGeom prst="line">
            <a:avLst/>
          </a:prstGeom>
          <a:ln w="28575" cap="rnd">
            <a:solidFill>
              <a:srgbClr val="0070C0"/>
            </a:solidFill>
            <a:round/>
          </a:ln>
        </p:spPr>
        <p:style>
          <a:lnRef idx="1">
            <a:schemeClr val="accent1"/>
          </a:lnRef>
          <a:fillRef idx="0">
            <a:schemeClr val="accent1"/>
          </a:fillRef>
          <a:effectRef idx="0">
            <a:schemeClr val="accent1"/>
          </a:effectRef>
          <a:fontRef idx="minor">
            <a:schemeClr val="tx1"/>
          </a:fontRef>
        </p:style>
      </p:cxnSp>
      <p:cxnSp>
        <p:nvCxnSpPr>
          <p:cNvPr id="1077" name="直線コネクタ 1076">
            <a:extLst>
              <a:ext uri="{FF2B5EF4-FFF2-40B4-BE49-F238E27FC236}">
                <a16:creationId xmlns:a16="http://schemas.microsoft.com/office/drawing/2014/main" id="{8CE1F493-B584-6941-0C4D-625BFDB41691}"/>
              </a:ext>
            </a:extLst>
          </p:cNvPr>
          <p:cNvCxnSpPr>
            <a:cxnSpLocks/>
          </p:cNvCxnSpPr>
          <p:nvPr/>
        </p:nvCxnSpPr>
        <p:spPr>
          <a:xfrm flipV="1">
            <a:off x="390298" y="2751621"/>
            <a:ext cx="1802" cy="187499"/>
          </a:xfrm>
          <a:prstGeom prst="line">
            <a:avLst/>
          </a:prstGeom>
          <a:ln w="28575" cap="rnd">
            <a:solidFill>
              <a:srgbClr val="0070C0"/>
            </a:solidFill>
            <a:round/>
          </a:ln>
        </p:spPr>
        <p:style>
          <a:lnRef idx="1">
            <a:schemeClr val="accent1"/>
          </a:lnRef>
          <a:fillRef idx="0">
            <a:schemeClr val="accent1"/>
          </a:fillRef>
          <a:effectRef idx="0">
            <a:schemeClr val="accent1"/>
          </a:effectRef>
          <a:fontRef idx="minor">
            <a:schemeClr val="tx1"/>
          </a:fontRef>
        </p:style>
      </p:cxnSp>
      <p:pic>
        <p:nvPicPr>
          <p:cNvPr id="86" name="図 85">
            <a:extLst>
              <a:ext uri="{FF2B5EF4-FFF2-40B4-BE49-F238E27FC236}">
                <a16:creationId xmlns:a16="http://schemas.microsoft.com/office/drawing/2014/main" id="{8D6ED52E-9765-4987-96FD-604F1AB8541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10518" y="3510739"/>
            <a:ext cx="3112283" cy="2308568"/>
          </a:xfrm>
          <a:prstGeom prst="rect">
            <a:avLst/>
          </a:prstGeom>
        </p:spPr>
      </p:pic>
      <p:sp>
        <p:nvSpPr>
          <p:cNvPr id="3" name="正方形/長方形 2"/>
          <p:cNvSpPr/>
          <p:nvPr/>
        </p:nvSpPr>
        <p:spPr>
          <a:xfrm>
            <a:off x="294024" y="2232829"/>
            <a:ext cx="3617040" cy="3805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正方形/長方形 86"/>
          <p:cNvSpPr/>
          <p:nvPr/>
        </p:nvSpPr>
        <p:spPr>
          <a:xfrm>
            <a:off x="280380" y="2656056"/>
            <a:ext cx="3630684" cy="3805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4" name="直線コネクタ 13"/>
          <p:cNvCxnSpPr/>
          <p:nvPr/>
        </p:nvCxnSpPr>
        <p:spPr>
          <a:xfrm>
            <a:off x="345285" y="1581509"/>
            <a:ext cx="3463760" cy="0"/>
          </a:xfrm>
          <a:prstGeom prst="line">
            <a:avLst/>
          </a:prstGeom>
        </p:spPr>
        <p:style>
          <a:lnRef idx="1">
            <a:schemeClr val="dk1"/>
          </a:lnRef>
          <a:fillRef idx="0">
            <a:schemeClr val="dk1"/>
          </a:fillRef>
          <a:effectRef idx="0">
            <a:schemeClr val="dk1"/>
          </a:effectRef>
          <a:fontRef idx="minor">
            <a:schemeClr val="tx1"/>
          </a:fontRef>
        </p:style>
      </p:cxnSp>
      <p:sp>
        <p:nvSpPr>
          <p:cNvPr id="89" name="テキスト ボックス 88">
            <a:extLst>
              <a:ext uri="{FF2B5EF4-FFF2-40B4-BE49-F238E27FC236}">
                <a16:creationId xmlns:a16="http://schemas.microsoft.com/office/drawing/2014/main" id="{C377B73C-CC12-4D04-B739-2D87D1E85FF3}"/>
              </a:ext>
            </a:extLst>
          </p:cNvPr>
          <p:cNvSpPr txBox="1"/>
          <p:nvPr/>
        </p:nvSpPr>
        <p:spPr>
          <a:xfrm>
            <a:off x="3944573" y="3527475"/>
            <a:ext cx="1805517" cy="2292935"/>
          </a:xfrm>
          <a:prstGeom prst="rect">
            <a:avLst/>
          </a:prstGeom>
          <a:noFill/>
        </p:spPr>
        <p:txBody>
          <a:bodyPr wrap="square">
            <a:spAutoFit/>
          </a:bodyPr>
          <a:lstStyle/>
          <a:p>
            <a:pPr marL="128585" marR="0" lvl="0" indent="-128585" algn="l" defTabSz="27859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「スマートヘルスシティ」「高齢者にやさしいまちづくり」など８分野、１６市町で２２プロジェクトを推進中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278599" rtl="0" eaLnBrk="1" fontAlgn="auto" latinLnBrk="0" hangingPunct="1">
              <a:lnSpc>
                <a:spcPct val="100000"/>
              </a:lnSpc>
              <a:spcBef>
                <a:spcPts val="0"/>
              </a:spcBef>
              <a:spcAft>
                <a:spcPts val="0"/>
              </a:spcAft>
              <a:buClrTx/>
              <a:buSzTx/>
              <a:buFontTx/>
              <a:buNone/>
              <a:tabLst/>
              <a:defRPr/>
            </a:pPr>
            <a:endPar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大企業とスタートアップ・ベンチャー企業等の連携によるプロジェクトを展開</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endPar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28585" marR="0" lvl="0" indent="-128585" algn="l" defTabSz="278599" rtl="0" eaLnBrk="1" fontAlgn="auto" latinLnBrk="0" hangingPunct="1">
              <a:lnSpc>
                <a:spcPct val="100000"/>
              </a:lnSpc>
              <a:spcBef>
                <a:spcPts val="450"/>
              </a:spcBef>
              <a:spcAft>
                <a:spcPts val="0"/>
              </a:spcAft>
              <a:buClrTx/>
              <a:buSzTx/>
              <a:buFont typeface="Wingdings" panose="05000000000000000000" pitchFamily="2" charset="2"/>
              <a:buChar char="Ø"/>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複数の市町村が参加する５つの</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ワーキンググループを</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開催し、課題の見える化を行うとともに、個別サービスの有用性や先行事例の研究をし、実証・実装に向け検討中</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5834938" y="2664917"/>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7843708" y="2240394"/>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テキスト ボックス 84"/>
          <p:cNvSpPr txBox="1"/>
          <p:nvPr/>
        </p:nvSpPr>
        <p:spPr>
          <a:xfrm>
            <a:off x="8847592" y="2240394"/>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8" name="テキスト ボックス 87"/>
          <p:cNvSpPr txBox="1"/>
          <p:nvPr/>
        </p:nvSpPr>
        <p:spPr>
          <a:xfrm>
            <a:off x="7841482" y="2635775"/>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1" name="テキスト ボックス 90"/>
          <p:cNvSpPr txBox="1"/>
          <p:nvPr/>
        </p:nvSpPr>
        <p:spPr>
          <a:xfrm>
            <a:off x="8056624" y="2888129"/>
            <a:ext cx="1116750" cy="12125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ワーキンググループ</a:t>
            </a:r>
          </a:p>
        </p:txBody>
      </p:sp>
      <p:sp>
        <p:nvSpPr>
          <p:cNvPr id="100" name="テキスト ボックス 99">
            <a:extLst>
              <a:ext uri="{FF2B5EF4-FFF2-40B4-BE49-F238E27FC236}">
                <a16:creationId xmlns:a16="http://schemas.microsoft.com/office/drawing/2014/main" id="{B3BF1302-8B95-4C74-B0BD-F1CAB520709E}"/>
              </a:ext>
            </a:extLst>
          </p:cNvPr>
          <p:cNvSpPr txBox="1"/>
          <p:nvPr/>
        </p:nvSpPr>
        <p:spPr>
          <a:xfrm>
            <a:off x="1194" y="-5117"/>
            <a:ext cx="9144000" cy="369332"/>
          </a:xfrm>
          <a:prstGeom prst="rect">
            <a:avLst/>
          </a:prstGeom>
          <a:solidFill>
            <a:srgbClr val="002060"/>
          </a:solidFill>
        </p:spPr>
        <p:txBody>
          <a:bodyPr wrap="square" lIns="1260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大阪スマートシティパートナーズフォーラム</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【OSPF】</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（大阪府）①概要</a:t>
            </a:r>
            <a:endParaRPr kumimoji="0" lang="ja-JP" altLang="en-US" sz="16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02" name="テキスト ボックス 101"/>
          <p:cNvSpPr txBox="1"/>
          <p:nvPr/>
        </p:nvSpPr>
        <p:spPr>
          <a:xfrm>
            <a:off x="51689" y="32619"/>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5"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96" name="テキスト ボックス 95"/>
          <p:cNvSpPr txBox="1"/>
          <p:nvPr/>
        </p:nvSpPr>
        <p:spPr>
          <a:xfrm>
            <a:off x="8865136" y="2648964"/>
            <a:ext cx="280058" cy="213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6054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楕円 74"/>
          <p:cNvSpPr/>
          <p:nvPr/>
        </p:nvSpPr>
        <p:spPr>
          <a:xfrm>
            <a:off x="4757486" y="2528760"/>
            <a:ext cx="4136981" cy="16133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角丸四角形 72"/>
          <p:cNvSpPr/>
          <p:nvPr/>
        </p:nvSpPr>
        <p:spPr>
          <a:xfrm>
            <a:off x="6926147" y="1275121"/>
            <a:ext cx="2106000" cy="1098149"/>
          </a:xfrm>
          <a:prstGeom prst="roundRect">
            <a:avLst>
              <a:gd name="adj" fmla="val 1221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2218237" y="1275457"/>
            <a:ext cx="2127054" cy="1098149"/>
          </a:xfrm>
          <a:prstGeom prst="roundRect">
            <a:avLst>
              <a:gd name="adj" fmla="val 1221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楕円 1"/>
          <p:cNvSpPr/>
          <p:nvPr/>
        </p:nvSpPr>
        <p:spPr>
          <a:xfrm>
            <a:off x="200340" y="2501849"/>
            <a:ext cx="4136981" cy="161332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テキスト ボックス 51">
            <a:extLst>
              <a:ext uri="{FF2B5EF4-FFF2-40B4-BE49-F238E27FC236}">
                <a16:creationId xmlns:a16="http://schemas.microsoft.com/office/drawing/2014/main" id="{DF29D421-794F-41E4-A35D-35155DE987A1}"/>
              </a:ext>
            </a:extLst>
          </p:cNvPr>
          <p:cNvSpPr txBox="1"/>
          <p:nvPr/>
        </p:nvSpPr>
        <p:spPr>
          <a:xfrm>
            <a:off x="2382690" y="1983361"/>
            <a:ext cx="501197" cy="196208"/>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豊能町</a:t>
            </a:r>
          </a:p>
        </p:txBody>
      </p:sp>
      <p:sp>
        <p:nvSpPr>
          <p:cNvPr id="53" name="乗算記号 119">
            <a:extLst>
              <a:ext uri="{FF2B5EF4-FFF2-40B4-BE49-F238E27FC236}">
                <a16:creationId xmlns:a16="http://schemas.microsoft.com/office/drawing/2014/main" id="{1132DA2F-2D41-4F89-B061-6D8E8674986F}"/>
              </a:ext>
            </a:extLst>
          </p:cNvPr>
          <p:cNvSpPr/>
          <p:nvPr/>
        </p:nvSpPr>
        <p:spPr>
          <a:xfrm>
            <a:off x="2787572" y="1715729"/>
            <a:ext cx="258113" cy="259660"/>
          </a:xfrm>
          <a:prstGeom prst="mathMultiply">
            <a:avLst>
              <a:gd name="adj1" fmla="val 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 name="グループ化 2"/>
          <p:cNvGrpSpPr>
            <a:grpSpLocks noChangeAspect="1"/>
          </p:cNvGrpSpPr>
          <p:nvPr/>
        </p:nvGrpSpPr>
        <p:grpSpPr>
          <a:xfrm>
            <a:off x="148613" y="1303175"/>
            <a:ext cx="1967271" cy="297000"/>
            <a:chOff x="483319" y="2764529"/>
            <a:chExt cx="2064972" cy="311750"/>
          </a:xfrm>
        </p:grpSpPr>
        <p:sp>
          <p:nvSpPr>
            <p:cNvPr id="57" name="角丸四角形 166">
              <a:extLst>
                <a:ext uri="{FF2B5EF4-FFF2-40B4-BE49-F238E27FC236}">
                  <a16:creationId xmlns:a16="http://schemas.microsoft.com/office/drawing/2014/main" id="{FD66A6CD-40CB-470D-A50C-17492665D42C}"/>
                </a:ext>
              </a:extLst>
            </p:cNvPr>
            <p:cNvSpPr/>
            <p:nvPr/>
          </p:nvSpPr>
          <p:spPr>
            <a:xfrm>
              <a:off x="483319" y="2764529"/>
              <a:ext cx="2064972" cy="311750"/>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角丸四角形 167">
              <a:extLst>
                <a:ext uri="{FF2B5EF4-FFF2-40B4-BE49-F238E27FC236}">
                  <a16:creationId xmlns:a16="http://schemas.microsoft.com/office/drawing/2014/main" id="{38A43DA3-60B9-423C-94FF-8B47BE1FD37D}"/>
                </a:ext>
              </a:extLst>
            </p:cNvPr>
            <p:cNvSpPr/>
            <p:nvPr/>
          </p:nvSpPr>
          <p:spPr>
            <a:xfrm>
              <a:off x="544876" y="2783460"/>
              <a:ext cx="253469" cy="2549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9" name="テキスト ボックス 58">
              <a:extLst>
                <a:ext uri="{FF2B5EF4-FFF2-40B4-BE49-F238E27FC236}">
                  <a16:creationId xmlns:a16="http://schemas.microsoft.com/office/drawing/2014/main" id="{26489B4C-C84E-4727-9DBA-C3E4F14A2C46}"/>
                </a:ext>
              </a:extLst>
            </p:cNvPr>
            <p:cNvSpPr txBox="1"/>
            <p:nvPr/>
          </p:nvSpPr>
          <p:spPr>
            <a:xfrm>
              <a:off x="750155" y="2826757"/>
              <a:ext cx="1720165" cy="2422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子育てしやすいまちづくり</a:t>
              </a:r>
            </a:p>
          </p:txBody>
        </p:sp>
        <p:pic>
          <p:nvPicPr>
            <p:cNvPr id="55" name="図 54">
              <a:extLst>
                <a:ext uri="{FF2B5EF4-FFF2-40B4-BE49-F238E27FC236}">
                  <a16:creationId xmlns:a16="http://schemas.microsoft.com/office/drawing/2014/main" id="{381E0EC2-00FF-497F-83D7-975A38C48D64}"/>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550950" y="2818258"/>
              <a:ext cx="199205" cy="200399"/>
            </a:xfrm>
            <a:prstGeom prst="rect">
              <a:avLst/>
            </a:prstGeom>
          </p:spPr>
        </p:pic>
      </p:grpSp>
      <p:pic>
        <p:nvPicPr>
          <p:cNvPr id="24" name="図 23">
            <a:extLst>
              <a:ext uri="{FF2B5EF4-FFF2-40B4-BE49-F238E27FC236}">
                <a16:creationId xmlns:a16="http://schemas.microsoft.com/office/drawing/2014/main" id="{51FA1B0D-060D-4592-89FA-F5D796D8A743}"/>
              </a:ext>
            </a:extLst>
          </p:cNvPr>
          <p:cNvPicPr>
            <a:picLocks noChangeAspect="1"/>
          </p:cNvPicPr>
          <p:nvPr/>
        </p:nvPicPr>
        <p:blipFill rotWithShape="1">
          <a:blip r:embed="rId3" cstate="screen">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a:xfrm>
            <a:off x="414704" y="2433061"/>
            <a:ext cx="800999" cy="1640237"/>
          </a:xfrm>
          <a:prstGeom prst="rect">
            <a:avLst/>
          </a:prstGeom>
        </p:spPr>
      </p:pic>
      <p:pic>
        <p:nvPicPr>
          <p:cNvPr id="25" name="図 24">
            <a:extLst>
              <a:ext uri="{FF2B5EF4-FFF2-40B4-BE49-F238E27FC236}">
                <a16:creationId xmlns:a16="http://schemas.microsoft.com/office/drawing/2014/main" id="{32057118-ACE8-4CF1-96FA-F6665ED56BD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8285" y="2174515"/>
            <a:ext cx="380156" cy="149021"/>
          </a:xfrm>
          <a:prstGeom prst="rect">
            <a:avLst/>
          </a:prstGeom>
        </p:spPr>
      </p:pic>
      <p:pic>
        <p:nvPicPr>
          <p:cNvPr id="26" name="Picture 4" descr="IB02">
            <a:extLst>
              <a:ext uri="{FF2B5EF4-FFF2-40B4-BE49-F238E27FC236}">
                <a16:creationId xmlns:a16="http://schemas.microsoft.com/office/drawing/2014/main" id="{5DC6F27E-4850-4C36-8F32-BC00FD2B3636}"/>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16387" y="1967180"/>
            <a:ext cx="499491" cy="10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01_corp_brandlogo_S">
            <a:extLst>
              <a:ext uri="{FF2B5EF4-FFF2-40B4-BE49-F238E27FC236}">
                <a16:creationId xmlns:a16="http://schemas.microsoft.com/office/drawing/2014/main" id="{3BBA0BCB-B9D9-49E6-81FD-81DF4F7405E8}"/>
              </a:ext>
            </a:extLst>
          </p:cNvPr>
          <p:cNvPicPr>
            <a:picLocks noChangeAspect="1" noChangeArrowheads="1"/>
          </p:cNvPicPr>
          <p:nvPr/>
        </p:nvPicPr>
        <p:blipFill>
          <a:blip r:embed="rId6" cstate="screen">
            <a:clrChange>
              <a:clrFrom>
                <a:srgbClr val="FAFEFD"/>
              </a:clrFrom>
              <a:clrTo>
                <a:srgbClr val="FAFEFD">
                  <a:alpha val="0"/>
                </a:srgbClr>
              </a:clrTo>
            </a:clrChange>
            <a:extLst>
              <a:ext uri="{28A0092B-C50C-407E-A947-70E740481C1C}">
                <a14:useLocalDpi xmlns:a14="http://schemas.microsoft.com/office/drawing/2010/main"/>
              </a:ext>
            </a:extLst>
          </a:blip>
          <a:srcRect/>
          <a:stretch>
            <a:fillRect/>
          </a:stretch>
        </p:blipFill>
        <p:spPr bwMode="auto">
          <a:xfrm>
            <a:off x="3174017" y="2184135"/>
            <a:ext cx="471797" cy="102600"/>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1B15AD14-72EC-4F8E-972F-0945607C6E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1992" y="1942666"/>
            <a:ext cx="507116" cy="107093"/>
          </a:xfrm>
          <a:prstGeom prst="rect">
            <a:avLst/>
          </a:prstGeom>
        </p:spPr>
      </p:pic>
      <p:pic>
        <p:nvPicPr>
          <p:cNvPr id="29" name="図 28">
            <a:extLst>
              <a:ext uri="{FF2B5EF4-FFF2-40B4-BE49-F238E27FC236}">
                <a16:creationId xmlns:a16="http://schemas.microsoft.com/office/drawing/2014/main" id="{9AAFA591-44CE-41C3-80F4-30106917D7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89966" y="1681216"/>
            <a:ext cx="469484" cy="188205"/>
          </a:xfrm>
          <a:prstGeom prst="rect">
            <a:avLst/>
          </a:prstGeom>
        </p:spPr>
      </p:pic>
      <p:pic>
        <p:nvPicPr>
          <p:cNvPr id="31" name="図 30">
            <a:extLst>
              <a:ext uri="{FF2B5EF4-FFF2-40B4-BE49-F238E27FC236}">
                <a16:creationId xmlns:a16="http://schemas.microsoft.com/office/drawing/2014/main" id="{78784BF3-33E3-4E7B-A01B-B2785EDFF4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22372" y="1726102"/>
            <a:ext cx="242952" cy="250427"/>
          </a:xfrm>
          <a:prstGeom prst="rect">
            <a:avLst/>
          </a:prstGeom>
        </p:spPr>
      </p:pic>
      <p:sp>
        <p:nvSpPr>
          <p:cNvPr id="32" name="テキスト ボックス 31">
            <a:extLst>
              <a:ext uri="{FF2B5EF4-FFF2-40B4-BE49-F238E27FC236}">
                <a16:creationId xmlns:a16="http://schemas.microsoft.com/office/drawing/2014/main" id="{D62F574F-B4D2-4399-A678-EF6B47AE034D}"/>
              </a:ext>
            </a:extLst>
          </p:cNvPr>
          <p:cNvSpPr txBox="1"/>
          <p:nvPr/>
        </p:nvSpPr>
        <p:spPr>
          <a:xfrm>
            <a:off x="1701424" y="3548461"/>
            <a:ext cx="2418396" cy="346249"/>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45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「おてつたび」により町内数か所の農家のお手伝いをコーディネート</a:t>
            </a:r>
          </a:p>
        </p:txBody>
      </p:sp>
      <p:sp>
        <p:nvSpPr>
          <p:cNvPr id="33" name="正方形/長方形 32">
            <a:extLst>
              <a:ext uri="{FF2B5EF4-FFF2-40B4-BE49-F238E27FC236}">
                <a16:creationId xmlns:a16="http://schemas.microsoft.com/office/drawing/2014/main" id="{71563182-96B3-4720-9434-57B5978EFEAD}"/>
              </a:ext>
            </a:extLst>
          </p:cNvPr>
          <p:cNvSpPr/>
          <p:nvPr/>
        </p:nvSpPr>
        <p:spPr>
          <a:xfrm>
            <a:off x="1701424" y="2511562"/>
            <a:ext cx="2418396" cy="346249"/>
          </a:xfrm>
          <a:prstGeom prst="rect">
            <a:avLst/>
          </a:prstGeom>
        </p:spPr>
        <p:txBody>
          <a:bodyPr wrap="squar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健康相談予約アプリを活用し、ヘルスケアサービスを提供</a:t>
            </a:r>
          </a:p>
        </p:txBody>
      </p:sp>
      <p:sp>
        <p:nvSpPr>
          <p:cNvPr id="34" name="正方形/長方形 33">
            <a:extLst>
              <a:ext uri="{FF2B5EF4-FFF2-40B4-BE49-F238E27FC236}">
                <a16:creationId xmlns:a16="http://schemas.microsoft.com/office/drawing/2014/main" id="{CF6BAC11-1AC7-4252-A422-FBE8BA177C19}"/>
              </a:ext>
            </a:extLst>
          </p:cNvPr>
          <p:cNvSpPr/>
          <p:nvPr/>
        </p:nvSpPr>
        <p:spPr>
          <a:xfrm>
            <a:off x="1701424" y="2840951"/>
            <a:ext cx="2418396" cy="346249"/>
          </a:xfrm>
          <a:prstGeom prst="rect">
            <a:avLst/>
          </a:prstGeom>
        </p:spPr>
        <p:txBody>
          <a:bodyPr wrap="squar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見守りカメラと、見守りカメラ管理端末間を接続する通信インフラを整備</a:t>
            </a:r>
          </a:p>
        </p:txBody>
      </p:sp>
      <p:sp>
        <p:nvSpPr>
          <p:cNvPr id="35" name="正方形/長方形 34">
            <a:extLst>
              <a:ext uri="{FF2B5EF4-FFF2-40B4-BE49-F238E27FC236}">
                <a16:creationId xmlns:a16="http://schemas.microsoft.com/office/drawing/2014/main" id="{B08D406C-BB02-4C0C-819B-2DDE91A38303}"/>
              </a:ext>
            </a:extLst>
          </p:cNvPr>
          <p:cNvSpPr/>
          <p:nvPr/>
        </p:nvSpPr>
        <p:spPr>
          <a:xfrm>
            <a:off x="1701424" y="3189680"/>
            <a:ext cx="2418396" cy="346249"/>
          </a:xfrm>
          <a:prstGeom prst="rect">
            <a:avLst/>
          </a:prstGeom>
        </p:spPr>
        <p:txBody>
          <a:bodyPr wrap="squar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デジタル商品券やポイントの発行・利用・管理を行うサービス「とよのんウォレット」を開始</a:t>
            </a:r>
          </a:p>
        </p:txBody>
      </p:sp>
      <p:grpSp>
        <p:nvGrpSpPr>
          <p:cNvPr id="36" name="グループ化 35">
            <a:extLst>
              <a:ext uri="{FF2B5EF4-FFF2-40B4-BE49-F238E27FC236}">
                <a16:creationId xmlns:a16="http://schemas.microsoft.com/office/drawing/2014/main" id="{758A498E-EB06-428D-A488-0849257DD8D4}"/>
              </a:ext>
            </a:extLst>
          </p:cNvPr>
          <p:cNvGrpSpPr/>
          <p:nvPr/>
        </p:nvGrpSpPr>
        <p:grpSpPr>
          <a:xfrm>
            <a:off x="1384356" y="2535072"/>
            <a:ext cx="276038" cy="253916"/>
            <a:chOff x="3330979" y="3368861"/>
            <a:chExt cx="368048" cy="338556"/>
          </a:xfrm>
        </p:grpSpPr>
        <p:sp>
          <p:nvSpPr>
            <p:cNvPr id="48" name="角丸四角形 33">
              <a:extLst>
                <a:ext uri="{FF2B5EF4-FFF2-40B4-BE49-F238E27FC236}">
                  <a16:creationId xmlns:a16="http://schemas.microsoft.com/office/drawing/2014/main" id="{652A100C-1198-4C9D-9929-E3256F307DD9}"/>
                </a:ext>
              </a:extLst>
            </p:cNvPr>
            <p:cNvSpPr/>
            <p:nvPr/>
          </p:nvSpPr>
          <p:spPr>
            <a:xfrm>
              <a:off x="3402910" y="3383712"/>
              <a:ext cx="223114" cy="223114"/>
            </a:xfrm>
            <a:prstGeom prst="roundRect">
              <a:avLst/>
            </a:prstGeom>
            <a:solidFill>
              <a:srgbClr val="FC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正方形/長方形 48">
              <a:extLst>
                <a:ext uri="{FF2B5EF4-FFF2-40B4-BE49-F238E27FC236}">
                  <a16:creationId xmlns:a16="http://schemas.microsoft.com/office/drawing/2014/main" id="{85FDF642-1580-4B91-A89F-84E5EC74C44E}"/>
                </a:ext>
              </a:extLst>
            </p:cNvPr>
            <p:cNvSpPr/>
            <p:nvPr/>
          </p:nvSpPr>
          <p:spPr>
            <a:xfrm>
              <a:off x="3330979" y="3368861"/>
              <a:ext cx="368048" cy="3385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a:t>
              </a:r>
              <a:endParaRPr kumimoji="1" lang="ja-JP" altLang="en-US" sz="15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37" name="グループ化 36">
            <a:extLst>
              <a:ext uri="{FF2B5EF4-FFF2-40B4-BE49-F238E27FC236}">
                <a16:creationId xmlns:a16="http://schemas.microsoft.com/office/drawing/2014/main" id="{E3A8424D-0056-4AD9-87D5-6A4B6EB4EFAD}"/>
              </a:ext>
            </a:extLst>
          </p:cNvPr>
          <p:cNvGrpSpPr/>
          <p:nvPr/>
        </p:nvGrpSpPr>
        <p:grpSpPr>
          <a:xfrm>
            <a:off x="1384356" y="2887108"/>
            <a:ext cx="276038" cy="253916"/>
            <a:chOff x="3350655" y="3616374"/>
            <a:chExt cx="368048" cy="338556"/>
          </a:xfrm>
        </p:grpSpPr>
        <p:sp>
          <p:nvSpPr>
            <p:cNvPr id="46" name="角丸四角形 36">
              <a:extLst>
                <a:ext uri="{FF2B5EF4-FFF2-40B4-BE49-F238E27FC236}">
                  <a16:creationId xmlns:a16="http://schemas.microsoft.com/office/drawing/2014/main" id="{2136F361-DB72-4EFD-A96B-0EF02B038427}"/>
                </a:ext>
              </a:extLst>
            </p:cNvPr>
            <p:cNvSpPr/>
            <p:nvPr/>
          </p:nvSpPr>
          <p:spPr>
            <a:xfrm>
              <a:off x="3423120" y="3629698"/>
              <a:ext cx="223114" cy="223114"/>
            </a:xfrm>
            <a:prstGeom prst="roundRect">
              <a:avLst/>
            </a:prstGeom>
            <a:solidFill>
              <a:srgbClr val="FC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正方形/長方形 46">
              <a:extLst>
                <a:ext uri="{FF2B5EF4-FFF2-40B4-BE49-F238E27FC236}">
                  <a16:creationId xmlns:a16="http://schemas.microsoft.com/office/drawing/2014/main" id="{849C57DF-019A-4C96-B099-CB47B7F7C895}"/>
                </a:ext>
              </a:extLst>
            </p:cNvPr>
            <p:cNvSpPr/>
            <p:nvPr/>
          </p:nvSpPr>
          <p:spPr>
            <a:xfrm>
              <a:off x="3350655" y="3616374"/>
              <a:ext cx="368048" cy="3385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a:t>
              </a:r>
              <a:endParaRPr kumimoji="1" lang="ja-JP" altLang="en-US" sz="15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38" name="グループ化 37">
            <a:extLst>
              <a:ext uri="{FF2B5EF4-FFF2-40B4-BE49-F238E27FC236}">
                <a16:creationId xmlns:a16="http://schemas.microsoft.com/office/drawing/2014/main" id="{EDE6ACCB-727C-46F1-B1F9-710D1DB2F42C}"/>
              </a:ext>
            </a:extLst>
          </p:cNvPr>
          <p:cNvGrpSpPr/>
          <p:nvPr/>
        </p:nvGrpSpPr>
        <p:grpSpPr>
          <a:xfrm>
            <a:off x="1384356" y="3239548"/>
            <a:ext cx="276038" cy="253916"/>
            <a:chOff x="3350655" y="3999493"/>
            <a:chExt cx="368048" cy="338556"/>
          </a:xfrm>
        </p:grpSpPr>
        <p:sp>
          <p:nvSpPr>
            <p:cNvPr id="44" name="角丸四角形 39">
              <a:extLst>
                <a:ext uri="{FF2B5EF4-FFF2-40B4-BE49-F238E27FC236}">
                  <a16:creationId xmlns:a16="http://schemas.microsoft.com/office/drawing/2014/main" id="{E3BEEADB-8768-4D3E-9A78-07C22C275433}"/>
                </a:ext>
              </a:extLst>
            </p:cNvPr>
            <p:cNvSpPr/>
            <p:nvPr/>
          </p:nvSpPr>
          <p:spPr>
            <a:xfrm>
              <a:off x="3423120" y="4011492"/>
              <a:ext cx="223114" cy="223114"/>
            </a:xfrm>
            <a:prstGeom prst="roundRect">
              <a:avLst/>
            </a:prstGeom>
            <a:solidFill>
              <a:srgbClr val="FC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正方形/長方形 44">
              <a:extLst>
                <a:ext uri="{FF2B5EF4-FFF2-40B4-BE49-F238E27FC236}">
                  <a16:creationId xmlns:a16="http://schemas.microsoft.com/office/drawing/2014/main" id="{A582E5BA-6C2E-41DB-B683-AB8A946580CB}"/>
                </a:ext>
              </a:extLst>
            </p:cNvPr>
            <p:cNvSpPr/>
            <p:nvPr/>
          </p:nvSpPr>
          <p:spPr>
            <a:xfrm>
              <a:off x="3350655" y="3999493"/>
              <a:ext cx="368048" cy="3385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3</a:t>
              </a:r>
              <a:endParaRPr kumimoji="1" lang="ja-JP" altLang="en-US" sz="15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39" name="グループ化 38">
            <a:extLst>
              <a:ext uri="{FF2B5EF4-FFF2-40B4-BE49-F238E27FC236}">
                <a16:creationId xmlns:a16="http://schemas.microsoft.com/office/drawing/2014/main" id="{4E236760-616C-4B99-A08A-D074FB88B804}"/>
              </a:ext>
            </a:extLst>
          </p:cNvPr>
          <p:cNvGrpSpPr/>
          <p:nvPr/>
        </p:nvGrpSpPr>
        <p:grpSpPr>
          <a:xfrm>
            <a:off x="1384356" y="3567469"/>
            <a:ext cx="276038" cy="253916"/>
            <a:chOff x="3355063" y="4324830"/>
            <a:chExt cx="368048" cy="338556"/>
          </a:xfrm>
        </p:grpSpPr>
        <p:sp>
          <p:nvSpPr>
            <p:cNvPr id="42" name="角丸四角形 42">
              <a:extLst>
                <a:ext uri="{FF2B5EF4-FFF2-40B4-BE49-F238E27FC236}">
                  <a16:creationId xmlns:a16="http://schemas.microsoft.com/office/drawing/2014/main" id="{164E57A4-5B34-4BC1-A968-6048D084DC0E}"/>
                </a:ext>
              </a:extLst>
            </p:cNvPr>
            <p:cNvSpPr/>
            <p:nvPr/>
          </p:nvSpPr>
          <p:spPr>
            <a:xfrm>
              <a:off x="3423121" y="4351772"/>
              <a:ext cx="223114" cy="223114"/>
            </a:xfrm>
            <a:prstGeom prst="roundRect">
              <a:avLst/>
            </a:prstGeom>
            <a:solidFill>
              <a:srgbClr val="FC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A1A39E86-FB50-4F75-A2E7-C67094E58459}"/>
                </a:ext>
              </a:extLst>
            </p:cNvPr>
            <p:cNvSpPr/>
            <p:nvPr/>
          </p:nvSpPr>
          <p:spPr>
            <a:xfrm>
              <a:off x="3355063" y="4324830"/>
              <a:ext cx="368048" cy="3385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4</a:t>
              </a:r>
              <a:endParaRPr kumimoji="1" lang="ja-JP" altLang="en-US" sz="15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pic>
        <p:nvPicPr>
          <p:cNvPr id="41" name="図 40" descr="文字が書かれている  中程度の精度で自動的に生成された説明">
            <a:extLst>
              <a:ext uri="{FF2B5EF4-FFF2-40B4-BE49-F238E27FC236}">
                <a16:creationId xmlns:a16="http://schemas.microsoft.com/office/drawing/2014/main" id="{DF9A51E7-1142-440E-AB93-8568BE66FF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89108" y="1672587"/>
            <a:ext cx="533164" cy="233456"/>
          </a:xfrm>
          <a:prstGeom prst="rect">
            <a:avLst/>
          </a:prstGeom>
        </p:spPr>
      </p:pic>
      <p:sp>
        <p:nvSpPr>
          <p:cNvPr id="87" name="正方形/長方形 86">
            <a:extLst>
              <a:ext uri="{FF2B5EF4-FFF2-40B4-BE49-F238E27FC236}">
                <a16:creationId xmlns:a16="http://schemas.microsoft.com/office/drawing/2014/main" id="{185D4010-D213-499A-8691-C90BF249DCB3}"/>
              </a:ext>
            </a:extLst>
          </p:cNvPr>
          <p:cNvSpPr/>
          <p:nvPr/>
        </p:nvSpPr>
        <p:spPr>
          <a:xfrm>
            <a:off x="4879222" y="2928131"/>
            <a:ext cx="3099926" cy="1061829"/>
          </a:xfrm>
          <a:prstGeom prst="rect">
            <a:avLst/>
          </a:prstGeom>
        </p:spPr>
        <p:txBody>
          <a:bodyPr wrap="squar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買い物支援を通じたコミュニティの活性化や野菜摂取機会の増加などの食事改善を促す。</a:t>
            </a:r>
            <a:endParaRPr kumimoji="0"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さらに</a:t>
            </a:r>
            <a:r>
              <a:rPr kumimoji="0"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ICT</a:t>
            </a:r>
            <a:r>
              <a:rPr kumimoji="0"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機器活用により、生活習慣病の重症化予防や健康増進の取組みを推進し、住民の健康寿命延伸と生涯現役社会の実現をめざす。</a:t>
            </a:r>
          </a:p>
        </p:txBody>
      </p:sp>
      <p:sp>
        <p:nvSpPr>
          <p:cNvPr id="90" name="角丸四角形 166">
            <a:extLst>
              <a:ext uri="{FF2B5EF4-FFF2-40B4-BE49-F238E27FC236}">
                <a16:creationId xmlns:a16="http://schemas.microsoft.com/office/drawing/2014/main" id="{1979A095-653F-42C5-940B-68070B3D346C}"/>
              </a:ext>
            </a:extLst>
          </p:cNvPr>
          <p:cNvSpPr/>
          <p:nvPr/>
        </p:nvSpPr>
        <p:spPr>
          <a:xfrm>
            <a:off x="4806110" y="1298450"/>
            <a:ext cx="2045525" cy="288678"/>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1" name="テキスト ボックス 90">
            <a:extLst>
              <a:ext uri="{FF2B5EF4-FFF2-40B4-BE49-F238E27FC236}">
                <a16:creationId xmlns:a16="http://schemas.microsoft.com/office/drawing/2014/main" id="{5BCE4F83-9AC0-4298-952E-5AEF2EA0BE6E}"/>
              </a:ext>
            </a:extLst>
          </p:cNvPr>
          <p:cNvSpPr txBox="1"/>
          <p:nvPr/>
        </p:nvSpPr>
        <p:spPr>
          <a:xfrm>
            <a:off x="5121358" y="1349411"/>
            <a:ext cx="168177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高齢者にやさしいまちづくり</a:t>
            </a:r>
          </a:p>
        </p:txBody>
      </p:sp>
      <p:sp>
        <p:nvSpPr>
          <p:cNvPr id="89" name="角丸四角形 74">
            <a:extLst>
              <a:ext uri="{FF2B5EF4-FFF2-40B4-BE49-F238E27FC236}">
                <a16:creationId xmlns:a16="http://schemas.microsoft.com/office/drawing/2014/main" id="{5FEF42B6-13B0-409F-91D1-545F9726076C}"/>
              </a:ext>
            </a:extLst>
          </p:cNvPr>
          <p:cNvSpPr>
            <a:spLocks noChangeAspect="1"/>
          </p:cNvSpPr>
          <p:nvPr/>
        </p:nvSpPr>
        <p:spPr>
          <a:xfrm>
            <a:off x="4841985" y="1321511"/>
            <a:ext cx="243000" cy="243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乗算記号 2">
            <a:extLst>
              <a:ext uri="{FF2B5EF4-FFF2-40B4-BE49-F238E27FC236}">
                <a16:creationId xmlns:a16="http://schemas.microsoft.com/office/drawing/2014/main" id="{5F29F6B2-B744-4F38-AF1D-3BDA9D655F75}"/>
              </a:ext>
            </a:extLst>
          </p:cNvPr>
          <p:cNvSpPr/>
          <p:nvPr/>
        </p:nvSpPr>
        <p:spPr>
          <a:xfrm>
            <a:off x="7516323" y="1894365"/>
            <a:ext cx="258113" cy="258113"/>
          </a:xfrm>
          <a:prstGeom prst="mathMultiply">
            <a:avLst>
              <a:gd name="adj1" fmla="val 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85" name="図 84">
            <a:extLst>
              <a:ext uri="{FF2B5EF4-FFF2-40B4-BE49-F238E27FC236}">
                <a16:creationId xmlns:a16="http://schemas.microsoft.com/office/drawing/2014/main" id="{B6752416-F5FC-4ED7-A055-DA444F662446}"/>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4857948" y="1328677"/>
            <a:ext cx="216000" cy="216000"/>
          </a:xfrm>
          <a:prstGeom prst="rect">
            <a:avLst/>
          </a:prstGeom>
        </p:spPr>
      </p:pic>
      <p:sp>
        <p:nvSpPr>
          <p:cNvPr id="78" name="テキスト ボックス 77">
            <a:extLst>
              <a:ext uri="{FF2B5EF4-FFF2-40B4-BE49-F238E27FC236}">
                <a16:creationId xmlns:a16="http://schemas.microsoft.com/office/drawing/2014/main" id="{E378FA75-3277-4A04-A3E1-ABBF0173D3B0}"/>
              </a:ext>
            </a:extLst>
          </p:cNvPr>
          <p:cNvSpPr txBox="1"/>
          <p:nvPr/>
        </p:nvSpPr>
        <p:spPr>
          <a:xfrm>
            <a:off x="7068858" y="2158793"/>
            <a:ext cx="546824" cy="196208"/>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srgbClr val="993333"/>
                </a:solidFill>
                <a:effectLst/>
                <a:uLnTx/>
                <a:uFillTx/>
                <a:latin typeface="HGP創英角ｺﾞｼｯｸUB" panose="020B0900000000000000" pitchFamily="50" charset="-128"/>
                <a:ea typeface="HGP創英角ｺﾞｼｯｸUB" panose="020B0900000000000000" pitchFamily="50" charset="-128"/>
                <a:cs typeface="+mn-cs"/>
              </a:rPr>
              <a:t>富田林市</a:t>
            </a:r>
          </a:p>
        </p:txBody>
      </p:sp>
      <p:pic>
        <p:nvPicPr>
          <p:cNvPr id="79" name="図 78">
            <a:extLst>
              <a:ext uri="{FF2B5EF4-FFF2-40B4-BE49-F238E27FC236}">
                <a16:creationId xmlns:a16="http://schemas.microsoft.com/office/drawing/2014/main" id="{396B5B72-9780-44AA-93F5-CAB0C12C58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08138" y="1886458"/>
            <a:ext cx="1099085" cy="243000"/>
          </a:xfrm>
          <a:prstGeom prst="rect">
            <a:avLst/>
          </a:prstGeom>
        </p:spPr>
      </p:pic>
      <p:pic>
        <p:nvPicPr>
          <p:cNvPr id="80" name="図 79" descr="市章">
            <a:extLst>
              <a:ext uri="{FF2B5EF4-FFF2-40B4-BE49-F238E27FC236}">
                <a16:creationId xmlns:a16="http://schemas.microsoft.com/office/drawing/2014/main" id="{41CCEE39-D8DB-4E30-94CF-5C8C1861EB07}"/>
              </a:ext>
            </a:extLst>
          </p:cNvPr>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184027" y="1831664"/>
            <a:ext cx="291465" cy="334804"/>
          </a:xfrm>
          <a:prstGeom prst="rect">
            <a:avLst/>
          </a:prstGeom>
          <a:noFill/>
        </p:spPr>
      </p:pic>
      <p:sp>
        <p:nvSpPr>
          <p:cNvPr id="124" name="角丸四角形 6">
            <a:extLst>
              <a:ext uri="{FF2B5EF4-FFF2-40B4-BE49-F238E27FC236}">
                <a16:creationId xmlns:a16="http://schemas.microsoft.com/office/drawing/2014/main" id="{8ABA0D79-2662-42CB-AA03-970FFC4CD95A}"/>
              </a:ext>
            </a:extLst>
          </p:cNvPr>
          <p:cNvSpPr/>
          <p:nvPr/>
        </p:nvSpPr>
        <p:spPr>
          <a:xfrm>
            <a:off x="4761154" y="1733307"/>
            <a:ext cx="1659956" cy="500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＜実績＞</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・ヤサイバー利用者：</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1,860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・キッチンカー利用者</a:t>
            </a:r>
            <a:r>
              <a:rPr kumimoji="1" lang="zh-TW" altLang="en-US" sz="900" b="0" i="0" u="none" strike="noStrike" kern="1200" cap="none" spc="0" normalizeH="0" baseline="0" noProof="0" dirty="0">
                <a:ln>
                  <a:noFill/>
                </a:ln>
                <a:solidFill>
                  <a:prstClr val="black"/>
                </a:solidFill>
                <a:effectLst/>
                <a:uLnTx/>
                <a:uFillTx/>
                <a:latin typeface="新細明體"/>
                <a:cs typeface="+mn-cs"/>
              </a:rPr>
              <a:t>：約</a:t>
            </a:r>
            <a:r>
              <a:rPr kumimoji="1" lang="en-US" altLang="zh-TW" sz="900" b="0" i="0" u="none" strike="noStrike" kern="1200" cap="none" spc="0" normalizeH="0" baseline="0" noProof="0" dirty="0">
                <a:ln>
                  <a:noFill/>
                </a:ln>
                <a:solidFill>
                  <a:prstClr val="black"/>
                </a:solidFill>
                <a:effectLst/>
                <a:uLnTx/>
                <a:uFillTx/>
                <a:latin typeface="新細明體"/>
                <a:cs typeface="+mn-cs"/>
              </a:rPr>
              <a:t>480</a:t>
            </a:r>
            <a:r>
              <a:rPr kumimoji="1" lang="zh-TW" altLang="en-US" sz="900" b="0" i="0" u="none" strike="noStrike" kern="1200" cap="none" spc="0" normalizeH="0" baseline="0" noProof="0" dirty="0">
                <a:ln>
                  <a:noFill/>
                </a:ln>
                <a:solidFill>
                  <a:prstClr val="black"/>
                </a:solidFill>
                <a:effectLst/>
                <a:uLnTx/>
                <a:uFillTx/>
                <a:latin typeface="新細明體"/>
                <a:cs typeface="+mn-cs"/>
              </a:rPr>
              <a:t>名</a:t>
            </a:r>
            <a:endParaRPr kumimoji="1" lang="en-US" altLang="zh-TW" sz="900" b="0" i="0" u="none" strike="noStrike" kern="1200" cap="none" spc="0" normalizeH="0" baseline="0" noProof="0" dirty="0">
              <a:ln>
                <a:noFill/>
              </a:ln>
              <a:solidFill>
                <a:prstClr val="black"/>
              </a:solidFill>
              <a:effectLst/>
              <a:uLnTx/>
              <a:uFillTx/>
              <a:latin typeface="新細明體"/>
              <a:cs typeface="+mn-cs"/>
            </a:endParaRPr>
          </a:p>
        </p:txBody>
      </p:sp>
      <p:sp>
        <p:nvSpPr>
          <p:cNvPr id="127" name="角丸四角形 6">
            <a:extLst>
              <a:ext uri="{FF2B5EF4-FFF2-40B4-BE49-F238E27FC236}">
                <a16:creationId xmlns:a16="http://schemas.microsoft.com/office/drawing/2014/main" id="{4F245E36-AE4C-473C-A3D4-6B70BDB7E79C}"/>
              </a:ext>
            </a:extLst>
          </p:cNvPr>
          <p:cNvSpPr/>
          <p:nvPr/>
        </p:nvSpPr>
        <p:spPr>
          <a:xfrm>
            <a:off x="48076" y="1640842"/>
            <a:ext cx="2211595" cy="6802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＜実績＞</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とよのんコンシェルジュ登録者数：約</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1,300</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endPar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・参画企業数：約</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・スマホ利用講座参加者数：約</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正方形/長方形 4"/>
          <p:cNvSpPr/>
          <p:nvPr/>
        </p:nvSpPr>
        <p:spPr>
          <a:xfrm>
            <a:off x="2192341" y="1311320"/>
            <a:ext cx="21900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コンパクトスマートシティの実現</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a:xfrm>
            <a:off x="7047091" y="1276551"/>
            <a:ext cx="1866217"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コミュニティの形成及び</a:t>
            </a:r>
            <a:endParaRPr kumimoji="1" lang="en-US" altLang="ja-JP" sz="135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キャッシュレスの推進</a:t>
            </a:r>
            <a:endParaRPr kumimoji="1" lang="en-US" altLang="ja-JP" sz="135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21" name="図 1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62656" y="4325631"/>
            <a:ext cx="937636" cy="703490"/>
          </a:xfrm>
          <a:prstGeom prst="rect">
            <a:avLst/>
          </a:prstGeom>
        </p:spPr>
      </p:pic>
      <p:pic>
        <p:nvPicPr>
          <p:cNvPr id="123" name="図 12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598463" y="4341908"/>
            <a:ext cx="1029788" cy="686182"/>
          </a:xfrm>
          <a:prstGeom prst="rect">
            <a:avLst/>
          </a:prstGeom>
        </p:spPr>
      </p:pic>
      <p:pic>
        <p:nvPicPr>
          <p:cNvPr id="128" name="図 127"/>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011639" y="4320170"/>
            <a:ext cx="1011711" cy="707920"/>
          </a:xfrm>
          <a:prstGeom prst="rect">
            <a:avLst/>
          </a:prstGeom>
        </p:spPr>
      </p:pic>
      <p:sp>
        <p:nvSpPr>
          <p:cNvPr id="4" name="正方形/長方形 3"/>
          <p:cNvSpPr/>
          <p:nvPr/>
        </p:nvSpPr>
        <p:spPr>
          <a:xfrm>
            <a:off x="5613094" y="2594378"/>
            <a:ext cx="2408032"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高齢者にやさしいまちづくり（金剛地区）</a:t>
            </a:r>
          </a:p>
        </p:txBody>
      </p:sp>
      <p:grpSp>
        <p:nvGrpSpPr>
          <p:cNvPr id="60" name="グループ化 59">
            <a:extLst>
              <a:ext uri="{FF2B5EF4-FFF2-40B4-BE49-F238E27FC236}">
                <a16:creationId xmlns:a16="http://schemas.microsoft.com/office/drawing/2014/main" id="{758A498E-EB06-428D-A488-0849257DD8D4}"/>
              </a:ext>
            </a:extLst>
          </p:cNvPr>
          <p:cNvGrpSpPr/>
          <p:nvPr/>
        </p:nvGrpSpPr>
        <p:grpSpPr>
          <a:xfrm>
            <a:off x="177264" y="5089998"/>
            <a:ext cx="276038" cy="253916"/>
            <a:chOff x="3330979" y="3368861"/>
            <a:chExt cx="368048" cy="338556"/>
          </a:xfrm>
        </p:grpSpPr>
        <p:sp>
          <p:nvSpPr>
            <p:cNvPr id="61" name="角丸四角形 33">
              <a:extLst>
                <a:ext uri="{FF2B5EF4-FFF2-40B4-BE49-F238E27FC236}">
                  <a16:creationId xmlns:a16="http://schemas.microsoft.com/office/drawing/2014/main" id="{652A100C-1198-4C9D-9929-E3256F307DD9}"/>
                </a:ext>
              </a:extLst>
            </p:cNvPr>
            <p:cNvSpPr/>
            <p:nvPr/>
          </p:nvSpPr>
          <p:spPr>
            <a:xfrm>
              <a:off x="3402910" y="3383712"/>
              <a:ext cx="223114" cy="223114"/>
            </a:xfrm>
            <a:prstGeom prst="roundRect">
              <a:avLst/>
            </a:prstGeom>
            <a:solidFill>
              <a:srgbClr val="FC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正方形/長方形 61">
              <a:extLst>
                <a:ext uri="{FF2B5EF4-FFF2-40B4-BE49-F238E27FC236}">
                  <a16:creationId xmlns:a16="http://schemas.microsoft.com/office/drawing/2014/main" id="{85FDF642-1580-4B91-A89F-84E5EC74C44E}"/>
                </a:ext>
              </a:extLst>
            </p:cNvPr>
            <p:cNvSpPr/>
            <p:nvPr/>
          </p:nvSpPr>
          <p:spPr>
            <a:xfrm>
              <a:off x="3330979" y="3368861"/>
              <a:ext cx="368048" cy="3385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a:t>
              </a:r>
              <a:endParaRPr kumimoji="1" lang="ja-JP" altLang="en-US" sz="15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12" name="正方形/長方形 11"/>
          <p:cNvSpPr/>
          <p:nvPr/>
        </p:nvSpPr>
        <p:spPr>
          <a:xfrm>
            <a:off x="148613" y="5295503"/>
            <a:ext cx="1183997" cy="4732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健康相談予約アプリを通じて公民館でフィットネスを楽しむ町民</a:t>
            </a:r>
          </a:p>
        </p:txBody>
      </p:sp>
      <p:grpSp>
        <p:nvGrpSpPr>
          <p:cNvPr id="64" name="グループ化 63">
            <a:extLst>
              <a:ext uri="{FF2B5EF4-FFF2-40B4-BE49-F238E27FC236}">
                <a16:creationId xmlns:a16="http://schemas.microsoft.com/office/drawing/2014/main" id="{EDE6ACCB-727C-46F1-B1F9-710D1DB2F42C}"/>
              </a:ext>
            </a:extLst>
          </p:cNvPr>
          <p:cNvGrpSpPr/>
          <p:nvPr/>
        </p:nvGrpSpPr>
        <p:grpSpPr>
          <a:xfrm>
            <a:off x="1513014" y="5100763"/>
            <a:ext cx="276038" cy="253916"/>
            <a:chOff x="3350655" y="3999493"/>
            <a:chExt cx="368048" cy="338556"/>
          </a:xfrm>
        </p:grpSpPr>
        <p:sp>
          <p:nvSpPr>
            <p:cNvPr id="65" name="角丸四角形 39">
              <a:extLst>
                <a:ext uri="{FF2B5EF4-FFF2-40B4-BE49-F238E27FC236}">
                  <a16:creationId xmlns:a16="http://schemas.microsoft.com/office/drawing/2014/main" id="{E3BEEADB-8768-4D3E-9A78-07C22C275433}"/>
                </a:ext>
              </a:extLst>
            </p:cNvPr>
            <p:cNvSpPr/>
            <p:nvPr/>
          </p:nvSpPr>
          <p:spPr>
            <a:xfrm>
              <a:off x="3423120" y="4011492"/>
              <a:ext cx="223114" cy="223114"/>
            </a:xfrm>
            <a:prstGeom prst="roundRect">
              <a:avLst/>
            </a:prstGeom>
            <a:solidFill>
              <a:srgbClr val="FCB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A582E5BA-6C2E-41DB-B683-AB8A946580CB}"/>
                </a:ext>
              </a:extLst>
            </p:cNvPr>
            <p:cNvSpPr/>
            <p:nvPr/>
          </p:nvSpPr>
          <p:spPr>
            <a:xfrm>
              <a:off x="3350655" y="3999493"/>
              <a:ext cx="368048" cy="3385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3</a:t>
              </a:r>
              <a:endParaRPr kumimoji="1" lang="ja-JP" altLang="en-US" sz="15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67" name="正方形/長方形 66"/>
          <p:cNvSpPr/>
          <p:nvPr/>
        </p:nvSpPr>
        <p:spPr>
          <a:xfrm>
            <a:off x="1504766" y="5295786"/>
            <a:ext cx="1183997" cy="4732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とよのん</a:t>
            </a: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ウォレットのキャッシュレスを体験する町民（パンを購入）</a:t>
            </a:r>
          </a:p>
        </p:txBody>
      </p:sp>
      <p:sp>
        <p:nvSpPr>
          <p:cNvPr id="68" name="正方形/長方形 67"/>
          <p:cNvSpPr/>
          <p:nvPr/>
        </p:nvSpPr>
        <p:spPr>
          <a:xfrm>
            <a:off x="2974445" y="5277108"/>
            <a:ext cx="1183997"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デジタルデバイド解消のため、町民向けに開催される「スマホ利用講座」</a:t>
            </a:r>
          </a:p>
        </p:txBody>
      </p:sp>
      <p:sp>
        <p:nvSpPr>
          <p:cNvPr id="13" name="テキスト ボックス 12"/>
          <p:cNvSpPr txBox="1"/>
          <p:nvPr/>
        </p:nvSpPr>
        <p:spPr>
          <a:xfrm>
            <a:off x="426902" y="5074242"/>
            <a:ext cx="70884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健康アプリ</a:t>
            </a:r>
          </a:p>
        </p:txBody>
      </p:sp>
      <p:sp>
        <p:nvSpPr>
          <p:cNvPr id="70" name="テキスト ボックス 69"/>
          <p:cNvSpPr txBox="1"/>
          <p:nvPr/>
        </p:nvSpPr>
        <p:spPr>
          <a:xfrm>
            <a:off x="1765140" y="5080501"/>
            <a:ext cx="87556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キャッシュレス</a:t>
            </a:r>
          </a:p>
        </p:txBody>
      </p:sp>
      <p:sp>
        <p:nvSpPr>
          <p:cNvPr id="71" name="テキスト ボックス 70"/>
          <p:cNvSpPr txBox="1"/>
          <p:nvPr/>
        </p:nvSpPr>
        <p:spPr>
          <a:xfrm>
            <a:off x="2963245" y="5074242"/>
            <a:ext cx="123783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デジタルデバイド解消</a:t>
            </a:r>
          </a:p>
        </p:txBody>
      </p:sp>
      <p:pic>
        <p:nvPicPr>
          <p:cNvPr id="15" name="図 1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28446" y="2964018"/>
            <a:ext cx="1003703" cy="736412"/>
          </a:xfrm>
          <a:prstGeom prst="rect">
            <a:avLst/>
          </a:prstGeom>
        </p:spPr>
      </p:pic>
      <p:sp>
        <p:nvSpPr>
          <p:cNvPr id="16" name="テキスト ボックス 15"/>
          <p:cNvSpPr txBox="1"/>
          <p:nvPr/>
        </p:nvSpPr>
        <p:spPr>
          <a:xfrm rot="5400000">
            <a:off x="1787671" y="3948320"/>
            <a:ext cx="540913"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7" name="テキスト ボックス 16"/>
          <p:cNvSpPr txBox="1"/>
          <p:nvPr/>
        </p:nvSpPr>
        <p:spPr>
          <a:xfrm>
            <a:off x="2119784" y="3901597"/>
            <a:ext cx="130035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サービスは次々に追加</a:t>
            </a:r>
          </a:p>
        </p:txBody>
      </p:sp>
      <p:pic>
        <p:nvPicPr>
          <p:cNvPr id="81" name="図 80"/>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5108497" y="4360419"/>
            <a:ext cx="967865" cy="908060"/>
          </a:xfrm>
          <a:prstGeom prst="rect">
            <a:avLst/>
          </a:prstGeom>
        </p:spPr>
      </p:pic>
      <p:pic>
        <p:nvPicPr>
          <p:cNvPr id="82" name="図 81"/>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7161508" y="4448985"/>
            <a:ext cx="1448252" cy="767204"/>
          </a:xfrm>
          <a:prstGeom prst="rect">
            <a:avLst/>
          </a:prstGeom>
        </p:spPr>
      </p:pic>
      <p:pic>
        <p:nvPicPr>
          <p:cNvPr id="18" name="図 17"/>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5781186" y="4212490"/>
            <a:ext cx="890174" cy="663132"/>
          </a:xfrm>
          <a:prstGeom prst="rect">
            <a:avLst/>
          </a:prstGeom>
        </p:spPr>
      </p:pic>
      <p:sp>
        <p:nvSpPr>
          <p:cNvPr id="19" name="正方形/長方形 18"/>
          <p:cNvSpPr/>
          <p:nvPr/>
        </p:nvSpPr>
        <p:spPr>
          <a:xfrm>
            <a:off x="5150660" y="5382007"/>
            <a:ext cx="143301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地元の野菜を無人販売</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（ヤサイバー）</a:t>
            </a:r>
          </a:p>
        </p:txBody>
      </p:sp>
      <p:sp>
        <p:nvSpPr>
          <p:cNvPr id="20" name="正方形/長方形 19"/>
          <p:cNvSpPr/>
          <p:nvPr/>
        </p:nvSpPr>
        <p:spPr>
          <a:xfrm>
            <a:off x="7003794" y="5296012"/>
            <a:ext cx="197201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キッチンカーによる様々な食の提供　</a:t>
            </a:r>
          </a:p>
        </p:txBody>
      </p:sp>
      <p:sp>
        <p:nvSpPr>
          <p:cNvPr id="88" name="テキスト ボックス 87">
            <a:extLst>
              <a:ext uri="{FF2B5EF4-FFF2-40B4-BE49-F238E27FC236}">
                <a16:creationId xmlns:a16="http://schemas.microsoft.com/office/drawing/2014/main" id="{B3BF1302-8B95-4C74-B0BD-F1CAB520709E}"/>
              </a:ext>
            </a:extLst>
          </p:cNvPr>
          <p:cNvSpPr txBox="1"/>
          <p:nvPr/>
        </p:nvSpPr>
        <p:spPr>
          <a:xfrm>
            <a:off x="2603" y="-3497"/>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大阪スマートシティパートナーズフォーラム</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【OSPF】</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（大阪府）②プロジェクトの推進</a:t>
            </a:r>
          </a:p>
        </p:txBody>
      </p:sp>
      <p:sp>
        <p:nvSpPr>
          <p:cNvPr id="83" name="テキスト ボックス 82"/>
          <p:cNvSpPr txBox="1"/>
          <p:nvPr/>
        </p:nvSpPr>
        <p:spPr>
          <a:xfrm>
            <a:off x="51689" y="32619"/>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6"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65681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6022A9B5-00E2-45B1-AA00-DD78C6CD1099}"/>
              </a:ext>
            </a:extLst>
          </p:cNvPr>
          <p:cNvSpPr txBox="1"/>
          <p:nvPr/>
        </p:nvSpPr>
        <p:spPr>
          <a:xfrm>
            <a:off x="168887" y="2935020"/>
            <a:ext cx="2433252"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市町村課題の見える化推進事業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0" name="テキスト ボックス 29">
            <a:extLst>
              <a:ext uri="{FF2B5EF4-FFF2-40B4-BE49-F238E27FC236}">
                <a16:creationId xmlns:a16="http://schemas.microsoft.com/office/drawing/2014/main" id="{E74796E3-586B-4D9D-9CEA-7CC0B442EC39}"/>
              </a:ext>
            </a:extLst>
          </p:cNvPr>
          <p:cNvSpPr txBox="1"/>
          <p:nvPr/>
        </p:nvSpPr>
        <p:spPr>
          <a:xfrm>
            <a:off x="167953" y="3222619"/>
            <a:ext cx="2352235" cy="738664"/>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分野別ワーキングを通じた市町村課題の共有や、市町村課題の発表の場として「</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OSAKA Smart City Meet-up</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」を開催。</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テキスト ボックス 30">
            <a:extLst>
              <a:ext uri="{FF2B5EF4-FFF2-40B4-BE49-F238E27FC236}">
                <a16:creationId xmlns:a16="http://schemas.microsoft.com/office/drawing/2014/main" id="{5FC57503-904F-4393-A0D6-BFB7D7B8FD8A}"/>
              </a:ext>
            </a:extLst>
          </p:cNvPr>
          <p:cNvSpPr txBox="1"/>
          <p:nvPr/>
        </p:nvSpPr>
        <p:spPr>
          <a:xfrm>
            <a:off x="4797259" y="3628582"/>
            <a:ext cx="2407054"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プロジェクト</a:t>
            </a: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推進補助制度</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2" name="テキスト ボックス 31">
            <a:extLst>
              <a:ext uri="{FF2B5EF4-FFF2-40B4-BE49-F238E27FC236}">
                <a16:creationId xmlns:a16="http://schemas.microsoft.com/office/drawing/2014/main" id="{D7A8BE78-B415-44AE-A645-AE47476BAEAE}"/>
              </a:ext>
            </a:extLst>
          </p:cNvPr>
          <p:cNvSpPr txBox="1"/>
          <p:nvPr/>
        </p:nvSpPr>
        <p:spPr>
          <a:xfrm>
            <a:off x="4871644" y="3862268"/>
            <a:ext cx="3961148" cy="415498"/>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大阪府及び市町村の地域・社会課題を解決する事業実施に要する経費の一部補助を実施。</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60661076-4625-4833-BA6F-CC2461CC2697}"/>
              </a:ext>
            </a:extLst>
          </p:cNvPr>
          <p:cNvSpPr txBox="1"/>
          <p:nvPr/>
        </p:nvSpPr>
        <p:spPr>
          <a:xfrm>
            <a:off x="4776169" y="1469475"/>
            <a:ext cx="1738931"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交流拠点設置事業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4" name="テキスト ボックス 33">
            <a:extLst>
              <a:ext uri="{FF2B5EF4-FFF2-40B4-BE49-F238E27FC236}">
                <a16:creationId xmlns:a16="http://schemas.microsoft.com/office/drawing/2014/main" id="{6303900D-0C49-4EF9-8139-16535505E2E6}"/>
              </a:ext>
            </a:extLst>
          </p:cNvPr>
          <p:cNvSpPr txBox="1"/>
          <p:nvPr/>
        </p:nvSpPr>
        <p:spPr>
          <a:xfrm>
            <a:off x="4830242" y="1743892"/>
            <a:ext cx="2118995" cy="738664"/>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会員企業等との更なる取組みの促進を図り、またコロナ禍における分散型オフィスの一つとして交流拠点を設置。</a:t>
            </a:r>
            <a:endParaRPr kumimoji="1" lang="ja-JP" altLang="en-US" sz="13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D9C83C7C-00AF-43B9-91C9-B78DC2E527C1}"/>
              </a:ext>
            </a:extLst>
          </p:cNvPr>
          <p:cNvSpPr txBox="1"/>
          <p:nvPr/>
        </p:nvSpPr>
        <p:spPr>
          <a:xfrm>
            <a:off x="4797261" y="2579710"/>
            <a:ext cx="1717839"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広報・情報発信事業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6" name="テキスト ボックス 35">
            <a:extLst>
              <a:ext uri="{FF2B5EF4-FFF2-40B4-BE49-F238E27FC236}">
                <a16:creationId xmlns:a16="http://schemas.microsoft.com/office/drawing/2014/main" id="{4B938988-92B2-4668-933B-2D6AC56D3BAB}"/>
              </a:ext>
            </a:extLst>
          </p:cNvPr>
          <p:cNvSpPr txBox="1"/>
          <p:nvPr/>
        </p:nvSpPr>
        <p:spPr>
          <a:xfrm>
            <a:off x="4871643" y="2827138"/>
            <a:ext cx="2077923" cy="738664"/>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ウェブサイトなどを活用しプロジェクト事業内容や大阪のスマートシティ推進に関する幅広い情報を発信。</a:t>
            </a:r>
            <a:endParaRPr kumimoji="1" lang="ja-JP" altLang="en-US" sz="13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7" name="テキスト ボックス 36">
            <a:extLst>
              <a:ext uri="{FF2B5EF4-FFF2-40B4-BE49-F238E27FC236}">
                <a16:creationId xmlns:a16="http://schemas.microsoft.com/office/drawing/2014/main" id="{68476C49-F283-4FE0-B307-7F41FACBC354}"/>
              </a:ext>
            </a:extLst>
          </p:cNvPr>
          <p:cNvSpPr txBox="1"/>
          <p:nvPr/>
        </p:nvSpPr>
        <p:spPr>
          <a:xfrm>
            <a:off x="172668" y="1428115"/>
            <a:ext cx="2862791"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スタートアップ・ベンチャー支援</a:t>
            </a:r>
            <a:r>
              <a:rPr kumimoji="1" lang="ja-JP" altLang="en-US" sz="1200" b="0" i="0" u="none" strike="noStrike" kern="1200" cap="none" spc="0" normalizeH="0" baseline="0" noProof="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事業 </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8" name="テキスト ボックス 37">
            <a:extLst>
              <a:ext uri="{FF2B5EF4-FFF2-40B4-BE49-F238E27FC236}">
                <a16:creationId xmlns:a16="http://schemas.microsoft.com/office/drawing/2014/main" id="{9DA7D292-61C4-4884-AA24-25A4AC3047EC}"/>
              </a:ext>
            </a:extLst>
          </p:cNvPr>
          <p:cNvSpPr txBox="1"/>
          <p:nvPr/>
        </p:nvSpPr>
        <p:spPr>
          <a:xfrm>
            <a:off x="200271" y="1669666"/>
            <a:ext cx="2341224" cy="577081"/>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ベンチャーキャピタル等と連携し、ピッチイベントの開催や市町村での実証を支援。</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0" name="Picture 2">
            <a:extLst>
              <a:ext uri="{FF2B5EF4-FFF2-40B4-BE49-F238E27FC236}">
                <a16:creationId xmlns:a16="http://schemas.microsoft.com/office/drawing/2014/main" id="{DF7FA69F-DCC5-4B7D-B2EA-B0B95EDFDAA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345525" y="1428116"/>
            <a:ext cx="1039531" cy="1039531"/>
          </a:xfrm>
          <a:prstGeom prst="ellipse">
            <a:avLst/>
          </a:prstGeom>
          <a:noFill/>
          <a:effectLst>
            <a:outerShdw blurRad="1270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6C360FB1-4DDF-416C-B5FE-497DA23EF37C}"/>
              </a:ext>
            </a:extLst>
          </p:cNvPr>
          <p:cNvSpPr txBox="1"/>
          <p:nvPr/>
        </p:nvSpPr>
        <p:spPr>
          <a:xfrm>
            <a:off x="167953" y="4765896"/>
            <a:ext cx="4546313"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大阪スマートシティパートナーズフォーラムカンパニーメンバー </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55" name="グループ化 54">
            <a:extLst>
              <a:ext uri="{FF2B5EF4-FFF2-40B4-BE49-F238E27FC236}">
                <a16:creationId xmlns:a16="http://schemas.microsoft.com/office/drawing/2014/main" id="{EE994D7A-DF89-4464-855A-FFD60906E1B2}"/>
              </a:ext>
            </a:extLst>
          </p:cNvPr>
          <p:cNvGrpSpPr/>
          <p:nvPr/>
        </p:nvGrpSpPr>
        <p:grpSpPr>
          <a:xfrm>
            <a:off x="249130" y="3995620"/>
            <a:ext cx="2214041" cy="576098"/>
            <a:chOff x="1320179" y="3954976"/>
            <a:chExt cx="7057703" cy="1902492"/>
          </a:xfrm>
        </p:grpSpPr>
        <p:pic>
          <p:nvPicPr>
            <p:cNvPr id="56" name="図 55">
              <a:extLst>
                <a:ext uri="{FF2B5EF4-FFF2-40B4-BE49-F238E27FC236}">
                  <a16:creationId xmlns:a16="http://schemas.microsoft.com/office/drawing/2014/main" id="{3C97EB1C-3B27-458E-8964-D475E69124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7262" y="3955443"/>
              <a:ext cx="3370620" cy="1902025"/>
            </a:xfrm>
            <a:prstGeom prst="rect">
              <a:avLst/>
            </a:prstGeom>
            <a:effectLst>
              <a:outerShdw blurRad="50800" dist="38100" dir="2700000" algn="tl" rotWithShape="0">
                <a:prstClr val="black">
                  <a:alpha val="40000"/>
                </a:prstClr>
              </a:outerShdw>
            </a:effectLst>
          </p:spPr>
        </p:pic>
        <p:pic>
          <p:nvPicPr>
            <p:cNvPr id="57" name="図 56">
              <a:extLst>
                <a:ext uri="{FF2B5EF4-FFF2-40B4-BE49-F238E27FC236}">
                  <a16:creationId xmlns:a16="http://schemas.microsoft.com/office/drawing/2014/main" id="{3C75D1B0-E855-4FD0-B0E4-56DF5526CD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0179" y="3954976"/>
              <a:ext cx="3370620" cy="1902492"/>
            </a:xfrm>
            <a:prstGeom prst="rect">
              <a:avLst/>
            </a:prstGeom>
            <a:effectLst>
              <a:outerShdw blurRad="50800" dist="38100" dir="2700000" algn="tl" rotWithShape="0">
                <a:prstClr val="black">
                  <a:alpha val="40000"/>
                </a:prstClr>
              </a:outerShdw>
            </a:effectLst>
          </p:spPr>
        </p:pic>
      </p:grpSp>
      <p:pic>
        <p:nvPicPr>
          <p:cNvPr id="2" name="図 1">
            <a:extLst>
              <a:ext uri="{FF2B5EF4-FFF2-40B4-BE49-F238E27FC236}">
                <a16:creationId xmlns:a16="http://schemas.microsoft.com/office/drawing/2014/main" id="{D7D7AF23-2613-40B9-8C67-77372E1DA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0241" y="4205189"/>
            <a:ext cx="4111462" cy="1817843"/>
          </a:xfrm>
          <a:prstGeom prst="rect">
            <a:avLst/>
          </a:prstGeom>
        </p:spPr>
      </p:pic>
      <p:pic>
        <p:nvPicPr>
          <p:cNvPr id="25" name="図 24">
            <a:extLst>
              <a:ext uri="{FF2B5EF4-FFF2-40B4-BE49-F238E27FC236}">
                <a16:creationId xmlns:a16="http://schemas.microsoft.com/office/drawing/2014/main" id="{F898696E-5EBC-2F8D-4B4B-9172D387F6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9439" y="5167620"/>
            <a:ext cx="2994827" cy="746098"/>
          </a:xfrm>
          <a:prstGeom prst="rect">
            <a:avLst/>
          </a:prstGeom>
        </p:spPr>
      </p:pic>
      <p:sp>
        <p:nvSpPr>
          <p:cNvPr id="26" name="正方形/長方形 25">
            <a:extLst>
              <a:ext uri="{FF2B5EF4-FFF2-40B4-BE49-F238E27FC236}">
                <a16:creationId xmlns:a16="http://schemas.microsoft.com/office/drawing/2014/main" id="{5659D315-4525-B9EF-A69A-4C07AFFA83F4}"/>
              </a:ext>
            </a:extLst>
          </p:cNvPr>
          <p:cNvSpPr/>
          <p:nvPr/>
        </p:nvSpPr>
        <p:spPr>
          <a:xfrm>
            <a:off x="200272" y="5025549"/>
            <a:ext cx="1519167" cy="110799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市町村・企業・大学からカンパニーメンバーを募り、企画運営委員・</a:t>
            </a:r>
            <a:r>
              <a:rPr kumimoji="1" lang="en-US" altLang="ja-JP"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OSPF</a:t>
            </a:r>
            <a:r>
              <a:rPr kumimoji="1" lang="ja-JP" altLang="en-US"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事務局員とともに、イベント・新規事業企画や、市町村課題の共有を進め、市町村域・分野を跨いだ新たな取組創出をめざす。</a:t>
            </a:r>
          </a:p>
        </p:txBody>
      </p:sp>
      <p:sp>
        <p:nvSpPr>
          <p:cNvPr id="3" name="正方形/長方形 2">
            <a:extLst>
              <a:ext uri="{FF2B5EF4-FFF2-40B4-BE49-F238E27FC236}">
                <a16:creationId xmlns:a16="http://schemas.microsoft.com/office/drawing/2014/main" id="{378FF0E6-A79E-829F-0203-65D162048ABB}"/>
              </a:ext>
            </a:extLst>
          </p:cNvPr>
          <p:cNvSpPr/>
          <p:nvPr/>
        </p:nvSpPr>
        <p:spPr>
          <a:xfrm>
            <a:off x="416106" y="2332478"/>
            <a:ext cx="1938814" cy="265473"/>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登壇企業</a:t>
            </a:r>
            <a:r>
              <a:rPr kumimoji="1" lang="en-US" altLang="ja-JP" sz="15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11</a:t>
            </a:r>
            <a:r>
              <a:rPr kumimoji="1" lang="ja-JP" altLang="en-US" sz="135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社</a:t>
            </a:r>
            <a:r>
              <a:rPr kumimoji="1"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75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応募企業</a:t>
            </a:r>
            <a:r>
              <a:rPr kumimoji="1" lang="en-US" altLang="ja-JP" sz="13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36</a:t>
            </a:r>
            <a:r>
              <a:rPr kumimoji="1" lang="ja-JP" altLang="en-US" sz="135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社</a:t>
            </a:r>
            <a:endPar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BBCF5632-EF58-800D-DCC7-DE9A8674C174}"/>
              </a:ext>
            </a:extLst>
          </p:cNvPr>
          <p:cNvSpPr txBox="1"/>
          <p:nvPr/>
        </p:nvSpPr>
        <p:spPr>
          <a:xfrm>
            <a:off x="868678" y="2607265"/>
            <a:ext cx="2341224" cy="196208"/>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2022</a:t>
            </a:r>
            <a:r>
              <a:rPr kumimoji="1" lang="ja-JP" altLang="en-US" sz="67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67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28</a:t>
            </a:r>
            <a:r>
              <a:rPr kumimoji="1" lang="ja-JP" altLang="en-US" sz="67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日ピッチイベント開催</a:t>
            </a:r>
            <a:endPar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ダイアグラム が含まれている画像  自動的に生成された説明">
            <a:extLst>
              <a:ext uri="{FF2B5EF4-FFF2-40B4-BE49-F238E27FC236}">
                <a16:creationId xmlns:a16="http://schemas.microsoft.com/office/drawing/2014/main" id="{16FE2EBF-C337-FF63-93A1-E81E5B9845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9236" y="2624642"/>
            <a:ext cx="1832106" cy="824733"/>
          </a:xfrm>
          <a:prstGeom prst="rect">
            <a:avLst/>
          </a:prstGeom>
        </p:spPr>
      </p:pic>
      <p:sp>
        <p:nvSpPr>
          <p:cNvPr id="43" name="テキスト ボックス 42">
            <a:extLst>
              <a:ext uri="{FF2B5EF4-FFF2-40B4-BE49-F238E27FC236}">
                <a16:creationId xmlns:a16="http://schemas.microsoft.com/office/drawing/2014/main" id="{B3BF1302-8B95-4C74-B0BD-F1CAB520709E}"/>
              </a:ext>
            </a:extLst>
          </p:cNvPr>
          <p:cNvSpPr txBox="1"/>
          <p:nvPr/>
        </p:nvSpPr>
        <p:spPr>
          <a:xfrm>
            <a:off x="4904" y="-3497"/>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大阪スマートシティパートナーズフォーラム</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【OSPF】</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（大阪府）③支援事業</a:t>
            </a:r>
          </a:p>
        </p:txBody>
      </p:sp>
      <p:sp>
        <p:nvSpPr>
          <p:cNvPr id="27" name="テキスト ボックス 26"/>
          <p:cNvSpPr txBox="1"/>
          <p:nvPr/>
        </p:nvSpPr>
        <p:spPr>
          <a:xfrm>
            <a:off x="51689" y="32619"/>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1"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p:cNvPicPr>
            <a:picLocks noChangeAspect="1"/>
          </p:cNvPicPr>
          <p:nvPr/>
        </p:nvPicPr>
        <p:blipFill>
          <a:blip r:embed="rId8"/>
          <a:stretch>
            <a:fillRect/>
          </a:stretch>
        </p:blipFill>
        <p:spPr>
          <a:xfrm>
            <a:off x="2650157" y="1732235"/>
            <a:ext cx="1956986" cy="1170533"/>
          </a:xfrm>
          <a:prstGeom prst="rect">
            <a:avLst/>
          </a:prstGeom>
        </p:spPr>
      </p:pic>
      <p:pic>
        <p:nvPicPr>
          <p:cNvPr id="6" name="図 5"/>
          <p:cNvPicPr>
            <a:picLocks noChangeAspect="1"/>
          </p:cNvPicPr>
          <p:nvPr/>
        </p:nvPicPr>
        <p:blipFill>
          <a:blip r:embed="rId9"/>
          <a:stretch>
            <a:fillRect/>
          </a:stretch>
        </p:blipFill>
        <p:spPr>
          <a:xfrm>
            <a:off x="2650157" y="3351149"/>
            <a:ext cx="1981372" cy="1194920"/>
          </a:xfrm>
          <a:prstGeom prst="rect">
            <a:avLst/>
          </a:prstGeom>
        </p:spPr>
      </p:pic>
    </p:spTree>
    <p:extLst>
      <p:ext uri="{BB962C8B-B14F-4D97-AF65-F5344CB8AC3E}">
        <p14:creationId xmlns:p14="http://schemas.microsoft.com/office/powerpoint/2010/main" val="372529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E26CE74-2F32-E33A-0743-F95F312B21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0219" y="3294706"/>
            <a:ext cx="2152689" cy="1629659"/>
          </a:xfrm>
          <a:prstGeom prst="rect">
            <a:avLst/>
          </a:prstGeom>
        </p:spPr>
      </p:pic>
      <p:pic>
        <p:nvPicPr>
          <p:cNvPr id="6" name="図 5">
            <a:extLst>
              <a:ext uri="{FF2B5EF4-FFF2-40B4-BE49-F238E27FC236}">
                <a16:creationId xmlns:a16="http://schemas.microsoft.com/office/drawing/2014/main" id="{2FC65BC9-2614-3DE0-2279-1B5EC1BCE1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1623" y="4717845"/>
            <a:ext cx="2152689" cy="1629659"/>
          </a:xfrm>
          <a:prstGeom prst="rect">
            <a:avLst/>
          </a:prstGeom>
        </p:spPr>
      </p:pic>
      <p:pic>
        <p:nvPicPr>
          <p:cNvPr id="7" name="図 6">
            <a:extLst>
              <a:ext uri="{FF2B5EF4-FFF2-40B4-BE49-F238E27FC236}">
                <a16:creationId xmlns:a16="http://schemas.microsoft.com/office/drawing/2014/main" id="{32936F07-E107-B777-22F4-A7F8ABB636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4916" y="3274941"/>
            <a:ext cx="2193420" cy="1629659"/>
          </a:xfrm>
          <a:prstGeom prst="rect">
            <a:avLst/>
          </a:prstGeom>
        </p:spPr>
      </p:pic>
      <p:pic>
        <p:nvPicPr>
          <p:cNvPr id="8" name="図 7">
            <a:extLst>
              <a:ext uri="{FF2B5EF4-FFF2-40B4-BE49-F238E27FC236}">
                <a16:creationId xmlns:a16="http://schemas.microsoft.com/office/drawing/2014/main" id="{56F90B95-1EDB-3BFA-F558-ABAA934832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2683" y="4699052"/>
            <a:ext cx="2152689" cy="1662750"/>
          </a:xfrm>
          <a:prstGeom prst="rect">
            <a:avLst/>
          </a:prstGeom>
        </p:spPr>
      </p:pic>
      <p:pic>
        <p:nvPicPr>
          <p:cNvPr id="9" name="図 8">
            <a:extLst>
              <a:ext uri="{FF2B5EF4-FFF2-40B4-BE49-F238E27FC236}">
                <a16:creationId xmlns:a16="http://schemas.microsoft.com/office/drawing/2014/main" id="{313C9C13-C625-8F92-04DB-A2FCF3A1EE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4917" y="1865031"/>
            <a:ext cx="2152689" cy="1629659"/>
          </a:xfrm>
          <a:prstGeom prst="rect">
            <a:avLst/>
          </a:prstGeom>
        </p:spPr>
      </p:pic>
      <p:pic>
        <p:nvPicPr>
          <p:cNvPr id="10" name="図 9">
            <a:extLst>
              <a:ext uri="{FF2B5EF4-FFF2-40B4-BE49-F238E27FC236}">
                <a16:creationId xmlns:a16="http://schemas.microsoft.com/office/drawing/2014/main" id="{5A861ABB-F81A-BC66-01E0-C4B1AED5B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0219" y="1857269"/>
            <a:ext cx="2152689" cy="1629659"/>
          </a:xfrm>
          <a:prstGeom prst="rect">
            <a:avLst/>
          </a:prstGeom>
        </p:spPr>
      </p:pic>
      <p:pic>
        <p:nvPicPr>
          <p:cNvPr id="11" name="図 10">
            <a:extLst>
              <a:ext uri="{FF2B5EF4-FFF2-40B4-BE49-F238E27FC236}">
                <a16:creationId xmlns:a16="http://schemas.microsoft.com/office/drawing/2014/main" id="{4CFC3D84-AD76-04A2-BAA7-96C6DB7FAD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1472" y="3411472"/>
            <a:ext cx="1779880" cy="1073255"/>
          </a:xfrm>
          <a:prstGeom prst="rect">
            <a:avLst/>
          </a:prstGeom>
        </p:spPr>
      </p:pic>
      <p:sp>
        <p:nvSpPr>
          <p:cNvPr id="12" name="テキスト ボックス 11">
            <a:extLst>
              <a:ext uri="{FF2B5EF4-FFF2-40B4-BE49-F238E27FC236}">
                <a16:creationId xmlns:a16="http://schemas.microsoft.com/office/drawing/2014/main" id="{EEF8C62F-43B2-9A1B-FCF2-7520E3512C94}"/>
              </a:ext>
            </a:extLst>
          </p:cNvPr>
          <p:cNvSpPr txBox="1"/>
          <p:nvPr/>
        </p:nvSpPr>
        <p:spPr>
          <a:xfrm>
            <a:off x="4986984" y="4497411"/>
            <a:ext cx="1875488" cy="2308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OSAKA Smart City Meet-up</a:t>
            </a:r>
            <a:endParaRPr kumimoji="0"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7C1C76E6-1301-9F41-CBA2-E76E1182C4DF}"/>
              </a:ext>
            </a:extLst>
          </p:cNvPr>
          <p:cNvSpPr txBox="1"/>
          <p:nvPr/>
        </p:nvSpPr>
        <p:spPr>
          <a:xfrm>
            <a:off x="7548453" y="5969512"/>
            <a:ext cx="1129580" cy="2308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アイデアソン</a:t>
            </a:r>
            <a:endParaRPr kumimoji="0"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7C670B79-0BE1-3968-398F-9610ED682F26}"/>
              </a:ext>
            </a:extLst>
          </p:cNvPr>
          <p:cNvSpPr/>
          <p:nvPr/>
        </p:nvSpPr>
        <p:spPr>
          <a:xfrm>
            <a:off x="3010361" y="1491268"/>
            <a:ext cx="386644" cy="173124"/>
          </a:xfrm>
          <a:prstGeom prst="rect">
            <a:avLst/>
          </a:prstGeom>
        </p:spPr>
        <p:txBody>
          <a:bodyPr wrap="non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altLang="ja-JP" sz="5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一部</a:t>
            </a:r>
            <a:endParaRPr kumimoji="0" lang="en-US" altLang="ja-JP" sz="78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58CC9F25-4ED5-9711-68AA-1C3029AEF893}"/>
              </a:ext>
            </a:extLst>
          </p:cNvPr>
          <p:cNvSpPr txBox="1"/>
          <p:nvPr/>
        </p:nvSpPr>
        <p:spPr>
          <a:xfrm>
            <a:off x="4902698" y="3004127"/>
            <a:ext cx="1957048" cy="346249"/>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大阪スマートシティパートナーズ</a:t>
            </a:r>
            <a:endParaRPr kumimoji="0" lang="en-US" altLang="ja-JP"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フォーラムプロジェクト成果発表会</a:t>
            </a:r>
            <a:endParaRPr kumimoji="0" lang="en-US" altLang="ja-JP"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6E886F45-394C-B31F-2621-F27D12D44A1C}"/>
              </a:ext>
            </a:extLst>
          </p:cNvPr>
          <p:cNvSpPr txBox="1"/>
          <p:nvPr/>
        </p:nvSpPr>
        <p:spPr>
          <a:xfrm>
            <a:off x="7219751" y="3067193"/>
            <a:ext cx="1485000" cy="2308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各種ワーキンググループ</a:t>
            </a:r>
            <a:endParaRPr kumimoji="0"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0" name="図 19" descr="テキスト  自動的に生成された説明">
            <a:extLst>
              <a:ext uri="{FF2B5EF4-FFF2-40B4-BE49-F238E27FC236}">
                <a16:creationId xmlns:a16="http://schemas.microsoft.com/office/drawing/2014/main" id="{8FD50959-0C83-53E1-237D-BD4CD7C0FC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8863" y="4828859"/>
            <a:ext cx="1797278" cy="1082012"/>
          </a:xfrm>
          <a:prstGeom prst="rect">
            <a:avLst/>
          </a:prstGeom>
        </p:spPr>
      </p:pic>
      <p:pic>
        <p:nvPicPr>
          <p:cNvPr id="21" name="図 20" descr="テキスト が含まれている画像  自動的に生成された説明">
            <a:extLst>
              <a:ext uri="{FF2B5EF4-FFF2-40B4-BE49-F238E27FC236}">
                <a16:creationId xmlns:a16="http://schemas.microsoft.com/office/drawing/2014/main" id="{FB4F0CCE-34C2-5E93-FE47-D68FA831EE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30112" y="2002797"/>
            <a:ext cx="1783329" cy="993637"/>
          </a:xfrm>
          <a:prstGeom prst="rect">
            <a:avLst/>
          </a:prstGeom>
        </p:spPr>
      </p:pic>
      <p:pic>
        <p:nvPicPr>
          <p:cNvPr id="22" name="Picture 4">
            <a:extLst>
              <a:ext uri="{FF2B5EF4-FFF2-40B4-BE49-F238E27FC236}">
                <a16:creationId xmlns:a16="http://schemas.microsoft.com/office/drawing/2014/main" id="{C5281287-B451-34C1-92A6-F16B169135E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794"/>
          <a:stretch/>
        </p:blipFill>
        <p:spPr bwMode="auto">
          <a:xfrm>
            <a:off x="4992895" y="1977974"/>
            <a:ext cx="1817960" cy="101845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82C1820A-0DA0-61DA-3D71-9DF5FE07590D}"/>
              </a:ext>
            </a:extLst>
          </p:cNvPr>
          <p:cNvSpPr txBox="1"/>
          <p:nvPr/>
        </p:nvSpPr>
        <p:spPr>
          <a:xfrm>
            <a:off x="7144254" y="4521812"/>
            <a:ext cx="1875488" cy="230832"/>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Smart City Osaka Pitch </a:t>
            </a:r>
          </a:p>
        </p:txBody>
      </p:sp>
      <p:graphicFrame>
        <p:nvGraphicFramePr>
          <p:cNvPr id="24" name="表 23">
            <a:extLst>
              <a:ext uri="{FF2B5EF4-FFF2-40B4-BE49-F238E27FC236}">
                <a16:creationId xmlns:a16="http://schemas.microsoft.com/office/drawing/2014/main" id="{4AA5B04A-2E9C-F0BD-5DA8-91403B34DCFE}"/>
              </a:ext>
            </a:extLst>
          </p:cNvPr>
          <p:cNvGraphicFramePr>
            <a:graphicFrameLocks noGrp="1"/>
          </p:cNvGraphicFramePr>
          <p:nvPr/>
        </p:nvGraphicFramePr>
        <p:xfrm>
          <a:off x="176609" y="1887416"/>
          <a:ext cx="4667319" cy="44119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67964">
                  <a:extLst>
                    <a:ext uri="{9D8B030D-6E8A-4147-A177-3AD203B41FA5}">
                      <a16:colId xmlns:a16="http://schemas.microsoft.com/office/drawing/2014/main" val="722071098"/>
                    </a:ext>
                  </a:extLst>
                </a:gridCol>
                <a:gridCol w="632206">
                  <a:extLst>
                    <a:ext uri="{9D8B030D-6E8A-4147-A177-3AD203B41FA5}">
                      <a16:colId xmlns:a16="http://schemas.microsoft.com/office/drawing/2014/main" val="3741688798"/>
                    </a:ext>
                  </a:extLst>
                </a:gridCol>
                <a:gridCol w="1167149">
                  <a:extLst>
                    <a:ext uri="{9D8B030D-6E8A-4147-A177-3AD203B41FA5}">
                      <a16:colId xmlns:a16="http://schemas.microsoft.com/office/drawing/2014/main" val="872045361"/>
                    </a:ext>
                  </a:extLst>
                </a:gridCol>
              </a:tblGrid>
              <a:tr h="274320">
                <a:tc>
                  <a:txBody>
                    <a:bodyPr/>
                    <a:lstStyle/>
                    <a:p>
                      <a:pPr algn="ctr">
                        <a:lnSpc>
                          <a:spcPct val="150000"/>
                        </a:lnSpc>
                      </a:pPr>
                      <a:r>
                        <a:rPr kumimoji="1" lang="ja-JP" altLang="en-US" sz="900" b="1" dirty="0">
                          <a:solidFill>
                            <a:schemeClr val="tx1">
                              <a:lumMod val="75000"/>
                              <a:lumOff val="25000"/>
                            </a:schemeClr>
                          </a:solidFill>
                        </a:rPr>
                        <a:t>イベント名</a:t>
                      </a:r>
                    </a:p>
                  </a:txBody>
                  <a:tcPr marL="68580" marR="6858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50000"/>
                        </a:lnSpc>
                      </a:pPr>
                      <a:r>
                        <a:rPr kumimoji="1" lang="ja-JP" altLang="en-US" sz="900" b="1" dirty="0">
                          <a:solidFill>
                            <a:schemeClr val="tx1">
                              <a:lumMod val="75000"/>
                              <a:lumOff val="25000"/>
                            </a:schemeClr>
                          </a:solidFill>
                        </a:rPr>
                        <a:t>開催数</a:t>
                      </a:r>
                    </a:p>
                  </a:txBody>
                  <a:tcPr marL="68580" marR="6858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50000"/>
                        </a:lnSpc>
                      </a:pPr>
                      <a:r>
                        <a:rPr kumimoji="1" lang="ja-JP" altLang="en-US" sz="900" b="1" dirty="0">
                          <a:solidFill>
                            <a:schemeClr val="tx1">
                              <a:lumMod val="75000"/>
                              <a:lumOff val="25000"/>
                            </a:schemeClr>
                          </a:solidFill>
                        </a:rPr>
                        <a:t>参加者数</a:t>
                      </a:r>
                    </a:p>
                  </a:txBody>
                  <a:tcPr marL="68580" marR="6858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281689096"/>
                  </a:ext>
                </a:extLst>
              </a:tr>
              <a:tr h="4137660">
                <a:tc>
                  <a:txBody>
                    <a:bodyPr/>
                    <a:lstStyle/>
                    <a:p>
                      <a:pPr algn="l">
                        <a:lnSpc>
                          <a:spcPct val="150000"/>
                        </a:lnSpc>
                      </a:pPr>
                      <a:r>
                        <a:rPr kumimoji="1" lang="ja-JP" altLang="en-US" sz="1100" dirty="0">
                          <a:solidFill>
                            <a:schemeClr val="tx1">
                              <a:lumMod val="75000"/>
                              <a:lumOff val="25000"/>
                            </a:schemeClr>
                          </a:solidFill>
                        </a:rPr>
                        <a:t>♦設立式典・総会</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a:t>
                      </a:r>
                      <a:r>
                        <a:rPr kumimoji="1" lang="en-US" altLang="ja-JP" sz="1100" dirty="0">
                          <a:solidFill>
                            <a:schemeClr val="tx1">
                              <a:lumMod val="75000"/>
                              <a:lumOff val="25000"/>
                            </a:schemeClr>
                          </a:solidFill>
                        </a:rPr>
                        <a:t>OSAKA Smart City Meet-up</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a:solidFill>
                            <a:schemeClr val="tx1">
                              <a:lumMod val="75000"/>
                              <a:lumOff val="25000"/>
                            </a:schemeClr>
                          </a:solidFill>
                        </a:rPr>
                        <a:t>♦</a:t>
                      </a:r>
                      <a:r>
                        <a:rPr kumimoji="1" lang="en-US" altLang="ja-JP" sz="1100" dirty="0">
                          <a:solidFill>
                            <a:schemeClr val="tx1">
                              <a:lumMod val="75000"/>
                              <a:lumOff val="25000"/>
                            </a:schemeClr>
                          </a:solidFill>
                        </a:rPr>
                        <a:t>OSAKA Smart City MINI-Meet-up</a:t>
                      </a:r>
                    </a:p>
                    <a:p>
                      <a:pPr algn="l">
                        <a:lnSpc>
                          <a:spcPct val="150000"/>
                        </a:lnSpc>
                      </a:pPr>
                      <a:r>
                        <a:rPr kumimoji="1" lang="ja-JP" altLang="en-US" sz="1100" dirty="0">
                          <a:solidFill>
                            <a:schemeClr val="tx1">
                              <a:lumMod val="75000"/>
                              <a:lumOff val="25000"/>
                            </a:schemeClr>
                          </a:solidFill>
                        </a:rPr>
                        <a:t>♦市町村課題見える化</a:t>
                      </a:r>
                      <a:r>
                        <a:rPr kumimoji="1" lang="en-US" altLang="ja-JP" sz="1100" dirty="0">
                          <a:solidFill>
                            <a:schemeClr val="tx1">
                              <a:lumMod val="75000"/>
                              <a:lumOff val="25000"/>
                            </a:schemeClr>
                          </a:solidFill>
                        </a:rPr>
                        <a:t> </a:t>
                      </a:r>
                      <a:r>
                        <a:rPr kumimoji="1" lang="ja-JP" altLang="en-US" sz="1100" dirty="0">
                          <a:solidFill>
                            <a:schemeClr val="tx1">
                              <a:lumMod val="75000"/>
                              <a:lumOff val="25000"/>
                            </a:schemeClr>
                          </a:solidFill>
                        </a:rPr>
                        <a:t>ﾜｰｸｼｮｯﾌﾟ</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♦自治体</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企業で取り組む地域課題解決</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♦ノーコードアプリセミナー</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♦安全・安心なまちづくり</a:t>
                      </a:r>
                      <a:r>
                        <a:rPr kumimoji="1" lang="en-US" altLang="ja-JP" sz="1100" dirty="0">
                          <a:solidFill>
                            <a:schemeClr val="tx1">
                              <a:lumMod val="75000"/>
                              <a:lumOff val="25000"/>
                            </a:schemeClr>
                          </a:solidFill>
                        </a:rPr>
                        <a:t>WG</a:t>
                      </a:r>
                    </a:p>
                    <a:p>
                      <a:pPr algn="l">
                        <a:lnSpc>
                          <a:spcPct val="150000"/>
                        </a:lnSpc>
                      </a:pPr>
                      <a:r>
                        <a:rPr kumimoji="1" lang="ja-JP" altLang="en-US" sz="1100" dirty="0">
                          <a:solidFill>
                            <a:schemeClr val="tx1">
                              <a:lumMod val="75000"/>
                              <a:lumOff val="25000"/>
                            </a:schemeClr>
                          </a:solidFill>
                        </a:rPr>
                        <a:t>♦地域通貨に関する</a:t>
                      </a:r>
                      <a:r>
                        <a:rPr kumimoji="1" lang="en-US" altLang="ja-JP" sz="1100" dirty="0">
                          <a:solidFill>
                            <a:schemeClr val="tx1">
                              <a:lumMod val="75000"/>
                              <a:lumOff val="25000"/>
                            </a:schemeClr>
                          </a:solidFill>
                        </a:rPr>
                        <a:t>WG</a:t>
                      </a:r>
                    </a:p>
                    <a:p>
                      <a:pPr algn="l">
                        <a:lnSpc>
                          <a:spcPct val="150000"/>
                        </a:lnSpc>
                      </a:pPr>
                      <a:r>
                        <a:rPr kumimoji="1" lang="ja-JP" altLang="en-US" sz="1100" dirty="0">
                          <a:solidFill>
                            <a:schemeClr val="tx1">
                              <a:lumMod val="75000"/>
                              <a:lumOff val="25000"/>
                            </a:schemeClr>
                          </a:solidFill>
                        </a:rPr>
                        <a:t>♦</a:t>
                      </a:r>
                      <a:r>
                        <a:rPr kumimoji="1" lang="en-US" altLang="ja-JP" sz="1100" dirty="0">
                          <a:solidFill>
                            <a:schemeClr val="tx1">
                              <a:lumMod val="75000"/>
                              <a:lumOff val="25000"/>
                            </a:schemeClr>
                          </a:solidFill>
                        </a:rPr>
                        <a:t>AI</a:t>
                      </a:r>
                      <a:r>
                        <a:rPr kumimoji="1" lang="ja-JP" altLang="en-US" sz="1100" dirty="0">
                          <a:solidFill>
                            <a:schemeClr val="tx1">
                              <a:lumMod val="75000"/>
                              <a:lumOff val="25000"/>
                            </a:schemeClr>
                          </a:solidFill>
                        </a:rPr>
                        <a:t>ｵﾝﾃﾞﾏﾝﾄﾞ交通導入に関する</a:t>
                      </a:r>
                      <a:r>
                        <a:rPr kumimoji="1" lang="en-US" altLang="ja-JP" sz="1100" dirty="0">
                          <a:solidFill>
                            <a:schemeClr val="tx1">
                              <a:lumMod val="75000"/>
                              <a:lumOff val="25000"/>
                            </a:schemeClr>
                          </a:solidFill>
                        </a:rPr>
                        <a:t>WG</a:t>
                      </a:r>
                    </a:p>
                    <a:p>
                      <a:pPr algn="l">
                        <a:lnSpc>
                          <a:spcPct val="150000"/>
                        </a:lnSpc>
                      </a:pPr>
                      <a:r>
                        <a:rPr kumimoji="1" lang="ja-JP" altLang="en-US" sz="1100" dirty="0">
                          <a:solidFill>
                            <a:schemeClr val="tx1">
                              <a:lumMod val="75000"/>
                              <a:lumOff val="25000"/>
                            </a:schemeClr>
                          </a:solidFill>
                        </a:rPr>
                        <a:t>♦子育てしやすいまちづくり</a:t>
                      </a:r>
                      <a:r>
                        <a:rPr kumimoji="1" lang="en-US" altLang="ja-JP" sz="1100" dirty="0">
                          <a:solidFill>
                            <a:schemeClr val="tx1">
                              <a:lumMod val="75000"/>
                              <a:lumOff val="25000"/>
                            </a:schemeClr>
                          </a:solidFill>
                        </a:rPr>
                        <a:t>WG</a:t>
                      </a:r>
                    </a:p>
                    <a:p>
                      <a:pPr algn="l">
                        <a:lnSpc>
                          <a:spcPct val="150000"/>
                        </a:lnSpc>
                      </a:pPr>
                      <a:r>
                        <a:rPr kumimoji="1" lang="ja-JP" altLang="en-US" sz="1100" dirty="0">
                          <a:solidFill>
                            <a:schemeClr val="tx1">
                              <a:lumMod val="75000"/>
                              <a:lumOff val="25000"/>
                            </a:schemeClr>
                          </a:solidFill>
                        </a:rPr>
                        <a:t>♦オンライン意見交換会</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a:t>
                      </a:r>
                      <a:r>
                        <a:rPr kumimoji="1" lang="en-US" altLang="ja-JP" sz="1100" dirty="0">
                          <a:solidFill>
                            <a:schemeClr val="tx1">
                              <a:lumMod val="75000"/>
                              <a:lumOff val="25000"/>
                            </a:schemeClr>
                          </a:solidFill>
                        </a:rPr>
                        <a:t>OSPF</a:t>
                      </a:r>
                      <a:r>
                        <a:rPr kumimoji="1" lang="ja-JP" altLang="en-US" sz="1100" dirty="0">
                          <a:solidFill>
                            <a:schemeClr val="tx1">
                              <a:lumMod val="75000"/>
                              <a:lumOff val="25000"/>
                            </a:schemeClr>
                          </a:solidFill>
                        </a:rPr>
                        <a:t>会員交流会</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a:t>
                      </a:r>
                      <a:r>
                        <a:rPr kumimoji="1" lang="en-US" altLang="ja-JP" sz="1100" dirty="0">
                          <a:solidFill>
                            <a:schemeClr val="tx1">
                              <a:lumMod val="75000"/>
                              <a:lumOff val="25000"/>
                            </a:schemeClr>
                          </a:solidFill>
                        </a:rPr>
                        <a:t>OSPF</a:t>
                      </a:r>
                      <a:r>
                        <a:rPr kumimoji="1" lang="ja-JP" altLang="en-US" sz="1100" dirty="0">
                          <a:solidFill>
                            <a:schemeClr val="tx1">
                              <a:lumMod val="75000"/>
                              <a:lumOff val="25000"/>
                            </a:schemeClr>
                          </a:solidFill>
                        </a:rPr>
                        <a:t>ﾌﾟﾛｼﾞｪｸﾄ発表会</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♦アイデアソン</a:t>
                      </a:r>
                      <a:endParaRPr kumimoji="1" lang="en-US" altLang="ja-JP" sz="1100" dirty="0">
                        <a:solidFill>
                          <a:schemeClr val="tx1">
                            <a:lumMod val="75000"/>
                            <a:lumOff val="25000"/>
                          </a:schemeClr>
                        </a:solidFill>
                      </a:endParaRPr>
                    </a:p>
                    <a:p>
                      <a:pPr algn="l">
                        <a:lnSpc>
                          <a:spcPct val="150000"/>
                        </a:lnSpc>
                      </a:pPr>
                      <a:r>
                        <a:rPr kumimoji="1" lang="ja-JP" altLang="en-US" sz="1100" dirty="0">
                          <a:solidFill>
                            <a:schemeClr val="tx1">
                              <a:lumMod val="75000"/>
                              <a:lumOff val="25000"/>
                            </a:schemeClr>
                          </a:solidFill>
                        </a:rPr>
                        <a:t>♦</a:t>
                      </a:r>
                      <a:r>
                        <a:rPr kumimoji="1" lang="en" altLang="ja-JP" sz="1100" dirty="0">
                          <a:solidFill>
                            <a:schemeClr val="tx1">
                              <a:lumMod val="75000"/>
                              <a:lumOff val="25000"/>
                            </a:schemeClr>
                          </a:solidFill>
                        </a:rPr>
                        <a:t>Smart City Osaka Pitch</a:t>
                      </a:r>
                      <a:r>
                        <a:rPr kumimoji="1" lang="ja-JP" altLang="en-US" sz="800" dirty="0">
                          <a:solidFill>
                            <a:schemeClr val="tx1">
                              <a:lumMod val="75000"/>
                              <a:lumOff val="25000"/>
                            </a:schemeClr>
                          </a:solidFill>
                        </a:rPr>
                        <a:t>（ｽﾀｰﾄｱｯﾌﾟ</a:t>
                      </a:r>
                      <a:r>
                        <a:rPr kumimoji="1" lang="en-US" altLang="ja-JP" sz="800" dirty="0">
                          <a:solidFill>
                            <a:schemeClr val="tx1">
                              <a:lumMod val="75000"/>
                              <a:lumOff val="25000"/>
                            </a:schemeClr>
                          </a:solidFill>
                        </a:rPr>
                        <a:t>11</a:t>
                      </a:r>
                      <a:r>
                        <a:rPr kumimoji="1" lang="ja-JP" altLang="en-US" sz="800" dirty="0">
                          <a:solidFill>
                            <a:schemeClr val="tx1">
                              <a:lumMod val="75000"/>
                              <a:lumOff val="25000"/>
                            </a:schemeClr>
                          </a:solidFill>
                        </a:rPr>
                        <a:t>社登壇）</a:t>
                      </a:r>
                      <a:endParaRPr kumimoji="1" lang="en-US" altLang="ja-JP" sz="800" dirty="0">
                        <a:solidFill>
                          <a:schemeClr val="tx1">
                            <a:lumMod val="75000"/>
                            <a:lumOff val="25000"/>
                          </a:schemeClr>
                        </a:solidFill>
                      </a:endParaRPr>
                    </a:p>
                    <a:p>
                      <a:pPr algn="l">
                        <a:lnSpc>
                          <a:spcPct val="150000"/>
                        </a:lnSpc>
                      </a:pPr>
                      <a:endParaRPr kumimoji="1" lang="en" altLang="ja-JP" sz="500" dirty="0">
                        <a:solidFill>
                          <a:schemeClr val="tx1">
                            <a:lumMod val="75000"/>
                            <a:lumOff val="25000"/>
                          </a:schemeClr>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kumimoji="1" lang="en-US" altLang="ja-JP" sz="1100" dirty="0">
                          <a:solidFill>
                            <a:schemeClr val="tx1">
                              <a:lumMod val="75000"/>
                              <a:lumOff val="25000"/>
                            </a:schemeClr>
                          </a:solidFill>
                        </a:rPr>
                        <a:t>2</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2</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100" dirty="0">
                          <a:solidFill>
                            <a:schemeClr val="tx1">
                              <a:lumMod val="75000"/>
                              <a:lumOff val="25000"/>
                            </a:schemeClr>
                          </a:solidFill>
                        </a:rPr>
                        <a:t>1</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4</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100" dirty="0">
                          <a:solidFill>
                            <a:schemeClr val="tx1">
                              <a:lumMod val="75000"/>
                              <a:lumOff val="25000"/>
                            </a:schemeClr>
                          </a:solidFill>
                        </a:rPr>
                        <a:t>1</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100" dirty="0">
                          <a:solidFill>
                            <a:schemeClr val="tx1">
                              <a:lumMod val="75000"/>
                              <a:lumOff val="25000"/>
                            </a:schemeClr>
                          </a:solidFill>
                        </a:rPr>
                        <a:t>2</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2</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5</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4</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100" dirty="0">
                          <a:solidFill>
                            <a:schemeClr val="tx1">
                              <a:lumMod val="75000"/>
                              <a:lumOff val="25000"/>
                            </a:schemeClr>
                          </a:solidFill>
                        </a:rPr>
                        <a:t>2</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17</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100" dirty="0">
                          <a:solidFill>
                            <a:schemeClr val="tx1">
                              <a:lumMod val="75000"/>
                              <a:lumOff val="25000"/>
                            </a:schemeClr>
                          </a:solidFill>
                        </a:rPr>
                        <a:t>1</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6</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3</a:t>
                      </a:r>
                      <a:r>
                        <a:rPr kumimoji="1" lang="ja-JP" altLang="en-US" sz="1100" dirty="0">
                          <a:solidFill>
                            <a:schemeClr val="tx1">
                              <a:lumMod val="75000"/>
                              <a:lumOff val="25000"/>
                            </a:schemeClr>
                          </a:solidFill>
                        </a:rPr>
                        <a:t>回</a:t>
                      </a:r>
                      <a:endParaRPr kumimoji="1" lang="en-US" altLang="ja-JP" sz="1100" dirty="0">
                        <a:solidFill>
                          <a:schemeClr val="tx1">
                            <a:lumMod val="75000"/>
                            <a:lumOff val="25000"/>
                          </a:schemeClr>
                        </a:solidFill>
                      </a:endParaRPr>
                    </a:p>
                    <a:p>
                      <a:pPr algn="ctr">
                        <a:lnSpc>
                          <a:spcPct val="150000"/>
                        </a:lnSpc>
                      </a:pPr>
                      <a:r>
                        <a:rPr kumimoji="1" lang="en-US" altLang="ja-JP" sz="1100" dirty="0">
                          <a:solidFill>
                            <a:schemeClr val="tx1">
                              <a:lumMod val="75000"/>
                              <a:lumOff val="25000"/>
                            </a:schemeClr>
                          </a:solidFill>
                        </a:rPr>
                        <a:t>2</a:t>
                      </a:r>
                      <a:r>
                        <a:rPr kumimoji="1" lang="ja-JP" altLang="en-US" sz="1100" dirty="0">
                          <a:solidFill>
                            <a:schemeClr val="tx1">
                              <a:lumMod val="75000"/>
                              <a:lumOff val="25000"/>
                            </a:schemeClr>
                          </a:solidFill>
                        </a:rPr>
                        <a:t>回</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622</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a:t>
                      </a:r>
                      <a:r>
                        <a:rPr kumimoji="1" lang="ja-JP" altLang="en-US" sz="1100" baseline="0" dirty="0">
                          <a:solidFill>
                            <a:schemeClr val="tx1">
                              <a:lumMod val="75000"/>
                              <a:lumOff val="25000"/>
                            </a:schemeClr>
                          </a:solidFill>
                        </a:rPr>
                        <a:t> </a:t>
                      </a:r>
                      <a:r>
                        <a:rPr kumimoji="1" lang="ja-JP" altLang="en-US" sz="1100" dirty="0">
                          <a:solidFill>
                            <a:schemeClr val="tx1">
                              <a:lumMod val="75000"/>
                              <a:lumOff val="25000"/>
                            </a:schemeClr>
                          </a:solidFill>
                        </a:rPr>
                        <a:t>約</a:t>
                      </a:r>
                      <a:r>
                        <a:rPr kumimoji="1" lang="en-US" altLang="ja-JP" sz="1100" dirty="0">
                          <a:solidFill>
                            <a:schemeClr val="tx1">
                              <a:lumMod val="75000"/>
                              <a:lumOff val="25000"/>
                            </a:schemeClr>
                          </a:solidFill>
                        </a:rPr>
                        <a:t>550</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en-US" altLang="ja-JP" sz="1100" dirty="0">
                          <a:solidFill>
                            <a:schemeClr val="tx1">
                              <a:lumMod val="75000"/>
                              <a:lumOff val="25000"/>
                            </a:schemeClr>
                          </a:solidFill>
                        </a:rPr>
                        <a:t>36</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147</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en-US" altLang="ja-JP" sz="1100" dirty="0">
                          <a:solidFill>
                            <a:schemeClr val="tx1">
                              <a:lumMod val="75000"/>
                              <a:lumOff val="25000"/>
                            </a:schemeClr>
                          </a:solidFill>
                        </a:rPr>
                        <a:t>116</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79</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90</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76</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205</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30</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 約</a:t>
                      </a:r>
                      <a:r>
                        <a:rPr kumimoji="1" lang="en-US" altLang="ja-JP" sz="1100" dirty="0">
                          <a:solidFill>
                            <a:schemeClr val="tx1">
                              <a:lumMod val="75000"/>
                              <a:lumOff val="25000"/>
                            </a:schemeClr>
                          </a:solidFill>
                        </a:rPr>
                        <a:t>100</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en-US" altLang="ja-JP" sz="1100" dirty="0">
                          <a:solidFill>
                            <a:schemeClr val="tx1">
                              <a:lumMod val="75000"/>
                              <a:lumOff val="25000"/>
                            </a:schemeClr>
                          </a:solidFill>
                        </a:rPr>
                        <a:t>248</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 </a:t>
                      </a:r>
                      <a:r>
                        <a:rPr kumimoji="1" lang="en-US" altLang="ja-JP" sz="1100" dirty="0">
                          <a:solidFill>
                            <a:schemeClr val="tx1">
                              <a:lumMod val="75000"/>
                              <a:lumOff val="25000"/>
                            </a:schemeClr>
                          </a:solidFill>
                        </a:rPr>
                        <a:t>2252</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a:t>
                      </a:r>
                      <a:r>
                        <a:rPr kumimoji="1" lang="en-US" altLang="ja-JP" sz="1100" dirty="0">
                          <a:solidFill>
                            <a:schemeClr val="tx1">
                              <a:lumMod val="75000"/>
                              <a:lumOff val="25000"/>
                            </a:schemeClr>
                          </a:solidFill>
                        </a:rPr>
                        <a:t>120</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p>
                      <a:pPr>
                        <a:lnSpc>
                          <a:spcPct val="150000"/>
                        </a:lnSpc>
                      </a:pPr>
                      <a:r>
                        <a:rPr kumimoji="1" lang="ja-JP" altLang="en-US" sz="1100" dirty="0">
                          <a:solidFill>
                            <a:schemeClr val="tx1">
                              <a:lumMod val="75000"/>
                              <a:lumOff val="25000"/>
                            </a:schemeClr>
                          </a:solidFill>
                        </a:rPr>
                        <a:t>延べ</a:t>
                      </a:r>
                      <a:r>
                        <a:rPr kumimoji="1" lang="en-US" altLang="ja-JP" sz="1100" dirty="0">
                          <a:solidFill>
                            <a:schemeClr val="tx1">
                              <a:lumMod val="75000"/>
                              <a:lumOff val="25000"/>
                            </a:schemeClr>
                          </a:solidFill>
                        </a:rPr>
                        <a:t>117</a:t>
                      </a:r>
                      <a:r>
                        <a:rPr kumimoji="1" lang="ja-JP" altLang="en-US" sz="1100" dirty="0">
                          <a:solidFill>
                            <a:schemeClr val="tx1">
                              <a:lumMod val="75000"/>
                              <a:lumOff val="25000"/>
                            </a:schemeClr>
                          </a:solidFill>
                        </a:rPr>
                        <a:t>名</a:t>
                      </a:r>
                      <a:endParaRPr kumimoji="1" lang="en-US" altLang="ja-JP" sz="1100" dirty="0">
                        <a:solidFill>
                          <a:schemeClr val="tx1">
                            <a:lumMod val="75000"/>
                            <a:lumOff val="25000"/>
                          </a:schemeClr>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7567073"/>
                  </a:ext>
                </a:extLst>
              </a:tr>
            </a:tbl>
          </a:graphicData>
        </a:graphic>
      </p:graphicFrame>
      <p:sp>
        <p:nvSpPr>
          <p:cNvPr id="25" name="正方形/長方形 24">
            <a:extLst>
              <a:ext uri="{FF2B5EF4-FFF2-40B4-BE49-F238E27FC236}">
                <a16:creationId xmlns:a16="http://schemas.microsoft.com/office/drawing/2014/main" id="{32D2E2F8-4104-9788-E1F7-EC859BF492E9}"/>
              </a:ext>
            </a:extLst>
          </p:cNvPr>
          <p:cNvSpPr/>
          <p:nvPr/>
        </p:nvSpPr>
        <p:spPr>
          <a:xfrm>
            <a:off x="2792525" y="1616880"/>
            <a:ext cx="1972163" cy="253916"/>
          </a:xfrm>
          <a:prstGeom prst="rect">
            <a:avLst/>
          </a:prstGeom>
        </p:spPr>
        <p:txBody>
          <a:bodyPr wrap="square">
            <a:spAutoFit/>
          </a:bodyPr>
          <a:lstStyle/>
          <a:p>
            <a:pPr marL="0" marR="0" lvl="0" indent="0" algn="dist" defTabSz="342892"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Courier New" panose="02070309020205020404" pitchFamily="49" charset="0"/>
              </a:rPr>
              <a:t>イベント</a:t>
            </a:r>
            <a:r>
              <a:rPr kumimoji="0" lang="en-US" altLang="ja-JP" sz="105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Courier New" panose="02070309020205020404" pitchFamily="49" charset="0"/>
              </a:rPr>
              <a:t>/</a:t>
            </a:r>
            <a:r>
              <a:rPr kumimoji="0" lang="ja-JP" altLang="en-US" sz="105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Courier New" panose="02070309020205020404" pitchFamily="49" charset="0"/>
              </a:rPr>
              <a:t>セミナー等開催実績</a:t>
            </a:r>
          </a:p>
        </p:txBody>
      </p:sp>
      <p:pic>
        <p:nvPicPr>
          <p:cNvPr id="26" name="図 25">
            <a:extLst>
              <a:ext uri="{FF2B5EF4-FFF2-40B4-BE49-F238E27FC236}">
                <a16:creationId xmlns:a16="http://schemas.microsoft.com/office/drawing/2014/main" id="{F0A27F60-CF18-BEEA-E555-C886EE046F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26084" y="3402437"/>
            <a:ext cx="1812718" cy="1084323"/>
          </a:xfrm>
          <a:prstGeom prst="rect">
            <a:avLst/>
          </a:prstGeom>
        </p:spPr>
      </p:pic>
      <p:sp>
        <p:nvSpPr>
          <p:cNvPr id="27" name="テキスト ボックス 26">
            <a:extLst>
              <a:ext uri="{FF2B5EF4-FFF2-40B4-BE49-F238E27FC236}">
                <a16:creationId xmlns:a16="http://schemas.microsoft.com/office/drawing/2014/main" id="{616280DA-6DBA-DA05-7B63-7839B2ECAB65}"/>
              </a:ext>
            </a:extLst>
          </p:cNvPr>
          <p:cNvSpPr txBox="1"/>
          <p:nvPr/>
        </p:nvSpPr>
        <p:spPr>
          <a:xfrm>
            <a:off x="176609" y="1381422"/>
            <a:ext cx="3836591" cy="323165"/>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gradFill>
                  <a:gsLst>
                    <a:gs pos="0">
                      <a:srgbClr val="0070C0"/>
                    </a:gs>
                    <a:gs pos="100000">
                      <a:srgbClr val="002060"/>
                    </a:gs>
                  </a:gsLst>
                  <a:lin ang="5400000" scaled="1"/>
                </a:gradFill>
                <a:effectLst/>
                <a:uLnTx/>
                <a:uFillTx/>
                <a:latin typeface="HGP創英角ｺﾞｼｯｸUB" panose="020B0900000000000000" pitchFamily="50" charset="-128"/>
                <a:ea typeface="HGP創英角ｺﾞｼｯｸUB" panose="020B0900000000000000" pitchFamily="50" charset="-128"/>
                <a:cs typeface="+mn-cs"/>
              </a:rPr>
              <a:t>Osaka </a:t>
            </a:r>
            <a:r>
              <a:rPr kumimoji="1" lang="en-US" altLang="ja-JP" sz="1500" b="1" i="0" u="none" strike="noStrike" kern="1200" cap="none" spc="0" normalizeH="0" baseline="0" noProof="0" dirty="0" err="1">
                <a:ln>
                  <a:noFill/>
                </a:ln>
                <a:gradFill>
                  <a:gsLst>
                    <a:gs pos="0">
                      <a:srgbClr val="0070C0"/>
                    </a:gs>
                    <a:gs pos="100000">
                      <a:srgbClr val="002060"/>
                    </a:gs>
                  </a:gsLst>
                  <a:lin ang="5400000" scaled="1"/>
                </a:gradFill>
                <a:effectLst/>
                <a:uLnTx/>
                <a:uFillTx/>
                <a:latin typeface="HGP創英角ｺﾞｼｯｸUB" panose="020B0900000000000000" pitchFamily="50" charset="-128"/>
                <a:ea typeface="HGP創英角ｺﾞｼｯｸUB" panose="020B0900000000000000" pitchFamily="50" charset="-128"/>
                <a:cs typeface="+mn-cs"/>
              </a:rPr>
              <a:t>Smartcity</a:t>
            </a:r>
            <a:r>
              <a:rPr kumimoji="1" lang="en-US" altLang="ja-JP" sz="1500" b="1" i="0" u="none" strike="noStrike" kern="1200" cap="none" spc="0" normalizeH="0" baseline="0" noProof="0" dirty="0">
                <a:ln>
                  <a:noFill/>
                </a:ln>
                <a:gradFill>
                  <a:gsLst>
                    <a:gs pos="0">
                      <a:srgbClr val="0070C0"/>
                    </a:gs>
                    <a:gs pos="100000">
                      <a:srgbClr val="002060"/>
                    </a:gs>
                  </a:gsLst>
                  <a:lin ang="5400000" scaled="1"/>
                </a:gradFill>
                <a:effectLst/>
                <a:uLnTx/>
                <a:uFillTx/>
                <a:latin typeface="HGP創英角ｺﾞｼｯｸUB" panose="020B0900000000000000" pitchFamily="50" charset="-128"/>
                <a:ea typeface="HGP創英角ｺﾞｼｯｸUB" panose="020B0900000000000000" pitchFamily="50" charset="-128"/>
                <a:cs typeface="+mn-cs"/>
              </a:rPr>
              <a:t> Partners Forum</a:t>
            </a:r>
          </a:p>
        </p:txBody>
      </p:sp>
      <p:sp>
        <p:nvSpPr>
          <p:cNvPr id="32" name="テキスト ボックス 31">
            <a:extLst>
              <a:ext uri="{FF2B5EF4-FFF2-40B4-BE49-F238E27FC236}">
                <a16:creationId xmlns:a16="http://schemas.microsoft.com/office/drawing/2014/main" id="{23F02531-18F1-25B8-BD0C-3969D0B8D713}"/>
              </a:ext>
            </a:extLst>
          </p:cNvPr>
          <p:cNvSpPr txBox="1"/>
          <p:nvPr/>
        </p:nvSpPr>
        <p:spPr>
          <a:xfrm>
            <a:off x="4925600" y="5971391"/>
            <a:ext cx="1875411" cy="219291"/>
          </a:xfrm>
          <a:prstGeom prst="rect">
            <a:avLst/>
          </a:prstGeom>
          <a:noFill/>
        </p:spPr>
        <p:txBody>
          <a:bodyPr wrap="square" rtlCol="0">
            <a:spAutoFit/>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市町村課題 意見交換会</a:t>
            </a:r>
          </a:p>
        </p:txBody>
      </p:sp>
      <p:pic>
        <p:nvPicPr>
          <p:cNvPr id="33" name="図 3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001813" y="4828291"/>
            <a:ext cx="1779880" cy="1100233"/>
          </a:xfrm>
          <a:prstGeom prst="rect">
            <a:avLst/>
          </a:prstGeom>
        </p:spPr>
      </p:pic>
      <p:sp>
        <p:nvSpPr>
          <p:cNvPr id="36" name="テキスト ボックス 35">
            <a:extLst>
              <a:ext uri="{FF2B5EF4-FFF2-40B4-BE49-F238E27FC236}">
                <a16:creationId xmlns:a16="http://schemas.microsoft.com/office/drawing/2014/main" id="{B3BF1302-8B95-4C74-B0BD-F1CAB520709E}"/>
              </a:ext>
            </a:extLst>
          </p:cNvPr>
          <p:cNvSpPr txBox="1"/>
          <p:nvPr/>
        </p:nvSpPr>
        <p:spPr>
          <a:xfrm>
            <a:off x="4904" y="-3497"/>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大阪スマートシティパートナーズフォーラム</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【OSPF】</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（大阪府）</a:t>
            </a:r>
            <a:r>
              <a:rPr kumimoji="0" lang="ja-JP" altLang="en-US" sz="1200" b="1" i="0" u="none" strike="noStrike" kern="1200" cap="none" spc="0" normalizeH="0" baseline="0" noProof="0" dirty="0">
                <a:ln>
                  <a:noFill/>
                </a:ln>
                <a:solidFill>
                  <a:prstClr val="white"/>
                </a:solidFill>
                <a:effectLst/>
                <a:uLnTx/>
                <a:uFillTx/>
                <a:latin typeface="Meiryo UI"/>
                <a:ea typeface="Meiryo UI"/>
                <a:cs typeface="+mn-cs"/>
              </a:rPr>
              <a:t>④イベント／セミナーの開催</a:t>
            </a:r>
          </a:p>
        </p:txBody>
      </p:sp>
      <p:sp>
        <p:nvSpPr>
          <p:cNvPr id="28" name="テキスト ボックス 27"/>
          <p:cNvSpPr txBox="1"/>
          <p:nvPr/>
        </p:nvSpPr>
        <p:spPr>
          <a:xfrm>
            <a:off x="51689" y="32619"/>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17580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23B7FF7A-93CD-4B31-8CB9-01F723B04A30}"/>
              </a:ext>
            </a:extLst>
          </p:cNvPr>
          <p:cNvSpPr txBox="1"/>
          <p:nvPr/>
        </p:nvSpPr>
        <p:spPr>
          <a:xfrm>
            <a:off x="158860" y="1140997"/>
            <a:ext cx="4404140" cy="900246"/>
          </a:xfrm>
          <a:prstGeom prst="rect">
            <a:avLst/>
          </a:prstGeom>
          <a:noFill/>
        </p:spPr>
        <p:txBody>
          <a:bodyPr wrap="square" rtlCol="0">
            <a:spAutoFit/>
          </a:bodyPr>
          <a:lstStyle/>
          <a:p>
            <a:pPr marL="134997" marR="0" lvl="0" indent="-13499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年度から、新たなモビリティサービスによるまちづくりに取り組む市町村を支援。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年度からは、地域の便利な交通サービス実現に向けて、交通事業者が主体となる</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AI</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オンデマンド交通のモデルづくりを推進</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34997" marR="0" lvl="0" indent="-13499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R3.12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発足の「関西</a:t>
            </a:r>
            <a:r>
              <a:rPr kumimoji="1" lang="en-US" altLang="ja-JP" sz="105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MaaS</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推進連絡会議」を通じて、交通・観光分野をはじめとする幅広い業種間の連携による広域</a:t>
            </a:r>
            <a:r>
              <a:rPr kumimoji="1" lang="en-US" altLang="ja-JP" sz="105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MaaS</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実現を推進</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55EF3085-A959-48AD-9B24-FA5D86120019}"/>
              </a:ext>
            </a:extLst>
          </p:cNvPr>
          <p:cNvSpPr txBox="1"/>
          <p:nvPr/>
        </p:nvSpPr>
        <p:spPr>
          <a:xfrm>
            <a:off x="191184" y="4675345"/>
            <a:ext cx="2354695"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■市町村のまちづくりとの連携</a:t>
            </a:r>
            <a:endPar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cxnSp>
        <p:nvCxnSpPr>
          <p:cNvPr id="34" name="直線コネクタ 33">
            <a:extLst>
              <a:ext uri="{FF2B5EF4-FFF2-40B4-BE49-F238E27FC236}">
                <a16:creationId xmlns:a16="http://schemas.microsoft.com/office/drawing/2014/main" id="{E41F6282-4249-49EF-A217-0777CE4BB51C}"/>
              </a:ext>
            </a:extLst>
          </p:cNvPr>
          <p:cNvCxnSpPr/>
          <p:nvPr/>
        </p:nvCxnSpPr>
        <p:spPr>
          <a:xfrm>
            <a:off x="149282" y="1091503"/>
            <a:ext cx="4374000" cy="0"/>
          </a:xfrm>
          <a:prstGeom prst="line">
            <a:avLst/>
          </a:prstGeom>
        </p:spPr>
        <p:style>
          <a:lnRef idx="1">
            <a:schemeClr val="dk1"/>
          </a:lnRef>
          <a:fillRef idx="0">
            <a:schemeClr val="dk1"/>
          </a:fillRef>
          <a:effectRef idx="0">
            <a:schemeClr val="dk1"/>
          </a:effectRef>
          <a:fontRef idx="minor">
            <a:schemeClr val="tx1"/>
          </a:fontRef>
        </p:style>
      </p:cxnSp>
      <p:pic>
        <p:nvPicPr>
          <p:cNvPr id="36" name="図 35">
            <a:extLst>
              <a:ext uri="{FF2B5EF4-FFF2-40B4-BE49-F238E27FC236}">
                <a16:creationId xmlns:a16="http://schemas.microsoft.com/office/drawing/2014/main" id="{A30AE337-B53C-4547-A295-900BC21AD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0612" y="2767488"/>
            <a:ext cx="2379691" cy="1482080"/>
          </a:xfrm>
          <a:prstGeom prst="rect">
            <a:avLst/>
          </a:prstGeom>
        </p:spPr>
      </p:pic>
      <p:sp>
        <p:nvSpPr>
          <p:cNvPr id="39" name="正方形/長方形 38">
            <a:extLst>
              <a:ext uri="{FF2B5EF4-FFF2-40B4-BE49-F238E27FC236}">
                <a16:creationId xmlns:a16="http://schemas.microsoft.com/office/drawing/2014/main" id="{2DCE6977-BE85-862C-D403-CFD212965019}"/>
              </a:ext>
            </a:extLst>
          </p:cNvPr>
          <p:cNvSpPr/>
          <p:nvPr/>
        </p:nvSpPr>
        <p:spPr>
          <a:xfrm>
            <a:off x="2491582" y="4375485"/>
            <a:ext cx="2264241" cy="16558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altLang="ja-JP" sz="101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大阪市内で</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a:t>
            </a:r>
            <a:r>
              <a:rPr kumimoji="1" lang="ja-JP" altLang="en-US" sz="900" b="0" i="0" u="none" strike="noStrike" kern="1200" cap="none" spc="-38"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交通の社会実験中</a:t>
            </a:r>
            <a:endParaRPr kumimoji="1" lang="en-US" altLang="ja-JP" sz="900" b="0" i="0" u="none" strike="dbl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 </a:t>
            </a: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平野区、生野区　</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 </a:t>
            </a: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北区、福島区</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夢洲等で自動運転の公道実証</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(R4.4)</a:t>
            </a: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都市型</a:t>
            </a:r>
            <a:r>
              <a:rPr kumimoji="1" lang="en-US" altLang="ja-JP" sz="900" b="0" i="0" u="none" strike="noStrike" kern="1200" cap="none" spc="-38"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構想「</a:t>
            </a:r>
            <a:r>
              <a:rPr kumimoji="1" lang="en-US" altLang="ja-JP" sz="900" b="0" i="0" u="none" strike="noStrike" kern="1200" cap="none" spc="-38"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eMETRO</a:t>
            </a: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」公表</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(R4.5)</a:t>
            </a:r>
          </a:p>
          <a:p>
            <a:pPr marL="0" marR="0" lvl="0" indent="0" algn="l" defTabSz="342892"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01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55EF3085-A959-48AD-9B24-FA5D86120019}"/>
              </a:ext>
            </a:extLst>
          </p:cNvPr>
          <p:cNvSpPr txBox="1"/>
          <p:nvPr/>
        </p:nvSpPr>
        <p:spPr>
          <a:xfrm>
            <a:off x="2557902" y="4361765"/>
            <a:ext cx="1918235"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大阪メトロによる先導的</a:t>
            </a:r>
            <a:r>
              <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取組み</a:t>
            </a:r>
            <a:endParaRPr kumimoji="1"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pic>
        <p:nvPicPr>
          <p:cNvPr id="41" name="図 40" descr="画面の領域">
            <a:extLst>
              <a:ext uri="{FF2B5EF4-FFF2-40B4-BE49-F238E27FC236}">
                <a16:creationId xmlns:a16="http://schemas.microsoft.com/office/drawing/2014/main" id="{71C74C2E-6D7F-41F3-A512-DE5B683E4C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3277" y="5171935"/>
            <a:ext cx="595654" cy="376580"/>
          </a:xfrm>
          <a:prstGeom prst="rect">
            <a:avLst/>
          </a:prstGeom>
        </p:spPr>
      </p:pic>
      <p:pic>
        <p:nvPicPr>
          <p:cNvPr id="42" name="図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9129" y="5588349"/>
            <a:ext cx="580354" cy="349322"/>
          </a:xfrm>
          <a:prstGeom prst="rect">
            <a:avLst/>
          </a:prstGeom>
        </p:spPr>
      </p:pic>
      <p:pic>
        <p:nvPicPr>
          <p:cNvPr id="43" name="図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5945" y="5240600"/>
            <a:ext cx="361127" cy="643850"/>
          </a:xfrm>
          <a:prstGeom prst="rect">
            <a:avLst/>
          </a:prstGeom>
        </p:spPr>
      </p:pic>
      <p:pic>
        <p:nvPicPr>
          <p:cNvPr id="44" name="図 43">
            <a:extLst>
              <a:ext uri="{FF2B5EF4-FFF2-40B4-BE49-F238E27FC236}">
                <a16:creationId xmlns:a16="http://schemas.microsoft.com/office/drawing/2014/main" id="{0EB61D8F-7CCF-4558-8720-1918858CAA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6415" y="5062575"/>
            <a:ext cx="513000" cy="387818"/>
          </a:xfrm>
          <a:prstGeom prst="rect">
            <a:avLst/>
          </a:prstGeom>
        </p:spPr>
      </p:pic>
      <p:sp>
        <p:nvSpPr>
          <p:cNvPr id="45" name="正方形/長方形 44">
            <a:extLst>
              <a:ext uri="{FF2B5EF4-FFF2-40B4-BE49-F238E27FC236}">
                <a16:creationId xmlns:a16="http://schemas.microsoft.com/office/drawing/2014/main" id="{07BDCC16-FB3F-4B0B-B6BF-45C4DAA33188}"/>
              </a:ext>
            </a:extLst>
          </p:cNvPr>
          <p:cNvSpPr/>
          <p:nvPr/>
        </p:nvSpPr>
        <p:spPr>
          <a:xfrm>
            <a:off x="208194" y="2760171"/>
            <a:ext cx="2178855" cy="1719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altLang="ja-JP" sz="101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3DE282E9-4E74-45B5-B110-758C00432765}"/>
              </a:ext>
            </a:extLst>
          </p:cNvPr>
          <p:cNvSpPr txBox="1"/>
          <p:nvPr/>
        </p:nvSpPr>
        <p:spPr>
          <a:xfrm>
            <a:off x="218523" y="3093940"/>
            <a:ext cx="2156449" cy="265457"/>
          </a:xfrm>
          <a:prstGeom prst="rect">
            <a:avLst/>
          </a:prstGeom>
          <a:noFill/>
        </p:spPr>
        <p:txBody>
          <a:bodyPr wrap="square" lIns="27000" rIns="2700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[R3] </a:t>
            </a:r>
            <a:r>
              <a:rPr kumimoji="0" lang="ja-JP" altLang="en-US"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市町村</a:t>
            </a:r>
            <a:r>
              <a:rPr kumimoji="0"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AI</a:t>
            </a:r>
            <a:r>
              <a:rPr kumimoji="0" lang="ja-JP" altLang="en-US"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オンデマンド</a:t>
            </a:r>
            <a:r>
              <a:rPr kumimoji="0"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WG</a:t>
            </a:r>
          </a:p>
        </p:txBody>
      </p:sp>
      <p:sp>
        <p:nvSpPr>
          <p:cNvPr id="47" name="テキスト ボックス 46">
            <a:extLst>
              <a:ext uri="{FF2B5EF4-FFF2-40B4-BE49-F238E27FC236}">
                <a16:creationId xmlns:a16="http://schemas.microsoft.com/office/drawing/2014/main" id="{C6F76637-23CF-40B2-AFC3-08A309B73FAB}"/>
              </a:ext>
            </a:extLst>
          </p:cNvPr>
          <p:cNvSpPr txBox="1"/>
          <p:nvPr/>
        </p:nvSpPr>
        <p:spPr>
          <a:xfrm>
            <a:off x="255380" y="3285588"/>
            <a:ext cx="2155412" cy="258532"/>
          </a:xfrm>
          <a:prstGeom prst="rect">
            <a:avLst/>
          </a:prstGeom>
          <a:noFill/>
        </p:spPr>
        <p:txBody>
          <a:bodyPr wrap="square">
            <a:spAutoFit/>
          </a:bodyPr>
          <a:lstStyle/>
          <a:p>
            <a:pPr marL="0" marR="0" lvl="0" indent="0" algn="l" defTabSz="342892" rtl="0" eaLnBrk="1" fontAlgn="auto" latinLnBrk="0" hangingPunct="1">
              <a:lnSpc>
                <a:spcPct val="12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OSPF</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事業として</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回開催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市町が参加</a:t>
            </a:r>
          </a:p>
        </p:txBody>
      </p:sp>
      <p:sp>
        <p:nvSpPr>
          <p:cNvPr id="48" name="テキスト ボックス 47">
            <a:extLst>
              <a:ext uri="{FF2B5EF4-FFF2-40B4-BE49-F238E27FC236}">
                <a16:creationId xmlns:a16="http://schemas.microsoft.com/office/drawing/2014/main" id="{3DE282E9-4E74-45B5-B110-758C00432765}"/>
              </a:ext>
            </a:extLst>
          </p:cNvPr>
          <p:cNvSpPr txBox="1"/>
          <p:nvPr/>
        </p:nvSpPr>
        <p:spPr>
          <a:xfrm>
            <a:off x="205416" y="3638572"/>
            <a:ext cx="2181635" cy="265457"/>
          </a:xfrm>
          <a:prstGeom prst="rect">
            <a:avLst/>
          </a:prstGeom>
          <a:noFill/>
        </p:spPr>
        <p:txBody>
          <a:bodyPr wrap="square" lIns="27000" rIns="2700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1"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[R4] </a:t>
            </a:r>
            <a:r>
              <a:rPr kumimoji="1" lang="ja-JP" altLang="en-US"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府</a:t>
            </a:r>
            <a:r>
              <a:rPr kumimoji="1"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AI</a:t>
            </a:r>
            <a:r>
              <a:rPr kumimoji="0" lang="ja-JP" altLang="en-US"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オンデマンド補助</a:t>
            </a:r>
            <a:endParaRPr kumimoji="0"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49" name="テキスト ボックス 48">
            <a:extLst>
              <a:ext uri="{FF2B5EF4-FFF2-40B4-BE49-F238E27FC236}">
                <a16:creationId xmlns:a16="http://schemas.microsoft.com/office/drawing/2014/main" id="{45486EFA-82B8-C624-0CD1-EAD122958D65}"/>
              </a:ext>
            </a:extLst>
          </p:cNvPr>
          <p:cNvSpPr txBox="1"/>
          <p:nvPr/>
        </p:nvSpPr>
        <p:spPr>
          <a:xfrm>
            <a:off x="254207" y="3881708"/>
            <a:ext cx="2085653" cy="59093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府内での</a:t>
            </a:r>
            <a:r>
              <a:rPr kumimoji="1" lang="en-US" altLang="ja-JP" sz="900"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オンデマンドの普及をめざし、交通事業者主体のモデル構築を支援</a:t>
            </a:r>
          </a:p>
          <a:p>
            <a:pPr marL="63103" marR="0" lvl="0" indent="-63103" algn="l" defTabSz="342892" rtl="0" eaLnBrk="1" fontAlgn="auto" latinLnBrk="0" hangingPunct="1">
              <a:lnSpc>
                <a:spcPct val="120000"/>
              </a:lnSpc>
              <a:spcBef>
                <a:spcPts val="0"/>
              </a:spcBef>
              <a:spcAft>
                <a:spcPts val="0"/>
              </a:spcAft>
              <a:buClrTx/>
              <a:buSzTx/>
              <a:buFontTx/>
              <a:buNone/>
              <a:tabLst/>
              <a:defRPr/>
            </a:pPr>
            <a:r>
              <a:rPr kumimoji="1" lang="ja-JP" altLang="en-US" sz="900"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900"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a:t>
            </a:r>
            <a:r>
              <a:rPr kumimoji="1" lang="ja-JP" altLang="en-US" sz="900" b="0" i="0" u="none" strike="noStrike" kern="1200" cap="none" spc="-75"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に２事業を採択</a:t>
            </a:r>
            <a:endParaRPr kumimoji="1" lang="en-US" altLang="ja-JP" sz="900" b="0" i="0" u="none" strike="noStrike" kern="1200" cap="none" spc="-7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35F17E9E-5A64-24E5-5274-49B6894B0C69}"/>
              </a:ext>
            </a:extLst>
          </p:cNvPr>
          <p:cNvSpPr txBox="1"/>
          <p:nvPr/>
        </p:nvSpPr>
        <p:spPr>
          <a:xfrm>
            <a:off x="1754509" y="5420841"/>
            <a:ext cx="701809" cy="313932"/>
          </a:xfrm>
          <a:prstGeom prst="rect">
            <a:avLst/>
          </a:prstGeom>
          <a:noFill/>
        </p:spPr>
        <p:txBody>
          <a:bodyPr wrap="square">
            <a:spAutoFit/>
          </a:bodyPr>
          <a:lstStyle/>
          <a:p>
            <a:pPr marL="0" marR="0" lvl="0" indent="0" algn="l" defTabSz="342892" rtl="0" eaLnBrk="1" fontAlgn="auto" latinLnBrk="0" hangingPunct="1">
              <a:lnSpc>
                <a:spcPct val="12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342892" rtl="0" eaLnBrk="1" fontAlgn="auto" latinLnBrk="0" hangingPunct="1">
              <a:lnSpc>
                <a:spcPct val="12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河内長野市</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1" name="図 50">
            <a:extLst>
              <a:ext uri="{FF2B5EF4-FFF2-40B4-BE49-F238E27FC236}">
                <a16:creationId xmlns:a16="http://schemas.microsoft.com/office/drawing/2014/main" id="{AFFC065C-A432-A861-CFDC-1DFE3EBC5E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71118" y="5238216"/>
            <a:ext cx="691183" cy="647902"/>
          </a:xfrm>
          <a:prstGeom prst="rect">
            <a:avLst/>
          </a:prstGeom>
        </p:spPr>
      </p:pic>
      <p:sp>
        <p:nvSpPr>
          <p:cNvPr id="52" name="テキスト ボックス 51">
            <a:extLst>
              <a:ext uri="{FF2B5EF4-FFF2-40B4-BE49-F238E27FC236}">
                <a16:creationId xmlns:a16="http://schemas.microsoft.com/office/drawing/2014/main" id="{55EF3085-A959-48AD-9B24-FA5D86120019}"/>
              </a:ext>
            </a:extLst>
          </p:cNvPr>
          <p:cNvSpPr txBox="1"/>
          <p:nvPr/>
        </p:nvSpPr>
        <p:spPr>
          <a:xfrm>
            <a:off x="2441272" y="2525635"/>
            <a:ext cx="1553880"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■関西</a:t>
            </a:r>
            <a:r>
              <a:rPr kumimoji="1" lang="en-US" altLang="ja-JP" sz="1050" b="1" i="0" u="none" strike="noStrike" kern="100" cap="none" spc="0" normalizeH="0" baseline="0" noProof="0" dirty="0" err="1">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MaaS</a:t>
            </a:r>
            <a:endPar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53" name="正方形/長方形 52">
            <a:extLst>
              <a:ext uri="{FF2B5EF4-FFF2-40B4-BE49-F238E27FC236}">
                <a16:creationId xmlns:a16="http://schemas.microsoft.com/office/drawing/2014/main" id="{2DCE6977-BE85-862C-D403-CFD212965019}"/>
              </a:ext>
            </a:extLst>
          </p:cNvPr>
          <p:cNvSpPr/>
          <p:nvPr/>
        </p:nvSpPr>
        <p:spPr>
          <a:xfrm>
            <a:off x="208194" y="4906489"/>
            <a:ext cx="2177148" cy="811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河内長野市南花台</a:t>
            </a:r>
            <a:endPar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オンデマンド交通・自動運転）</a:t>
            </a:r>
            <a:endPar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四條畷市田原地区（自動運転）</a:t>
            </a:r>
            <a:endPar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池田市伏尾台（地域</a:t>
            </a:r>
            <a:r>
              <a:rPr kumimoji="1" lang="en-US" altLang="ja-JP" sz="900" b="0" i="0" u="none" strike="noStrike" kern="1200" cap="none" spc="-38"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63103" marR="0" lvl="0" indent="-63103" algn="l" defTabSz="342892" rtl="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岸和田市（地域</a:t>
            </a:r>
            <a:r>
              <a:rPr kumimoji="1" lang="en-US" altLang="ja-JP" sz="900" b="0" i="0" u="none" strike="noStrike" kern="1200" cap="none" spc="-38"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4" name="テキスト ボックス 53">
            <a:extLst>
              <a:ext uri="{FF2B5EF4-FFF2-40B4-BE49-F238E27FC236}">
                <a16:creationId xmlns:a16="http://schemas.microsoft.com/office/drawing/2014/main" id="{277B2CD2-1FE4-4B65-A7A5-73E463BD46BD}"/>
              </a:ext>
            </a:extLst>
          </p:cNvPr>
          <p:cNvSpPr txBox="1"/>
          <p:nvPr/>
        </p:nvSpPr>
        <p:spPr>
          <a:xfrm>
            <a:off x="195417" y="2531983"/>
            <a:ext cx="2659571"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a:t>
            </a:r>
            <a:r>
              <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AI</a:t>
            </a: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オンデマンド交通</a:t>
            </a:r>
            <a:endPar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55" name="二等辺三角形 54">
            <a:extLst>
              <a:ext uri="{FF2B5EF4-FFF2-40B4-BE49-F238E27FC236}">
                <a16:creationId xmlns:a16="http://schemas.microsoft.com/office/drawing/2014/main" id="{2C7B1A84-5BAC-4818-9D93-59E631C72641}"/>
              </a:ext>
            </a:extLst>
          </p:cNvPr>
          <p:cNvSpPr/>
          <p:nvPr/>
        </p:nvSpPr>
        <p:spPr>
          <a:xfrm rot="10800000">
            <a:off x="788360" y="3008843"/>
            <a:ext cx="1026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3DE282E9-4E74-45B5-B110-758C00432765}"/>
              </a:ext>
            </a:extLst>
          </p:cNvPr>
          <p:cNvSpPr txBox="1"/>
          <p:nvPr/>
        </p:nvSpPr>
        <p:spPr>
          <a:xfrm>
            <a:off x="208196" y="2766138"/>
            <a:ext cx="2180245" cy="265457"/>
          </a:xfrm>
          <a:prstGeom prst="rect">
            <a:avLst/>
          </a:prstGeom>
          <a:noFill/>
        </p:spPr>
        <p:txBody>
          <a:bodyPr wrap="square" lIns="27000" rIns="2700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[R2] </a:t>
            </a:r>
            <a:r>
              <a:rPr kumimoji="0" lang="ja-JP" altLang="en-US"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河内長野市の実証事業支援</a:t>
            </a:r>
            <a:endParaRPr kumimoji="0" lang="en-US" altLang="ja-JP" sz="112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57" name="二等辺三角形 56">
            <a:extLst>
              <a:ext uri="{FF2B5EF4-FFF2-40B4-BE49-F238E27FC236}">
                <a16:creationId xmlns:a16="http://schemas.microsoft.com/office/drawing/2014/main" id="{2C7B1A84-5BAC-4818-9D93-59E631C72641}"/>
              </a:ext>
            </a:extLst>
          </p:cNvPr>
          <p:cNvSpPr/>
          <p:nvPr/>
        </p:nvSpPr>
        <p:spPr>
          <a:xfrm rot="10800000">
            <a:off x="788360" y="3526058"/>
            <a:ext cx="1026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テキスト ボックス 58"/>
          <p:cNvSpPr txBox="1"/>
          <p:nvPr/>
        </p:nvSpPr>
        <p:spPr>
          <a:xfrm>
            <a:off x="6228742" y="799254"/>
            <a:ext cx="1670650"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スマートシニアライフ</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テキスト ボックス 59"/>
          <p:cNvSpPr txBox="1"/>
          <p:nvPr/>
        </p:nvSpPr>
        <p:spPr>
          <a:xfrm>
            <a:off x="1707590" y="810400"/>
            <a:ext cx="148149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スマートモビリティ</a:t>
            </a:r>
          </a:p>
        </p:txBody>
      </p:sp>
      <p:cxnSp>
        <p:nvCxnSpPr>
          <p:cNvPr id="83" name="直線コネクタ 82">
            <a:extLst>
              <a:ext uri="{FF2B5EF4-FFF2-40B4-BE49-F238E27FC236}">
                <a16:creationId xmlns:a16="http://schemas.microsoft.com/office/drawing/2014/main" id="{E41F6282-4249-49EF-A217-0777CE4BB51C}"/>
              </a:ext>
            </a:extLst>
          </p:cNvPr>
          <p:cNvCxnSpPr/>
          <p:nvPr/>
        </p:nvCxnSpPr>
        <p:spPr>
          <a:xfrm>
            <a:off x="4733303" y="1091503"/>
            <a:ext cx="4374000" cy="0"/>
          </a:xfrm>
          <a:prstGeom prst="line">
            <a:avLst/>
          </a:prstGeom>
        </p:spPr>
        <p:style>
          <a:lnRef idx="1">
            <a:schemeClr val="dk1"/>
          </a:lnRef>
          <a:fillRef idx="0">
            <a:schemeClr val="dk1"/>
          </a:fillRef>
          <a:effectRef idx="0">
            <a:schemeClr val="dk1"/>
          </a:effectRef>
          <a:fontRef idx="minor">
            <a:schemeClr val="tx1"/>
          </a:fontRef>
        </p:style>
      </p:cxnSp>
      <p:sp>
        <p:nvSpPr>
          <p:cNvPr id="58" name="正方形/長方形 57"/>
          <p:cNvSpPr/>
          <p:nvPr/>
        </p:nvSpPr>
        <p:spPr>
          <a:xfrm>
            <a:off x="4919674" y="4463564"/>
            <a:ext cx="2306750" cy="14358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正方形/長方形 83"/>
          <p:cNvSpPr/>
          <p:nvPr/>
        </p:nvSpPr>
        <p:spPr>
          <a:xfrm>
            <a:off x="4978285" y="5590352"/>
            <a:ext cx="765181" cy="239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オンライン服薬指導</a:t>
            </a:r>
            <a:endParaRPr kumimoji="1" lang="en-US" altLang="ja-JP"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・薬の宅配サービス</a:t>
            </a:r>
          </a:p>
        </p:txBody>
      </p:sp>
      <p:sp>
        <p:nvSpPr>
          <p:cNvPr id="85" name="テキスト ボックス 84">
            <a:extLst>
              <a:ext uri="{FF2B5EF4-FFF2-40B4-BE49-F238E27FC236}">
                <a16:creationId xmlns:a16="http://schemas.microsoft.com/office/drawing/2014/main" id="{44A5E0AD-CBD9-4E8A-8435-81E577B7A263}"/>
              </a:ext>
            </a:extLst>
          </p:cNvPr>
          <p:cNvSpPr txBox="1"/>
          <p:nvPr/>
        </p:nvSpPr>
        <p:spPr>
          <a:xfrm>
            <a:off x="4717211" y="1138287"/>
            <a:ext cx="4436314" cy="1351652"/>
          </a:xfrm>
          <a:prstGeom prst="rect">
            <a:avLst/>
          </a:prstGeom>
          <a:noFill/>
        </p:spPr>
        <p:txBody>
          <a:bodyPr wrap="square" rtlCol="0">
            <a:spAutoFit/>
          </a:bodyPr>
          <a:lstStyle/>
          <a:p>
            <a:pPr marL="214308" marR="0" lvl="0" indent="-21430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が健康で便利に生活できるように、高齢者の生活支援をするサービスプラットフォームを公民連携で構築し、タブレット等のデジタル端末を活用することにより、行政と民間の様々なサービスをワンストップで</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提供</a:t>
            </a:r>
            <a:endParaRPr kumimoji="1" lang="en-US" altLang="ja-JP" sz="1050" b="0" i="0" u="none" strike="sngStrike" kern="1200" cap="none" spc="0" normalizeH="0" baseline="0" noProof="0" dirty="0">
              <a:ln>
                <a:noFill/>
              </a:ln>
              <a:solidFill>
                <a:srgbClr val="00B0F0"/>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R4</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月から府内</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エリアの住民にタブレットを貸与し、実証事業を開始。実証事業推進協議会の参画企業、提供民間サービスを順次拡大</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45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タブレット貸与</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858</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台</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参画</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社、民間サービス</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 (R4</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月現在</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7" name="図 8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43021" y="2766330"/>
            <a:ext cx="2075897" cy="1386895"/>
          </a:xfrm>
          <a:prstGeom prst="rect">
            <a:avLst/>
          </a:prstGeom>
        </p:spPr>
      </p:pic>
      <p:pic>
        <p:nvPicPr>
          <p:cNvPr id="88" name="図 8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08692" y="5103871"/>
            <a:ext cx="713241" cy="534930"/>
          </a:xfrm>
          <a:prstGeom prst="rect">
            <a:avLst/>
          </a:prstGeom>
          <a:ln>
            <a:noFill/>
          </a:ln>
          <a:effectLst/>
        </p:spPr>
      </p:pic>
      <p:pic>
        <p:nvPicPr>
          <p:cNvPr id="89" name="図 8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323580" y="4514659"/>
            <a:ext cx="694577" cy="540522"/>
          </a:xfrm>
          <a:prstGeom prst="rect">
            <a:avLst/>
          </a:prstGeom>
        </p:spPr>
      </p:pic>
      <p:pic>
        <p:nvPicPr>
          <p:cNvPr id="90" name="図 8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94514" y="5105738"/>
            <a:ext cx="730286" cy="547715"/>
          </a:xfrm>
          <a:prstGeom prst="rect">
            <a:avLst/>
          </a:prstGeom>
        </p:spPr>
      </p:pic>
      <p:pic>
        <p:nvPicPr>
          <p:cNvPr id="91" name="図 9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90737" y="4511665"/>
            <a:ext cx="737843" cy="553382"/>
          </a:xfrm>
          <a:prstGeom prst="rect">
            <a:avLst/>
          </a:prstGeom>
        </p:spPr>
      </p:pic>
      <p:pic>
        <p:nvPicPr>
          <p:cNvPr id="92" name="図 91">
            <a:extLst>
              <a:ext uri="{FF2B5EF4-FFF2-40B4-BE49-F238E27FC236}">
                <a16:creationId xmlns:a16="http://schemas.microsoft.com/office/drawing/2014/main" id="{46E2A1A3-4649-45F3-B52F-F0D9425E91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46999" y="4497080"/>
            <a:ext cx="820182" cy="1073745"/>
          </a:xfrm>
          <a:prstGeom prst="rect">
            <a:avLst/>
          </a:prstGeom>
        </p:spPr>
      </p:pic>
      <p:sp>
        <p:nvSpPr>
          <p:cNvPr id="93" name="テキスト ボックス 92">
            <a:extLst>
              <a:ext uri="{FF2B5EF4-FFF2-40B4-BE49-F238E27FC236}">
                <a16:creationId xmlns:a16="http://schemas.microsoft.com/office/drawing/2014/main" id="{277B2CD2-1FE4-4B65-A7A5-73E463BD46BD}"/>
              </a:ext>
            </a:extLst>
          </p:cNvPr>
          <p:cNvSpPr txBox="1"/>
          <p:nvPr/>
        </p:nvSpPr>
        <p:spPr>
          <a:xfrm>
            <a:off x="4835612" y="4254561"/>
            <a:ext cx="1553880" cy="181485"/>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■サービス例（一部）</a:t>
            </a:r>
            <a:endParaRPr kumimoji="1" lang="en-US" altLang="ja-JP"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94" name="正方形/長方形 93"/>
          <p:cNvSpPr/>
          <p:nvPr/>
        </p:nvSpPr>
        <p:spPr>
          <a:xfrm>
            <a:off x="5877580" y="5174740"/>
            <a:ext cx="730007" cy="200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おでかけサポート</a:t>
            </a:r>
          </a:p>
        </p:txBody>
      </p:sp>
      <p:grpSp>
        <p:nvGrpSpPr>
          <p:cNvPr id="95" name="グループ化 94"/>
          <p:cNvGrpSpPr/>
          <p:nvPr/>
        </p:nvGrpSpPr>
        <p:grpSpPr>
          <a:xfrm>
            <a:off x="5886323" y="4505252"/>
            <a:ext cx="628470" cy="672945"/>
            <a:chOff x="4659459" y="2057585"/>
            <a:chExt cx="4045907" cy="4063062"/>
          </a:xfrm>
        </p:grpSpPr>
        <p:pic>
          <p:nvPicPr>
            <p:cNvPr id="96" name="図 95" descr="テキスト  自動的に生成された説明">
              <a:extLst>
                <a:ext uri="{FF2B5EF4-FFF2-40B4-BE49-F238E27FC236}">
                  <a16:creationId xmlns:a16="http://schemas.microsoft.com/office/drawing/2014/main" id="{42D9BDF5-7A4B-41C4-AEBF-161501E02E5E}"/>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659951" y="2057585"/>
              <a:ext cx="4044431" cy="2536012"/>
            </a:xfrm>
            <a:prstGeom prst="rect">
              <a:avLst/>
            </a:prstGeom>
          </p:spPr>
        </p:pic>
        <p:pic>
          <p:nvPicPr>
            <p:cNvPr id="97" name="図 96" descr="傘をさして歩いている女性  中程度の精度で自動的に生成された説明">
              <a:extLst>
                <a:ext uri="{FF2B5EF4-FFF2-40B4-BE49-F238E27FC236}">
                  <a16:creationId xmlns:a16="http://schemas.microsoft.com/office/drawing/2014/main" id="{D1B06E0E-11D8-466D-9F70-F877B386880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659459" y="4593597"/>
              <a:ext cx="2023200" cy="1527050"/>
            </a:xfrm>
            <a:prstGeom prst="rect">
              <a:avLst/>
            </a:prstGeom>
          </p:spPr>
        </p:pic>
        <p:pic>
          <p:nvPicPr>
            <p:cNvPr id="98" name="図 97">
              <a:extLst>
                <a:ext uri="{FF2B5EF4-FFF2-40B4-BE49-F238E27FC236}">
                  <a16:creationId xmlns:a16="http://schemas.microsoft.com/office/drawing/2014/main" id="{EB039EA3-5085-467C-B122-7CC6F48E870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682166" y="4593598"/>
              <a:ext cx="2023200" cy="1527049"/>
            </a:xfrm>
            <a:prstGeom prst="rect">
              <a:avLst/>
            </a:prstGeom>
          </p:spPr>
        </p:pic>
      </p:grpSp>
      <p:sp>
        <p:nvSpPr>
          <p:cNvPr id="99" name="テキスト ボックス 98">
            <a:extLst>
              <a:ext uri="{FF2B5EF4-FFF2-40B4-BE49-F238E27FC236}">
                <a16:creationId xmlns:a16="http://schemas.microsoft.com/office/drawing/2014/main" id="{277B2CD2-1FE4-4B65-A7A5-73E463BD46BD}"/>
              </a:ext>
            </a:extLst>
          </p:cNvPr>
          <p:cNvSpPr txBox="1"/>
          <p:nvPr/>
        </p:nvSpPr>
        <p:spPr>
          <a:xfrm>
            <a:off x="7241216" y="4239459"/>
            <a:ext cx="1697520" cy="181485"/>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■フォローアップイベント・相談会</a:t>
            </a:r>
            <a:endParaRPr kumimoji="1" lang="en-US" altLang="ja-JP"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pic>
        <p:nvPicPr>
          <p:cNvPr id="100" name="図 2"/>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799764" y="5325984"/>
            <a:ext cx="719997" cy="36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正方形/長方形 100"/>
          <p:cNvSpPr/>
          <p:nvPr/>
        </p:nvSpPr>
        <p:spPr>
          <a:xfrm>
            <a:off x="5883272" y="5676719"/>
            <a:ext cx="666008" cy="19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おでかけ</a:t>
            </a:r>
            <a:r>
              <a:rPr kumimoji="1" lang="en-US" altLang="ja-JP"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VR</a:t>
            </a: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体験</a:t>
            </a:r>
          </a:p>
        </p:txBody>
      </p:sp>
      <p:pic>
        <p:nvPicPr>
          <p:cNvPr id="102" name="図 101" descr="グラフィカル ユーザー インターフェイス, アプリケーション  自動的に生成された説明">
            <a:extLst>
              <a:ext uri="{FF2B5EF4-FFF2-40B4-BE49-F238E27FC236}">
                <a16:creationId xmlns:a16="http://schemas.microsoft.com/office/drawing/2014/main" id="{CD4E0B9F-7721-B446-9835-33D39F8A871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564520" y="4490553"/>
            <a:ext cx="613315" cy="1192973"/>
          </a:xfrm>
          <a:prstGeom prst="rect">
            <a:avLst/>
          </a:prstGeom>
        </p:spPr>
      </p:pic>
      <p:sp>
        <p:nvSpPr>
          <p:cNvPr id="103" name="正方形/長方形 102"/>
          <p:cNvSpPr/>
          <p:nvPr/>
        </p:nvSpPr>
        <p:spPr>
          <a:xfrm>
            <a:off x="6551973" y="5648251"/>
            <a:ext cx="668933" cy="209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買い物サポート</a:t>
            </a:r>
            <a:endParaRPr kumimoji="1" lang="en-US" altLang="ja-JP"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・栄養アドバイス</a:t>
            </a:r>
          </a:p>
        </p:txBody>
      </p:sp>
      <p:sp>
        <p:nvSpPr>
          <p:cNvPr id="64" name="テキスト ボックス 63">
            <a:extLst>
              <a:ext uri="{FF2B5EF4-FFF2-40B4-BE49-F238E27FC236}">
                <a16:creationId xmlns:a16="http://schemas.microsoft.com/office/drawing/2014/main" id="{B3BF1302-8B95-4C74-B0BD-F1CAB520709E}"/>
              </a:ext>
            </a:extLst>
          </p:cNvPr>
          <p:cNvSpPr txBox="1"/>
          <p:nvPr/>
        </p:nvSpPr>
        <p:spPr>
          <a:xfrm>
            <a:off x="4904" y="-3497"/>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スマートモビリティ</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と </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スマートシニアライフ</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（大阪府）</a:t>
            </a:r>
            <a:endParaRPr kumimoji="0" lang="en-US" altLang="ja-JP"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2" name="テキスト ボックス 61"/>
          <p:cNvSpPr txBox="1"/>
          <p:nvPr/>
        </p:nvSpPr>
        <p:spPr>
          <a:xfrm>
            <a:off x="51689" y="32619"/>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5"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p:cNvPicPr>
            <a:picLocks noChangeAspect="1"/>
          </p:cNvPicPr>
          <p:nvPr/>
        </p:nvPicPr>
        <p:blipFill>
          <a:blip r:embed="rId19"/>
          <a:stretch>
            <a:fillRect/>
          </a:stretch>
        </p:blipFill>
        <p:spPr>
          <a:xfrm>
            <a:off x="7084049" y="2606847"/>
            <a:ext cx="2011854" cy="1536325"/>
          </a:xfrm>
          <a:prstGeom prst="rect">
            <a:avLst/>
          </a:prstGeom>
        </p:spPr>
      </p:pic>
    </p:spTree>
    <p:extLst>
      <p:ext uri="{BB962C8B-B14F-4D97-AF65-F5344CB8AC3E}">
        <p14:creationId xmlns:p14="http://schemas.microsoft.com/office/powerpoint/2010/main" val="77322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4677" y="4484501"/>
            <a:ext cx="3910674" cy="2112851"/>
          </a:xfrm>
          <a:prstGeom prst="rect">
            <a:avLst/>
          </a:prstGeom>
        </p:spPr>
      </p:pic>
      <p:sp>
        <p:nvSpPr>
          <p:cNvPr id="6" name="テキスト ボックス 5">
            <a:extLst>
              <a:ext uri="{FF2B5EF4-FFF2-40B4-BE49-F238E27FC236}">
                <a16:creationId xmlns:a16="http://schemas.microsoft.com/office/drawing/2014/main" id="{4609BFC8-47B6-43E1-9D40-E229D36568EF}"/>
              </a:ext>
            </a:extLst>
          </p:cNvPr>
          <p:cNvSpPr txBox="1"/>
          <p:nvPr/>
        </p:nvSpPr>
        <p:spPr>
          <a:xfrm>
            <a:off x="-2868" y="3581"/>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AI</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オンデマンド交通の社会実験（大阪市）</a:t>
            </a:r>
          </a:p>
        </p:txBody>
      </p:sp>
      <p:sp>
        <p:nvSpPr>
          <p:cNvPr id="10" name="テキスト ボックス 9">
            <a:extLst>
              <a:ext uri="{FF2B5EF4-FFF2-40B4-BE49-F238E27FC236}">
                <a16:creationId xmlns:a16="http://schemas.microsoft.com/office/drawing/2014/main" id="{4609BFC8-47B6-43E1-9D40-E229D36568EF}"/>
              </a:ext>
            </a:extLst>
          </p:cNvPr>
          <p:cNvSpPr txBox="1"/>
          <p:nvPr/>
        </p:nvSpPr>
        <p:spPr>
          <a:xfrm>
            <a:off x="0" y="4065561"/>
            <a:ext cx="9144000" cy="369332"/>
          </a:xfrm>
          <a:prstGeom prst="rect">
            <a:avLst/>
          </a:prstGeom>
          <a:solidFill>
            <a:srgbClr val="00206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　　　　　　　　水道</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スマートメーターの導入に向けた</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検討（大阪市）</a:t>
            </a:r>
            <a:endParaRPr kumimoji="0"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1" name="テキスト ボックス 10"/>
          <p:cNvSpPr txBox="1"/>
          <p:nvPr/>
        </p:nvSpPr>
        <p:spPr>
          <a:xfrm>
            <a:off x="154690" y="5022755"/>
            <a:ext cx="4908923" cy="1646605"/>
          </a:xfrm>
          <a:prstGeom prst="rect">
            <a:avLst/>
          </a:prstGeom>
          <a:noFill/>
          <a:ln>
            <a:solidFill>
              <a:sysClr val="windowText" lastClr="000000"/>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将来の市内全域への導入拡大に向け、水道スマートメーターの導入に向けた課題と効果を整理し、課題の解決と新たな活用方策による付加価値の創出をめざす</a:t>
            </a: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地域の一部エリアへの先行導入や、民間企業等との連携による実証実験の実施により、課題検証や技術面・業務面でのノウハウを蓄積</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165760" y="4658019"/>
            <a:ext cx="8978239"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検針業務の効率化や、漏水管理の高度化などに寄与</a:t>
            </a:r>
          </a:p>
        </p:txBody>
      </p:sp>
      <p:sp>
        <p:nvSpPr>
          <p:cNvPr id="20" name="テキスト ボックス 19"/>
          <p:cNvSpPr txBox="1"/>
          <p:nvPr/>
        </p:nvSpPr>
        <p:spPr>
          <a:xfrm>
            <a:off x="51689" y="32619"/>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p:cNvSpPr txBox="1"/>
          <p:nvPr/>
        </p:nvSpPr>
        <p:spPr>
          <a:xfrm>
            <a:off x="1067466" y="341228"/>
            <a:ext cx="8401078" cy="400110"/>
          </a:xfrm>
          <a:prstGeom prst="rect">
            <a:avLst/>
          </a:prstGeom>
          <a:no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月から、生野区・平野区で民間事業者による</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オンデマンド交通の社会実験を実施</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1087407" y="599415"/>
            <a:ext cx="5839690" cy="400110"/>
          </a:xfrm>
          <a:prstGeom prst="rect">
            <a:avLst/>
          </a:prstGeom>
          <a:no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月から、北区・福島区に社会実験のエリアを拡大</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4" name="表 23"/>
          <p:cNvGraphicFramePr>
            <a:graphicFrameLocks noGrp="1"/>
          </p:cNvGraphicFramePr>
          <p:nvPr>
            <p:extLst/>
          </p:nvPr>
        </p:nvGraphicFramePr>
        <p:xfrm>
          <a:off x="6311573" y="1866619"/>
          <a:ext cx="2728189" cy="744588"/>
        </p:xfrm>
        <a:graphic>
          <a:graphicData uri="http://schemas.openxmlformats.org/drawingml/2006/table">
            <a:tbl>
              <a:tblPr firstRow="1" bandRow="1">
                <a:tableStyleId>{5C22544A-7EE6-4342-B048-85BDC9FD1C3A}</a:tableStyleId>
              </a:tblPr>
              <a:tblGrid>
                <a:gridCol w="1075024">
                  <a:extLst>
                    <a:ext uri="{9D8B030D-6E8A-4147-A177-3AD203B41FA5}">
                      <a16:colId xmlns:a16="http://schemas.microsoft.com/office/drawing/2014/main" val="1128724336"/>
                    </a:ext>
                  </a:extLst>
                </a:gridCol>
                <a:gridCol w="1653165">
                  <a:extLst>
                    <a:ext uri="{9D8B030D-6E8A-4147-A177-3AD203B41FA5}">
                      <a16:colId xmlns:a16="http://schemas.microsoft.com/office/drawing/2014/main" val="1059799169"/>
                    </a:ext>
                  </a:extLst>
                </a:gridCol>
              </a:tblGrid>
              <a:tr h="239487">
                <a:tc>
                  <a:txBody>
                    <a:bodyPr/>
                    <a:lstStyle/>
                    <a:p>
                      <a:pPr algn="dist"/>
                      <a:r>
                        <a:rPr kumimoji="1" lang="ja-JP" altLang="en-US" sz="1200" b="0" dirty="0" smtClean="0">
                          <a:solidFill>
                            <a:schemeClr val="tx1"/>
                          </a:solidFill>
                          <a:latin typeface="Meiryo UI" panose="020B0604030504040204" pitchFamily="50" charset="-128"/>
                          <a:ea typeface="Meiryo UI" panose="020B0604030504040204" pitchFamily="50" charset="-128"/>
                        </a:rPr>
                        <a:t>事業主体１</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Osaka Metro Group</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extLst>
                  <a:ext uri="{0D108BD9-81ED-4DB2-BD59-A6C34878D82A}">
                    <a16:rowId xmlns:a16="http://schemas.microsoft.com/office/drawing/2014/main" val="4015812292"/>
                  </a:ext>
                </a:extLst>
              </a:tr>
              <a:tr h="239487">
                <a:tc>
                  <a:txBody>
                    <a:bodyPr/>
                    <a:lstStyle/>
                    <a:p>
                      <a:pPr algn="dist"/>
                      <a:r>
                        <a:rPr kumimoji="1" lang="ja-JP" altLang="en-US" sz="1200" b="0" dirty="0" smtClean="0">
                          <a:solidFill>
                            <a:schemeClr val="tx1"/>
                          </a:solidFill>
                          <a:latin typeface="Meiryo UI" panose="020B0604030504040204" pitchFamily="50" charset="-128"/>
                          <a:ea typeface="Meiryo UI" panose="020B0604030504040204" pitchFamily="50" charset="-128"/>
                        </a:rPr>
                        <a:t>事業主体</a:t>
                      </a:r>
                      <a:r>
                        <a:rPr kumimoji="1" lang="en-US" altLang="ja-JP" sz="1200" b="0" dirty="0" smtClean="0">
                          <a:solidFill>
                            <a:schemeClr val="tx1"/>
                          </a:solidFill>
                          <a:latin typeface="Meiryo UI" panose="020B0604030504040204" pitchFamily="50" charset="-128"/>
                          <a:ea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Community Mobility</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extLst>
                  <a:ext uri="{0D108BD9-81ED-4DB2-BD59-A6C34878D82A}">
                    <a16:rowId xmlns:a16="http://schemas.microsoft.com/office/drawing/2014/main" val="1694901747"/>
                  </a:ext>
                </a:extLst>
              </a:tr>
              <a:tr h="239487">
                <a:tc>
                  <a:txBody>
                    <a:bodyPr/>
                    <a:lstStyle/>
                    <a:p>
                      <a:pPr algn="dist"/>
                      <a:r>
                        <a:rPr kumimoji="1" lang="ja-JP" altLang="en-US" sz="1200" b="0" dirty="0" smtClean="0">
                          <a:solidFill>
                            <a:schemeClr val="tx1"/>
                          </a:solidFill>
                          <a:latin typeface="Meiryo UI" panose="020B0604030504040204" pitchFamily="50" charset="-128"/>
                          <a:ea typeface="Meiryo UI" panose="020B0604030504040204" pitchFamily="50" charset="-128"/>
                        </a:rPr>
                        <a:t>実施時期</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令和４年４月１日～</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extLst>
                  <a:ext uri="{0D108BD9-81ED-4DB2-BD59-A6C34878D82A}">
                    <a16:rowId xmlns:a16="http://schemas.microsoft.com/office/drawing/2014/main" val="887920802"/>
                  </a:ext>
                </a:extLst>
              </a:tr>
            </a:tbl>
          </a:graphicData>
        </a:graphic>
      </p:graphicFrame>
      <p:graphicFrame>
        <p:nvGraphicFramePr>
          <p:cNvPr id="25" name="表 24"/>
          <p:cNvGraphicFramePr>
            <a:graphicFrameLocks noGrp="1"/>
          </p:cNvGraphicFramePr>
          <p:nvPr>
            <p:extLst/>
          </p:nvPr>
        </p:nvGraphicFramePr>
        <p:xfrm>
          <a:off x="3329640" y="1863201"/>
          <a:ext cx="2728190" cy="585794"/>
        </p:xfrm>
        <a:graphic>
          <a:graphicData uri="http://schemas.openxmlformats.org/drawingml/2006/table">
            <a:tbl>
              <a:tblPr firstRow="1" bandRow="1">
                <a:tableStyleId>{21E4AEA4-8DFA-4A89-87EB-49C32662AFE0}</a:tableStyleId>
              </a:tblPr>
              <a:tblGrid>
                <a:gridCol w="942252">
                  <a:extLst>
                    <a:ext uri="{9D8B030D-6E8A-4147-A177-3AD203B41FA5}">
                      <a16:colId xmlns:a16="http://schemas.microsoft.com/office/drawing/2014/main" val="1128724336"/>
                    </a:ext>
                  </a:extLst>
                </a:gridCol>
                <a:gridCol w="1785938">
                  <a:extLst>
                    <a:ext uri="{9D8B030D-6E8A-4147-A177-3AD203B41FA5}">
                      <a16:colId xmlns:a16="http://schemas.microsoft.com/office/drawing/2014/main" val="1059799169"/>
                    </a:ext>
                  </a:extLst>
                </a:gridCol>
              </a:tblGrid>
              <a:tr h="292897">
                <a:tc>
                  <a:txBody>
                    <a:bodyPr/>
                    <a:lstStyle/>
                    <a:p>
                      <a:pPr algn="dist"/>
                      <a:r>
                        <a:rPr kumimoji="1" lang="ja-JP" altLang="en-US" sz="1200" b="0" dirty="0" smtClean="0">
                          <a:solidFill>
                            <a:schemeClr val="tx1"/>
                          </a:solidFill>
                          <a:latin typeface="Meiryo UI" panose="020B0604030504040204" pitchFamily="50" charset="-128"/>
                          <a:ea typeface="Meiryo UI" panose="020B0604030504040204" pitchFamily="50" charset="-128"/>
                        </a:rPr>
                        <a:t>事業主体</a:t>
                      </a:r>
                      <a:r>
                        <a:rPr kumimoji="1" lang="en-US" altLang="ja-JP" sz="1200" b="0" dirty="0" smtClean="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6">
                        <a:lumMod val="40000"/>
                        <a:lumOff val="60000"/>
                        <a:alpha val="49804"/>
                      </a:schemeClr>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Osaka Metro Group</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6">
                        <a:lumMod val="40000"/>
                        <a:lumOff val="60000"/>
                        <a:alpha val="49804"/>
                      </a:schemeClr>
                    </a:solidFill>
                  </a:tcPr>
                </a:tc>
                <a:extLst>
                  <a:ext uri="{0D108BD9-81ED-4DB2-BD59-A6C34878D82A}">
                    <a16:rowId xmlns:a16="http://schemas.microsoft.com/office/drawing/2014/main" val="4015812292"/>
                  </a:ext>
                </a:extLst>
              </a:tr>
              <a:tr h="292897">
                <a:tc>
                  <a:txBody>
                    <a:bodyPr/>
                    <a:lstStyle/>
                    <a:p>
                      <a:pPr algn="dist"/>
                      <a:r>
                        <a:rPr kumimoji="1" lang="ja-JP" altLang="en-US" sz="1200" b="0" dirty="0" smtClean="0">
                          <a:solidFill>
                            <a:schemeClr val="tx1"/>
                          </a:solidFill>
                          <a:latin typeface="Meiryo UI" panose="020B0604030504040204" pitchFamily="50" charset="-128"/>
                          <a:ea typeface="Meiryo UI" panose="020B0604030504040204" pitchFamily="50" charset="-128"/>
                        </a:rPr>
                        <a:t>実施時期</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6">
                        <a:lumMod val="40000"/>
                        <a:lumOff val="60000"/>
                        <a:alpha val="49804"/>
                      </a:schemeClr>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rPr>
                        <a:t>令和３年３月</a:t>
                      </a:r>
                      <a:r>
                        <a:rPr kumimoji="1" lang="en-US" altLang="ja-JP" sz="1200" b="0" dirty="0" smtClean="0">
                          <a:solidFill>
                            <a:schemeClr val="tx1"/>
                          </a:solidFill>
                          <a:latin typeface="Meiryo UI" panose="020B0604030504040204" pitchFamily="50" charset="-128"/>
                          <a:ea typeface="Meiryo UI" panose="020B0604030504040204" pitchFamily="50" charset="-128"/>
                        </a:rPr>
                        <a:t>30</a:t>
                      </a:r>
                      <a:r>
                        <a:rPr kumimoji="1" lang="ja-JP" altLang="en-US" sz="1200" b="0" dirty="0" smtClean="0">
                          <a:solidFill>
                            <a:schemeClr val="tx1"/>
                          </a:solidFill>
                          <a:latin typeface="Meiryo UI" panose="020B0604030504040204" pitchFamily="50" charset="-128"/>
                          <a:ea typeface="Meiryo UI" panose="020B0604030504040204" pitchFamily="50" charset="-128"/>
                        </a:rPr>
                        <a:t>日～</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6">
                        <a:lumMod val="40000"/>
                        <a:lumOff val="60000"/>
                        <a:alpha val="49804"/>
                      </a:schemeClr>
                    </a:solidFill>
                  </a:tcPr>
                </a:tc>
                <a:extLst>
                  <a:ext uri="{0D108BD9-81ED-4DB2-BD59-A6C34878D82A}">
                    <a16:rowId xmlns:a16="http://schemas.microsoft.com/office/drawing/2014/main" val="639608887"/>
                  </a:ext>
                </a:extLst>
              </a:tr>
            </a:tbl>
          </a:graphicData>
        </a:graphic>
      </p:graphicFrame>
      <p:pic>
        <p:nvPicPr>
          <p:cNvPr id="26" name="図 25"/>
          <p:cNvPicPr>
            <a:picLocks noChangeAspect="1"/>
          </p:cNvPicPr>
          <p:nvPr/>
        </p:nvPicPr>
        <p:blipFill>
          <a:blip r:embed="rId3"/>
          <a:stretch>
            <a:fillRect/>
          </a:stretch>
        </p:blipFill>
        <p:spPr>
          <a:xfrm>
            <a:off x="124871" y="1362187"/>
            <a:ext cx="2603636" cy="2522526"/>
          </a:xfrm>
          <a:prstGeom prst="rect">
            <a:avLst/>
          </a:prstGeom>
        </p:spPr>
      </p:pic>
      <p:sp>
        <p:nvSpPr>
          <p:cNvPr id="27" name="テキスト ボックス 26"/>
          <p:cNvSpPr txBox="1"/>
          <p:nvPr/>
        </p:nvSpPr>
        <p:spPr>
          <a:xfrm>
            <a:off x="638685" y="3684017"/>
            <a:ext cx="1771432" cy="400110"/>
          </a:xfrm>
          <a:prstGeom prst="rect">
            <a:avLst/>
          </a:prstGeom>
          <a:solidFill>
            <a:srgbClr val="FFFFFF">
              <a:alpha val="30196"/>
            </a:srgbClr>
          </a:solid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日～実施中</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97140" y="1719403"/>
            <a:ext cx="1771432" cy="400110"/>
          </a:xfrm>
          <a:prstGeom prst="rect">
            <a:avLst/>
          </a:prstGeom>
          <a:solidFill>
            <a:srgbClr val="FFFFFF">
              <a:alpha val="30196"/>
            </a:srgbClr>
          </a:solid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日～実施中</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9" name="Picture 78"/>
          <p:cNvPicPr/>
          <p:nvPr/>
        </p:nvPicPr>
        <p:blipFill>
          <a:blip r:embed="rId4">
            <a:clrChange>
              <a:clrFrom>
                <a:srgbClr val="FFFFFF"/>
              </a:clrFrom>
              <a:clrTo>
                <a:srgbClr val="FFFFFF">
                  <a:alpha val="0"/>
                </a:srgbClr>
              </a:clrTo>
            </a:clrChange>
          </a:blip>
          <a:stretch>
            <a:fillRect/>
          </a:stretch>
        </p:blipFill>
        <p:spPr>
          <a:xfrm>
            <a:off x="1948947" y="1523090"/>
            <a:ext cx="1015919" cy="570532"/>
          </a:xfrm>
          <a:prstGeom prst="rect">
            <a:avLst/>
          </a:prstGeom>
        </p:spPr>
      </p:pic>
      <p:pic>
        <p:nvPicPr>
          <p:cNvPr id="30" name="Picture 8"/>
          <p:cNvPicPr/>
          <p:nvPr/>
        </p:nvPicPr>
        <p:blipFill>
          <a:blip r:embed="rId5">
            <a:clrChange>
              <a:clrFrom>
                <a:srgbClr val="FFFFFF"/>
              </a:clrFrom>
              <a:clrTo>
                <a:srgbClr val="FFFFFF">
                  <a:alpha val="0"/>
                </a:srgbClr>
              </a:clrTo>
            </a:clrChange>
          </a:blip>
          <a:stretch>
            <a:fillRect/>
          </a:stretch>
        </p:blipFill>
        <p:spPr>
          <a:xfrm>
            <a:off x="2057053" y="2013502"/>
            <a:ext cx="1154554" cy="902598"/>
          </a:xfrm>
          <a:prstGeom prst="rect">
            <a:avLst/>
          </a:prstGeom>
        </p:spPr>
      </p:pic>
      <p:pic>
        <p:nvPicPr>
          <p:cNvPr id="31" name="Picture 8"/>
          <p:cNvPicPr/>
          <p:nvPr/>
        </p:nvPicPr>
        <p:blipFill>
          <a:blip r:embed="rId5">
            <a:clrChange>
              <a:clrFrom>
                <a:srgbClr val="FFFFFF"/>
              </a:clrFrom>
              <a:clrTo>
                <a:srgbClr val="FFFFFF">
                  <a:alpha val="0"/>
                </a:srgbClr>
              </a:clrTo>
            </a:clrChange>
          </a:blip>
          <a:stretch>
            <a:fillRect/>
          </a:stretch>
        </p:blipFill>
        <p:spPr>
          <a:xfrm>
            <a:off x="150250" y="2957012"/>
            <a:ext cx="1154554" cy="902598"/>
          </a:xfrm>
          <a:prstGeom prst="rect">
            <a:avLst/>
          </a:prstGeom>
        </p:spPr>
      </p:pic>
      <p:sp>
        <p:nvSpPr>
          <p:cNvPr id="32" name="テキスト ボックス 31"/>
          <p:cNvSpPr txBox="1"/>
          <p:nvPr/>
        </p:nvSpPr>
        <p:spPr>
          <a:xfrm>
            <a:off x="3329639" y="1510280"/>
            <a:ext cx="1355227" cy="311685"/>
          </a:xfrm>
          <a:prstGeom prst="rect">
            <a:avLst/>
          </a:prstGeom>
          <a:solidFill>
            <a:srgbClr val="FF66FF">
              <a:alpha val="89804"/>
            </a:srgbClr>
          </a:solidFill>
          <a:ln w="12700">
            <a:solidFill>
              <a:srgbClr val="FF66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生野区</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p:cNvSpPr txBox="1"/>
          <p:nvPr/>
        </p:nvSpPr>
        <p:spPr>
          <a:xfrm>
            <a:off x="4723515" y="1510280"/>
            <a:ext cx="1355227" cy="311685"/>
          </a:xfrm>
          <a:prstGeom prst="rect">
            <a:avLst/>
          </a:prstGeom>
          <a:solidFill>
            <a:srgbClr val="FFFF00">
              <a:alpha val="89804"/>
            </a:srgbClr>
          </a:solidFill>
          <a:ln w="127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平野区</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305761" y="1510280"/>
            <a:ext cx="1355227" cy="311685"/>
          </a:xfrm>
          <a:prstGeom prst="rect">
            <a:avLst/>
          </a:prstGeom>
          <a:solidFill>
            <a:srgbClr val="FF0000">
              <a:alpha val="89804"/>
            </a:srgbClr>
          </a:solidFill>
          <a:ln w="127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北区</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7693927" y="1510280"/>
            <a:ext cx="1355227" cy="311685"/>
          </a:xfrm>
          <a:prstGeom prst="rect">
            <a:avLst/>
          </a:prstGeom>
          <a:solidFill>
            <a:srgbClr val="7030A0">
              <a:alpha val="89804"/>
            </a:srgbClr>
          </a:solidFill>
          <a:ln w="1270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福島区</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6089" y="2889040"/>
            <a:ext cx="608070" cy="1046357"/>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3494" y="2891326"/>
            <a:ext cx="552405" cy="1076911"/>
          </a:xfrm>
          <a:prstGeom prst="rect">
            <a:avLst/>
          </a:prstGeom>
        </p:spPr>
      </p:pic>
      <p:pic>
        <p:nvPicPr>
          <p:cNvPr id="38" name="図 37"/>
          <p:cNvPicPr>
            <a:picLocks noChangeAspect="1"/>
          </p:cNvPicPr>
          <p:nvPr/>
        </p:nvPicPr>
        <p:blipFill>
          <a:blip r:embed="rId8"/>
          <a:stretch>
            <a:fillRect/>
          </a:stretch>
        </p:blipFill>
        <p:spPr>
          <a:xfrm>
            <a:off x="4730316" y="2862753"/>
            <a:ext cx="564988" cy="1070190"/>
          </a:xfrm>
          <a:prstGeom prst="rect">
            <a:avLst/>
          </a:prstGeom>
        </p:spPr>
      </p:pic>
      <p:sp>
        <p:nvSpPr>
          <p:cNvPr id="39" name="正方形/長方形 38"/>
          <p:cNvSpPr/>
          <p:nvPr/>
        </p:nvSpPr>
        <p:spPr>
          <a:xfrm>
            <a:off x="7007160" y="3855825"/>
            <a:ext cx="1889150" cy="289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Community Mobility</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アプリ</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4230819" y="3856069"/>
            <a:ext cx="1351106" cy="176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Osaka Metro</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アプリ</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2450" y="2885800"/>
            <a:ext cx="1851414" cy="992628"/>
          </a:xfrm>
          <a:prstGeom prst="rect">
            <a:avLst/>
          </a:prstGeom>
        </p:spPr>
      </p:pic>
      <p:sp>
        <p:nvSpPr>
          <p:cNvPr id="42" name="正方形/長方形 41"/>
          <p:cNvSpPr/>
          <p:nvPr/>
        </p:nvSpPr>
        <p:spPr>
          <a:xfrm>
            <a:off x="3211607" y="1120896"/>
            <a:ext cx="5684703" cy="33855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運賃</a:t>
            </a:r>
            <a:r>
              <a:rPr kumimoji="1" lang="ja-JP" altLang="en-US" sz="14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システムの工夫やアプリの改良などにより、利便性向上を</a:t>
            </a:r>
            <a:r>
              <a:rPr kumimoji="1" lang="ja-JP" altLang="en-US" sz="1400" b="1"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図る</a:t>
            </a:r>
            <a:r>
              <a:rPr kumimoji="1" lang="ja-JP" altLang="en-US" sz="1600" b="1" i="0" u="sng"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二等辺三角形 42"/>
          <p:cNvSpPr/>
          <p:nvPr/>
        </p:nvSpPr>
        <p:spPr>
          <a:xfrm rot="10800000">
            <a:off x="3063313" y="966884"/>
            <a:ext cx="3574525" cy="1545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3426401" y="2623450"/>
            <a:ext cx="54072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事業主体は、</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オンデマンド交通の社会実験に関する民間事業提案応募事業者</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p:cNvSpPr txBox="1"/>
          <p:nvPr/>
        </p:nvSpPr>
        <p:spPr>
          <a:xfrm>
            <a:off x="51689" y="3928555"/>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6"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072393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6044" y="1120390"/>
            <a:ext cx="8568950" cy="338554"/>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インフラ施設の維持管理・施⼯監理等における</a:t>
            </a:r>
            <a:r>
              <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活⽤</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7" name="テキスト ボックス 6"/>
          <p:cNvSpPr txBox="1"/>
          <p:nvPr/>
        </p:nvSpPr>
        <p:spPr>
          <a:xfrm>
            <a:off x="323528" y="4933097"/>
            <a:ext cx="8083946" cy="14896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ts val="1520"/>
              </a:lnSpc>
              <a:spcBef>
                <a:spcPts val="9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・インフラ分野の関係部局による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520"/>
              </a:lnSpc>
              <a:spcBef>
                <a:spcPts val="9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「都市インフラへの</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活用を検討するワーキンググループ（</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WG</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）」を設置</a:t>
            </a:r>
          </a:p>
          <a:p>
            <a:pPr marL="0" marR="0" lvl="0" indent="0" algn="l" defTabSz="914400" rtl="0" eaLnBrk="1" fontAlgn="auto" latinLnBrk="0" hangingPunct="1">
              <a:lnSpc>
                <a:spcPct val="120000"/>
              </a:lnSpc>
              <a:spcBef>
                <a:spcPts val="9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取組み項目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452438" marR="0" lvl="0" indent="-187325"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インフラ分野関係局におけるデジタル技術を活用した取組の情報共有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452438" marR="0" lvl="0" indent="-187325"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都市・まち</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の推進に向けた新たな取組みの検討・推進</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p:cNvSpPr/>
          <p:nvPr/>
        </p:nvSpPr>
        <p:spPr>
          <a:xfrm>
            <a:off x="176044" y="4467942"/>
            <a:ext cx="8568950" cy="338554"/>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インフラ部局横断的な連携の推進</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9" name="正方形/長方形 8"/>
          <p:cNvSpPr/>
          <p:nvPr/>
        </p:nvSpPr>
        <p:spPr>
          <a:xfrm>
            <a:off x="390905" y="1511378"/>
            <a:ext cx="5477239" cy="289925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・ドローン活用による安全かつ効率的な維持管理</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立ち入り困難な場所（大阪港の防潮堤等）の安全かつ効率的な維持管理作業</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・移動三次元測量（</a:t>
            </a:r>
            <a:r>
              <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MMS</a:t>
            </a:r>
            <a:r>
              <a:rPr kumimoji="1" lang="en-US" altLang="ja-JP" sz="1600" b="0" i="0" u="none" strike="noStrike" kern="1200" cap="none" spc="0" normalizeH="0" baseline="3000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）を活用した道路現況の測量</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モービルマッピングシステムを活用した道路現況の測量による、区域線測量等にかかる維持管理業務の効率化</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・配水管布設工事施工監理システムの構築</a:t>
            </a: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タブレット等を用いた遠隔でのリアルタイムな施工状況の確認や関係書類の作成・通知の効率化</a:t>
            </a:r>
          </a:p>
        </p:txBody>
      </p:sp>
      <p:pic>
        <p:nvPicPr>
          <p:cNvPr id="10" name="図 9"/>
          <p:cNvPicPr>
            <a:picLocks noChangeAspect="1"/>
          </p:cNvPicPr>
          <p:nvPr/>
        </p:nvPicPr>
        <p:blipFill>
          <a:blip r:embed="rId2"/>
          <a:stretch>
            <a:fillRect/>
          </a:stretch>
        </p:blipFill>
        <p:spPr>
          <a:xfrm>
            <a:off x="6370241" y="1114439"/>
            <a:ext cx="1490572" cy="1069920"/>
          </a:xfrm>
          <a:prstGeom prst="rect">
            <a:avLst/>
          </a:prstGeom>
        </p:spPr>
      </p:pic>
      <p:pic>
        <p:nvPicPr>
          <p:cNvPr id="11" name="図 10"/>
          <p:cNvPicPr>
            <a:picLocks noChangeAspect="1"/>
          </p:cNvPicPr>
          <p:nvPr/>
        </p:nvPicPr>
        <p:blipFill>
          <a:blip r:embed="rId3"/>
          <a:stretch>
            <a:fillRect/>
          </a:stretch>
        </p:blipFill>
        <p:spPr>
          <a:xfrm>
            <a:off x="6370241" y="2293562"/>
            <a:ext cx="1104900" cy="1143000"/>
          </a:xfrm>
          <a:prstGeom prst="rect">
            <a:avLst/>
          </a:prstGeom>
        </p:spPr>
      </p:pic>
      <p:pic>
        <p:nvPicPr>
          <p:cNvPr id="12" name="図 11"/>
          <p:cNvPicPr>
            <a:picLocks noChangeAspect="1"/>
          </p:cNvPicPr>
          <p:nvPr/>
        </p:nvPicPr>
        <p:blipFill>
          <a:blip r:embed="rId4"/>
          <a:stretch>
            <a:fillRect/>
          </a:stretch>
        </p:blipFill>
        <p:spPr>
          <a:xfrm>
            <a:off x="7718208" y="2290441"/>
            <a:ext cx="1028700" cy="1143000"/>
          </a:xfrm>
          <a:prstGeom prst="rect">
            <a:avLst/>
          </a:prstGeom>
        </p:spPr>
      </p:pic>
      <p:pic>
        <p:nvPicPr>
          <p:cNvPr id="13" name="図 12"/>
          <p:cNvPicPr>
            <a:picLocks noChangeAspect="1"/>
          </p:cNvPicPr>
          <p:nvPr/>
        </p:nvPicPr>
        <p:blipFill>
          <a:blip r:embed="rId5"/>
          <a:stretch>
            <a:fillRect/>
          </a:stretch>
        </p:blipFill>
        <p:spPr>
          <a:xfrm>
            <a:off x="6092852" y="3558657"/>
            <a:ext cx="2978522" cy="1687548"/>
          </a:xfrm>
          <a:prstGeom prst="rect">
            <a:avLst/>
          </a:prstGeom>
        </p:spPr>
      </p:pic>
      <p:sp>
        <p:nvSpPr>
          <p:cNvPr id="15" name="正方形/長方形 14"/>
          <p:cNvSpPr/>
          <p:nvPr/>
        </p:nvSpPr>
        <p:spPr>
          <a:xfrm>
            <a:off x="302711" y="6498543"/>
            <a:ext cx="8745339" cy="4078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※MMS</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Mobile Mapping System</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・・車載装置（レーザ測距装置、デジタルカメラ等）により周辺地物の３次元データを連続的に取得できるシステム</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4609BFC8-47B6-43E1-9D40-E229D36568EF}"/>
              </a:ext>
            </a:extLst>
          </p:cNvPr>
          <p:cNvSpPr txBox="1"/>
          <p:nvPr/>
        </p:nvSpPr>
        <p:spPr>
          <a:xfrm>
            <a:off x="-7914" y="-2473"/>
            <a:ext cx="9151914"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都市インフラのデジタル化の</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推進（</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大阪市）</a:t>
            </a:r>
          </a:p>
        </p:txBody>
      </p:sp>
      <p:sp>
        <p:nvSpPr>
          <p:cNvPr id="17" name="テキスト ボックス 16"/>
          <p:cNvSpPr txBox="1"/>
          <p:nvPr/>
        </p:nvSpPr>
        <p:spPr>
          <a:xfrm>
            <a:off x="51689" y="32622"/>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94971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C4D909E-7993-4077-B26A-2D10159D81AF}"/>
              </a:ext>
            </a:extLst>
          </p:cNvPr>
          <p:cNvSpPr txBox="1"/>
          <p:nvPr/>
        </p:nvSpPr>
        <p:spPr>
          <a:xfrm>
            <a:off x="0" y="-2848"/>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コロナ</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SWAT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チームによる取組み（デジタル技術による緊急対応支援）（大阪府）</a:t>
            </a:r>
          </a:p>
        </p:txBody>
      </p:sp>
      <p:pic>
        <p:nvPicPr>
          <p:cNvPr id="10" name="図 9">
            <a:extLst>
              <a:ext uri="{FF2B5EF4-FFF2-40B4-BE49-F238E27FC236}">
                <a16:creationId xmlns:a16="http://schemas.microsoft.com/office/drawing/2014/main" id="{1C4AC14C-4DF4-41C4-BF61-2A3B0A8D9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5184" y="4124190"/>
            <a:ext cx="2809760" cy="1723260"/>
          </a:xfrm>
          <a:prstGeom prst="rect">
            <a:avLst/>
          </a:prstGeom>
        </p:spPr>
      </p:pic>
      <p:sp>
        <p:nvSpPr>
          <p:cNvPr id="11" name="正方形/長方形 10">
            <a:extLst>
              <a:ext uri="{FF2B5EF4-FFF2-40B4-BE49-F238E27FC236}">
                <a16:creationId xmlns:a16="http://schemas.microsoft.com/office/drawing/2014/main" id="{A0959CDA-C71E-402A-A2A2-3164AE2DDBDA}"/>
              </a:ext>
            </a:extLst>
          </p:cNvPr>
          <p:cNvSpPr/>
          <p:nvPr/>
        </p:nvSpPr>
        <p:spPr>
          <a:xfrm>
            <a:off x="237900" y="1513504"/>
            <a:ext cx="673831" cy="2560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1F9C37BA-A57E-41EC-A9D4-62141741491C}"/>
              </a:ext>
            </a:extLst>
          </p:cNvPr>
          <p:cNvSpPr txBox="1"/>
          <p:nvPr/>
        </p:nvSpPr>
        <p:spPr>
          <a:xfrm>
            <a:off x="911730" y="1512531"/>
            <a:ext cx="19623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のコロナ対応管理システム</a:t>
            </a:r>
          </a:p>
        </p:txBody>
      </p:sp>
      <p:sp>
        <p:nvSpPr>
          <p:cNvPr id="14" name="正方形/長方形 13">
            <a:extLst>
              <a:ext uri="{FF2B5EF4-FFF2-40B4-BE49-F238E27FC236}">
                <a16:creationId xmlns:a16="http://schemas.microsoft.com/office/drawing/2014/main" id="{09C45ED4-3500-4D3C-83C9-3C789B776736}"/>
              </a:ext>
            </a:extLst>
          </p:cNvPr>
          <p:cNvSpPr/>
          <p:nvPr/>
        </p:nvSpPr>
        <p:spPr>
          <a:xfrm>
            <a:off x="139507" y="1845370"/>
            <a:ext cx="2774161" cy="2062103"/>
          </a:xfrm>
          <a:prstGeom prst="rect">
            <a:avLst/>
          </a:prstGeom>
        </p:spPr>
        <p:txBody>
          <a:bodyPr wrap="square">
            <a:spAutoFit/>
          </a:bodyPr>
          <a:lstStyle/>
          <a:p>
            <a:pPr marL="128585" marR="0" lvl="0" indent="-128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保健所がそれぞれ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Excel</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等に入力していた</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各種情報</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Web</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システムへ一元管理</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28585" marR="0" lvl="0" indent="-128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患者が日々の体温や体調の変化を、スマートフォン等よりオンラインで入力可能とし、健康観察に</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かかる負担</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を大きく軽減</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28585" marR="0" lvl="0" indent="-128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システムへリアルタイムに入力された情報から、感染状況や病院等施設の空き状況等を集計・グラフ化して、最新情報を速やかに共有し、患者受入先調整等　の業務を効率化。</a:t>
            </a:r>
          </a:p>
        </p:txBody>
      </p:sp>
      <p:sp>
        <p:nvSpPr>
          <p:cNvPr id="16" name="テキスト ボックス 15">
            <a:extLst>
              <a:ext uri="{FF2B5EF4-FFF2-40B4-BE49-F238E27FC236}">
                <a16:creationId xmlns:a16="http://schemas.microsoft.com/office/drawing/2014/main" id="{75EB3723-F9B7-4401-9D2A-8C94C67D5245}"/>
              </a:ext>
            </a:extLst>
          </p:cNvPr>
          <p:cNvSpPr txBox="1"/>
          <p:nvPr/>
        </p:nvSpPr>
        <p:spPr>
          <a:xfrm>
            <a:off x="139507" y="5905831"/>
            <a:ext cx="296429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注）現在は、後に厚生労働省が開発し、全国的に導入した新型コロナ</a:t>
            </a:r>
            <a:endParaRPr kumimoji="1" lang="en-US" altLang="ja-JP"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ウイルス感染者等情報把握・管理システム（</a:t>
            </a:r>
            <a:r>
              <a:rPr kumimoji="1" lang="en-US" altLang="ja-JP"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HER-SYS</a:t>
            </a:r>
            <a:r>
              <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）に移行</a:t>
            </a:r>
          </a:p>
        </p:txBody>
      </p:sp>
      <p:sp>
        <p:nvSpPr>
          <p:cNvPr id="17" name="正方形/長方形 16">
            <a:extLst>
              <a:ext uri="{FF2B5EF4-FFF2-40B4-BE49-F238E27FC236}">
                <a16:creationId xmlns:a16="http://schemas.microsoft.com/office/drawing/2014/main" id="{B70A720E-1F90-4523-9B0E-71B894BFB4DC}"/>
              </a:ext>
            </a:extLst>
          </p:cNvPr>
          <p:cNvSpPr/>
          <p:nvPr/>
        </p:nvSpPr>
        <p:spPr>
          <a:xfrm>
            <a:off x="235460" y="1498849"/>
            <a:ext cx="6463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全国初</a:t>
            </a:r>
            <a:endParaRPr kumimoji="1" lang="ja-JP" altLang="en-US" sz="10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FA5EF4E1-5C3A-4D07-927B-5E9D9D5CC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637" y="4105387"/>
            <a:ext cx="2727031" cy="1700981"/>
          </a:xfrm>
          <a:prstGeom prst="rect">
            <a:avLst/>
          </a:prstGeom>
        </p:spPr>
      </p:pic>
      <p:sp>
        <p:nvSpPr>
          <p:cNvPr id="23" name="正方形/長方形 22">
            <a:extLst>
              <a:ext uri="{FF2B5EF4-FFF2-40B4-BE49-F238E27FC236}">
                <a16:creationId xmlns:a16="http://schemas.microsoft.com/office/drawing/2014/main" id="{26E323B6-2BAC-4633-9E8E-8B03F10C708A}"/>
              </a:ext>
            </a:extLst>
          </p:cNvPr>
          <p:cNvSpPr/>
          <p:nvPr/>
        </p:nvSpPr>
        <p:spPr>
          <a:xfrm>
            <a:off x="3433409" y="1129553"/>
            <a:ext cx="2642306" cy="28382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飲食店スマホ検査センター</a:t>
            </a:r>
          </a:p>
        </p:txBody>
      </p:sp>
      <p:sp>
        <p:nvSpPr>
          <p:cNvPr id="24" name="テキスト ボックス 23">
            <a:extLst>
              <a:ext uri="{FF2B5EF4-FFF2-40B4-BE49-F238E27FC236}">
                <a16:creationId xmlns:a16="http://schemas.microsoft.com/office/drawing/2014/main" id="{8526024D-1F0D-47D7-BB07-B5D7A4A12309}"/>
              </a:ext>
            </a:extLst>
          </p:cNvPr>
          <p:cNvSpPr txBox="1"/>
          <p:nvPr/>
        </p:nvSpPr>
        <p:spPr>
          <a:xfrm>
            <a:off x="3343683" y="1850300"/>
            <a:ext cx="2747402" cy="1785104"/>
          </a:xfrm>
          <a:prstGeom prst="rect">
            <a:avLst/>
          </a:prstGeom>
          <a:noFill/>
        </p:spPr>
        <p:txBody>
          <a:bodyPr wrap="square" rtlCol="0">
            <a:spAutoFit/>
          </a:bodyPr>
          <a:lstStyle/>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飲食店における感染を防止し、府民が安心して利用できる環境整備のため、 少しでも症状のある従業員等が迅速に検査を受けることができるよう、飲食店「スマホ検査センター」を設置。</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スマートフォン等により申込、検査から結果通知までを一貫して</a:t>
            </a:r>
            <a:r>
              <a:rPr kumimoji="1" lang="ja-JP" altLang="en-US" sz="11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実施するシステムを構築</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E64D29E0-C9D9-4F63-8593-3184951C97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5418" y="4575606"/>
            <a:ext cx="1494904" cy="1566470"/>
          </a:xfrm>
          <a:prstGeom prst="rect">
            <a:avLst/>
          </a:prstGeom>
        </p:spPr>
      </p:pic>
      <p:sp>
        <p:nvSpPr>
          <p:cNvPr id="26" name="テキスト ボックス 25">
            <a:extLst>
              <a:ext uri="{FF2B5EF4-FFF2-40B4-BE49-F238E27FC236}">
                <a16:creationId xmlns:a16="http://schemas.microsoft.com/office/drawing/2014/main" id="{91490C0F-8041-49A4-9A22-3829B73CE130}"/>
              </a:ext>
            </a:extLst>
          </p:cNvPr>
          <p:cNvSpPr txBox="1"/>
          <p:nvPr/>
        </p:nvSpPr>
        <p:spPr>
          <a:xfrm>
            <a:off x="6374990" y="1852472"/>
            <a:ext cx="2553756" cy="1615827"/>
          </a:xfrm>
          <a:prstGeom prst="rect">
            <a:avLst/>
          </a:prstGeom>
          <a:noFill/>
        </p:spPr>
        <p:txBody>
          <a:bodyPr wrap="square" rtlCol="0">
            <a:spAutoFit/>
          </a:bodyPr>
          <a:lstStyle/>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危機管理室において、感染症に強い強靭な社会・経済の形成を図っていくため、飲食店における感染防止対策のさらなる促進や府民が安心して利用できる環境整備につながる、ゴールドステッカー認証制度を創設。</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ゴールドステッカー発行申請のシステム構築を支援。</a:t>
            </a:r>
            <a:endParaRPr kumimoji="1" lang="en-US" altLang="ja-JP"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E5A1E9DF-095B-498D-A767-6BA81EB2791F}"/>
              </a:ext>
            </a:extLst>
          </p:cNvPr>
          <p:cNvSpPr/>
          <p:nvPr/>
        </p:nvSpPr>
        <p:spPr>
          <a:xfrm>
            <a:off x="6456107" y="1136381"/>
            <a:ext cx="2540607" cy="276999"/>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ゴールドステッカー認証制度</a:t>
            </a:r>
          </a:p>
        </p:txBody>
      </p:sp>
      <p:pic>
        <p:nvPicPr>
          <p:cNvPr id="30" name="図 29">
            <a:extLst>
              <a:ext uri="{FF2B5EF4-FFF2-40B4-BE49-F238E27FC236}">
                <a16:creationId xmlns:a16="http://schemas.microsoft.com/office/drawing/2014/main" id="{9009F695-48AB-4103-B7A7-E51B0D926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6108" y="3867972"/>
            <a:ext cx="2472640" cy="506789"/>
          </a:xfrm>
          <a:prstGeom prst="rect">
            <a:avLst/>
          </a:prstGeom>
        </p:spPr>
      </p:pic>
      <p:sp>
        <p:nvSpPr>
          <p:cNvPr id="32" name="楕円 31">
            <a:extLst>
              <a:ext uri="{FF2B5EF4-FFF2-40B4-BE49-F238E27FC236}">
                <a16:creationId xmlns:a16="http://schemas.microsoft.com/office/drawing/2014/main" id="{8D295FAB-76F0-4590-8548-1B0B431C2E49}"/>
              </a:ext>
            </a:extLst>
          </p:cNvPr>
          <p:cNvSpPr>
            <a:spLocks noChangeAspect="1"/>
          </p:cNvSpPr>
          <p:nvPr/>
        </p:nvSpPr>
        <p:spPr>
          <a:xfrm>
            <a:off x="3250545" y="1142776"/>
            <a:ext cx="270000" cy="270000"/>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a:t>
            </a:r>
          </a:p>
        </p:txBody>
      </p:sp>
      <p:sp>
        <p:nvSpPr>
          <p:cNvPr id="33" name="楕円 32">
            <a:extLst>
              <a:ext uri="{FF2B5EF4-FFF2-40B4-BE49-F238E27FC236}">
                <a16:creationId xmlns:a16="http://schemas.microsoft.com/office/drawing/2014/main" id="{B2C29F5C-1750-4E96-BBD5-DB95B6914AD0}"/>
              </a:ext>
            </a:extLst>
          </p:cNvPr>
          <p:cNvSpPr>
            <a:spLocks noChangeAspect="1"/>
          </p:cNvSpPr>
          <p:nvPr/>
        </p:nvSpPr>
        <p:spPr>
          <a:xfrm>
            <a:off x="6295707" y="1125832"/>
            <a:ext cx="270000" cy="270000"/>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a:t>
            </a:r>
          </a:p>
        </p:txBody>
      </p:sp>
      <p:sp>
        <p:nvSpPr>
          <p:cNvPr id="2" name="正方形/長方形 1"/>
          <p:cNvSpPr/>
          <p:nvPr/>
        </p:nvSpPr>
        <p:spPr>
          <a:xfrm>
            <a:off x="231822" y="1109837"/>
            <a:ext cx="2642306" cy="30668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コロナウイルス対応状況管理</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システム</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51689" y="32621"/>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楕円 27">
            <a:extLst>
              <a:ext uri="{FF2B5EF4-FFF2-40B4-BE49-F238E27FC236}">
                <a16:creationId xmlns:a16="http://schemas.microsoft.com/office/drawing/2014/main" id="{8D295FAB-76F0-4590-8548-1B0B431C2E49}"/>
              </a:ext>
            </a:extLst>
          </p:cNvPr>
          <p:cNvSpPr>
            <a:spLocks noChangeAspect="1"/>
          </p:cNvSpPr>
          <p:nvPr/>
        </p:nvSpPr>
        <p:spPr>
          <a:xfrm>
            <a:off x="125536" y="1129892"/>
            <a:ext cx="270000" cy="270000"/>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a:t>
            </a:r>
            <a:endPar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027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4928407" y="1943774"/>
            <a:ext cx="3958112" cy="15438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4248" y="2199411"/>
            <a:ext cx="1021369" cy="944532"/>
          </a:xfrm>
          <a:prstGeom prst="rect">
            <a:avLst/>
          </a:prstGeom>
          <a:ln>
            <a:solidFill>
              <a:schemeClr val="bg1"/>
            </a:solidFill>
          </a:ln>
        </p:spPr>
      </p:pic>
      <p:sp>
        <p:nvSpPr>
          <p:cNvPr id="9" name="テキスト ボックス 8"/>
          <p:cNvSpPr txBox="1"/>
          <p:nvPr/>
        </p:nvSpPr>
        <p:spPr>
          <a:xfrm>
            <a:off x="0" y="-4733"/>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府庁の</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ICT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化推進（大阪府）</a:t>
            </a:r>
          </a:p>
        </p:txBody>
      </p:sp>
      <p:sp>
        <p:nvSpPr>
          <p:cNvPr id="14" name="テキスト ボックス 13"/>
          <p:cNvSpPr txBox="1"/>
          <p:nvPr/>
        </p:nvSpPr>
        <p:spPr>
          <a:xfrm>
            <a:off x="4763244" y="977590"/>
            <a:ext cx="4201046" cy="30008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■テレワーク</a:t>
            </a:r>
            <a:r>
              <a:rPr kumimoji="1" lang="ja-JP" altLang="en-US" sz="13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やウェブ会議</a:t>
            </a: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の環境整備</a:t>
            </a:r>
          </a:p>
        </p:txBody>
      </p:sp>
      <p:sp>
        <p:nvSpPr>
          <p:cNvPr id="13" name="テキスト ボックス 12"/>
          <p:cNvSpPr txBox="1"/>
          <p:nvPr/>
        </p:nvSpPr>
        <p:spPr>
          <a:xfrm>
            <a:off x="157208" y="969946"/>
            <a:ext cx="4520091" cy="30008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■行政手続きのオンライン化</a:t>
            </a:r>
          </a:p>
        </p:txBody>
      </p:sp>
      <p:graphicFrame>
        <p:nvGraphicFramePr>
          <p:cNvPr id="69" name="表 68"/>
          <p:cNvGraphicFramePr>
            <a:graphicFrameLocks noGrp="1"/>
          </p:cNvGraphicFramePr>
          <p:nvPr>
            <p:extLst/>
          </p:nvPr>
        </p:nvGraphicFramePr>
        <p:xfrm>
          <a:off x="157311" y="5488438"/>
          <a:ext cx="4344516" cy="1252930"/>
        </p:xfrm>
        <a:graphic>
          <a:graphicData uri="http://schemas.openxmlformats.org/drawingml/2006/table">
            <a:tbl>
              <a:tblPr firstRow="1" bandRow="1">
                <a:tableStyleId>{5940675A-B579-460E-94D1-54222C63F5DA}</a:tableStyleId>
              </a:tblPr>
              <a:tblGrid>
                <a:gridCol w="922189">
                  <a:extLst>
                    <a:ext uri="{9D8B030D-6E8A-4147-A177-3AD203B41FA5}">
                      <a16:colId xmlns:a16="http://schemas.microsoft.com/office/drawing/2014/main" val="1084498956"/>
                    </a:ext>
                  </a:extLst>
                </a:gridCol>
                <a:gridCol w="3422327">
                  <a:extLst>
                    <a:ext uri="{9D8B030D-6E8A-4147-A177-3AD203B41FA5}">
                      <a16:colId xmlns:a16="http://schemas.microsoft.com/office/drawing/2014/main" val="3639057847"/>
                    </a:ext>
                  </a:extLst>
                </a:gridCol>
              </a:tblGrid>
              <a:tr h="225450">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はんこレス</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27000" marR="270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府の裁量で見直し可能な認印の押印義務を廃止（</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R2</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102600" marR="1026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86438"/>
                  </a:ext>
                </a:extLst>
              </a:tr>
              <a:tr h="465480">
                <a:tc>
                  <a:txBody>
                    <a:bodyPr/>
                    <a:lstStyle/>
                    <a:p>
                      <a:pPr algn="ctr">
                        <a:lnSpc>
                          <a:spcPts val="2000"/>
                        </a:lnSpc>
                      </a:pPr>
                      <a:r>
                        <a:rPr kumimoji="1" lang="ja-JP" altLang="en-US" sz="1100" b="1" dirty="0">
                          <a:solidFill>
                            <a:schemeClr val="tx1"/>
                          </a:solidFill>
                          <a:latin typeface="Meiryo UI" panose="020B0604030504040204" pitchFamily="50" charset="-128"/>
                          <a:ea typeface="Meiryo UI" panose="020B0604030504040204" pitchFamily="50" charset="-128"/>
                        </a:rPr>
                        <a:t>ペーパーレス</a:t>
                      </a:r>
                    </a:p>
                  </a:txBody>
                  <a:tcPr marL="27000" marR="270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・取組事例</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等を示した「ペーパーレス会議指針」を策定、タブレット端末や液晶モニターなどペーパーレスを促進する環境を整備（</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R2</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・知事・副知事レクの原則ペーパーレス化（</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a:txBody>
                  <a:tcPr marL="102600" marR="1026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99925"/>
                  </a:ext>
                </a:extLst>
              </a:tr>
              <a:tr h="562000">
                <a:tc>
                  <a:txBody>
                    <a:bodyPr/>
                    <a:lstStyle/>
                    <a:p>
                      <a:pPr algn="ctr">
                        <a:lnSpc>
                          <a:spcPts val="2000"/>
                        </a:lnSpc>
                      </a:pPr>
                      <a:r>
                        <a:rPr kumimoji="1" lang="ja-JP" altLang="en-US" sz="1100" b="1" dirty="0">
                          <a:solidFill>
                            <a:schemeClr val="tx1"/>
                          </a:solidFill>
                          <a:latin typeface="Meiryo UI" panose="020B0604030504040204" pitchFamily="50" charset="-128"/>
                          <a:ea typeface="Meiryo UI" panose="020B0604030504040204" pitchFamily="50" charset="-128"/>
                        </a:rPr>
                        <a:t>キャッシュレス</a:t>
                      </a:r>
                    </a:p>
                  </a:txBody>
                  <a:tcPr marL="27000" marR="270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・本庁手数料納付窓口でのキャッシュレス収納（</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R2.12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・決済事業者と協定を締結（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R3.8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）し、指定管理者が負担する決済手数料を割引き、負担軽減を実現</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marL="102600" marR="1026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369878"/>
                  </a:ext>
                </a:extLst>
              </a:tr>
            </a:tbl>
          </a:graphicData>
        </a:graphic>
      </p:graphicFrame>
      <p:sp>
        <p:nvSpPr>
          <p:cNvPr id="18" name="テキスト ボックス 17">
            <a:extLst>
              <a:ext uri="{FF2B5EF4-FFF2-40B4-BE49-F238E27FC236}">
                <a16:creationId xmlns:a16="http://schemas.microsoft.com/office/drawing/2014/main" id="{23B7FF7A-93CD-4B31-8CB9-01F723B04A30}"/>
              </a:ext>
            </a:extLst>
          </p:cNvPr>
          <p:cNvSpPr txBox="1"/>
          <p:nvPr/>
        </p:nvSpPr>
        <p:spPr>
          <a:xfrm>
            <a:off x="158860" y="1268300"/>
            <a:ext cx="4404140" cy="7040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・住民の</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利便性向上や行政サービスの向上を目的として、パソコンやスマートフォン等でいつでも家にいながら手続が行える新たな大阪府</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行政</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オンラインシステムの本格運用を開始（</a:t>
            </a:r>
            <a:r>
              <a:rPr kumimoji="1"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R4</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420</a:t>
            </a:r>
            <a:r>
              <a:rPr kumimoji="1"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の手続が可能であり、累計約</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万件の</a:t>
            </a:r>
            <a:r>
              <a:rPr kumimoji="1"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申請を受付</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R4</a:t>
            </a:r>
            <a:r>
              <a:rPr kumimoji="1"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時点）</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23B7FF7A-93CD-4B31-8CB9-01F723B04A30}"/>
              </a:ext>
            </a:extLst>
          </p:cNvPr>
          <p:cNvSpPr txBox="1"/>
          <p:nvPr/>
        </p:nvSpPr>
        <p:spPr>
          <a:xfrm>
            <a:off x="291514" y="3055794"/>
            <a:ext cx="17414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オンライン化した主な手続き</a:t>
            </a:r>
            <a:endParaRPr kumimoji="1"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p:txBody>
      </p:sp>
      <p:sp>
        <p:nvSpPr>
          <p:cNvPr id="74" name="正方形/長方形 73"/>
          <p:cNvSpPr/>
          <p:nvPr/>
        </p:nvSpPr>
        <p:spPr>
          <a:xfrm>
            <a:off x="4738105" y="1284309"/>
            <a:ext cx="4405895" cy="6267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テレワーク環境（緊急テレワークシステムの構築）</a:t>
            </a:r>
            <a:endParaRPr kumimoji="0"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169"/>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コロナ禍も踏まえ、職員が</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自宅から庁内の各種業務システムを利用できる環境を構築（</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R2</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利用登録数　約</a:t>
            </a:r>
            <a:r>
              <a:rPr kumimoji="0" lang="en-US" altLang="ja-JP"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6,000</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人、平均約</a:t>
            </a:r>
            <a:r>
              <a:rPr kumimoji="0" lang="en-US" altLang="ja-JP"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500</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人／日が利用（</a:t>
            </a:r>
            <a:r>
              <a:rPr kumimoji="0" lang="en-US" altLang="ja-JP"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年度実績）</a:t>
            </a:r>
            <a:endPar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7" name="正方形/長方形 76"/>
          <p:cNvSpPr/>
          <p:nvPr/>
        </p:nvSpPr>
        <p:spPr>
          <a:xfrm>
            <a:off x="4780527" y="4020301"/>
            <a:ext cx="4280923" cy="6152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ウェブ</a:t>
            </a:r>
            <a:r>
              <a:rPr kumimoji="0" lang="ja-JP" altLang="en-US" sz="105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a:t>
            </a: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環境（</a:t>
            </a:r>
            <a:r>
              <a:rPr kumimoji="0"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Microsoft Teams </a:t>
            </a: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の導入）</a:t>
            </a:r>
            <a:endParaRPr kumimoji="0"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・業務の効率化を図るため、全職員がいつでも</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Web</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会議を主催できる環境</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を導入</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平均接続数　約</a:t>
            </a:r>
            <a:r>
              <a:rPr kumimoji="0"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4,600</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接続</a:t>
            </a:r>
            <a:r>
              <a:rPr kumimoji="0"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R3</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年度実績）</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テキスト ボックス 67"/>
          <p:cNvSpPr txBox="1"/>
          <p:nvPr/>
        </p:nvSpPr>
        <p:spPr>
          <a:xfrm>
            <a:off x="157208" y="5149972"/>
            <a:ext cx="4344516" cy="30008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■３レスの取組み</a:t>
            </a: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009" y="2523076"/>
            <a:ext cx="475447" cy="475447"/>
          </a:xfrm>
          <a:prstGeom prst="rect">
            <a:avLst/>
          </a:prstGeom>
        </p:spPr>
      </p:pic>
      <p:sp>
        <p:nvSpPr>
          <p:cNvPr id="26" name="右矢印 25"/>
          <p:cNvSpPr/>
          <p:nvPr/>
        </p:nvSpPr>
        <p:spPr>
          <a:xfrm>
            <a:off x="1253161" y="2616522"/>
            <a:ext cx="909852" cy="22674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7" name="図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801" y="2544835"/>
            <a:ext cx="390290" cy="390290"/>
          </a:xfrm>
          <a:prstGeom prst="rect">
            <a:avLst/>
          </a:prstGeom>
        </p:spPr>
      </p:pic>
      <p:pic>
        <p:nvPicPr>
          <p:cNvPr id="28" name="図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5826" y="2264659"/>
            <a:ext cx="332066" cy="33206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662" y="2567699"/>
            <a:ext cx="387749" cy="387749"/>
          </a:xfrm>
          <a:prstGeom prst="rect">
            <a:avLst/>
          </a:prstGeom>
        </p:spPr>
      </p:pic>
      <p:pic>
        <p:nvPicPr>
          <p:cNvPr id="31" name="図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2473" y="2428222"/>
            <a:ext cx="297873" cy="297873"/>
          </a:xfrm>
          <a:prstGeom prst="rect">
            <a:avLst/>
          </a:prstGeom>
        </p:spPr>
      </p:pic>
      <p:sp>
        <p:nvSpPr>
          <p:cNvPr id="33" name="正方形/長方形 32"/>
          <p:cNvSpPr/>
          <p:nvPr/>
        </p:nvSpPr>
        <p:spPr>
          <a:xfrm>
            <a:off x="1321244" y="2794510"/>
            <a:ext cx="837980" cy="2450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電子申請</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454912" y="2171102"/>
            <a:ext cx="655619" cy="2450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住民</a:t>
            </a:r>
            <a:endPar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吹き出し 37"/>
          <p:cNvSpPr/>
          <p:nvPr/>
        </p:nvSpPr>
        <p:spPr>
          <a:xfrm>
            <a:off x="5906079" y="2147851"/>
            <a:ext cx="1348658" cy="729591"/>
          </a:xfrm>
          <a:prstGeom prst="wedgeRoundRectCallout">
            <a:avLst>
              <a:gd name="adj1" fmla="val -59322"/>
              <a:gd name="adj2" fmla="val 612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四角形: 角を丸くする 19">
            <a:extLst>
              <a:ext uri="{FF2B5EF4-FFF2-40B4-BE49-F238E27FC236}">
                <a16:creationId xmlns:a16="http://schemas.microsoft.com/office/drawing/2014/main" id="{274880B2-0847-48B0-8B0B-58B69A38C54E}"/>
              </a:ext>
            </a:extLst>
          </p:cNvPr>
          <p:cNvSpPr/>
          <p:nvPr/>
        </p:nvSpPr>
        <p:spPr bwMode="gray">
          <a:xfrm>
            <a:off x="8017262" y="2403929"/>
            <a:ext cx="739037" cy="979436"/>
          </a:xfrm>
          <a:prstGeom prst="roundRect">
            <a:avLst>
              <a:gd name="adj" fmla="val 7078"/>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2" name="グラフィックス 20">
            <a:extLst>
              <a:ext uri="{FF2B5EF4-FFF2-40B4-BE49-F238E27FC236}">
                <a16:creationId xmlns:a16="http://schemas.microsoft.com/office/drawing/2014/main" id="{8E8999EA-DAB7-424B-87BA-9F75A3C5A63C}"/>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l="40992" t="41418" r="40901" b="41440"/>
          <a:stretch/>
        </p:blipFill>
        <p:spPr bwMode="gray">
          <a:xfrm>
            <a:off x="8060839" y="2449052"/>
            <a:ext cx="667406" cy="657887"/>
          </a:xfrm>
          <a:prstGeom prst="rect">
            <a:avLst/>
          </a:prstGeom>
          <a:solidFill>
            <a:schemeClr val="bg1"/>
          </a:solidFill>
        </p:spPr>
      </p:pic>
      <p:sp>
        <p:nvSpPr>
          <p:cNvPr id="43" name="テキスト ボックス 42"/>
          <p:cNvSpPr txBox="1"/>
          <p:nvPr/>
        </p:nvSpPr>
        <p:spPr>
          <a:xfrm>
            <a:off x="7987650" y="3085931"/>
            <a:ext cx="81436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庁内環境</a:t>
            </a:r>
          </a:p>
        </p:txBody>
      </p:sp>
      <p:cxnSp>
        <p:nvCxnSpPr>
          <p:cNvPr id="45" name="直線矢印コネクタ 44"/>
          <p:cNvCxnSpPr/>
          <p:nvPr/>
        </p:nvCxnSpPr>
        <p:spPr>
          <a:xfrm>
            <a:off x="5873527" y="3123867"/>
            <a:ext cx="681224" cy="4487"/>
          </a:xfrm>
          <a:prstGeom prst="straightConnector1">
            <a:avLst/>
          </a:prstGeom>
          <a:ln w="76200" cmpd="sng">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338656" y="1948312"/>
            <a:ext cx="1737498"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画面イメージ</a:t>
            </a:r>
          </a:p>
        </p:txBody>
      </p:sp>
      <p:sp>
        <p:nvSpPr>
          <p:cNvPr id="50" name="雲 49"/>
          <p:cNvSpPr/>
          <p:nvPr/>
        </p:nvSpPr>
        <p:spPr>
          <a:xfrm>
            <a:off x="6568891" y="2880459"/>
            <a:ext cx="1074906" cy="5709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クラウドサービス</a:t>
            </a:r>
          </a:p>
        </p:txBody>
      </p:sp>
      <p:pic>
        <p:nvPicPr>
          <p:cNvPr id="39" name="Picture 15" descr="C:\Users\otsukaf\AppData\Local\Microsoft\Windows\Temporary Internet Files\Content.IE5\GLL9Y2XL\opg_Suitman_w[1].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4982735" y="26944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11"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5417379" y="2879952"/>
            <a:ext cx="486000" cy="473696"/>
          </a:xfrm>
          <a:prstGeom prst="rect">
            <a:avLst/>
          </a:prstGeom>
        </p:spPr>
      </p:pic>
      <p:sp>
        <p:nvSpPr>
          <p:cNvPr id="44" name="テキスト ボックス 43"/>
          <p:cNvSpPr txBox="1"/>
          <p:nvPr/>
        </p:nvSpPr>
        <p:spPr>
          <a:xfrm>
            <a:off x="5352891" y="2685180"/>
            <a:ext cx="934390" cy="2192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端末機</a:t>
            </a:r>
          </a:p>
        </p:txBody>
      </p:sp>
      <p:sp>
        <p:nvSpPr>
          <p:cNvPr id="46" name="テキスト ボックス 45"/>
          <p:cNvSpPr txBox="1"/>
          <p:nvPr/>
        </p:nvSpPr>
        <p:spPr>
          <a:xfrm>
            <a:off x="4805037" y="2549743"/>
            <a:ext cx="594066"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a:t>
            </a:r>
          </a:p>
        </p:txBody>
      </p:sp>
      <p:sp>
        <p:nvSpPr>
          <p:cNvPr id="53" name="右矢印 52"/>
          <p:cNvSpPr/>
          <p:nvPr/>
        </p:nvSpPr>
        <p:spPr>
          <a:xfrm>
            <a:off x="7661100" y="2757109"/>
            <a:ext cx="412141" cy="54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5" name="図 5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19031" y="2186108"/>
            <a:ext cx="1116791" cy="655931"/>
          </a:xfrm>
          <a:prstGeom prst="rect">
            <a:avLst/>
          </a:prstGeom>
        </p:spPr>
      </p:pic>
      <p:sp>
        <p:nvSpPr>
          <p:cNvPr id="56" name="テキスト ボックス 55"/>
          <p:cNvSpPr txBox="1"/>
          <p:nvPr/>
        </p:nvSpPr>
        <p:spPr>
          <a:xfrm>
            <a:off x="4906456" y="3474047"/>
            <a:ext cx="4154994" cy="323165"/>
          </a:xfrm>
          <a:prstGeom prst="rect">
            <a:avLst/>
          </a:prstGeom>
          <a:noFill/>
          <a:ln>
            <a:no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＊さらに、在宅や出張も含め、どこからでも安全に庁内資源にアクセスできる新たな</a:t>
            </a:r>
            <a:r>
              <a:rPr kumimoji="1" lang="en-US" altLang="ja-JP"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環境の構築</a:t>
            </a:r>
            <a:endParaRPr kumimoji="1" lang="en-US" altLang="ja-JP"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R5</a:t>
            </a: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年度予定）に向けた全体設計を現在進めている</a:t>
            </a:r>
          </a:p>
        </p:txBody>
      </p:sp>
      <p:graphicFrame>
        <p:nvGraphicFramePr>
          <p:cNvPr id="48" name="表 47">
            <a:extLst>
              <a:ext uri="{FF2B5EF4-FFF2-40B4-BE49-F238E27FC236}">
                <a16:creationId xmlns:a16="http://schemas.microsoft.com/office/drawing/2014/main" id="{D91EFCE7-3C4B-47CD-955A-6FA276366DCE}"/>
              </a:ext>
            </a:extLst>
          </p:cNvPr>
          <p:cNvGraphicFramePr>
            <a:graphicFrameLocks noGrp="1"/>
          </p:cNvGraphicFramePr>
          <p:nvPr>
            <p:extLst/>
          </p:nvPr>
        </p:nvGraphicFramePr>
        <p:xfrm>
          <a:off x="404426" y="3282150"/>
          <a:ext cx="3172193" cy="1390800"/>
        </p:xfrm>
        <a:graphic>
          <a:graphicData uri="http://schemas.openxmlformats.org/drawingml/2006/table">
            <a:tbl>
              <a:tblPr firstRow="1" bandRow="1">
                <a:tableStyleId>{5940675A-B579-460E-94D1-54222C63F5DA}</a:tableStyleId>
              </a:tblPr>
              <a:tblGrid>
                <a:gridCol w="2466463">
                  <a:extLst>
                    <a:ext uri="{9D8B030D-6E8A-4147-A177-3AD203B41FA5}">
                      <a16:colId xmlns:a16="http://schemas.microsoft.com/office/drawing/2014/main" val="1514418330"/>
                    </a:ext>
                  </a:extLst>
                </a:gridCol>
                <a:gridCol w="705730">
                  <a:extLst>
                    <a:ext uri="{9D8B030D-6E8A-4147-A177-3AD203B41FA5}">
                      <a16:colId xmlns:a16="http://schemas.microsoft.com/office/drawing/2014/main" val="2905529012"/>
                    </a:ext>
                  </a:extLst>
                </a:gridCol>
              </a:tblGrid>
              <a:tr h="109500">
                <a:tc>
                  <a:txBody>
                    <a:bodyPr/>
                    <a:lstStyle/>
                    <a:p>
                      <a:pPr algn="ctr">
                        <a:lnSpc>
                          <a:spcPts val="1400"/>
                        </a:lnSpc>
                      </a:pPr>
                      <a:r>
                        <a:rPr kumimoji="1" lang="ja-JP" altLang="en-US" sz="800" b="1" dirty="0">
                          <a:solidFill>
                            <a:schemeClr val="tx1"/>
                          </a:solidFill>
                          <a:latin typeface="+mn-ea"/>
                          <a:ea typeface="+mn-ea"/>
                        </a:rPr>
                        <a:t>手続き内容</a:t>
                      </a:r>
                    </a:p>
                  </a:txBody>
                  <a:tcPr marL="54000" marR="54000" marT="27000" marB="27000">
                    <a:solidFill>
                      <a:schemeClr val="accent1">
                        <a:lumMod val="20000"/>
                        <a:lumOff val="80000"/>
                      </a:schemeClr>
                    </a:solidFill>
                  </a:tcPr>
                </a:tc>
                <a:tc>
                  <a:txBody>
                    <a:bodyPr/>
                    <a:lstStyle/>
                    <a:p>
                      <a:pPr algn="ctr">
                        <a:lnSpc>
                          <a:spcPts val="1400"/>
                        </a:lnSpc>
                      </a:pPr>
                      <a:r>
                        <a:rPr kumimoji="1" lang="ja-JP" altLang="en-US" sz="800" b="1" dirty="0">
                          <a:solidFill>
                            <a:schemeClr val="tx1"/>
                          </a:solidFill>
                          <a:latin typeface="+mn-ea"/>
                          <a:ea typeface="+mn-ea"/>
                        </a:rPr>
                        <a:t>申請件数</a:t>
                      </a:r>
                    </a:p>
                  </a:txBody>
                  <a:tcPr marL="54000" marR="54000" marT="27000" marB="27000">
                    <a:solidFill>
                      <a:schemeClr val="accent1">
                        <a:lumMod val="20000"/>
                        <a:lumOff val="80000"/>
                      </a:schemeClr>
                    </a:solidFill>
                  </a:tcPr>
                </a:tc>
                <a:extLst>
                  <a:ext uri="{0D108BD9-81ED-4DB2-BD59-A6C34878D82A}">
                    <a16:rowId xmlns:a16="http://schemas.microsoft.com/office/drawing/2014/main" val="3520950328"/>
                  </a:ext>
                </a:extLst>
              </a:tr>
              <a:tr h="109500">
                <a:tc>
                  <a:txBody>
                    <a:bodyPr/>
                    <a:lstStyle/>
                    <a:p>
                      <a:pPr marL="0" indent="0">
                        <a:lnSpc>
                          <a:spcPts val="1400"/>
                        </a:lnSpc>
                        <a:buFont typeface="Wingdings" panose="05000000000000000000" pitchFamily="2" charset="2"/>
                        <a:buNone/>
                      </a:pPr>
                      <a:r>
                        <a:rPr kumimoji="1" lang="ja-JP" altLang="en-US" sz="800" dirty="0">
                          <a:solidFill>
                            <a:schemeClr val="tx1"/>
                          </a:solidFill>
                          <a:latin typeface="+mn-ea"/>
                          <a:ea typeface="+mn-ea"/>
                        </a:rPr>
                        <a:t>第４～</a:t>
                      </a:r>
                      <a:r>
                        <a:rPr kumimoji="1" lang="en-US" altLang="ja-JP" sz="800" dirty="0">
                          <a:solidFill>
                            <a:schemeClr val="tx1"/>
                          </a:solidFill>
                          <a:latin typeface="+mn-ea"/>
                          <a:ea typeface="+mn-ea"/>
                        </a:rPr>
                        <a:t>11</a:t>
                      </a:r>
                      <a:r>
                        <a:rPr kumimoji="1" lang="ja-JP" altLang="en-US" sz="800" dirty="0">
                          <a:solidFill>
                            <a:schemeClr val="tx1"/>
                          </a:solidFill>
                          <a:latin typeface="+mn-ea"/>
                          <a:ea typeface="+mn-ea"/>
                        </a:rPr>
                        <a:t>期</a:t>
                      </a:r>
                      <a:r>
                        <a:rPr kumimoji="1" lang="zh-TW" altLang="en-US" sz="800" dirty="0">
                          <a:solidFill>
                            <a:schemeClr val="tx1"/>
                          </a:solidFill>
                          <a:latin typeface="+mn-ea"/>
                          <a:ea typeface="+mn-ea"/>
                        </a:rPr>
                        <a:t>大阪府営業時間短縮協力金支給申請</a:t>
                      </a:r>
                    </a:p>
                  </a:txBody>
                  <a:tcPr marL="54000" marR="54000" marT="27000" marB="27000">
                    <a:solidFill>
                      <a:schemeClr val="bg1"/>
                    </a:solidFill>
                  </a:tcPr>
                </a:tc>
                <a:tc>
                  <a:txBody>
                    <a:bodyPr/>
                    <a:lstStyle/>
                    <a:p>
                      <a:pPr algn="r">
                        <a:lnSpc>
                          <a:spcPts val="1400"/>
                        </a:lnSpc>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450,000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3470388542"/>
                  </a:ext>
                </a:extLst>
              </a:tr>
              <a:tr h="96602">
                <a:tc>
                  <a:txBody>
                    <a:bodyPr/>
                    <a:lstStyle/>
                    <a:p>
                      <a:pPr marL="0" indent="0">
                        <a:lnSpc>
                          <a:spcPts val="1400"/>
                        </a:lnSpc>
                        <a:buFont typeface="Wingdings" panose="05000000000000000000" pitchFamily="2" charset="2"/>
                        <a:buNone/>
                      </a:pPr>
                      <a:r>
                        <a:rPr kumimoji="1" lang="ja-JP" altLang="en-US" sz="800" dirty="0">
                          <a:solidFill>
                            <a:schemeClr val="tx1"/>
                          </a:solidFill>
                          <a:latin typeface="+mn-ea"/>
                          <a:ea typeface="+mn-ea"/>
                        </a:rPr>
                        <a:t>自宅療養者への配食、パルスオキシメーター申込受付</a:t>
                      </a:r>
                    </a:p>
                  </a:txBody>
                  <a:tcPr marL="54000" marR="54000" marT="27000" marB="27000">
                    <a:solidFill>
                      <a:schemeClr val="bg1"/>
                    </a:solidFill>
                  </a:tcPr>
                </a:tc>
                <a:tc>
                  <a:txBody>
                    <a:bodyPr/>
                    <a:lstStyle/>
                    <a:p>
                      <a:pPr algn="r">
                        <a:lnSpc>
                          <a:spcPts val="1400"/>
                        </a:lnSpc>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120,000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1859611722"/>
                  </a:ext>
                </a:extLst>
              </a:tr>
              <a:tr h="109500">
                <a:tc>
                  <a:txBody>
                    <a:bodyPr/>
                    <a:lstStyle/>
                    <a:p>
                      <a:pPr marL="0" indent="0">
                        <a:lnSpc>
                          <a:spcPts val="1400"/>
                        </a:lnSpc>
                        <a:buFont typeface="Wingdings" panose="05000000000000000000" pitchFamily="2" charset="2"/>
                        <a:buNone/>
                      </a:pPr>
                      <a:r>
                        <a:rPr kumimoji="1" lang="ja-JP" altLang="en-US" sz="800" dirty="0">
                          <a:solidFill>
                            <a:schemeClr val="tx1"/>
                          </a:solidFill>
                          <a:latin typeface="+mn-ea"/>
                          <a:ea typeface="+mn-ea"/>
                        </a:rPr>
                        <a:t>感染防止認証ゴールドステッカー交付申請</a:t>
                      </a:r>
                    </a:p>
                  </a:txBody>
                  <a:tcPr marL="54000" marR="54000" marT="27000" marB="27000">
                    <a:solidFill>
                      <a:schemeClr val="bg1"/>
                    </a:solidFill>
                  </a:tcPr>
                </a:tc>
                <a:tc>
                  <a:txBody>
                    <a:bodyPr/>
                    <a:lstStyle/>
                    <a:p>
                      <a:pPr algn="r">
                        <a:lnSpc>
                          <a:spcPts val="1400"/>
                        </a:lnSpc>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54,000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2419700356"/>
                  </a:ext>
                </a:extLst>
              </a:tr>
              <a:tr h="109500">
                <a:tc>
                  <a:txBody>
                    <a:bodyPr/>
                    <a:lstStyle/>
                    <a:p>
                      <a:pPr marL="0" marR="0" lvl="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800" dirty="0">
                          <a:solidFill>
                            <a:schemeClr val="tx1"/>
                          </a:solidFill>
                          <a:latin typeface="+mn-ea"/>
                          <a:ea typeface="+mn-ea"/>
                        </a:rPr>
                        <a:t>中小法人・個人事業者等に対する一時支援金申請</a:t>
                      </a:r>
                      <a:endParaRPr kumimoji="1" lang="zh-TW" altLang="en-US" sz="800" dirty="0">
                        <a:solidFill>
                          <a:schemeClr val="tx1"/>
                        </a:solidFill>
                        <a:latin typeface="+mn-ea"/>
                        <a:ea typeface="+mn-ea"/>
                      </a:endParaRPr>
                    </a:p>
                  </a:txBody>
                  <a:tcPr marL="54000" marR="54000" marT="27000" marB="27000">
                    <a:solidFill>
                      <a:schemeClr val="bg1"/>
                    </a:solidFill>
                  </a:tcPr>
                </a:tc>
                <a:tc>
                  <a:txBody>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47,000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1229695973"/>
                  </a:ext>
                </a:extLst>
              </a:tr>
              <a:tr h="109500">
                <a:tc>
                  <a:txBody>
                    <a:bodyPr/>
                    <a:lstStyle/>
                    <a:p>
                      <a:pPr marL="0" indent="0">
                        <a:lnSpc>
                          <a:spcPts val="1400"/>
                        </a:lnSpc>
                        <a:buFont typeface="Wingdings" panose="05000000000000000000" pitchFamily="2" charset="2"/>
                        <a:buNone/>
                      </a:pPr>
                      <a:r>
                        <a:rPr kumimoji="1" lang="zh-TW" altLang="en-US" sz="800" dirty="0">
                          <a:solidFill>
                            <a:schemeClr val="tx1"/>
                          </a:solidFill>
                          <a:latin typeface="+mn-ea"/>
                          <a:ea typeface="+mn-ea"/>
                        </a:rPr>
                        <a:t>大阪府飲食店等感染症対策備品設置支援金</a:t>
                      </a:r>
                    </a:p>
                  </a:txBody>
                  <a:tcPr marL="54000" marR="54000" marT="27000" marB="27000">
                    <a:solidFill>
                      <a:schemeClr val="bg1"/>
                    </a:solidFill>
                  </a:tcPr>
                </a:tc>
                <a:tc>
                  <a:txBody>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25,000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90466160"/>
                  </a:ext>
                </a:extLst>
              </a:tr>
            </a:tbl>
          </a:graphicData>
        </a:graphic>
      </p:graphicFrame>
      <p:pic>
        <p:nvPicPr>
          <p:cNvPr id="51" name="図 50"/>
          <p:cNvPicPr>
            <a:picLocks noChangeAspect="1"/>
          </p:cNvPicPr>
          <p:nvPr/>
        </p:nvPicPr>
        <p:blipFill>
          <a:blip r:embed="rId13"/>
          <a:stretch>
            <a:fillRect/>
          </a:stretch>
        </p:blipFill>
        <p:spPr>
          <a:xfrm>
            <a:off x="4657789" y="4741501"/>
            <a:ext cx="4465556" cy="1065327"/>
          </a:xfrm>
          <a:prstGeom prst="rect">
            <a:avLst/>
          </a:prstGeom>
        </p:spPr>
      </p:pic>
      <p:sp>
        <p:nvSpPr>
          <p:cNvPr id="54" name="角丸四角形 53"/>
          <p:cNvSpPr/>
          <p:nvPr/>
        </p:nvSpPr>
        <p:spPr>
          <a:xfrm>
            <a:off x="2291469" y="2189993"/>
            <a:ext cx="674681" cy="23287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a:t>
            </a:r>
          </a:p>
        </p:txBody>
      </p:sp>
      <p:sp>
        <p:nvSpPr>
          <p:cNvPr id="57" name="角丸四角形 56"/>
          <p:cNvSpPr/>
          <p:nvPr/>
        </p:nvSpPr>
        <p:spPr>
          <a:xfrm>
            <a:off x="371229" y="2189993"/>
            <a:ext cx="674681" cy="23287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住民</a:t>
            </a:r>
          </a:p>
        </p:txBody>
      </p:sp>
      <p:sp>
        <p:nvSpPr>
          <p:cNvPr id="49" name="テキスト ボックス 48"/>
          <p:cNvSpPr txBox="1"/>
          <p:nvPr/>
        </p:nvSpPr>
        <p:spPr>
          <a:xfrm>
            <a:off x="51689" y="32621"/>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8"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14714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609BFC8-47B6-43E1-9D40-E229D36568EF}"/>
              </a:ext>
            </a:extLst>
          </p:cNvPr>
          <p:cNvSpPr txBox="1"/>
          <p:nvPr/>
        </p:nvSpPr>
        <p:spPr>
          <a:xfrm>
            <a:off x="-2275" y="-34"/>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行政オンラインシステムの構築（大阪市）</a:t>
            </a:r>
          </a:p>
        </p:txBody>
      </p:sp>
      <p:sp>
        <p:nvSpPr>
          <p:cNvPr id="6" name="テキスト ボックス 5"/>
          <p:cNvSpPr txBox="1"/>
          <p:nvPr/>
        </p:nvSpPr>
        <p:spPr>
          <a:xfrm>
            <a:off x="298084" y="891473"/>
            <a:ext cx="7081267" cy="907941"/>
          </a:xfrm>
          <a:prstGeom prst="rect">
            <a:avLst/>
          </a:prstGeom>
          <a:noFill/>
          <a:ln>
            <a:solidFill>
              <a:sysClr val="windowText" lastClr="000000"/>
            </a:solidFill>
          </a:ln>
        </p:spPr>
        <p:txBody>
          <a:bodyPr wrap="square" rtlCol="0">
            <a:spAutoFit/>
          </a:bodyPr>
          <a:lstStyle/>
          <a:p>
            <a:pPr marL="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いつでもパソコンやスマートフォンを使って、手続きが行える新システムの運用を開始</a:t>
            </a:r>
          </a:p>
          <a:p>
            <a:pPr marL="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「電子決済」・「電子署名」・「申請状況の見える化」等の機能を搭載</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既存業務のゼロベースでの見直しやはんこレス・キャッシュレス化</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884151" y="575386"/>
            <a:ext cx="8328814"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すべての行政手続きを対象にオンライン化を検討・推進している取組みは政令指定都市初</a:t>
            </a:r>
          </a:p>
        </p:txBody>
      </p:sp>
      <p:pic>
        <p:nvPicPr>
          <p:cNvPr id="9" name="図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0772" y="1854475"/>
            <a:ext cx="2261981" cy="1689708"/>
          </a:xfrm>
          <a:prstGeom prst="rect">
            <a:avLst/>
          </a:prstGeom>
          <a:effectLst>
            <a:outerShdw blurRad="50800" dist="38100" dir="2700000" algn="tl" rotWithShape="0">
              <a:prstClr val="black">
                <a:alpha val="40000"/>
              </a:prstClr>
            </a:outerShdw>
          </a:effectLst>
        </p:spPr>
      </p:pic>
      <p:sp>
        <p:nvSpPr>
          <p:cNvPr id="10" name="テキスト ボックス 9"/>
          <p:cNvSpPr txBox="1"/>
          <p:nvPr/>
        </p:nvSpPr>
        <p:spPr>
          <a:xfrm>
            <a:off x="2889379" y="1817683"/>
            <a:ext cx="469129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〇主な手続き</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総申請件数：約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万件）</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1" name="表 10"/>
          <p:cNvGraphicFramePr>
            <a:graphicFrameLocks noGrp="1"/>
          </p:cNvGraphicFramePr>
          <p:nvPr>
            <p:extLst/>
          </p:nvPr>
        </p:nvGraphicFramePr>
        <p:xfrm>
          <a:off x="3046050" y="2123643"/>
          <a:ext cx="4312701" cy="1498800"/>
        </p:xfrm>
        <a:graphic>
          <a:graphicData uri="http://schemas.openxmlformats.org/drawingml/2006/table">
            <a:tbl>
              <a:tblPr firstRow="1" bandRow="1"/>
              <a:tblGrid>
                <a:gridCol w="3429563">
                  <a:extLst>
                    <a:ext uri="{9D8B030D-6E8A-4147-A177-3AD203B41FA5}">
                      <a16:colId xmlns:a16="http://schemas.microsoft.com/office/drawing/2014/main" val="1514418330"/>
                    </a:ext>
                  </a:extLst>
                </a:gridCol>
                <a:gridCol w="883138">
                  <a:extLst>
                    <a:ext uri="{9D8B030D-6E8A-4147-A177-3AD203B41FA5}">
                      <a16:colId xmlns:a16="http://schemas.microsoft.com/office/drawing/2014/main" val="2905529012"/>
                    </a:ext>
                  </a:extLst>
                </a:gridCol>
              </a:tblGrid>
              <a:tr h="230043">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algn="ctr">
                        <a:lnSpc>
                          <a:spcPts val="1400"/>
                        </a:lnSpc>
                      </a:pPr>
                      <a:r>
                        <a:rPr kumimoji="1" lang="ja-JP" altLang="en-US" sz="1100" dirty="0"/>
                        <a:t>手続き内容</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algn="ctr">
                        <a:lnSpc>
                          <a:spcPts val="1400"/>
                        </a:lnSpc>
                      </a:pPr>
                      <a:r>
                        <a:rPr kumimoji="1" lang="ja-JP" altLang="en-US" sz="1100" dirty="0"/>
                        <a:t>申請件数</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520950328"/>
                  </a:ext>
                </a:extLst>
              </a:tr>
              <a:tr h="20142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コロナウイルス感染症関係</a:t>
                      </a:r>
                      <a:r>
                        <a:rPr kumimoji="1" lang="ja-JP" altLang="en-US" sz="1050" dirty="0"/>
                        <a:t>（営業時短協力金他）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108,000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70388542"/>
                  </a:ext>
                </a:extLst>
              </a:tr>
              <a:tr h="22692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水道関係</a:t>
                      </a:r>
                      <a:r>
                        <a:rPr kumimoji="1" lang="ja-JP" altLang="en-US" sz="1050" dirty="0"/>
                        <a:t>（使用開始・中止他）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73,000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79345231"/>
                  </a:ext>
                </a:extLst>
              </a:tr>
              <a:tr h="10494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福祉事業者関係</a:t>
                      </a:r>
                      <a:r>
                        <a:rPr kumimoji="1" lang="ja-JP" altLang="en-US" sz="1050" dirty="0"/>
                        <a:t>（事業提供実績・集団指導受講報告他）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42,000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419700356"/>
                  </a:ext>
                </a:extLst>
              </a:tr>
              <a:tr h="120616">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保育施設関係</a:t>
                      </a:r>
                      <a:r>
                        <a:rPr kumimoji="1" lang="ja-JP" altLang="en-US" sz="1050" dirty="0"/>
                        <a:t>（利用申込・面接予約他）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23,000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229695973"/>
                  </a:ext>
                </a:extLst>
              </a:tr>
              <a:tr h="13699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税関係</a:t>
                      </a:r>
                      <a:r>
                        <a:rPr kumimoji="1" lang="ja-JP" altLang="en-US" sz="1050" dirty="0"/>
                        <a:t>（税証明書・申告他）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8,000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993008793"/>
                  </a:ext>
                </a:extLst>
              </a:tr>
            </a:tbl>
          </a:graphicData>
        </a:graphic>
      </p:graphicFrame>
      <p:sp>
        <p:nvSpPr>
          <p:cNvPr id="12" name="角丸四角形吹き出し 11"/>
          <p:cNvSpPr/>
          <p:nvPr/>
        </p:nvSpPr>
        <p:spPr>
          <a:xfrm>
            <a:off x="7439410" y="2897193"/>
            <a:ext cx="1656000" cy="756000"/>
          </a:xfrm>
          <a:prstGeom prst="wedgeRoundRectCallout">
            <a:avLst>
              <a:gd name="adj1" fmla="val -59058"/>
              <a:gd name="adj2" fmla="val -1469"/>
              <a:gd name="adj3" fmla="val 16667"/>
            </a:avLst>
          </a:prstGeom>
          <a:solidFill>
            <a:sysClr val="window" lastClr="FFFFFF"/>
          </a:solidFill>
          <a:ln w="12700" cap="flat" cmpd="sng" algn="ctr">
            <a:solidFill>
              <a:srgbClr val="7030A0"/>
            </a:solidFill>
            <a:prstDash val="solid"/>
            <a:miter lim="800000"/>
          </a:ln>
          <a:effectLst/>
        </p:spPr>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保育施設等一斉入所申請</a:t>
            </a:r>
            <a:endParaRPr kumimoji="0" lang="en-US" altLang="ja-JP"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にかかる面接予約は、</a:t>
            </a:r>
            <a:endParaRPr kumimoji="0" lang="en-US" altLang="ja-JP"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全体の</a:t>
            </a:r>
            <a:r>
              <a:rPr kumimoji="0" lang="ja-JP" altLang="en-US" sz="105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約８割</a:t>
            </a: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が</a:t>
            </a:r>
            <a:endParaRPr kumimoji="0" lang="en-US" altLang="ja-JP"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オンラインシステムで予約</a:t>
            </a:r>
          </a:p>
        </p:txBody>
      </p:sp>
      <p:sp>
        <p:nvSpPr>
          <p:cNvPr id="13" name="テキスト ボックス 12">
            <a:extLst>
              <a:ext uri="{FF2B5EF4-FFF2-40B4-BE49-F238E27FC236}">
                <a16:creationId xmlns:a16="http://schemas.microsoft.com/office/drawing/2014/main" id="{4609BFC8-47B6-43E1-9D40-E229D36568EF}"/>
              </a:ext>
            </a:extLst>
          </p:cNvPr>
          <p:cNvSpPr txBox="1"/>
          <p:nvPr/>
        </p:nvSpPr>
        <p:spPr>
          <a:xfrm>
            <a:off x="0" y="3876169"/>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ごみ収集車両運行管理システム・ごみ収集マップ（大阪市）</a:t>
            </a:r>
            <a:endParaRPr kumimoji="0" lang="en-US" altLang="ja-JP"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4" name="テキスト ボックス 13"/>
          <p:cNvSpPr txBox="1"/>
          <p:nvPr/>
        </p:nvSpPr>
        <p:spPr>
          <a:xfrm>
            <a:off x="125194" y="4984034"/>
            <a:ext cx="5148000" cy="1656000"/>
          </a:xfrm>
          <a:prstGeom prst="rect">
            <a:avLst/>
          </a:prstGeom>
          <a:noFill/>
          <a:ln>
            <a:solidFill>
              <a:sysClr val="windowText" lastClr="000000"/>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ごみ収集車両運行管理システムにより、ごみ収集車両の走行・運転状況を管理し、各種資料を自動的に作成</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交通事故の抑制や収集業務の効率化、発災時対応の強化等に向けて活用を検討</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ごみ収集車両運行管理システムで町丁目毎の収集時間データを抽出し、収集時間帯の精緻化を図り市</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で表示</a:t>
            </a:r>
          </a:p>
        </p:txBody>
      </p:sp>
      <p:sp>
        <p:nvSpPr>
          <p:cNvPr id="15" name="テキスト ボックス 14"/>
          <p:cNvSpPr txBox="1"/>
          <p:nvPr/>
        </p:nvSpPr>
        <p:spPr>
          <a:xfrm>
            <a:off x="165760" y="4619298"/>
            <a:ext cx="8978239"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事故減少に寄与するとともに、散乱ごみ問題の軽減に向けて、ごみ収集時間帯データを精緻化</a:t>
            </a:r>
          </a:p>
        </p:txBody>
      </p:sp>
      <p:sp>
        <p:nvSpPr>
          <p:cNvPr id="19" name="テキスト ボックス 18"/>
          <p:cNvSpPr txBox="1"/>
          <p:nvPr/>
        </p:nvSpPr>
        <p:spPr>
          <a:xfrm>
            <a:off x="5230170" y="6244301"/>
            <a:ext cx="1440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車載機設置イメージ</a:t>
            </a:r>
          </a:p>
        </p:txBody>
      </p:sp>
      <p:sp>
        <p:nvSpPr>
          <p:cNvPr id="20" name="テキスト ボックス 19"/>
          <p:cNvSpPr txBox="1"/>
          <p:nvPr/>
        </p:nvSpPr>
        <p:spPr>
          <a:xfrm>
            <a:off x="7200494" y="6354339"/>
            <a:ext cx="1440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ごみ収集マップ</a:t>
            </a:r>
          </a:p>
        </p:txBody>
      </p:sp>
      <p:pic>
        <p:nvPicPr>
          <p:cNvPr id="21" name="図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0031" y="5084615"/>
            <a:ext cx="2445877" cy="1260000"/>
          </a:xfrm>
          <a:prstGeom prst="rect">
            <a:avLst/>
          </a:prstGeom>
        </p:spPr>
      </p:pic>
      <p:sp>
        <p:nvSpPr>
          <p:cNvPr id="22" name="角丸四角形吹き出し 21"/>
          <p:cNvSpPr/>
          <p:nvPr/>
        </p:nvSpPr>
        <p:spPr>
          <a:xfrm>
            <a:off x="7439410" y="1747659"/>
            <a:ext cx="1656000" cy="396000"/>
          </a:xfrm>
          <a:prstGeom prst="wedgeRoundRectCallout">
            <a:avLst>
              <a:gd name="adj1" fmla="val -59058"/>
              <a:gd name="adj2" fmla="val -1469"/>
              <a:gd name="adj3" fmla="val 16667"/>
            </a:avLst>
          </a:prstGeom>
          <a:solidFill>
            <a:sysClr val="window" lastClr="FFFFFF"/>
          </a:solidFill>
          <a:ln w="12700" cap="flat" cmpd="sng" algn="ctr">
            <a:solidFill>
              <a:srgbClr val="7030A0"/>
            </a:solidFill>
            <a:prstDash val="solid"/>
            <a:miter lim="800000"/>
          </a:ln>
          <a:effectLst/>
        </p:spPr>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月時点で</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05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a:t>
            </a:r>
            <a:r>
              <a:rPr kumimoji="0" lang="ja-JP" altLang="en-US" sz="105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手続き</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をオンライン化</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51689" y="32621"/>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51689" y="3784678"/>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2" name="図 1"/>
          <p:cNvPicPr>
            <a:picLocks noChangeAspect="1"/>
          </p:cNvPicPr>
          <p:nvPr/>
        </p:nvPicPr>
        <p:blipFill>
          <a:blip r:embed="rId4"/>
          <a:stretch>
            <a:fillRect/>
          </a:stretch>
        </p:blipFill>
        <p:spPr>
          <a:xfrm>
            <a:off x="5320783" y="5149116"/>
            <a:ext cx="1316850" cy="993734"/>
          </a:xfrm>
          <a:prstGeom prst="rect">
            <a:avLst/>
          </a:prstGeom>
        </p:spPr>
      </p:pic>
    </p:spTree>
    <p:extLst>
      <p:ext uri="{BB962C8B-B14F-4D97-AF65-F5344CB8AC3E}">
        <p14:creationId xmlns:p14="http://schemas.microsoft.com/office/powerpoint/2010/main" val="3935489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（５）</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IR</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実現に向けた検討（その３）</a:t>
            </a:r>
            <a:endParaRPr kumimoji="1" lang="en-US" altLang="ja-JP" sz="1600" b="1" u="sng" dirty="0" smtClean="0">
              <a:solidFill>
                <a:schemeClr val="bg1"/>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nvPr>
        </p:nvGraphicFramePr>
        <p:xfrm>
          <a:off x="251520" y="548680"/>
          <a:ext cx="8712968" cy="600456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24000">
                <a:tc>
                  <a:txBody>
                    <a:bodyPr/>
                    <a:lstStyle/>
                    <a:p>
                      <a:pPr algn="ctr"/>
                      <a:r>
                        <a:rPr kumimoji="1" lang="ja-JP" altLang="en-US" u="none" dirty="0" smtClean="0">
                          <a:solidFill>
                            <a:schemeClr val="tx1"/>
                          </a:solidFill>
                          <a:latin typeface="+mn-lt"/>
                          <a:ea typeface="+mn-ea"/>
                        </a:rPr>
                        <a:t>＜</a:t>
                      </a:r>
                      <a:r>
                        <a:rPr kumimoji="1" lang="en-US" altLang="ja-JP" u="none" dirty="0" smtClean="0">
                          <a:solidFill>
                            <a:schemeClr val="tx1"/>
                          </a:solidFill>
                          <a:latin typeface="+mn-lt"/>
                          <a:ea typeface="+mn-ea"/>
                        </a:rPr>
                        <a:t>Why</a:t>
                      </a:r>
                      <a:r>
                        <a:rPr kumimoji="1" lang="ja-JP" altLang="en-US" u="none" dirty="0" smtClean="0">
                          <a:solidFill>
                            <a:schemeClr val="tx1"/>
                          </a:solidFill>
                          <a:latin typeface="+mn-lt"/>
                          <a:ea typeface="+mn-ea"/>
                        </a:rPr>
                        <a:t>＞</a:t>
                      </a:r>
                      <a:endParaRPr kumimoji="1" lang="ja-JP" altLang="en-US" u="none" dirty="0">
                        <a:solidFill>
                          <a:schemeClr val="tx1"/>
                        </a:solidFill>
                        <a:latin typeface="+mn-lt"/>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u="none" dirty="0" smtClean="0">
                          <a:solidFill>
                            <a:schemeClr val="tx1"/>
                          </a:solidFill>
                          <a:latin typeface="+mn-lt"/>
                          <a:ea typeface="+mn-ea"/>
                        </a:rPr>
                        <a:t>＜</a:t>
                      </a:r>
                      <a:r>
                        <a:rPr kumimoji="1" lang="en-US" altLang="ja-JP" u="none" dirty="0" smtClean="0">
                          <a:solidFill>
                            <a:schemeClr val="tx1"/>
                          </a:solidFill>
                          <a:latin typeface="+mn-lt"/>
                          <a:ea typeface="+mn-ea"/>
                        </a:rPr>
                        <a:t>Vision</a:t>
                      </a:r>
                      <a:r>
                        <a:rPr kumimoji="1" lang="ja-JP" altLang="en-US" u="none" dirty="0" smtClean="0">
                          <a:solidFill>
                            <a:schemeClr val="tx1"/>
                          </a:solidFill>
                          <a:latin typeface="+mn-lt"/>
                          <a:ea typeface="+mn-ea"/>
                        </a:rPr>
                        <a:t>＞</a:t>
                      </a:r>
                      <a:endParaRPr kumimoji="1" lang="ja-JP" altLang="en-US" u="none" dirty="0">
                        <a:solidFill>
                          <a:schemeClr val="tx1"/>
                        </a:solidFill>
                        <a:latin typeface="+mn-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u="none" dirty="0" smtClean="0">
                          <a:solidFill>
                            <a:schemeClr val="tx1"/>
                          </a:solidFill>
                          <a:latin typeface="+mn-lt"/>
                          <a:ea typeface="+mn-ea"/>
                        </a:rPr>
                        <a:t>＜</a:t>
                      </a:r>
                      <a:r>
                        <a:rPr kumimoji="1" lang="en-US" altLang="ja-JP" u="none" dirty="0" smtClean="0">
                          <a:solidFill>
                            <a:schemeClr val="tx1"/>
                          </a:solidFill>
                          <a:latin typeface="+mn-lt"/>
                          <a:ea typeface="+mn-ea"/>
                        </a:rPr>
                        <a:t>What</a:t>
                      </a:r>
                      <a:r>
                        <a:rPr kumimoji="1" lang="ja-JP" altLang="en-US" u="none" dirty="0" smtClean="0">
                          <a:solidFill>
                            <a:schemeClr val="tx1"/>
                          </a:solidFill>
                          <a:latin typeface="+mn-lt"/>
                          <a:ea typeface="+mn-ea"/>
                        </a:rPr>
                        <a:t>＞</a:t>
                      </a:r>
                      <a:endParaRPr kumimoji="1" lang="ja-JP" altLang="en-US" u="none" dirty="0">
                        <a:solidFill>
                          <a:schemeClr val="tx1"/>
                        </a:solidFill>
                        <a:latin typeface="+mn-lt"/>
                        <a:ea typeface="+mn-ea"/>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u="none" dirty="0" smtClean="0">
                          <a:solidFill>
                            <a:schemeClr val="tx1"/>
                          </a:solidFill>
                          <a:latin typeface="+mn-lt"/>
                          <a:ea typeface="+mn-ea"/>
                        </a:rPr>
                        <a:t>＜</a:t>
                      </a:r>
                      <a:r>
                        <a:rPr kumimoji="1" lang="en-US" altLang="ja-JP" u="none" dirty="0" smtClean="0">
                          <a:solidFill>
                            <a:schemeClr val="tx1"/>
                          </a:solidFill>
                          <a:latin typeface="+mn-lt"/>
                          <a:ea typeface="+mn-ea"/>
                        </a:rPr>
                        <a:t>Outcome</a:t>
                      </a:r>
                      <a:r>
                        <a:rPr kumimoji="1" lang="ja-JP" altLang="en-US" u="none" dirty="0" smtClean="0">
                          <a:solidFill>
                            <a:schemeClr val="tx1"/>
                          </a:solidFill>
                          <a:latin typeface="+mn-lt"/>
                          <a:ea typeface="+mn-ea"/>
                        </a:rPr>
                        <a:t>＞</a:t>
                      </a:r>
                      <a:endParaRPr kumimoji="1" lang="ja-JP" altLang="en-US" u="none" dirty="0">
                        <a:solidFill>
                          <a:schemeClr val="tx1"/>
                        </a:solidFill>
                        <a:latin typeface="+mn-lt"/>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3816">
                <a:tc>
                  <a:txBody>
                    <a:bodyPr/>
                    <a:lstStyle/>
                    <a:p>
                      <a:pPr marL="72000" indent="-457200"/>
                      <a:r>
                        <a:rPr kumimoji="1" lang="ja-JP" altLang="en-US" sz="1400" u="none" dirty="0" smtClean="0">
                          <a:solidFill>
                            <a:schemeClr val="tx1"/>
                          </a:solidFill>
                          <a:latin typeface="+mn-lt"/>
                          <a:ea typeface="+mn-ea"/>
                        </a:rPr>
                        <a:t>　</a:t>
                      </a:r>
                      <a:endParaRPr kumimoji="1" lang="ja-JP" altLang="en-US" sz="1400" u="none" dirty="0">
                        <a:solidFill>
                          <a:schemeClr val="tx1"/>
                        </a:solidFill>
                        <a:latin typeface="+mn-lt"/>
                        <a:ea typeface="+mn-ea"/>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r>
                        <a:rPr kumimoji="1" lang="ja-JP" altLang="en-US" sz="1400" u="none" dirty="0" smtClean="0">
                          <a:solidFill>
                            <a:schemeClr val="tx1"/>
                          </a:solidFill>
                          <a:latin typeface="+mn-lt"/>
                          <a:ea typeface="+mn-ea"/>
                        </a:rPr>
                        <a:t>　</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u="none" dirty="0" smtClean="0">
                          <a:solidFill>
                            <a:schemeClr val="tx1"/>
                          </a:solidFill>
                          <a:latin typeface="+mn-lt"/>
                          <a:ea typeface="+mn-ea"/>
                        </a:rPr>
                        <a:t>・世界の先進事例に加え、大阪独自の対策をミックスした総合的かつシームレスな取組みを構築するため、ギャンブル等依存症対策研究会を設置</a:t>
                      </a:r>
                      <a:endParaRPr kumimoji="1" lang="en-US" altLang="ja-JP" sz="1400" u="none" dirty="0" smtClean="0">
                        <a:solidFill>
                          <a:schemeClr val="tx1"/>
                        </a:solidFill>
                        <a:latin typeface="+mn-lt"/>
                        <a:ea typeface="+mn-ea"/>
                      </a:endParaRPr>
                    </a:p>
                    <a:p>
                      <a:pPr marL="72000" indent="-457200"/>
                      <a:r>
                        <a:rPr kumimoji="1" lang="en-US" altLang="ja-JP" sz="1400" u="none" dirty="0" smtClean="0">
                          <a:solidFill>
                            <a:schemeClr val="tx1"/>
                          </a:solidFill>
                          <a:latin typeface="+mn-lt"/>
                          <a:ea typeface="+mn-ea"/>
                        </a:rPr>
                        <a:t>  2018</a:t>
                      </a:r>
                      <a:r>
                        <a:rPr kumimoji="1" lang="ja-JP" altLang="en-US" sz="1400" u="none" dirty="0" smtClean="0">
                          <a:solidFill>
                            <a:schemeClr val="tx1"/>
                          </a:solidFill>
                          <a:latin typeface="+mn-lt"/>
                          <a:ea typeface="+mn-ea"/>
                        </a:rPr>
                        <a:t>年度～</a:t>
                      </a:r>
                      <a:r>
                        <a:rPr kumimoji="1" lang="en-US" altLang="ja-JP" sz="1400" u="none" dirty="0" smtClean="0">
                          <a:solidFill>
                            <a:schemeClr val="tx1"/>
                          </a:solidFill>
                          <a:latin typeface="+mn-lt"/>
                          <a:ea typeface="+mn-ea"/>
                        </a:rPr>
                        <a:t>2021</a:t>
                      </a:r>
                      <a:r>
                        <a:rPr kumimoji="1" lang="ja-JP" altLang="en-US" sz="1400" u="none" dirty="0" smtClean="0">
                          <a:solidFill>
                            <a:schemeClr val="tx1"/>
                          </a:solidFill>
                          <a:latin typeface="+mn-lt"/>
                          <a:ea typeface="+mn-ea"/>
                        </a:rPr>
                        <a:t>年度：</a:t>
                      </a:r>
                      <a:r>
                        <a:rPr kumimoji="1" lang="en-US" altLang="ja-JP" sz="1400" u="none" dirty="0" smtClean="0">
                          <a:solidFill>
                            <a:schemeClr val="tx1"/>
                          </a:solidFill>
                          <a:latin typeface="+mn-lt"/>
                          <a:ea typeface="+mn-ea"/>
                        </a:rPr>
                        <a:t>17</a:t>
                      </a:r>
                      <a:r>
                        <a:rPr kumimoji="1" lang="ja-JP" altLang="en-US" sz="1400" u="none" dirty="0" smtClean="0">
                          <a:solidFill>
                            <a:schemeClr val="tx1"/>
                          </a:solidFill>
                          <a:latin typeface="+mn-lt"/>
                          <a:ea typeface="+mn-ea"/>
                        </a:rPr>
                        <a:t>回</a:t>
                      </a:r>
                      <a:endParaRPr kumimoji="1" lang="en-US" altLang="ja-JP" sz="1400" u="none" dirty="0" smtClean="0">
                        <a:solidFill>
                          <a:schemeClr val="tx1"/>
                        </a:solidFill>
                        <a:latin typeface="+mn-lt"/>
                        <a:ea typeface="+mn-ea"/>
                      </a:endParaRPr>
                    </a:p>
                    <a:p>
                      <a:pPr marL="72000" indent="-457200"/>
                      <a:r>
                        <a:rPr kumimoji="1" lang="ja-JP" altLang="en-US" sz="1400" u="none" dirty="0" smtClean="0">
                          <a:solidFill>
                            <a:schemeClr val="tx1"/>
                          </a:solidFill>
                          <a:latin typeface="+mn-lt"/>
                          <a:ea typeface="+mn-ea"/>
                        </a:rPr>
                        <a:t>　</a:t>
                      </a:r>
                      <a:endParaRPr kumimoji="1" lang="en-US" altLang="ja-JP" sz="1400" u="none" dirty="0" smtClean="0">
                        <a:solidFill>
                          <a:schemeClr val="tx1"/>
                        </a:solidFill>
                        <a:latin typeface="+mn-lt"/>
                        <a:ea typeface="+mn-ea"/>
                      </a:endParaRPr>
                    </a:p>
                    <a:p>
                      <a:pPr marL="72000" indent="-457200"/>
                      <a:r>
                        <a:rPr kumimoji="1" lang="ja-JP" altLang="en-US" sz="1400" u="none" dirty="0" smtClean="0">
                          <a:solidFill>
                            <a:schemeClr val="tx1"/>
                          </a:solidFill>
                          <a:latin typeface="+mn-lt"/>
                          <a:ea typeface="+mn-ea"/>
                        </a:rPr>
                        <a:t>・設置運営事業等を行おうとする民間事業者を選定するため、選定委員会を設置</a:t>
                      </a:r>
                      <a:endParaRPr kumimoji="1" lang="en-US" altLang="ja-JP" sz="1400" u="none" dirty="0" smtClean="0">
                        <a:solidFill>
                          <a:schemeClr val="tx1"/>
                        </a:solidFill>
                        <a:latin typeface="+mn-lt"/>
                        <a:ea typeface="+mn-ea"/>
                      </a:endParaRPr>
                    </a:p>
                    <a:p>
                      <a:pPr marL="72000" indent="-457200"/>
                      <a:r>
                        <a:rPr kumimoji="1" lang="en-US" altLang="ja-JP" sz="1400" u="none" dirty="0" smtClean="0">
                          <a:solidFill>
                            <a:schemeClr val="tx1"/>
                          </a:solidFill>
                          <a:latin typeface="+mn-lt"/>
                          <a:ea typeface="+mn-ea"/>
                        </a:rPr>
                        <a:t>  2019</a:t>
                      </a:r>
                      <a:r>
                        <a:rPr kumimoji="1" lang="ja-JP" altLang="en-US" sz="1400" u="none" dirty="0" smtClean="0">
                          <a:solidFill>
                            <a:schemeClr val="tx1"/>
                          </a:solidFill>
                          <a:latin typeface="+mn-lt"/>
                          <a:ea typeface="+mn-ea"/>
                        </a:rPr>
                        <a:t>年度～</a:t>
                      </a:r>
                      <a:r>
                        <a:rPr kumimoji="1" lang="en-US" altLang="ja-JP" sz="1400" u="none" dirty="0" smtClean="0">
                          <a:solidFill>
                            <a:schemeClr val="tx1"/>
                          </a:solidFill>
                          <a:latin typeface="+mn-lt"/>
                          <a:ea typeface="+mn-ea"/>
                        </a:rPr>
                        <a:t>2021</a:t>
                      </a:r>
                      <a:r>
                        <a:rPr kumimoji="1" lang="ja-JP" altLang="en-US" sz="1400" u="none" dirty="0" smtClean="0">
                          <a:solidFill>
                            <a:schemeClr val="tx1"/>
                          </a:solidFill>
                          <a:latin typeface="+mn-lt"/>
                          <a:ea typeface="+mn-ea"/>
                        </a:rPr>
                        <a:t>年度：</a:t>
                      </a:r>
                      <a:r>
                        <a:rPr kumimoji="1" lang="en-US" altLang="ja-JP" sz="1400" u="none" dirty="0" smtClean="0">
                          <a:solidFill>
                            <a:schemeClr val="tx1"/>
                          </a:solidFill>
                          <a:latin typeface="+mn-lt"/>
                          <a:ea typeface="+mn-ea"/>
                        </a:rPr>
                        <a:t>5</a:t>
                      </a:r>
                      <a:r>
                        <a:rPr kumimoji="1" lang="ja-JP" altLang="en-US" sz="1400" u="none" dirty="0" smtClean="0">
                          <a:solidFill>
                            <a:schemeClr val="tx1"/>
                          </a:solidFill>
                          <a:latin typeface="+mn-lt"/>
                          <a:ea typeface="+mn-ea"/>
                        </a:rPr>
                        <a:t>回</a:t>
                      </a:r>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r>
                        <a:rPr kumimoji="1" lang="ja-JP" altLang="en-US" sz="1400" u="none" dirty="0" smtClean="0">
                          <a:solidFill>
                            <a:schemeClr val="tx1"/>
                          </a:solidFill>
                          <a:latin typeface="+mn-lt"/>
                          <a:ea typeface="+mn-ea"/>
                        </a:rPr>
                        <a:t>・「大阪・夢洲地区特定複合観光施設区域の整備に関する計画（案）」について、公聴会、説明会を開催</a:t>
                      </a:r>
                      <a:endParaRPr kumimoji="1" lang="en-US" altLang="ja-JP" sz="1400" u="none" dirty="0" smtClean="0">
                        <a:solidFill>
                          <a:schemeClr val="tx1"/>
                        </a:solidFill>
                        <a:latin typeface="+mn-lt"/>
                        <a:ea typeface="+mn-ea"/>
                      </a:endParaRPr>
                    </a:p>
                    <a:p>
                      <a:pPr marL="72000" indent="-457200"/>
                      <a:r>
                        <a:rPr kumimoji="1" lang="ja-JP" altLang="en-US" sz="1400" u="none" baseline="0" dirty="0" smtClean="0">
                          <a:solidFill>
                            <a:schemeClr val="tx1"/>
                          </a:solidFill>
                          <a:latin typeface="+mn-lt"/>
                          <a:ea typeface="+mn-ea"/>
                        </a:rPr>
                        <a:t>  </a:t>
                      </a:r>
                      <a:r>
                        <a:rPr kumimoji="1" lang="en-US" altLang="ja-JP" sz="1400" u="none" dirty="0" smtClean="0">
                          <a:solidFill>
                            <a:schemeClr val="tx1"/>
                          </a:solidFill>
                          <a:latin typeface="+mn-lt"/>
                          <a:ea typeface="+mn-ea"/>
                        </a:rPr>
                        <a:t>2021</a:t>
                      </a:r>
                      <a:r>
                        <a:rPr kumimoji="1" lang="ja-JP" altLang="en-US" sz="1400" u="none" dirty="0" smtClean="0">
                          <a:solidFill>
                            <a:schemeClr val="tx1"/>
                          </a:solidFill>
                          <a:latin typeface="+mn-lt"/>
                          <a:ea typeface="+mn-ea"/>
                        </a:rPr>
                        <a:t>年度：</a:t>
                      </a:r>
                      <a:r>
                        <a:rPr kumimoji="1" lang="en-US" altLang="ja-JP" sz="1400" u="none" dirty="0" smtClean="0">
                          <a:solidFill>
                            <a:schemeClr val="tx1"/>
                          </a:solidFill>
                          <a:latin typeface="+mn-lt"/>
                          <a:ea typeface="+mn-ea"/>
                        </a:rPr>
                        <a:t>11</a:t>
                      </a:r>
                      <a:r>
                        <a:rPr kumimoji="1" lang="ja-JP" altLang="en-US" sz="1400" u="none" dirty="0" smtClean="0">
                          <a:solidFill>
                            <a:schemeClr val="tx1"/>
                          </a:solidFill>
                          <a:latin typeface="+mn-lt"/>
                          <a:ea typeface="+mn-ea"/>
                        </a:rPr>
                        <a:t>回</a:t>
                      </a:r>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r>
                        <a:rPr kumimoji="1" lang="ja-JP" altLang="en-US" sz="1400" u="none" dirty="0" smtClean="0">
                          <a:solidFill>
                            <a:schemeClr val="tx1"/>
                          </a:solidFill>
                          <a:latin typeface="+mn-lt"/>
                          <a:ea typeface="+mn-ea"/>
                        </a:rPr>
                        <a:t>　</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u="none" dirty="0" smtClean="0">
                          <a:solidFill>
                            <a:schemeClr val="tx1"/>
                          </a:solidFill>
                          <a:latin typeface="+mn-lt"/>
                          <a:ea typeface="+mn-ea"/>
                        </a:rPr>
                        <a:t>・「大阪・夢洲地区特定複合観光施設区域整備　実施方針（案）」の公表（</a:t>
                      </a:r>
                      <a:r>
                        <a:rPr kumimoji="1" lang="en-US" altLang="ja-JP" sz="1400" u="none" dirty="0" smtClean="0">
                          <a:solidFill>
                            <a:schemeClr val="tx1"/>
                          </a:solidFill>
                          <a:latin typeface="+mn-lt"/>
                          <a:ea typeface="+mn-ea"/>
                        </a:rPr>
                        <a:t>2019</a:t>
                      </a:r>
                      <a:r>
                        <a:rPr kumimoji="1" lang="ja-JP" altLang="en-US" sz="1400" u="none" dirty="0" smtClean="0">
                          <a:solidFill>
                            <a:schemeClr val="tx1"/>
                          </a:solidFill>
                          <a:latin typeface="+mn-lt"/>
                          <a:ea typeface="+mn-ea"/>
                        </a:rPr>
                        <a:t>年</a:t>
                      </a:r>
                      <a:r>
                        <a:rPr kumimoji="1" lang="en-US" altLang="ja-JP" sz="1400" u="none" dirty="0" smtClean="0">
                          <a:solidFill>
                            <a:schemeClr val="tx1"/>
                          </a:solidFill>
                          <a:latin typeface="+mn-lt"/>
                          <a:ea typeface="+mn-ea"/>
                        </a:rPr>
                        <a:t>11</a:t>
                      </a:r>
                      <a:r>
                        <a:rPr kumimoji="1" lang="ja-JP" altLang="en-US" sz="1400" u="none" dirty="0" smtClean="0">
                          <a:solidFill>
                            <a:schemeClr val="tx1"/>
                          </a:solidFill>
                          <a:latin typeface="+mn-lt"/>
                          <a:ea typeface="+mn-ea"/>
                        </a:rPr>
                        <a:t>月）</a:t>
                      </a: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r>
                        <a:rPr kumimoji="1" lang="ja-JP" altLang="en-US" sz="1400" u="none" dirty="0" smtClean="0">
                          <a:solidFill>
                            <a:schemeClr val="tx1"/>
                          </a:solidFill>
                          <a:latin typeface="+mn-lt"/>
                          <a:ea typeface="+mn-ea"/>
                        </a:rPr>
                        <a:t>・設置運営予定事業者の選定（</a:t>
                      </a:r>
                      <a:r>
                        <a:rPr kumimoji="1" lang="en-US" altLang="ja-JP" sz="1400" u="none" dirty="0" smtClean="0">
                          <a:solidFill>
                            <a:schemeClr val="tx1"/>
                          </a:solidFill>
                          <a:latin typeface="+mn-lt"/>
                          <a:ea typeface="+mn-ea"/>
                        </a:rPr>
                        <a:t>2021</a:t>
                      </a:r>
                      <a:r>
                        <a:rPr kumimoji="1" lang="ja-JP" altLang="en-US" sz="1400" u="none" dirty="0" smtClean="0">
                          <a:solidFill>
                            <a:schemeClr val="tx1"/>
                          </a:solidFill>
                          <a:latin typeface="+mn-lt"/>
                          <a:ea typeface="+mn-ea"/>
                        </a:rPr>
                        <a:t>年</a:t>
                      </a:r>
                      <a:r>
                        <a:rPr kumimoji="1" lang="en-US" altLang="ja-JP" sz="1400" u="none" dirty="0" smtClean="0">
                          <a:solidFill>
                            <a:schemeClr val="tx1"/>
                          </a:solidFill>
                          <a:latin typeface="+mn-lt"/>
                          <a:ea typeface="+mn-ea"/>
                        </a:rPr>
                        <a:t>9</a:t>
                      </a:r>
                      <a:r>
                        <a:rPr kumimoji="1" lang="ja-JP" altLang="en-US" sz="1400" u="none" dirty="0" smtClean="0">
                          <a:solidFill>
                            <a:schemeClr val="tx1"/>
                          </a:solidFill>
                          <a:latin typeface="+mn-lt"/>
                          <a:ea typeface="+mn-ea"/>
                        </a:rPr>
                        <a:t>月）</a:t>
                      </a:r>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endParaRPr kumimoji="1" lang="en-US" altLang="ja-JP" sz="1400" u="none" dirty="0" smtClean="0">
                        <a:solidFill>
                          <a:schemeClr val="tx1"/>
                        </a:solidFill>
                        <a:latin typeface="+mn-lt"/>
                        <a:ea typeface="+mn-ea"/>
                      </a:endParaRPr>
                    </a:p>
                    <a:p>
                      <a:pPr marL="72000" indent="-457200"/>
                      <a:r>
                        <a:rPr kumimoji="1" lang="ja-JP" altLang="en-US" sz="1400" u="none" dirty="0" smtClean="0">
                          <a:solidFill>
                            <a:schemeClr val="tx1"/>
                          </a:solidFill>
                          <a:latin typeface="+mn-lt"/>
                          <a:ea typeface="+mn-ea"/>
                        </a:rPr>
                        <a:t>・「大阪・夢洲地区特定複合観光施設区域の整備に関する計画（案）」（</a:t>
                      </a:r>
                      <a:r>
                        <a:rPr kumimoji="1" lang="en-US" altLang="ja-JP" sz="1400" u="none" dirty="0" smtClean="0">
                          <a:solidFill>
                            <a:schemeClr val="tx1"/>
                          </a:solidFill>
                          <a:latin typeface="+mn-lt"/>
                          <a:ea typeface="+mn-ea"/>
                        </a:rPr>
                        <a:t>2021</a:t>
                      </a:r>
                      <a:r>
                        <a:rPr kumimoji="1" lang="ja-JP" altLang="en-US" sz="1400" u="none" dirty="0" smtClean="0">
                          <a:solidFill>
                            <a:schemeClr val="tx1"/>
                          </a:solidFill>
                          <a:latin typeface="+mn-lt"/>
                          <a:ea typeface="+mn-ea"/>
                        </a:rPr>
                        <a:t>年</a:t>
                      </a:r>
                      <a:r>
                        <a:rPr kumimoji="1" lang="en-US" altLang="ja-JP" sz="1400" u="none" dirty="0" smtClean="0">
                          <a:solidFill>
                            <a:schemeClr val="tx1"/>
                          </a:solidFill>
                          <a:latin typeface="+mn-lt"/>
                          <a:ea typeface="+mn-ea"/>
                        </a:rPr>
                        <a:t>12</a:t>
                      </a:r>
                      <a:r>
                        <a:rPr kumimoji="1" lang="ja-JP" altLang="en-US" sz="1400" u="none" dirty="0" smtClean="0">
                          <a:solidFill>
                            <a:schemeClr val="tx1"/>
                          </a:solidFill>
                          <a:latin typeface="+mn-lt"/>
                          <a:ea typeface="+mn-ea"/>
                        </a:rPr>
                        <a:t>月）は、説明会や公聴会などを経て成案化し、府議会の議決及び立地市である大阪市の同意（</a:t>
                      </a:r>
                      <a:r>
                        <a:rPr kumimoji="1" lang="en-US" altLang="ja-JP" sz="1400" u="none" dirty="0" smtClean="0">
                          <a:solidFill>
                            <a:schemeClr val="tx1"/>
                          </a:solidFill>
                          <a:latin typeface="+mn-lt"/>
                          <a:ea typeface="+mn-ea"/>
                        </a:rPr>
                        <a:t>2022</a:t>
                      </a:r>
                      <a:r>
                        <a:rPr kumimoji="1" lang="ja-JP" altLang="en-US" sz="1400" u="none" dirty="0" smtClean="0">
                          <a:solidFill>
                            <a:schemeClr val="tx1"/>
                          </a:solidFill>
                          <a:latin typeface="+mn-lt"/>
                          <a:ea typeface="+mn-ea"/>
                        </a:rPr>
                        <a:t>年</a:t>
                      </a:r>
                      <a:r>
                        <a:rPr kumimoji="1" lang="en-US" altLang="ja-JP" sz="1400" u="none" dirty="0" smtClean="0">
                          <a:solidFill>
                            <a:schemeClr val="tx1"/>
                          </a:solidFill>
                          <a:latin typeface="+mn-lt"/>
                          <a:ea typeface="+mn-ea"/>
                        </a:rPr>
                        <a:t>2</a:t>
                      </a:r>
                      <a:r>
                        <a:rPr kumimoji="1" lang="ja-JP" altLang="en-US" sz="1400" u="none" dirty="0" smtClean="0">
                          <a:solidFill>
                            <a:schemeClr val="tx1"/>
                          </a:solidFill>
                          <a:latin typeface="+mn-lt"/>
                          <a:ea typeface="+mn-ea"/>
                        </a:rPr>
                        <a:t>月～</a:t>
                      </a:r>
                      <a:r>
                        <a:rPr kumimoji="1" lang="en-US" altLang="ja-JP" sz="1400" u="none" dirty="0" smtClean="0">
                          <a:solidFill>
                            <a:schemeClr val="tx1"/>
                          </a:solidFill>
                          <a:latin typeface="+mn-lt"/>
                          <a:ea typeface="+mn-ea"/>
                        </a:rPr>
                        <a:t>3</a:t>
                      </a:r>
                      <a:r>
                        <a:rPr kumimoji="1" lang="ja-JP" altLang="en-US" sz="1400" u="none" dirty="0" smtClean="0">
                          <a:solidFill>
                            <a:schemeClr val="tx1"/>
                          </a:solidFill>
                          <a:latin typeface="+mn-lt"/>
                          <a:ea typeface="+mn-ea"/>
                        </a:rPr>
                        <a:t>月）を得て、国へ区域整備計画の認定申請（</a:t>
                      </a:r>
                      <a:r>
                        <a:rPr kumimoji="1" lang="en-US" altLang="ja-JP" sz="1400" u="none" dirty="0" smtClean="0">
                          <a:solidFill>
                            <a:schemeClr val="tx1"/>
                          </a:solidFill>
                          <a:latin typeface="+mn-lt"/>
                          <a:ea typeface="+mn-ea"/>
                        </a:rPr>
                        <a:t>2022</a:t>
                      </a:r>
                      <a:r>
                        <a:rPr kumimoji="1" lang="ja-JP" altLang="en-US" sz="1400" u="none" dirty="0" smtClean="0">
                          <a:solidFill>
                            <a:schemeClr val="tx1"/>
                          </a:solidFill>
                          <a:latin typeface="+mn-lt"/>
                          <a:ea typeface="+mn-ea"/>
                        </a:rPr>
                        <a:t>年</a:t>
                      </a:r>
                      <a:r>
                        <a:rPr kumimoji="1" lang="en-US" altLang="ja-JP" sz="1400" u="none" dirty="0" smtClean="0">
                          <a:solidFill>
                            <a:schemeClr val="tx1"/>
                          </a:solidFill>
                          <a:latin typeface="+mn-lt"/>
                          <a:ea typeface="+mn-ea"/>
                        </a:rPr>
                        <a:t>4</a:t>
                      </a:r>
                      <a:r>
                        <a:rPr kumimoji="1" lang="ja-JP" altLang="en-US" sz="1400" u="none" dirty="0" smtClean="0">
                          <a:solidFill>
                            <a:schemeClr val="tx1"/>
                          </a:solidFill>
                          <a:latin typeface="+mn-lt"/>
                          <a:ea typeface="+mn-ea"/>
                        </a:rPr>
                        <a:t>月）を行った。</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スライド番号プレースホルダー 2"/>
          <p:cNvSpPr>
            <a:spLocks noGrp="1"/>
          </p:cNvSpPr>
          <p:nvPr>
            <p:ph type="sldNum" sz="quarter" idx="12"/>
          </p:nvPr>
        </p:nvSpPr>
        <p:spPr>
          <a:xfrm>
            <a:off x="8138492" y="6563444"/>
            <a:ext cx="1049640" cy="332656"/>
          </a:xfrm>
        </p:spPr>
        <p:txBody>
          <a:bodyPr/>
          <a:lstStyle/>
          <a:p>
            <a:fld id="{63BC356D-1576-478B-8647-1361C6E9DFF7}" type="slidenum">
              <a:rPr lang="ja-JP" altLang="en-US" b="0" smtClean="0">
                <a:latin typeface="BIZ UDゴシック" panose="020B0400000000000000" pitchFamily="49" charset="-128"/>
                <a:ea typeface="BIZ UDゴシック" panose="020B0400000000000000" pitchFamily="49" charset="-128"/>
              </a:rPr>
              <a:pPr/>
              <a:t>40</a:t>
            </a:fld>
            <a:endParaRPr lang="ja-JP" altLang="en-US"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63246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609BFC8-47B6-43E1-9D40-E229D36568EF}"/>
              </a:ext>
            </a:extLst>
          </p:cNvPr>
          <p:cNvSpPr txBox="1"/>
          <p:nvPr/>
        </p:nvSpPr>
        <p:spPr>
          <a:xfrm>
            <a:off x="1917" y="3877"/>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ダッシュボード（データ可視化）システム（大阪市）</a:t>
            </a:r>
          </a:p>
        </p:txBody>
      </p:sp>
      <p:sp>
        <p:nvSpPr>
          <p:cNvPr id="6" name="テキスト ボックス 5"/>
          <p:cNvSpPr txBox="1"/>
          <p:nvPr/>
        </p:nvSpPr>
        <p:spPr>
          <a:xfrm>
            <a:off x="154691" y="1252720"/>
            <a:ext cx="3198110" cy="2385268"/>
          </a:xfrm>
          <a:prstGeom prst="rect">
            <a:avLst/>
          </a:prstGeom>
          <a:noFill/>
          <a:ln>
            <a:solidFill>
              <a:sysClr val="windowText" lastClr="000000"/>
            </a:solidFill>
          </a:ln>
        </p:spPr>
        <p:txBody>
          <a:bodyPr wrap="square" rtlCol="0">
            <a:spAutoFit/>
          </a:bodyPr>
          <a:lstStyle/>
          <a:p>
            <a:pPr marL="177800"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「校務支援システム」と「学習系システム」との連携によりデータを集約し、学校の状況や児童生徒の学びを一元化し、可視化</a:t>
            </a:r>
          </a:p>
          <a:p>
            <a:pPr marL="177800" marR="0" lvl="0" indent="-17780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児童生徒がいじめアンケートや悩み相談の申告を家庭などからでも入力でき、教育委員会事務局にも情報提供される仕組みを</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月に導入し、活用が進んでいる</a:t>
            </a:r>
          </a:p>
        </p:txBody>
      </p:sp>
      <p:sp>
        <p:nvSpPr>
          <p:cNvPr id="8" name="テキスト ボックス 7"/>
          <p:cNvSpPr txBox="1"/>
          <p:nvPr/>
        </p:nvSpPr>
        <p:spPr>
          <a:xfrm>
            <a:off x="225248" y="750197"/>
            <a:ext cx="8328814"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月より、大阪市内の全中学校・小学校に展開</a:t>
            </a:r>
          </a:p>
        </p:txBody>
      </p:sp>
      <p:sp>
        <p:nvSpPr>
          <p:cNvPr id="9" name="テキスト ボックス 8">
            <a:extLst>
              <a:ext uri="{FF2B5EF4-FFF2-40B4-BE49-F238E27FC236}">
                <a16:creationId xmlns:a16="http://schemas.microsoft.com/office/drawing/2014/main" id="{4609BFC8-47B6-43E1-9D40-E229D36568EF}"/>
              </a:ext>
            </a:extLst>
          </p:cNvPr>
          <p:cNvSpPr txBox="1"/>
          <p:nvPr/>
        </p:nvSpPr>
        <p:spPr>
          <a:xfrm>
            <a:off x="0" y="3941410"/>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コールセンター問合せデータ分析（大阪市）</a:t>
            </a:r>
          </a:p>
        </p:txBody>
      </p:sp>
      <p:sp>
        <p:nvSpPr>
          <p:cNvPr id="10" name="テキスト ボックス 9"/>
          <p:cNvSpPr txBox="1"/>
          <p:nvPr/>
        </p:nvSpPr>
        <p:spPr>
          <a:xfrm>
            <a:off x="154690" y="5022381"/>
            <a:ext cx="5220000" cy="1646605"/>
          </a:xfrm>
          <a:prstGeom prst="rect">
            <a:avLst/>
          </a:prstGeom>
          <a:noFill/>
          <a:ln>
            <a:solidFill>
              <a:sysClr val="windowText" lastClr="000000"/>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大阪市総合コールセンター（なにわコール）の問合せデータ（約６万件）について、</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0" lang="ja-JP" altLang="en-US" sz="16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技術（自然</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言語処理）により、頻出単語を可視化する等、問合せ・相談内容を分析</a:t>
            </a: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分析結果を踏まえ、</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IVR</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（自動音声応答機能）の導入や</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コンテンツの配置変更等を行い、市民の問合せ等が速やかに解決できるよう改善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165760" y="4657645"/>
            <a:ext cx="5076000"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技術による分析結果を踏まえ、</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IVR</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の導入や</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を改善</a:t>
            </a:r>
          </a:p>
        </p:txBody>
      </p:sp>
      <p:pic>
        <p:nvPicPr>
          <p:cNvPr id="12" name="図 11">
            <a:extLst>
              <a:ext uri="{FF2B5EF4-FFF2-40B4-BE49-F238E27FC236}">
                <a16:creationId xmlns:a16="http://schemas.microsoft.com/office/drawing/2014/main" id="{64499F85-73E4-409D-8FC4-501C914AB7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98106" y="1165615"/>
            <a:ext cx="5714607" cy="2595972"/>
          </a:xfrm>
          <a:prstGeom prst="rect">
            <a:avLst/>
          </a:prstGeom>
        </p:spPr>
      </p:pic>
      <p:pic>
        <p:nvPicPr>
          <p:cNvPr id="13" name="図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7123" y="4673217"/>
            <a:ext cx="750782" cy="750782"/>
          </a:xfrm>
          <a:prstGeom prst="rect">
            <a:avLst/>
          </a:prstGeom>
        </p:spPr>
      </p:pic>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4596" y="6044326"/>
            <a:ext cx="720750" cy="720750"/>
          </a:xfrm>
          <a:prstGeom prst="rect">
            <a:avLst/>
          </a:prstGeom>
        </p:spPr>
      </p:pic>
      <p:pic>
        <p:nvPicPr>
          <p:cNvPr id="15" name="図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2703" y="4745218"/>
            <a:ext cx="630657" cy="630657"/>
          </a:xfrm>
          <a:prstGeom prst="rect">
            <a:avLst/>
          </a:prstGeom>
        </p:spPr>
      </p:pic>
      <p:pic>
        <p:nvPicPr>
          <p:cNvPr id="16" name="図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27357" y="5550554"/>
            <a:ext cx="361758" cy="390820"/>
          </a:xfrm>
          <a:prstGeom prst="rect">
            <a:avLst/>
          </a:prstGeom>
        </p:spPr>
      </p:pic>
      <p:cxnSp>
        <p:nvCxnSpPr>
          <p:cNvPr id="17" name="直線コネクタ 16"/>
          <p:cNvCxnSpPr>
            <a:cxnSpLocks noChangeAspect="1"/>
          </p:cNvCxnSpPr>
          <p:nvPr/>
        </p:nvCxnSpPr>
        <p:spPr>
          <a:xfrm>
            <a:off x="6708236" y="5123217"/>
            <a:ext cx="870222" cy="0"/>
          </a:xfrm>
          <a:prstGeom prst="line">
            <a:avLst/>
          </a:prstGeom>
          <a:noFill/>
          <a:ln w="76200" cap="flat" cmpd="sng" algn="ctr">
            <a:solidFill>
              <a:sysClr val="windowText" lastClr="000000"/>
            </a:solidFill>
            <a:prstDash val="solid"/>
            <a:miter lim="800000"/>
            <a:headEnd type="none" w="med" len="med"/>
            <a:tailEnd type="arrow" w="med" len="med"/>
          </a:ln>
          <a:effectLst/>
        </p:spPr>
      </p:cxnSp>
      <p:pic>
        <p:nvPicPr>
          <p:cNvPr id="18" name="図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6859056" y="5441179"/>
            <a:ext cx="762932" cy="573717"/>
          </a:xfrm>
          <a:prstGeom prst="rect">
            <a:avLst/>
          </a:prstGeom>
        </p:spPr>
      </p:pic>
      <p:sp>
        <p:nvSpPr>
          <p:cNvPr id="19" name="テキスト ボックス 18"/>
          <p:cNvSpPr txBox="1"/>
          <p:nvPr/>
        </p:nvSpPr>
        <p:spPr>
          <a:xfrm>
            <a:off x="51689" y="32621"/>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51689" y="3786756"/>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92185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17897" y="2002958"/>
            <a:ext cx="139653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共同</a:t>
            </a:r>
            <a:r>
              <a:rPr kumimoji="1" lang="ja-JP" altLang="en-US" sz="135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調達の実績</a:t>
            </a:r>
            <a:endParaRPr kumimoji="1" lang="ja-JP" altLang="en-US" sz="1350" b="1" i="0" u="none" strike="sng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329404" y="2422525"/>
            <a:ext cx="4960562" cy="928772"/>
          </a:xfrm>
          <a:prstGeom prst="roundRect">
            <a:avLst>
              <a:gd name="adj" fmla="val 7189"/>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4" name="テキスト ボックス 13"/>
          <p:cNvSpPr txBox="1"/>
          <p:nvPr/>
        </p:nvSpPr>
        <p:spPr>
          <a:xfrm>
            <a:off x="403365" y="2610704"/>
            <a:ext cx="4738552" cy="707886"/>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22</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市町村が参加＋</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R4</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年度は</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8</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市町村が後乗り参加（計</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30</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市町村が参加）</a:t>
            </a:r>
            <a:endPar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自治体の利用に特化し、高いセキュリティを有するコミュニケーションツール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効果として、</a:t>
            </a:r>
            <a:r>
              <a:rPr kumimoji="1"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在宅勤務を促進し、緊急災害時の連絡網に</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在宅勤務推進、窓口改革、災害対策などテーマ別トークルームで</a:t>
            </a:r>
            <a:r>
              <a:rPr kumimoji="1"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全国の自治体とノウハウを共有</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角丸四角形 14"/>
          <p:cNvSpPr/>
          <p:nvPr/>
        </p:nvSpPr>
        <p:spPr>
          <a:xfrm>
            <a:off x="338629" y="2414390"/>
            <a:ext cx="3023331" cy="216836"/>
          </a:xfrm>
          <a:prstGeom prst="roundRect">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514337" rtl="0" eaLnBrk="1" fontAlgn="auto" latinLnBrk="0" hangingPunct="1">
              <a:lnSpc>
                <a:spcPts val="1688"/>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自治体専用チャットツール</a:t>
            </a:r>
          </a:p>
        </p:txBody>
      </p:sp>
      <p:sp>
        <p:nvSpPr>
          <p:cNvPr id="16" name="角丸四角形 15"/>
          <p:cNvSpPr/>
          <p:nvPr/>
        </p:nvSpPr>
        <p:spPr>
          <a:xfrm>
            <a:off x="329404" y="3723395"/>
            <a:ext cx="4960562" cy="921447"/>
          </a:xfrm>
          <a:prstGeom prst="roundRect">
            <a:avLst>
              <a:gd name="adj" fmla="val 7189"/>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7" name="テキスト ボックス 16"/>
          <p:cNvSpPr txBox="1"/>
          <p:nvPr/>
        </p:nvSpPr>
        <p:spPr>
          <a:xfrm>
            <a:off x="466583" y="3784985"/>
            <a:ext cx="4393317" cy="861774"/>
          </a:xfrm>
          <a:prstGeom prst="rect">
            <a:avLst/>
          </a:prstGeom>
          <a:noFill/>
        </p:spPr>
        <p:txBody>
          <a:bodyPr wrap="square" rtlCol="0">
            <a:spAutoFit/>
          </a:bodyPr>
          <a:lstStyle/>
          <a:p>
            <a:pPr marL="0" marR="0" lvl="0" indent="0" algn="l" defTabSz="514337" rtl="0" eaLnBrk="1" fontAlgn="auto" latinLnBrk="0" hangingPunct="1">
              <a:lnSpc>
                <a:spcPts val="12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11</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市町村が参加＋</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R4</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年度は</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14</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市町村が後乗り参加（計</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25</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市町村が参加）</a:t>
            </a:r>
            <a:endPar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514337"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行政手続きを自宅からスマートフォンで</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府内では大阪市が令和２年８月に、堺市が令和３年４月に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マイナンバーカードを活用した公的個人認証や電子決済に対応したシステムを再構築</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共同調達により横展開を一気に推進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399856" y="3565691"/>
            <a:ext cx="3108173" cy="213492"/>
          </a:xfrm>
          <a:prstGeom prst="roundRect">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514337" rtl="0" eaLnBrk="1" fontAlgn="auto" latinLnBrk="0" hangingPunct="1">
              <a:lnSpc>
                <a:spcPts val="1688"/>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電子申請システム（</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プラン、</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プラン）</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角丸四角形 36">
            <a:extLst>
              <a:ext uri="{FF2B5EF4-FFF2-40B4-BE49-F238E27FC236}">
                <a16:creationId xmlns:a16="http://schemas.microsoft.com/office/drawing/2014/main" id="{A1EC251C-E831-4C19-95F7-9D35D631701B}"/>
              </a:ext>
            </a:extLst>
          </p:cNvPr>
          <p:cNvSpPr/>
          <p:nvPr/>
        </p:nvSpPr>
        <p:spPr>
          <a:xfrm>
            <a:off x="329404" y="4997229"/>
            <a:ext cx="4960562" cy="586756"/>
          </a:xfrm>
          <a:prstGeom prst="roundRect">
            <a:avLst>
              <a:gd name="adj" fmla="val 718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0" name="テキスト ボックス 19">
            <a:extLst>
              <a:ext uri="{FF2B5EF4-FFF2-40B4-BE49-F238E27FC236}">
                <a16:creationId xmlns:a16="http://schemas.microsoft.com/office/drawing/2014/main" id="{695E4636-8B2C-4932-A623-B1EE0EF4A3BB}"/>
              </a:ext>
            </a:extLst>
          </p:cNvPr>
          <p:cNvSpPr txBox="1"/>
          <p:nvPr/>
        </p:nvSpPr>
        <p:spPr>
          <a:xfrm>
            <a:off x="466582" y="5053070"/>
            <a:ext cx="4823384" cy="553998"/>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●３市町村が参加＋</a:t>
            </a:r>
            <a:r>
              <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a:t>
            </a:r>
            <a:r>
              <a:rPr kumimoji="1" lang="ja-JP" altLang="en-US"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５年度に向けグループ拡大予定</a:t>
            </a:r>
            <a:endParaRPr kumimoji="1" lang="en-US" altLang="ja-JP" sz="9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●公文書の作成から廃棄までを一体的に維持管理でき、オンラインで決裁（承認）ができるシステム</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●在宅勤務やペーパーレス・はんこレスの推進など</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推進の基盤として幅広い効果を発揮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角丸四角形 39">
            <a:extLst>
              <a:ext uri="{FF2B5EF4-FFF2-40B4-BE49-F238E27FC236}">
                <a16:creationId xmlns:a16="http://schemas.microsoft.com/office/drawing/2014/main" id="{3753203B-E416-45B9-9FF0-C4E2798AD201}"/>
              </a:ext>
            </a:extLst>
          </p:cNvPr>
          <p:cNvSpPr/>
          <p:nvPr/>
        </p:nvSpPr>
        <p:spPr>
          <a:xfrm>
            <a:off x="399856" y="4819924"/>
            <a:ext cx="3039373" cy="216836"/>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514337" rtl="0" eaLnBrk="1" fontAlgn="auto" latinLnBrk="0" hangingPunct="1">
              <a:lnSpc>
                <a:spcPts val="1688"/>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文書管理・電子決裁システム</a:t>
            </a:r>
          </a:p>
        </p:txBody>
      </p:sp>
      <p:sp>
        <p:nvSpPr>
          <p:cNvPr id="22" name="楕円 21">
            <a:extLst>
              <a:ext uri="{FF2B5EF4-FFF2-40B4-BE49-F238E27FC236}">
                <a16:creationId xmlns:a16="http://schemas.microsoft.com/office/drawing/2014/main" id="{0AD58702-25AD-4D8C-84A5-438E53F46778}"/>
              </a:ext>
            </a:extLst>
          </p:cNvPr>
          <p:cNvSpPr/>
          <p:nvPr/>
        </p:nvSpPr>
        <p:spPr>
          <a:xfrm>
            <a:off x="255315" y="2339822"/>
            <a:ext cx="307487" cy="28703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R3</a:t>
            </a:r>
            <a:endPar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楕円 22">
            <a:extLst>
              <a:ext uri="{FF2B5EF4-FFF2-40B4-BE49-F238E27FC236}">
                <a16:creationId xmlns:a16="http://schemas.microsoft.com/office/drawing/2014/main" id="{67847ED6-8189-4397-A0F3-C4DDDB2F4472}"/>
              </a:ext>
            </a:extLst>
          </p:cNvPr>
          <p:cNvSpPr/>
          <p:nvPr/>
        </p:nvSpPr>
        <p:spPr>
          <a:xfrm>
            <a:off x="267205" y="3447941"/>
            <a:ext cx="316679" cy="28703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R3</a:t>
            </a:r>
            <a:endPar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楕円 23">
            <a:extLst>
              <a:ext uri="{FF2B5EF4-FFF2-40B4-BE49-F238E27FC236}">
                <a16:creationId xmlns:a16="http://schemas.microsoft.com/office/drawing/2014/main" id="{15246BA0-56D1-4E31-9333-49C6B939B443}"/>
              </a:ext>
            </a:extLst>
          </p:cNvPr>
          <p:cNvSpPr/>
          <p:nvPr/>
        </p:nvSpPr>
        <p:spPr>
          <a:xfrm>
            <a:off x="280400" y="4710196"/>
            <a:ext cx="307487" cy="287033"/>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R4</a:t>
            </a:r>
            <a:endPar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3074EBF8-F2FA-4399-B774-4896A0A7930C}"/>
              </a:ext>
            </a:extLst>
          </p:cNvPr>
          <p:cNvSpPr txBox="1"/>
          <p:nvPr/>
        </p:nvSpPr>
        <p:spPr>
          <a:xfrm>
            <a:off x="255314" y="767239"/>
            <a:ext cx="8633783"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市町村のデジタル化を進めるにあたり、業務効率化及び財政負担の</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軽減</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をめざして</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、府と府内市町村で構成する“</a:t>
            </a:r>
            <a:r>
              <a:rPr kumimoji="1" lang="en-US" altLang="ja-JP" sz="16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GovTech</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大阪”を中心に</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、システム共同調達等の</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取組み</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を進め</a:t>
            </a:r>
            <a:r>
              <a:rPr kumimoji="1" lang="ja-JP" altLang="en-US" sz="16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スケールメリットによる標準価格から３割程度のコスト削減を実現。</a:t>
            </a:r>
            <a:endParaRPr kumimoji="1" lang="en-US" altLang="ja-JP" sz="1600" b="0" i="0" u="sng"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5524649" y="3231609"/>
            <a:ext cx="419132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共同化の希望について（</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R4.4.7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照会結果）</a:t>
            </a:r>
          </a:p>
        </p:txBody>
      </p:sp>
      <p:pic>
        <p:nvPicPr>
          <p:cNvPr id="2" name="図 1" descr="画面の領域"/>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8458" y="1560282"/>
            <a:ext cx="3053897" cy="1572848"/>
          </a:xfrm>
          <a:prstGeom prst="rect">
            <a:avLst/>
          </a:prstGeom>
        </p:spPr>
      </p:pic>
      <p:grpSp>
        <p:nvGrpSpPr>
          <p:cNvPr id="30" name="グループ化 29"/>
          <p:cNvGrpSpPr/>
          <p:nvPr/>
        </p:nvGrpSpPr>
        <p:grpSpPr>
          <a:xfrm>
            <a:off x="4643054" y="3799514"/>
            <a:ext cx="265289" cy="400148"/>
            <a:chOff x="1566793" y="5352758"/>
            <a:chExt cx="406885" cy="406885"/>
          </a:xfrm>
        </p:grpSpPr>
        <p:pic>
          <p:nvPicPr>
            <p:cNvPr id="31" name="図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6793" y="5352758"/>
              <a:ext cx="406885" cy="406885"/>
            </a:xfrm>
            <a:prstGeom prst="rect">
              <a:avLst/>
            </a:prstGeom>
          </p:spPr>
        </p:pic>
        <p:pic>
          <p:nvPicPr>
            <p:cNvPr id="32" name="図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8465" y="5461712"/>
              <a:ext cx="283458" cy="105201"/>
            </a:xfrm>
            <a:prstGeom prst="rect">
              <a:avLst/>
            </a:prstGeom>
          </p:spPr>
        </p:pic>
      </p:grpSp>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0110" y="3987277"/>
            <a:ext cx="397574" cy="397574"/>
          </a:xfrm>
          <a:prstGeom prst="rect">
            <a:avLst/>
          </a:prstGeom>
        </p:spPr>
      </p:pic>
      <p:pic>
        <p:nvPicPr>
          <p:cNvPr id="34" name="図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2300" y="2467030"/>
            <a:ext cx="722594" cy="558520"/>
          </a:xfrm>
          <a:prstGeom prst="rect">
            <a:avLst/>
          </a:prstGeom>
        </p:spPr>
      </p:pic>
      <p:sp>
        <p:nvSpPr>
          <p:cNvPr id="38" name="テキスト ボックス 37">
            <a:extLst>
              <a:ext uri="{FF2B5EF4-FFF2-40B4-BE49-F238E27FC236}">
                <a16:creationId xmlns:a16="http://schemas.microsoft.com/office/drawing/2014/main" id="{4609BFC8-47B6-43E1-9D40-E229D36568EF}"/>
              </a:ext>
            </a:extLst>
          </p:cNvPr>
          <p:cNvSpPr txBox="1"/>
          <p:nvPr/>
        </p:nvSpPr>
        <p:spPr>
          <a:xfrm>
            <a:off x="0" y="2544"/>
            <a:ext cx="9144000" cy="369332"/>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市町村</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の推進</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共同調達</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（大阪府）</a:t>
            </a:r>
          </a:p>
        </p:txBody>
      </p:sp>
      <p:sp>
        <p:nvSpPr>
          <p:cNvPr id="35" name="テキスト ボックス 34"/>
          <p:cNvSpPr txBox="1"/>
          <p:nvPr/>
        </p:nvSpPr>
        <p:spPr>
          <a:xfrm>
            <a:off x="51689" y="32621"/>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推進</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p:cNvSpPr txBox="1"/>
          <p:nvPr/>
        </p:nvSpPr>
        <p:spPr>
          <a:xfrm>
            <a:off x="4102231" y="2154239"/>
            <a:ext cx="130195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（令和４年</a:t>
            </a:r>
            <a:r>
              <a:rPr kumimoji="1" lang="en-US" altLang="ja-JP" sz="1000" b="0" i="0" u="none" strike="noStrike" kern="1200" cap="none" spc="0" normalizeH="0" baseline="0" noProof="0" dirty="0" smtClean="0">
                <a:ln>
                  <a:noFill/>
                </a:ln>
                <a:solidFill>
                  <a:prstClr val="black"/>
                </a:solidFill>
                <a:effectLst/>
                <a:uLnTx/>
                <a:uFillTx/>
                <a:latin typeface="ＭＳ Ｐゴシック 本文"/>
                <a:ea typeface="ＭＳ Ｐゴシック" panose="020B060007020508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月時点）</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p:cNvPicPr>
            <a:picLocks noChangeAspect="1"/>
          </p:cNvPicPr>
          <p:nvPr/>
        </p:nvPicPr>
        <p:blipFill>
          <a:blip r:embed="rId7"/>
          <a:stretch>
            <a:fillRect/>
          </a:stretch>
        </p:blipFill>
        <p:spPr>
          <a:xfrm>
            <a:off x="5550432" y="3489273"/>
            <a:ext cx="3414056" cy="3036071"/>
          </a:xfrm>
          <a:prstGeom prst="rect">
            <a:avLst/>
          </a:prstGeom>
        </p:spPr>
      </p:pic>
    </p:spTree>
    <p:extLst>
      <p:ext uri="{BB962C8B-B14F-4D97-AF65-F5344CB8AC3E}">
        <p14:creationId xmlns:p14="http://schemas.microsoft.com/office/powerpoint/2010/main" val="205228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767" y="2054009"/>
            <a:ext cx="8928000" cy="4752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メモ 10"/>
          <p:cNvSpPr/>
          <p:nvPr/>
        </p:nvSpPr>
        <p:spPr>
          <a:xfrm>
            <a:off x="4921259" y="2375379"/>
            <a:ext cx="3995619" cy="1364471"/>
          </a:xfrm>
          <a:prstGeom prst="foldedCorne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39332" y="393293"/>
            <a:ext cx="9072000" cy="77713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大阪府及び大阪市では、「豊かで利便性の高い都市生活」を未来像とする副首都の実現と、「いのち輝く未来社会のデザイン」をテーマとする大阪・関西万博を成功に導くことなどを背景に、「住民の</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QoL</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向上」を最大目標に掲げた、</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スマートシティ戦略</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ver.1.0』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月に策定。</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今回、新型コロナウイルス感染症の感染拡大に伴う新しい生活様式や国のデジタル政策の強化等、同戦略策定後におけるスマートシティを取り巻く環境の変化を踏まえ、これまで進めてきた取組みを土台に、 大阪・関西万博に向け、イノベーションを加速させていくため、「大阪スマートシティ戦略</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ver.2.0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」を策定。</a:t>
            </a:r>
          </a:p>
        </p:txBody>
      </p:sp>
      <p:sp>
        <p:nvSpPr>
          <p:cNvPr id="34" name="テキスト ボックス 33">
            <a:extLst>
              <a:ext uri="{FF2B5EF4-FFF2-40B4-BE49-F238E27FC236}">
                <a16:creationId xmlns:a16="http://schemas.microsoft.com/office/drawing/2014/main" id="{B2C429BA-4467-4EF0-A24A-5E87A8365A00}"/>
              </a:ext>
            </a:extLst>
          </p:cNvPr>
          <p:cNvSpPr txBox="1"/>
          <p:nvPr/>
        </p:nvSpPr>
        <p:spPr>
          <a:xfrm>
            <a:off x="1956264" y="2007581"/>
            <a:ext cx="522700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大阪スマートシティ戦略 </a:t>
            </a: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ver.2.0</a:t>
            </a:r>
            <a:r>
              <a:rPr kumimoji="1" lang="en-US" altLang="ja-JP" sz="18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ja-JP" altLang="en-US" sz="18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en-US" altLang="ja-JP" sz="18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2022</a:t>
            </a:r>
            <a:r>
              <a:rPr kumimoji="1" lang="ja-JP" altLang="en-US" sz="18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年</a:t>
            </a:r>
            <a:r>
              <a:rPr kumimoji="1" lang="en-US" altLang="ja-JP" sz="18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3</a:t>
            </a:r>
            <a:r>
              <a:rPr kumimoji="1" lang="ja-JP" altLang="en-US" sz="18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月）</a:t>
            </a:r>
            <a:endPar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p:txBody>
      </p:sp>
      <p:sp>
        <p:nvSpPr>
          <p:cNvPr id="35" name="テキスト ボックス 34">
            <a:extLst>
              <a:ext uri="{FF2B5EF4-FFF2-40B4-BE49-F238E27FC236}">
                <a16:creationId xmlns:a16="http://schemas.microsoft.com/office/drawing/2014/main" id="{741B4B76-4431-4B1F-B8A1-A5B5A5444087}"/>
              </a:ext>
            </a:extLst>
          </p:cNvPr>
          <p:cNvSpPr txBox="1"/>
          <p:nvPr/>
        </p:nvSpPr>
        <p:spPr>
          <a:xfrm>
            <a:off x="2609679" y="1120750"/>
            <a:ext cx="392017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大阪スマートシティ戦略 </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ver.1.0』</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2020</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月）</a:t>
            </a:r>
          </a:p>
        </p:txBody>
      </p:sp>
      <p:sp>
        <p:nvSpPr>
          <p:cNvPr id="39" name="テキスト ボックス 38">
            <a:extLst>
              <a:ext uri="{FF2B5EF4-FFF2-40B4-BE49-F238E27FC236}">
                <a16:creationId xmlns:a16="http://schemas.microsoft.com/office/drawing/2014/main" id="{741B4B76-4431-4B1F-B8A1-A5B5A5444087}"/>
              </a:ext>
            </a:extLst>
          </p:cNvPr>
          <p:cNvSpPr txBox="1"/>
          <p:nvPr/>
        </p:nvSpPr>
        <p:spPr>
          <a:xfrm>
            <a:off x="311160" y="2146292"/>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基本理念</a:t>
            </a:r>
          </a:p>
        </p:txBody>
      </p:sp>
      <p:sp>
        <p:nvSpPr>
          <p:cNvPr id="61" name="テキスト ボックス 60">
            <a:extLst>
              <a:ext uri="{FF2B5EF4-FFF2-40B4-BE49-F238E27FC236}">
                <a16:creationId xmlns:a16="http://schemas.microsoft.com/office/drawing/2014/main" id="{741B4B76-4431-4B1F-B8A1-A5B5A5444087}"/>
              </a:ext>
            </a:extLst>
          </p:cNvPr>
          <p:cNvSpPr txBox="1"/>
          <p:nvPr/>
        </p:nvSpPr>
        <p:spPr>
          <a:xfrm>
            <a:off x="311160" y="3739850"/>
            <a:ext cx="483073"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役　割</a:t>
            </a:r>
          </a:p>
        </p:txBody>
      </p:sp>
      <p:sp>
        <p:nvSpPr>
          <p:cNvPr id="64" name="正方形/長方形 63">
            <a:extLst>
              <a:ext uri="{FF2B5EF4-FFF2-40B4-BE49-F238E27FC236}">
                <a16:creationId xmlns:a16="http://schemas.microsoft.com/office/drawing/2014/main" id="{71C999A6-6614-463E-BE46-88F009B04ED8}"/>
              </a:ext>
            </a:extLst>
          </p:cNvPr>
          <p:cNvSpPr/>
          <p:nvPr/>
        </p:nvSpPr>
        <p:spPr>
          <a:xfrm>
            <a:off x="4982168" y="2436903"/>
            <a:ext cx="3934709" cy="12413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新たに追加する理念</a:t>
            </a:r>
            <a:endParaRPr kumimoji="1" lang="en-US" altLang="ja-JP"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新型コロナ感染症に伴う生活様式の</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変化</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→コロナ禍を踏まえた　デジタル化による「</a:t>
            </a:r>
            <a:r>
              <a:rPr kumimoji="1" lang="ja-JP" altLang="en-US" sz="105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都市免疫力の強化</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国</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による強力なデジタル改革の推進</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→デジタル原則を踏まえた「</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国のデジタル政策を先導する取組み</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社会課題・地域課題の解決がビジネスマーケットとして急速に</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拡大</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公民共同エコシステムの構築</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 name="正方形/長方形 3"/>
          <p:cNvSpPr/>
          <p:nvPr/>
        </p:nvSpPr>
        <p:spPr>
          <a:xfrm>
            <a:off x="389222" y="1459942"/>
            <a:ext cx="8361090" cy="504000"/>
          </a:xfrm>
          <a:prstGeom prst="rect">
            <a:avLst/>
          </a:prstGeom>
          <a:solidFill>
            <a:srgbClr val="FFEBB0"/>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741B4B76-4431-4B1F-B8A1-A5B5A5444087}"/>
              </a:ext>
            </a:extLst>
          </p:cNvPr>
          <p:cNvSpPr txBox="1"/>
          <p:nvPr/>
        </p:nvSpPr>
        <p:spPr>
          <a:xfrm>
            <a:off x="1284002" y="1509469"/>
            <a:ext cx="3164328" cy="400110"/>
          </a:xfrm>
          <a:prstGeom prst="rect">
            <a:avLst/>
          </a:prstGeom>
          <a:noFill/>
        </p:spPr>
        <p:txBody>
          <a:bodyPr wrap="none" lIns="0" tIns="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新型コロナウィルスの課題とデジタル改革の動向</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大阪のスマートシティ第２ステージに向けた優位性と機会</a:t>
            </a:r>
          </a:p>
        </p:txBody>
      </p:sp>
      <p:sp>
        <p:nvSpPr>
          <p:cNvPr id="38" name="テキスト ボックス 37">
            <a:extLst>
              <a:ext uri="{FF2B5EF4-FFF2-40B4-BE49-F238E27FC236}">
                <a16:creationId xmlns:a16="http://schemas.microsoft.com/office/drawing/2014/main" id="{741B4B76-4431-4B1F-B8A1-A5B5A5444087}"/>
              </a:ext>
            </a:extLst>
          </p:cNvPr>
          <p:cNvSpPr txBox="1"/>
          <p:nvPr/>
        </p:nvSpPr>
        <p:spPr>
          <a:xfrm>
            <a:off x="450922" y="1488860"/>
            <a:ext cx="748603" cy="4680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vert="horz" wrap="none" lIns="0" tIns="0" rIns="0" bIns="0" rtlCol="0" anchor="ctr" anchorCtr="1">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スマートシティ</a:t>
            </a:r>
            <a:endParaRPr kumimoji="1" lang="en-US" altLang="ja-JP"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を取り巻く</a:t>
            </a:r>
            <a:endParaRPr kumimoji="1" lang="en-US" altLang="ja-JP"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環境の変化</a:t>
            </a:r>
            <a:endPar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60" name="テキスト ボックス 59">
            <a:extLst>
              <a:ext uri="{FF2B5EF4-FFF2-40B4-BE49-F238E27FC236}">
                <a16:creationId xmlns:a16="http://schemas.microsoft.com/office/drawing/2014/main" id="{741B4B76-4431-4B1F-B8A1-A5B5A5444087}"/>
              </a:ext>
            </a:extLst>
          </p:cNvPr>
          <p:cNvSpPr txBox="1"/>
          <p:nvPr/>
        </p:nvSpPr>
        <p:spPr>
          <a:xfrm>
            <a:off x="4876640" y="1535596"/>
            <a:ext cx="3878222" cy="361637"/>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世界のデジタル化に向けた潮流</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・デジタル技術の進展と実装　・デジタル化による </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SDGs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達成への貢献</a:t>
            </a:r>
          </a:p>
        </p:txBody>
      </p:sp>
      <p:sp>
        <p:nvSpPr>
          <p:cNvPr id="36" name="二等辺三角形 35"/>
          <p:cNvSpPr/>
          <p:nvPr/>
        </p:nvSpPr>
        <p:spPr>
          <a:xfrm flipV="1">
            <a:off x="4323961" y="1395277"/>
            <a:ext cx="491613" cy="756000"/>
          </a:xfrm>
          <a:prstGeom prst="triangle">
            <a:avLst/>
          </a:prstGeom>
          <a:gradFill>
            <a:gsLst>
              <a:gs pos="0">
                <a:schemeClr val="bg1">
                  <a:lumMod val="85000"/>
                  <a:alpha val="50000"/>
                </a:schemeClr>
              </a:gs>
              <a:gs pos="74000">
                <a:schemeClr val="bg1">
                  <a:lumMod val="65000"/>
                  <a:alpha val="50000"/>
                </a:schemeClr>
              </a:gs>
              <a:gs pos="100000">
                <a:schemeClr val="bg1">
                  <a:lumMod val="5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741B4B76-4431-4B1F-B8A1-A5B5A5444087}"/>
              </a:ext>
            </a:extLst>
          </p:cNvPr>
          <p:cNvSpPr txBox="1"/>
          <p:nvPr/>
        </p:nvSpPr>
        <p:spPr>
          <a:xfrm>
            <a:off x="3993297" y="3739850"/>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取組体系</a:t>
            </a:r>
          </a:p>
        </p:txBody>
      </p:sp>
      <p:sp>
        <p:nvSpPr>
          <p:cNvPr id="28" name="テキスト ボックス 27">
            <a:extLst>
              <a:ext uri="{FF2B5EF4-FFF2-40B4-BE49-F238E27FC236}">
                <a16:creationId xmlns:a16="http://schemas.microsoft.com/office/drawing/2014/main" id="{78EEACC7-1637-4D64-8E6D-B53BCBA5E210}"/>
              </a:ext>
            </a:extLst>
          </p:cNvPr>
          <p:cNvSpPr txBox="1"/>
          <p:nvPr/>
        </p:nvSpPr>
        <p:spPr>
          <a:xfrm>
            <a:off x="194261" y="3999937"/>
            <a:ext cx="1656000" cy="1623521"/>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■大阪府はパートナーズフォーラムやデータ連携基盤などのインフラ構築と、市町村</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支援などにより、府域の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12713" marR="0" lvl="0" indent="-112713" algn="l" defTabSz="4572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■大阪市は大阪府と連携した先導役として、府内市町村の行政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推進をリード。</a:t>
            </a:r>
          </a:p>
        </p:txBody>
      </p:sp>
      <p:sp>
        <p:nvSpPr>
          <p:cNvPr id="3" name="角丸四角形 2"/>
          <p:cNvSpPr/>
          <p:nvPr/>
        </p:nvSpPr>
        <p:spPr>
          <a:xfrm>
            <a:off x="394290" y="2425677"/>
            <a:ext cx="3816000" cy="1065757"/>
          </a:xfrm>
          <a:prstGeom prst="roundRect">
            <a:avLst>
              <a:gd name="adj" fmla="val 12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r>
              <a:rPr kumimoji="1" lang="en-US" altLang="ja-JP"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ver.1.0</a:t>
            </a:r>
            <a:r>
              <a:rPr kumimoji="1" lang="ja-JP" altLang="en-US"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の理念</a:t>
            </a:r>
            <a:endParaRPr kumimoji="1" lang="en-US" altLang="ja-JP" sz="11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住民が実感できるかたちで、「</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住民の生活の質（</a:t>
            </a:r>
            <a:r>
              <a:rPr kumimoji="1" lang="en-US" altLang="ja-JP" sz="105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）の向上</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をめざすことが主目的</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「技術実験」に留まらず、「</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社会実装</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」のための取組を</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蓄積</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公民連携による</a:t>
            </a:r>
            <a:r>
              <a:rPr kumimoji="1" lang="ja-JP" altLang="en-US" sz="105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「民間との協業</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」が大前提</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0" name="十字形 9"/>
          <p:cNvSpPr/>
          <p:nvPr/>
        </p:nvSpPr>
        <p:spPr>
          <a:xfrm>
            <a:off x="4353767" y="2814226"/>
            <a:ext cx="432000" cy="432000"/>
          </a:xfrm>
          <a:prstGeom prst="plus">
            <a:avLst>
              <a:gd name="adj" fmla="val 37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4" name="図 13">
            <a:extLst>
              <a:ext uri="{FF2B5EF4-FFF2-40B4-BE49-F238E27FC236}">
                <a16:creationId xmlns:a16="http://schemas.microsoft.com/office/drawing/2014/main" id="{66E370F4-B56D-497C-9D68-3A3DDB8EEF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2163" y="3681663"/>
            <a:ext cx="4265676" cy="3081633"/>
          </a:xfrm>
          <a:prstGeom prst="rect">
            <a:avLst/>
          </a:prstGeom>
        </p:spPr>
      </p:pic>
      <p:pic>
        <p:nvPicPr>
          <p:cNvPr id="17" name="図 16">
            <a:extLst>
              <a:ext uri="{FF2B5EF4-FFF2-40B4-BE49-F238E27FC236}">
                <a16:creationId xmlns:a16="http://schemas.microsoft.com/office/drawing/2014/main" id="{F81DD453-5322-4DDD-8B78-6B6EBAEF3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1801" y="3696616"/>
            <a:ext cx="2550692" cy="3102508"/>
          </a:xfrm>
          <a:prstGeom prst="rect">
            <a:avLst/>
          </a:prstGeom>
        </p:spPr>
      </p:pic>
      <p:sp>
        <p:nvSpPr>
          <p:cNvPr id="5" name="テキスト ボックス 4"/>
          <p:cNvSpPr txBox="1"/>
          <p:nvPr/>
        </p:nvSpPr>
        <p:spPr>
          <a:xfrm>
            <a:off x="482035" y="3479012"/>
            <a:ext cx="30415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戦略</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er.2.0</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では「公民共同エコシステムの構築」にリニューアル</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a:extLst>
              <a:ext uri="{FF2B5EF4-FFF2-40B4-BE49-F238E27FC236}">
                <a16:creationId xmlns:a16="http://schemas.microsoft.com/office/drawing/2014/main" id="{4609BFC8-47B6-43E1-9D40-E229D36568EF}"/>
              </a:ext>
            </a:extLst>
          </p:cNvPr>
          <p:cNvSpPr txBox="1"/>
          <p:nvPr/>
        </p:nvSpPr>
        <p:spPr>
          <a:xfrm>
            <a:off x="0" y="-3545"/>
            <a:ext cx="9144000" cy="371513"/>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大阪スマートシティ戦略 </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ver.2.0</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概要</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　</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戦略</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ver.1.0』 </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から </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戦略</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ver.2.0』 </a:t>
            </a:r>
            <a:r>
              <a:rPr kumimoji="0" lang="ja-JP" altLang="en-US" sz="1400" b="1" i="0" u="none" strike="noStrike" kern="1200" cap="none" spc="0" normalizeH="0" baseline="0" noProof="0" dirty="0" err="1">
                <a:ln>
                  <a:noFill/>
                </a:ln>
                <a:solidFill>
                  <a:prstClr val="white"/>
                </a:solidFill>
                <a:effectLst/>
                <a:uLnTx/>
                <a:uFillTx/>
                <a:latin typeface="Meiryo UI"/>
                <a:ea typeface="Meiryo UI"/>
                <a:cs typeface="+mn-cs"/>
              </a:rPr>
              <a:t>への</a:t>
            </a:r>
            <a:r>
              <a:rPr kumimoji="0" lang="ja-JP" altLang="en-US" sz="1400" b="1" i="0" u="none" strike="noStrike" kern="1200" cap="none" spc="0" normalizeH="0" baseline="0" noProof="0" dirty="0" smtClean="0">
                <a:ln>
                  <a:noFill/>
                </a:ln>
                <a:solidFill>
                  <a:prstClr val="white"/>
                </a:solidFill>
                <a:effectLst/>
                <a:uLnTx/>
                <a:uFillTx/>
                <a:latin typeface="Meiryo UI"/>
                <a:ea typeface="Meiryo UI"/>
                <a:cs typeface="+mn-cs"/>
              </a:rPr>
              <a:t>バージョンアップ</a:t>
            </a:r>
            <a:endParaRPr kumimoji="0" lang="ja-JP" altLang="en-US"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6"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3933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057"/>
            <a:ext cx="9144000" cy="371513"/>
          </a:xfrm>
          <a:prstGeom prst="rect">
            <a:avLst/>
          </a:prstGeom>
          <a:solidFill>
            <a:srgbClr val="002060"/>
          </a:solidFill>
        </p:spPr>
        <p:txBody>
          <a:bodyPr wrap="square" tIns="46800" bIns="46800">
            <a:spAutoFit/>
          </a:bodyPr>
          <a:lstStyle>
            <a:defPPr>
              <a:defRPr lang="ja-JP"/>
            </a:defPPr>
            <a:lvl1pPr defTabSz="457200">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今後</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の取組み</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方針（大阪スマートシティ戦略</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ver.2.0</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に示す取組み）（</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大阪府）</a:t>
            </a:r>
            <a:endParaRPr kumimoji="0" lang="en-US" altLang="ja-JP"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02C61B89-80C2-425F-9827-8F742DA61463}"/>
              </a:ext>
            </a:extLst>
          </p:cNvPr>
          <p:cNvSpPr txBox="1"/>
          <p:nvPr/>
        </p:nvSpPr>
        <p:spPr>
          <a:xfrm>
            <a:off x="3125142" y="621321"/>
            <a:ext cx="2772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２）スマートヘルスシティ計画</a:t>
            </a:r>
          </a:p>
        </p:txBody>
      </p:sp>
      <p:sp>
        <p:nvSpPr>
          <p:cNvPr id="9" name="テキスト ボックス 8">
            <a:extLst>
              <a:ext uri="{FF2B5EF4-FFF2-40B4-BE49-F238E27FC236}">
                <a16:creationId xmlns:a16="http://schemas.microsoft.com/office/drawing/2014/main" id="{340DC698-943B-40E0-95BC-04EF9BD3B015}"/>
              </a:ext>
            </a:extLst>
          </p:cNvPr>
          <p:cNvSpPr txBox="1"/>
          <p:nvPr/>
        </p:nvSpPr>
        <p:spPr>
          <a:xfrm>
            <a:off x="203457" y="3589023"/>
            <a:ext cx="2772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４）広域データ連携基盤「</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ORDEN</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a:t>
            </a:r>
            <a:endParaRPr kumimoji="1" lang="en-US" altLang="ja-JP" sz="12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6CA67E97-A0CE-47E3-BFCC-F341F9A694CE}"/>
              </a:ext>
            </a:extLst>
          </p:cNvPr>
          <p:cNvSpPr txBox="1"/>
          <p:nvPr/>
        </p:nvSpPr>
        <p:spPr>
          <a:xfrm>
            <a:off x="3201609" y="4760315"/>
            <a:ext cx="2772000" cy="276999"/>
          </a:xfrm>
          <a:prstGeom prst="rect">
            <a:avLst/>
          </a:prstGeom>
          <a:solidFill>
            <a:srgbClr val="002060"/>
          </a:solidFill>
        </p:spPr>
        <p:txBody>
          <a:bodyPr wrap="square" lIns="36000" rIns="36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６</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　市町村</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DX</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支援</a:t>
            </a:r>
          </a:p>
        </p:txBody>
      </p:sp>
      <p:sp>
        <p:nvSpPr>
          <p:cNvPr id="14" name="テキスト ボックス 13">
            <a:extLst>
              <a:ext uri="{FF2B5EF4-FFF2-40B4-BE49-F238E27FC236}">
                <a16:creationId xmlns:a16="http://schemas.microsoft.com/office/drawing/2014/main" id="{3397C62D-1963-4F3A-9F24-E9D03F29E875}"/>
              </a:ext>
            </a:extLst>
          </p:cNvPr>
          <p:cNvSpPr txBox="1"/>
          <p:nvPr/>
        </p:nvSpPr>
        <p:spPr>
          <a:xfrm>
            <a:off x="215942" y="621321"/>
            <a:ext cx="2772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１）大阪ｽﾏｰﾄｼﾃｨﾊﾟｰﾄﾅｰｽﾞﾌｫｰﾗﾑ</a:t>
            </a:r>
          </a:p>
        </p:txBody>
      </p:sp>
      <p:sp>
        <p:nvSpPr>
          <p:cNvPr id="15" name="テキスト ボックス 14">
            <a:extLst>
              <a:ext uri="{FF2B5EF4-FFF2-40B4-BE49-F238E27FC236}">
                <a16:creationId xmlns:a16="http://schemas.microsoft.com/office/drawing/2014/main" id="{E60EC6DE-CF08-4EBF-9635-7EDFF4435E98}"/>
              </a:ext>
            </a:extLst>
          </p:cNvPr>
          <p:cNvSpPr txBox="1"/>
          <p:nvPr/>
        </p:nvSpPr>
        <p:spPr>
          <a:xfrm>
            <a:off x="3165014" y="3881873"/>
            <a:ext cx="57020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行政のデジタル化の遅れが顕著となっている現状を改善すべく、大阪府においても国のデジタル改革と歩調を合わせて、あるいは率先できるように、デジタル改革を進めていく。行政のデジタル化の遅れの原因となっている職員の</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スキル不足やデジタル人材不足</a:t>
            </a:r>
            <a:r>
              <a:rPr kumimoji="1" lang="ja-JP" altLang="en-US" sz="1200" b="0" i="0" u="none" strike="noStrike" kern="1200" cap="none" spc="0" normalizeH="0" baseline="0" noProof="0" dirty="0" err="1">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調達手法や雇用方法の制限について解決に向けて取り組む。</a:t>
            </a:r>
          </a:p>
        </p:txBody>
      </p:sp>
      <p:sp>
        <p:nvSpPr>
          <p:cNvPr id="16" name="テキスト ボックス 15">
            <a:extLst>
              <a:ext uri="{FF2B5EF4-FFF2-40B4-BE49-F238E27FC236}">
                <a16:creationId xmlns:a16="http://schemas.microsoft.com/office/drawing/2014/main" id="{E60EC6DE-CF08-4EBF-9635-7EDFF4435E98}"/>
              </a:ext>
            </a:extLst>
          </p:cNvPr>
          <p:cNvSpPr txBox="1"/>
          <p:nvPr/>
        </p:nvSpPr>
        <p:spPr>
          <a:xfrm>
            <a:off x="230740" y="899087"/>
            <a:ext cx="2772000" cy="1938992"/>
          </a:xfrm>
          <a:prstGeom prst="rect">
            <a:avLst/>
          </a:prstGeom>
          <a:noFill/>
        </p:spPr>
        <p:txBody>
          <a:bodyPr wrap="square" lIns="54000" rIns="5400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大阪府、府内</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43</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市町村、企業、大学、シビックテック等と連携して“大阪モデル”のスマートシティの実現に向けた取組みを推進する。</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市町村課題</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の見える化、課題解決に向けたソリューションを持つ企業と行政を繋ぐコーディネート、プロジェクトの推進、テーマに応じたワークショップやセミナーの</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開催</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大阪</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のスマートシティ推進に関する幅広い情報発信を行う。</a:t>
            </a:r>
          </a:p>
        </p:txBody>
      </p:sp>
      <p:sp>
        <p:nvSpPr>
          <p:cNvPr id="17" name="テキスト ボックス 16">
            <a:extLst>
              <a:ext uri="{FF2B5EF4-FFF2-40B4-BE49-F238E27FC236}">
                <a16:creationId xmlns:a16="http://schemas.microsoft.com/office/drawing/2014/main" id="{E60EC6DE-CF08-4EBF-9635-7EDFF4435E98}"/>
              </a:ext>
            </a:extLst>
          </p:cNvPr>
          <p:cNvSpPr txBox="1"/>
          <p:nvPr/>
        </p:nvSpPr>
        <p:spPr>
          <a:xfrm>
            <a:off x="3125441" y="899087"/>
            <a:ext cx="2772000" cy="1569660"/>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多様な地域・世代の方の</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QoL</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の向上に向けて、</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技術を活用した様々な分野のサービスを官民で連携して府域で展開していく。</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特に「大阪スマート・ヘルスシティ宣言</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」の達成を</a:t>
            </a:r>
            <a:r>
              <a:rPr kumimoji="1" lang="ja-JP" altLang="en-US" sz="1200" b="0" i="0" u="none" strike="noStrike" kern="1200" cap="none" spc="0" normalizeH="0" baseline="0" noProof="0" dirty="0" err="1">
                <a:ln>
                  <a:noFill/>
                </a:ln>
                <a:solidFill>
                  <a:prstClr val="black"/>
                </a:solidFill>
                <a:effectLst/>
                <a:uLnTx/>
                <a:uFillTx/>
                <a:latin typeface="Meiryo UI"/>
                <a:ea typeface="Meiryo UI"/>
                <a:cs typeface="+mn-cs"/>
              </a:rPr>
              <a:t>めざ</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して、スマートシニアライフ事業による高齢者向けサービスや健康分野のサービスの実装を図る。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E60EC6DE-CF08-4EBF-9635-7EDFF4435E98}"/>
              </a:ext>
            </a:extLst>
          </p:cNvPr>
          <p:cNvSpPr txBox="1"/>
          <p:nvPr/>
        </p:nvSpPr>
        <p:spPr>
          <a:xfrm>
            <a:off x="203457" y="3911681"/>
            <a:ext cx="2772000" cy="1903085"/>
          </a:xfrm>
          <a:prstGeom prst="rect">
            <a:avLst/>
          </a:prstGeom>
          <a:noFill/>
        </p:spPr>
        <p:txBody>
          <a:bodyPr wrap="square" rtlCol="0">
            <a:spAutoFit/>
          </a:bodyPr>
          <a:lstStyle/>
          <a:p>
            <a:pPr marL="171450" marR="0" lvl="0" indent="-171450" algn="l" defTabSz="914400" rtl="0" eaLnBrk="1" fontAlgn="t" latinLnBrk="0" hangingPunct="1">
              <a:lnSpc>
                <a:spcPts val="14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行政データや民間データも含めたデータ流通の促進を図り、スマートシティのサービスが横展開して、府域全体に広がっていくようなインフラを構築していく。全府民が</a:t>
            </a:r>
            <a:r>
              <a:rPr kumimoji="0"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oneID</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で大阪のスマートシティサービスを利用できるポータルの整備を行う。</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同時にデータ流通に係るルール整備やデータの流通が公正に行われることを管理するための体制の整備も行っていく。</a:t>
            </a:r>
          </a:p>
        </p:txBody>
      </p:sp>
      <p:sp>
        <p:nvSpPr>
          <p:cNvPr id="20" name="テキスト ボックス 19">
            <a:extLst>
              <a:ext uri="{FF2B5EF4-FFF2-40B4-BE49-F238E27FC236}">
                <a16:creationId xmlns:a16="http://schemas.microsoft.com/office/drawing/2014/main" id="{0313E2ED-4242-41EA-B4FD-BC9900E6538A}"/>
              </a:ext>
            </a:extLst>
          </p:cNvPr>
          <p:cNvSpPr txBox="1"/>
          <p:nvPr/>
        </p:nvSpPr>
        <p:spPr>
          <a:xfrm>
            <a:off x="253417" y="2833999"/>
            <a:ext cx="2772000" cy="626701"/>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市町村課題の抽出・見える化</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OSPF</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プロジェクトの推進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広報・情報発信</a:t>
            </a:r>
          </a:p>
        </p:txBody>
      </p:sp>
      <p:sp>
        <p:nvSpPr>
          <p:cNvPr id="21" name="テキスト ボックス 20">
            <a:extLst>
              <a:ext uri="{FF2B5EF4-FFF2-40B4-BE49-F238E27FC236}">
                <a16:creationId xmlns:a16="http://schemas.microsoft.com/office/drawing/2014/main" id="{4F1C9951-47B8-48F3-8254-2324B45D693E}"/>
              </a:ext>
            </a:extLst>
          </p:cNvPr>
          <p:cNvSpPr txBox="1"/>
          <p:nvPr/>
        </p:nvSpPr>
        <p:spPr>
          <a:xfrm>
            <a:off x="3168152" y="2757055"/>
            <a:ext cx="2772000" cy="480507"/>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smtClean="0">
                <a:ln>
                  <a:noFill/>
                </a:ln>
                <a:solidFill>
                  <a:prstClr val="black"/>
                </a:solidFill>
                <a:effectLst/>
                <a:uLnTx/>
                <a:uFillTx/>
                <a:latin typeface="Meiryo UI"/>
                <a:ea typeface="Meiryo UI"/>
                <a:cs typeface="+mn-cs"/>
              </a:rPr>
              <a:t>スマートシニアライフ事業</a:t>
            </a:r>
            <a:endParaRPr kumimoji="0" lang="en-US" altLang="ja-JP" sz="1200" b="0" i="0" u="none" strike="noStrike" kern="0" cap="none" spc="0" normalizeH="0" baseline="0" noProof="0" dirty="0" smtClean="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smtClean="0">
                <a:ln>
                  <a:noFill/>
                </a:ln>
                <a:solidFill>
                  <a:prstClr val="black"/>
                </a:solidFill>
                <a:effectLst/>
                <a:uLnTx/>
                <a:uFillTx/>
                <a:latin typeface="Meiryo UI"/>
                <a:ea typeface="Meiryo UI"/>
                <a:cs typeface="+mn-cs"/>
              </a:rPr>
              <a:t>データヘルス事業　等</a:t>
            </a:r>
            <a:r>
              <a:rPr kumimoji="0" lang="ja-JP" altLang="en-US" sz="1200" b="0" i="0" u="none" strike="noStrike" kern="0" cap="none" spc="0" normalizeH="0" baseline="0" noProof="0" dirty="0" smtClean="0">
                <a:ln>
                  <a:noFill/>
                </a:ln>
                <a:solidFill>
                  <a:srgbClr val="FF0000"/>
                </a:solidFill>
                <a:effectLst/>
                <a:uLnTx/>
                <a:uFillTx/>
                <a:latin typeface="Meiryo UI"/>
                <a:ea typeface="Meiryo UI"/>
                <a:cs typeface="+mn-cs"/>
              </a:rPr>
              <a:t>　</a:t>
            </a:r>
            <a:endParaRPr kumimoji="0" lang="ja-JP" altLang="en-US" sz="1200" b="0" i="0" u="none" strike="noStrike" kern="0" cap="none" spc="0" normalizeH="0" baseline="0" noProof="0" dirty="0">
              <a:ln>
                <a:noFill/>
              </a:ln>
              <a:solidFill>
                <a:srgbClr val="FF0000"/>
              </a:solidFill>
              <a:effectLst/>
              <a:uLnTx/>
              <a:uFillTx/>
              <a:latin typeface="Meiryo UI"/>
              <a:ea typeface="Meiryo UI"/>
              <a:cs typeface="+mn-cs"/>
            </a:endParaRPr>
          </a:p>
        </p:txBody>
      </p:sp>
      <p:sp>
        <p:nvSpPr>
          <p:cNvPr id="22" name="テキスト ボックス 21">
            <a:extLst>
              <a:ext uri="{FF2B5EF4-FFF2-40B4-BE49-F238E27FC236}">
                <a16:creationId xmlns:a16="http://schemas.microsoft.com/office/drawing/2014/main" id="{3CA473B4-177B-4630-8E52-073EECAAF95D}"/>
              </a:ext>
            </a:extLst>
          </p:cNvPr>
          <p:cNvSpPr txBox="1"/>
          <p:nvPr/>
        </p:nvSpPr>
        <p:spPr>
          <a:xfrm>
            <a:off x="6126571" y="4759036"/>
            <a:ext cx="2772000" cy="276999"/>
          </a:xfrm>
          <a:prstGeom prst="rect">
            <a:avLst/>
          </a:prstGeom>
          <a:solidFill>
            <a:srgbClr val="002060"/>
          </a:solidFill>
        </p:spPr>
        <p:txBody>
          <a:bodyPr wrap="square" lIns="36000" rIns="36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７</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　府庁</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DX</a:t>
            </a:r>
            <a:endParaRPr kumimoji="1" lang="ja-JP" altLang="en-US" sz="12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E60EC6DE-CF08-4EBF-9635-7EDFF4435E98}"/>
              </a:ext>
            </a:extLst>
          </p:cNvPr>
          <p:cNvSpPr txBox="1"/>
          <p:nvPr/>
        </p:nvSpPr>
        <p:spPr>
          <a:xfrm>
            <a:off x="3189993" y="5033378"/>
            <a:ext cx="2772000" cy="1031051"/>
          </a:xfrm>
          <a:prstGeom prst="rect">
            <a:avLst/>
          </a:prstGeom>
          <a:noFill/>
        </p:spPr>
        <p:txBody>
          <a:bodyPr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スマートシティ戦略推進アドバイザーを通じたヒアリングや、アンケート調査を通じて市町村のニーズを確認しつつ、共同調達の領域拡大を図るほか</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GovTech</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を</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通じた好事例の横展開等を行う。</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C7F74867-597B-4977-93BD-3DC121F43E4A}"/>
              </a:ext>
            </a:extLst>
          </p:cNvPr>
          <p:cNvSpPr txBox="1"/>
          <p:nvPr/>
        </p:nvSpPr>
        <p:spPr>
          <a:xfrm>
            <a:off x="3165014" y="6049041"/>
            <a:ext cx="2772000" cy="642090"/>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共同調達の領域拡大</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スマートシティ戦略推進アドバイザー</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GovTech</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0" lang="ja-JP" altLang="en-US" sz="1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C7F74867-597B-4977-93BD-3DC121F43E4A}"/>
              </a:ext>
            </a:extLst>
          </p:cNvPr>
          <p:cNvSpPr txBox="1"/>
          <p:nvPr/>
        </p:nvSpPr>
        <p:spPr>
          <a:xfrm>
            <a:off x="6069420" y="6038719"/>
            <a:ext cx="2772000" cy="626701"/>
          </a:xfrm>
          <a:prstGeom prst="rect">
            <a:avLst/>
          </a:prstGeom>
          <a:solidFill>
            <a:srgbClr val="4472C4">
              <a:lumMod val="20000"/>
              <a:lumOff val="80000"/>
            </a:srgb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情報システムの適正化</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業務の</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化の推進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庁内</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環境の整備</a:t>
            </a:r>
          </a:p>
        </p:txBody>
      </p:sp>
      <p:sp>
        <p:nvSpPr>
          <p:cNvPr id="26" name="テキスト ボックス 25">
            <a:extLst>
              <a:ext uri="{FF2B5EF4-FFF2-40B4-BE49-F238E27FC236}">
                <a16:creationId xmlns:a16="http://schemas.microsoft.com/office/drawing/2014/main" id="{E60EC6DE-CF08-4EBF-9635-7EDFF4435E98}"/>
              </a:ext>
            </a:extLst>
          </p:cNvPr>
          <p:cNvSpPr txBox="1"/>
          <p:nvPr/>
        </p:nvSpPr>
        <p:spPr>
          <a:xfrm>
            <a:off x="6109905" y="5026912"/>
            <a:ext cx="2757151" cy="1015663"/>
          </a:xfrm>
          <a:prstGeom prst="rect">
            <a:avLst/>
          </a:prstGeom>
          <a:noFill/>
        </p:spPr>
        <p:txBody>
          <a:bodyPr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庁内部局ごとにバラバラの調達で発生している無駄と重複をなくし、府庁内部の業務の効率化や生産性の向上を図り、システムガバナンスの強化とデジタルサービスの高度化を実現する。</a:t>
            </a:r>
          </a:p>
        </p:txBody>
      </p:sp>
      <p:sp>
        <p:nvSpPr>
          <p:cNvPr id="27" name="テキスト ボックス 26">
            <a:extLst>
              <a:ext uri="{FF2B5EF4-FFF2-40B4-BE49-F238E27FC236}">
                <a16:creationId xmlns:a16="http://schemas.microsoft.com/office/drawing/2014/main" id="{E60EC6DE-CF08-4EBF-9635-7EDFF4435E98}"/>
              </a:ext>
            </a:extLst>
          </p:cNvPr>
          <p:cNvSpPr txBox="1"/>
          <p:nvPr/>
        </p:nvSpPr>
        <p:spPr>
          <a:xfrm>
            <a:off x="6083631" y="2449798"/>
            <a:ext cx="2772000" cy="996033"/>
          </a:xfrm>
          <a:prstGeom prst="rect">
            <a:avLst/>
          </a:prstGeom>
          <a:solidFill>
            <a:schemeClr val="accent1">
              <a:lumMod val="20000"/>
              <a:lumOff val="80000"/>
            </a:schemeClr>
          </a:solidFill>
          <a:ln>
            <a:solidFill>
              <a:sysClr val="windowText" lastClr="000000"/>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AI</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オンデマンド交通の導入促進</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非公道での実証実験のためのフィールド提供等</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en-US" altLang="ja-JP" sz="1200" b="0" i="0" u="none" strike="noStrike" kern="0" cap="none" spc="0" normalizeH="0" baseline="0" noProof="0" dirty="0" err="1">
                <a:ln>
                  <a:noFill/>
                </a:ln>
                <a:solidFill>
                  <a:prstClr val="black"/>
                </a:solidFill>
                <a:effectLst/>
                <a:uLnTx/>
                <a:uFillTx/>
                <a:latin typeface="Meiryo UI"/>
                <a:ea typeface="Meiryo UI"/>
                <a:cs typeface="+mn-cs"/>
              </a:rPr>
              <a:t>MaaS</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の推進（関西</a:t>
            </a:r>
            <a:r>
              <a:rPr kumimoji="0" lang="en-US" altLang="ja-JP" sz="1200" b="0" i="0" u="none" strike="noStrike" kern="0" cap="none" spc="0" normalizeH="0" baseline="0" noProof="0" dirty="0" err="1">
                <a:ln>
                  <a:noFill/>
                </a:ln>
                <a:solidFill>
                  <a:prstClr val="black"/>
                </a:solidFill>
                <a:effectLst/>
                <a:uLnTx/>
                <a:uFillTx/>
                <a:latin typeface="Meiryo UI"/>
                <a:ea typeface="Meiryo UI"/>
                <a:cs typeface="+mn-cs"/>
              </a:rPr>
              <a:t>MaaS</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の機能充実など）</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83865E63-D719-4BA2-A96E-CEE17439637A}"/>
              </a:ext>
            </a:extLst>
          </p:cNvPr>
          <p:cNvSpPr txBox="1"/>
          <p:nvPr/>
        </p:nvSpPr>
        <p:spPr>
          <a:xfrm>
            <a:off x="6084218" y="621321"/>
            <a:ext cx="2772000" cy="276999"/>
          </a:xfrm>
          <a:prstGeom prst="rect">
            <a:avLst/>
          </a:prstGeom>
          <a:solidFill>
            <a:srgbClr val="002060"/>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3</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）スマートモビリティの推進</a:t>
            </a:r>
          </a:p>
        </p:txBody>
      </p:sp>
      <p:sp>
        <p:nvSpPr>
          <p:cNvPr id="29" name="テキスト ボックス 28">
            <a:extLst>
              <a:ext uri="{FF2B5EF4-FFF2-40B4-BE49-F238E27FC236}">
                <a16:creationId xmlns:a16="http://schemas.microsoft.com/office/drawing/2014/main" id="{2A3A1BE0-1D87-446F-BE94-BE9CD0913D91}"/>
              </a:ext>
            </a:extLst>
          </p:cNvPr>
          <p:cNvSpPr txBox="1"/>
          <p:nvPr/>
        </p:nvSpPr>
        <p:spPr>
          <a:xfrm>
            <a:off x="6069420" y="934527"/>
            <a:ext cx="277200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高齢化の進展等による、交通弱者や運転免許の自主返納の増加、路線バス等が赤字化により減便・廃止することなどから今後ますます深刻化するラストワンマイル問題に代表される移動課題の解消に向け、</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オンデマンド交通の導入促進を中心に、引き続きスマートモビリティの推進を行う。</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83865E63-D719-4BA2-A96E-CEE17439637A}"/>
              </a:ext>
            </a:extLst>
          </p:cNvPr>
          <p:cNvSpPr txBox="1"/>
          <p:nvPr/>
        </p:nvSpPr>
        <p:spPr>
          <a:xfrm>
            <a:off x="3189993" y="3589023"/>
            <a:ext cx="5708577" cy="275981"/>
          </a:xfrm>
          <a:prstGeom prst="rect">
            <a:avLst/>
          </a:prstGeom>
          <a:solidFill>
            <a:srgbClr val="002060"/>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５）大阪デジタル改革推進体制</a:t>
            </a:r>
          </a:p>
        </p:txBody>
      </p:sp>
      <p:sp>
        <p:nvSpPr>
          <p:cNvPr id="32" name="テキスト ボックス 31">
            <a:extLst>
              <a:ext uri="{FF2B5EF4-FFF2-40B4-BE49-F238E27FC236}">
                <a16:creationId xmlns:a16="http://schemas.microsoft.com/office/drawing/2014/main" id="{795891F9-22C2-4B11-B09B-8B92017ACDAB}"/>
              </a:ext>
            </a:extLst>
          </p:cNvPr>
          <p:cNvSpPr txBox="1"/>
          <p:nvPr/>
        </p:nvSpPr>
        <p:spPr>
          <a:xfrm>
            <a:off x="245001" y="5899820"/>
            <a:ext cx="2772000" cy="811367"/>
          </a:xfrm>
          <a:prstGeom prst="rect">
            <a:avLst/>
          </a:prstGeom>
          <a:solidFill>
            <a:schemeClr val="accent1">
              <a:lumMod val="20000"/>
              <a:lumOff val="80000"/>
            </a:schemeClr>
          </a:solidFill>
          <a:ln>
            <a:solidFill>
              <a:schemeClr val="tx1"/>
            </a:solidFill>
          </a:ln>
        </p:spPr>
        <p:txBody>
          <a:bodyPr wrap="square" lIns="36000" tIns="36000" rIns="36000" bIns="36000" rtlCol="0">
            <a:spAutoFit/>
          </a:bodyPr>
          <a:lstStyle/>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データ連携基盤</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コミュニケーション基盤</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データ整備・オープンデータ推進</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管理体制の検討</a:t>
            </a:r>
          </a:p>
        </p:txBody>
      </p:sp>
      <p:sp>
        <p:nvSpPr>
          <p:cNvPr id="3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06419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タイトル 4">
            <a:extLst>
              <a:ext uri="{FF2B5EF4-FFF2-40B4-BE49-F238E27FC236}">
                <a16:creationId xmlns:a16="http://schemas.microsoft.com/office/drawing/2014/main" id="{17B5F44A-4040-46CB-9D7D-B0618A0B4FDB}"/>
              </a:ext>
            </a:extLst>
          </p:cNvPr>
          <p:cNvSpPr>
            <a:spLocks noGrp="1"/>
          </p:cNvSpPr>
          <p:nvPr>
            <p:ph type="title" idx="4294967295"/>
          </p:nvPr>
        </p:nvSpPr>
        <p:spPr>
          <a:xfrm>
            <a:off x="0" y="-1588"/>
            <a:ext cx="9144000" cy="371476"/>
          </a:xfrm>
          <a:solidFill>
            <a:srgbClr val="002060"/>
          </a:solidFill>
        </p:spPr>
        <p:txBody>
          <a:bodyPr wrap="square" tIns="46800" bIns="46800">
            <a:spAutoFit/>
          </a:bodyPr>
          <a:lstStyle/>
          <a:p>
            <a:pPr algn="l" defTabSz="457200"/>
            <a:r>
              <a:rPr kumimoji="0" lang="ja-JP" altLang="en-US" sz="1800" b="1" dirty="0">
                <a:solidFill>
                  <a:prstClr val="white"/>
                </a:solidFill>
                <a:latin typeface="Meiryo UI"/>
                <a:ea typeface="Meiryo UI"/>
                <a:cs typeface="+mn-cs"/>
              </a:rPr>
              <a:t>大阪府の</a:t>
            </a:r>
            <a:r>
              <a:rPr kumimoji="0" lang="ja-JP" altLang="en-US" sz="1800" b="1" dirty="0" smtClean="0">
                <a:solidFill>
                  <a:prstClr val="white"/>
                </a:solidFill>
                <a:latin typeface="Meiryo UI"/>
                <a:ea typeface="Meiryo UI"/>
                <a:cs typeface="+mn-cs"/>
              </a:rPr>
              <a:t>取組み方針（大阪府）　大阪</a:t>
            </a:r>
            <a:r>
              <a:rPr kumimoji="0" lang="ja-JP" altLang="en-US" sz="1800" b="1" dirty="0">
                <a:solidFill>
                  <a:prstClr val="white"/>
                </a:solidFill>
                <a:latin typeface="Meiryo UI"/>
                <a:ea typeface="Meiryo UI"/>
                <a:cs typeface="+mn-cs"/>
              </a:rPr>
              <a:t>広域データ連携基盤（</a:t>
            </a:r>
            <a:r>
              <a:rPr kumimoji="0" lang="en-US" altLang="ja-JP" sz="1800" b="1" dirty="0">
                <a:solidFill>
                  <a:prstClr val="white"/>
                </a:solidFill>
                <a:latin typeface="Meiryo UI"/>
                <a:ea typeface="Meiryo UI"/>
                <a:cs typeface="+mn-cs"/>
              </a:rPr>
              <a:t>ORDEN</a:t>
            </a:r>
            <a:r>
              <a:rPr kumimoji="0" lang="ja-JP" altLang="en-US" sz="1800" b="1" dirty="0">
                <a:solidFill>
                  <a:prstClr val="white"/>
                </a:solidFill>
                <a:latin typeface="Meiryo UI"/>
                <a:ea typeface="Meiryo UI"/>
                <a:cs typeface="+mn-cs"/>
              </a:rPr>
              <a:t>）</a:t>
            </a:r>
          </a:p>
        </p:txBody>
      </p:sp>
      <p:pic>
        <p:nvPicPr>
          <p:cNvPr id="12" name="図 11">
            <a:extLst>
              <a:ext uri="{FF2B5EF4-FFF2-40B4-BE49-F238E27FC236}">
                <a16:creationId xmlns:a16="http://schemas.microsoft.com/office/drawing/2014/main" id="{0FBE1EFA-38F6-416C-9BA1-392E469A13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2295"/>
          <a:stretch/>
        </p:blipFill>
        <p:spPr>
          <a:xfrm>
            <a:off x="659363" y="4921993"/>
            <a:ext cx="2646259" cy="1936007"/>
          </a:xfrm>
          <a:prstGeom prst="rect">
            <a:avLst/>
          </a:prstGeom>
        </p:spPr>
      </p:pic>
      <p:sp>
        <p:nvSpPr>
          <p:cNvPr id="13" name="テキスト ボックス 12">
            <a:extLst>
              <a:ext uri="{FF2B5EF4-FFF2-40B4-BE49-F238E27FC236}">
                <a16:creationId xmlns:a16="http://schemas.microsoft.com/office/drawing/2014/main" id="{4E80C15E-AD90-4242-B9F5-F8E212488DAE}"/>
              </a:ext>
            </a:extLst>
          </p:cNvPr>
          <p:cNvSpPr txBox="1"/>
          <p:nvPr/>
        </p:nvSpPr>
        <p:spPr>
          <a:xfrm>
            <a:off x="1651272" y="4205613"/>
            <a:ext cx="49964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個人の</a:t>
            </a:r>
            <a:r>
              <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rPr>
              <a:t>ID</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登録情報やニーズ</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に応じた</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パーソナライズサービスの提供</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FA704855-19DD-40EA-998E-48DB7AA14FF1}"/>
              </a:ext>
            </a:extLst>
          </p:cNvPr>
          <p:cNvSpPr txBox="1"/>
          <p:nvPr/>
        </p:nvSpPr>
        <p:spPr>
          <a:xfrm>
            <a:off x="1652347" y="4549190"/>
            <a:ext cx="56166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ID</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とパスワードが一元化され、多様なサービスにワンストップでアクセス</a:t>
            </a:r>
          </a:p>
        </p:txBody>
      </p:sp>
      <p:sp>
        <p:nvSpPr>
          <p:cNvPr id="15" name="四角形: 角を丸くする 14">
            <a:extLst>
              <a:ext uri="{FF2B5EF4-FFF2-40B4-BE49-F238E27FC236}">
                <a16:creationId xmlns:a16="http://schemas.microsoft.com/office/drawing/2014/main" id="{FF90EB99-AE8F-46BE-A107-0ECFD225C6B5}"/>
              </a:ext>
            </a:extLst>
          </p:cNvPr>
          <p:cNvSpPr/>
          <p:nvPr/>
        </p:nvSpPr>
        <p:spPr>
          <a:xfrm>
            <a:off x="643110" y="4205612"/>
            <a:ext cx="904554" cy="2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a:ea typeface="Meiryo UI"/>
                <a:cs typeface="+mn-cs"/>
              </a:rPr>
              <a:t>パーソナライズ</a:t>
            </a:r>
          </a:p>
        </p:txBody>
      </p:sp>
      <p:sp>
        <p:nvSpPr>
          <p:cNvPr id="19" name="四角形: 角を丸くする 18">
            <a:extLst>
              <a:ext uri="{FF2B5EF4-FFF2-40B4-BE49-F238E27FC236}">
                <a16:creationId xmlns:a16="http://schemas.microsoft.com/office/drawing/2014/main" id="{5DEED12D-9874-4773-A5D6-D90144CF27FC}"/>
              </a:ext>
            </a:extLst>
          </p:cNvPr>
          <p:cNvSpPr/>
          <p:nvPr/>
        </p:nvSpPr>
        <p:spPr>
          <a:xfrm>
            <a:off x="643110" y="4541205"/>
            <a:ext cx="904554" cy="292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a:ea typeface="Meiryo UI"/>
                <a:cs typeface="+mn-cs"/>
              </a:rPr>
              <a:t>ワンストップ</a:t>
            </a:r>
          </a:p>
        </p:txBody>
      </p:sp>
      <p:cxnSp>
        <p:nvCxnSpPr>
          <p:cNvPr id="20" name="直線コネクタ 19">
            <a:extLst>
              <a:ext uri="{FF2B5EF4-FFF2-40B4-BE49-F238E27FC236}">
                <a16:creationId xmlns:a16="http://schemas.microsoft.com/office/drawing/2014/main" id="{2A7EE5DA-A977-4CC0-95B1-E15569F299A3}"/>
              </a:ext>
            </a:extLst>
          </p:cNvPr>
          <p:cNvCxnSpPr/>
          <p:nvPr/>
        </p:nvCxnSpPr>
        <p:spPr>
          <a:xfrm>
            <a:off x="231357" y="3666510"/>
            <a:ext cx="8676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5E315969-FD96-47FC-BC59-7A331C07F055}"/>
              </a:ext>
            </a:extLst>
          </p:cNvPr>
          <p:cNvSpPr/>
          <p:nvPr/>
        </p:nvSpPr>
        <p:spPr>
          <a:xfrm>
            <a:off x="231357" y="3666510"/>
            <a:ext cx="2546862" cy="338554"/>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Meiryo UI"/>
                <a:ea typeface="Meiryo UI"/>
                <a:cs typeface="+mn-cs"/>
              </a:rPr>
              <a:t>ORDEN</a:t>
            </a:r>
            <a:r>
              <a:rPr kumimoji="0" lang="ja-JP" altLang="en-US" sz="1600" b="1" i="0" u="none" strike="noStrike" kern="1200" cap="none" spc="0" normalizeH="0" baseline="0" noProof="0" dirty="0">
                <a:ln>
                  <a:noFill/>
                </a:ln>
                <a:solidFill>
                  <a:prstClr val="white"/>
                </a:solidFill>
                <a:effectLst/>
                <a:uLnTx/>
                <a:uFillTx/>
                <a:latin typeface="Meiryo UI"/>
                <a:ea typeface="Meiryo UI"/>
                <a:cs typeface="+mn-cs"/>
              </a:rPr>
              <a:t>の特長的な機能</a:t>
            </a:r>
            <a:endParaRPr kumimoji="0" lang="ja-JP" altLang="en-US" sz="16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97F7A814-9131-49C7-BDF5-3039FB775D6E}"/>
              </a:ext>
            </a:extLst>
          </p:cNvPr>
          <p:cNvSpPr txBox="1"/>
          <p:nvPr/>
        </p:nvSpPr>
        <p:spPr>
          <a:xfrm>
            <a:off x="231357" y="904309"/>
            <a:ext cx="424847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ID</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登録情報</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及びニーズ</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に合わせたパーソナライズサービスを提供するためのインターフェースを整備</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公民</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が持つヒト・モノの多様なデータを連携・流通させ、異なる主体、異なるサービス間でのデータ共有によるサービスの高度化を実現するため</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の機能を整備</a:t>
            </a:r>
            <a:endParaRPr kumimoji="1" lang="ja-JP" altLang="en-US" sz="1400" b="0" i="0" u="none" strike="sng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a:extLst>
              <a:ext uri="{FF2B5EF4-FFF2-40B4-BE49-F238E27FC236}">
                <a16:creationId xmlns:a16="http://schemas.microsoft.com/office/drawing/2014/main" id="{74F0F6DA-D60E-49F6-900A-4736EC6EADFA}"/>
              </a:ext>
            </a:extLst>
          </p:cNvPr>
          <p:cNvSpPr/>
          <p:nvPr/>
        </p:nvSpPr>
        <p:spPr>
          <a:xfrm>
            <a:off x="231357" y="460897"/>
            <a:ext cx="3669628" cy="338554"/>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Meiryo UI"/>
                <a:ea typeface="Meiryo UI"/>
                <a:cs typeface="+mn-cs"/>
              </a:rPr>
              <a:t>ORDEN</a:t>
            </a:r>
            <a:r>
              <a:rPr kumimoji="0" lang="ja-JP" altLang="en-US" sz="1600" b="1" i="0" u="none" strike="noStrike" kern="1200" cap="none" spc="0" normalizeH="0" baseline="0" noProof="0" dirty="0" smtClean="0">
                <a:ln>
                  <a:noFill/>
                </a:ln>
                <a:solidFill>
                  <a:prstClr val="white"/>
                </a:solidFill>
                <a:effectLst/>
                <a:uLnTx/>
                <a:uFillTx/>
                <a:latin typeface="Meiryo UI"/>
                <a:ea typeface="Meiryo UI"/>
                <a:cs typeface="+mn-cs"/>
              </a:rPr>
              <a:t>の基本構成（アーキテクチャ）</a:t>
            </a:r>
            <a:endParaRPr kumimoji="0" lang="ja-JP" altLang="en-US" sz="16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 name="正方形/長方形 6"/>
          <p:cNvSpPr/>
          <p:nvPr/>
        </p:nvSpPr>
        <p:spPr>
          <a:xfrm>
            <a:off x="1406215" y="3106287"/>
            <a:ext cx="7295587" cy="6001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年度については、大阪・関西万博や一部の市町村とサービスをつなぐ機能から整備する。</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デジタル庁によるデータ連携基盤に関する整備内容・時期等を踏まえつつ、デジタル庁とも連携して最適な実装を進めていく。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2792448" y="3653132"/>
            <a:ext cx="623607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パーソナルデータ</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についてもデータ連携を可能とすることで</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、これまで以上に利便性</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の高い</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サービス</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創出をめざす。</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 name="図 9"/>
          <p:cNvPicPr>
            <a:picLocks noChangeAspect="1"/>
          </p:cNvPicPr>
          <p:nvPr/>
        </p:nvPicPr>
        <p:blipFill>
          <a:blip r:embed="rId3"/>
          <a:stretch>
            <a:fillRect/>
          </a:stretch>
        </p:blipFill>
        <p:spPr>
          <a:xfrm>
            <a:off x="4860032" y="1089129"/>
            <a:ext cx="4129480" cy="1858930"/>
          </a:xfrm>
          <a:prstGeom prst="rect">
            <a:avLst/>
          </a:prstGeom>
        </p:spPr>
      </p:pic>
      <p:sp>
        <p:nvSpPr>
          <p:cNvPr id="78" name="正方形/長方形 77"/>
          <p:cNvSpPr>
            <a:spLocks/>
          </p:cNvSpPr>
          <p:nvPr/>
        </p:nvSpPr>
        <p:spPr>
          <a:xfrm>
            <a:off x="4788024" y="740919"/>
            <a:ext cx="2856865" cy="288156"/>
          </a:xfrm>
          <a:prstGeom prst="rect">
            <a:avLst/>
          </a:prstGeom>
        </p:spPr>
        <p:txBody>
          <a:bodyPr wrap="square">
            <a:spAutoFit/>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ORDEN</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構造（イメージ）＞</a:t>
            </a:r>
            <a:endParaRPr kumimoji="1" lang="ja-JP" altLang="en-US" sz="1100" b="0" i="0" u="none" strike="noStrike" kern="100" cap="none" spc="-6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0FBE1EFA-38F6-416C-9BA1-392E469A13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961"/>
          <a:stretch/>
        </p:blipFill>
        <p:spPr>
          <a:xfrm>
            <a:off x="4440265" y="4915489"/>
            <a:ext cx="2609311" cy="1936007"/>
          </a:xfrm>
          <a:prstGeom prst="rect">
            <a:avLst/>
          </a:prstGeom>
        </p:spPr>
      </p:pic>
      <p:sp>
        <p:nvSpPr>
          <p:cNvPr id="2" name="右矢印 1"/>
          <p:cNvSpPr/>
          <p:nvPr/>
        </p:nvSpPr>
        <p:spPr>
          <a:xfrm>
            <a:off x="3596383" y="5445224"/>
            <a:ext cx="553121" cy="64807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2642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テキスト ボックス 267"/>
          <p:cNvSpPr txBox="1"/>
          <p:nvPr/>
        </p:nvSpPr>
        <p:spPr>
          <a:xfrm>
            <a:off x="6529523" y="594888"/>
            <a:ext cx="2547813" cy="576979"/>
          </a:xfrm>
          <a:prstGeom prst="roundRect">
            <a:avLst/>
          </a:prstGeom>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57"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9" name="コンテンツ プレースホルダー 2"/>
          <p:cNvSpPr txBox="1">
            <a:spLocks/>
          </p:cNvSpPr>
          <p:nvPr/>
        </p:nvSpPr>
        <p:spPr>
          <a:xfrm>
            <a:off x="181322" y="3565176"/>
            <a:ext cx="4190839" cy="1458265"/>
          </a:xfrm>
          <a:prstGeom prst="roundRect">
            <a:avLst>
              <a:gd name="adj" fmla="val 3642"/>
            </a:avLst>
          </a:prstGeom>
          <a:solidFill>
            <a:schemeClr val="bg1"/>
          </a:solidFill>
          <a:ln>
            <a:solidFill>
              <a:schemeClr val="accent1"/>
            </a:solidFill>
          </a:ln>
        </p:spPr>
        <p:txBody>
          <a:bodyPr vert="horz" lIns="25714" tIns="25714" rIns="25714" bIns="25714"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○府庁</a:t>
            </a:r>
            <a:r>
              <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に係る課題：</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・全体予算の半分程度がベンダーロックイン</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に陥っている可能性（約</a:t>
            </a:r>
            <a:r>
              <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・運用体制の脆弱性、システムリソースの効率性（特に小規模システムで顕著）</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・システムガバナンス体制が不十分（本来業務に加えての臨時的な予算確認、仕様書確認など）</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支援に係る課題：</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・府内市町村のデジタル格差が他の大都市に比べて顕著</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・デジタル人材の確保等が困難（特に小規模市町村）</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・基幹システムの標準化対応が急務（</a:t>
            </a:r>
            <a:r>
              <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a:t>
            </a:r>
            <a:endParaRPr kumimoji="1" lang="en-US" altLang="ja-JP" sz="78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○スマートシティ事業に係る課題：</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・部局間で施策やデジタルサービスの重複の可能性（</a:t>
            </a:r>
            <a:r>
              <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SNS</a:t>
            </a:r>
            <a:r>
              <a:rPr kumimoji="1" lang="ja-JP" altLang="en-US" sz="786"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スマホアプリ、</a:t>
            </a:r>
            <a:r>
              <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　など）</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・行政の保有するデータの利活用が不十分</a:t>
            </a:r>
            <a:endPar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0" name="テキスト ボックス 269"/>
          <p:cNvSpPr txBox="1"/>
          <p:nvPr/>
        </p:nvSpPr>
        <p:spPr>
          <a:xfrm>
            <a:off x="115484" y="5238525"/>
            <a:ext cx="4287446" cy="1009078"/>
          </a:xfrm>
          <a:prstGeom prst="round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271" name="タイトル 1"/>
          <p:cNvSpPr>
            <a:spLocks noGrp="1"/>
          </p:cNvSpPr>
          <p:nvPr>
            <p:ph type="title" idx="4294967295"/>
          </p:nvPr>
        </p:nvSpPr>
        <p:spPr>
          <a:xfrm>
            <a:off x="1588" y="-1588"/>
            <a:ext cx="9142412" cy="371476"/>
          </a:xfrm>
          <a:solidFill>
            <a:srgbClr val="002060"/>
          </a:solidFill>
        </p:spPr>
        <p:txBody>
          <a:bodyPr wrap="square" tIns="72000" bIns="72000">
            <a:spAutoFit/>
          </a:bodyPr>
          <a:lstStyle/>
          <a:p>
            <a:pPr algn="l" defTabSz="457200"/>
            <a:r>
              <a:rPr kumimoji="0" lang="ja-JP" altLang="en-US" sz="1800" b="1" dirty="0">
                <a:solidFill>
                  <a:prstClr val="white"/>
                </a:solidFill>
                <a:latin typeface="Meiryo UI"/>
                <a:ea typeface="Meiryo UI"/>
                <a:cs typeface="+mn-cs"/>
              </a:rPr>
              <a:t>大阪府のデジタル改革の実現に向けた中期計画　（概要）</a:t>
            </a:r>
          </a:p>
        </p:txBody>
      </p:sp>
      <p:sp>
        <p:nvSpPr>
          <p:cNvPr id="272" name="コンテンツ プレースホルダー 2"/>
          <p:cNvSpPr>
            <a:spLocks noGrp="1"/>
          </p:cNvSpPr>
          <p:nvPr>
            <p:ph idx="4294967295"/>
          </p:nvPr>
        </p:nvSpPr>
        <p:spPr>
          <a:xfrm>
            <a:off x="0" y="596900"/>
            <a:ext cx="4343400" cy="1111250"/>
          </a:xfrm>
          <a:ln>
            <a:noFill/>
          </a:ln>
        </p:spPr>
        <p:txBody>
          <a:bodyPr>
            <a:noAutofit/>
          </a:bodyPr>
          <a:lstStyle/>
          <a:p>
            <a:pPr marL="0" indent="0">
              <a:lnSpc>
                <a:spcPct val="100000"/>
              </a:lnSpc>
              <a:spcBef>
                <a:spcPts val="0"/>
              </a:spcBef>
              <a:buNone/>
            </a:pPr>
            <a:r>
              <a:rPr lang="ja-JP" altLang="en-US" sz="857" b="1" dirty="0">
                <a:latin typeface="Meiryo UI" panose="020B0604030504040204" pitchFamily="50" charset="-128"/>
                <a:ea typeface="Meiryo UI" panose="020B0604030504040204" pitchFamily="50" charset="-128"/>
              </a:rPr>
              <a:t>○趣旨・目的</a:t>
            </a:r>
            <a:endParaRPr lang="en-US" altLang="ja-JP" sz="857"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国においては５月にデジタル改革関連法案が成立、９月にはデジタル庁が設置された。こうした国の取組みと歩調をあわせ、大阪府においても、令和２年に創設したスマートシティ戦略部を中心に、デジタル改革を加速化していかなければならない。</a:t>
            </a:r>
            <a:r>
              <a:rPr lang="ja-JP" altLang="en-US" sz="857" u="sng" kern="100" dirty="0">
                <a:latin typeface="Meiryo UI" panose="020B0604030504040204" pitchFamily="50" charset="-128"/>
                <a:ea typeface="Meiryo UI" panose="020B0604030504040204" pitchFamily="50" charset="-128"/>
                <a:cs typeface="Meiryo UI" panose="020B0604030504040204" pitchFamily="50" charset="-128"/>
              </a:rPr>
              <a:t>大阪府として現在抱えている課題を明らかにし、デジタル改革を通じてめざすべき将来像や方向性、そこに向けた具体的な取組みを示すとともに、必要な推進体制のあり方を検討していく。</a:t>
            </a:r>
            <a:endParaRPr lang="en-US" altLang="ja-JP" sz="857"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sz="857" b="1" dirty="0">
                <a:latin typeface="Meiryo UI" panose="020B0604030504040204" pitchFamily="50" charset="-128"/>
                <a:ea typeface="Meiryo UI" panose="020B0604030504040204" pitchFamily="50" charset="-128"/>
              </a:rPr>
              <a:t>○目標期間</a:t>
            </a:r>
            <a:endParaRPr lang="en-US" altLang="ja-JP" sz="857"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rPr>
              <a:t>　概ね</a:t>
            </a:r>
            <a:r>
              <a:rPr lang="en-US" altLang="ja-JP" sz="857" kern="100" dirty="0">
                <a:latin typeface="Meiryo UI" panose="020B0604030504040204" pitchFamily="50" charset="-128"/>
                <a:ea typeface="Meiryo UI" panose="020B0604030504040204" pitchFamily="50" charset="-128"/>
              </a:rPr>
              <a:t>10</a:t>
            </a:r>
            <a:r>
              <a:rPr lang="ja-JP" altLang="en-US" sz="857" kern="100" dirty="0">
                <a:latin typeface="Meiryo UI" panose="020B0604030504040204" pitchFamily="50" charset="-128"/>
                <a:ea typeface="Meiryo UI" panose="020B0604030504040204" pitchFamily="50" charset="-128"/>
              </a:rPr>
              <a:t>年先の将来像を見据えながら、</a:t>
            </a:r>
            <a:r>
              <a:rPr lang="ja-JP" altLang="en-US" sz="857" dirty="0">
                <a:latin typeface="Meiryo UI" panose="020B0604030504040204" pitchFamily="50" charset="-128"/>
                <a:ea typeface="Meiryo UI" panose="020B0604030504040204" pitchFamily="50" charset="-128"/>
              </a:rPr>
              <a:t>大阪・関西万博開催となる</a:t>
            </a:r>
            <a:r>
              <a:rPr lang="en-US" altLang="ja-JP" sz="857" dirty="0">
                <a:latin typeface="Meiryo UI" panose="020B0604030504040204" pitchFamily="50" charset="-128"/>
                <a:ea typeface="Meiryo UI" panose="020B0604030504040204" pitchFamily="50" charset="-128"/>
              </a:rPr>
              <a:t>2025</a:t>
            </a:r>
            <a:r>
              <a:rPr lang="ja-JP" altLang="en-US" sz="857" dirty="0">
                <a:latin typeface="Meiryo UI" panose="020B0604030504040204" pitchFamily="50" charset="-128"/>
                <a:ea typeface="Meiryo UI" panose="020B0604030504040204" pitchFamily="50" charset="-128"/>
              </a:rPr>
              <a:t>年までの計画を具体化</a:t>
            </a:r>
            <a:endParaRPr lang="en-US" altLang="ja-JP" sz="857" dirty="0">
              <a:latin typeface="Meiryo UI" panose="020B0604030504040204" pitchFamily="50" charset="-128"/>
              <a:ea typeface="Meiryo UI" panose="020B0604030504040204" pitchFamily="50" charset="-128"/>
            </a:endParaRPr>
          </a:p>
        </p:txBody>
      </p:sp>
      <p:grpSp>
        <p:nvGrpSpPr>
          <p:cNvPr id="273" name="グループ化 272"/>
          <p:cNvGrpSpPr/>
          <p:nvPr/>
        </p:nvGrpSpPr>
        <p:grpSpPr>
          <a:xfrm>
            <a:off x="90819" y="399545"/>
            <a:ext cx="4313359" cy="192857"/>
            <a:chOff x="77029" y="485586"/>
            <a:chExt cx="6038703" cy="270000"/>
          </a:xfrm>
        </p:grpSpPr>
        <p:sp>
          <p:nvSpPr>
            <p:cNvPr id="274" name="正方形/長方形 273"/>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計画策定の趣旨・目的</a:t>
              </a:r>
            </a:p>
          </p:txBody>
        </p:sp>
        <p:sp>
          <p:nvSpPr>
            <p:cNvPr id="275" name="ホームベース 27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76" name="グループ化 275"/>
          <p:cNvGrpSpPr/>
          <p:nvPr/>
        </p:nvGrpSpPr>
        <p:grpSpPr>
          <a:xfrm>
            <a:off x="4732052" y="4429366"/>
            <a:ext cx="4313359" cy="163251"/>
            <a:chOff x="77029" y="485585"/>
            <a:chExt cx="6038703" cy="270001"/>
          </a:xfrm>
        </p:grpSpPr>
        <p:sp>
          <p:nvSpPr>
            <p:cNvPr id="277" name="正方形/長方形 276"/>
            <p:cNvSpPr/>
            <p:nvPr/>
          </p:nvSpPr>
          <p:spPr>
            <a:xfrm>
              <a:off x="77029" y="485585"/>
              <a:ext cx="6038703" cy="269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デジタル人材の確保・人材の強化</a:t>
              </a:r>
            </a:p>
          </p:txBody>
        </p:sp>
        <p:sp>
          <p:nvSpPr>
            <p:cNvPr id="278" name="ホームベース 277"/>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79" name="テキスト ボックス 278"/>
          <p:cNvSpPr txBox="1"/>
          <p:nvPr/>
        </p:nvSpPr>
        <p:spPr>
          <a:xfrm>
            <a:off x="181322" y="2796221"/>
            <a:ext cx="2018571" cy="177319"/>
          </a:xfrm>
          <a:prstGeom prst="rect">
            <a:avLst/>
          </a:prstGeom>
          <a:solidFill>
            <a:srgbClr val="0070C0"/>
          </a:solidFill>
          <a:ln>
            <a:solidFill>
              <a:schemeClr val="tx1"/>
            </a:solidFill>
          </a:ln>
        </p:spPr>
        <p:txBody>
          <a:bodyPr vert="horz" lIns="65299" tIns="32649" rIns="65299" bIns="32649" rtlCol="0" anchor="t">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システム、施策の重複</a:t>
            </a:r>
          </a:p>
        </p:txBody>
      </p:sp>
      <p:sp>
        <p:nvSpPr>
          <p:cNvPr id="280" name="テキスト ボックス 279"/>
          <p:cNvSpPr txBox="1"/>
          <p:nvPr/>
        </p:nvSpPr>
        <p:spPr>
          <a:xfrm>
            <a:off x="2353590" y="2797967"/>
            <a:ext cx="2018571" cy="170834"/>
          </a:xfrm>
          <a:prstGeom prst="rect">
            <a:avLst/>
          </a:prstGeom>
          <a:solidFill>
            <a:srgbClr val="0070C0"/>
          </a:solidFill>
          <a:ln>
            <a:solidFill>
              <a:schemeClr val="tx1"/>
            </a:solidFill>
          </a:ln>
        </p:spPr>
        <p:txBody>
          <a:bodyPr vert="horz" lIns="65299" tIns="32649" rIns="65299" bIns="32649" rtlCol="0" anchor="t">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システムのブラックボックス化</a:t>
            </a:r>
          </a:p>
        </p:txBody>
      </p:sp>
      <p:sp>
        <p:nvSpPr>
          <p:cNvPr id="281" name="テキスト ボックス 280"/>
          <p:cNvSpPr txBox="1"/>
          <p:nvPr/>
        </p:nvSpPr>
        <p:spPr>
          <a:xfrm>
            <a:off x="181322" y="2973540"/>
            <a:ext cx="2018571" cy="567389"/>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デジタル関連施策、情報システムの開発・運用を部局が個々に実施しているため、部局同士でのシステム調達の重複や、デジタル関連施策の部局間での重複等が散見</a:t>
            </a:r>
          </a:p>
        </p:txBody>
      </p:sp>
      <p:sp>
        <p:nvSpPr>
          <p:cNvPr id="282" name="テキスト ボックス 281"/>
          <p:cNvSpPr txBox="1"/>
          <p:nvPr/>
        </p:nvSpPr>
        <p:spPr>
          <a:xfrm>
            <a:off x="2353590" y="2968568"/>
            <a:ext cx="2018571" cy="567152"/>
          </a:xfrm>
          <a:prstGeom prst="rect">
            <a:avLst/>
          </a:prstGeom>
          <a:solidFill>
            <a:schemeClr val="bg1"/>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システム導入後、カスタマイズを繰り返し行ったことによる複雑化や、職員が技術的な仕様を十分に把握しないままでの運用により、コストが高止まりしているおそれがある</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3" name="テキスト ボックス 282"/>
          <p:cNvSpPr txBox="1"/>
          <p:nvPr/>
        </p:nvSpPr>
        <p:spPr>
          <a:xfrm>
            <a:off x="241243" y="5218099"/>
            <a:ext cx="4215096" cy="295985"/>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施策と予算の全体最適に向けたガバナンス機能の強化が不可欠</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4" name="テキスト ボックス 283"/>
          <p:cNvSpPr txBox="1"/>
          <p:nvPr/>
        </p:nvSpPr>
        <p:spPr>
          <a:xfrm>
            <a:off x="291932" y="5422682"/>
            <a:ext cx="1954318" cy="782194"/>
          </a:xfrm>
          <a:prstGeom prst="roundRect">
            <a:avLst/>
          </a:prstGeom>
          <a:solidFill>
            <a:schemeClr val="bg1"/>
          </a:solidFill>
          <a:ln>
            <a:solidFill>
              <a:schemeClr val="tx1"/>
            </a:solidFill>
          </a:ln>
        </p:spPr>
        <p:txBody>
          <a:bodyPr wrap="square" lIns="51429" rIns="51429"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サービスやデータの共同化・共有化促進のため、標準仕様を定め、市町村および庁内各部局の行政システムやデジタルサービスにも浸透させる</a:t>
            </a:r>
          </a:p>
        </p:txBody>
      </p:sp>
      <p:sp>
        <p:nvSpPr>
          <p:cNvPr id="285" name="テキスト ボックス 284"/>
          <p:cNvSpPr txBox="1"/>
          <p:nvPr/>
        </p:nvSpPr>
        <p:spPr>
          <a:xfrm>
            <a:off x="2322108" y="5410625"/>
            <a:ext cx="1954318" cy="792872"/>
          </a:xfrm>
          <a:prstGeom prst="roundRect">
            <a:avLst/>
          </a:prstGeom>
          <a:solidFill>
            <a:schemeClr val="bg1"/>
          </a:solidFill>
          <a:ln>
            <a:solidFill>
              <a:schemeClr val="tx1"/>
            </a:solidFill>
          </a:ln>
        </p:spPr>
        <p:txBody>
          <a:bodyPr wrap="square" lIns="51429" rIns="51429" rtlCol="0">
            <a:noAutofit/>
          </a:bodyPr>
          <a:lstStyle/>
          <a:p>
            <a:pPr marL="0" marR="0" lvl="0" indent="0" algn="l" defTabSz="301464" rtl="0" eaLnBrk="1" fontAlgn="auto" latinLnBrk="0" hangingPunct="1">
              <a:lnSpc>
                <a:spcPct val="100000"/>
              </a:lnSpc>
              <a:spcBef>
                <a:spcPts val="0"/>
              </a:spcBef>
              <a:spcAft>
                <a:spcPts val="0"/>
              </a:spcAft>
              <a:buClrTx/>
              <a:buSzTx/>
              <a:buFontTx/>
              <a:buNone/>
              <a:tabLst/>
              <a:defRPr/>
            </a:pP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301464"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デジタルスキルを集約し、調達を一元化していくことでベンダーとの交渉力を高め、常に主体性をもってシステム維持・更新していけるようなシステム・ガバナンスをめざす</a:t>
            </a:r>
            <a:endParaRPr kumimoji="1" lang="ja-JP" altLang="en-US" sz="1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6" name="テキスト ボックス 285"/>
          <p:cNvSpPr txBox="1"/>
          <p:nvPr/>
        </p:nvSpPr>
        <p:spPr>
          <a:xfrm>
            <a:off x="435627" y="5410625"/>
            <a:ext cx="1681845" cy="186581"/>
          </a:xfrm>
          <a:prstGeom prst="rect">
            <a:avLst/>
          </a:prstGeom>
          <a:solidFill>
            <a:srgbClr val="0070C0"/>
          </a:solidFill>
        </p:spPr>
        <p:txBody>
          <a:bodyPr vert="horz" lIns="65299" tIns="32649" rIns="65299" bIns="32649" rtlCol="0" anchor="t">
            <a:normAutofit lnSpcReduction="10000"/>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システムの標準化</a:t>
            </a:r>
          </a:p>
        </p:txBody>
      </p:sp>
      <p:sp>
        <p:nvSpPr>
          <p:cNvPr id="287" name="テキスト ボックス 286"/>
          <p:cNvSpPr txBox="1"/>
          <p:nvPr/>
        </p:nvSpPr>
        <p:spPr>
          <a:xfrm>
            <a:off x="2435513" y="5401000"/>
            <a:ext cx="1681714" cy="186581"/>
          </a:xfrm>
          <a:prstGeom prst="rect">
            <a:avLst/>
          </a:prstGeom>
          <a:solidFill>
            <a:srgbClr val="0070C0"/>
          </a:solidFill>
        </p:spPr>
        <p:txBody>
          <a:bodyPr vert="horz" lIns="65299" tIns="32649" rIns="65299" bIns="32649" rtlCol="0" anchor="t">
            <a:normAutofit lnSpcReduction="10000"/>
          </a:bodyPr>
          <a:lstStyle>
            <a:defPPr>
              <a:defRPr lang="en-US"/>
            </a:defPPr>
            <a:lvl1pPr algn="ctr">
              <a:spcBef>
                <a:spcPct val="0"/>
              </a:spcBef>
              <a:buNone/>
              <a:defRPr sz="16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85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調達の一元化</a:t>
            </a:r>
          </a:p>
        </p:txBody>
      </p:sp>
      <p:grpSp>
        <p:nvGrpSpPr>
          <p:cNvPr id="288" name="グループ化 287"/>
          <p:cNvGrpSpPr/>
          <p:nvPr/>
        </p:nvGrpSpPr>
        <p:grpSpPr>
          <a:xfrm>
            <a:off x="95343" y="2576808"/>
            <a:ext cx="4313359" cy="192857"/>
            <a:chOff x="77029" y="485586"/>
            <a:chExt cx="6038703" cy="270000"/>
          </a:xfrm>
        </p:grpSpPr>
        <p:sp>
          <p:nvSpPr>
            <p:cNvPr id="289" name="正方形/長方形 288"/>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大阪府の課題と方向性</a:t>
              </a:r>
            </a:p>
          </p:txBody>
        </p:sp>
        <p:sp>
          <p:nvSpPr>
            <p:cNvPr id="290" name="ホームベース 289"/>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91" name="コンテンツ プレースホルダー 2"/>
          <p:cNvSpPr txBox="1">
            <a:spLocks/>
          </p:cNvSpPr>
          <p:nvPr/>
        </p:nvSpPr>
        <p:spPr>
          <a:xfrm>
            <a:off x="4689483" y="1393932"/>
            <a:ext cx="4435776" cy="726987"/>
          </a:xfrm>
          <a:prstGeom prst="rect">
            <a:avLst/>
          </a:prstGeom>
          <a:ln>
            <a:noFill/>
          </a:ln>
        </p:spPr>
        <p:txBody>
          <a:bodyPr vert="horz" lIns="64286" tIns="33429" rIns="64286" bIns="33429"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部局ごとにバラバラの調達で発生している無駄と重複の解消</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・情報システムの適正化（ベンダーロックインの解消、システム診断・カルテ作成による計画的なシステ</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ム更新、クラウドサービスの利用促進など）</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・行政手続きのオンライン化をはじめ、業務の</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化を強力に推進</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・これらの取組みを支えるための庁内</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環境整備</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2" name="コンテンツ プレースホルダー 2"/>
          <p:cNvSpPr txBox="1">
            <a:spLocks/>
          </p:cNvSpPr>
          <p:nvPr/>
        </p:nvSpPr>
        <p:spPr>
          <a:xfrm>
            <a:off x="4683623" y="5511267"/>
            <a:ext cx="4362322" cy="1249534"/>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○デジタル改革をより加速させていくための推進体制のあり方</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課題の本格調査を行い、解決策の整理や専門家による客観評価、新事業体も選択肢の一つとした解決策の検討を行う。</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検討体制</a:t>
            </a:r>
            <a:r>
              <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会議名：大阪</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イニシアティブ（仮称）</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・構成員：知事、副知事、スマートシティ戦略部長、有識者等</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・検討チームの設置（府庁</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、制度・あり方検討）</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・スケジュール案</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年夏まで</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将来像を実現するための推進体制の方向性の提示</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年度末</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最終取りまとめ</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93" name="グループ化 292"/>
          <p:cNvGrpSpPr/>
          <p:nvPr/>
        </p:nvGrpSpPr>
        <p:grpSpPr>
          <a:xfrm>
            <a:off x="4732051" y="5335784"/>
            <a:ext cx="4313359" cy="163250"/>
            <a:chOff x="77029" y="485586"/>
            <a:chExt cx="6038703" cy="270000"/>
          </a:xfrm>
        </p:grpSpPr>
        <p:sp>
          <p:nvSpPr>
            <p:cNvPr id="294" name="正方形/長方形 293"/>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推進体制のあり方検討</a:t>
              </a:r>
            </a:p>
          </p:txBody>
        </p:sp>
        <p:sp>
          <p:nvSpPr>
            <p:cNvPr id="295" name="ホームベース 29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96" name="グループ化 295"/>
          <p:cNvGrpSpPr/>
          <p:nvPr/>
        </p:nvGrpSpPr>
        <p:grpSpPr>
          <a:xfrm>
            <a:off x="4732052" y="2873894"/>
            <a:ext cx="4505234" cy="220621"/>
            <a:chOff x="6624872" y="3016140"/>
            <a:chExt cx="6307328" cy="308870"/>
          </a:xfrm>
        </p:grpSpPr>
        <p:sp>
          <p:nvSpPr>
            <p:cNvPr id="297" name="正方形/長方形 296"/>
            <p:cNvSpPr/>
            <p:nvPr/>
          </p:nvSpPr>
          <p:spPr>
            <a:xfrm>
              <a:off x="6624872" y="3040905"/>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スマートシティ事業</a:t>
              </a:r>
            </a:p>
          </p:txBody>
        </p:sp>
        <p:sp>
          <p:nvSpPr>
            <p:cNvPr id="298" name="ホームベース 297"/>
            <p:cNvSpPr/>
            <p:nvPr/>
          </p:nvSpPr>
          <p:spPr>
            <a:xfrm>
              <a:off x="6631206" y="3040905"/>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9" name="コンテンツ プレースホルダー 2"/>
            <p:cNvSpPr txBox="1">
              <a:spLocks/>
            </p:cNvSpPr>
            <p:nvPr/>
          </p:nvSpPr>
          <p:spPr>
            <a:xfrm>
              <a:off x="9508004" y="3016140"/>
              <a:ext cx="3424196" cy="308870"/>
            </a:xfrm>
            <a:prstGeom prst="roundRect">
              <a:avLst/>
            </a:prstGeom>
            <a:ln>
              <a:noFill/>
            </a:ln>
          </p:spPr>
          <p:txBody>
            <a:bodyPr vert="horz" lIns="65314" tIns="32657" rIns="65314" bIns="32657"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住民や企業に対して直接的にサービスを提供する事業</a:t>
              </a:r>
            </a:p>
          </p:txBody>
        </p:sp>
      </p:grpSp>
      <p:grpSp>
        <p:nvGrpSpPr>
          <p:cNvPr id="300" name="グループ化 299"/>
          <p:cNvGrpSpPr/>
          <p:nvPr/>
        </p:nvGrpSpPr>
        <p:grpSpPr>
          <a:xfrm>
            <a:off x="4726726" y="1200643"/>
            <a:ext cx="4313359" cy="220621"/>
            <a:chOff x="6617416" y="545083"/>
            <a:chExt cx="6038703" cy="308870"/>
          </a:xfrm>
        </p:grpSpPr>
        <p:sp>
          <p:nvSpPr>
            <p:cNvPr id="301" name="正方形/長方形 300"/>
            <p:cNvSpPr/>
            <p:nvPr/>
          </p:nvSpPr>
          <p:spPr>
            <a:xfrm>
              <a:off x="6617416" y="561410"/>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府庁</a:t>
              </a:r>
              <a:r>
                <a:rPr kumimoji="1" lang="en-US" altLang="ja-JP"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DX</a:t>
              </a:r>
              <a:endPar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2" name="ホームベース 301"/>
            <p:cNvSpPr/>
            <p:nvPr/>
          </p:nvSpPr>
          <p:spPr>
            <a:xfrm>
              <a:off x="6617416" y="561410"/>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3" name="コンテンツ プレースホルダー 2"/>
            <p:cNvSpPr txBox="1">
              <a:spLocks/>
            </p:cNvSpPr>
            <p:nvPr/>
          </p:nvSpPr>
          <p:spPr>
            <a:xfrm>
              <a:off x="8315373" y="545083"/>
              <a:ext cx="3500396" cy="308870"/>
            </a:xfrm>
            <a:prstGeom prst="roundRect">
              <a:avLst/>
            </a:prstGeom>
            <a:ln>
              <a:noFill/>
            </a:ln>
          </p:spPr>
          <p:txBody>
            <a:bodyPr vert="horz" lIns="65314" tIns="32657" rIns="65314" bIns="32657"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行政内部の業務の効率化や生産性の向上を図る事業</a:t>
              </a:r>
            </a:p>
          </p:txBody>
        </p:sp>
      </p:grpSp>
      <p:grpSp>
        <p:nvGrpSpPr>
          <p:cNvPr id="304" name="グループ化 303"/>
          <p:cNvGrpSpPr/>
          <p:nvPr/>
        </p:nvGrpSpPr>
        <p:grpSpPr>
          <a:xfrm>
            <a:off x="89571" y="1713073"/>
            <a:ext cx="4313359" cy="192857"/>
            <a:chOff x="77029" y="485586"/>
            <a:chExt cx="6038703" cy="270000"/>
          </a:xfrm>
        </p:grpSpPr>
        <p:sp>
          <p:nvSpPr>
            <p:cNvPr id="305" name="正方形/長方形 304"/>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直面するデジタル化の状況</a:t>
              </a:r>
            </a:p>
          </p:txBody>
        </p:sp>
        <p:sp>
          <p:nvSpPr>
            <p:cNvPr id="306" name="ホームベース 30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307" name="コンテンツ プレースホルダー 2"/>
          <p:cNvSpPr txBox="1">
            <a:spLocks/>
          </p:cNvSpPr>
          <p:nvPr/>
        </p:nvSpPr>
        <p:spPr>
          <a:xfrm>
            <a:off x="95343" y="1895219"/>
            <a:ext cx="2258246" cy="914144"/>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諸外国との比較</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・我が国のデジタル化は諸外国と比較して遅れが顕著（国際調査機関におけるデジタル競争力ランキングで日本は</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の国・地域中</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・電子政府先進国：デンマーク、韓国</a:t>
            </a:r>
            <a:endPar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コンテンツ プレースホルダー 2"/>
          <p:cNvSpPr txBox="1">
            <a:spLocks/>
          </p:cNvSpPr>
          <p:nvPr/>
        </p:nvSpPr>
        <p:spPr>
          <a:xfrm>
            <a:off x="2301165" y="1895220"/>
            <a:ext cx="2297819" cy="655212"/>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他団体との比較</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・大阪府の情報化施策の取組みは遅れている</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年国調査にもとづく民間ランキングで</a:t>
            </a:r>
            <a:endPar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大阪府は</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団体中</a:t>
            </a:r>
            <a:r>
              <a:rPr kumimoji="1" lang="en-US" altLang="ja-JP"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857"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位）</a:t>
            </a:r>
          </a:p>
        </p:txBody>
      </p:sp>
      <p:grpSp>
        <p:nvGrpSpPr>
          <p:cNvPr id="309" name="グループ化 308">
            <a:extLst>
              <a:ext uri="{FF2B5EF4-FFF2-40B4-BE49-F238E27FC236}">
                <a16:creationId xmlns:a16="http://schemas.microsoft.com/office/drawing/2014/main" id="{89DAC4A1-10D4-4AA2-B5EB-4AEBEFB4B5F3}"/>
              </a:ext>
            </a:extLst>
          </p:cNvPr>
          <p:cNvGrpSpPr/>
          <p:nvPr/>
        </p:nvGrpSpPr>
        <p:grpSpPr>
          <a:xfrm>
            <a:off x="4739824" y="3758555"/>
            <a:ext cx="4313359" cy="192857"/>
            <a:chOff x="77029" y="485586"/>
            <a:chExt cx="6038703" cy="270000"/>
          </a:xfrm>
        </p:grpSpPr>
        <p:sp>
          <p:nvSpPr>
            <p:cNvPr id="310" name="正方形/長方形 309">
              <a:extLst>
                <a:ext uri="{FF2B5EF4-FFF2-40B4-BE49-F238E27FC236}">
                  <a16:creationId xmlns:a16="http://schemas.microsoft.com/office/drawing/2014/main" id="{932CE541-4DAE-4D58-819F-B92A72D36DFB}"/>
                </a:ext>
              </a:extLst>
            </p:cNvPr>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広域データ連携基盤の構築</a:t>
              </a:r>
            </a:p>
          </p:txBody>
        </p:sp>
        <p:sp>
          <p:nvSpPr>
            <p:cNvPr id="311" name="ホームベース 73">
              <a:extLst>
                <a:ext uri="{FF2B5EF4-FFF2-40B4-BE49-F238E27FC236}">
                  <a16:creationId xmlns:a16="http://schemas.microsoft.com/office/drawing/2014/main" id="{BFD841AF-1A64-4ED1-9470-096180EA9656}"/>
                </a:ext>
              </a:extLst>
            </p:cNvPr>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312" name="二等辺三角形 311"/>
          <p:cNvSpPr/>
          <p:nvPr/>
        </p:nvSpPr>
        <p:spPr>
          <a:xfrm rot="10800000">
            <a:off x="1361220" y="5086152"/>
            <a:ext cx="1868815" cy="117041"/>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9"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313" name="グループ化 312"/>
          <p:cNvGrpSpPr/>
          <p:nvPr/>
        </p:nvGrpSpPr>
        <p:grpSpPr>
          <a:xfrm>
            <a:off x="4739824" y="2108914"/>
            <a:ext cx="4313359" cy="220621"/>
            <a:chOff x="6617416" y="545083"/>
            <a:chExt cx="6038703" cy="308870"/>
          </a:xfrm>
        </p:grpSpPr>
        <p:sp>
          <p:nvSpPr>
            <p:cNvPr id="314" name="正方形/長方形 313"/>
            <p:cNvSpPr/>
            <p:nvPr/>
          </p:nvSpPr>
          <p:spPr>
            <a:xfrm>
              <a:off x="6617416" y="561410"/>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市町村</a:t>
              </a:r>
              <a:r>
                <a:rPr kumimoji="1" lang="en-US" altLang="ja-JP"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支援</a:t>
              </a:r>
            </a:p>
          </p:txBody>
        </p:sp>
        <p:sp>
          <p:nvSpPr>
            <p:cNvPr id="315" name="ホームベース 314"/>
            <p:cNvSpPr/>
            <p:nvPr/>
          </p:nvSpPr>
          <p:spPr>
            <a:xfrm>
              <a:off x="6617416" y="561410"/>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6" name="コンテンツ プレースホルダー 2"/>
            <p:cNvSpPr txBox="1">
              <a:spLocks/>
            </p:cNvSpPr>
            <p:nvPr/>
          </p:nvSpPr>
          <p:spPr>
            <a:xfrm>
              <a:off x="8935261" y="545083"/>
              <a:ext cx="3720858" cy="308870"/>
            </a:xfrm>
            <a:prstGeom prst="roundRect">
              <a:avLst/>
            </a:prstGeom>
            <a:ln>
              <a:noFill/>
            </a:ln>
          </p:spPr>
          <p:txBody>
            <a:bodyPr vert="horz" lIns="65314" tIns="32657" rIns="65314" bIns="32657"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府域市町村の業務の効率化や生産性の向上支援を図る事業</a:t>
              </a:r>
            </a:p>
          </p:txBody>
        </p:sp>
      </p:grpSp>
      <p:sp>
        <p:nvSpPr>
          <p:cNvPr id="317" name="コンテンツ プレースホルダー 2"/>
          <p:cNvSpPr txBox="1">
            <a:spLocks/>
          </p:cNvSpPr>
          <p:nvPr/>
        </p:nvSpPr>
        <p:spPr>
          <a:xfrm>
            <a:off x="4689483" y="2295566"/>
            <a:ext cx="4435776" cy="593532"/>
          </a:xfrm>
          <a:prstGeom prst="rect">
            <a:avLst/>
          </a:prstGeom>
          <a:ln>
            <a:noFill/>
          </a:ln>
        </p:spPr>
        <p:txBody>
          <a:bodyPr vert="horz"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財政状況や規模の大小に左右されずに、住民がデジタルサービスを享受できるように大阪府が支援</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・共同調達の対象システムの拡大</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・ガバメントクラウド移行支援</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共同化について、調達のみならず、運用一元化など更なる拡大に向けた体制の検討</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8" name="コンテンツ プレースホルダー 2"/>
          <p:cNvSpPr txBox="1">
            <a:spLocks/>
          </p:cNvSpPr>
          <p:nvPr/>
        </p:nvSpPr>
        <p:spPr>
          <a:xfrm>
            <a:off x="6609357" y="2426840"/>
            <a:ext cx="2224734" cy="335698"/>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・財政面、人材面における支援</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（補助金、市町村アドバイザー）</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9" name="コンテンツ プレースホルダー 2"/>
          <p:cNvSpPr txBox="1">
            <a:spLocks/>
          </p:cNvSpPr>
          <p:nvPr/>
        </p:nvSpPr>
        <p:spPr>
          <a:xfrm>
            <a:off x="2828798" y="4101894"/>
            <a:ext cx="1447628" cy="437850"/>
          </a:xfrm>
          <a:prstGeom prst="roundRect">
            <a:avLst/>
          </a:prstGeom>
          <a:ln>
            <a:solidFill>
              <a:schemeClr val="tx1"/>
            </a:solidFill>
            <a:prstDash val="sysDot"/>
          </a:ln>
        </p:spPr>
        <p:txBody>
          <a:bodyPr vert="horz" wrap="square" lIns="0" tIns="0" rIns="0" bIns="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）ベンダーロックイン</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情報システムが独自の仕様となった結果、導入した企業（ベンダー）以外が改修やメンテナンスを行えず、他社の参入が難しくなる状況のこと</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0" name="コンテンツ プレースホルダー 2"/>
          <p:cNvSpPr txBox="1">
            <a:spLocks/>
          </p:cNvSpPr>
          <p:nvPr/>
        </p:nvSpPr>
        <p:spPr>
          <a:xfrm>
            <a:off x="149939" y="6363529"/>
            <a:ext cx="4278141" cy="467344"/>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2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府庁・市町村の</a:t>
            </a:r>
            <a:r>
              <a:rPr kumimoji="1" lang="en-US" altLang="ja-JP" sz="92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92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やスマートシティ事業の取組みの強化</a:t>
            </a:r>
            <a:endParaRPr kumimoji="1" lang="en-US" altLang="ja-JP" sz="92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2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これらを進めるための基盤や推進力ともなるべきデータ連携基盤、人材、体制の強化</a:t>
            </a:r>
          </a:p>
        </p:txBody>
      </p:sp>
      <p:sp>
        <p:nvSpPr>
          <p:cNvPr id="321" name="二等辺三角形 320"/>
          <p:cNvSpPr/>
          <p:nvPr/>
        </p:nvSpPr>
        <p:spPr>
          <a:xfrm rot="10800000">
            <a:off x="1361220" y="6278368"/>
            <a:ext cx="1868815" cy="117041"/>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9"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2" name="左大かっこ 321"/>
          <p:cNvSpPr/>
          <p:nvPr/>
        </p:nvSpPr>
        <p:spPr>
          <a:xfrm>
            <a:off x="4597966" y="1212306"/>
            <a:ext cx="201763" cy="2455309"/>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9"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23" name="楕円 322"/>
          <p:cNvSpPr/>
          <p:nvPr/>
        </p:nvSpPr>
        <p:spPr>
          <a:xfrm>
            <a:off x="4494446" y="1343854"/>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4" name="左大かっこ 323"/>
          <p:cNvSpPr/>
          <p:nvPr/>
        </p:nvSpPr>
        <p:spPr>
          <a:xfrm>
            <a:off x="4590320" y="3748292"/>
            <a:ext cx="232124" cy="2975352"/>
          </a:xfrm>
          <a:prstGeom prst="leftBracket">
            <a:avLst>
              <a:gd name="adj" fmla="val 750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9"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25" name="楕円 324"/>
          <p:cNvSpPr/>
          <p:nvPr/>
        </p:nvSpPr>
        <p:spPr>
          <a:xfrm>
            <a:off x="4494446" y="3974574"/>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a:t>
            </a:r>
            <a:endParaRPr kumimoji="1" lang="en-US" altLang="ja-JP"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6" name="楕円 325"/>
          <p:cNvSpPr/>
          <p:nvPr/>
        </p:nvSpPr>
        <p:spPr>
          <a:xfrm>
            <a:off x="587517" y="6378584"/>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7" name="楕円 326"/>
          <p:cNvSpPr/>
          <p:nvPr/>
        </p:nvSpPr>
        <p:spPr>
          <a:xfrm>
            <a:off x="62997" y="6637773"/>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a:t>
            </a:r>
            <a:endParaRPr kumimoji="1" lang="en-US" altLang="ja-JP" sz="85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8" name="コンテンツ プレースホルダー 2"/>
          <p:cNvSpPr txBox="1">
            <a:spLocks/>
          </p:cNvSpPr>
          <p:nvPr/>
        </p:nvSpPr>
        <p:spPr>
          <a:xfrm>
            <a:off x="4689482" y="577321"/>
            <a:ext cx="1866436" cy="595091"/>
          </a:xfrm>
          <a:prstGeom prst="rect">
            <a:avLst/>
          </a:prstGeom>
          <a:ln>
            <a:noFill/>
          </a:ln>
        </p:spPr>
        <p:txBody>
          <a:bodyPr vert="horz" wrap="square" lIns="64286" tIns="33429" rIns="64286" bIns="33429"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「デジタルファースト」、「ワンスオンリー」、「ワンストップ」を実現し、府民や企業への行政サービスを高度化させ、生活の質（</a:t>
            </a:r>
            <a:r>
              <a:rPr kumimoji="1" lang="en-US" altLang="ja-JP" sz="857"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）、利便性を向上</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29" name="グループ化 328"/>
          <p:cNvGrpSpPr/>
          <p:nvPr/>
        </p:nvGrpSpPr>
        <p:grpSpPr>
          <a:xfrm>
            <a:off x="4726726" y="389647"/>
            <a:ext cx="4313359" cy="192857"/>
            <a:chOff x="6617416" y="561410"/>
            <a:chExt cx="6038703" cy="270000"/>
          </a:xfrm>
        </p:grpSpPr>
        <p:sp>
          <p:nvSpPr>
            <p:cNvPr id="330" name="正方形/長方形 329"/>
            <p:cNvSpPr/>
            <p:nvPr/>
          </p:nvSpPr>
          <p:spPr>
            <a:xfrm>
              <a:off x="6617416" y="561410"/>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目指すべき姿</a:t>
              </a:r>
            </a:p>
          </p:txBody>
        </p:sp>
        <p:sp>
          <p:nvSpPr>
            <p:cNvPr id="331" name="ホームベース 330"/>
            <p:cNvSpPr/>
            <p:nvPr/>
          </p:nvSpPr>
          <p:spPr>
            <a:xfrm>
              <a:off x="6617416" y="561410"/>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86"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32" name="コンテンツ プレースホルダー 2">
            <a:extLst>
              <a:ext uri="{FF2B5EF4-FFF2-40B4-BE49-F238E27FC236}">
                <a16:creationId xmlns:a16="http://schemas.microsoft.com/office/drawing/2014/main" id="{AB9CE742-56D2-4208-986F-EA8D143E6F8E}"/>
              </a:ext>
            </a:extLst>
          </p:cNvPr>
          <p:cNvSpPr txBox="1">
            <a:spLocks/>
          </p:cNvSpPr>
          <p:nvPr/>
        </p:nvSpPr>
        <p:spPr>
          <a:xfrm>
            <a:off x="4689482" y="3946489"/>
            <a:ext cx="4350603" cy="461638"/>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スマートシティに必要不可欠な社会インフラとして広域のデータ連携基盤を構築</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・データ連携基盤及びコミュニケーション基盤（ポータル）の構築</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・これらを運営するルール及び管理体制の検討</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3" name="コンテンツ プレースホルダー 2">
            <a:extLst>
              <a:ext uri="{FF2B5EF4-FFF2-40B4-BE49-F238E27FC236}">
                <a16:creationId xmlns:a16="http://schemas.microsoft.com/office/drawing/2014/main" id="{AB9CE742-56D2-4208-986F-EA8D143E6F8E}"/>
              </a:ext>
            </a:extLst>
          </p:cNvPr>
          <p:cNvSpPr txBox="1">
            <a:spLocks/>
          </p:cNvSpPr>
          <p:nvPr/>
        </p:nvSpPr>
        <p:spPr>
          <a:xfrm>
            <a:off x="4689482" y="3086154"/>
            <a:ext cx="4350603" cy="593532"/>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最適なデジタル技術を活用した行政サービスの展開、行政データのオープンデータ化推進</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・スマートフォンアプリサービスなどの利便性向上</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・共通業務のソリューション一元化</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・先端テクノロジーの効果的な導入</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4" name="Rectangle 13" descr="縦線 (反転)"/>
          <p:cNvSpPr>
            <a:spLocks noChangeArrowheads="1"/>
          </p:cNvSpPr>
          <p:nvPr/>
        </p:nvSpPr>
        <p:spPr bwMode="auto">
          <a:xfrm>
            <a:off x="7015580" y="704659"/>
            <a:ext cx="2005956" cy="128571"/>
          </a:xfrm>
          <a:prstGeom prst="rect">
            <a:avLst/>
          </a:prstGeom>
          <a:solidFill>
            <a:schemeClr val="bg1">
              <a:alpha val="97000"/>
            </a:schemeClr>
          </a:solidFill>
          <a:ln w="9525">
            <a:solidFill>
              <a:schemeClr val="tx1"/>
            </a:solidFill>
            <a:miter lim="800000"/>
            <a:headEnd/>
            <a:tailEnd/>
          </a:ln>
          <a:effectLst/>
        </p:spPr>
        <p:txBody>
          <a:bodyPr wrap="none" lIns="25714" tIns="0" rIns="25714" bIns="0" anchor="ctr" anchorCtr="0"/>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府民との接点となるインターフェースの充実</a:t>
            </a:r>
          </a:p>
        </p:txBody>
      </p:sp>
      <p:sp>
        <p:nvSpPr>
          <p:cNvPr id="335" name="Rectangle 13" descr="縦線 (反転)"/>
          <p:cNvSpPr>
            <a:spLocks noChangeArrowheads="1"/>
          </p:cNvSpPr>
          <p:nvPr/>
        </p:nvSpPr>
        <p:spPr bwMode="auto">
          <a:xfrm>
            <a:off x="7015580" y="859453"/>
            <a:ext cx="2005956" cy="128571"/>
          </a:xfrm>
          <a:prstGeom prst="rect">
            <a:avLst/>
          </a:prstGeom>
          <a:solidFill>
            <a:schemeClr val="bg1"/>
          </a:solidFill>
          <a:ln w="9525">
            <a:solidFill>
              <a:schemeClr val="tx1"/>
            </a:solidFill>
            <a:miter lim="800000"/>
            <a:headEnd/>
            <a:tailEnd/>
          </a:ln>
          <a:effectLst/>
        </p:spPr>
        <p:txBody>
          <a:bodyPr wrap="none" lIns="25714" tIns="0" rIns="25714" bIns="0" anchor="ctr" anchorCtr="0"/>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庁内のシステムの標準化・共通化による全体最適</a:t>
            </a:r>
          </a:p>
        </p:txBody>
      </p:sp>
      <p:sp>
        <p:nvSpPr>
          <p:cNvPr id="336" name="Rectangle 13" descr="縦線 (反転)"/>
          <p:cNvSpPr>
            <a:spLocks noChangeArrowheads="1"/>
          </p:cNvSpPr>
          <p:nvPr/>
        </p:nvSpPr>
        <p:spPr bwMode="auto">
          <a:xfrm>
            <a:off x="7015579" y="1014247"/>
            <a:ext cx="2005957" cy="128571"/>
          </a:xfrm>
          <a:prstGeom prst="rect">
            <a:avLst/>
          </a:prstGeom>
          <a:solidFill>
            <a:schemeClr val="bg1"/>
          </a:solidFill>
          <a:ln w="9525">
            <a:solidFill>
              <a:schemeClr val="tx1"/>
            </a:solidFill>
            <a:miter lim="800000"/>
            <a:headEnd/>
            <a:tailEnd/>
          </a:ln>
          <a:effectLst/>
        </p:spPr>
        <p:txBody>
          <a:bodyPr wrap="none" lIns="25714" tIns="0" rIns="25714" bIns="0" anchor="ctr" anchorCtr="0"/>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システム間のデータを連携させる機能の構築</a:t>
            </a:r>
          </a:p>
        </p:txBody>
      </p:sp>
      <p:sp>
        <p:nvSpPr>
          <p:cNvPr id="337" name="Text Box 6"/>
          <p:cNvSpPr txBox="1">
            <a:spLocks noChangeArrowheads="1"/>
          </p:cNvSpPr>
          <p:nvPr/>
        </p:nvSpPr>
        <p:spPr bwMode="auto">
          <a:xfrm>
            <a:off x="6611719" y="704659"/>
            <a:ext cx="385714" cy="128571"/>
          </a:xfrm>
          <a:prstGeom prst="homePlate">
            <a:avLst>
              <a:gd name="adj" fmla="val 15604"/>
            </a:avLst>
          </a:prstGeom>
          <a:solidFill>
            <a:srgbClr val="0070C0"/>
          </a:solidFill>
          <a:ln>
            <a:solidFill>
              <a:schemeClr val="tx1"/>
            </a:solidFill>
          </a:ln>
        </p:spPr>
        <p:txBody>
          <a:bodyPr wrap="none" lIns="25714" tIns="0" rIns="25714" bIns="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marL="0" marR="0" lvl="0" indent="0" algn="l" defTabSz="914400" rtl="0" eaLnBrk="0" fontAlgn="auto" latinLnBrk="0" hangingPunct="0">
              <a:lnSpc>
                <a:spcPct val="100000"/>
              </a:lnSpc>
              <a:spcBef>
                <a:spcPct val="20000"/>
              </a:spcBef>
              <a:spcAft>
                <a:spcPts val="0"/>
              </a:spcAft>
              <a:buClrTx/>
              <a:buSzTx/>
              <a:buFont typeface="Arial" charset="0"/>
              <a:buNone/>
              <a:tabLst/>
              <a:defRPr/>
            </a:pPr>
            <a:r>
              <a:rPr kumimoji="1" lang="ja-JP" altLang="en-US" sz="78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Calibri" pitchFamily="34" charset="0"/>
              </a:rPr>
              <a:t>フロント</a:t>
            </a:r>
            <a:endParaRPr kumimoji="1" lang="en-US" altLang="ja-JP" sz="78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Calibri" pitchFamily="34" charset="0"/>
            </a:endParaRPr>
          </a:p>
        </p:txBody>
      </p:sp>
      <p:sp>
        <p:nvSpPr>
          <p:cNvPr id="338" name="Text Box 9"/>
          <p:cNvSpPr txBox="1">
            <a:spLocks noChangeArrowheads="1"/>
          </p:cNvSpPr>
          <p:nvPr/>
        </p:nvSpPr>
        <p:spPr bwMode="auto">
          <a:xfrm>
            <a:off x="6611718" y="859453"/>
            <a:ext cx="385714" cy="128571"/>
          </a:xfrm>
          <a:prstGeom prst="homePlate">
            <a:avLst>
              <a:gd name="adj" fmla="val 15604"/>
            </a:avLst>
          </a:prstGeom>
          <a:solidFill>
            <a:srgbClr val="0070C0"/>
          </a:solidFill>
          <a:ln>
            <a:solidFill>
              <a:schemeClr val="tx1"/>
            </a:solidFill>
          </a:ln>
          <a:effectLst/>
        </p:spPr>
        <p:txBody>
          <a:bodyPr wrap="none" lIns="25714" tIns="0" rIns="25714" bIns="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marL="0" marR="0" lvl="0" indent="0" algn="l" defTabSz="914400" rtl="0" eaLnBrk="0" fontAlgn="auto" latinLnBrk="0" hangingPunct="0">
              <a:lnSpc>
                <a:spcPct val="100000"/>
              </a:lnSpc>
              <a:spcBef>
                <a:spcPct val="20000"/>
              </a:spcBef>
              <a:spcAft>
                <a:spcPts val="0"/>
              </a:spcAft>
              <a:buClrTx/>
              <a:buSzTx/>
              <a:buFont typeface="Arial" charset="0"/>
              <a:buNone/>
              <a:tabLst/>
              <a:defRPr/>
            </a:pPr>
            <a:r>
              <a:rPr kumimoji="1" lang="ja-JP" altLang="en-US" sz="78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Calibri" pitchFamily="34" charset="0"/>
              </a:rPr>
              <a:t>バック</a:t>
            </a:r>
            <a:endParaRPr kumimoji="1" lang="en-US" altLang="ja-JP" sz="78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Calibri" pitchFamily="34" charset="0"/>
            </a:endParaRPr>
          </a:p>
        </p:txBody>
      </p:sp>
      <p:sp>
        <p:nvSpPr>
          <p:cNvPr id="339" name="Text Box 9"/>
          <p:cNvSpPr txBox="1">
            <a:spLocks noChangeArrowheads="1"/>
          </p:cNvSpPr>
          <p:nvPr/>
        </p:nvSpPr>
        <p:spPr bwMode="auto">
          <a:xfrm>
            <a:off x="6611719" y="1014247"/>
            <a:ext cx="385714" cy="128571"/>
          </a:xfrm>
          <a:prstGeom prst="homePlate">
            <a:avLst>
              <a:gd name="adj" fmla="val 12958"/>
            </a:avLst>
          </a:prstGeom>
          <a:solidFill>
            <a:srgbClr val="0070C0"/>
          </a:solidFill>
          <a:ln>
            <a:solidFill>
              <a:schemeClr val="tx1"/>
            </a:solidFill>
          </a:ln>
          <a:effectLst/>
        </p:spPr>
        <p:txBody>
          <a:bodyPr wrap="none" lIns="25714" tIns="0" rIns="25714" bIns="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marL="0" marR="0" lvl="0" indent="0" algn="l" defTabSz="914400" rtl="0" eaLnBrk="0" fontAlgn="auto" latinLnBrk="0" hangingPunct="0">
              <a:lnSpc>
                <a:spcPct val="100000"/>
              </a:lnSpc>
              <a:spcBef>
                <a:spcPct val="20000"/>
              </a:spcBef>
              <a:spcAft>
                <a:spcPts val="0"/>
              </a:spcAft>
              <a:buClrTx/>
              <a:buSzTx/>
              <a:buFont typeface="Arial" charset="0"/>
              <a:buNone/>
              <a:tabLst/>
              <a:defRPr/>
            </a:pPr>
            <a:r>
              <a:rPr kumimoji="1" lang="ja-JP" altLang="en-US" sz="78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Calibri" pitchFamily="34" charset="0"/>
              </a:rPr>
              <a:t>ミドル</a:t>
            </a:r>
          </a:p>
        </p:txBody>
      </p:sp>
      <p:sp>
        <p:nvSpPr>
          <p:cNvPr id="340" name="コンテンツ プレースホルダー 2"/>
          <p:cNvSpPr txBox="1">
            <a:spLocks/>
          </p:cNvSpPr>
          <p:nvPr/>
        </p:nvSpPr>
        <p:spPr>
          <a:xfrm>
            <a:off x="6490572" y="550097"/>
            <a:ext cx="903914" cy="199406"/>
          </a:xfrm>
          <a:prstGeom prst="rect">
            <a:avLst/>
          </a:prstGeom>
          <a:ln>
            <a:noFill/>
          </a:ln>
        </p:spPr>
        <p:txBody>
          <a:bodyPr vert="horz" wrap="square" lIns="64286" tIns="33429" rIns="64286" bIns="33429"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イメージ</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1" name="コンテンツ プレースホルダー 2"/>
          <p:cNvSpPr txBox="1">
            <a:spLocks/>
          </p:cNvSpPr>
          <p:nvPr/>
        </p:nvSpPr>
        <p:spPr>
          <a:xfrm>
            <a:off x="6767597" y="3206552"/>
            <a:ext cx="2224734" cy="471980"/>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・オープンデータの充実、強化</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・行政データの府庁内外での積極的活用</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・住民サービスに係る市町村へのデジタル化支援</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2" name="コンテンツ プレースホルダー 2">
            <a:extLst>
              <a:ext uri="{FF2B5EF4-FFF2-40B4-BE49-F238E27FC236}">
                <a16:creationId xmlns:a16="http://schemas.microsoft.com/office/drawing/2014/main" id="{AB9CE742-56D2-4208-986F-EA8D143E6F8E}"/>
              </a:ext>
            </a:extLst>
          </p:cNvPr>
          <p:cNvSpPr txBox="1">
            <a:spLocks/>
          </p:cNvSpPr>
          <p:nvPr/>
        </p:nvSpPr>
        <p:spPr>
          <a:xfrm>
            <a:off x="4689482" y="4598941"/>
            <a:ext cx="4547804" cy="725428"/>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より高度なデジタル専門知識を有する「人材確保」と、職員の</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マインドを醸成するための「人材育成」の両面から人材を強化</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・既存プロセスの見直し提案や新たなプロジェクトを立案・推進できるコンサルタント・プロジェクトマネー</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ジャー的な即戦力となる人材の確保（人材像、必要な雇用条件等や制度面についてさらに検討）</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・管理職や</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を推進する職員など、役割等に応じた</a:t>
            </a:r>
            <a:r>
              <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推進に向けた研修・セミナーの実施</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53243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1BD0C35-4E36-4765-AB73-4BFFEE8CD159}"/>
              </a:ext>
            </a:extLst>
          </p:cNvPr>
          <p:cNvCxnSpPr>
            <a:cxnSpLocks/>
          </p:cNvCxnSpPr>
          <p:nvPr/>
        </p:nvCxnSpPr>
        <p:spPr>
          <a:xfrm flipH="1">
            <a:off x="4222424" y="3307563"/>
            <a:ext cx="0" cy="351000"/>
          </a:xfrm>
          <a:prstGeom prst="line">
            <a:avLst/>
          </a:prstGeom>
          <a:ln w="38100"/>
        </p:spPr>
        <p:style>
          <a:lnRef idx="1">
            <a:schemeClr val="dk1"/>
          </a:lnRef>
          <a:fillRef idx="0">
            <a:schemeClr val="dk1"/>
          </a:fillRef>
          <a:effectRef idx="0">
            <a:schemeClr val="dk1"/>
          </a:effectRef>
          <a:fontRef idx="minor">
            <a:schemeClr val="tx1"/>
          </a:fontRef>
        </p:style>
      </p:cxnSp>
      <p:sp>
        <p:nvSpPr>
          <p:cNvPr id="6" name="角丸四角形 22">
            <a:extLst>
              <a:ext uri="{FF2B5EF4-FFF2-40B4-BE49-F238E27FC236}">
                <a16:creationId xmlns:a16="http://schemas.microsoft.com/office/drawing/2014/main" id="{1B2E078C-8494-4D03-A0A4-75D207A6B42A}"/>
              </a:ext>
            </a:extLst>
          </p:cNvPr>
          <p:cNvSpPr/>
          <p:nvPr/>
        </p:nvSpPr>
        <p:spPr>
          <a:xfrm>
            <a:off x="2451007" y="1953218"/>
            <a:ext cx="3346832" cy="1348905"/>
          </a:xfrm>
          <a:prstGeom prst="roundRect">
            <a:avLst>
              <a:gd name="adj" fmla="val 948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209816FF-B2EE-4107-AB7F-F44664A843FB}"/>
              </a:ext>
            </a:extLst>
          </p:cNvPr>
          <p:cNvSpPr txBox="1"/>
          <p:nvPr/>
        </p:nvSpPr>
        <p:spPr>
          <a:xfrm>
            <a:off x="2588600" y="2449472"/>
            <a:ext cx="1535823" cy="842538"/>
          </a:xfrm>
          <a:prstGeom prst="rect">
            <a:avLst/>
          </a:prstGeom>
          <a:noFill/>
        </p:spPr>
        <p:txBody>
          <a:bodyPr wrap="square" rtlCol="0">
            <a:spAutoFit/>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知事</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副知事</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スマートシティ戦略部長</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庁内関係部局</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外部有識者　</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389446CC-B49C-4A05-A1DA-D0CEC2DDA456}"/>
              </a:ext>
            </a:extLst>
          </p:cNvPr>
          <p:cNvSpPr/>
          <p:nvPr/>
        </p:nvSpPr>
        <p:spPr>
          <a:xfrm>
            <a:off x="3156015" y="2036299"/>
            <a:ext cx="1936813" cy="30008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イニシアティブ</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FB88F07C-8DE5-4917-92EF-03B1CC064E67}"/>
              </a:ext>
            </a:extLst>
          </p:cNvPr>
          <p:cNvSpPr/>
          <p:nvPr/>
        </p:nvSpPr>
        <p:spPr bwMode="auto">
          <a:xfrm>
            <a:off x="4178479" y="2474137"/>
            <a:ext cx="1535822" cy="767003"/>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＜ミッション＞</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大阪におけるデジタル課題について</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　① 課題解決の手法を構築し</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　② これを実行するための推進</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　　　体制の方針を示す</a:t>
            </a:r>
          </a:p>
        </p:txBody>
      </p:sp>
      <p:cxnSp>
        <p:nvCxnSpPr>
          <p:cNvPr id="53" name="直線コネクタ 52">
            <a:extLst>
              <a:ext uri="{FF2B5EF4-FFF2-40B4-BE49-F238E27FC236}">
                <a16:creationId xmlns:a16="http://schemas.microsoft.com/office/drawing/2014/main" id="{72DD348C-0D47-4BE7-8140-1871501DFDD7}"/>
              </a:ext>
            </a:extLst>
          </p:cNvPr>
          <p:cNvCxnSpPr>
            <a:cxnSpLocks/>
          </p:cNvCxnSpPr>
          <p:nvPr/>
        </p:nvCxnSpPr>
        <p:spPr>
          <a:xfrm flipV="1">
            <a:off x="1162419" y="3657766"/>
            <a:ext cx="6045280" cy="797"/>
          </a:xfrm>
          <a:prstGeom prst="line">
            <a:avLst/>
          </a:prstGeom>
          <a:ln w="38100"/>
        </p:spPr>
        <p:style>
          <a:lnRef idx="1">
            <a:schemeClr val="dk1"/>
          </a:lnRef>
          <a:fillRef idx="0">
            <a:schemeClr val="dk1"/>
          </a:fillRef>
          <a:effectRef idx="0">
            <a:schemeClr val="dk1"/>
          </a:effectRef>
          <a:fontRef idx="minor">
            <a:schemeClr val="tx1"/>
          </a:fontRef>
        </p:style>
      </p:cxnSp>
      <p:sp>
        <p:nvSpPr>
          <p:cNvPr id="10" name="角丸四角形 30">
            <a:extLst>
              <a:ext uri="{FF2B5EF4-FFF2-40B4-BE49-F238E27FC236}">
                <a16:creationId xmlns:a16="http://schemas.microsoft.com/office/drawing/2014/main" id="{2E5B7250-6AAD-4364-9954-90C1CD3BAF1B}"/>
              </a:ext>
            </a:extLst>
          </p:cNvPr>
          <p:cNvSpPr/>
          <p:nvPr/>
        </p:nvSpPr>
        <p:spPr>
          <a:xfrm>
            <a:off x="4401909" y="3919003"/>
            <a:ext cx="1728000" cy="1404000"/>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EE883DE5-01E8-4A61-95B6-DFD329C74B82}"/>
              </a:ext>
            </a:extLst>
          </p:cNvPr>
          <p:cNvSpPr/>
          <p:nvPr/>
        </p:nvSpPr>
        <p:spPr>
          <a:xfrm>
            <a:off x="4622980" y="4130939"/>
            <a:ext cx="1342034"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府庁</a:t>
            </a:r>
            <a:r>
              <a:rPr kumimoji="1" lang="en-US" altLang="ja-JP"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検討チーム</a:t>
            </a:r>
          </a:p>
        </p:txBody>
      </p:sp>
      <p:sp>
        <p:nvSpPr>
          <p:cNvPr id="20" name="正方形/長方形 19">
            <a:extLst>
              <a:ext uri="{FF2B5EF4-FFF2-40B4-BE49-F238E27FC236}">
                <a16:creationId xmlns:a16="http://schemas.microsoft.com/office/drawing/2014/main" id="{201855C0-3D37-4A26-B0A7-F269C5C39148}"/>
              </a:ext>
            </a:extLst>
          </p:cNvPr>
          <p:cNvSpPr/>
          <p:nvPr/>
        </p:nvSpPr>
        <p:spPr bwMode="auto">
          <a:xfrm>
            <a:off x="4516034" y="4465958"/>
            <a:ext cx="1539000" cy="783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国内外事例調査</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各部業務ヒアリング</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ハードウェアの集約</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ソフトウェアの最適化　など</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p:txBody>
      </p:sp>
      <p:sp>
        <p:nvSpPr>
          <p:cNvPr id="3" name="角丸四角形 2">
            <a:extLst>
              <a:ext uri="{FF2B5EF4-FFF2-40B4-BE49-F238E27FC236}">
                <a16:creationId xmlns:a16="http://schemas.microsoft.com/office/drawing/2014/main" id="{B3BBD725-AB01-4B0F-B111-E2C2A13FD3FE}"/>
              </a:ext>
            </a:extLst>
          </p:cNvPr>
          <p:cNvSpPr/>
          <p:nvPr/>
        </p:nvSpPr>
        <p:spPr>
          <a:xfrm>
            <a:off x="2295484" y="3919003"/>
            <a:ext cx="1728000" cy="1404000"/>
          </a:xfrm>
          <a:prstGeom prst="roundRect">
            <a:avLst>
              <a:gd name="adj" fmla="val 819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B6D9EA48-BADA-4EFA-8B45-3F3322B61FCD}"/>
              </a:ext>
            </a:extLst>
          </p:cNvPr>
          <p:cNvSpPr/>
          <p:nvPr/>
        </p:nvSpPr>
        <p:spPr>
          <a:xfrm>
            <a:off x="2467992" y="4130939"/>
            <a:ext cx="1486305"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en-US" altLang="ja-JP"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検討チーム</a:t>
            </a:r>
          </a:p>
        </p:txBody>
      </p:sp>
      <p:sp>
        <p:nvSpPr>
          <p:cNvPr id="25" name="正方形/長方形 24">
            <a:extLst>
              <a:ext uri="{FF2B5EF4-FFF2-40B4-BE49-F238E27FC236}">
                <a16:creationId xmlns:a16="http://schemas.microsoft.com/office/drawing/2014/main" id="{03F9C579-083D-4281-88B2-D674F4AFAF61}"/>
              </a:ext>
            </a:extLst>
          </p:cNvPr>
          <p:cNvSpPr/>
          <p:nvPr/>
        </p:nvSpPr>
        <p:spPr bwMode="auto">
          <a:xfrm>
            <a:off x="2397467" y="4465958"/>
            <a:ext cx="1539000" cy="783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先行団体調査</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市町村ニーズ調査</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共同化検討</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デジタル人材支援　など</a:t>
            </a:r>
          </a:p>
        </p:txBody>
      </p:sp>
      <p:sp>
        <p:nvSpPr>
          <p:cNvPr id="55" name="楕円 54">
            <a:extLst>
              <a:ext uri="{FF2B5EF4-FFF2-40B4-BE49-F238E27FC236}">
                <a16:creationId xmlns:a16="http://schemas.microsoft.com/office/drawing/2014/main" id="{35B74CBB-D2AE-48A9-9AAE-1C0B4FF3D7C4}"/>
              </a:ext>
            </a:extLst>
          </p:cNvPr>
          <p:cNvSpPr>
            <a:spLocks noChangeAspect="1"/>
          </p:cNvSpPr>
          <p:nvPr/>
        </p:nvSpPr>
        <p:spPr>
          <a:xfrm>
            <a:off x="2351157" y="3854218"/>
            <a:ext cx="243000" cy="23338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a:t>
            </a:r>
            <a:endPar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角丸四角形 27">
            <a:extLst>
              <a:ext uri="{FF2B5EF4-FFF2-40B4-BE49-F238E27FC236}">
                <a16:creationId xmlns:a16="http://schemas.microsoft.com/office/drawing/2014/main" id="{FB86A360-276B-41A3-90A6-D10C5670118C}"/>
              </a:ext>
            </a:extLst>
          </p:cNvPr>
          <p:cNvSpPr/>
          <p:nvPr/>
        </p:nvSpPr>
        <p:spPr>
          <a:xfrm>
            <a:off x="6393414" y="3908046"/>
            <a:ext cx="1728000" cy="1404000"/>
          </a:xfrm>
          <a:prstGeom prst="roundRect">
            <a:avLst>
              <a:gd name="adj" fmla="val 9446"/>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B6D9EA48-BADA-4EFA-8B45-3F3322B61FCD}"/>
              </a:ext>
            </a:extLst>
          </p:cNvPr>
          <p:cNvSpPr/>
          <p:nvPr/>
        </p:nvSpPr>
        <p:spPr>
          <a:xfrm>
            <a:off x="6514176" y="4119982"/>
            <a:ext cx="1569661"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制度・あり方検討チーム</a:t>
            </a:r>
          </a:p>
        </p:txBody>
      </p:sp>
      <p:sp>
        <p:nvSpPr>
          <p:cNvPr id="51" name="正方形/長方形 50">
            <a:extLst>
              <a:ext uri="{FF2B5EF4-FFF2-40B4-BE49-F238E27FC236}">
                <a16:creationId xmlns:a16="http://schemas.microsoft.com/office/drawing/2014/main" id="{03F9C579-083D-4281-88B2-D674F4AFAF61}"/>
              </a:ext>
            </a:extLst>
          </p:cNvPr>
          <p:cNvSpPr/>
          <p:nvPr/>
        </p:nvSpPr>
        <p:spPr bwMode="auto">
          <a:xfrm>
            <a:off x="6475076" y="4455002"/>
            <a:ext cx="1539000" cy="783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改革推進体制のあり方検討</a:t>
            </a: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デジタル人材のあり方検討</a:t>
            </a: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最適な調達のあり方検討</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データ連携基盤活用　など</a:t>
            </a: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p:txBody>
      </p:sp>
      <p:sp>
        <p:nvSpPr>
          <p:cNvPr id="38" name="楕円 37">
            <a:extLst>
              <a:ext uri="{FF2B5EF4-FFF2-40B4-BE49-F238E27FC236}">
                <a16:creationId xmlns:a16="http://schemas.microsoft.com/office/drawing/2014/main" id="{35B74CBB-D2AE-48A9-9AAE-1C0B4FF3D7C4}"/>
              </a:ext>
            </a:extLst>
          </p:cNvPr>
          <p:cNvSpPr>
            <a:spLocks noChangeAspect="1"/>
          </p:cNvSpPr>
          <p:nvPr/>
        </p:nvSpPr>
        <p:spPr>
          <a:xfrm>
            <a:off x="6324938" y="3876012"/>
            <a:ext cx="243000" cy="23338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４</a:t>
            </a:r>
          </a:p>
        </p:txBody>
      </p:sp>
      <p:sp>
        <p:nvSpPr>
          <p:cNvPr id="44" name="楕円 43">
            <a:extLst>
              <a:ext uri="{FF2B5EF4-FFF2-40B4-BE49-F238E27FC236}">
                <a16:creationId xmlns:a16="http://schemas.microsoft.com/office/drawing/2014/main" id="{35B74CBB-D2AE-48A9-9AAE-1C0B4FF3D7C4}"/>
              </a:ext>
            </a:extLst>
          </p:cNvPr>
          <p:cNvSpPr>
            <a:spLocks noChangeAspect="1"/>
          </p:cNvSpPr>
          <p:nvPr/>
        </p:nvSpPr>
        <p:spPr>
          <a:xfrm>
            <a:off x="4377639" y="3859042"/>
            <a:ext cx="243000" cy="23338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３</a:t>
            </a:r>
          </a:p>
        </p:txBody>
      </p:sp>
      <p:cxnSp>
        <p:nvCxnSpPr>
          <p:cNvPr id="35" name="直線コネクタ 34">
            <a:extLst>
              <a:ext uri="{FF2B5EF4-FFF2-40B4-BE49-F238E27FC236}">
                <a16:creationId xmlns:a16="http://schemas.microsoft.com/office/drawing/2014/main" id="{0CAC4D36-CA4B-4581-81B0-10B63790FC74}"/>
              </a:ext>
            </a:extLst>
          </p:cNvPr>
          <p:cNvCxnSpPr>
            <a:cxnSpLocks/>
          </p:cNvCxnSpPr>
          <p:nvPr/>
        </p:nvCxnSpPr>
        <p:spPr>
          <a:xfrm>
            <a:off x="3131381" y="3669520"/>
            <a:ext cx="0" cy="238526"/>
          </a:xfrm>
          <a:prstGeom prst="line">
            <a:avLst/>
          </a:prstGeom>
          <a:ln w="38100"/>
        </p:spPr>
        <p:style>
          <a:lnRef idx="1">
            <a:schemeClr val="dk1"/>
          </a:lnRef>
          <a:fillRef idx="0">
            <a:schemeClr val="dk1"/>
          </a:fillRef>
          <a:effectRef idx="0">
            <a:schemeClr val="dk1"/>
          </a:effectRef>
          <a:fontRef idx="minor">
            <a:schemeClr val="tx1"/>
          </a:fontRef>
        </p:style>
      </p:cxnSp>
      <p:sp>
        <p:nvSpPr>
          <p:cNvPr id="47" name="角丸四角形 30">
            <a:extLst>
              <a:ext uri="{FF2B5EF4-FFF2-40B4-BE49-F238E27FC236}">
                <a16:creationId xmlns:a16="http://schemas.microsoft.com/office/drawing/2014/main" id="{4ADEDE55-00E6-4096-834C-5128D1A3E3B5}"/>
              </a:ext>
            </a:extLst>
          </p:cNvPr>
          <p:cNvSpPr/>
          <p:nvPr/>
        </p:nvSpPr>
        <p:spPr>
          <a:xfrm>
            <a:off x="313808" y="3908046"/>
            <a:ext cx="1728000" cy="1404000"/>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B6D9EA48-BADA-4EFA-8B45-3F3322B61FCD}"/>
              </a:ext>
            </a:extLst>
          </p:cNvPr>
          <p:cNvSpPr/>
          <p:nvPr/>
        </p:nvSpPr>
        <p:spPr>
          <a:xfrm>
            <a:off x="305422" y="4119982"/>
            <a:ext cx="1779654"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デジタルサービス検討チーム</a:t>
            </a:r>
          </a:p>
        </p:txBody>
      </p:sp>
      <p:sp>
        <p:nvSpPr>
          <p:cNvPr id="54" name="楕円 53">
            <a:extLst>
              <a:ext uri="{FF2B5EF4-FFF2-40B4-BE49-F238E27FC236}">
                <a16:creationId xmlns:a16="http://schemas.microsoft.com/office/drawing/2014/main" id="{EA15C421-6B12-46BB-A04D-52F43BAC9D9F}"/>
              </a:ext>
            </a:extLst>
          </p:cNvPr>
          <p:cNvSpPr>
            <a:spLocks noChangeAspect="1"/>
          </p:cNvSpPr>
          <p:nvPr/>
        </p:nvSpPr>
        <p:spPr>
          <a:xfrm>
            <a:off x="289873" y="3844469"/>
            <a:ext cx="243000" cy="243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endPar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58AB7FE9-ABE9-4EB1-9D0C-B90DC134C31F}"/>
              </a:ext>
            </a:extLst>
          </p:cNvPr>
          <p:cNvSpPr/>
          <p:nvPr/>
        </p:nvSpPr>
        <p:spPr bwMode="auto">
          <a:xfrm>
            <a:off x="434225" y="4455002"/>
            <a:ext cx="1539000" cy="783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部局／市町村の調査</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先進事例調査</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ワンストップサービス具体化</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デジタルサービスの検討</a:t>
            </a:r>
          </a:p>
        </p:txBody>
      </p:sp>
      <p:cxnSp>
        <p:nvCxnSpPr>
          <p:cNvPr id="48" name="直線コネクタ 47">
            <a:extLst>
              <a:ext uri="{FF2B5EF4-FFF2-40B4-BE49-F238E27FC236}">
                <a16:creationId xmlns:a16="http://schemas.microsoft.com/office/drawing/2014/main" id="{5A5EE48E-F248-4806-AD54-BA50B24CB2E6}"/>
              </a:ext>
            </a:extLst>
          </p:cNvPr>
          <p:cNvCxnSpPr>
            <a:cxnSpLocks/>
            <a:endCxn id="47" idx="0"/>
          </p:cNvCxnSpPr>
          <p:nvPr/>
        </p:nvCxnSpPr>
        <p:spPr>
          <a:xfrm>
            <a:off x="1177808" y="3657766"/>
            <a:ext cx="0" cy="25028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0D671C28-6A0E-421C-82DF-0555B48BFBC9}"/>
              </a:ext>
            </a:extLst>
          </p:cNvPr>
          <p:cNvCxnSpPr>
            <a:cxnSpLocks/>
          </p:cNvCxnSpPr>
          <p:nvPr/>
        </p:nvCxnSpPr>
        <p:spPr>
          <a:xfrm flipH="1">
            <a:off x="5313475" y="3674599"/>
            <a:ext cx="0" cy="244404"/>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CA7CA548-F8E9-40F6-A04D-7575ABA50CD9}"/>
              </a:ext>
            </a:extLst>
          </p:cNvPr>
          <p:cNvCxnSpPr>
            <a:cxnSpLocks/>
          </p:cNvCxnSpPr>
          <p:nvPr/>
        </p:nvCxnSpPr>
        <p:spPr>
          <a:xfrm>
            <a:off x="7199192" y="3657766"/>
            <a:ext cx="0" cy="238526"/>
          </a:xfrm>
          <a:prstGeom prst="line">
            <a:avLst/>
          </a:prstGeom>
          <a:ln w="38100"/>
        </p:spPr>
        <p:style>
          <a:lnRef idx="1">
            <a:schemeClr val="dk1"/>
          </a:lnRef>
          <a:fillRef idx="0">
            <a:schemeClr val="dk1"/>
          </a:fillRef>
          <a:effectRef idx="0">
            <a:schemeClr val="dk1"/>
          </a:effectRef>
          <a:fontRef idx="minor">
            <a:schemeClr val="tx1"/>
          </a:fontRef>
        </p:style>
      </p:cxnSp>
      <p:sp>
        <p:nvSpPr>
          <p:cNvPr id="56" name="正方形/長方形 55">
            <a:extLst>
              <a:ext uri="{FF2B5EF4-FFF2-40B4-BE49-F238E27FC236}">
                <a16:creationId xmlns:a16="http://schemas.microsoft.com/office/drawing/2014/main" id="{C2AFC8BD-919F-4278-93B0-C681AE94C39C}"/>
              </a:ext>
            </a:extLst>
          </p:cNvPr>
          <p:cNvSpPr/>
          <p:nvPr/>
        </p:nvSpPr>
        <p:spPr>
          <a:xfrm>
            <a:off x="-2078" y="-1"/>
            <a:ext cx="9144000" cy="371513"/>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イニシアティブの</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設置（大阪府）</a:t>
            </a:r>
            <a:endParaRPr kumimoji="0"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 name="正方形/長方形 4"/>
          <p:cNvSpPr/>
          <p:nvPr/>
        </p:nvSpPr>
        <p:spPr>
          <a:xfrm>
            <a:off x="177507" y="682845"/>
            <a:ext cx="867065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大阪府庁および市町村におけるデジタル改革を推進し、スマートシティの目的である住民サービスの向上</a:t>
            </a:r>
            <a:r>
              <a:rPr kumimoji="1" lang="ja-JP" altLang="en-US" sz="15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を持続的</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に推進していくため</a:t>
            </a:r>
            <a:r>
              <a:rPr kumimoji="1" lang="ja-JP" altLang="en-US" sz="15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の仕組み作り</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の検討を</a:t>
            </a:r>
            <a:r>
              <a:rPr kumimoji="1" lang="ja-JP" altLang="en-US" sz="15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行うため、令和４年４月に「</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イニシアティブ</a:t>
            </a:r>
            <a:r>
              <a:rPr kumimoji="1" lang="ja-JP" altLang="en-US" sz="15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」を設置。</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668AC0A7-CEEE-4196-A743-03A1057BDB8B}"/>
              </a:ext>
            </a:extLst>
          </p:cNvPr>
          <p:cNvSpPr txBox="1"/>
          <p:nvPr/>
        </p:nvSpPr>
        <p:spPr>
          <a:xfrm>
            <a:off x="5874015" y="1879328"/>
            <a:ext cx="3218805" cy="1448538"/>
          </a:xfrm>
          <a:prstGeom prst="rect">
            <a:avLst/>
          </a:prstGeom>
          <a:noFill/>
          <a:ln>
            <a:solidFill>
              <a:schemeClr val="bg1">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検討経過</a:t>
            </a:r>
            <a:r>
              <a:rPr kumimoji="1" lang="en-US" altLang="ja-JP"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78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endParaRPr kumimoji="1" lang="en-US" altLang="ja-JP" sz="5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月５日　・大阪スマートシティ推進本部会議で</a:t>
            </a:r>
            <a:r>
              <a:rPr kumimoji="1" lang="ja-JP" altLang="en-US"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a:t>
            </a:r>
            <a:r>
              <a:rPr kumimoji="1" lang="en-US" altLang="ja-JP"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イニシア</a:t>
            </a:r>
            <a:endParaRPr kumimoji="1" lang="en-US" altLang="ja-JP"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ティブ」</a:t>
            </a: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の設置を決定</a:t>
            </a: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・庁内部局アンケート調査</a:t>
            </a: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・市町村アンケート調査</a:t>
            </a: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・都道府県へのアンケート調査（</a:t>
            </a:r>
            <a:r>
              <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47</a:t>
            </a: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a:t>
            </a: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・市町村実地ヒアリング（</a:t>
            </a:r>
            <a:r>
              <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43</a:t>
            </a: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a:t>
            </a: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・庁内部局ヒアリング（</a:t>
            </a:r>
            <a:r>
              <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システム）</a:t>
            </a: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・先進自治体ヒアリング</a:t>
            </a:r>
            <a:r>
              <a:rPr kumimoji="1" lang="ja-JP" altLang="en-US" sz="67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（鳥取県、岐阜県、京都府、東京都ほか）</a:t>
            </a:r>
            <a:endParaRPr kumimoji="1" lang="en-US" altLang="ja-JP" sz="67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021194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46185" y="1662810"/>
            <a:ext cx="4229100" cy="33238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0" y="998"/>
            <a:ext cx="9144000" cy="371513"/>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大阪</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イニシアティブでの検討（大阪府）</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Ⅰ</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　デジタルサービス</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①方向性</a:t>
            </a:r>
            <a:endParaRPr kumimoji="0"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1" name="正方形/長方形 10"/>
          <p:cNvSpPr/>
          <p:nvPr/>
        </p:nvSpPr>
        <p:spPr>
          <a:xfrm>
            <a:off x="4679240" y="1674003"/>
            <a:ext cx="4229100" cy="3332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243832" y="1273021"/>
            <a:ext cx="8663987" cy="307034"/>
          </a:xfrm>
          <a:prstGeom prst="rect">
            <a:avLst/>
          </a:prstGeom>
          <a:solidFill>
            <a:srgbClr val="FFF2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目標</a:t>
            </a:r>
            <a:r>
              <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府民が利便性を実感できるデジタルサービスを早期に提供</a:t>
            </a:r>
          </a:p>
        </p:txBody>
      </p:sp>
      <p:sp>
        <p:nvSpPr>
          <p:cNvPr id="2" name="正方形/長方形 1"/>
          <p:cNvSpPr/>
          <p:nvPr/>
        </p:nvSpPr>
        <p:spPr>
          <a:xfrm>
            <a:off x="264233" y="1684581"/>
            <a:ext cx="2387192"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１．公共サービスのデジタル化</a:t>
            </a:r>
            <a:endPar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4710931" y="1684581"/>
            <a:ext cx="2733441"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２．先端的デジタルサービスの推進</a:t>
            </a:r>
          </a:p>
        </p:txBody>
      </p:sp>
      <p:sp>
        <p:nvSpPr>
          <p:cNvPr id="47" name="テキスト ボックス 46">
            <a:extLst>
              <a:ext uri="{FF2B5EF4-FFF2-40B4-BE49-F238E27FC236}">
                <a16:creationId xmlns:a16="http://schemas.microsoft.com/office/drawing/2014/main" id="{F9AE47BC-DD51-AE09-B35B-9F99D7AA8A21}"/>
              </a:ext>
            </a:extLst>
          </p:cNvPr>
          <p:cNvSpPr txBox="1"/>
          <p:nvPr/>
        </p:nvSpPr>
        <p:spPr>
          <a:xfrm>
            <a:off x="331033" y="1911360"/>
            <a:ext cx="336363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誰一人取り残されない、人にやさしいデジタル化</a:t>
            </a: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8" name="テキスト ボックス 47">
            <a:extLst>
              <a:ext uri="{FF2B5EF4-FFF2-40B4-BE49-F238E27FC236}">
                <a16:creationId xmlns:a16="http://schemas.microsoft.com/office/drawing/2014/main" id="{7655EC4F-2F41-1DB7-E75C-3D52FF22F8F4}"/>
              </a:ext>
            </a:extLst>
          </p:cNvPr>
          <p:cNvSpPr txBox="1"/>
          <p:nvPr/>
        </p:nvSpPr>
        <p:spPr>
          <a:xfrm>
            <a:off x="431164" y="2142193"/>
            <a:ext cx="3820796" cy="507831"/>
          </a:xfrm>
          <a:prstGeom prst="rect">
            <a:avLst/>
          </a:prstGeom>
          <a:noFill/>
          <a:ln>
            <a:solidFill>
              <a:schemeClr val="bg1">
                <a:lumMod val="75000"/>
              </a:schemeClr>
            </a:solidFill>
          </a:ln>
        </p:spPr>
        <p:txBody>
          <a:bodyPr wrap="square" lIns="54000" rIns="5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視点１：情報端末等で、手軽に公共サービスにアクセスできる環境</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視点２：必要な人に、必要な情報が、必要な時に届</a:t>
            </a: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けられる仕組み</a:t>
            </a: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視点３：分野をまたがるサービスをワンストップで提供</a:t>
            </a:r>
          </a:p>
        </p:txBody>
      </p:sp>
      <p:sp>
        <p:nvSpPr>
          <p:cNvPr id="49" name="テキスト ボックス 48">
            <a:extLst>
              <a:ext uri="{FF2B5EF4-FFF2-40B4-BE49-F238E27FC236}">
                <a16:creationId xmlns:a16="http://schemas.microsoft.com/office/drawing/2014/main" id="{23166AF8-355D-3C7B-7529-2EFC9E24E388}"/>
              </a:ext>
            </a:extLst>
          </p:cNvPr>
          <p:cNvSpPr txBox="1"/>
          <p:nvPr/>
        </p:nvSpPr>
        <p:spPr>
          <a:xfrm>
            <a:off x="4879606" y="2152397"/>
            <a:ext cx="3729605" cy="507831"/>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視点１：持続可能な公民連携によるスマートシティサービス</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視点２：サービス主体や分野を超えて多様なサービスにアクセス</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視点３：スーパーシティの最先端サービスで世界をリード</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&amp;</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産業振興</a:t>
            </a:r>
          </a:p>
        </p:txBody>
      </p:sp>
      <p:sp>
        <p:nvSpPr>
          <p:cNvPr id="50" name="テキスト ボックス 49">
            <a:extLst>
              <a:ext uri="{FF2B5EF4-FFF2-40B4-BE49-F238E27FC236}">
                <a16:creationId xmlns:a16="http://schemas.microsoft.com/office/drawing/2014/main" id="{63053E96-55CA-64B5-A686-AD495D511554}"/>
              </a:ext>
            </a:extLst>
          </p:cNvPr>
          <p:cNvSpPr txBox="1"/>
          <p:nvPr/>
        </p:nvSpPr>
        <p:spPr>
          <a:xfrm>
            <a:off x="4786315" y="1914402"/>
            <a:ext cx="331693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世界をリードするデジタルサービスで都市機能を強化</a:t>
            </a: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368409" y="4158603"/>
            <a:ext cx="3939574" cy="761747"/>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＜行政が住民ニーズに基づき早期に実装するプロジェクト＞</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１）住民がいつでも行政サービスにアクセスできるデジタルサービス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・必要な人に必要な情報が届く、ポータル機能の充実　など </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２）府民の利便性向上に向けて拡充を図っていくサービス</a:t>
            </a:r>
          </a:p>
        </p:txBody>
      </p:sp>
      <p:pic>
        <p:nvPicPr>
          <p:cNvPr id="51" name="図 5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428" y="2652666"/>
            <a:ext cx="1989889" cy="1384021"/>
          </a:xfrm>
          <a:prstGeom prst="rect">
            <a:avLst/>
          </a:prstGeom>
        </p:spPr>
      </p:pic>
      <p:pic>
        <p:nvPicPr>
          <p:cNvPr id="52" name="図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8075" y="2807554"/>
            <a:ext cx="1649908" cy="865622"/>
          </a:xfrm>
          <a:prstGeom prst="rect">
            <a:avLst/>
          </a:prstGeom>
        </p:spPr>
      </p:pic>
      <p:sp>
        <p:nvSpPr>
          <p:cNvPr id="53" name="テキスト ボックス 52"/>
          <p:cNvSpPr txBox="1"/>
          <p:nvPr/>
        </p:nvSpPr>
        <p:spPr>
          <a:xfrm>
            <a:off x="4763696" y="4158602"/>
            <a:ext cx="4088424" cy="738664"/>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＜公民連携による取組みで、実証から実装への展開を図るプロジェクト＞</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１）</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OSPF</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プロジェクトの横展開・スタートアップ企業との連携</a:t>
            </a:r>
            <a:endParaRPr kumimoji="1" lang="en-US" altLang="ja-JP" sz="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２）スマートモビリティ／スマートシニアライフ</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３）プラットフォーム（データ連携）サービス</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9" name="図 5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3480" y="2707236"/>
            <a:ext cx="1727420" cy="1254099"/>
          </a:xfrm>
          <a:prstGeom prst="rect">
            <a:avLst/>
          </a:prstGeom>
        </p:spPr>
      </p:pic>
      <p:sp>
        <p:nvSpPr>
          <p:cNvPr id="60" name="正方形/長方形 59"/>
          <p:cNvSpPr/>
          <p:nvPr/>
        </p:nvSpPr>
        <p:spPr>
          <a:xfrm>
            <a:off x="4908401" y="3314869"/>
            <a:ext cx="1949712" cy="392415"/>
          </a:xfrm>
          <a:prstGeom prst="rect">
            <a:avLst/>
          </a:prstGeom>
          <a:ln>
            <a:solidFill>
              <a:schemeClr val="bg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7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大阪スマートシティ</a:t>
            </a:r>
            <a:endParaRPr kumimoji="1" lang="en-US" altLang="ja-JP" sz="97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7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パートナーズフォーラムプロジェクト</a:t>
            </a:r>
            <a:endParaRPr kumimoji="1" lang="ja-JP" altLang="en-US" sz="97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 name="正方形/長方形 63"/>
          <p:cNvSpPr/>
          <p:nvPr/>
        </p:nvSpPr>
        <p:spPr>
          <a:xfrm>
            <a:off x="4973996" y="3673503"/>
            <a:ext cx="1884116"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市町が参画のもと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プロジェクトが進行中</a:t>
            </a:r>
          </a:p>
        </p:txBody>
      </p:sp>
      <p:sp>
        <p:nvSpPr>
          <p:cNvPr id="12" name="ホームベース 11"/>
          <p:cNvSpPr/>
          <p:nvPr/>
        </p:nvSpPr>
        <p:spPr>
          <a:xfrm>
            <a:off x="374107" y="5190457"/>
            <a:ext cx="984443" cy="608117"/>
          </a:xfrm>
          <a:prstGeom prst="homePlate">
            <a:avLst>
              <a:gd name="adj" fmla="val 1897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397722" y="5252142"/>
            <a:ext cx="97591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住民に身近な</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デジタルサービス</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の実装加速化</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1505707" y="5175326"/>
            <a:ext cx="336803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住民の</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向上に資する、身近なデジタルサービスについて、早期実装を図るため、テーマ別に、具体化検討を加速させる</a:t>
            </a:r>
          </a:p>
        </p:txBody>
      </p:sp>
      <p:sp>
        <p:nvSpPr>
          <p:cNvPr id="25" name="角丸四角形 13">
            <a:extLst>
              <a:ext uri="{FF2B5EF4-FFF2-40B4-BE49-F238E27FC236}">
                <a16:creationId xmlns:a16="http://schemas.microsoft.com/office/drawing/2014/main" id="{7D8CA559-F9A5-4CB3-B548-18151C0BCA51}"/>
              </a:ext>
            </a:extLst>
          </p:cNvPr>
          <p:cNvSpPr/>
          <p:nvPr/>
        </p:nvSpPr>
        <p:spPr>
          <a:xfrm>
            <a:off x="5211206" y="5569360"/>
            <a:ext cx="702000" cy="243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暮らし</a:t>
            </a:r>
          </a:p>
        </p:txBody>
      </p:sp>
      <p:sp>
        <p:nvSpPr>
          <p:cNvPr id="26" name="角丸四角形 14">
            <a:extLst>
              <a:ext uri="{FF2B5EF4-FFF2-40B4-BE49-F238E27FC236}">
                <a16:creationId xmlns:a16="http://schemas.microsoft.com/office/drawing/2014/main" id="{AFA88C97-38A8-48D6-B504-BC1E6F2A87BC}"/>
              </a:ext>
            </a:extLst>
          </p:cNvPr>
          <p:cNvSpPr/>
          <p:nvPr/>
        </p:nvSpPr>
        <p:spPr>
          <a:xfrm>
            <a:off x="6037633" y="5569360"/>
            <a:ext cx="702000" cy="243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a:t>
            </a:r>
          </a:p>
        </p:txBody>
      </p:sp>
      <p:sp>
        <p:nvSpPr>
          <p:cNvPr id="27" name="角丸四角形 16">
            <a:extLst>
              <a:ext uri="{FF2B5EF4-FFF2-40B4-BE49-F238E27FC236}">
                <a16:creationId xmlns:a16="http://schemas.microsoft.com/office/drawing/2014/main" id="{914687D0-E947-48B0-857E-6083CC9431FC}"/>
              </a:ext>
            </a:extLst>
          </p:cNvPr>
          <p:cNvSpPr/>
          <p:nvPr/>
        </p:nvSpPr>
        <p:spPr>
          <a:xfrm>
            <a:off x="5216876" y="5265117"/>
            <a:ext cx="702000" cy="243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情報発信</a:t>
            </a:r>
          </a:p>
        </p:txBody>
      </p:sp>
      <p:sp>
        <p:nvSpPr>
          <p:cNvPr id="28" name="角丸四角形 17">
            <a:extLst>
              <a:ext uri="{FF2B5EF4-FFF2-40B4-BE49-F238E27FC236}">
                <a16:creationId xmlns:a16="http://schemas.microsoft.com/office/drawing/2014/main" id="{0CC8FC43-4E78-4728-9B5E-0410A2C49B66}"/>
              </a:ext>
            </a:extLst>
          </p:cNvPr>
          <p:cNvSpPr/>
          <p:nvPr/>
        </p:nvSpPr>
        <p:spPr>
          <a:xfrm>
            <a:off x="6844623" y="5265117"/>
            <a:ext cx="702000" cy="243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まちづくり</a:t>
            </a:r>
          </a:p>
        </p:txBody>
      </p:sp>
      <p:sp>
        <p:nvSpPr>
          <p:cNvPr id="30" name="角丸四角形 17">
            <a:extLst>
              <a:ext uri="{FF2B5EF4-FFF2-40B4-BE49-F238E27FC236}">
                <a16:creationId xmlns:a16="http://schemas.microsoft.com/office/drawing/2014/main" id="{0CC8FC43-4E78-4728-9B5E-0410A2C49B66}"/>
              </a:ext>
            </a:extLst>
          </p:cNvPr>
          <p:cNvSpPr/>
          <p:nvPr/>
        </p:nvSpPr>
        <p:spPr>
          <a:xfrm>
            <a:off x="6844622" y="5569360"/>
            <a:ext cx="702000" cy="243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SWAT</a:t>
            </a:r>
            <a:endParaRPr kumimoji="1" lang="ja-JP" altLang="en-US"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5129293" y="5126262"/>
            <a:ext cx="2490127" cy="731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5211207" y="5024892"/>
            <a:ext cx="814647" cy="2308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＜テーマ案＞</a:t>
            </a:r>
          </a:p>
        </p:txBody>
      </p:sp>
      <p:sp>
        <p:nvSpPr>
          <p:cNvPr id="40" name="角丸四角形 13">
            <a:extLst>
              <a:ext uri="{FF2B5EF4-FFF2-40B4-BE49-F238E27FC236}">
                <a16:creationId xmlns:a16="http://schemas.microsoft.com/office/drawing/2014/main" id="{7D8CA559-F9A5-4CB3-B548-18151C0BCA51}"/>
              </a:ext>
            </a:extLst>
          </p:cNvPr>
          <p:cNvSpPr/>
          <p:nvPr/>
        </p:nvSpPr>
        <p:spPr>
          <a:xfrm>
            <a:off x="6034868" y="5268614"/>
            <a:ext cx="702000" cy="243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福祉</a:t>
            </a:r>
          </a:p>
        </p:txBody>
      </p:sp>
      <p:sp>
        <p:nvSpPr>
          <p:cNvPr id="33" name="テキスト ボックス 32">
            <a:extLst>
              <a:ext uri="{FF2B5EF4-FFF2-40B4-BE49-F238E27FC236}">
                <a16:creationId xmlns:a16="http://schemas.microsoft.com/office/drawing/2014/main" id="{DACDC6F1-0C8E-4EEA-A6F3-76AB1F87147B}"/>
              </a:ext>
            </a:extLst>
          </p:cNvPr>
          <p:cNvSpPr txBox="1"/>
          <p:nvPr/>
        </p:nvSpPr>
        <p:spPr>
          <a:xfrm>
            <a:off x="3086984" y="1908486"/>
            <a:ext cx="126801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「デジタル社会の実現に向けた重点計画」　</a:t>
            </a:r>
            <a:r>
              <a:rPr kumimoji="1" lang="en-US" altLang="ja-JP"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月閣議決定</a:t>
            </a:r>
          </a:p>
        </p:txBody>
      </p:sp>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3066" y="2655611"/>
            <a:ext cx="2047445" cy="219056"/>
          </a:xfrm>
          <a:prstGeom prst="rect">
            <a:avLst/>
          </a:prstGeom>
        </p:spPr>
      </p:pic>
      <p:sp>
        <p:nvSpPr>
          <p:cNvPr id="34" name="角丸四角形 6">
            <a:extLst>
              <a:ext uri="{FF2B5EF4-FFF2-40B4-BE49-F238E27FC236}">
                <a16:creationId xmlns:a16="http://schemas.microsoft.com/office/drawing/2014/main" id="{9647ACC7-0822-4D7B-8A64-E0A54A32CEEA}"/>
              </a:ext>
            </a:extLst>
          </p:cNvPr>
          <p:cNvSpPr/>
          <p:nvPr/>
        </p:nvSpPr>
        <p:spPr>
          <a:xfrm>
            <a:off x="4853868" y="2896378"/>
            <a:ext cx="2066302" cy="34001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日本最大級の官民連携イニシアティブへ</a:t>
            </a:r>
          </a:p>
        </p:txBody>
      </p:sp>
      <p:sp>
        <p:nvSpPr>
          <p:cNvPr id="36" name="テキスト ボックス 35">
            <a:extLst>
              <a:ext uri="{FF2B5EF4-FFF2-40B4-BE49-F238E27FC236}">
                <a16:creationId xmlns:a16="http://schemas.microsoft.com/office/drawing/2014/main" id="{1D4FED28-B04A-4851-B009-74668F331E1C}"/>
              </a:ext>
            </a:extLst>
          </p:cNvPr>
          <p:cNvSpPr txBox="1"/>
          <p:nvPr/>
        </p:nvSpPr>
        <p:spPr>
          <a:xfrm>
            <a:off x="5016536" y="3041582"/>
            <a:ext cx="19712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443</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の企業・団体が参画　</a:t>
            </a: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※R4.7</a:t>
            </a: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末時点</a:t>
            </a:r>
            <a:r>
              <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3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602707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16306728-7546-43D7-945C-F7BDF27D9CB6}"/>
              </a:ext>
            </a:extLst>
          </p:cNvPr>
          <p:cNvSpPr/>
          <p:nvPr/>
        </p:nvSpPr>
        <p:spPr>
          <a:xfrm>
            <a:off x="5162413" y="972544"/>
            <a:ext cx="3643499" cy="3783819"/>
          </a:xfrm>
          <a:prstGeom prst="roundRect">
            <a:avLst>
              <a:gd name="adj" fmla="val 6538"/>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1" name="表 10">
            <a:extLst>
              <a:ext uri="{FF2B5EF4-FFF2-40B4-BE49-F238E27FC236}">
                <a16:creationId xmlns:a16="http://schemas.microsoft.com/office/drawing/2014/main" id="{BC05A82C-71CA-4028-BC22-FE9A0B48A402}"/>
              </a:ext>
            </a:extLst>
          </p:cNvPr>
          <p:cNvGraphicFramePr>
            <a:graphicFrameLocks noGrp="1"/>
          </p:cNvGraphicFramePr>
          <p:nvPr>
            <p:extLst/>
          </p:nvPr>
        </p:nvGraphicFramePr>
        <p:xfrm>
          <a:off x="223431" y="1431533"/>
          <a:ext cx="4805428" cy="2665523"/>
        </p:xfrm>
        <a:graphic>
          <a:graphicData uri="http://schemas.openxmlformats.org/drawingml/2006/table">
            <a:tbl>
              <a:tblPr firstRow="1" bandRow="1">
                <a:tableStyleId>{5940675A-B579-460E-94D1-54222C63F5DA}</a:tableStyleId>
              </a:tblPr>
              <a:tblGrid>
                <a:gridCol w="625493">
                  <a:extLst>
                    <a:ext uri="{9D8B030D-6E8A-4147-A177-3AD203B41FA5}">
                      <a16:colId xmlns:a16="http://schemas.microsoft.com/office/drawing/2014/main" val="3511577200"/>
                    </a:ext>
                  </a:extLst>
                </a:gridCol>
                <a:gridCol w="293373">
                  <a:extLst>
                    <a:ext uri="{9D8B030D-6E8A-4147-A177-3AD203B41FA5}">
                      <a16:colId xmlns:a16="http://schemas.microsoft.com/office/drawing/2014/main" val="1960289043"/>
                    </a:ext>
                  </a:extLst>
                </a:gridCol>
                <a:gridCol w="1402956">
                  <a:extLst>
                    <a:ext uri="{9D8B030D-6E8A-4147-A177-3AD203B41FA5}">
                      <a16:colId xmlns:a16="http://schemas.microsoft.com/office/drawing/2014/main" val="2723095108"/>
                    </a:ext>
                  </a:extLst>
                </a:gridCol>
                <a:gridCol w="2483606">
                  <a:extLst>
                    <a:ext uri="{9D8B030D-6E8A-4147-A177-3AD203B41FA5}">
                      <a16:colId xmlns:a16="http://schemas.microsoft.com/office/drawing/2014/main" val="2864550091"/>
                    </a:ext>
                  </a:extLst>
                </a:gridCol>
              </a:tblGrid>
              <a:tr h="194951">
                <a:tc>
                  <a:txBody>
                    <a:bodyPr/>
                    <a:lstStyle/>
                    <a:p>
                      <a:pPr algn="ctr"/>
                      <a:r>
                        <a:rPr kumimoji="1" lang="ja-JP" altLang="en-US" sz="800" b="1" dirty="0">
                          <a:latin typeface="Meiryo UI" panose="020B0604030504040204" pitchFamily="50" charset="-128"/>
                          <a:ea typeface="Meiryo UI" panose="020B0604030504040204" pitchFamily="50" charset="-128"/>
                        </a:rPr>
                        <a:t>テーマ</a:t>
                      </a:r>
                    </a:p>
                  </a:txBody>
                  <a:tcPr marL="68580" marR="68580" marT="34290" marB="3429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デジタルサービス</a:t>
                      </a:r>
                    </a:p>
                  </a:txBody>
                  <a:tcPr marL="68580" marR="68580" marT="34290" marB="34290" anchor="ct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概要</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360021437"/>
                  </a:ext>
                </a:extLst>
              </a:tr>
              <a:tr h="205881">
                <a:tc rowSpan="4">
                  <a:txBody>
                    <a:bodyPr/>
                    <a:lstStyle/>
                    <a:p>
                      <a:r>
                        <a:rPr kumimoji="1" lang="ja-JP" altLang="en-US" sz="800" dirty="0">
                          <a:latin typeface="Meiryo UI" panose="020B0604030504040204" pitchFamily="50" charset="-128"/>
                          <a:ea typeface="Meiryo UI" panose="020B0604030504040204" pitchFamily="50" charset="-128"/>
                        </a:rPr>
                        <a:t>情報発信</a:t>
                      </a:r>
                    </a:p>
                  </a:txBody>
                  <a:tcPr marL="68580" marR="68580" marT="34290" marB="34290">
                    <a:lnR w="12700" cap="flat" cmpd="sng" algn="ctr">
                      <a:solidFill>
                        <a:schemeClr val="tx1"/>
                      </a:solidFill>
                      <a:prstDash val="solid"/>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①</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rPr>
                        <a:t>ポータル機能の充実</a:t>
                      </a:r>
                      <a:endParaRPr lang="en-US" altLang="ja-JP" sz="800" dirty="0">
                        <a:solidFill>
                          <a:schemeClr val="tx1"/>
                        </a:solidFill>
                      </a:endParaRPr>
                    </a:p>
                  </a:txBody>
                  <a:tcPr marL="68580" marR="68580" marT="34290" marB="34290">
                    <a:lnL w="12700" cap="flat" cmpd="sng" algn="ctr">
                      <a:solidFill>
                        <a:schemeClr val="tx1"/>
                      </a:solidFill>
                      <a:prstDash val="dash"/>
                      <a:round/>
                      <a:headEnd type="none" w="med" len="med"/>
                      <a:tailEnd type="none" w="med" len="med"/>
                    </a:lnL>
                    <a:no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必要な人に必要な情報を届ける総合案内</a:t>
                      </a:r>
                      <a:r>
                        <a:rPr kumimoji="1" lang="ja-JP" altLang="en-US" sz="800" strike="noStrike" baseline="0" dirty="0">
                          <a:solidFill>
                            <a:schemeClr val="tx1"/>
                          </a:solidFill>
                          <a:latin typeface="Meiryo UI" panose="020B0604030504040204" pitchFamily="50" charset="-128"/>
                          <a:ea typeface="Meiryo UI" panose="020B0604030504040204" pitchFamily="50" charset="-128"/>
                        </a:rPr>
                        <a:t>ポータル</a:t>
                      </a:r>
                      <a:endParaRPr kumimoji="1" lang="ja-JP" altLang="en-US" sz="800" strike="sngStrike" baseline="0" dirty="0">
                        <a:solidFill>
                          <a:schemeClr val="tx1"/>
                        </a:solidFill>
                        <a:latin typeface="Meiryo UI" panose="020B0604030504040204" pitchFamily="50" charset="-128"/>
                        <a:ea typeface="Meiryo UI" panose="020B0604030504040204" pitchFamily="50" charset="-128"/>
                      </a:endParaRPr>
                    </a:p>
                  </a:txBody>
                  <a:tcPr marL="68580" marR="68580" marT="34290" marB="34290">
                    <a:noFill/>
                  </a:tcPr>
                </a:tc>
                <a:extLst>
                  <a:ext uri="{0D108BD9-81ED-4DB2-BD59-A6C34878D82A}">
                    <a16:rowId xmlns:a16="http://schemas.microsoft.com/office/drawing/2014/main" val="3432303401"/>
                  </a:ext>
                </a:extLst>
              </a:tr>
              <a:tr h="20588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②</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LINE</a:t>
                      </a:r>
                      <a:r>
                        <a:rPr lang="ja-JP" altLang="en-US" sz="800" dirty="0"/>
                        <a:t>を活用したサービス</a:t>
                      </a:r>
                    </a:p>
                  </a:txBody>
                  <a:tcPr marL="68580" marR="68580" marT="34290" marB="34290">
                    <a:lnL w="12700" cap="flat" cmpd="sng" algn="ctr">
                      <a:solidFill>
                        <a:schemeClr val="tx1"/>
                      </a:solidFill>
                      <a:prstDash val="dash"/>
                      <a:round/>
                      <a:headEnd type="none" w="med" len="med"/>
                      <a:tailEnd type="none" w="med" len="med"/>
                    </a:lnL>
                    <a:noFill/>
                  </a:tcPr>
                </a:tc>
                <a:tc>
                  <a:txBody>
                    <a:bodyPr/>
                    <a:lstStyle/>
                    <a:p>
                      <a:r>
                        <a:rPr kumimoji="1" lang="en-US" altLang="ja-JP" sz="800" dirty="0">
                          <a:solidFill>
                            <a:schemeClr val="tx1"/>
                          </a:solidFill>
                          <a:latin typeface="Meiryo UI" panose="020B0604030504040204" pitchFamily="50" charset="-128"/>
                          <a:ea typeface="Meiryo UI" panose="020B0604030504040204" pitchFamily="50" charset="-128"/>
                        </a:rPr>
                        <a:t>LINE</a:t>
                      </a:r>
                      <a:r>
                        <a:rPr kumimoji="1" lang="ja-JP" altLang="en-US" sz="800" dirty="0">
                          <a:solidFill>
                            <a:schemeClr val="tx1"/>
                          </a:solidFill>
                          <a:latin typeface="Meiryo UI" panose="020B0604030504040204" pitchFamily="50" charset="-128"/>
                          <a:ea typeface="Meiryo UI" panose="020B0604030504040204" pitchFamily="50" charset="-128"/>
                        </a:rPr>
                        <a:t>を活用したオンデマンドな住民サービス情報提供</a:t>
                      </a:r>
                    </a:p>
                  </a:txBody>
                  <a:tcPr marL="68580" marR="68580" marT="34290" marB="34290">
                    <a:noFill/>
                  </a:tcPr>
                </a:tc>
                <a:extLst>
                  <a:ext uri="{0D108BD9-81ED-4DB2-BD59-A6C34878D82A}">
                    <a16:rowId xmlns:a16="http://schemas.microsoft.com/office/drawing/2014/main" val="247994677"/>
                  </a:ext>
                </a:extLst>
              </a:tr>
              <a:tr h="205881">
                <a:tc vMerge="1">
                  <a:txBody>
                    <a:bodyPr/>
                    <a:lstStyle/>
                    <a:p>
                      <a:endParaRPr lang="ja-JP" altLang="en-US" sz="1400" dirty="0"/>
                    </a:p>
                  </a:txBody>
                  <a:tcPr>
                    <a:lnR w="12700" cap="flat" cmpd="sng" algn="ctr">
                      <a:solidFill>
                        <a:schemeClr val="tx1"/>
                      </a:solidFill>
                      <a:prstDash val="dash"/>
                      <a:round/>
                      <a:headEnd type="none" w="med" len="med"/>
                      <a:tailEnd type="none" w="med" len="med"/>
                    </a:lnR>
                    <a:noFill/>
                  </a:tcPr>
                </a:tc>
                <a:tc>
                  <a:txBody>
                    <a:bodyPr/>
                    <a:lstStyle/>
                    <a:p>
                      <a:r>
                        <a:rPr lang="ja-JP" altLang="en-US" sz="800" dirty="0"/>
                        <a:t>③</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次世代型公式</a:t>
                      </a:r>
                      <a:r>
                        <a:rPr lang="en-US" altLang="ja-JP" sz="800" dirty="0"/>
                        <a:t>WEB</a:t>
                      </a:r>
                      <a:r>
                        <a:rPr lang="ja-JP" altLang="en-US" sz="800" dirty="0"/>
                        <a:t>ページ</a:t>
                      </a: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住民属性に応じた情報提供等を行う</a:t>
                      </a:r>
                      <a:r>
                        <a:rPr kumimoji="1" lang="en-US" altLang="ja-JP" sz="800" dirty="0">
                          <a:solidFill>
                            <a:schemeClr val="tx1"/>
                          </a:solidFill>
                          <a:latin typeface="Meiryo UI" panose="020B0604030504040204" pitchFamily="50" charset="-128"/>
                          <a:ea typeface="Meiryo UI" panose="020B0604030504040204" pitchFamily="50" charset="-128"/>
                        </a:rPr>
                        <a:t>WEB</a:t>
                      </a:r>
                      <a:r>
                        <a:rPr kumimoji="1" lang="ja-JP" altLang="en-US" sz="800" dirty="0">
                          <a:solidFill>
                            <a:schemeClr val="tx1"/>
                          </a:solidFill>
                          <a:latin typeface="Meiryo UI" panose="020B0604030504040204" pitchFamily="50" charset="-128"/>
                          <a:ea typeface="Meiryo UI" panose="020B0604030504040204" pitchFamily="50" charset="-128"/>
                        </a:rPr>
                        <a:t>ページ</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4072281265"/>
                  </a:ext>
                </a:extLst>
              </a:tr>
              <a:tr h="20588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④</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広域デジタル</a:t>
                      </a:r>
                      <a:r>
                        <a:rPr lang="en-US" altLang="ja-JP" sz="800" dirty="0"/>
                        <a:t>MAP</a:t>
                      </a:r>
                      <a:endParaRPr lang="ja-JP" altLang="en-US" sz="800" dirty="0"/>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施設や防災など、生活情報をデジタルマップに実装</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3887516716"/>
                  </a:ext>
                </a:extLst>
              </a:tr>
              <a:tr h="20588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rPr>
                        <a:t>暮らし・</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rPr>
                        <a:t>手続き</a:t>
                      </a:r>
                    </a:p>
                  </a:txBody>
                  <a:tcPr marL="68580" marR="68580" marT="34290" marB="34290">
                    <a:lnR w="12700" cap="flat" cmpd="sng" algn="ctr">
                      <a:solidFill>
                        <a:schemeClr val="tx1"/>
                      </a:solidFill>
                      <a:prstDash val="solid"/>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⑤</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rPr>
                        <a:t>行政オンラインシステム</a:t>
                      </a:r>
                      <a:endParaRPr lang="en-US" altLang="ja-JP" sz="800" dirty="0">
                        <a:latin typeface="Meiryo UI" panose="020B0604030504040204" pitchFamily="50" charset="-128"/>
                        <a:ea typeface="Meiryo UI" panose="020B0604030504040204" pitchFamily="50" charset="-128"/>
                      </a:endParaRP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オンライン手続きの環境整備とメニューのさらなる向上</a:t>
                      </a:r>
                    </a:p>
                  </a:txBody>
                  <a:tcPr marL="68580" marR="68580" marT="34290" marB="34290">
                    <a:solidFill>
                      <a:schemeClr val="bg1"/>
                    </a:solidFill>
                  </a:tcPr>
                </a:tc>
                <a:extLst>
                  <a:ext uri="{0D108BD9-81ED-4DB2-BD59-A6C34878D82A}">
                    <a16:rowId xmlns:a16="http://schemas.microsoft.com/office/drawing/2014/main" val="1228672097"/>
                  </a:ext>
                </a:extLst>
              </a:tr>
              <a:tr h="20588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⑥</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rPr>
                        <a:t>許認可手続円滑化システム</a:t>
                      </a:r>
                      <a:endParaRPr lang="en-US" altLang="ja-JP" sz="800" dirty="0">
                        <a:latin typeface="Meiryo UI" panose="020B0604030504040204" pitchFamily="50" charset="-128"/>
                        <a:ea typeface="Meiryo UI" panose="020B0604030504040204" pitchFamily="50" charset="-128"/>
                      </a:endParaRP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土木、建築、健康などの許認可手続きを円滑化</a:t>
                      </a:r>
                    </a:p>
                  </a:txBody>
                  <a:tcPr marL="68580" marR="68580" marT="34290" marB="34290">
                    <a:solidFill>
                      <a:schemeClr val="bg1"/>
                    </a:solidFill>
                  </a:tcPr>
                </a:tc>
                <a:extLst>
                  <a:ext uri="{0D108BD9-81ED-4DB2-BD59-A6C34878D82A}">
                    <a16:rowId xmlns:a16="http://schemas.microsoft.com/office/drawing/2014/main" val="3862942578"/>
                  </a:ext>
                </a:extLst>
              </a:tr>
              <a:tr h="205881">
                <a:tc rowSpan="3">
                  <a:txBody>
                    <a:bodyPr/>
                    <a:lstStyle/>
                    <a:p>
                      <a:r>
                        <a:rPr kumimoji="1" lang="ja-JP" altLang="en-US" sz="800" dirty="0">
                          <a:latin typeface="Meiryo UI" panose="020B0604030504040204" pitchFamily="50" charset="-128"/>
                          <a:ea typeface="Meiryo UI" panose="020B0604030504040204" pitchFamily="50" charset="-128"/>
                        </a:rPr>
                        <a:t>子育て</a:t>
                      </a:r>
                    </a:p>
                  </a:txBody>
                  <a:tcPr marL="68580" marR="68580" marT="34290" marB="34290">
                    <a:lnR w="12700" cap="flat" cmpd="sng" algn="ctr">
                      <a:solidFill>
                        <a:schemeClr val="tx1"/>
                      </a:solidFill>
                      <a:prstDash val="solid"/>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⑦</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一時預かり予約システム</a:t>
                      </a: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保育施設の空き情報、予約、お知らせメールなど提供</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2056703139"/>
                  </a:ext>
                </a:extLst>
              </a:tr>
              <a:tr h="20588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⑧</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広域見守りサービス</a:t>
                      </a: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プラットフォームで子どもや高齢者の見守りを広域で実現</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117793222"/>
                  </a:ext>
                </a:extLst>
              </a:tr>
              <a:tr h="205881">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⑨</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幼保業務支援・サービス</a:t>
                      </a: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業務管理から保護者との連絡までカバーするシステム</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3477081571"/>
                  </a:ext>
                </a:extLst>
              </a:tr>
              <a:tr h="205881">
                <a:tc rowSpan="3">
                  <a:txBody>
                    <a:bodyPr/>
                    <a:lstStyle/>
                    <a:p>
                      <a:r>
                        <a:rPr kumimoji="1" lang="ja-JP" altLang="en-US" sz="800" dirty="0">
                          <a:latin typeface="Meiryo UI" panose="020B0604030504040204" pitchFamily="50" charset="-128"/>
                          <a:ea typeface="Meiryo UI" panose="020B0604030504040204" pitchFamily="50" charset="-128"/>
                        </a:rPr>
                        <a:t>教育</a:t>
                      </a:r>
                    </a:p>
                  </a:txBody>
                  <a:tcPr marL="68580" marR="68580" marT="34290" marB="34290">
                    <a:lnR w="12700" cap="flat" cmpd="sng" algn="ctr">
                      <a:solidFill>
                        <a:schemeClr val="tx1"/>
                      </a:solidFill>
                      <a:prstDash val="solid"/>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⑩</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広域学校連絡アプリ</a:t>
                      </a: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学校と保護者の便利なコミュニケーションツール</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1454615922"/>
                  </a:ext>
                </a:extLst>
              </a:tr>
              <a:tr h="20588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⑪</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子ども健全育成支援システム</a:t>
                      </a: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子ども関連のデータを</a:t>
                      </a:r>
                      <a:r>
                        <a:rPr kumimoji="1" lang="en-US" altLang="ja-JP" sz="800" dirty="0">
                          <a:solidFill>
                            <a:schemeClr val="tx1"/>
                          </a:solidFill>
                          <a:latin typeface="Meiryo UI" panose="020B0604030504040204" pitchFamily="50" charset="-128"/>
                          <a:ea typeface="Meiryo UI" panose="020B0604030504040204" pitchFamily="50" charset="-128"/>
                        </a:rPr>
                        <a:t>AI</a:t>
                      </a:r>
                      <a:r>
                        <a:rPr kumimoji="1" lang="ja-JP" altLang="en-US" sz="800" dirty="0">
                          <a:solidFill>
                            <a:schemeClr val="tx1"/>
                          </a:solidFill>
                          <a:latin typeface="Meiryo UI" panose="020B0604030504040204" pitchFamily="50" charset="-128"/>
                          <a:ea typeface="Meiryo UI" panose="020B0604030504040204" pitchFamily="50" charset="-128"/>
                        </a:rPr>
                        <a:t>分析し、リスクの早期発見等</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4175080403"/>
                  </a:ext>
                </a:extLst>
              </a:tr>
              <a:tr h="20588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800" dirty="0">
                          <a:latin typeface="Meiryo UI" panose="020B0604030504040204" pitchFamily="50" charset="-128"/>
                          <a:ea typeface="Meiryo UI" panose="020B0604030504040204" pitchFamily="50" charset="-128"/>
                        </a:rPr>
                        <a:t>⑫</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広域電子図書館</a:t>
                      </a:r>
                    </a:p>
                  </a:txBody>
                  <a:tcPr marL="68580" marR="68580" marT="34290" marB="34290">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本や映像のコンテンツを、ネット経由で利用</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solidFill>
                      <a:schemeClr val="bg1"/>
                    </a:solidFill>
                  </a:tcPr>
                </a:tc>
                <a:extLst>
                  <a:ext uri="{0D108BD9-81ED-4DB2-BD59-A6C34878D82A}">
                    <a16:rowId xmlns:a16="http://schemas.microsoft.com/office/drawing/2014/main" val="530654133"/>
                  </a:ext>
                </a:extLst>
              </a:tr>
            </a:tbl>
          </a:graphicData>
        </a:graphic>
      </p:graphicFrame>
      <p:sp>
        <p:nvSpPr>
          <p:cNvPr id="13" name="テキスト ボックス 12">
            <a:extLst>
              <a:ext uri="{FF2B5EF4-FFF2-40B4-BE49-F238E27FC236}">
                <a16:creationId xmlns:a16="http://schemas.microsoft.com/office/drawing/2014/main" id="{7AE13602-F338-4E7D-AD0A-7035CBA2CB63}"/>
              </a:ext>
            </a:extLst>
          </p:cNvPr>
          <p:cNvSpPr txBox="1"/>
          <p:nvPr/>
        </p:nvSpPr>
        <p:spPr>
          <a:xfrm>
            <a:off x="124236" y="1086961"/>
            <a:ext cx="42973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■デジタルサービスの例（他都市の先進事例などを参考に記載）</a:t>
            </a:r>
          </a:p>
        </p:txBody>
      </p:sp>
      <p:sp>
        <p:nvSpPr>
          <p:cNvPr id="8" name="正方形/長方形 7">
            <a:extLst>
              <a:ext uri="{FF2B5EF4-FFF2-40B4-BE49-F238E27FC236}">
                <a16:creationId xmlns:a16="http://schemas.microsoft.com/office/drawing/2014/main" id="{64CA1D49-0130-4ED3-9A0A-35DDD9256DBF}"/>
              </a:ext>
            </a:extLst>
          </p:cNvPr>
          <p:cNvSpPr/>
          <p:nvPr/>
        </p:nvSpPr>
        <p:spPr>
          <a:xfrm>
            <a:off x="0" y="-251"/>
            <a:ext cx="9144000" cy="370800"/>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イニシアティブでの検討（大阪府）</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Ⅰ</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デジタルサービス　</a:t>
            </a:r>
            <a:r>
              <a:rPr kumimoji="0" lang="ja-JP" altLang="en-US" sz="1400" b="1" i="0" u="none" strike="noStrike" kern="1200" cap="none" spc="0" normalizeH="0" baseline="0" noProof="0" dirty="0" smtClean="0">
                <a:ln>
                  <a:noFill/>
                </a:ln>
                <a:solidFill>
                  <a:prstClr val="white"/>
                </a:solidFill>
                <a:effectLst/>
                <a:uLnTx/>
                <a:uFillTx/>
                <a:latin typeface="Meiryo UI"/>
                <a:ea typeface="Meiryo UI"/>
                <a:cs typeface="+mn-cs"/>
              </a:rPr>
              <a:t>②</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市民向けデジタルサービスのイメージ</a:t>
            </a:r>
          </a:p>
        </p:txBody>
      </p:sp>
      <p:pic>
        <p:nvPicPr>
          <p:cNvPr id="3" name="図 2">
            <a:extLst>
              <a:ext uri="{FF2B5EF4-FFF2-40B4-BE49-F238E27FC236}">
                <a16:creationId xmlns:a16="http://schemas.microsoft.com/office/drawing/2014/main" id="{DCFB2120-F137-4EA5-BC62-47E8D042F8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3085" y="2431600"/>
            <a:ext cx="1689939" cy="2117931"/>
          </a:xfrm>
          <a:prstGeom prst="rect">
            <a:avLst/>
          </a:prstGeom>
        </p:spPr>
      </p:pic>
      <p:sp>
        <p:nvSpPr>
          <p:cNvPr id="12" name="正方形/長方形 6">
            <a:extLst>
              <a:ext uri="{FF2B5EF4-FFF2-40B4-BE49-F238E27FC236}">
                <a16:creationId xmlns:a16="http://schemas.microsoft.com/office/drawing/2014/main" id="{A95E07C0-F0B7-4F58-9C69-2B01ED58F1B3}"/>
              </a:ext>
            </a:extLst>
          </p:cNvPr>
          <p:cNvSpPr>
            <a:spLocks noChangeArrowheads="1"/>
          </p:cNvSpPr>
          <p:nvPr/>
        </p:nvSpPr>
        <p:spPr bwMode="auto">
          <a:xfrm>
            <a:off x="7176578" y="2433048"/>
            <a:ext cx="1431748" cy="1230426"/>
          </a:xfrm>
          <a:prstGeom prst="borderCallout1">
            <a:avLst>
              <a:gd name="adj1" fmla="val 20298"/>
              <a:gd name="adj2" fmla="val -1486"/>
              <a:gd name="adj3" fmla="val 11648"/>
              <a:gd name="adj4" fmla="val -15062"/>
            </a:avLst>
          </a:prstGeom>
          <a:ln>
            <a:headEnd/>
            <a:tailEnd/>
          </a:ln>
        </p:spPr>
        <p:style>
          <a:lnRef idx="2">
            <a:schemeClr val="dk1"/>
          </a:lnRef>
          <a:fillRef idx="1">
            <a:schemeClr val="lt1"/>
          </a:fillRef>
          <a:effectRef idx="0">
            <a:schemeClr val="dk1"/>
          </a:effectRef>
          <a:fontRef idx="minor">
            <a:schemeClr val="dk1"/>
          </a:fontRef>
        </p:style>
        <p:txBody>
          <a:bodyPr lIns="54000" tIns="54000" rIns="54000" bIns="54000" anchor="ctr"/>
          <a:lstStyle>
            <a:lvl1pPr>
              <a:defRPr>
                <a:solidFill>
                  <a:schemeClr val="tx1"/>
                </a:solidFill>
                <a:latin typeface="Arial" panose="020B0604020202020204" pitchFamily="34" charset="0"/>
                <a:ea typeface="Meiryo UI" panose="020B0604030504040204" pitchFamily="50" charset="-128"/>
              </a:defRPr>
            </a:lvl1pPr>
            <a:lvl2pPr marL="742950" indent="-285750">
              <a:defRPr>
                <a:solidFill>
                  <a:schemeClr val="tx1"/>
                </a:solidFill>
                <a:latin typeface="Arial" panose="020B0604020202020204" pitchFamily="34" charset="0"/>
                <a:ea typeface="Meiryo UI" panose="020B0604030504040204" pitchFamily="50" charset="-128"/>
              </a:defRPr>
            </a:lvl2pPr>
            <a:lvl3pPr marL="1143000" indent="-228600">
              <a:defRPr>
                <a:solidFill>
                  <a:schemeClr val="tx1"/>
                </a:solidFill>
                <a:latin typeface="Arial" panose="020B0604020202020204" pitchFamily="34" charset="0"/>
                <a:ea typeface="Meiryo UI" panose="020B0604030504040204" pitchFamily="50" charset="-128"/>
              </a:defRPr>
            </a:lvl3pPr>
            <a:lvl4pPr marL="1600200" indent="-228600">
              <a:defRPr>
                <a:solidFill>
                  <a:schemeClr val="tx1"/>
                </a:solidFill>
                <a:latin typeface="Arial" panose="020B0604020202020204" pitchFamily="34" charset="0"/>
                <a:ea typeface="Meiryo UI" panose="020B0604030504040204" pitchFamily="50" charset="-128"/>
              </a:defRPr>
            </a:lvl4pPr>
            <a:lvl5pPr marL="2057400" indent="-228600">
              <a:defRPr>
                <a:solidFill>
                  <a:schemeClr val="tx1"/>
                </a:solidFill>
                <a:latin typeface="Arial" panose="020B0604020202020204" pitchFamily="34" charset="0"/>
                <a:ea typeface="Meiryo UI" panose="020B060403050404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n-cs"/>
              </a:rPr>
              <a:t>利用者の①住所、②性別、　③年齢、④関心のあるテーマ等の設定により、その人に合ったパーソナライズされた情報を、適時に配信</a:t>
            </a:r>
            <a:endParaRPr kumimoji="1" lang="en-US" altLang="ja-JP" sz="9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5BD95965-C857-4779-8E31-A33FE37E1778}"/>
              </a:ext>
            </a:extLst>
          </p:cNvPr>
          <p:cNvSpPr txBox="1"/>
          <p:nvPr/>
        </p:nvSpPr>
        <p:spPr>
          <a:xfrm>
            <a:off x="5353085" y="1360315"/>
            <a:ext cx="3371249" cy="969496"/>
          </a:xfrm>
          <a:prstGeom prst="rect">
            <a:avLst/>
          </a:prstGeom>
          <a:noFill/>
        </p:spPr>
        <p:txBody>
          <a:bodyPr wrap="square">
            <a:spAutoFit/>
          </a:bodyPr>
          <a:lstStyle/>
          <a:p>
            <a:pPr marL="128588" marR="0" lvl="0" indent="-12858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自治体や準公共のサービスを中心に、住民一人ひとりが望む情報を、適時に得られるポータルサイトを構築 </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年度中の稼働をめざす</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128588" marR="0" lvl="0" indent="-12858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endParaRPr kumimoji="1" lang="en-US" altLang="ja-JP" sz="4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28588" marR="0" lvl="0" indent="-128588"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府及び一部市町村の情報提供からはじめ、以降、全市町村に加え民間のサービスも含めて対象を順次拡充</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0D5A8646-05F3-4FB5-8259-24C9AB8F8820}"/>
              </a:ext>
            </a:extLst>
          </p:cNvPr>
          <p:cNvSpPr txBox="1"/>
          <p:nvPr/>
        </p:nvSpPr>
        <p:spPr>
          <a:xfrm>
            <a:off x="5822583" y="988302"/>
            <a:ext cx="2412933" cy="276999"/>
          </a:xfrm>
          <a:prstGeom prst="rect">
            <a:avLst/>
          </a:prstGeom>
          <a:solidFill>
            <a:schemeClr val="accent2"/>
          </a:solidFill>
          <a:ln>
            <a:solidFill>
              <a:schemeClr val="accent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ポータル機能の充実</a:t>
            </a:r>
          </a:p>
        </p:txBody>
      </p:sp>
      <p:sp>
        <p:nvSpPr>
          <p:cNvPr id="17" name="テキスト ボックス 16">
            <a:extLst>
              <a:ext uri="{FF2B5EF4-FFF2-40B4-BE49-F238E27FC236}">
                <a16:creationId xmlns:a16="http://schemas.microsoft.com/office/drawing/2014/main" id="{1B175275-F620-457A-A252-A44E6720C5EF}"/>
              </a:ext>
            </a:extLst>
          </p:cNvPr>
          <p:cNvSpPr txBox="1"/>
          <p:nvPr/>
        </p:nvSpPr>
        <p:spPr>
          <a:xfrm>
            <a:off x="223431" y="4164629"/>
            <a:ext cx="4765794" cy="3348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注）各サービスは事務局案。今後、関係部局や市町村と協議を行い、関係部局や市町村のニーズに応じて</a:t>
            </a:r>
            <a:r>
              <a:rPr kumimoji="1" lang="ja-JP" altLang="en-US" sz="78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78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788" dirty="0">
                <a:solidFill>
                  <a:prstClr val="black"/>
                </a:solidFill>
                <a:latin typeface="Calibri"/>
                <a:ea typeface="ＭＳ Ｐゴシック" panose="020B0600070205080204" pitchFamily="50" charset="-128"/>
              </a:rPr>
              <a:t>　</a:t>
            </a:r>
            <a:r>
              <a:rPr lang="ja-JP" altLang="en-US" sz="788" dirty="0" smtClean="0">
                <a:solidFill>
                  <a:prstClr val="black"/>
                </a:solidFill>
                <a:latin typeface="Calibri"/>
                <a:ea typeface="ＭＳ Ｐゴシック" panose="020B0600070205080204" pitchFamily="50" charset="-128"/>
              </a:rPr>
              <a:t>　</a:t>
            </a:r>
            <a:r>
              <a:rPr kumimoji="1" lang="ja-JP" altLang="en-US" sz="78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住民</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a:t>
            </a:r>
            <a:r>
              <a:rPr kumimoji="1" lang="ja-JP" altLang="en-US" sz="78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身近な</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サービスを中心に具体化を図っていく。</a:t>
            </a:r>
          </a:p>
        </p:txBody>
      </p:sp>
      <p:sp>
        <p:nvSpPr>
          <p:cNvPr id="15" name="矢印: 五方向 16">
            <a:extLst>
              <a:ext uri="{FF2B5EF4-FFF2-40B4-BE49-F238E27FC236}">
                <a16:creationId xmlns:a16="http://schemas.microsoft.com/office/drawing/2014/main" id="{DBA23DE9-B351-4E9A-8835-DFDEC1316553}"/>
              </a:ext>
            </a:extLst>
          </p:cNvPr>
          <p:cNvSpPr/>
          <p:nvPr/>
        </p:nvSpPr>
        <p:spPr>
          <a:xfrm rot="5400000">
            <a:off x="4342981" y="1954244"/>
            <a:ext cx="458039" cy="6838196"/>
          </a:xfrm>
          <a:prstGeom prst="homePlate">
            <a:avLst>
              <a:gd name="adj" fmla="val 69829"/>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735926" y="5361904"/>
            <a:ext cx="7672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関係部局や市町村と連携しながら</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、令和５年度</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の事業化に向けて検討を加速</a:t>
            </a:r>
          </a:p>
        </p:txBody>
      </p:sp>
      <p:sp>
        <p:nvSpPr>
          <p:cNvPr id="2" name="テキスト ボックス 1"/>
          <p:cNvSpPr txBox="1"/>
          <p:nvPr/>
        </p:nvSpPr>
        <p:spPr>
          <a:xfrm>
            <a:off x="5894046" y="4541407"/>
            <a:ext cx="57740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イメージ</a:t>
            </a:r>
          </a:p>
        </p:txBody>
      </p:sp>
      <p:sp>
        <p:nvSpPr>
          <p:cNvPr id="4" name="正方形/長方形 3"/>
          <p:cNvSpPr/>
          <p:nvPr/>
        </p:nvSpPr>
        <p:spPr>
          <a:xfrm>
            <a:off x="5711992" y="2458672"/>
            <a:ext cx="1091867" cy="151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56985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811A778-3544-47E3-A8BB-86E6446B5E48}"/>
              </a:ext>
            </a:extLst>
          </p:cNvPr>
          <p:cNvSpPr/>
          <p:nvPr/>
        </p:nvSpPr>
        <p:spPr>
          <a:xfrm>
            <a:off x="1027" y="-1503"/>
            <a:ext cx="9144000" cy="371513"/>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イニシアティブでの検討（大阪府） </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Ⅱ</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市町村</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現状</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分析と方向性</a:t>
            </a:r>
          </a:p>
        </p:txBody>
      </p:sp>
      <p:sp>
        <p:nvSpPr>
          <p:cNvPr id="6" name="正方形/長方形 5">
            <a:extLst>
              <a:ext uri="{FF2B5EF4-FFF2-40B4-BE49-F238E27FC236}">
                <a16:creationId xmlns:a16="http://schemas.microsoft.com/office/drawing/2014/main" id="{54418336-CCCB-43DE-8A66-E7E0D7A1435A}"/>
              </a:ext>
            </a:extLst>
          </p:cNvPr>
          <p:cNvSpPr/>
          <p:nvPr/>
        </p:nvSpPr>
        <p:spPr>
          <a:xfrm>
            <a:off x="64061" y="2205273"/>
            <a:ext cx="999000" cy="12989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デジタル格差</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F4B655E1-1EE3-42C8-8BC6-BC69C6C25C65}"/>
              </a:ext>
            </a:extLst>
          </p:cNvPr>
          <p:cNvSpPr txBox="1"/>
          <p:nvPr/>
        </p:nvSpPr>
        <p:spPr>
          <a:xfrm>
            <a:off x="1119462" y="2205272"/>
            <a:ext cx="2396835" cy="1350370"/>
          </a:xfrm>
          <a:prstGeom prst="rect">
            <a:avLst/>
          </a:prstGeom>
          <a:solidFill>
            <a:schemeClr val="accent2">
              <a:lumMod val="20000"/>
              <a:lumOff val="80000"/>
            </a:schemeClr>
          </a:solidFill>
        </p:spPr>
        <p:txBody>
          <a:bodyPr wrap="square" anchor="ctr" anchorCtr="0">
            <a:spAutoFit/>
          </a:bodyPr>
          <a:lstStyle/>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府内市町村のデジタル化の格差</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府内市町村のデジタル化は他の大都市と比べても団体間の格差が大きい</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団体規模間でのシステム経費の格差</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小規模団体ほど住民１人当たりのシステム経費が割高になっている</a:t>
            </a:r>
          </a:p>
        </p:txBody>
      </p:sp>
      <p:sp>
        <p:nvSpPr>
          <p:cNvPr id="13" name="テキスト ボックス 12">
            <a:extLst>
              <a:ext uri="{FF2B5EF4-FFF2-40B4-BE49-F238E27FC236}">
                <a16:creationId xmlns:a16="http://schemas.microsoft.com/office/drawing/2014/main" id="{1D374D7E-2E3F-458F-84FA-B7AB4FBC2015}"/>
              </a:ext>
            </a:extLst>
          </p:cNvPr>
          <p:cNvSpPr txBox="1"/>
          <p:nvPr/>
        </p:nvSpPr>
        <p:spPr>
          <a:xfrm>
            <a:off x="1119460" y="1658042"/>
            <a:ext cx="235037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現状の課題（調査結果より）</a:t>
            </a:r>
          </a:p>
        </p:txBody>
      </p:sp>
      <p:cxnSp>
        <p:nvCxnSpPr>
          <p:cNvPr id="15" name="直線コネクタ 14">
            <a:extLst>
              <a:ext uri="{FF2B5EF4-FFF2-40B4-BE49-F238E27FC236}">
                <a16:creationId xmlns:a16="http://schemas.microsoft.com/office/drawing/2014/main" id="{E6A733C5-5C32-4015-9118-2533F69D5571}"/>
              </a:ext>
            </a:extLst>
          </p:cNvPr>
          <p:cNvCxnSpPr/>
          <p:nvPr/>
        </p:nvCxnSpPr>
        <p:spPr>
          <a:xfrm>
            <a:off x="1224494" y="1935269"/>
            <a:ext cx="2268000" cy="0"/>
          </a:xfrm>
          <a:prstGeom prst="line">
            <a:avLst/>
          </a:prstGeom>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FBE72361-FB4D-48EA-A93F-34F2C0BD328D}"/>
              </a:ext>
            </a:extLst>
          </p:cNvPr>
          <p:cNvSpPr txBox="1"/>
          <p:nvPr/>
        </p:nvSpPr>
        <p:spPr>
          <a:xfrm>
            <a:off x="3924205" y="1628533"/>
            <a:ext cx="235037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改革の方向性</a:t>
            </a:r>
          </a:p>
        </p:txBody>
      </p:sp>
      <p:cxnSp>
        <p:nvCxnSpPr>
          <p:cNvPr id="27" name="直線コネクタ 26">
            <a:extLst>
              <a:ext uri="{FF2B5EF4-FFF2-40B4-BE49-F238E27FC236}">
                <a16:creationId xmlns:a16="http://schemas.microsoft.com/office/drawing/2014/main" id="{74171F9E-03D0-4A5D-9F8F-81851052944A}"/>
              </a:ext>
            </a:extLst>
          </p:cNvPr>
          <p:cNvCxnSpPr/>
          <p:nvPr/>
        </p:nvCxnSpPr>
        <p:spPr>
          <a:xfrm>
            <a:off x="3878516" y="1935269"/>
            <a:ext cx="2441750" cy="0"/>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D4A636C8-F863-4E2D-9B70-E82F001FA553}"/>
              </a:ext>
            </a:extLst>
          </p:cNvPr>
          <p:cNvSpPr txBox="1"/>
          <p:nvPr/>
        </p:nvSpPr>
        <p:spPr>
          <a:xfrm>
            <a:off x="7137430" y="1625074"/>
            <a:ext cx="145587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今後の進め方</a:t>
            </a:r>
          </a:p>
        </p:txBody>
      </p:sp>
      <p:cxnSp>
        <p:nvCxnSpPr>
          <p:cNvPr id="29" name="直線コネクタ 28">
            <a:extLst>
              <a:ext uri="{FF2B5EF4-FFF2-40B4-BE49-F238E27FC236}">
                <a16:creationId xmlns:a16="http://schemas.microsoft.com/office/drawing/2014/main" id="{C0F92AB9-2736-4762-B3C0-4B229ACE2A7A}"/>
              </a:ext>
            </a:extLst>
          </p:cNvPr>
          <p:cNvCxnSpPr/>
          <p:nvPr/>
        </p:nvCxnSpPr>
        <p:spPr>
          <a:xfrm>
            <a:off x="6630103" y="1935269"/>
            <a:ext cx="2441750" cy="0"/>
          </a:xfrm>
          <a:prstGeom prst="line">
            <a:avLst/>
          </a:prstGeom>
        </p:spPr>
        <p:style>
          <a:lnRef idx="1">
            <a:schemeClr val="dk1"/>
          </a:lnRef>
          <a:fillRef idx="0">
            <a:schemeClr val="dk1"/>
          </a:fillRef>
          <a:effectRef idx="0">
            <a:schemeClr val="dk1"/>
          </a:effectRef>
          <a:fontRef idx="minor">
            <a:schemeClr val="tx1"/>
          </a:fontRef>
        </p:style>
      </p:cxnSp>
      <p:pic>
        <p:nvPicPr>
          <p:cNvPr id="3" name="グラフィックス 2" descr="棒グラフ (下降) 単色塗りつぶし">
            <a:extLst>
              <a:ext uri="{FF2B5EF4-FFF2-40B4-BE49-F238E27FC236}">
                <a16:creationId xmlns:a16="http://schemas.microsoft.com/office/drawing/2014/main" id="{E6AC4797-5D81-41B0-9C69-48808BA560C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54543" y="2764676"/>
            <a:ext cx="649063" cy="649063"/>
          </a:xfrm>
          <a:prstGeom prst="rect">
            <a:avLst/>
          </a:prstGeom>
        </p:spPr>
      </p:pic>
      <p:sp>
        <p:nvSpPr>
          <p:cNvPr id="20" name="テキスト ボックス 19">
            <a:extLst>
              <a:ext uri="{FF2B5EF4-FFF2-40B4-BE49-F238E27FC236}">
                <a16:creationId xmlns:a16="http://schemas.microsoft.com/office/drawing/2014/main" id="{6D02C7A1-0C45-4EC7-92ED-9B34067ADAF7}"/>
              </a:ext>
            </a:extLst>
          </p:cNvPr>
          <p:cNvSpPr txBox="1"/>
          <p:nvPr/>
        </p:nvSpPr>
        <p:spPr>
          <a:xfrm>
            <a:off x="1119460" y="4943432"/>
            <a:ext cx="2396834" cy="1454244"/>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共同化ニーズ</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府が実施した共同調達をはじめ、負担軽減につながる共同化のニーズが高い</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ガバメントクラウド移行への対応</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年度末までに基幹系</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業務の標準化が義務付けされ、この対応が急務だが、人材が不足</a:t>
            </a:r>
          </a:p>
        </p:txBody>
      </p:sp>
      <p:sp>
        <p:nvSpPr>
          <p:cNvPr id="22" name="正方形/長方形 21">
            <a:extLst>
              <a:ext uri="{FF2B5EF4-FFF2-40B4-BE49-F238E27FC236}">
                <a16:creationId xmlns:a16="http://schemas.microsoft.com/office/drawing/2014/main" id="{39997BE8-71E4-4632-85EC-325FFB638C52}"/>
              </a:ext>
            </a:extLst>
          </p:cNvPr>
          <p:cNvSpPr/>
          <p:nvPr/>
        </p:nvSpPr>
        <p:spPr>
          <a:xfrm>
            <a:off x="64061" y="4968092"/>
            <a:ext cx="999000" cy="1429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標準化</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F5298F97-6AA4-42F3-9C51-E1273490AF35}"/>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foregroundMark x1="73743" y1="26389" x2="73743" y2="26389"/>
                        <a14:foregroundMark x1="33799" y1="67222" x2="33799" y2="67778"/>
                        <a14:foregroundMark x1="48603" y1="74167" x2="48603" y2="74167"/>
                        <a14:foregroundMark x1="18156" y1="82222" x2="18156" y2="82222"/>
                      </a14:backgroundRemoval>
                    </a14:imgEffect>
                  </a14:imgLayer>
                </a14:imgProps>
              </a:ext>
              <a:ext uri="{28A0092B-C50C-407E-A947-70E740481C1C}">
                <a14:useLocalDpi xmlns:a14="http://schemas.microsoft.com/office/drawing/2010/main"/>
              </a:ext>
            </a:extLst>
          </a:blip>
          <a:stretch>
            <a:fillRect/>
          </a:stretch>
        </p:blipFill>
        <p:spPr>
          <a:xfrm>
            <a:off x="86429" y="5403364"/>
            <a:ext cx="572371" cy="575568"/>
          </a:xfrm>
          <a:prstGeom prst="rect">
            <a:avLst/>
          </a:prstGeom>
        </p:spPr>
      </p:pic>
      <p:sp>
        <p:nvSpPr>
          <p:cNvPr id="24" name="正方形/長方形 23">
            <a:extLst>
              <a:ext uri="{FF2B5EF4-FFF2-40B4-BE49-F238E27FC236}">
                <a16:creationId xmlns:a16="http://schemas.microsoft.com/office/drawing/2014/main" id="{81324D13-71F2-40C2-9AA9-FFB11AE55769}"/>
              </a:ext>
            </a:extLst>
          </p:cNvPr>
          <p:cNvSpPr/>
          <p:nvPr/>
        </p:nvSpPr>
        <p:spPr>
          <a:xfrm>
            <a:off x="64061" y="3717074"/>
            <a:ext cx="999000" cy="1038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人材不足</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 name="図 9">
            <a:extLst>
              <a:ext uri="{FF2B5EF4-FFF2-40B4-BE49-F238E27FC236}">
                <a16:creationId xmlns:a16="http://schemas.microsoft.com/office/drawing/2014/main" id="{DE62F596-9451-4490-8320-8BFD247C180D}"/>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5000" b="93500" l="10000" r="90000">
                        <a14:foregroundMark x1="51500" y1="9000" x2="51500" y2="9000"/>
                        <a14:foregroundMark x1="50500" y1="5000" x2="50500" y2="5000"/>
                        <a14:foregroundMark x1="51500" y1="41250" x2="51500" y2="41250"/>
                        <a14:foregroundMark x1="54250" y1="27750" x2="54250" y2="27750"/>
                        <a14:foregroundMark x1="40500" y1="72500" x2="40500" y2="72500"/>
                        <a14:foregroundMark x1="28750" y1="91750" x2="28750" y2="91750"/>
                        <a14:foregroundMark x1="75500" y1="93500" x2="75500" y2="93500"/>
                      </a14:backgroundRemoval>
                    </a14:imgEffect>
                  </a14:imgLayer>
                </a14:imgProps>
              </a:ext>
              <a:ext uri="{28A0092B-C50C-407E-A947-70E740481C1C}">
                <a14:useLocalDpi xmlns:a14="http://schemas.microsoft.com/office/drawing/2010/main"/>
              </a:ext>
            </a:extLst>
          </a:blip>
          <a:stretch>
            <a:fillRect/>
          </a:stretch>
        </p:blipFill>
        <p:spPr>
          <a:xfrm>
            <a:off x="337997" y="4209755"/>
            <a:ext cx="488916" cy="488916"/>
          </a:xfrm>
          <a:prstGeom prst="rect">
            <a:avLst/>
          </a:prstGeom>
        </p:spPr>
      </p:pic>
      <p:sp>
        <p:nvSpPr>
          <p:cNvPr id="30" name="テキスト ボックス 29">
            <a:extLst>
              <a:ext uri="{FF2B5EF4-FFF2-40B4-BE49-F238E27FC236}">
                <a16:creationId xmlns:a16="http://schemas.microsoft.com/office/drawing/2014/main" id="{3B98D529-8305-4A38-96A0-91F76E2E7681}"/>
              </a:ext>
            </a:extLst>
          </p:cNvPr>
          <p:cNvSpPr txBox="1"/>
          <p:nvPr/>
        </p:nvSpPr>
        <p:spPr>
          <a:xfrm>
            <a:off x="1119460" y="3717074"/>
            <a:ext cx="2396834" cy="1038119"/>
          </a:xfrm>
          <a:prstGeom prst="rect">
            <a:avLst/>
          </a:prstGeom>
          <a:solidFill>
            <a:schemeClr val="accent2">
              <a:lumMod val="20000"/>
              <a:lumOff val="80000"/>
            </a:schemeClr>
          </a:solid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デジタル人材の育成・確保、</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市町村アンケートによるニーズ調査では、</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１位</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人的不足（</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団体）</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２位</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スキルの不足（</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団体）</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と人材面のニーズが最も大きい</a:t>
            </a:r>
          </a:p>
        </p:txBody>
      </p:sp>
      <p:pic>
        <p:nvPicPr>
          <p:cNvPr id="16" name="図 15">
            <a:extLst>
              <a:ext uri="{FF2B5EF4-FFF2-40B4-BE49-F238E27FC236}">
                <a16:creationId xmlns:a16="http://schemas.microsoft.com/office/drawing/2014/main" id="{E65D6C6E-8D0E-45EF-937B-991952478484}"/>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2353" b="96471" l="5106" r="97447">
                        <a14:foregroundMark x1="48085" y1="9118" x2="48085" y2="9118"/>
                        <a14:foregroundMark x1="77447" y1="12353" x2="77447" y2="12353"/>
                        <a14:foregroundMark x1="40000" y1="2647" x2="40000" y2="2647"/>
                        <a14:foregroundMark x1="97872" y1="32059" x2="97872" y2="32059"/>
                        <a14:foregroundMark x1="5106" y1="96471" x2="5106" y2="96471"/>
                      </a14:backgroundRemoval>
                    </a14:imgEffect>
                  </a14:imgLayer>
                </a14:imgProps>
              </a:ext>
              <a:ext uri="{28A0092B-C50C-407E-A947-70E740481C1C}">
                <a14:useLocalDpi xmlns:a14="http://schemas.microsoft.com/office/drawing/2010/main"/>
              </a:ext>
            </a:extLst>
          </a:blip>
          <a:stretch>
            <a:fillRect/>
          </a:stretch>
        </p:blipFill>
        <p:spPr>
          <a:xfrm>
            <a:off x="658799" y="5423573"/>
            <a:ext cx="336228" cy="486458"/>
          </a:xfrm>
          <a:prstGeom prst="rect">
            <a:avLst/>
          </a:prstGeom>
        </p:spPr>
      </p:pic>
      <p:sp>
        <p:nvSpPr>
          <p:cNvPr id="33" name="テキスト ボックス 32">
            <a:extLst>
              <a:ext uri="{FF2B5EF4-FFF2-40B4-BE49-F238E27FC236}">
                <a16:creationId xmlns:a16="http://schemas.microsoft.com/office/drawing/2014/main" id="{FA53E0B4-6D3B-4C13-8E83-EC2ACCC9B06B}"/>
              </a:ext>
            </a:extLst>
          </p:cNvPr>
          <p:cNvSpPr txBox="1"/>
          <p:nvPr/>
        </p:nvSpPr>
        <p:spPr>
          <a:xfrm>
            <a:off x="3742001" y="2631596"/>
            <a:ext cx="2539097" cy="3201758"/>
          </a:xfrm>
          <a:prstGeom prst="roundRect">
            <a:avLst>
              <a:gd name="adj" fmla="val 4281"/>
            </a:avLst>
          </a:prstGeom>
          <a:solidFill>
            <a:schemeClr val="accent1">
              <a:lumMod val="40000"/>
              <a:lumOff val="60000"/>
            </a:scheme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市町村のデジタル課題に対する</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総合的な支援</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A092E2A8-0697-47BC-B72F-286B507F1BD7}"/>
              </a:ext>
            </a:extLst>
          </p:cNvPr>
          <p:cNvSpPr txBox="1"/>
          <p:nvPr/>
        </p:nvSpPr>
        <p:spPr>
          <a:xfrm>
            <a:off x="4054053" y="3685686"/>
            <a:ext cx="2143286" cy="1073371"/>
          </a:xfrm>
          <a:prstGeom prst="rect">
            <a:avLst/>
          </a:prstGeom>
          <a:solidFill>
            <a:schemeClr val="bg1"/>
          </a:solidFill>
          <a:ln>
            <a:solidFill>
              <a:schemeClr val="bg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共同調達</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：府が事業者を選定し、</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各団体が契約</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 共同利用</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：府が事業者と契約し、</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各団体が使用</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共同運用</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：市町村が利用</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システムの</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運用を一元化</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3" name="直線コネクタ 42">
            <a:extLst>
              <a:ext uri="{FF2B5EF4-FFF2-40B4-BE49-F238E27FC236}">
                <a16:creationId xmlns:a16="http://schemas.microsoft.com/office/drawing/2014/main" id="{1C28FFF2-D4B3-4082-B061-96DC91086E0F}"/>
              </a:ext>
            </a:extLst>
          </p:cNvPr>
          <p:cNvCxnSpPr>
            <a:stCxn id="11" idx="3"/>
            <a:endCxn id="33" idx="1"/>
          </p:cNvCxnSpPr>
          <p:nvPr/>
        </p:nvCxnSpPr>
        <p:spPr>
          <a:xfrm>
            <a:off x="3516297" y="2880457"/>
            <a:ext cx="225704" cy="1352018"/>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7AF0FB8E-C9C1-4E90-A49E-FB2253A7022E}"/>
              </a:ext>
            </a:extLst>
          </p:cNvPr>
          <p:cNvCxnSpPr>
            <a:cxnSpLocks/>
            <a:stCxn id="30" idx="3"/>
            <a:endCxn id="33" idx="1"/>
          </p:cNvCxnSpPr>
          <p:nvPr/>
        </p:nvCxnSpPr>
        <p:spPr>
          <a:xfrm flipV="1">
            <a:off x="3516294" y="4232475"/>
            <a:ext cx="225707" cy="3659"/>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EC91E67C-FAE1-42C5-816A-7D07AEDA665E}"/>
              </a:ext>
            </a:extLst>
          </p:cNvPr>
          <p:cNvCxnSpPr>
            <a:cxnSpLocks/>
            <a:stCxn id="20" idx="3"/>
            <a:endCxn id="33" idx="1"/>
          </p:cNvCxnSpPr>
          <p:nvPr/>
        </p:nvCxnSpPr>
        <p:spPr>
          <a:xfrm flipV="1">
            <a:off x="3516294" y="4232475"/>
            <a:ext cx="225707" cy="1438079"/>
          </a:xfrm>
          <a:prstGeom prst="line">
            <a:avLst/>
          </a:prstGeom>
          <a:ln w="25400"/>
        </p:spPr>
        <p:style>
          <a:lnRef idx="1">
            <a:schemeClr val="dk1"/>
          </a:lnRef>
          <a:fillRef idx="0">
            <a:schemeClr val="dk1"/>
          </a:fillRef>
          <a:effectRef idx="0">
            <a:schemeClr val="dk1"/>
          </a:effectRef>
          <a:fontRef idx="minor">
            <a:schemeClr val="tx1"/>
          </a:fontRef>
        </p:style>
      </p:cxnSp>
      <p:sp>
        <p:nvSpPr>
          <p:cNvPr id="61" name="四角形: 角を丸くする 60">
            <a:extLst>
              <a:ext uri="{FF2B5EF4-FFF2-40B4-BE49-F238E27FC236}">
                <a16:creationId xmlns:a16="http://schemas.microsoft.com/office/drawing/2014/main" id="{6B20B6D9-ADAE-4A9E-A3A8-5FEFE5C87BBD}"/>
              </a:ext>
            </a:extLst>
          </p:cNvPr>
          <p:cNvSpPr/>
          <p:nvPr/>
        </p:nvSpPr>
        <p:spPr>
          <a:xfrm>
            <a:off x="6570305" y="4246584"/>
            <a:ext cx="2467444" cy="1524416"/>
          </a:xfrm>
          <a:prstGeom prst="roundRect">
            <a:avLst>
              <a:gd name="adj" fmla="val 569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２．市町村のデジタル人材確保支援</a:t>
            </a: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四角形: 角を丸くする 62">
            <a:extLst>
              <a:ext uri="{FF2B5EF4-FFF2-40B4-BE49-F238E27FC236}">
                <a16:creationId xmlns:a16="http://schemas.microsoft.com/office/drawing/2014/main" id="{4B67E687-D418-496B-948B-A84A91D973DD}"/>
              </a:ext>
            </a:extLst>
          </p:cNvPr>
          <p:cNvSpPr/>
          <p:nvPr/>
        </p:nvSpPr>
        <p:spPr>
          <a:xfrm>
            <a:off x="6570305" y="2442297"/>
            <a:ext cx="2467444" cy="1728141"/>
          </a:xfrm>
          <a:prstGeom prst="roundRect">
            <a:avLst>
              <a:gd name="adj" fmla="val 6773"/>
            </a:avLst>
          </a:prstGeom>
          <a:solidFill>
            <a:schemeClr val="accent6">
              <a:lumMod val="40000"/>
              <a:lumOff val="60000"/>
            </a:scheme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１．市町村のシステム・施策の共同</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領域の更なる拡大</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 name="テキスト ボックス 64">
            <a:extLst>
              <a:ext uri="{FF2B5EF4-FFF2-40B4-BE49-F238E27FC236}">
                <a16:creationId xmlns:a16="http://schemas.microsoft.com/office/drawing/2014/main" id="{7709DFCA-3A99-464F-8956-942B3416EFE3}"/>
              </a:ext>
            </a:extLst>
          </p:cNvPr>
          <p:cNvSpPr txBox="1"/>
          <p:nvPr/>
        </p:nvSpPr>
        <p:spPr>
          <a:xfrm>
            <a:off x="6646640" y="2865573"/>
            <a:ext cx="2303056" cy="1154162"/>
          </a:xfrm>
          <a:prstGeom prst="rect">
            <a:avLst/>
          </a:prstGeom>
          <a:solidFill>
            <a:schemeClr val="bg1"/>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市町村のニーズを踏まえた共同調達の拡大</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（より住民サービス直結を意識）</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ja-JP" altLang="en-US" sz="7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システム共同化、共同運用等に係る諸課題の整理・具体化に向けた検討</a:t>
            </a:r>
          </a:p>
        </p:txBody>
      </p:sp>
      <p:sp>
        <p:nvSpPr>
          <p:cNvPr id="67" name="テキスト ボックス 66">
            <a:extLst>
              <a:ext uri="{FF2B5EF4-FFF2-40B4-BE49-F238E27FC236}">
                <a16:creationId xmlns:a16="http://schemas.microsoft.com/office/drawing/2014/main" id="{906E7892-ADCA-42F6-9660-40217D610142}"/>
              </a:ext>
            </a:extLst>
          </p:cNvPr>
          <p:cNvSpPr txBox="1"/>
          <p:nvPr/>
        </p:nvSpPr>
        <p:spPr>
          <a:xfrm>
            <a:off x="6636782" y="4563776"/>
            <a:ext cx="2296192" cy="1131079"/>
          </a:xfrm>
          <a:prstGeom prst="rect">
            <a:avLst/>
          </a:prstGeom>
          <a:solidFill>
            <a:schemeClr val="bg1"/>
          </a:solidFill>
        </p:spPr>
        <p:txBody>
          <a:bodyPr wrap="square">
            <a:spAutoFit/>
          </a:bodyPr>
          <a:lstStyle/>
          <a:p>
            <a:pPr marL="135000" marR="0" lvl="0" indent="-1620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アドバイザー事業の再編検討</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5000" marR="0" lvl="0" indent="-1620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5000" marR="0" lvl="0" indent="-1620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広域人材シェアリング等の具体化に向けた検討</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5000" marR="0" lvl="0" indent="-135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対象範囲</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（希望団体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全団体）</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5000" marR="0" lvl="0" indent="-135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費用負担のあり方、国事業の活用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35000" marR="0" lvl="0" indent="-135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人材支援分野</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（標準化対応支援等）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二等辺三角形 67">
            <a:extLst>
              <a:ext uri="{FF2B5EF4-FFF2-40B4-BE49-F238E27FC236}">
                <a16:creationId xmlns:a16="http://schemas.microsoft.com/office/drawing/2014/main" id="{A5E47FE1-6D34-42C2-ABE2-F34205015916}"/>
              </a:ext>
            </a:extLst>
          </p:cNvPr>
          <p:cNvSpPr/>
          <p:nvPr/>
        </p:nvSpPr>
        <p:spPr>
          <a:xfrm rot="5400000">
            <a:off x="5770005" y="3117112"/>
            <a:ext cx="1354217" cy="2177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二等辺三角形 68">
            <a:extLst>
              <a:ext uri="{FF2B5EF4-FFF2-40B4-BE49-F238E27FC236}">
                <a16:creationId xmlns:a16="http://schemas.microsoft.com/office/drawing/2014/main" id="{BA857C75-9E8F-4BF6-A866-EFCD44DFE4FF}"/>
              </a:ext>
            </a:extLst>
          </p:cNvPr>
          <p:cNvSpPr/>
          <p:nvPr/>
        </p:nvSpPr>
        <p:spPr>
          <a:xfrm rot="5400000">
            <a:off x="5752171" y="4890768"/>
            <a:ext cx="1354217" cy="2177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正方形/長方形 69">
            <a:extLst>
              <a:ext uri="{FF2B5EF4-FFF2-40B4-BE49-F238E27FC236}">
                <a16:creationId xmlns:a16="http://schemas.microsoft.com/office/drawing/2014/main" id="{589975EF-00B6-4624-AFED-8DF86A4A6A5E}"/>
              </a:ext>
            </a:extLst>
          </p:cNvPr>
          <p:cNvSpPr/>
          <p:nvPr/>
        </p:nvSpPr>
        <p:spPr>
          <a:xfrm>
            <a:off x="278097" y="1228625"/>
            <a:ext cx="8587806" cy="327548"/>
          </a:xfrm>
          <a:prstGeom prst="rect">
            <a:avLst/>
          </a:prstGeom>
          <a:solidFill>
            <a:srgbClr val="FFF2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目標</a:t>
            </a:r>
            <a:r>
              <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市町村間におけるデジタル格差を是正し、住民の</a:t>
            </a:r>
            <a:r>
              <a:rPr kumimoji="1" lang="en-US" altLang="ja-JP" sz="135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QoL</a:t>
            </a: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向上と職員の負担軽減（働き方改革）を進める</a:t>
            </a:r>
            <a:endParaRPr kumimoji="1" lang="ja-JP" altLang="en-US" sz="1350" b="1" i="0" u="none" strike="sng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4088293" y="3488371"/>
            <a:ext cx="80320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＜例＞</a:t>
            </a:r>
            <a:endPar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066901" y="3103735"/>
            <a:ext cx="2114727" cy="415498"/>
          </a:xfrm>
          <a:prstGeom prst="rect">
            <a:avLst/>
          </a:prstGeom>
        </p:spPr>
        <p:txBody>
          <a:bodyPr wrap="square">
            <a:spAutoFit/>
          </a:bodyPr>
          <a:lstStyle/>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市町村のシステム・施策の共同領域の更なる拡大</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4073104" y="4837735"/>
            <a:ext cx="2157963"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a:t>
            </a: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市町村のデジタル人材確保支援</a:t>
            </a: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p:cNvSpPr/>
          <p:nvPr/>
        </p:nvSpPr>
        <p:spPr>
          <a:xfrm>
            <a:off x="4073104" y="5095689"/>
            <a:ext cx="2108525"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en-US" altLang="ja-JP" sz="105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ガバメントクラウド</a:t>
            </a: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への円滑な</a:t>
            </a: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移行に対する支援</a:t>
            </a:r>
            <a:endParaRPr kumimoji="1"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矢印: 山形 37">
            <a:extLst>
              <a:ext uri="{FF2B5EF4-FFF2-40B4-BE49-F238E27FC236}">
                <a16:creationId xmlns:a16="http://schemas.microsoft.com/office/drawing/2014/main" id="{8807CA38-856B-4919-BB9A-B8FE6A3480C7}"/>
              </a:ext>
            </a:extLst>
          </p:cNvPr>
          <p:cNvSpPr/>
          <p:nvPr/>
        </p:nvSpPr>
        <p:spPr>
          <a:xfrm>
            <a:off x="3492494" y="1658042"/>
            <a:ext cx="181737" cy="28743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9" name="矢印: 山形 38">
            <a:extLst>
              <a:ext uri="{FF2B5EF4-FFF2-40B4-BE49-F238E27FC236}">
                <a16:creationId xmlns:a16="http://schemas.microsoft.com/office/drawing/2014/main" id="{88C99BE6-6898-4755-BDCB-40516D17F949}"/>
              </a:ext>
            </a:extLst>
          </p:cNvPr>
          <p:cNvSpPr/>
          <p:nvPr/>
        </p:nvSpPr>
        <p:spPr>
          <a:xfrm>
            <a:off x="3620527" y="1658042"/>
            <a:ext cx="181737" cy="28743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0" name="矢印: 山形 39">
            <a:extLst>
              <a:ext uri="{FF2B5EF4-FFF2-40B4-BE49-F238E27FC236}">
                <a16:creationId xmlns:a16="http://schemas.microsoft.com/office/drawing/2014/main" id="{107B1C88-05D2-4A8D-A32D-875E2CE0D158}"/>
              </a:ext>
            </a:extLst>
          </p:cNvPr>
          <p:cNvSpPr/>
          <p:nvPr/>
        </p:nvSpPr>
        <p:spPr>
          <a:xfrm>
            <a:off x="3748559" y="1658042"/>
            <a:ext cx="181737" cy="28743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矢印: 山形 40">
            <a:extLst>
              <a:ext uri="{FF2B5EF4-FFF2-40B4-BE49-F238E27FC236}">
                <a16:creationId xmlns:a16="http://schemas.microsoft.com/office/drawing/2014/main" id="{EFD5EAAF-DA9D-4A46-9B84-811977E1BDA9}"/>
              </a:ext>
            </a:extLst>
          </p:cNvPr>
          <p:cNvSpPr/>
          <p:nvPr/>
        </p:nvSpPr>
        <p:spPr>
          <a:xfrm>
            <a:off x="6303755" y="1649816"/>
            <a:ext cx="181737" cy="28743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2" name="矢印: 山形 41">
            <a:extLst>
              <a:ext uri="{FF2B5EF4-FFF2-40B4-BE49-F238E27FC236}">
                <a16:creationId xmlns:a16="http://schemas.microsoft.com/office/drawing/2014/main" id="{37ED48BF-F01B-4F77-BF5B-3AD4A8054B7E}"/>
              </a:ext>
            </a:extLst>
          </p:cNvPr>
          <p:cNvSpPr/>
          <p:nvPr/>
        </p:nvSpPr>
        <p:spPr>
          <a:xfrm>
            <a:off x="6431787" y="1649816"/>
            <a:ext cx="181737" cy="28743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5" name="矢印: 山形 44">
            <a:extLst>
              <a:ext uri="{FF2B5EF4-FFF2-40B4-BE49-F238E27FC236}">
                <a16:creationId xmlns:a16="http://schemas.microsoft.com/office/drawing/2014/main" id="{6840F091-4399-4EBB-AAEA-AE678C3C4576}"/>
              </a:ext>
            </a:extLst>
          </p:cNvPr>
          <p:cNvSpPr/>
          <p:nvPr/>
        </p:nvSpPr>
        <p:spPr>
          <a:xfrm>
            <a:off x="6559820" y="1649816"/>
            <a:ext cx="181737" cy="28743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30891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20335" y="773812"/>
            <a:ext cx="461394" cy="308723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東京都がカジノ運営に関する国政レベルのアプローチ。以後都で独自に検討</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924516" y="782369"/>
            <a:ext cx="46139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自民党「国際観光産業としてのカジノを考える議員連盟」発足</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1086850" y="3981788"/>
            <a:ext cx="100865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月～地方自治体カジノ</a:t>
            </a:r>
            <a:r>
              <a:rPr kumimoji="1" lang="ja-JP" altLang="en-US" sz="1050" b="0" i="0" u="none" strike="sng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協議</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研究会（東京、大阪、静岡、和歌山、宮崎、神奈川：後に協議会へと改組）</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カジノ実現のための法制度の在り方など検討し、国へ提言</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2346784" y="3996373"/>
            <a:ext cx="9652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橋下知事　シンガポール視察</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国での法制度の整備を求めるとともに、大阪の統合型リゾートの立地ポテンシャルに言及</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5271578" y="3997931"/>
            <a:ext cx="892333"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　橋下知事　関西広域連合での議論を提案</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関西観光・文化振興計画に</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KANSAI</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統合型リゾートの検討が盛り込まれる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6289228" y="3988225"/>
            <a:ext cx="401836"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松井知事　シンガポール視察</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6882482" y="4002737"/>
            <a:ext cx="414164"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松井知事・橋下市長</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首相にＩＲ早期法制化を提案</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4080257" y="3996300"/>
            <a:ext cx="404552"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大阪エンターテイメント都市構想推進検討会設置、検討開始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356496" y="764704"/>
            <a:ext cx="428104"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超党派「国際観光産業振興議員連盟」（ＩＲ議連）結成</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3817687" y="764509"/>
            <a:ext cx="601340"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国土交通省の成長戦略会議報告書に、新しい観光アイテムとしてのＩＲ検討明記</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4737180" y="764508"/>
            <a:ext cx="4641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行政刷新会議「できるだけ早く具体的な検討を開始する必要がある」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5269463" y="768081"/>
            <a:ext cx="286604"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ＩＲ議連　特別立法大綱案発表</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7531100" y="4002737"/>
            <a:ext cx="433884"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大阪府市ＩＲ立地準備会議設置</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8124681" y="4002737"/>
            <a:ext cx="634999" cy="26324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大阪府市ＩＲ立地準備会議「基本コンセプト案」、府市の候補地の例として夢洲ベイエリア提示</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7531100" y="75736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ＩＲ推進法案衆議院提出（議員提出法案：自民・維新・生活など）</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4533981" y="3997931"/>
            <a:ext cx="591148"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府「大阪の成長戦略」の具体的な取組みの一つとしてＩＲ盛り込み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601703" y="3981788"/>
            <a:ext cx="462629"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府　構造改革特区第一次提案「カジノ特別法の制定」</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3358520" y="3999488"/>
            <a:ext cx="426080" cy="26469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府　構造改革特区臨時提案「総合コンベンション法制の整備」</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8357398" y="757365"/>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ＩＲ推進法案が内閣委員会で審議開始（継続審議）</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5580111" y="768081"/>
            <a:ext cx="275269" cy="30929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ＩＲ議連　ＩＲ推進法案発表</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6948264" y="764508"/>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ＩＲ推進法案衆議院提出（議員提出法案：維新単独）</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4" y="169277"/>
            <a:ext cx="28356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■ＩＲ検討の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経過</a:t>
            </a:r>
          </a:p>
        </p:txBody>
      </p:sp>
      <p:graphicFrame>
        <p:nvGraphicFramePr>
          <p:cNvPr id="34" name="表 33"/>
          <p:cNvGraphicFramePr>
            <a:graphicFrameLocks noGrp="1"/>
          </p:cNvGraphicFramePr>
          <p:nvPr>
            <p:extLst/>
          </p:nvPr>
        </p:nvGraphicFramePr>
        <p:xfrm>
          <a:off x="116304" y="466791"/>
          <a:ext cx="8913399" cy="265174"/>
        </p:xfrm>
        <a:graphic>
          <a:graphicData uri="http://schemas.openxmlformats.org/drawingml/2006/table">
            <a:tbl>
              <a:tblPr firstRow="1" bandRow="1">
                <a:tableStyleId>{7DF18680-E054-41AD-8BC1-D1AEF772440D}</a:tableStyleId>
              </a:tblPr>
              <a:tblGrid>
                <a:gridCol w="207943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929311">
                  <a:extLst>
                    <a:ext uri="{9D8B030D-6E8A-4147-A177-3AD203B41FA5}">
                      <a16:colId xmlns:a16="http://schemas.microsoft.com/office/drawing/2014/main" val="20006"/>
                    </a:ext>
                  </a:extLst>
                </a:gridCol>
              </a:tblGrid>
              <a:tr h="265174">
                <a:tc>
                  <a:txBody>
                    <a:bodyPr/>
                    <a:lstStyle/>
                    <a:p>
                      <a:pPr algn="ct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2008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2009</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2010</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2011</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2012</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2013</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2014</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1124744"/>
            <a:ext cx="461665" cy="19970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国の動き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05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859170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D11B7D02-B46A-4FC0-9651-D547D8859995}"/>
              </a:ext>
            </a:extLst>
          </p:cNvPr>
          <p:cNvSpPr/>
          <p:nvPr/>
        </p:nvSpPr>
        <p:spPr>
          <a:xfrm>
            <a:off x="3870741" y="4334610"/>
            <a:ext cx="2546717" cy="1489635"/>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4" name="四角形: 角を丸くする 33">
            <a:extLst>
              <a:ext uri="{FF2B5EF4-FFF2-40B4-BE49-F238E27FC236}">
                <a16:creationId xmlns:a16="http://schemas.microsoft.com/office/drawing/2014/main" id="{73F03731-EF4F-4AE8-90D1-63AF04814403}"/>
              </a:ext>
            </a:extLst>
          </p:cNvPr>
          <p:cNvSpPr/>
          <p:nvPr/>
        </p:nvSpPr>
        <p:spPr>
          <a:xfrm>
            <a:off x="3870741" y="2395023"/>
            <a:ext cx="2546717" cy="1617218"/>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四角形: 角を丸くする 34">
            <a:extLst>
              <a:ext uri="{FF2B5EF4-FFF2-40B4-BE49-F238E27FC236}">
                <a16:creationId xmlns:a16="http://schemas.microsoft.com/office/drawing/2014/main" id="{174E96F0-FE83-4D0E-8399-20C7792FF80F}"/>
              </a:ext>
            </a:extLst>
          </p:cNvPr>
          <p:cNvSpPr/>
          <p:nvPr/>
        </p:nvSpPr>
        <p:spPr>
          <a:xfrm>
            <a:off x="6556680" y="4339667"/>
            <a:ext cx="2546717" cy="1489635"/>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四角形: 角を丸くする 35">
            <a:extLst>
              <a:ext uri="{FF2B5EF4-FFF2-40B4-BE49-F238E27FC236}">
                <a16:creationId xmlns:a16="http://schemas.microsoft.com/office/drawing/2014/main" id="{56E2584C-301C-4CE0-A160-F4D2F3EBF72F}"/>
              </a:ext>
            </a:extLst>
          </p:cNvPr>
          <p:cNvSpPr/>
          <p:nvPr/>
        </p:nvSpPr>
        <p:spPr>
          <a:xfrm>
            <a:off x="6556680" y="2400079"/>
            <a:ext cx="2546717" cy="1617218"/>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四角形: 角を丸くする 31">
            <a:extLst>
              <a:ext uri="{FF2B5EF4-FFF2-40B4-BE49-F238E27FC236}">
                <a16:creationId xmlns:a16="http://schemas.microsoft.com/office/drawing/2014/main" id="{6DD37267-C0F7-4104-B0AF-72F3609F07AA}"/>
              </a:ext>
            </a:extLst>
          </p:cNvPr>
          <p:cNvSpPr/>
          <p:nvPr/>
        </p:nvSpPr>
        <p:spPr>
          <a:xfrm>
            <a:off x="1184824" y="4328436"/>
            <a:ext cx="2546717" cy="1489635"/>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DAADFB72-84E1-40B4-9C65-B8DA595F8912}"/>
              </a:ext>
            </a:extLst>
          </p:cNvPr>
          <p:cNvSpPr/>
          <p:nvPr/>
        </p:nvSpPr>
        <p:spPr>
          <a:xfrm>
            <a:off x="1184824" y="2388849"/>
            <a:ext cx="2546717" cy="1617218"/>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811A778-3544-47E3-A8BB-86E6446B5E48}"/>
              </a:ext>
            </a:extLst>
          </p:cNvPr>
          <p:cNvSpPr/>
          <p:nvPr/>
        </p:nvSpPr>
        <p:spPr>
          <a:xfrm>
            <a:off x="2080" y="-964"/>
            <a:ext cx="9144000" cy="371513"/>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イニシアティブでの検討（大阪府</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Ⅲ</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　府庁</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現状</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分析と方向性</a:t>
            </a:r>
          </a:p>
        </p:txBody>
      </p:sp>
      <p:sp>
        <p:nvSpPr>
          <p:cNvPr id="6" name="正方形/長方形 5">
            <a:extLst>
              <a:ext uri="{FF2B5EF4-FFF2-40B4-BE49-F238E27FC236}">
                <a16:creationId xmlns:a16="http://schemas.microsoft.com/office/drawing/2014/main" id="{54418336-CCCB-43DE-8A66-E7E0D7A1435A}"/>
              </a:ext>
            </a:extLst>
          </p:cNvPr>
          <p:cNvSpPr/>
          <p:nvPr/>
        </p:nvSpPr>
        <p:spPr>
          <a:xfrm>
            <a:off x="63517" y="2388849"/>
            <a:ext cx="1051309" cy="16172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情報システムの最適化</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C669914A-B3F4-4CD2-AAFA-EE0D56914AF4}"/>
              </a:ext>
            </a:extLst>
          </p:cNvPr>
          <p:cNvSpPr/>
          <p:nvPr/>
        </p:nvSpPr>
        <p:spPr>
          <a:xfrm>
            <a:off x="60518" y="4322430"/>
            <a:ext cx="1083966" cy="1476480"/>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業務の高度化・</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効率化</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F4B655E1-1EE3-42C8-8BC6-BC69C6C25C65}"/>
              </a:ext>
            </a:extLst>
          </p:cNvPr>
          <p:cNvSpPr txBox="1"/>
          <p:nvPr/>
        </p:nvSpPr>
        <p:spPr>
          <a:xfrm>
            <a:off x="1210364" y="2420733"/>
            <a:ext cx="2495758" cy="1638910"/>
          </a:xfrm>
          <a:prstGeom prst="rect">
            <a:avLst/>
          </a:prstGeom>
          <a:noFill/>
        </p:spPr>
        <p:txBody>
          <a:bodyPr wrap="square">
            <a:spAutoFit/>
          </a:bodyPr>
          <a:lstStyle/>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情報システムの全体最適化が図られず、無駄と重複が生じている可能性</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ja-JP" altLang="en-US"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システムのブラックボックス化やベンダーロックインにより運用コストが高止まりの恐れ</a:t>
            </a: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8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個別調達により、システムリソースの非効率や情報セキュリティレベルにばらつきあり</a:t>
            </a:r>
          </a:p>
        </p:txBody>
      </p:sp>
      <p:sp>
        <p:nvSpPr>
          <p:cNvPr id="13" name="テキスト ボックス 12">
            <a:extLst>
              <a:ext uri="{FF2B5EF4-FFF2-40B4-BE49-F238E27FC236}">
                <a16:creationId xmlns:a16="http://schemas.microsoft.com/office/drawing/2014/main" id="{1D374D7E-2E3F-458F-84FA-B7AB4FBC2015}"/>
              </a:ext>
            </a:extLst>
          </p:cNvPr>
          <p:cNvSpPr txBox="1"/>
          <p:nvPr/>
        </p:nvSpPr>
        <p:spPr>
          <a:xfrm>
            <a:off x="1292398" y="1885238"/>
            <a:ext cx="235037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現状の課題（調査結果より）</a:t>
            </a:r>
          </a:p>
        </p:txBody>
      </p:sp>
      <p:cxnSp>
        <p:nvCxnSpPr>
          <p:cNvPr id="15" name="直線コネクタ 14">
            <a:extLst>
              <a:ext uri="{FF2B5EF4-FFF2-40B4-BE49-F238E27FC236}">
                <a16:creationId xmlns:a16="http://schemas.microsoft.com/office/drawing/2014/main" id="{E6A733C5-5C32-4015-9118-2533F69D5571}"/>
              </a:ext>
            </a:extLst>
          </p:cNvPr>
          <p:cNvCxnSpPr/>
          <p:nvPr/>
        </p:nvCxnSpPr>
        <p:spPr>
          <a:xfrm>
            <a:off x="1190729" y="2207360"/>
            <a:ext cx="2538000" cy="0"/>
          </a:xfrm>
          <a:prstGeom prst="line">
            <a:avLst/>
          </a:prstGeom>
        </p:spPr>
        <p:style>
          <a:lnRef idx="1">
            <a:schemeClr val="dk1"/>
          </a:lnRef>
          <a:fillRef idx="0">
            <a:schemeClr val="dk1"/>
          </a:fillRef>
          <a:effectRef idx="0">
            <a:schemeClr val="dk1"/>
          </a:effectRef>
          <a:fontRef idx="minor">
            <a:schemeClr val="tx1"/>
          </a:fontRef>
        </p:style>
      </p:cxnSp>
      <p:pic>
        <p:nvPicPr>
          <p:cNvPr id="17" name="グラフィックス 16" descr="質問 単色塗りつぶし">
            <a:extLst>
              <a:ext uri="{FF2B5EF4-FFF2-40B4-BE49-F238E27FC236}">
                <a16:creationId xmlns:a16="http://schemas.microsoft.com/office/drawing/2014/main" id="{E535316D-7EE9-4DD7-85C3-21E95FFABB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07474" y="4977665"/>
            <a:ext cx="685800" cy="685800"/>
          </a:xfrm>
          <a:prstGeom prst="rect">
            <a:avLst/>
          </a:prstGeom>
        </p:spPr>
      </p:pic>
      <p:pic>
        <p:nvPicPr>
          <p:cNvPr id="19" name="グラフィックス 18" descr="コンピューター 単色塗りつぶし">
            <a:extLst>
              <a:ext uri="{FF2B5EF4-FFF2-40B4-BE49-F238E27FC236}">
                <a16:creationId xmlns:a16="http://schemas.microsoft.com/office/drawing/2014/main" id="{C9CC0C8E-7D98-4B00-B0D6-F3BB34EE6FB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42774" y="3062896"/>
            <a:ext cx="372575" cy="372575"/>
          </a:xfrm>
          <a:prstGeom prst="rect">
            <a:avLst/>
          </a:prstGeom>
        </p:spPr>
      </p:pic>
      <p:pic>
        <p:nvPicPr>
          <p:cNvPr id="21" name="グラフィックス 20" descr="ノート PC 単色塗りつぶし">
            <a:extLst>
              <a:ext uri="{FF2B5EF4-FFF2-40B4-BE49-F238E27FC236}">
                <a16:creationId xmlns:a16="http://schemas.microsoft.com/office/drawing/2014/main" id="{90834F98-468F-4638-94D3-D92F90B9155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68877" y="3365816"/>
            <a:ext cx="372575" cy="372575"/>
          </a:xfrm>
          <a:prstGeom prst="rect">
            <a:avLst/>
          </a:prstGeom>
        </p:spPr>
      </p:pic>
      <p:pic>
        <p:nvPicPr>
          <p:cNvPr id="23" name="グラフィックス 22" descr="サーバー 単色塗りつぶし">
            <a:extLst>
              <a:ext uri="{FF2B5EF4-FFF2-40B4-BE49-F238E27FC236}">
                <a16:creationId xmlns:a16="http://schemas.microsoft.com/office/drawing/2014/main" id="{A5551004-9612-42AA-BA68-10D097906F4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21681" y="3435470"/>
            <a:ext cx="372575" cy="372575"/>
          </a:xfrm>
          <a:prstGeom prst="rect">
            <a:avLst/>
          </a:prstGeom>
        </p:spPr>
      </p:pic>
      <p:sp>
        <p:nvSpPr>
          <p:cNvPr id="25" name="テキスト ボックス 24">
            <a:extLst>
              <a:ext uri="{FF2B5EF4-FFF2-40B4-BE49-F238E27FC236}">
                <a16:creationId xmlns:a16="http://schemas.microsoft.com/office/drawing/2014/main" id="{DE7B376C-C7D7-48A3-AD86-6FB4EE4A140D}"/>
              </a:ext>
            </a:extLst>
          </p:cNvPr>
          <p:cNvSpPr txBox="1"/>
          <p:nvPr/>
        </p:nvSpPr>
        <p:spPr>
          <a:xfrm>
            <a:off x="1229972" y="4369884"/>
            <a:ext cx="2460120" cy="900246"/>
          </a:xfrm>
          <a:prstGeom prst="rect">
            <a:avLst/>
          </a:prstGeom>
          <a:noFill/>
        </p:spPr>
        <p:txBody>
          <a:bodyPr wrap="square">
            <a:spAutoFit/>
          </a:bodyPr>
          <a:lstStyle/>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既存の情報システムについて機能が十分でないものがある</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システム化されていない業務が多く、各部におけるデジタル化ニーズあり</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FBE72361-FB4D-48EA-A93F-34F2C0BD328D}"/>
              </a:ext>
            </a:extLst>
          </p:cNvPr>
          <p:cNvSpPr txBox="1"/>
          <p:nvPr/>
        </p:nvSpPr>
        <p:spPr>
          <a:xfrm>
            <a:off x="3946420" y="1885238"/>
            <a:ext cx="235037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改革の方向性</a:t>
            </a:r>
          </a:p>
        </p:txBody>
      </p:sp>
      <p:cxnSp>
        <p:nvCxnSpPr>
          <p:cNvPr id="27" name="直線コネクタ 26">
            <a:extLst>
              <a:ext uri="{FF2B5EF4-FFF2-40B4-BE49-F238E27FC236}">
                <a16:creationId xmlns:a16="http://schemas.microsoft.com/office/drawing/2014/main" id="{74171F9E-03D0-4A5D-9F8F-81851052944A}"/>
              </a:ext>
            </a:extLst>
          </p:cNvPr>
          <p:cNvCxnSpPr/>
          <p:nvPr/>
        </p:nvCxnSpPr>
        <p:spPr>
          <a:xfrm>
            <a:off x="3900732" y="2207360"/>
            <a:ext cx="2441750" cy="0"/>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D4A636C8-F863-4E2D-9B70-E82F001FA553}"/>
              </a:ext>
            </a:extLst>
          </p:cNvPr>
          <p:cNvSpPr txBox="1"/>
          <p:nvPr/>
        </p:nvSpPr>
        <p:spPr>
          <a:xfrm>
            <a:off x="6599182" y="1885238"/>
            <a:ext cx="235037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今後の進め方</a:t>
            </a:r>
          </a:p>
        </p:txBody>
      </p:sp>
      <p:cxnSp>
        <p:nvCxnSpPr>
          <p:cNvPr id="29" name="直線コネクタ 28">
            <a:extLst>
              <a:ext uri="{FF2B5EF4-FFF2-40B4-BE49-F238E27FC236}">
                <a16:creationId xmlns:a16="http://schemas.microsoft.com/office/drawing/2014/main" id="{C0F92AB9-2736-4762-B3C0-4B229ACE2A7A}"/>
              </a:ext>
            </a:extLst>
          </p:cNvPr>
          <p:cNvCxnSpPr/>
          <p:nvPr/>
        </p:nvCxnSpPr>
        <p:spPr>
          <a:xfrm>
            <a:off x="6553493" y="2207360"/>
            <a:ext cx="2441750" cy="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D80D7BD5-463E-4E78-B958-9634F90F914B}"/>
              </a:ext>
            </a:extLst>
          </p:cNvPr>
          <p:cNvSpPr txBox="1"/>
          <p:nvPr/>
        </p:nvSpPr>
        <p:spPr>
          <a:xfrm>
            <a:off x="3946420" y="2348880"/>
            <a:ext cx="2441749" cy="17312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ソフトウェアの最適化</a:t>
            </a: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（標準化の推進）　</a:t>
            </a:r>
            <a:endPar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標準的な外部サービスやパッケージソフト等を適用</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（既存のサービスの購入）</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適用製品がないものは独自開発を継続</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（高度プログラミング不要な市販ツールも）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 </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ハードウェアの集約</a:t>
            </a: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（共通化の推進）</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クラウドサービス上の共通基盤に可能な限り集約（運用も含め）</a:t>
            </a:r>
          </a:p>
        </p:txBody>
      </p:sp>
      <p:sp>
        <p:nvSpPr>
          <p:cNvPr id="22" name="テキスト ボックス 21">
            <a:extLst>
              <a:ext uri="{FF2B5EF4-FFF2-40B4-BE49-F238E27FC236}">
                <a16:creationId xmlns:a16="http://schemas.microsoft.com/office/drawing/2014/main" id="{3479414A-1C50-4F64-85F0-2FD91AF52981}"/>
              </a:ext>
            </a:extLst>
          </p:cNvPr>
          <p:cNvSpPr txBox="1"/>
          <p:nvPr/>
        </p:nvSpPr>
        <p:spPr>
          <a:xfrm>
            <a:off x="3921998" y="4369884"/>
            <a:ext cx="2441749" cy="1454244"/>
          </a:xfrm>
          <a:prstGeom prst="rect">
            <a:avLst/>
          </a:prstGeom>
          <a:noFill/>
        </p:spPr>
        <p:txBody>
          <a:bodyPr wrap="square">
            <a:spAutoFit/>
          </a:bodyPr>
          <a:lstStyle/>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既存の情報システムへの機能追加については、上記最適化の検討とあわせて推進</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4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2000" marR="0" lvl="0" indent="-1620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庁内部局アンケート調査で把握したニーズについて、既存ツールの活用</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（行政オンラインシステム、</a:t>
            </a:r>
            <a:r>
              <a:rPr kumimoji="1" lang="en-US" altLang="ja-JP" sz="9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Kintone</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ほか）</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などにより、適宜</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BPR</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も進めながらデジタル化</a:t>
            </a:r>
          </a:p>
        </p:txBody>
      </p:sp>
      <p:sp>
        <p:nvSpPr>
          <p:cNvPr id="24" name="テキスト ボックス 23">
            <a:extLst>
              <a:ext uri="{FF2B5EF4-FFF2-40B4-BE49-F238E27FC236}">
                <a16:creationId xmlns:a16="http://schemas.microsoft.com/office/drawing/2014/main" id="{4AD0F7ED-DB3A-47C7-AE08-7F825179A62E}"/>
              </a:ext>
            </a:extLst>
          </p:cNvPr>
          <p:cNvSpPr txBox="1"/>
          <p:nvPr/>
        </p:nvSpPr>
        <p:spPr>
          <a:xfrm>
            <a:off x="6633815" y="2446630"/>
            <a:ext cx="2520000" cy="1384995"/>
          </a:xfrm>
          <a:prstGeom prst="rect">
            <a:avLst/>
          </a:prstGeom>
          <a:noFill/>
        </p:spPr>
        <p:txBody>
          <a:bodyPr wrap="square">
            <a:spAutoFit/>
          </a:bodyPr>
          <a:lstStyle/>
          <a:p>
            <a:pPr marL="213300" marR="0" lvl="0" indent="-2133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左記の方向性「ソフトウェアの最適化</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「ハードウェアの集約」の観点から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全てのシステムについて点検を行い、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システムごとの方向性も含めた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「システムカルテ」</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を年度末までに整理し、</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継続的に管理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コスト削減効果もあわせて試算</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67176199-923E-41DD-82AA-DC988B6CE481}"/>
              </a:ext>
            </a:extLst>
          </p:cNvPr>
          <p:cNvSpPr txBox="1"/>
          <p:nvPr/>
        </p:nvSpPr>
        <p:spPr>
          <a:xfrm>
            <a:off x="6633815" y="4419081"/>
            <a:ext cx="2250003" cy="577081"/>
          </a:xfrm>
          <a:prstGeom prst="rect">
            <a:avLst/>
          </a:prstGeom>
          <a:noFill/>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各部局支援体制の整備やハンズオン研修などにより、業務のデジタル化ニーズを順次具体化</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B1598934-3E58-4484-98EA-F6D581EAF0D6}"/>
              </a:ext>
            </a:extLst>
          </p:cNvPr>
          <p:cNvSpPr txBox="1"/>
          <p:nvPr/>
        </p:nvSpPr>
        <p:spPr>
          <a:xfrm>
            <a:off x="7161216" y="5217402"/>
            <a:ext cx="1834027"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優先的にシステム改修やデジタル化が必要なものは、予算要求時にあわせて議論</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右矢印 80">
            <a:extLst>
              <a:ext uri="{FF2B5EF4-FFF2-40B4-BE49-F238E27FC236}">
                <a16:creationId xmlns:a16="http://schemas.microsoft.com/office/drawing/2014/main" id="{D92B2E6B-5AFB-4820-AA3E-33B80F52E3FD}"/>
              </a:ext>
            </a:extLst>
          </p:cNvPr>
          <p:cNvSpPr/>
          <p:nvPr/>
        </p:nvSpPr>
        <p:spPr>
          <a:xfrm>
            <a:off x="6900490" y="5290738"/>
            <a:ext cx="243007" cy="355571"/>
          </a:xfrm>
          <a:prstGeom prst="rightArrow">
            <a:avLst>
              <a:gd name="adj1" fmla="val 50000"/>
              <a:gd name="adj2" fmla="val 607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B1598934-3E58-4484-98EA-F6D581EAF0D6}"/>
              </a:ext>
            </a:extLst>
          </p:cNvPr>
          <p:cNvSpPr txBox="1"/>
          <p:nvPr/>
        </p:nvSpPr>
        <p:spPr>
          <a:xfrm>
            <a:off x="1734447" y="5217402"/>
            <a:ext cx="1908325"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デジタル技術を活用することで、府民の利便性向上や職員の生産性向上に資する余地あり</a:t>
            </a:r>
          </a:p>
        </p:txBody>
      </p:sp>
      <p:sp>
        <p:nvSpPr>
          <p:cNvPr id="40" name="右矢印 80">
            <a:extLst>
              <a:ext uri="{FF2B5EF4-FFF2-40B4-BE49-F238E27FC236}">
                <a16:creationId xmlns:a16="http://schemas.microsoft.com/office/drawing/2014/main" id="{D92B2E6B-5AFB-4820-AA3E-33B80F52E3FD}"/>
              </a:ext>
            </a:extLst>
          </p:cNvPr>
          <p:cNvSpPr/>
          <p:nvPr/>
        </p:nvSpPr>
        <p:spPr>
          <a:xfrm>
            <a:off x="1451100" y="5323086"/>
            <a:ext cx="243007" cy="355571"/>
          </a:xfrm>
          <a:prstGeom prst="rightArrow">
            <a:avLst>
              <a:gd name="adj1" fmla="val 50000"/>
              <a:gd name="adj2" fmla="val 607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9AE19017-A40F-4CBB-ADAB-8AE80D44632A}"/>
              </a:ext>
            </a:extLst>
          </p:cNvPr>
          <p:cNvSpPr txBox="1"/>
          <p:nvPr/>
        </p:nvSpPr>
        <p:spPr>
          <a:xfrm>
            <a:off x="48857" y="5790118"/>
            <a:ext cx="1577436" cy="4560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システム化されていない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業務のデジタル化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正方形/長方形 37"/>
          <p:cNvSpPr/>
          <p:nvPr/>
        </p:nvSpPr>
        <p:spPr>
          <a:xfrm>
            <a:off x="237393" y="1211022"/>
            <a:ext cx="8634046" cy="361138"/>
          </a:xfrm>
          <a:prstGeom prst="rect">
            <a:avLst/>
          </a:prstGeom>
          <a:solidFill>
            <a:srgbClr val="FFF2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目標</a:t>
            </a:r>
            <a:r>
              <a:rPr kumimoji="1" lang="en-US" altLang="ja-JP"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業務のデジタル化を促進させるとともに、システム最適化によりコストを見直し</a:t>
            </a:r>
          </a:p>
        </p:txBody>
      </p:sp>
      <p:sp>
        <p:nvSpPr>
          <p:cNvPr id="4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77117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55" y="-1265"/>
            <a:ext cx="9144000" cy="371513"/>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a:t>
            </a:r>
            <a:r>
              <a:rPr kumimoji="0" lang="en-US" altLang="ja-JP" sz="18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イニシアティブでの検討（大阪府</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Ⅳ</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　制度</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・あり方　更なる検討の深堀り</a:t>
            </a:r>
          </a:p>
        </p:txBody>
      </p:sp>
      <p:sp>
        <p:nvSpPr>
          <p:cNvPr id="14" name="正方形/長方形 13"/>
          <p:cNvSpPr/>
          <p:nvPr/>
        </p:nvSpPr>
        <p:spPr>
          <a:xfrm>
            <a:off x="111060" y="1194034"/>
            <a:ext cx="8898906" cy="274604"/>
          </a:xfrm>
          <a:prstGeom prst="rect">
            <a:avLst/>
          </a:prstGeom>
          <a:solidFill>
            <a:srgbClr val="FFF2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目標：デジタル改革を持続的に推進するための体制の構築</a:t>
            </a:r>
          </a:p>
        </p:txBody>
      </p:sp>
      <p:sp>
        <p:nvSpPr>
          <p:cNvPr id="3" name="四角形: 角を丸くする 2">
            <a:extLst>
              <a:ext uri="{FF2B5EF4-FFF2-40B4-BE49-F238E27FC236}">
                <a16:creationId xmlns:a16="http://schemas.microsoft.com/office/drawing/2014/main" id="{6C017B3A-B54A-44BC-8D1A-532AB67211DB}"/>
              </a:ext>
            </a:extLst>
          </p:cNvPr>
          <p:cNvSpPr/>
          <p:nvPr/>
        </p:nvSpPr>
        <p:spPr>
          <a:xfrm>
            <a:off x="111060" y="1528573"/>
            <a:ext cx="4216549" cy="27460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庁内のデジタル化機能の強化</a:t>
            </a:r>
          </a:p>
        </p:txBody>
      </p:sp>
      <p:sp>
        <p:nvSpPr>
          <p:cNvPr id="8" name="四角形: 角を丸くする 7">
            <a:extLst>
              <a:ext uri="{FF2B5EF4-FFF2-40B4-BE49-F238E27FC236}">
                <a16:creationId xmlns:a16="http://schemas.microsoft.com/office/drawing/2014/main" id="{95404F29-9A75-4FBA-842C-B37DA34C63E8}"/>
              </a:ext>
            </a:extLst>
          </p:cNvPr>
          <p:cNvSpPr/>
          <p:nvPr/>
        </p:nvSpPr>
        <p:spPr>
          <a:xfrm>
            <a:off x="4943076" y="1528573"/>
            <a:ext cx="4089865" cy="27460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多様な選択肢の検討</a:t>
            </a:r>
          </a:p>
        </p:txBody>
      </p:sp>
      <p:sp>
        <p:nvSpPr>
          <p:cNvPr id="5" name="テキスト ボックス 4">
            <a:extLst>
              <a:ext uri="{FF2B5EF4-FFF2-40B4-BE49-F238E27FC236}">
                <a16:creationId xmlns:a16="http://schemas.microsoft.com/office/drawing/2014/main" id="{3B760C5D-E39D-4683-9959-6CA45ACEC54C}"/>
              </a:ext>
            </a:extLst>
          </p:cNvPr>
          <p:cNvSpPr txBox="1"/>
          <p:nvPr/>
        </p:nvSpPr>
        <p:spPr>
          <a:xfrm>
            <a:off x="121963" y="1886248"/>
            <a:ext cx="4185174" cy="214674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１．デジタル人材の強化</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2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①外部人材の獲得</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すぐに着手すべき①デジタルサービスの充実、②既存システムの最適化、③アナログ業務のシステム化を実施していくため、</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IT</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アーキテクトやプロジェクトマネージャーなどのデジタル人材の登用について検討を加速する。</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②内部人材の育成強化</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持続可能な推進体制を確保するため、内部のデジタル人材強化策についても早急に進める。</a:t>
            </a: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52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現行の「行政情報職」のスキルアップの仕組みについても構築</a:t>
            </a: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を検討</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1" name="テキスト ボックス 10">
            <a:extLst>
              <a:ext uri="{FF2B5EF4-FFF2-40B4-BE49-F238E27FC236}">
                <a16:creationId xmlns:a16="http://schemas.microsoft.com/office/drawing/2014/main" id="{98F7E203-C19E-4674-B43A-E75F3EAE7B61}"/>
              </a:ext>
            </a:extLst>
          </p:cNvPr>
          <p:cNvSpPr txBox="1"/>
          <p:nvPr/>
        </p:nvSpPr>
        <p:spPr>
          <a:xfrm>
            <a:off x="111060" y="4037078"/>
            <a:ext cx="4185173" cy="1413913"/>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２．デジタル化に適した仕組みの検討</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①緊急時や技術革新に即応するシステム調達</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新型コロナのような緊急時対応、デジタル技術の革新に沿ったアジャイル開発など、デジタル化に適した調達のあり方について深堀り検討</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②柔軟な予算の対応</a:t>
            </a:r>
            <a:endPar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上記同様、緊急時に対応できる仕組みの検討</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二等辺三角形 6">
            <a:extLst>
              <a:ext uri="{FF2B5EF4-FFF2-40B4-BE49-F238E27FC236}">
                <a16:creationId xmlns:a16="http://schemas.microsoft.com/office/drawing/2014/main" id="{7CD76C3F-F357-4BEF-B6FD-F317B167E1CC}"/>
              </a:ext>
            </a:extLst>
          </p:cNvPr>
          <p:cNvSpPr/>
          <p:nvPr/>
        </p:nvSpPr>
        <p:spPr>
          <a:xfrm rot="5400000">
            <a:off x="3526336" y="3347824"/>
            <a:ext cx="2131256" cy="27460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6776D5D4-5B9E-49DD-B359-65A46C897A9E}"/>
              </a:ext>
            </a:extLst>
          </p:cNvPr>
          <p:cNvSpPr txBox="1"/>
          <p:nvPr/>
        </p:nvSpPr>
        <p:spPr>
          <a:xfrm>
            <a:off x="4962622" y="1788890"/>
            <a:ext cx="3989294" cy="7617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■事業体の可能性研究</a:t>
            </a:r>
            <a:endParaRPr kumimoji="1" lang="en-US" altLang="ja-JP" sz="4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庁内のデジタル化機能の強化を進めてもなお、達成困難な制度上の課題（デジタル人材の獲得、戦略的調達の実践など）を検証し、一部機能の外部化も含めて、今後さらに検討を進める。</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672E7F72-7CC2-4385-99F6-D199A6DC1008}"/>
              </a:ext>
            </a:extLst>
          </p:cNvPr>
          <p:cNvSpPr txBox="1"/>
          <p:nvPr/>
        </p:nvSpPr>
        <p:spPr>
          <a:xfrm>
            <a:off x="4435285" y="1634851"/>
            <a:ext cx="346249" cy="310918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自治体制度の中で、出来ることと出来ないことの整理</a:t>
            </a:r>
          </a:p>
        </p:txBody>
      </p:sp>
      <p:cxnSp>
        <p:nvCxnSpPr>
          <p:cNvPr id="4" name="直線コネクタ 3">
            <a:extLst>
              <a:ext uri="{FF2B5EF4-FFF2-40B4-BE49-F238E27FC236}">
                <a16:creationId xmlns:a16="http://schemas.microsoft.com/office/drawing/2014/main" id="{5744BBEE-1F76-4DEC-978C-0BC5EBF7FA8B}"/>
              </a:ext>
            </a:extLst>
          </p:cNvPr>
          <p:cNvCxnSpPr/>
          <p:nvPr/>
        </p:nvCxnSpPr>
        <p:spPr>
          <a:xfrm>
            <a:off x="189550" y="2089091"/>
            <a:ext cx="4050000"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F3B8771C-864D-4C94-825C-F626F9645B4C}"/>
              </a:ext>
            </a:extLst>
          </p:cNvPr>
          <p:cNvCxnSpPr/>
          <p:nvPr/>
        </p:nvCxnSpPr>
        <p:spPr>
          <a:xfrm>
            <a:off x="173862" y="4229282"/>
            <a:ext cx="4050000"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30C02F19-DD85-49C7-A475-A8D0DE18ECAA}"/>
              </a:ext>
            </a:extLst>
          </p:cNvPr>
          <p:cNvSpPr txBox="1"/>
          <p:nvPr/>
        </p:nvSpPr>
        <p:spPr>
          <a:xfrm>
            <a:off x="5624794" y="2518438"/>
            <a:ext cx="281840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＜府庁</a:t>
            </a: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／デジタルサービスの事業体の例＞</a:t>
            </a:r>
          </a:p>
        </p:txBody>
      </p:sp>
      <p:sp>
        <p:nvSpPr>
          <p:cNvPr id="17" name="テキスト ボックス 16">
            <a:extLst>
              <a:ext uri="{FF2B5EF4-FFF2-40B4-BE49-F238E27FC236}">
                <a16:creationId xmlns:a16="http://schemas.microsoft.com/office/drawing/2014/main" id="{BD16DFFE-9A4C-48E0-A739-E9DFA90112F3}"/>
              </a:ext>
            </a:extLst>
          </p:cNvPr>
          <p:cNvSpPr txBox="1"/>
          <p:nvPr/>
        </p:nvSpPr>
        <p:spPr>
          <a:xfrm>
            <a:off x="5980060" y="4199592"/>
            <a:ext cx="209384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a:t>
            </a:r>
            <a:r>
              <a:rPr kumimoji="1" lang="en-US" altLang="ja-JP"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支援の事業体の例＞</a:t>
            </a:r>
          </a:p>
        </p:txBody>
      </p:sp>
      <p:graphicFrame>
        <p:nvGraphicFramePr>
          <p:cNvPr id="9" name="表 17">
            <a:extLst>
              <a:ext uri="{FF2B5EF4-FFF2-40B4-BE49-F238E27FC236}">
                <a16:creationId xmlns:a16="http://schemas.microsoft.com/office/drawing/2014/main" id="{5D0DA975-CF00-46EF-85BF-9AD05B2496F9}"/>
              </a:ext>
            </a:extLst>
          </p:cNvPr>
          <p:cNvGraphicFramePr>
            <a:graphicFrameLocks noGrp="1"/>
          </p:cNvGraphicFramePr>
          <p:nvPr>
            <p:extLst>
              <p:ext uri="{D42A27DB-BD31-4B8C-83A1-F6EECF244321}">
                <p14:modId xmlns:p14="http://schemas.microsoft.com/office/powerpoint/2010/main" val="1695493689"/>
              </p:ext>
            </p:extLst>
          </p:nvPr>
        </p:nvGraphicFramePr>
        <p:xfrm>
          <a:off x="4993086" y="2763910"/>
          <a:ext cx="4044465" cy="1348740"/>
        </p:xfrm>
        <a:graphic>
          <a:graphicData uri="http://schemas.openxmlformats.org/drawingml/2006/table">
            <a:tbl>
              <a:tblPr firstRow="1" bandRow="1">
                <a:tableStyleId>{5940675A-B579-460E-94D1-54222C63F5DA}</a:tableStyleId>
              </a:tblPr>
              <a:tblGrid>
                <a:gridCol w="1329765">
                  <a:extLst>
                    <a:ext uri="{9D8B030D-6E8A-4147-A177-3AD203B41FA5}">
                      <a16:colId xmlns:a16="http://schemas.microsoft.com/office/drawing/2014/main" val="2804664597"/>
                    </a:ext>
                  </a:extLst>
                </a:gridCol>
                <a:gridCol w="1329765">
                  <a:extLst>
                    <a:ext uri="{9D8B030D-6E8A-4147-A177-3AD203B41FA5}">
                      <a16:colId xmlns:a16="http://schemas.microsoft.com/office/drawing/2014/main" val="3188406641"/>
                    </a:ext>
                  </a:extLst>
                </a:gridCol>
                <a:gridCol w="1384935">
                  <a:extLst>
                    <a:ext uri="{9D8B030D-6E8A-4147-A177-3AD203B41FA5}">
                      <a16:colId xmlns:a16="http://schemas.microsoft.com/office/drawing/2014/main" val="2661742357"/>
                    </a:ext>
                  </a:extLst>
                </a:gridCol>
              </a:tblGrid>
              <a:tr h="205740">
                <a:tc>
                  <a:txBody>
                    <a:bodyPr/>
                    <a:lstStyle/>
                    <a:p>
                      <a:pPr algn="ctr"/>
                      <a:r>
                        <a:rPr kumimoji="1" lang="ja-JP" altLang="en-US" sz="900" b="1" dirty="0"/>
                        <a:t>株式会社</a:t>
                      </a:r>
                    </a:p>
                  </a:txBody>
                  <a:tcPr marL="68580" marR="68580" marT="34290" marB="34290">
                    <a:solidFill>
                      <a:schemeClr val="accent6">
                        <a:lumMod val="20000"/>
                        <a:lumOff val="80000"/>
                      </a:schemeClr>
                    </a:solidFill>
                  </a:tcPr>
                </a:tc>
                <a:tc>
                  <a:txBody>
                    <a:bodyPr/>
                    <a:lstStyle/>
                    <a:p>
                      <a:pPr algn="ctr"/>
                      <a:r>
                        <a:rPr kumimoji="1" lang="ja-JP" altLang="en-US" sz="900" b="1" dirty="0"/>
                        <a:t>公益法人</a:t>
                      </a:r>
                    </a:p>
                  </a:txBody>
                  <a:tcPr marL="68580" marR="68580" marT="34290" marB="34290">
                    <a:solidFill>
                      <a:schemeClr val="accent6">
                        <a:lumMod val="20000"/>
                        <a:lumOff val="80000"/>
                      </a:schemeClr>
                    </a:solidFill>
                  </a:tcPr>
                </a:tc>
                <a:tc>
                  <a:txBody>
                    <a:bodyPr/>
                    <a:lstStyle/>
                    <a:p>
                      <a:pPr algn="ctr"/>
                      <a:r>
                        <a:rPr kumimoji="1" lang="ja-JP" altLang="en-US" sz="900" b="1" dirty="0"/>
                        <a:t>包括委託</a:t>
                      </a:r>
                    </a:p>
                  </a:txBody>
                  <a:tcPr marL="68580" marR="68580" marT="34290" marB="34290">
                    <a:solidFill>
                      <a:schemeClr val="accent6">
                        <a:lumMod val="20000"/>
                        <a:lumOff val="80000"/>
                      </a:schemeClr>
                    </a:solidFill>
                  </a:tcPr>
                </a:tc>
                <a:extLst>
                  <a:ext uri="{0D108BD9-81ED-4DB2-BD59-A6C34878D82A}">
                    <a16:rowId xmlns:a16="http://schemas.microsoft.com/office/drawing/2014/main" val="893961865"/>
                  </a:ext>
                </a:extLst>
              </a:tr>
              <a:tr h="697230">
                <a:tc>
                  <a:txBody>
                    <a:bodyPr/>
                    <a:lstStyle/>
                    <a:p>
                      <a:r>
                        <a:rPr kumimoji="1" lang="en-US" altLang="ja-JP" sz="800" dirty="0"/>
                        <a:t>【</a:t>
                      </a:r>
                      <a:r>
                        <a:rPr kumimoji="1" lang="ja-JP" altLang="en-US" sz="800" dirty="0" smtClean="0"/>
                        <a:t>特徴</a:t>
                      </a:r>
                      <a:r>
                        <a:rPr kumimoji="1" lang="en-US" altLang="ja-JP" sz="800" dirty="0" smtClean="0"/>
                        <a:t>】</a:t>
                      </a:r>
                      <a:r>
                        <a:rPr kumimoji="1" lang="ja-JP" altLang="en-US" sz="800" dirty="0" smtClean="0"/>
                        <a:t>：人材獲得や運営の機敏性において優位性がある一方で、発注者（府）のノウハウ減退などの課題</a:t>
                      </a:r>
                      <a:endParaRPr kumimoji="1" lang="en-US" altLang="ja-JP" sz="800" dirty="0" smtClean="0"/>
                    </a:p>
                  </a:txBody>
                  <a:tcPr marL="68580" marR="68580" marT="34290" marB="34290"/>
                </a:tc>
                <a:tc>
                  <a:txBody>
                    <a:bodyPr/>
                    <a:lstStyle/>
                    <a:p>
                      <a:r>
                        <a:rPr kumimoji="1" lang="en-US" altLang="ja-JP" sz="800" dirty="0"/>
                        <a:t>【</a:t>
                      </a:r>
                      <a:r>
                        <a:rPr kumimoji="1" lang="ja-JP" altLang="en-US" sz="800" dirty="0"/>
                        <a:t>特徴</a:t>
                      </a:r>
                      <a:r>
                        <a:rPr kumimoji="1" lang="en-US" altLang="ja-JP" sz="800" dirty="0" smtClean="0"/>
                        <a:t>】</a:t>
                      </a:r>
                      <a:r>
                        <a:rPr kumimoji="1" lang="ja-JP" altLang="en-US" sz="800" dirty="0" smtClean="0"/>
                        <a:t>：公益性が高く、自治体との親和性が高い一方で、既存ベンダーとのすみ分けや安定経営に工夫必要</a:t>
                      </a:r>
                      <a:endParaRPr kumimoji="1" lang="en-US" altLang="ja-JP" sz="800" dirty="0"/>
                    </a:p>
                  </a:txBody>
                  <a:tcPr marL="68580" marR="68580" marT="34290" marB="34290"/>
                </a:tc>
                <a:tc>
                  <a:txBody>
                    <a:bodyPr/>
                    <a:lstStyle/>
                    <a:p>
                      <a:r>
                        <a:rPr kumimoji="1" lang="en-US" altLang="ja-JP" sz="800" dirty="0"/>
                        <a:t>【</a:t>
                      </a:r>
                      <a:r>
                        <a:rPr kumimoji="1" lang="ja-JP" altLang="en-US" sz="800" dirty="0"/>
                        <a:t>特徴</a:t>
                      </a:r>
                      <a:r>
                        <a:rPr kumimoji="1" lang="en-US" altLang="ja-JP" sz="800" dirty="0" smtClean="0"/>
                        <a:t>】</a:t>
                      </a:r>
                      <a:r>
                        <a:rPr kumimoji="1" lang="ja-JP" altLang="en-US" sz="800" dirty="0" smtClean="0"/>
                        <a:t>：専門性を即時に獲得でき効果を早く出せる一方で、発注者（府）のノウハウ減退などの課題</a:t>
                      </a:r>
                      <a:endParaRPr kumimoji="1" lang="en-US" altLang="ja-JP" sz="800" dirty="0"/>
                    </a:p>
                  </a:txBody>
                  <a:tcPr marL="68580" marR="68580" marT="34290" marB="34290"/>
                </a:tc>
                <a:extLst>
                  <a:ext uri="{0D108BD9-81ED-4DB2-BD59-A6C34878D82A}">
                    <a16:rowId xmlns:a16="http://schemas.microsoft.com/office/drawing/2014/main" val="3343856945"/>
                  </a:ext>
                </a:extLst>
              </a:tr>
              <a:tr h="445770">
                <a:tc>
                  <a:txBody>
                    <a:bodyPr/>
                    <a:lstStyle/>
                    <a:p>
                      <a:r>
                        <a:rPr kumimoji="1" lang="en-US" altLang="ja-JP" sz="800" dirty="0"/>
                        <a:t>【</a:t>
                      </a:r>
                      <a:r>
                        <a:rPr kumimoji="1" lang="ja-JP" altLang="en-US" sz="800" dirty="0"/>
                        <a:t>事例</a:t>
                      </a:r>
                      <a:r>
                        <a:rPr kumimoji="1" lang="en-US" altLang="ja-JP" sz="800" dirty="0"/>
                        <a:t>】</a:t>
                      </a:r>
                    </a:p>
                    <a:p>
                      <a:pPr marL="0" indent="0">
                        <a:buFont typeface="Arial" panose="020B0604020202020204" pitchFamily="34" charset="0"/>
                        <a:buNone/>
                      </a:pPr>
                      <a:r>
                        <a:rPr kumimoji="1" lang="ja-JP" altLang="en-US" sz="800" dirty="0" smtClean="0"/>
                        <a:t>・鳥取県</a:t>
                      </a:r>
                      <a:r>
                        <a:rPr kumimoji="1" lang="ja-JP" altLang="en-US" sz="800" dirty="0"/>
                        <a:t>情報センター</a:t>
                      </a:r>
                      <a:endParaRPr kumimoji="1" lang="en-US" altLang="ja-JP" sz="800" dirty="0"/>
                    </a:p>
                    <a:p>
                      <a:pPr marL="0" indent="0">
                        <a:buFont typeface="Arial" panose="020B0604020202020204" pitchFamily="34" charset="0"/>
                        <a:buNone/>
                      </a:pPr>
                      <a:r>
                        <a:rPr kumimoji="1" lang="ja-JP" altLang="en-US" sz="800" dirty="0" smtClean="0"/>
                        <a:t>・オービス</a:t>
                      </a:r>
                      <a:r>
                        <a:rPr kumimoji="1" lang="ja-JP" altLang="en-US" sz="800" dirty="0"/>
                        <a:t>（岡山）</a:t>
                      </a:r>
                    </a:p>
                  </a:txBody>
                  <a:tcPr marL="68580" marR="68580" marT="34290" marB="34290"/>
                </a:tc>
                <a:tc>
                  <a:txBody>
                    <a:bodyPr/>
                    <a:lstStyle/>
                    <a:p>
                      <a:r>
                        <a:rPr kumimoji="1" lang="en-US" altLang="ja-JP" sz="800" dirty="0"/>
                        <a:t>【</a:t>
                      </a:r>
                      <a:r>
                        <a:rPr kumimoji="1" lang="ja-JP" altLang="en-US" sz="800" dirty="0"/>
                        <a:t>事例</a:t>
                      </a:r>
                      <a:r>
                        <a:rPr kumimoji="1" lang="en-US" altLang="ja-JP" sz="800" dirty="0"/>
                        <a:t>】</a:t>
                      </a:r>
                    </a:p>
                    <a:p>
                      <a:r>
                        <a:rPr kumimoji="1" lang="ja-JP" altLang="en-US" sz="800" dirty="0"/>
                        <a:t>社団）岐阜県市町村行政</a:t>
                      </a:r>
                      <a:endParaRPr kumimoji="1" lang="en-US" altLang="ja-JP" sz="800" dirty="0"/>
                    </a:p>
                    <a:p>
                      <a:r>
                        <a:rPr kumimoji="1" lang="ja-JP" altLang="en-US" sz="800" dirty="0"/>
                        <a:t>　　　　 情報センター</a:t>
                      </a:r>
                    </a:p>
                  </a:txBody>
                  <a:tcPr marL="68580" marR="68580" marT="34290" marB="34290"/>
                </a:tc>
                <a:tc>
                  <a:txBody>
                    <a:bodyPr/>
                    <a:lstStyle/>
                    <a:p>
                      <a:r>
                        <a:rPr kumimoji="1" lang="en-US" altLang="ja-JP" sz="800" dirty="0"/>
                        <a:t>【</a:t>
                      </a:r>
                      <a:r>
                        <a:rPr kumimoji="1" lang="ja-JP" altLang="en-US" sz="800" dirty="0"/>
                        <a:t>事例</a:t>
                      </a:r>
                      <a:r>
                        <a:rPr kumimoji="1" lang="en-US" altLang="ja-JP" sz="800" dirty="0"/>
                        <a:t>】</a:t>
                      </a:r>
                    </a:p>
                    <a:p>
                      <a:r>
                        <a:rPr kumimoji="1" lang="ja-JP" altLang="en-US" sz="800" dirty="0"/>
                        <a:t>・岐阜県（アウトソーシング）</a:t>
                      </a:r>
                      <a:endParaRPr kumimoji="1" lang="en-US" altLang="ja-JP" sz="800" dirty="0"/>
                    </a:p>
                    <a:p>
                      <a:r>
                        <a:rPr kumimoji="1" lang="ja-JP" altLang="en-US" sz="800" dirty="0"/>
                        <a:t>・茨城県（コンサルティング）</a:t>
                      </a:r>
                    </a:p>
                  </a:txBody>
                  <a:tcPr marL="68580" marR="68580" marT="34290" marB="34290"/>
                </a:tc>
                <a:extLst>
                  <a:ext uri="{0D108BD9-81ED-4DB2-BD59-A6C34878D82A}">
                    <a16:rowId xmlns:a16="http://schemas.microsoft.com/office/drawing/2014/main" val="816832107"/>
                  </a:ext>
                </a:extLst>
              </a:tr>
            </a:tbl>
          </a:graphicData>
        </a:graphic>
      </p:graphicFrame>
      <p:sp>
        <p:nvSpPr>
          <p:cNvPr id="25" name="正方形/長方形 24"/>
          <p:cNvSpPr/>
          <p:nvPr/>
        </p:nvSpPr>
        <p:spPr>
          <a:xfrm>
            <a:off x="307075" y="5739193"/>
            <a:ext cx="8434316" cy="38109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庁内のさらなる機能強化について検討を深める（人材面／調達面／予算面等）</a:t>
            </a:r>
            <a:endParaRPr kumimoji="1" lang="en-US" altLang="ja-JP"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20" name="表 19">
            <a:extLst>
              <a:ext uri="{FF2B5EF4-FFF2-40B4-BE49-F238E27FC236}">
                <a16:creationId xmlns:a16="http://schemas.microsoft.com/office/drawing/2014/main" id="{C47B31AC-34C9-414D-97E7-16B448FF7C03}"/>
              </a:ext>
            </a:extLst>
          </p:cNvPr>
          <p:cNvGraphicFramePr>
            <a:graphicFrameLocks noGrp="1"/>
          </p:cNvGraphicFramePr>
          <p:nvPr>
            <p:extLst/>
          </p:nvPr>
        </p:nvGraphicFramePr>
        <p:xfrm>
          <a:off x="5006777" y="4441961"/>
          <a:ext cx="3989295" cy="1234440"/>
        </p:xfrm>
        <a:graphic>
          <a:graphicData uri="http://schemas.openxmlformats.org/drawingml/2006/table">
            <a:tbl>
              <a:tblPr firstRow="1" bandRow="1">
                <a:tableStyleId>{5940675A-B579-460E-94D1-54222C63F5DA}</a:tableStyleId>
              </a:tblPr>
              <a:tblGrid>
                <a:gridCol w="1329765">
                  <a:extLst>
                    <a:ext uri="{9D8B030D-6E8A-4147-A177-3AD203B41FA5}">
                      <a16:colId xmlns:a16="http://schemas.microsoft.com/office/drawing/2014/main" val="2804664597"/>
                    </a:ext>
                  </a:extLst>
                </a:gridCol>
                <a:gridCol w="1329765">
                  <a:extLst>
                    <a:ext uri="{9D8B030D-6E8A-4147-A177-3AD203B41FA5}">
                      <a16:colId xmlns:a16="http://schemas.microsoft.com/office/drawing/2014/main" val="3188406641"/>
                    </a:ext>
                  </a:extLst>
                </a:gridCol>
                <a:gridCol w="1329765">
                  <a:extLst>
                    <a:ext uri="{9D8B030D-6E8A-4147-A177-3AD203B41FA5}">
                      <a16:colId xmlns:a16="http://schemas.microsoft.com/office/drawing/2014/main" val="2661742357"/>
                    </a:ext>
                  </a:extLst>
                </a:gridCol>
              </a:tblGrid>
              <a:tr h="342900">
                <a:tc>
                  <a:txBody>
                    <a:bodyPr/>
                    <a:lstStyle/>
                    <a:p>
                      <a:pPr algn="ctr"/>
                      <a:r>
                        <a:rPr kumimoji="1" lang="ja-JP" altLang="en-US" sz="900" b="1" dirty="0"/>
                        <a:t>一部事務組合</a:t>
                      </a:r>
                    </a:p>
                  </a:txBody>
                  <a:tcPr marL="68580" marR="68580" marT="34290" marB="34290">
                    <a:solidFill>
                      <a:schemeClr val="accent6">
                        <a:lumMod val="20000"/>
                        <a:lumOff val="80000"/>
                      </a:schemeClr>
                    </a:solidFill>
                  </a:tcPr>
                </a:tc>
                <a:tc>
                  <a:txBody>
                    <a:bodyPr/>
                    <a:lstStyle/>
                    <a:p>
                      <a:pPr algn="ctr"/>
                      <a:r>
                        <a:rPr kumimoji="1" lang="zh-TW" altLang="en-US" sz="900" b="1" dirty="0" smtClean="0"/>
                        <a:t>管理執行協議会</a:t>
                      </a:r>
                    </a:p>
                    <a:p>
                      <a:pPr algn="ctr"/>
                      <a:r>
                        <a:rPr kumimoji="1" lang="zh-TW" altLang="en-US" sz="900" b="1" dirty="0" smtClean="0"/>
                        <a:t>（自治法）</a:t>
                      </a:r>
                    </a:p>
                  </a:txBody>
                  <a:tcPr marL="68580" marR="68580" marT="34290" marB="34290">
                    <a:solidFill>
                      <a:schemeClr val="accent6">
                        <a:lumMod val="20000"/>
                        <a:lumOff val="80000"/>
                      </a:schemeClr>
                    </a:solidFill>
                  </a:tcPr>
                </a:tc>
                <a:tc>
                  <a:txBody>
                    <a:bodyPr/>
                    <a:lstStyle/>
                    <a:p>
                      <a:pPr algn="ctr"/>
                      <a:r>
                        <a:rPr kumimoji="1" lang="ja-JP" altLang="en-US" sz="900" b="1" dirty="0" smtClean="0"/>
                        <a:t>連絡調整協議会</a:t>
                      </a:r>
                      <a:endParaRPr kumimoji="1" lang="en-US" altLang="ja-JP" sz="900" b="1" dirty="0" smtClean="0"/>
                    </a:p>
                    <a:p>
                      <a:pPr algn="ctr"/>
                      <a:r>
                        <a:rPr kumimoji="1" lang="ja-JP" altLang="en-US" sz="900" b="1" dirty="0" smtClean="0"/>
                        <a:t>（自治法・任意団体）</a:t>
                      </a:r>
                      <a:endParaRPr kumimoji="1" lang="ja-JP" altLang="en-US" sz="900" b="1" dirty="0"/>
                    </a:p>
                  </a:txBody>
                  <a:tcPr marL="68580" marR="68580" marT="34290" marB="34290">
                    <a:solidFill>
                      <a:schemeClr val="accent6">
                        <a:lumMod val="20000"/>
                        <a:lumOff val="80000"/>
                      </a:schemeClr>
                    </a:solidFill>
                  </a:tcPr>
                </a:tc>
                <a:extLst>
                  <a:ext uri="{0D108BD9-81ED-4DB2-BD59-A6C34878D82A}">
                    <a16:rowId xmlns:a16="http://schemas.microsoft.com/office/drawing/2014/main" val="893961865"/>
                  </a:ext>
                </a:extLst>
              </a:tr>
              <a:tr h="571500">
                <a:tc>
                  <a:txBody>
                    <a:bodyPr/>
                    <a:lstStyle/>
                    <a:p>
                      <a:r>
                        <a:rPr kumimoji="1" lang="en-US" altLang="ja-JP" sz="800" dirty="0"/>
                        <a:t>【</a:t>
                      </a:r>
                      <a:r>
                        <a:rPr kumimoji="1" lang="ja-JP" altLang="en-US" sz="800" dirty="0"/>
                        <a:t>特徴</a:t>
                      </a:r>
                      <a:r>
                        <a:rPr kumimoji="1" lang="en-US" altLang="ja-JP" sz="800" dirty="0" smtClean="0"/>
                        <a:t>】</a:t>
                      </a:r>
                      <a:r>
                        <a:rPr kumimoji="1" lang="ja-JP" altLang="en-US" sz="800" dirty="0" smtClean="0"/>
                        <a:t>：地方公共団体が、その事務の一部を共同して処理するために設ける特別地方公共団体</a:t>
                      </a:r>
                      <a:endParaRPr kumimoji="1" lang="ja-JP" altLang="en-US" sz="800" dirty="0"/>
                    </a:p>
                  </a:txBody>
                  <a:tcPr marL="68580" marR="68580" marT="34290" marB="34290"/>
                </a:tc>
                <a:tc>
                  <a:txBody>
                    <a:bodyPr/>
                    <a:lstStyle/>
                    <a:p>
                      <a:r>
                        <a:rPr kumimoji="1" lang="en-US" altLang="ja-JP" sz="800" dirty="0"/>
                        <a:t>【</a:t>
                      </a:r>
                      <a:r>
                        <a:rPr kumimoji="1" lang="ja-JP" altLang="en-US" sz="800" dirty="0"/>
                        <a:t>特徴</a:t>
                      </a:r>
                      <a:r>
                        <a:rPr kumimoji="1" lang="en-US" altLang="ja-JP" sz="800" dirty="0" smtClean="0"/>
                        <a:t>】</a:t>
                      </a:r>
                      <a:r>
                        <a:rPr kumimoji="1" lang="ja-JP" altLang="en-US" sz="800" dirty="0" smtClean="0"/>
                        <a:t>：構成団体の協議により規約を定めて事務の管理執行等を行う協議会を設けることができる。</a:t>
                      </a:r>
                      <a:endParaRPr kumimoji="1" lang="ja-JP" altLang="en-US" sz="800" dirty="0"/>
                    </a:p>
                  </a:txBody>
                  <a:tcPr marL="68580" marR="68580" marT="34290" marB="34290"/>
                </a:tc>
                <a:tc>
                  <a:txBody>
                    <a:bodyPr/>
                    <a:lstStyle/>
                    <a:p>
                      <a:r>
                        <a:rPr kumimoji="1" lang="en-US" altLang="ja-JP" sz="800" dirty="0"/>
                        <a:t>【</a:t>
                      </a:r>
                      <a:r>
                        <a:rPr kumimoji="1" lang="ja-JP" altLang="en-US" sz="800" dirty="0"/>
                        <a:t>特徴</a:t>
                      </a:r>
                      <a:r>
                        <a:rPr kumimoji="1" lang="en-US" altLang="ja-JP" sz="800" dirty="0" smtClean="0"/>
                        <a:t>】</a:t>
                      </a:r>
                      <a:r>
                        <a:rPr kumimoji="1" lang="ja-JP" altLang="en-US" sz="800" dirty="0" smtClean="0"/>
                        <a:t>：共同調達など特定の事業を行うことを目的に、協議により規約を定めて協議会を設けることができる。</a:t>
                      </a:r>
                      <a:endParaRPr kumimoji="1" lang="en-US" altLang="ja-JP" sz="800" dirty="0"/>
                    </a:p>
                  </a:txBody>
                  <a:tcPr marL="68580" marR="68580" marT="34290" marB="34290"/>
                </a:tc>
                <a:extLst>
                  <a:ext uri="{0D108BD9-81ED-4DB2-BD59-A6C34878D82A}">
                    <a16:rowId xmlns:a16="http://schemas.microsoft.com/office/drawing/2014/main" val="3343856945"/>
                  </a:ext>
                </a:extLst>
              </a:tr>
              <a:tr h="320040">
                <a:tc>
                  <a:txBody>
                    <a:bodyPr/>
                    <a:lstStyle/>
                    <a:p>
                      <a:r>
                        <a:rPr kumimoji="1" lang="en-US" altLang="ja-JP" sz="800" dirty="0"/>
                        <a:t>【</a:t>
                      </a:r>
                      <a:r>
                        <a:rPr kumimoji="1" lang="ja-JP" altLang="en-US" sz="800" dirty="0"/>
                        <a:t>事例</a:t>
                      </a:r>
                      <a:r>
                        <a:rPr kumimoji="1" lang="en-US" altLang="ja-JP" sz="800" dirty="0" smtClean="0"/>
                        <a:t>】</a:t>
                      </a:r>
                      <a:r>
                        <a:rPr kumimoji="1" lang="ja-JP" altLang="en-US" sz="800" dirty="0" smtClean="0"/>
                        <a:t>：</a:t>
                      </a:r>
                      <a:r>
                        <a:rPr kumimoji="1" lang="zh-TW" altLang="en-US" sz="800" dirty="0" smtClean="0"/>
                        <a:t>長野県市町村振興組合</a:t>
                      </a:r>
                      <a:endParaRPr kumimoji="1" lang="en-US" altLang="ja-JP" sz="800" dirty="0"/>
                    </a:p>
                  </a:txBody>
                  <a:tcPr marL="68580" marR="68580" marT="34290" marB="34290"/>
                </a:tc>
                <a:tc>
                  <a:txBody>
                    <a:bodyPr/>
                    <a:lstStyle/>
                    <a:p>
                      <a:r>
                        <a:rPr kumimoji="1" lang="en-US" altLang="ja-JP" sz="800" dirty="0"/>
                        <a:t>【</a:t>
                      </a:r>
                      <a:r>
                        <a:rPr kumimoji="1" lang="ja-JP" altLang="en-US" sz="800" dirty="0"/>
                        <a:t>事例</a:t>
                      </a:r>
                      <a:r>
                        <a:rPr kumimoji="1" lang="en-US" altLang="ja-JP" sz="800" dirty="0" smtClean="0"/>
                        <a:t>】</a:t>
                      </a:r>
                      <a:r>
                        <a:rPr kumimoji="1" lang="ja-JP" altLang="en-US" sz="800" dirty="0" smtClean="0"/>
                        <a:t>：</a:t>
                      </a:r>
                      <a:r>
                        <a:rPr kumimoji="1" lang="zh-TW" altLang="en-US" sz="800" dirty="0" smtClean="0"/>
                        <a:t>鳥取県自治体</a:t>
                      </a:r>
                      <a:r>
                        <a:rPr kumimoji="1" lang="en-US" altLang="zh-TW" sz="800" dirty="0" smtClean="0"/>
                        <a:t>ICT</a:t>
                      </a:r>
                      <a:r>
                        <a:rPr kumimoji="1" lang="zh-TW" altLang="en-US" sz="800" dirty="0" smtClean="0"/>
                        <a:t>共同化広域協議会</a:t>
                      </a:r>
                      <a:endParaRPr kumimoji="1" lang="ja-JP" altLang="en-US" sz="800" dirty="0"/>
                    </a:p>
                  </a:txBody>
                  <a:tcPr marL="68580" marR="68580" marT="34290" marB="34290"/>
                </a:tc>
                <a:tc>
                  <a:txBody>
                    <a:bodyPr/>
                    <a:lstStyle/>
                    <a:p>
                      <a:r>
                        <a:rPr kumimoji="1" lang="en-US" altLang="ja-JP" sz="800" dirty="0"/>
                        <a:t>【</a:t>
                      </a:r>
                      <a:r>
                        <a:rPr kumimoji="1" lang="ja-JP" altLang="en-US" sz="800" dirty="0"/>
                        <a:t>事例</a:t>
                      </a:r>
                      <a:r>
                        <a:rPr kumimoji="1" lang="en-US" altLang="ja-JP" sz="800" dirty="0" smtClean="0"/>
                        <a:t>】</a:t>
                      </a:r>
                      <a:r>
                        <a:rPr kumimoji="1" lang="ja-JP" altLang="en-US" sz="800" dirty="0" smtClean="0"/>
                        <a:t>：旧大電協ほか多数</a:t>
                      </a:r>
                      <a:endParaRPr kumimoji="1" lang="ja-JP" altLang="en-US" sz="800" dirty="0"/>
                    </a:p>
                  </a:txBody>
                  <a:tcPr marL="68580" marR="68580" marT="34290" marB="34290"/>
                </a:tc>
                <a:extLst>
                  <a:ext uri="{0D108BD9-81ED-4DB2-BD59-A6C34878D82A}">
                    <a16:rowId xmlns:a16="http://schemas.microsoft.com/office/drawing/2014/main" val="816832107"/>
                  </a:ext>
                </a:extLst>
              </a:tr>
            </a:tbl>
          </a:graphicData>
        </a:graphic>
      </p:graphicFrame>
      <p:sp>
        <p:nvSpPr>
          <p:cNvPr id="19"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12038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662"/>
            <a:ext cx="9144000" cy="371513"/>
          </a:xfrm>
          <a:prstGeom prst="rect">
            <a:avLst/>
          </a:prstGeom>
          <a:solidFill>
            <a:srgbClr val="002060"/>
          </a:solidFill>
        </p:spPr>
        <p:txBody>
          <a:bodyPr wrap="square" tIns="46800" bIns="46800">
            <a:spAutoFit/>
          </a:bodyPr>
          <a:lstStyle>
            <a:defPPr>
              <a:defRPr lang="ja-JP"/>
            </a:defPPr>
            <a:lvl1pPr defTabSz="457200">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今後</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の取組み</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方針</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（大阪スマートシティ戦略</a:t>
            </a: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ver.2.0</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に示す取組み</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大阪市）</a:t>
            </a:r>
            <a:endParaRPr kumimoji="0" lang="en-US" altLang="ja-JP"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4CB4D9DA-349F-4656-BF19-AB56A3169A13}"/>
              </a:ext>
            </a:extLst>
          </p:cNvPr>
          <p:cNvSpPr txBox="1"/>
          <p:nvPr/>
        </p:nvSpPr>
        <p:spPr>
          <a:xfrm>
            <a:off x="6153652" y="3872356"/>
            <a:ext cx="2844000" cy="2565693"/>
          </a:xfrm>
          <a:prstGeom prst="rect">
            <a:avLst/>
          </a:prstGeom>
          <a:solidFill>
            <a:srgbClr val="4472C4">
              <a:lumMod val="20000"/>
              <a:lumOff val="80000"/>
            </a:srgbClr>
          </a:solidFill>
          <a:ln>
            <a:noFill/>
          </a:ln>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市民の</a:t>
            </a:r>
            <a:r>
              <a:rPr kumimoji="0" lang="en-US" altLang="ja-JP" sz="1600" b="1" i="0" u="none" strike="noStrike" kern="0" cap="none" spc="0" normalizeH="0" baseline="0" noProof="0" dirty="0" err="1">
                <a:ln>
                  <a:noFill/>
                </a:ln>
                <a:solidFill>
                  <a:prstClr val="black"/>
                </a:solidFill>
                <a:effectLst/>
                <a:uLnTx/>
                <a:uFillTx/>
                <a:latin typeface="Meiryo UI"/>
                <a:ea typeface="Meiryo UI"/>
                <a:cs typeface="+mn-cs"/>
              </a:rPr>
              <a:t>QoL</a:t>
            </a: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と都市力の向上</a:t>
            </a:r>
            <a:endParaRPr kumimoji="0" lang="en-US" altLang="ja-JP" sz="16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をめざし、</a:t>
            </a:r>
            <a:r>
              <a:rPr kumimoji="0" lang="en-US" altLang="ja-JP" sz="1600" b="1" i="0" u="none" strike="noStrike" kern="0" cap="none" spc="0" normalizeH="0" baseline="0" noProof="0" dirty="0">
                <a:ln>
                  <a:noFill/>
                </a:ln>
                <a:solidFill>
                  <a:prstClr val="black"/>
                </a:solidFill>
                <a:effectLst/>
                <a:uLnTx/>
                <a:uFillTx/>
                <a:latin typeface="Meiryo UI"/>
                <a:ea typeface="Meiryo UI"/>
                <a:cs typeface="+mn-cs"/>
              </a:rPr>
              <a:t>DX</a:t>
            </a: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を推進</a:t>
            </a:r>
            <a:endParaRPr kumimoji="0" lang="en-US" altLang="ja-JP" sz="1600" b="1" i="0" u="none" strike="noStrike" kern="0" cap="none" spc="0" normalizeH="0" baseline="0" noProof="0" dirty="0">
              <a:ln>
                <a:noFill/>
              </a:ln>
              <a:solidFill>
                <a:prstClr val="black"/>
              </a:solidFill>
              <a:effectLst/>
              <a:uLnTx/>
              <a:uFillTx/>
              <a:latin typeface="Meiryo UI"/>
              <a:ea typeface="Meiryo UI"/>
              <a:cs typeface="+mn-cs"/>
            </a:endParaRPr>
          </a:p>
          <a:p>
            <a:pPr marL="182563" marR="0" lvl="0" indent="-182563"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a:t>
            </a: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戦略室」を「デジタル統括室」に組織改編</a:t>
            </a:r>
            <a:r>
              <a:rPr kumimoji="0" lang="ja-JP" altLang="en-US" sz="1400" b="0" i="0" u="none" strike="noStrike" kern="0" cap="none" spc="0" normalizeH="0" baseline="0" noProof="0" dirty="0" smtClean="0">
                <a:ln>
                  <a:noFill/>
                </a:ln>
                <a:solidFill>
                  <a:prstClr val="black"/>
                </a:solidFill>
                <a:effectLst/>
                <a:uLnTx/>
                <a:uFillTx/>
                <a:latin typeface="Meiryo UI"/>
                <a:ea typeface="Meiryo UI"/>
                <a:cs typeface="+mn-cs"/>
              </a:rPr>
              <a:t>（</a:t>
            </a:r>
            <a:r>
              <a:rPr kumimoji="0" lang="en-US" altLang="ja-JP" sz="1400" b="0" i="0" u="none" strike="noStrike" kern="0" cap="none" spc="0" normalizeH="0" baseline="0" noProof="0" dirty="0" smtClean="0">
                <a:ln>
                  <a:noFill/>
                </a:ln>
                <a:solidFill>
                  <a:prstClr val="black"/>
                </a:solidFill>
                <a:effectLst/>
                <a:uLnTx/>
                <a:uFillTx/>
                <a:latin typeface="Meiryo UI"/>
                <a:ea typeface="Meiryo UI"/>
                <a:cs typeface="+mn-cs"/>
              </a:rPr>
              <a:t>2022</a:t>
            </a:r>
            <a:r>
              <a:rPr kumimoji="0" lang="ja-JP" altLang="en-US" sz="1400" b="0" i="0" u="none" strike="noStrike" kern="0" cap="none" spc="0" normalizeH="0" baseline="0" noProof="0" dirty="0" smtClean="0">
                <a:ln>
                  <a:noFill/>
                </a:ln>
                <a:solidFill>
                  <a:prstClr val="black"/>
                </a:solidFill>
                <a:effectLst/>
                <a:uLnTx/>
                <a:uFillTx/>
                <a:latin typeface="Meiryo UI"/>
                <a:ea typeface="Meiryo UI"/>
                <a:cs typeface="+mn-cs"/>
              </a:rPr>
              <a:t>年</a:t>
            </a: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4</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月）</a:t>
            </a:r>
            <a:endParaRPr kumimoji="0" lang="en-US" altLang="ja-JP" sz="1400" b="0" i="0" u="none" strike="noStrike" kern="0" cap="none" spc="0" normalizeH="0" baseline="0" noProof="0" dirty="0">
              <a:ln>
                <a:noFill/>
              </a:ln>
              <a:solidFill>
                <a:prstClr val="black"/>
              </a:solidFill>
              <a:effectLst/>
              <a:uLnTx/>
              <a:uFillTx/>
              <a:latin typeface="Meiryo UI"/>
              <a:ea typeface="Meiryo UI"/>
              <a:cs typeface="+mn-cs"/>
            </a:endParaRPr>
          </a:p>
          <a:p>
            <a:pPr marL="182563" marR="0" lvl="0" indent="-182563"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DX</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推進の司令塔として各部局の業務について</a:t>
            </a: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DX</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の視点から指導・総合調整を実施</a:t>
            </a:r>
            <a:endParaRPr kumimoji="0" lang="en-US" altLang="ja-JP" sz="14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sng" strike="noStrike" kern="0" cap="none" spc="0" normalizeH="0" baseline="0" noProof="0" dirty="0">
                <a:ln>
                  <a:noFill/>
                </a:ln>
                <a:solidFill>
                  <a:prstClr val="black"/>
                </a:solidFill>
                <a:effectLst/>
                <a:uLnTx/>
                <a:uFillTx/>
                <a:latin typeface="Meiryo UI"/>
                <a:ea typeface="Meiryo UI"/>
                <a:cs typeface="+mn-cs"/>
              </a:rPr>
              <a:t>全庁横断的な</a:t>
            </a:r>
            <a:r>
              <a:rPr kumimoji="0" lang="en-US" altLang="ja-JP" sz="1400" b="0" i="0" u="sng" strike="noStrike" kern="0" cap="none" spc="0" normalizeH="0" baseline="0" noProof="0" dirty="0">
                <a:ln>
                  <a:noFill/>
                </a:ln>
                <a:solidFill>
                  <a:prstClr val="black"/>
                </a:solidFill>
                <a:effectLst/>
                <a:uLnTx/>
                <a:uFillTx/>
                <a:latin typeface="Meiryo UI"/>
                <a:ea typeface="Meiryo UI"/>
                <a:cs typeface="+mn-cs"/>
              </a:rPr>
              <a:t>DX</a:t>
            </a:r>
            <a:r>
              <a:rPr kumimoji="0" lang="ja-JP" altLang="en-US" sz="1400" b="0" i="0" u="sng" strike="noStrike" kern="0" cap="none" spc="0" normalizeH="0" baseline="0" noProof="0" dirty="0">
                <a:ln>
                  <a:noFill/>
                </a:ln>
                <a:solidFill>
                  <a:prstClr val="black"/>
                </a:solidFill>
                <a:effectLst/>
                <a:uLnTx/>
                <a:uFillTx/>
                <a:latin typeface="Meiryo UI"/>
                <a:ea typeface="Meiryo UI"/>
                <a:cs typeface="+mn-cs"/>
              </a:rPr>
              <a:t>推進体制を構築し、取組を強力に推進</a:t>
            </a:r>
            <a:endParaRPr kumimoji="0" lang="en-US" altLang="ja-JP" sz="1400" b="0" i="0" u="sng" strike="noStrike" kern="0" cap="none" spc="0" normalizeH="0" baseline="0" noProof="0" dirty="0">
              <a:ln>
                <a:noFill/>
              </a:ln>
              <a:solidFill>
                <a:prstClr val="black"/>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83865E63-D719-4BA2-A96E-CEE17439637A}"/>
              </a:ext>
            </a:extLst>
          </p:cNvPr>
          <p:cNvSpPr txBox="1"/>
          <p:nvPr/>
        </p:nvSpPr>
        <p:spPr>
          <a:xfrm>
            <a:off x="180926" y="1152378"/>
            <a:ext cx="2844000" cy="276999"/>
          </a:xfrm>
          <a:prstGeom prst="rect">
            <a:avLst/>
          </a:prstGeom>
          <a:solidFill>
            <a:srgbClr val="002060"/>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１）まちのスマート化</a:t>
            </a:r>
          </a:p>
        </p:txBody>
      </p:sp>
      <p:sp>
        <p:nvSpPr>
          <p:cNvPr id="10" name="テキスト ボックス 9">
            <a:extLst>
              <a:ext uri="{FF2B5EF4-FFF2-40B4-BE49-F238E27FC236}">
                <a16:creationId xmlns:a16="http://schemas.microsoft.com/office/drawing/2014/main" id="{02C61B89-80C2-425F-9827-8F742DA61463}"/>
              </a:ext>
            </a:extLst>
          </p:cNvPr>
          <p:cNvSpPr txBox="1"/>
          <p:nvPr/>
        </p:nvSpPr>
        <p:spPr>
          <a:xfrm>
            <a:off x="6153652" y="1152378"/>
            <a:ext cx="2844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３）データ活用の推進</a:t>
            </a:r>
          </a:p>
        </p:txBody>
      </p:sp>
      <p:sp>
        <p:nvSpPr>
          <p:cNvPr id="11" name="テキスト ボックス 10">
            <a:extLst>
              <a:ext uri="{FF2B5EF4-FFF2-40B4-BE49-F238E27FC236}">
                <a16:creationId xmlns:a16="http://schemas.microsoft.com/office/drawing/2014/main" id="{340DC698-943B-40E0-95BC-04EF9BD3B015}"/>
              </a:ext>
            </a:extLst>
          </p:cNvPr>
          <p:cNvSpPr txBox="1"/>
          <p:nvPr/>
        </p:nvSpPr>
        <p:spPr>
          <a:xfrm>
            <a:off x="180926" y="4413505"/>
            <a:ext cx="2844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４）</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ICT </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を利用した行政サービスの強靭化</a:t>
            </a:r>
            <a:endParaRPr kumimoji="1" lang="en-US" altLang="ja-JP" sz="12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2" name="テキスト ボックス 11">
            <a:extLst>
              <a:ext uri="{FF2B5EF4-FFF2-40B4-BE49-F238E27FC236}">
                <a16:creationId xmlns:a16="http://schemas.microsoft.com/office/drawing/2014/main" id="{6CA67E97-A0CE-47E3-BFCC-F341F9A694CE}"/>
              </a:ext>
            </a:extLst>
          </p:cNvPr>
          <p:cNvSpPr txBox="1"/>
          <p:nvPr/>
        </p:nvSpPr>
        <p:spPr>
          <a:xfrm>
            <a:off x="3163643" y="4413505"/>
            <a:ext cx="2844000" cy="276999"/>
          </a:xfrm>
          <a:prstGeom prst="rect">
            <a:avLst/>
          </a:prstGeom>
          <a:solidFill>
            <a:srgbClr val="002060"/>
          </a:solidFill>
        </p:spPr>
        <p:txBody>
          <a:bodyPr wrap="square" lIns="36000" rIns="36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５）情報システムの整備</a:t>
            </a:r>
          </a:p>
        </p:txBody>
      </p:sp>
      <p:sp>
        <p:nvSpPr>
          <p:cNvPr id="13" name="テキスト ボックス 12">
            <a:extLst>
              <a:ext uri="{FF2B5EF4-FFF2-40B4-BE49-F238E27FC236}">
                <a16:creationId xmlns:a16="http://schemas.microsoft.com/office/drawing/2014/main" id="{3397C62D-1963-4F3A-9F24-E9D03F29E875}"/>
              </a:ext>
            </a:extLst>
          </p:cNvPr>
          <p:cNvSpPr txBox="1"/>
          <p:nvPr/>
        </p:nvSpPr>
        <p:spPr>
          <a:xfrm>
            <a:off x="3163643" y="1152378"/>
            <a:ext cx="2844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２）行政のデジタル化</a:t>
            </a:r>
          </a:p>
        </p:txBody>
      </p:sp>
      <p:sp>
        <p:nvSpPr>
          <p:cNvPr id="14" name="テキスト ボックス 13">
            <a:extLst>
              <a:ext uri="{FF2B5EF4-FFF2-40B4-BE49-F238E27FC236}">
                <a16:creationId xmlns:a16="http://schemas.microsoft.com/office/drawing/2014/main" id="{E60EC6DE-CF08-4EBF-9635-7EDFF4435E98}"/>
              </a:ext>
            </a:extLst>
          </p:cNvPr>
          <p:cNvSpPr txBox="1"/>
          <p:nvPr/>
        </p:nvSpPr>
        <p:spPr>
          <a:xfrm>
            <a:off x="185788" y="1416883"/>
            <a:ext cx="288000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便利・快適で、安全・安心できる市民生活の実現に向け、都市基盤施設の維持管理等の高度化を図るとともに、通信ネットワーク環境の充実を促進する。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また、シームレスな移動の享受をめざして、新たなモビリティサービスの導入検討するなど、最先端テクノロジーの実証実験等を積極的に受け入れ、</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を活用した最先端のまちづくりや地域固有の課題解決に寄与する。</a:t>
            </a:r>
          </a:p>
        </p:txBody>
      </p:sp>
      <p:sp>
        <p:nvSpPr>
          <p:cNvPr id="15" name="テキスト ボックス 14">
            <a:extLst>
              <a:ext uri="{FF2B5EF4-FFF2-40B4-BE49-F238E27FC236}">
                <a16:creationId xmlns:a16="http://schemas.microsoft.com/office/drawing/2014/main" id="{E60EC6DE-CF08-4EBF-9635-7EDFF4435E98}"/>
              </a:ext>
            </a:extLst>
          </p:cNvPr>
          <p:cNvSpPr txBox="1"/>
          <p:nvPr/>
        </p:nvSpPr>
        <p:spPr>
          <a:xfrm>
            <a:off x="3163643" y="1413518"/>
            <a:ext cx="2880000" cy="1569660"/>
          </a:xfrm>
          <a:prstGeom prst="rect">
            <a:avLst/>
          </a:prstGeom>
          <a:noFill/>
        </p:spPr>
        <p:txBody>
          <a:bodyPr wrap="square" lIns="54000" rIns="54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市民が、生活のあらゆる場面でいつでも容易に必要な情報を入手し、様々な手続きを行うことができる便利・快適なくらしを実現する。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庁内業務においては、場所や時間にとらわれない働き方を推進する環境の整備や</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を活用した作業の効率化を進めるとともに、業務フローを含めた見直しを行い、ムダのない効果的・効率的な業務執行の実現をめざす。</a:t>
            </a:r>
          </a:p>
        </p:txBody>
      </p:sp>
      <p:sp>
        <p:nvSpPr>
          <p:cNvPr id="16" name="テキスト ボックス 15">
            <a:extLst>
              <a:ext uri="{FF2B5EF4-FFF2-40B4-BE49-F238E27FC236}">
                <a16:creationId xmlns:a16="http://schemas.microsoft.com/office/drawing/2014/main" id="{E60EC6DE-CF08-4EBF-9635-7EDFF4435E98}"/>
              </a:ext>
            </a:extLst>
          </p:cNvPr>
          <p:cNvSpPr txBox="1"/>
          <p:nvPr/>
        </p:nvSpPr>
        <p:spPr>
          <a:xfrm>
            <a:off x="6153652" y="1413518"/>
            <a:ext cx="28800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市が公開するデータは、オープンデータであるという理念の下、データのオープン化を推進してきたが、さらなるデータセットの公開に取り組むとともに、データ一覧の整備を進める。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また、全庁的なデータ活用を促進するため、データ標準化の検討を進める。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さらに、他機関とのデータ連携に取り組み、オープンデータの活用事例の創出をめざす。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E60EC6DE-CF08-4EBF-9635-7EDFF4435E98}"/>
              </a:ext>
            </a:extLst>
          </p:cNvPr>
          <p:cNvSpPr txBox="1"/>
          <p:nvPr/>
        </p:nvSpPr>
        <p:spPr>
          <a:xfrm>
            <a:off x="180926" y="4666810"/>
            <a:ext cx="28800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災害時対応に加え、平常時から</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を活用し防災情報の発信に努め、防災・減災を実現する安全・安心な都市をめざす。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また、クラウドサービスの活用等により</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インフラの耐災害性を</a:t>
            </a:r>
            <a:r>
              <a:rPr kumimoji="1" lang="ja-JP" altLang="en-US" sz="1200" b="0" i="0" u="none" strike="noStrike" kern="1200" cap="none" spc="0" normalizeH="0" baseline="0" noProof="0" dirty="0" smtClean="0">
                <a:ln>
                  <a:noFill/>
                </a:ln>
                <a:solidFill>
                  <a:prstClr val="black"/>
                </a:solidFill>
                <a:effectLst/>
                <a:uLnTx/>
                <a:uFillTx/>
                <a:latin typeface="Meiryo UI"/>
                <a:ea typeface="Meiryo UI"/>
                <a:cs typeface="+mn-cs"/>
              </a:rPr>
              <a:t>向上</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させ</a:t>
            </a:r>
            <a:r>
              <a:rPr kumimoji="1" lang="ja-JP" altLang="en-US" sz="1200" b="0" i="0" u="none" strike="noStrike" kern="1200" cap="none" spc="0" normalizeH="0" baseline="0" noProof="0" dirty="0" err="1" smtClean="0">
                <a:ln>
                  <a:noFill/>
                </a:ln>
                <a:solidFill>
                  <a:prstClr val="black"/>
                </a:solidFill>
                <a:effectLst/>
                <a:uLnTx/>
                <a:uFillTx/>
                <a:latin typeface="Meiryo UI"/>
                <a:ea typeface="Meiryo UI"/>
                <a:cs typeface="+mn-cs"/>
              </a:rPr>
              <a:t>ると</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ともに、時代に合わせた情報セキュリティ対策に取り組む。</a:t>
            </a:r>
          </a:p>
        </p:txBody>
      </p:sp>
      <p:sp>
        <p:nvSpPr>
          <p:cNvPr id="18" name="テキスト ボックス 17">
            <a:extLst>
              <a:ext uri="{FF2B5EF4-FFF2-40B4-BE49-F238E27FC236}">
                <a16:creationId xmlns:a16="http://schemas.microsoft.com/office/drawing/2014/main" id="{E60EC6DE-CF08-4EBF-9635-7EDFF4435E98}"/>
              </a:ext>
            </a:extLst>
          </p:cNvPr>
          <p:cNvSpPr txBox="1"/>
          <p:nvPr/>
        </p:nvSpPr>
        <p:spPr>
          <a:xfrm>
            <a:off x="3147017" y="4663445"/>
            <a:ext cx="2952000" cy="1200329"/>
          </a:xfrm>
          <a:prstGeom prst="rect">
            <a:avLst/>
          </a:prstGeom>
          <a:noFill/>
        </p:spPr>
        <p:txBody>
          <a:bodyPr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行政のデジタル化に最適な情報システムへと刷新するため、ガバメントクラウドや本市共通のクラウドサービスの利用し、自治体情報システムの標準化・共通化を進める。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また、安全で安定的なシステム運用を行うために、プロジェクトマネジメントの強化に取り組む。</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E60EC6DE-CF08-4EBF-9635-7EDFF4435E98}"/>
              </a:ext>
            </a:extLst>
          </p:cNvPr>
          <p:cNvSpPr txBox="1"/>
          <p:nvPr/>
        </p:nvSpPr>
        <p:spPr>
          <a:xfrm>
            <a:off x="190651" y="3202833"/>
            <a:ext cx="2834275" cy="1075097"/>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都市インフラのデジタル化の推進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最先端テクノロジーの実証実験等の受け入れの推進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地域特性に応じた取組みの推進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都市インフラへの</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活用</a:t>
            </a:r>
          </a:p>
        </p:txBody>
      </p:sp>
      <p:sp>
        <p:nvSpPr>
          <p:cNvPr id="20" name="テキスト ボックス 19">
            <a:extLst>
              <a:ext uri="{FF2B5EF4-FFF2-40B4-BE49-F238E27FC236}">
                <a16:creationId xmlns:a16="http://schemas.microsoft.com/office/drawing/2014/main" id="{795891F9-22C2-4B11-B09B-8B92017ACDAB}"/>
              </a:ext>
            </a:extLst>
          </p:cNvPr>
          <p:cNvSpPr txBox="1"/>
          <p:nvPr/>
        </p:nvSpPr>
        <p:spPr>
          <a:xfrm>
            <a:off x="190651" y="5848051"/>
            <a:ext cx="2834275" cy="792000"/>
          </a:xfrm>
          <a:prstGeom prst="rect">
            <a:avLst/>
          </a:prstGeom>
          <a:solidFill>
            <a:srgbClr val="4472C4">
              <a:lumMod val="20000"/>
              <a:lumOff val="80000"/>
            </a:srgbClr>
          </a:solidFill>
          <a:ln>
            <a:solidFill>
              <a:sysClr val="windowText" lastClr="000000"/>
            </a:solidFill>
          </a:ln>
        </p:spPr>
        <p:txBody>
          <a:bodyPr wrap="square" lIns="36000" tIns="18000" rIns="36000" bIns="18000" rtlCol="0" anchor="ctr" anchorCtr="0">
            <a:spAutoFit/>
          </a:bodyPr>
          <a:lstStyle/>
          <a:p>
            <a:pPr marL="228600" marR="0" lvl="0" indent="-228600" algn="l" defTabSz="457200" rtl="0" eaLnBrk="1" fontAlgn="auto" latinLnBrk="0" hangingPunct="1">
              <a:lnSpc>
                <a:spcPts val="14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防災・減災力の向上</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ts val="1400"/>
              </a:lnSpc>
              <a:spcBef>
                <a:spcPts val="6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災害に強い</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インフラの整備</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ts val="1400"/>
              </a:lnSpc>
              <a:spcBef>
                <a:spcPts val="6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時代に即した情報セキュリティ対策の実施</a:t>
            </a:r>
          </a:p>
        </p:txBody>
      </p:sp>
      <p:sp>
        <p:nvSpPr>
          <p:cNvPr id="21" name="テキスト ボックス 20">
            <a:extLst>
              <a:ext uri="{FF2B5EF4-FFF2-40B4-BE49-F238E27FC236}">
                <a16:creationId xmlns:a16="http://schemas.microsoft.com/office/drawing/2014/main" id="{0313E2ED-4242-41EA-B4FD-BC9900E6538A}"/>
              </a:ext>
            </a:extLst>
          </p:cNvPr>
          <p:cNvSpPr txBox="1"/>
          <p:nvPr/>
        </p:nvSpPr>
        <p:spPr>
          <a:xfrm>
            <a:off x="3163643" y="2948917"/>
            <a:ext cx="2844000" cy="1329013"/>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① 行政手続きのオンライン化・</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　　行政サービスのリモート化の推進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② </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AI</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等の最先端テクノロジーの活用</a:t>
            </a:r>
            <a:endParaRPr kumimoji="0" lang="en-US" altLang="ja-JP" sz="1200" b="0" i="0" u="none" strike="dblStrike" kern="0" cap="none" spc="0" normalizeH="0" baseline="0" noProof="0" dirty="0">
              <a:ln>
                <a:noFill/>
              </a:ln>
              <a:solidFill>
                <a:srgbClr val="FF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③ </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UI</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の向上</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④ </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を活用した</a:t>
            </a:r>
            <a:r>
              <a:rPr kumimoji="0" lang="en-US" altLang="ja-JP" sz="1200" b="0" i="0" u="none" strike="noStrike" kern="0" cap="none" spc="0" normalizeH="0" baseline="0" noProof="0" dirty="0" smtClean="0">
                <a:ln>
                  <a:noFill/>
                </a:ln>
                <a:solidFill>
                  <a:prstClr val="black"/>
                </a:solidFill>
                <a:effectLst/>
                <a:uLnTx/>
                <a:uFillTx/>
                <a:latin typeface="Meiryo UI"/>
                <a:ea typeface="Meiryo UI"/>
                <a:cs typeface="+mn-cs"/>
              </a:rPr>
              <a:t>BPR</a:t>
            </a:r>
            <a:r>
              <a:rPr kumimoji="0" lang="ja-JP" altLang="en-US" sz="1200" b="0" i="0" u="none" strike="noStrike" kern="0" cap="none" spc="0" normalizeH="0" baseline="0" noProof="0" dirty="0" smtClean="0">
                <a:ln>
                  <a:noFill/>
                </a:ln>
                <a:solidFill>
                  <a:prstClr val="black"/>
                </a:solidFill>
                <a:effectLst/>
                <a:uLnTx/>
                <a:uFillTx/>
                <a:latin typeface="Meiryo UI"/>
                <a:ea typeface="Meiryo UI"/>
                <a:cs typeface="+mn-cs"/>
              </a:rPr>
              <a:t>の</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⑤ 教育分野への</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 </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の活用</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⑥ 区役所等における</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活用</a:t>
            </a:r>
          </a:p>
        </p:txBody>
      </p:sp>
      <p:sp>
        <p:nvSpPr>
          <p:cNvPr id="22" name="テキスト ボックス 21">
            <a:extLst>
              <a:ext uri="{FF2B5EF4-FFF2-40B4-BE49-F238E27FC236}">
                <a16:creationId xmlns:a16="http://schemas.microsoft.com/office/drawing/2014/main" id="{4F1C9951-47B8-48F3-8254-2324B45D693E}"/>
              </a:ext>
            </a:extLst>
          </p:cNvPr>
          <p:cNvSpPr txBox="1"/>
          <p:nvPr/>
        </p:nvSpPr>
        <p:spPr>
          <a:xfrm>
            <a:off x="6153652" y="3032653"/>
            <a:ext cx="2844000" cy="744238"/>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オープンデータの充実</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600"/>
              </a:spcBef>
              <a:spcAft>
                <a:spcPts val="0"/>
              </a:spcAft>
              <a:buClrTx/>
              <a:buSzTx/>
              <a:buFont typeface="+mj-ea"/>
              <a:buAutoNum type="circleNumDbPlain"/>
              <a:tabLst/>
              <a:defRPr/>
            </a:pP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EBPM</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6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データ標準化の推進</a:t>
            </a:r>
          </a:p>
        </p:txBody>
      </p:sp>
      <p:sp>
        <p:nvSpPr>
          <p:cNvPr id="23" name="テキスト ボックス 22">
            <a:extLst>
              <a:ext uri="{FF2B5EF4-FFF2-40B4-BE49-F238E27FC236}">
                <a16:creationId xmlns:a16="http://schemas.microsoft.com/office/drawing/2014/main" id="{C7F74867-597B-4977-93BD-3DC121F43E4A}"/>
              </a:ext>
            </a:extLst>
          </p:cNvPr>
          <p:cNvSpPr txBox="1"/>
          <p:nvPr/>
        </p:nvSpPr>
        <p:spPr>
          <a:xfrm>
            <a:off x="3163643" y="5848052"/>
            <a:ext cx="2844000" cy="792969"/>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228600" marR="0" lvl="0" indent="-228600" algn="l" defTabSz="457200" rtl="0" eaLnBrk="1" fontAlgn="auto" latinLnBrk="0" hangingPunct="1">
              <a:lnSpc>
                <a:spcPts val="14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情報システムの管理体制の強化</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ts val="14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クラウドサービスを基本とした情報システムへの転換（自治体情報システムの標準化・共通化）</a:t>
            </a:r>
          </a:p>
        </p:txBody>
      </p:sp>
      <p:sp>
        <p:nvSpPr>
          <p:cNvPr id="24" name="テキスト ボックス 23">
            <a:extLst>
              <a:ext uri="{FF2B5EF4-FFF2-40B4-BE49-F238E27FC236}">
                <a16:creationId xmlns:a16="http://schemas.microsoft.com/office/drawing/2014/main" id="{4CB4D9DA-349F-4656-BF19-AB56A3169A13}"/>
              </a:ext>
            </a:extLst>
          </p:cNvPr>
          <p:cNvSpPr txBox="1"/>
          <p:nvPr/>
        </p:nvSpPr>
        <p:spPr>
          <a:xfrm>
            <a:off x="62834" y="563886"/>
            <a:ext cx="9036000" cy="584775"/>
          </a:xfrm>
          <a:prstGeom prst="rect">
            <a:avLst/>
          </a:prstGeom>
          <a:noFill/>
        </p:spPr>
        <p:txBody>
          <a:bodyPr wrap="square" rtlCol="0">
            <a:spAutoFit/>
          </a:bodyPr>
          <a:lstStyle/>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■「大阪市</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戦略」を、スマートシティ戦略の推進にかかる基本方針として位置づけて取組みを推進</a:t>
            </a: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■市民の</a:t>
            </a:r>
            <a:r>
              <a:rPr kumimoji="1" lang="en-US" altLang="ja-JP" sz="1600" b="0" i="0" u="none" strike="noStrike" kern="1200" cap="none" spc="0" normalizeH="0" baseline="0" noProof="0" dirty="0" err="1">
                <a:ln>
                  <a:noFill/>
                </a:ln>
                <a:solidFill>
                  <a:prstClr val="black"/>
                </a:solidFill>
                <a:effectLst/>
                <a:uLnTx/>
                <a:uFillTx/>
                <a:latin typeface="Meiryo UI"/>
                <a:ea typeface="Meiryo UI"/>
                <a:cs typeface="+mn-cs"/>
              </a:rPr>
              <a:t>QoL</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と都市力の向上をめざし、</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を推進するため、全庁横断的な視点から体制の一層の強化を図る</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二等辺三角形 24"/>
          <p:cNvSpPr/>
          <p:nvPr/>
        </p:nvSpPr>
        <p:spPr>
          <a:xfrm flipV="1">
            <a:off x="6926580" y="5743295"/>
            <a:ext cx="1188720" cy="141317"/>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2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96390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662"/>
            <a:ext cx="9144000" cy="371513"/>
          </a:xfrm>
          <a:prstGeom prst="rect">
            <a:avLst/>
          </a:prstGeom>
          <a:solidFill>
            <a:srgbClr val="002060"/>
          </a:solidFill>
        </p:spPr>
        <p:txBody>
          <a:bodyPr wrap="square" tIns="46800" bIns="46800">
            <a:spAutoFit/>
          </a:bodyPr>
          <a:lstStyle>
            <a:defPPr>
              <a:defRPr lang="ja-JP"/>
            </a:defPPr>
            <a:lvl1pPr defTabSz="457200">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smtClean="0">
                <a:ln>
                  <a:noFill/>
                </a:ln>
                <a:solidFill>
                  <a:prstClr val="white"/>
                </a:solidFill>
                <a:effectLst/>
                <a:uLnTx/>
                <a:uFillTx/>
                <a:latin typeface="Meiryo UI"/>
                <a:ea typeface="Meiryo UI"/>
                <a:cs typeface="+mn-cs"/>
              </a:rPr>
              <a:t>DX</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の</a:t>
            </a:r>
            <a:r>
              <a:rPr kumimoji="0" lang="ja-JP" altLang="en-US" sz="1800" b="1" i="0" u="none" strike="noStrike" kern="1200" cap="none" spc="0" normalizeH="0" baseline="0" noProof="0" dirty="0" smtClean="0">
                <a:ln>
                  <a:noFill/>
                </a:ln>
                <a:solidFill>
                  <a:prstClr val="white"/>
                </a:solidFill>
                <a:effectLst/>
                <a:uLnTx/>
                <a:uFillTx/>
                <a:latin typeface="Meiryo UI"/>
                <a:ea typeface="Meiryo UI"/>
                <a:cs typeface="+mn-cs"/>
              </a:rPr>
              <a:t>推進（</a:t>
            </a: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大阪市）</a:t>
            </a:r>
            <a:endParaRPr kumimoji="0" lang="en-US" altLang="ja-JP"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5" name="テキスト ボックス 34"/>
          <p:cNvSpPr txBox="1"/>
          <p:nvPr/>
        </p:nvSpPr>
        <p:spPr>
          <a:xfrm>
            <a:off x="254453" y="620688"/>
            <a:ext cx="8419070" cy="246221"/>
          </a:xfrm>
          <a:prstGeom prst="rect">
            <a:avLst/>
          </a:prstGeom>
          <a:noFill/>
        </p:spPr>
        <p:txBody>
          <a:bodyPr wrap="square" lIns="0" tIns="0" rIns="0" bIns="0" rtlCol="0" anchor="t" anchorCtr="0">
            <a:spAutoFit/>
          </a:bodyPr>
          <a:lstStyle/>
          <a:p>
            <a:pPr marL="90488" marR="0" lvl="0" indent="-90488" algn="l" defTabSz="361402" rtl="0" eaLnBrk="1" fontAlgn="auto" latinLnBrk="0" hangingPunct="0">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2022</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年</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4</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月　</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Re-Design</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おおさか ～大阪市</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戦略の基本的な考え方～　を策定、公表</a:t>
            </a:r>
            <a:endPar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endParaRPr>
          </a:p>
        </p:txBody>
      </p:sp>
      <p:pic>
        <p:nvPicPr>
          <p:cNvPr id="8" name="図 7"/>
          <p:cNvPicPr>
            <a:picLocks noChangeAspect="1"/>
          </p:cNvPicPr>
          <p:nvPr/>
        </p:nvPicPr>
        <p:blipFill>
          <a:blip r:embed="rId2"/>
          <a:stretch>
            <a:fillRect/>
          </a:stretch>
        </p:blipFill>
        <p:spPr>
          <a:xfrm>
            <a:off x="2694880" y="2060847"/>
            <a:ext cx="3760106" cy="3271094"/>
          </a:xfrm>
          <a:prstGeom prst="rect">
            <a:avLst/>
          </a:prstGeom>
        </p:spPr>
      </p:pic>
      <p:sp>
        <p:nvSpPr>
          <p:cNvPr id="10" name="角丸四角形 9">
            <a:extLst>
              <a:ext uri="{FF2B5EF4-FFF2-40B4-BE49-F238E27FC236}">
                <a16:creationId xmlns:a16="http://schemas.microsoft.com/office/drawing/2014/main" id="{AB1BE911-5B2F-47D8-B783-602F3865D2AC}"/>
              </a:ext>
            </a:extLst>
          </p:cNvPr>
          <p:cNvSpPr/>
          <p:nvPr/>
        </p:nvSpPr>
        <p:spPr>
          <a:xfrm>
            <a:off x="5653223" y="2345600"/>
            <a:ext cx="2803401" cy="770348"/>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生活者目線・事業者視点で</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デザインされた便利・快適</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a:t>
            </a:r>
            <a:endPar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サービス</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をスピーディに提供</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角丸四角形 10">
            <a:extLst>
              <a:ext uri="{FF2B5EF4-FFF2-40B4-BE49-F238E27FC236}">
                <a16:creationId xmlns:a16="http://schemas.microsoft.com/office/drawing/2014/main" id="{92A879B0-A21E-41C4-AAB3-981C1B959A70}"/>
              </a:ext>
            </a:extLst>
          </p:cNvPr>
          <p:cNvSpPr/>
          <p:nvPr/>
        </p:nvSpPr>
        <p:spPr>
          <a:xfrm>
            <a:off x="6443129" y="4221087"/>
            <a:ext cx="2136231" cy="442500"/>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効率的かつ質の高い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組織・業務運営</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角丸四角形 11">
            <a:extLst>
              <a:ext uri="{FF2B5EF4-FFF2-40B4-BE49-F238E27FC236}">
                <a16:creationId xmlns:a16="http://schemas.microsoft.com/office/drawing/2014/main" id="{5632783C-523E-485C-B66F-97059CA45797}"/>
              </a:ext>
            </a:extLst>
          </p:cNvPr>
          <p:cNvSpPr/>
          <p:nvPr/>
        </p:nvSpPr>
        <p:spPr>
          <a:xfrm>
            <a:off x="902525" y="4017385"/>
            <a:ext cx="1590916" cy="849903"/>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便利・安心・安全に</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暮らせる魅力</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・活力のあるまちを実現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a:extLst>
              <a:ext uri="{FF2B5EF4-FFF2-40B4-BE49-F238E27FC236}">
                <a16:creationId xmlns:a16="http://schemas.microsoft.com/office/drawing/2014/main" id="{5632783C-523E-485C-B66F-97059CA45797}"/>
              </a:ext>
            </a:extLst>
          </p:cNvPr>
          <p:cNvSpPr/>
          <p:nvPr/>
        </p:nvSpPr>
        <p:spPr>
          <a:xfrm>
            <a:off x="470477" y="1268760"/>
            <a:ext cx="8203046" cy="4320480"/>
          </a:xfrm>
          <a:prstGeom prst="roundRect">
            <a:avLst>
              <a:gd name="adj" fmla="val 7177"/>
            </a:avLst>
          </a:prstGeom>
          <a:noFill/>
          <a:ln>
            <a:solidFill>
              <a:schemeClr val="tx1"/>
            </a:solid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4" name="テキスト ボックス 3">
            <a:extLst>
              <a:ext uri="{FF2B5EF4-FFF2-40B4-BE49-F238E27FC236}">
                <a16:creationId xmlns:a16="http://schemas.microsoft.com/office/drawing/2014/main" id="{46F78282-AC42-489E-A637-9FE2EE7313D3}"/>
              </a:ext>
            </a:extLst>
          </p:cNvPr>
          <p:cNvSpPr txBox="1"/>
          <p:nvPr/>
        </p:nvSpPr>
        <p:spPr>
          <a:xfrm>
            <a:off x="470477" y="1383355"/>
            <a:ext cx="8203046"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サービス</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、都市・まち、行政</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の３つ</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の視点から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に取り組み、</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市民の</a:t>
            </a:r>
            <a:r>
              <a:rPr kumimoji="1" lang="en-US" altLang="ja-JP" sz="16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（生活の質）の</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向上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 </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都市力</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の向上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めざす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257926" y="6214622"/>
            <a:ext cx="8419070" cy="246221"/>
          </a:xfrm>
          <a:prstGeom prst="rect">
            <a:avLst/>
          </a:prstGeom>
          <a:noFill/>
        </p:spPr>
        <p:txBody>
          <a:bodyPr wrap="square" lIns="0" tIns="0" rIns="0" bIns="0" rtlCol="0" anchor="t" anchorCtr="0">
            <a:spAutoFit/>
          </a:bodyPr>
          <a:lstStyle/>
          <a:p>
            <a:pPr marL="90488" marR="0" lvl="0" indent="-90488" algn="l" defTabSz="361402" rtl="0" eaLnBrk="1" fontAlgn="auto" latinLnBrk="0" hangingPunct="0">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2022</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年度中に「大阪市</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戦略」を策定し、</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2023</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年度より本格的に</a:t>
            </a:r>
            <a:r>
              <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を推進</a:t>
            </a:r>
            <a:endParaRPr kumimoji="1" lang="en-US" altLang="ja-JP"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endParaRPr>
          </a:p>
        </p:txBody>
      </p:sp>
      <p:sp>
        <p:nvSpPr>
          <p:cNvPr id="16" name="テキスト ボックス 15"/>
          <p:cNvSpPr txBox="1"/>
          <p:nvPr/>
        </p:nvSpPr>
        <p:spPr>
          <a:xfrm>
            <a:off x="6164021" y="5629927"/>
            <a:ext cx="2509502" cy="200055"/>
          </a:xfrm>
          <a:prstGeom prst="rect">
            <a:avLst/>
          </a:prstGeom>
          <a:noFill/>
        </p:spPr>
        <p:txBody>
          <a:bodyPr wrap="square" lIns="0" tIns="0" rIns="0" bIns="0" rtlCol="0" anchor="t" anchorCtr="0">
            <a:spAutoFit/>
          </a:bodyPr>
          <a:lstStyle/>
          <a:p>
            <a:pPr marL="90488" marR="0" lvl="0" indent="-90488" algn="r" defTabSz="361402" rtl="0" eaLnBrk="1" fontAlgn="auto" latinLnBrk="0" hangingPunct="0">
              <a:lnSpc>
                <a:spcPct val="100000"/>
              </a:lnSpc>
              <a:spcBef>
                <a:spcPts val="0"/>
              </a:spcBef>
              <a:spcAft>
                <a:spcPts val="0"/>
              </a:spcAft>
              <a:buClrTx/>
              <a:buSzTx/>
              <a:buFontTx/>
              <a:buNone/>
              <a:tabLst/>
              <a:defRPr/>
            </a:pPr>
            <a:r>
              <a:rPr kumimoji="1" lang="ja-JP" altLang="en-US" sz="13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大阪市</a:t>
            </a:r>
            <a:r>
              <a:rPr kumimoji="1" lang="en-US" altLang="ja-JP" sz="13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3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戦略における</a:t>
            </a:r>
            <a:r>
              <a:rPr kumimoji="1" lang="en-US" altLang="ja-JP" sz="13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Vision</a:t>
            </a:r>
          </a:p>
        </p:txBody>
      </p:sp>
      <p:sp>
        <p:nvSpPr>
          <p:cNvPr id="17"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99813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545928" y="3993157"/>
            <a:ext cx="4826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夢洲まちづくり構想（案）～中間とりまとめ～</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635896" y="764507"/>
            <a:ext cx="351408" cy="308939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ＩＲ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推進法</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4971969" y="764507"/>
            <a:ext cx="432048"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特定複合観光施設</a:t>
            </a:r>
            <a:r>
              <a:rPr kumimoji="1" lang="zh-TW"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区域整備推進</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本部</a:t>
            </a:r>
            <a:r>
              <a:rPr kumimoji="1" lang="zh-TW"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799053" y="789782"/>
            <a:ext cx="44450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衆議院解散によりＩＲ推進法案廃案</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2095322" y="764507"/>
            <a:ext cx="444500"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ＩＲ推進法案衆議院再提出（議員提出法案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：自民、維新、次世代の党）</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4" y="169277"/>
            <a:ext cx="28356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■ＩＲ検討の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経過</a:t>
            </a:r>
          </a:p>
        </p:txBody>
      </p:sp>
      <p:graphicFrame>
        <p:nvGraphicFramePr>
          <p:cNvPr id="34" name="表 33"/>
          <p:cNvGraphicFramePr>
            <a:graphicFrameLocks noGrp="1"/>
          </p:cNvGraphicFramePr>
          <p:nvPr>
            <p:extLst/>
          </p:nvPr>
        </p:nvGraphicFramePr>
        <p:xfrm>
          <a:off x="116304" y="466791"/>
          <a:ext cx="8913399" cy="265174"/>
        </p:xfrm>
        <a:graphic>
          <a:graphicData uri="http://schemas.openxmlformats.org/drawingml/2006/table">
            <a:tbl>
              <a:tblPr firstRow="1" bandRow="1">
                <a:tableStyleId>{7DF18680-E054-41AD-8BC1-D1AEF772440D}</a:tableStyleId>
              </a:tblPr>
              <a:tblGrid>
                <a:gridCol w="12873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gridCol w="1505375">
                  <a:extLst>
                    <a:ext uri="{9D8B030D-6E8A-4147-A177-3AD203B41FA5}">
                      <a16:colId xmlns:a16="http://schemas.microsoft.com/office/drawing/2014/main" val="20004"/>
                    </a:ext>
                  </a:extLst>
                </a:gridCol>
              </a:tblGrid>
              <a:tr h="265174">
                <a:tc>
                  <a:txBody>
                    <a:bodyPr/>
                    <a:lstStyle/>
                    <a:p>
                      <a:pPr algn="ctr"/>
                      <a:r>
                        <a:rPr kumimoji="1" lang="en-US" altLang="ja-JP" sz="1200" dirty="0" smtClean="0">
                          <a:solidFill>
                            <a:schemeClr val="tx1"/>
                          </a:solidFill>
                          <a:latin typeface="+mn-ea"/>
                          <a:ea typeface="+mn-ea"/>
                        </a:rPr>
                        <a:t>2014</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2015</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2016</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2017</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2018</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1124744"/>
            <a:ext cx="461665" cy="19970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国の動き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556613" y="3993157"/>
            <a:ext cx="482600"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大阪府市</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「夢洲まちづくり構想検討会」設置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4283968" y="4005262"/>
            <a:ext cx="432048"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夢洲まちづくり構想（案</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）とりまとめ</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6298850" y="3993157"/>
            <a:ext cx="305326"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夢洲まちづくり</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構想</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5437279" y="4002881"/>
            <a:ext cx="432048"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大阪府・大阪市ＩＲ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推進局設置</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a:xfrm>
            <a:off x="6813345" y="3993157"/>
            <a:ext cx="486762" cy="265041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大阪ＩＲ基本構想（案）・中間</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骨子を取りまとめ</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p:cNvSpPr/>
          <p:nvPr/>
        </p:nvSpPr>
        <p:spPr>
          <a:xfrm>
            <a:off x="5869327" y="765326"/>
            <a:ext cx="429523"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特定複合観光施設区域整備推進会議</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取りまとめ</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p:cNvSpPr/>
          <p:nvPr/>
        </p:nvSpPr>
        <p:spPr>
          <a:xfrm>
            <a:off x="4971969" y="4002881"/>
            <a:ext cx="257200" cy="26309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ＩＲ推進会議立ち上げ</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310601" y="757362"/>
            <a:ext cx="324584" cy="30965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ＩＲ整備法成立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05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31155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916336" y="764507"/>
            <a:ext cx="351408" cy="270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カジノ管理委員会設置</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826233" y="791620"/>
            <a:ext cx="360041" cy="270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基本</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方針（（案）</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2828904" y="764507"/>
            <a:ext cx="300484" cy="2700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基本方針確定</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4" y="169277"/>
            <a:ext cx="28356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■ＩＲ検討の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経過</a:t>
            </a:r>
          </a:p>
        </p:txBody>
      </p:sp>
      <p:graphicFrame>
        <p:nvGraphicFramePr>
          <p:cNvPr id="34" name="表 33"/>
          <p:cNvGraphicFramePr>
            <a:graphicFrameLocks noGrp="1"/>
          </p:cNvGraphicFramePr>
          <p:nvPr>
            <p:extLst/>
          </p:nvPr>
        </p:nvGraphicFramePr>
        <p:xfrm>
          <a:off x="116304" y="466791"/>
          <a:ext cx="8913399" cy="265174"/>
        </p:xfrm>
        <a:graphic>
          <a:graphicData uri="http://schemas.openxmlformats.org/drawingml/2006/table">
            <a:tbl>
              <a:tblPr firstRow="1" bandRow="1">
                <a:tableStyleId>{7DF18680-E054-41AD-8BC1-D1AEF772440D}</a:tableStyleId>
              </a:tblPr>
              <a:tblGrid>
                <a:gridCol w="17914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3521599">
                  <a:extLst>
                    <a:ext uri="{9D8B030D-6E8A-4147-A177-3AD203B41FA5}">
                      <a16:colId xmlns:a16="http://schemas.microsoft.com/office/drawing/2014/main" val="20003"/>
                    </a:ext>
                  </a:extLst>
                </a:gridCol>
              </a:tblGrid>
              <a:tr h="265174">
                <a:tc>
                  <a:txBody>
                    <a:bodyPr/>
                    <a:lstStyle/>
                    <a:p>
                      <a:pPr algn="ctr"/>
                      <a:r>
                        <a:rPr kumimoji="1" lang="en-US" altLang="ja-JP" sz="1200" dirty="0" smtClean="0">
                          <a:solidFill>
                            <a:schemeClr val="tx1"/>
                          </a:solidFill>
                          <a:latin typeface="+mn-ea"/>
                          <a:ea typeface="+mn-ea"/>
                        </a:rPr>
                        <a:t>2019</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2020</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2021</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tc>
                  <a:txBody>
                    <a:bodyPr/>
                    <a:lstStyle/>
                    <a:p>
                      <a:pPr algn="ctr"/>
                      <a:r>
                        <a:rPr kumimoji="1" lang="en-US" altLang="ja-JP" sz="1200" dirty="0" smtClean="0">
                          <a:solidFill>
                            <a:schemeClr val="tx1"/>
                          </a:solidFill>
                          <a:latin typeface="+mn-ea"/>
                          <a:ea typeface="+mn-ea"/>
                        </a:rPr>
                        <a:t>2022</a:t>
                      </a:r>
                      <a:r>
                        <a:rPr kumimoji="1" lang="ja-JP" altLang="en-US" sz="1200" dirty="0" smtClean="0">
                          <a:solidFill>
                            <a:schemeClr val="tx1"/>
                          </a:solidFill>
                          <a:latin typeface="+mn-ea"/>
                          <a:ea typeface="+mn-ea"/>
                        </a:rPr>
                        <a:t>年～</a:t>
                      </a:r>
                      <a:endParaRPr kumimoji="1" lang="ja-JP" altLang="en-US" sz="1200" dirty="0">
                        <a:solidFill>
                          <a:schemeClr val="tx1"/>
                        </a:solidFill>
                        <a:latin typeface="+mn-ea"/>
                        <a:ea typeface="+mn-ea"/>
                      </a:endParaRPr>
                    </a:p>
                  </a:txBody>
                  <a:tcPr marL="36000" marR="36000" marT="36000" marB="36000" anchor="c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1124744"/>
            <a:ext cx="461665" cy="19970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国の動き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3829690"/>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1115616" y="3633115"/>
            <a:ext cx="337596" cy="248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実施方針（</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050" i="0" u="none" strike="noStrike" kern="1200" cap="none" spc="0" normalizeH="0" baseline="0" noProof="0">
              <a:ln>
                <a:noFill/>
              </a:ln>
              <a:solidFill>
                <a:prstClr val="black"/>
              </a:solidFill>
              <a:effectLst/>
              <a:uLnTx/>
              <a:uFillTx/>
            </a:endParaRPr>
          </a:p>
        </p:txBody>
      </p:sp>
      <p:sp>
        <p:nvSpPr>
          <p:cNvPr id="23" name="正方形/長方形 22"/>
          <p:cNvSpPr/>
          <p:nvPr/>
        </p:nvSpPr>
        <p:spPr>
          <a:xfrm>
            <a:off x="1492723" y="3633115"/>
            <a:ext cx="423613" cy="248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事業者公募</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（ＲＦＰ</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　大阪ＩＲ基本構想策定</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677499" y="3658903"/>
            <a:ext cx="376119" cy="248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実施方針確定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499992" y="3658903"/>
            <a:ext cx="376119" cy="248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事業者選定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292080" y="3658903"/>
            <a:ext cx="432048" cy="248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地域の合意形成</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（公聴会等）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012160" y="3658903"/>
            <a:ext cx="343961" cy="248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議会議決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460287" y="3645024"/>
            <a:ext cx="343961" cy="2484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区域認定申請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442030" y="3631965"/>
            <a:ext cx="324584" cy="25333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コンセプト</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募集（ＲＦＣ）</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34741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0" y="165783"/>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■大阪ＩＲ基本構想</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案</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・中間</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骨子</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p:cNvGrpSpPr/>
          <p:nvPr/>
        </p:nvGrpSpPr>
        <p:grpSpPr>
          <a:xfrm>
            <a:off x="1907704" y="2751038"/>
            <a:ext cx="1855907" cy="1328388"/>
            <a:chOff x="2380689" y="5366402"/>
            <a:chExt cx="2346921" cy="1328388"/>
          </a:xfrm>
        </p:grpSpPr>
        <p:sp>
          <p:nvSpPr>
            <p:cNvPr id="21" name="テキスト ボックス 20"/>
            <p:cNvSpPr txBox="1">
              <a:spLocks noChangeAspect="1"/>
            </p:cNvSpPr>
            <p:nvPr/>
          </p:nvSpPr>
          <p:spPr>
            <a:xfrm>
              <a:off x="2380689" y="5368154"/>
              <a:ext cx="1255103" cy="811667"/>
            </a:xfrm>
            <a:prstGeom prst="ellipse">
              <a:avLst/>
            </a:prstGeom>
            <a:solidFill>
              <a:srgbClr val="0099FF">
                <a:alpha val="25000"/>
              </a:srgbClr>
            </a:solidFill>
            <a:ln w="12700" cmpd="sng">
              <a:solidFill>
                <a:schemeClr val="tx2">
                  <a:lumMod val="50000"/>
                </a:schemeClr>
              </a:solidFill>
              <a:prstDash val="solid"/>
            </a:ln>
          </p:spPr>
          <p:txBody>
            <a:bodyPr wrap="none" tIns="36000" bIns="25200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夢</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と未来</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を</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創造するＩＲ</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24" name="テキスト ボックス 23"/>
            <p:cNvSpPr txBox="1">
              <a:spLocks noChangeAspect="1"/>
            </p:cNvSpPr>
            <p:nvPr/>
          </p:nvSpPr>
          <p:spPr>
            <a:xfrm>
              <a:off x="3472507" y="5366402"/>
              <a:ext cx="1255103" cy="813331"/>
            </a:xfrm>
            <a:prstGeom prst="ellipse">
              <a:avLst/>
            </a:prstGeom>
            <a:solidFill>
              <a:srgbClr val="0099FF">
                <a:alpha val="25000"/>
              </a:srgbClr>
            </a:solidFill>
            <a:ln w="12700" cmpd="sng">
              <a:solidFill>
                <a:schemeClr val="tx2">
                  <a:lumMod val="75000"/>
                </a:schemeClr>
              </a:solidFill>
              <a:prstDash val="solid"/>
            </a:ln>
          </p:spPr>
          <p:txBody>
            <a:bodyPr wrap="none" tIns="0" bIns="25200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ひろがり・</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つながりを</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生み出すＩＲ</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25" name="テキスト ボックス 24"/>
            <p:cNvSpPr txBox="1">
              <a:spLocks noChangeAspect="1"/>
            </p:cNvSpPr>
            <p:nvPr/>
          </p:nvSpPr>
          <p:spPr>
            <a:xfrm>
              <a:off x="2926598" y="5864693"/>
              <a:ext cx="1255102" cy="830097"/>
            </a:xfrm>
            <a:prstGeom prst="ellipse">
              <a:avLst/>
            </a:prstGeom>
            <a:solidFill>
              <a:srgbClr val="0099FF">
                <a:alpha val="25000"/>
              </a:srgbClr>
            </a:solidFill>
            <a:ln w="12700" cmpd="sng">
              <a:solidFill>
                <a:schemeClr val="tx2">
                  <a:lumMod val="75000"/>
                </a:schemeClr>
              </a:solidFill>
              <a:prstDash val="solid"/>
            </a:ln>
          </p:spPr>
          <p:txBody>
            <a:bodyPr wrap="none" tIns="144000" rtlCol="0" anchor="ctr" anchorCtr="1">
              <a:noAutofit/>
            </a:bodyPr>
            <a:lstStyle/>
            <a:p>
              <a:pPr marL="0" marR="0" lvl="0" indent="0" algn="ctr" defTabSz="1420813" rtl="0" eaLnBrk="1" fontAlgn="auto" latinLnBrk="0" hangingPunct="1">
                <a:lnSpc>
                  <a:spcPts val="1200"/>
                </a:lnSpc>
                <a:spcBef>
                  <a:spcPts val="0"/>
                </a:spcBef>
                <a:spcAft>
                  <a:spcPts val="0"/>
                </a:spcAft>
                <a:buClrTx/>
                <a:buSzTx/>
                <a:buFontTx/>
                <a:buNone/>
                <a:tabLst>
                  <a:tab pos="7624763" algn="l"/>
                  <a:tab pos="7988300" algn="l"/>
                  <a:tab pos="8431213" algn="l"/>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夢洲」を</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0" marR="0" lvl="0" indent="0" algn="ctr" defTabSz="1420813" rtl="0" eaLnBrk="1" fontAlgn="auto" latinLnBrk="0" hangingPunct="1">
                <a:lnSpc>
                  <a:spcPts val="1200"/>
                </a:lnSpc>
                <a:spcBef>
                  <a:spcPts val="0"/>
                </a:spcBef>
                <a:spcAft>
                  <a:spcPts val="0"/>
                </a:spcAft>
                <a:buClrTx/>
                <a:buSzTx/>
                <a:buFontTx/>
                <a:buNone/>
                <a:tabLst>
                  <a:tab pos="7624763" algn="l"/>
                  <a:tab pos="7988300" algn="l"/>
                  <a:tab pos="8431213" algn="l"/>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活かすＩＲ</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grpSp>
      <p:grpSp>
        <p:nvGrpSpPr>
          <p:cNvPr id="5" name="グループ化 4"/>
          <p:cNvGrpSpPr/>
          <p:nvPr/>
        </p:nvGrpSpPr>
        <p:grpSpPr>
          <a:xfrm>
            <a:off x="251520" y="2695118"/>
            <a:ext cx="1616148" cy="765788"/>
            <a:chOff x="562697" y="2318683"/>
            <a:chExt cx="1616148" cy="765788"/>
          </a:xfrm>
        </p:grpSpPr>
        <p:sp>
          <p:nvSpPr>
            <p:cNvPr id="28" name="テキスト ボックス 27"/>
            <p:cNvSpPr txBox="1"/>
            <p:nvPr/>
          </p:nvSpPr>
          <p:spPr>
            <a:xfrm>
              <a:off x="562697" y="2318683"/>
              <a:ext cx="1616148" cy="246221"/>
            </a:xfrm>
            <a:prstGeom prst="rect">
              <a:avLst/>
            </a:prstGeom>
            <a:solidFill>
              <a:srgbClr val="FFCCFF"/>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時間軸に沿った成長・発展</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562697" y="2544471"/>
              <a:ext cx="1616148" cy="540000"/>
            </a:xfrm>
            <a:prstGeom prst="rect">
              <a:avLst/>
            </a:prstGeom>
            <a:noFill/>
            <a:ln w="6350">
              <a:noFill/>
              <a:prstDash val="dash"/>
            </a:ln>
          </p:spPr>
          <p:txBody>
            <a:bodyPr wrap="square" lIns="36000" tIns="36000" rIns="36000" bIns="3600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常に世界</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水準の競争力</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近未来</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を感じさせ</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る</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魅力を備える</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ことによる</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将来にわたって</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持続的</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な成長</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・発展</a:t>
              </a:r>
              <a:endPar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6" name="グループ化 5"/>
          <p:cNvGrpSpPr/>
          <p:nvPr/>
        </p:nvGrpSpPr>
        <p:grpSpPr>
          <a:xfrm>
            <a:off x="3779912" y="2650814"/>
            <a:ext cx="1737005" cy="901082"/>
            <a:chOff x="4863490" y="2318683"/>
            <a:chExt cx="1737005" cy="901082"/>
          </a:xfrm>
        </p:grpSpPr>
        <p:sp>
          <p:nvSpPr>
            <p:cNvPr id="31" name="テキスト ボックス 30"/>
            <p:cNvSpPr txBox="1"/>
            <p:nvPr/>
          </p:nvSpPr>
          <p:spPr>
            <a:xfrm>
              <a:off x="4927125" y="2318683"/>
              <a:ext cx="1609736" cy="246221"/>
            </a:xfrm>
            <a:prstGeom prst="rect">
              <a:avLst/>
            </a:prstGeom>
            <a:solidFill>
              <a:srgbClr val="FFCCFF"/>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空間</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軸に沿った成長・波及</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4863490" y="2535765"/>
              <a:ext cx="1737005" cy="684000"/>
            </a:xfrm>
            <a:prstGeom prst="rect">
              <a:avLst/>
            </a:prstGeom>
            <a:noFill/>
            <a:ln w="6350">
              <a:noFill/>
              <a:prstDash val="dash"/>
            </a:ln>
          </p:spPr>
          <p:txBody>
            <a:bodyPr wrap="square" lIns="36000" tIns="36000" rIns="36000" bIns="3600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大阪ＩＲを訪れる世界中の</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人々</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周辺地域</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つなぐとともに</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が誇る</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最先端</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技術</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世界発信によ</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る</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広域</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への</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波及効果</a:t>
              </a:r>
              <a:endPar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7" name="グループ化 6"/>
          <p:cNvGrpSpPr/>
          <p:nvPr/>
        </p:nvGrpSpPr>
        <p:grpSpPr>
          <a:xfrm>
            <a:off x="2008884" y="4107461"/>
            <a:ext cx="1728841" cy="827099"/>
            <a:chOff x="2539289" y="4005064"/>
            <a:chExt cx="1728841" cy="827099"/>
          </a:xfrm>
        </p:grpSpPr>
        <p:sp>
          <p:nvSpPr>
            <p:cNvPr id="33" name="テキスト ボックス 32"/>
            <p:cNvSpPr txBox="1"/>
            <p:nvPr/>
          </p:nvSpPr>
          <p:spPr>
            <a:xfrm>
              <a:off x="2682586" y="4005064"/>
              <a:ext cx="1560821" cy="380480"/>
            </a:xfrm>
            <a:prstGeom prst="rect">
              <a:avLst/>
            </a:prstGeom>
            <a:solidFill>
              <a:srgbClr val="FFCCFF"/>
            </a:solidFill>
            <a:ln>
              <a:solidFill>
                <a:schemeClr val="accent1"/>
              </a:solidFill>
            </a:ln>
          </p:spPr>
          <p:txBody>
            <a:bodyPr wrap="square" t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ポテンシャル</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を活かした</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価値創出</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2539289" y="4365104"/>
              <a:ext cx="1728841" cy="467059"/>
            </a:xfrm>
            <a:prstGeom prst="rect">
              <a:avLst/>
            </a:prstGeom>
            <a:noFill/>
            <a:ln w="6350">
              <a:noFill/>
              <a:prstDash val="dash"/>
            </a:ln>
          </p:spPr>
          <p:txBody>
            <a:bodyPr wrap="square" lIns="144000" tIns="72000" rIns="108000"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夢洲の立地特性をポテンシャルと</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して捉え、それを活か</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すこと</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によ</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る</a:t>
              </a:r>
              <a:r>
                <a:rPr kumimoji="1" lang="ja-JP"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新たな価値創出</a:t>
              </a:r>
              <a:endPar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9" name="グループ化 48"/>
          <p:cNvGrpSpPr/>
          <p:nvPr/>
        </p:nvGrpSpPr>
        <p:grpSpPr>
          <a:xfrm>
            <a:off x="441505" y="5283712"/>
            <a:ext cx="3986479" cy="1161462"/>
            <a:chOff x="287809" y="8649411"/>
            <a:chExt cx="3986479" cy="1161462"/>
          </a:xfrm>
        </p:grpSpPr>
        <p:sp>
          <p:nvSpPr>
            <p:cNvPr id="50" name="角丸四角形 49"/>
            <p:cNvSpPr>
              <a:spLocks/>
            </p:cNvSpPr>
            <p:nvPr/>
          </p:nvSpPr>
          <p:spPr>
            <a:xfrm>
              <a:off x="287809" y="8649411"/>
              <a:ext cx="3986479" cy="864000"/>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576000" rIns="72000" rtlCol="0" anchor="t" anchorCtr="0"/>
            <a:lstStyle/>
            <a:p>
              <a:pPr marL="174625" marR="0" lvl="0" indent="-174625" algn="ctr" defTabSz="914400" rtl="0" eaLnBrk="1" fontAlgn="auto" latinLnBrk="0" hangingPunct="1">
                <a:lnSpc>
                  <a:spcPct val="100000"/>
                </a:lnSpc>
                <a:spcBef>
                  <a:spcPts val="0"/>
                </a:spcBef>
                <a:spcAft>
                  <a:spcPts val="60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③ </a:t>
              </a:r>
              <a:r>
                <a:rPr kumimoji="1" lang="ja-JP" altLang="en-US" sz="900" b="0" i="0" u="none" strike="noStrike" kern="1200" cap="none" spc="-10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世界に類をみない魅力ある空間形成、最先端技術の活用による スマートリゾートの実現</a:t>
              </a:r>
              <a:endParaRPr kumimoji="1" lang="en-US" altLang="ja-JP" sz="900" b="0" i="0" u="none" strike="noStrike" kern="1200" cap="none" spc="-10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51" name="角丸四角形 50"/>
            <p:cNvSpPr>
              <a:spLocks/>
            </p:cNvSpPr>
            <p:nvPr/>
          </p:nvSpPr>
          <p:spPr>
            <a:xfrm>
              <a:off x="330676" y="8704500"/>
              <a:ext cx="2052000"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①大阪・関西・日本観光の要となる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72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　 独創性に富む</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72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   国際的</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エンターテイメント拠点の</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形成</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　</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52" name="角丸四角形 51"/>
            <p:cNvSpPr>
              <a:spLocks/>
            </p:cNvSpPr>
            <p:nvPr/>
          </p:nvSpPr>
          <p:spPr>
            <a:xfrm>
              <a:off x="2422675" y="8704496"/>
              <a:ext cx="1798451" cy="504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②世界水準の競争力を備えた</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   オールインワンＭＩＣＥ拠点の形成</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p:txBody>
        </p:sp>
        <p:sp>
          <p:nvSpPr>
            <p:cNvPr id="53" name="上矢印吹き出し 52"/>
            <p:cNvSpPr>
              <a:spLocks/>
            </p:cNvSpPr>
            <p:nvPr/>
          </p:nvSpPr>
          <p:spPr>
            <a:xfrm>
              <a:off x="791865" y="9378873"/>
              <a:ext cx="3060000" cy="432000"/>
            </a:xfrm>
            <a:prstGeom prst="upArrowCallout">
              <a:avLst>
                <a:gd name="adj1" fmla="val 41933"/>
                <a:gd name="adj2" fmla="val 47478"/>
                <a:gd name="adj3" fmla="val 25000"/>
                <a:gd name="adj4" fmla="val 46909"/>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72000" rtlCol="0" anchor="ctr"/>
            <a:lstStyle/>
            <a:p>
              <a:pPr marL="174625"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④ 世界の先進事例を進化させた総合的な懸念事項対策</a:t>
              </a:r>
              <a:endParaRPr kumimoji="1" lang="en-US" altLang="ja-JP" sz="9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itchFamily="50" charset="-128"/>
              </a:endParaRPr>
            </a:p>
          </p:txBody>
        </p:sp>
      </p:grpSp>
      <p:sp>
        <p:nvSpPr>
          <p:cNvPr id="54" name="テキスト ボックス 53"/>
          <p:cNvSpPr txBox="1"/>
          <p:nvPr/>
        </p:nvSpPr>
        <p:spPr>
          <a:xfrm>
            <a:off x="215801" y="5006713"/>
            <a:ext cx="180020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４ つ の 柱</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p:cNvSpPr txBox="1"/>
          <p:nvPr/>
        </p:nvSpPr>
        <p:spPr>
          <a:xfrm>
            <a:off x="333779" y="2348880"/>
            <a:ext cx="180020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成長の方向性</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正方形/長方形 55"/>
          <p:cNvSpPr/>
          <p:nvPr/>
        </p:nvSpPr>
        <p:spPr>
          <a:xfrm>
            <a:off x="179512" y="2204864"/>
            <a:ext cx="5376488" cy="44702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36"/>
          <p:cNvSpPr txBox="1"/>
          <p:nvPr/>
        </p:nvSpPr>
        <p:spPr>
          <a:xfrm>
            <a:off x="179512" y="1942064"/>
            <a:ext cx="2160240" cy="2628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600"/>
              </a:lnSpc>
              <a:spcBef>
                <a:spcPts val="0"/>
              </a:spcBef>
              <a:spcAft>
                <a:spcPts val="100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大阪ＩＲのめざす姿</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フローチャート: 組合せ 12"/>
          <p:cNvSpPr/>
          <p:nvPr/>
        </p:nvSpPr>
        <p:spPr>
          <a:xfrm>
            <a:off x="2051720" y="1844824"/>
            <a:ext cx="1704117" cy="267976"/>
          </a:xfrm>
          <a:prstGeom prst="flowChartMerge">
            <a:avLst/>
          </a:prstGeom>
          <a:gradFill flip="none" rotWithShape="1">
            <a:gsLst>
              <a:gs pos="0">
                <a:schemeClr val="accent1">
                  <a:satMod val="103000"/>
                  <a:tint val="94000"/>
                  <a:lumMod val="0"/>
                  <a:lumOff val="100000"/>
                </a:schemeClr>
              </a:gs>
              <a:gs pos="49000">
                <a:schemeClr val="accent1">
                  <a:satMod val="110000"/>
                  <a:lumMod val="100000"/>
                  <a:shade val="100000"/>
                </a:schemeClr>
              </a:gs>
              <a:gs pos="100000">
                <a:schemeClr val="accent1">
                  <a:lumMod val="99000"/>
                  <a:satMod val="120000"/>
                  <a:shade val="78000"/>
                </a:schemeClr>
              </a:gs>
            </a:gsLst>
            <a:lin ang="54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0000"/>
              </a:lnSpc>
              <a:spcBef>
                <a:spcPts val="0"/>
              </a:spcBef>
              <a:spcAft>
                <a:spcPts val="1000"/>
              </a:spcAft>
              <a:buClrTx/>
              <a:buSzTx/>
              <a:buFontTx/>
              <a:buNone/>
              <a:tabLst/>
              <a:defRPr/>
            </a:pPr>
            <a:r>
              <a:rPr kumimoji="1" 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251520" y="476672"/>
            <a:ext cx="5302127" cy="1270446"/>
          </a:xfrm>
          <a:prstGeom prst="roundRect">
            <a:avLst>
              <a:gd name="adj" fmla="val 470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328725" y="516012"/>
            <a:ext cx="5357740" cy="1231106"/>
          </a:xfrm>
          <a:prstGeom prst="rect">
            <a:avLst/>
          </a:prstGeom>
          <a:noFill/>
          <a:ln>
            <a:noFill/>
          </a:ln>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＜基本コンセプト＞　</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大阪・関西の持続的な経済成長のエンジンとなる</a:t>
            </a:r>
            <a:endPar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1" i="0" u="sng" strike="noStrike" kern="1200" cap="none" spc="30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a:t>
            </a:r>
            <a:r>
              <a:rPr kumimoji="1" lang="ja-JP" altLang="en-US" sz="1400" b="1" i="0" u="sng" strike="noStrike" kern="1200" cap="none" spc="30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最高水準の成長型</a:t>
            </a:r>
            <a:r>
              <a:rPr kumimoji="1" lang="ja-JP" altLang="en-US" sz="1400" b="1" i="0" u="sng" strike="noStrike" kern="1200" cap="none" spc="30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ＩＲ</a:t>
            </a:r>
            <a:endParaRPr kumimoji="1" lang="en-US" altLang="ja-JP" sz="1400" b="1" i="0" u="sng" strike="noStrike" kern="1200" cap="none" spc="30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世界中から人・モノ・投資を呼び込み、経済成長のエンジンとなる</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ため、</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ビジネス客、　　</a:t>
            </a:r>
            <a:endPar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ファミリーなど世界の幅広い層をターゲットとする「世界最高水準」のＩＲ</a:t>
            </a:r>
            <a:endPar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年先を見据え</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、初期投資の効果だけでなく、</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施設、機能が更新され続ける</a:t>
            </a:r>
            <a:endPar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「成長型」のＩＲ</a:t>
            </a:r>
            <a:endPar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36"/>
          <p:cNvSpPr txBox="1"/>
          <p:nvPr/>
        </p:nvSpPr>
        <p:spPr>
          <a:xfrm>
            <a:off x="251520" y="476673"/>
            <a:ext cx="1329628" cy="261847"/>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600"/>
              </a:lnSpc>
              <a:spcBef>
                <a:spcPts val="0"/>
              </a:spcBef>
              <a:spcAft>
                <a:spcPts val="100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基本コンセプト</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 name="グループ化 2"/>
          <p:cNvGrpSpPr/>
          <p:nvPr/>
        </p:nvGrpSpPr>
        <p:grpSpPr>
          <a:xfrm>
            <a:off x="5652120" y="4077072"/>
            <a:ext cx="3226945" cy="677689"/>
            <a:chOff x="5747021" y="4077072"/>
            <a:chExt cx="3226945" cy="677689"/>
          </a:xfrm>
        </p:grpSpPr>
        <p:sp>
          <p:nvSpPr>
            <p:cNvPr id="68" name="テキスト ボックス 67"/>
            <p:cNvSpPr txBox="1"/>
            <p:nvPr/>
          </p:nvSpPr>
          <p:spPr>
            <a:xfrm>
              <a:off x="5747408" y="4293096"/>
              <a:ext cx="3226557"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観光振興・地域経済振興・公益</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還元</a:t>
              </a:r>
              <a:endParaRPr kumimoji="1" lang="en-US" altLang="ja-JP"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納付金・入場料等の</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テキスト ボックス 69"/>
            <p:cNvSpPr txBox="1"/>
            <p:nvPr/>
          </p:nvSpPr>
          <p:spPr>
            <a:xfrm>
              <a:off x="5747021" y="4077072"/>
              <a:ext cx="3226945" cy="25200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600"/>
                </a:lnSpc>
                <a:spcBef>
                  <a:spcPts val="0"/>
                </a:spcBef>
                <a:spcAft>
                  <a:spcPts val="100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ＩＲ</a:t>
              </a: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立地による効果</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8" name="グループ化 7"/>
          <p:cNvGrpSpPr/>
          <p:nvPr/>
        </p:nvGrpSpPr>
        <p:grpSpPr>
          <a:xfrm>
            <a:off x="5652120" y="4869160"/>
            <a:ext cx="3240936" cy="1789180"/>
            <a:chOff x="5652120" y="4869160"/>
            <a:chExt cx="3240936" cy="1789180"/>
          </a:xfrm>
        </p:grpSpPr>
        <p:sp>
          <p:nvSpPr>
            <p:cNvPr id="61" name="テキスト ボックス 60"/>
            <p:cNvSpPr txBox="1"/>
            <p:nvPr/>
          </p:nvSpPr>
          <p:spPr>
            <a:xfrm>
              <a:off x="5652120" y="4869160"/>
              <a:ext cx="3240000" cy="423815"/>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400"/>
                </a:lnSpc>
                <a:spcBef>
                  <a:spcPts val="0"/>
                </a:spcBef>
                <a:spcAft>
                  <a:spcPts val="100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地域の合意形成</a:t>
              </a:r>
              <a:r>
                <a:rPr kumimoji="1" lang="en-US" altLang="ja-JP"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府民・市民理解の促進</a:t>
              </a:r>
              <a:r>
                <a:rPr kumimoji="1" lang="en-US" altLang="ja-JP"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に向けた取組み</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1" name="テキスト ボックス 70"/>
            <p:cNvSpPr txBox="1"/>
            <p:nvPr/>
          </p:nvSpPr>
          <p:spPr>
            <a:xfrm>
              <a:off x="5652120" y="5292975"/>
              <a:ext cx="3240936" cy="1365365"/>
            </a:xfrm>
            <a:prstGeom prst="rect">
              <a:avLst/>
            </a:prstGeom>
            <a:noFill/>
            <a:ln>
              <a:solidFill>
                <a:schemeClr val="tx1"/>
              </a:solidFill>
            </a:ln>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基本的な考え方</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対象の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明確化：府民</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・市民全体、大学生・若い</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世代、</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女性</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、地元企業⇒属性の興味・関心に応じた適切</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発信</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ステージに応じた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説明：ＩＲ</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の基本的な事項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誘致を見据えた内容 → 区域認定に向けた内容</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府民・市民の声に耳を傾けた丁寧な対応、</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ホーム</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ページ</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などの広報ツールを活用した情報発信</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 name="グループ化 1"/>
          <p:cNvGrpSpPr/>
          <p:nvPr/>
        </p:nvGrpSpPr>
        <p:grpSpPr>
          <a:xfrm>
            <a:off x="5652120" y="444519"/>
            <a:ext cx="3249838" cy="3560545"/>
            <a:chOff x="5724128" y="444519"/>
            <a:chExt cx="3249838" cy="3560545"/>
          </a:xfrm>
        </p:grpSpPr>
        <p:sp>
          <p:nvSpPr>
            <p:cNvPr id="63" name="テキスト ボックス 62"/>
            <p:cNvSpPr txBox="1"/>
            <p:nvPr/>
          </p:nvSpPr>
          <p:spPr>
            <a:xfrm>
              <a:off x="5733966" y="444519"/>
              <a:ext cx="3240000" cy="259470"/>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39600" rIns="9144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1600"/>
                </a:lnSpc>
                <a:spcBef>
                  <a:spcPts val="0"/>
                </a:spcBef>
                <a:spcAft>
                  <a:spcPts val="100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rPr>
                <a:t>懸念事項と最小化への取組み</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4" name="テキスト ボックス 63"/>
            <p:cNvSpPr txBox="1"/>
            <p:nvPr/>
          </p:nvSpPr>
          <p:spPr>
            <a:xfrm>
              <a:off x="5724128" y="703989"/>
              <a:ext cx="2088232"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ギャンブル等依存症対策</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テキスト ボックス 64"/>
            <p:cNvSpPr txBox="1"/>
            <p:nvPr/>
          </p:nvSpPr>
          <p:spPr>
            <a:xfrm>
              <a:off x="5724128" y="2276872"/>
              <a:ext cx="2557520"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治安・地域風俗環境対策</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テキスト ボックス 65"/>
            <p:cNvSpPr txBox="1"/>
            <p:nvPr/>
          </p:nvSpPr>
          <p:spPr>
            <a:xfrm>
              <a:off x="5724128" y="964170"/>
              <a:ext cx="3240936" cy="1323439"/>
            </a:xfrm>
            <a:prstGeom prst="rect">
              <a:avLst/>
            </a:prstGeom>
            <a:noFill/>
            <a:ln>
              <a:noFill/>
            </a:ln>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基本的な考え方</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ＩＲの実現を契機に依存症対策のトップランナーをめざし、発症・進行・再発の各段階に応じた、防止・回復のための対策について、</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世界の先進事例に加え、大阪独自の対策をミックスした総合的かつシームレスな取組み（大阪モデル）を構築</a:t>
              </a:r>
              <a:endPar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エリア（カジノ施設、夢洲、府内全域）毎に、メリハ</a:t>
              </a:r>
              <a:endPar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リの効いた支援、対策</a:t>
              </a:r>
              <a:r>
                <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p:cNvSpPr txBox="1"/>
            <p:nvPr/>
          </p:nvSpPr>
          <p:spPr>
            <a:xfrm>
              <a:off x="5733965" y="2527736"/>
              <a:ext cx="3163354" cy="1477328"/>
            </a:xfrm>
            <a:prstGeom prst="rect">
              <a:avLst/>
            </a:prstGeom>
            <a:noFill/>
            <a:ln>
              <a:noFill/>
            </a:ln>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基本的な考え方</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180975"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ＩＲ事業者、警察、自治体は、相互に緊密な連携を図り</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つつ、各々がその役割を果たすことにより、</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万全の取組みを実施</a:t>
              </a:r>
              <a:endParaRPr kumimoji="1" lang="en-US" altLang="ja-JP"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180975"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警察官</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の増員や警察施設・交通安全施設等の整備など、</a:t>
              </a:r>
              <a:r>
                <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警察力の強化を図るとともに、地域防犯を</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推進し</a:t>
              </a:r>
              <a:r>
                <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、さらにＩＲ事業者に</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おいて、自主的</a:t>
              </a:r>
              <a:r>
                <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かつ万全の防犯</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・警備</a:t>
              </a:r>
              <a:r>
                <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対策を講じさせるための枠組みを</a:t>
              </a:r>
              <a:r>
                <a:rPr kumimoji="1" lang="ja-JP" altLang="en-US" sz="105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構築</a:t>
              </a:r>
              <a:endParaRPr kumimoji="1"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正方形/長方形 72"/>
            <p:cNvSpPr/>
            <p:nvPr/>
          </p:nvSpPr>
          <p:spPr>
            <a:xfrm>
              <a:off x="5733965" y="685769"/>
              <a:ext cx="3239999" cy="331929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05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0553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12378" y="361654"/>
            <a:ext cx="4366602" cy="202102"/>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大阪</a:t>
            </a:r>
            <a:r>
              <a:rPr kumimoji="1" lang="en-US" altLang="ja-JP"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IR</a:t>
            </a: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区域整備の意義・目標／位置等</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9719"/>
            <a:ext cx="9158139" cy="322684"/>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714"/>
              </a:spcAft>
              <a:buClrTx/>
              <a:buSzTx/>
              <a:buFontTx/>
              <a:buNone/>
              <a:tabLst/>
              <a:defRPr/>
            </a:pPr>
            <a:r>
              <a:rPr kumimoji="1" lang="en-US" sz="750" b="0" i="0" u="none" strike="noStrike" kern="1200" cap="none" spc="0" normalizeH="0" baseline="0" noProof="0">
                <a:ln>
                  <a:noFill/>
                </a:ln>
                <a:solidFill>
                  <a:prstClr val="black"/>
                </a:solidFill>
                <a:effectLst/>
                <a:uLnTx/>
                <a:uFillTx/>
                <a:latin typeface="Calibri"/>
                <a:ea typeface="ＭＳ 明朝" panose="02020609040205080304" pitchFamily="17" charset="-128"/>
                <a:cs typeface="Times New Roman" panose="02020603050405020304" pitchFamily="18" charset="0"/>
              </a:rPr>
              <a:t> </a:t>
            </a:r>
            <a:endParaRPr kumimoji="1" lang="ja-JP" altLang="en-US" sz="750" b="0" i="0" u="none" strike="noStrike" kern="1200" cap="none" spc="0" normalizeH="0" baseline="0" noProof="0">
              <a:ln>
                <a:noFill/>
              </a:ln>
              <a:solidFill>
                <a:prstClr val="black"/>
              </a:solidFill>
              <a:effectLst/>
              <a:uLnTx/>
              <a:uFillTx/>
              <a:latin typeface="Calibri"/>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13004" y="-936"/>
            <a:ext cx="9145134" cy="31379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429" b="1" i="0" u="none" strike="noStrike" kern="1200" cap="none" spc="0" normalizeH="0" baseline="0" noProof="0" dirty="0" smtClean="0">
                <a:ln>
                  <a:noFill/>
                </a:ln>
                <a:solidFill>
                  <a:prstClr val="white"/>
                </a:solidFill>
                <a:effectLst/>
                <a:uLnTx/>
                <a:uFillTx/>
                <a:latin typeface="Meiryo UI" pitchFamily="50" charset="-128"/>
                <a:ea typeface="Meiryo UI" pitchFamily="50" charset="-128"/>
                <a:cs typeface="Meiryo UI" pitchFamily="50" charset="-128"/>
              </a:rPr>
              <a:t>大阪</a:t>
            </a:r>
            <a:r>
              <a:rPr kumimoji="1" lang="ja-JP" altLang="en-US" sz="142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・夢洲地区特定複合観光施設区域の整備に関する計画の概要①</a:t>
            </a:r>
            <a:r>
              <a:rPr kumimoji="1" lang="ja-JP" altLang="en-US" sz="1429"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p>
        </p:txBody>
      </p:sp>
      <p:sp>
        <p:nvSpPr>
          <p:cNvPr id="13" name="テキスト ボックス 12"/>
          <p:cNvSpPr txBox="1"/>
          <p:nvPr/>
        </p:nvSpPr>
        <p:spPr>
          <a:xfrm>
            <a:off x="166450" y="621991"/>
            <a:ext cx="1034638"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意義・目標</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162975" y="625496"/>
            <a:ext cx="1594233"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長期・安定的な事業実現</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166450" y="832659"/>
            <a:ext cx="2447584" cy="799610"/>
            <a:chOff x="127449" y="1164016"/>
            <a:chExt cx="3426618" cy="1119454"/>
          </a:xfrm>
        </p:grpSpPr>
        <p:sp>
          <p:nvSpPr>
            <p:cNvPr id="14" name="テキスト ボックス 13"/>
            <p:cNvSpPr txBox="1"/>
            <p:nvPr/>
          </p:nvSpPr>
          <p:spPr>
            <a:xfrm>
              <a:off x="535534" y="1173817"/>
              <a:ext cx="2921343" cy="488338"/>
            </a:xfrm>
            <a:prstGeom prst="rect">
              <a:avLst/>
            </a:prstGeom>
            <a:noFill/>
            <a:ln w="12700">
              <a:noFill/>
            </a:ln>
          </p:spPr>
          <p:txBody>
            <a:bodyPr wrap="square"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大阪の更なる成長に向けて</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➣成長産業である観光分野の基幹産業化</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532861" y="1615594"/>
              <a:ext cx="3021206" cy="667876"/>
            </a:xfrm>
            <a:prstGeom prst="rect">
              <a:avLst/>
            </a:prstGeom>
            <a:noFill/>
            <a:ln w="12700">
              <a:noFill/>
            </a:ln>
          </p:spPr>
          <p:txBody>
            <a:bodyPr wrap="square"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〇世界水準のオールインワン</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MICE</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拠点の形成</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〇国内外の集客力強化への貢献</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〇日本観光のゲートウェイの形成</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135897" y="1204879"/>
              <a:ext cx="1152127" cy="226565"/>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◆意義</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136934" y="1626402"/>
              <a:ext cx="1368152" cy="226565"/>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127449" y="1164016"/>
              <a:ext cx="2711322" cy="1023536"/>
            </a:xfrm>
            <a:prstGeom prst="rect">
              <a:avLst/>
            </a:prstGeom>
            <a:no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4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0" name="タイトル 1"/>
          <p:cNvSpPr txBox="1">
            <a:spLocks/>
          </p:cNvSpPr>
          <p:nvPr/>
        </p:nvSpPr>
        <p:spPr>
          <a:xfrm>
            <a:off x="4752026" y="345955"/>
            <a:ext cx="4226841" cy="216591"/>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収支計画・資金計画／事業工程等</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87" name="テキスト ボックス 86"/>
          <p:cNvSpPr txBox="1"/>
          <p:nvPr/>
        </p:nvSpPr>
        <p:spPr>
          <a:xfrm>
            <a:off x="6818928" y="1469000"/>
            <a:ext cx="1674919"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大阪ＩＲ事業実現に向けた課題</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タイトル 1"/>
          <p:cNvSpPr txBox="1">
            <a:spLocks/>
          </p:cNvSpPr>
          <p:nvPr/>
        </p:nvSpPr>
        <p:spPr>
          <a:xfrm>
            <a:off x="134503" y="2746260"/>
            <a:ext cx="4344476" cy="222985"/>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大阪</a:t>
            </a:r>
            <a:r>
              <a:rPr kumimoji="1" lang="en-US" altLang="ja-JP"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IR</a:t>
            </a: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のコンセプト</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72" name="テキスト ボックス 71"/>
          <p:cNvSpPr txBox="1"/>
          <p:nvPr/>
        </p:nvSpPr>
        <p:spPr>
          <a:xfrm>
            <a:off x="169277" y="3005307"/>
            <a:ext cx="1337143"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コンセプト</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159502" y="839310"/>
            <a:ext cx="2356024" cy="721486"/>
            <a:chOff x="119100" y="2724763"/>
            <a:chExt cx="2965024" cy="2083394"/>
          </a:xfrm>
        </p:grpSpPr>
        <p:sp>
          <p:nvSpPr>
            <p:cNvPr id="114" name="テキスト ボックス 113"/>
            <p:cNvSpPr txBox="1"/>
            <p:nvPr/>
          </p:nvSpPr>
          <p:spPr>
            <a:xfrm>
              <a:off x="129795" y="2836939"/>
              <a:ext cx="2614912" cy="467313"/>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◆事業期間： </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35</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年間（延長</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4"/>
            <p:cNvSpPr txBox="1"/>
            <p:nvPr/>
          </p:nvSpPr>
          <p:spPr>
            <a:xfrm>
              <a:off x="126351" y="3428993"/>
              <a:ext cx="2957773" cy="858733"/>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◆適切なガバナンス機能を確保し、円滑かつ確実な事業実　　</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施の確保と長期間の安定的・継続的な事業の継続を図る。</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7" name="正方形/長方形 116"/>
            <p:cNvSpPr/>
            <p:nvPr/>
          </p:nvSpPr>
          <p:spPr>
            <a:xfrm>
              <a:off x="119100" y="2724763"/>
              <a:ext cx="2951145" cy="2083394"/>
            </a:xfrm>
            <a:prstGeom prst="rect">
              <a:avLst/>
            </a:prstGeom>
            <a:no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4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1" name="正方形/長方形 120"/>
          <p:cNvSpPr/>
          <p:nvPr/>
        </p:nvSpPr>
        <p:spPr>
          <a:xfrm>
            <a:off x="165677" y="3223549"/>
            <a:ext cx="2082981" cy="1400186"/>
          </a:xfrm>
          <a:prstGeom prst="rect">
            <a:avLst/>
          </a:prstGeom>
          <a:no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4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テキスト ボックス 121"/>
          <p:cNvSpPr txBox="1"/>
          <p:nvPr/>
        </p:nvSpPr>
        <p:spPr>
          <a:xfrm>
            <a:off x="186946" y="3265227"/>
            <a:ext cx="1856816" cy="154522"/>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ts val="786"/>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◆基本理念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あらゆるものを「結ぶ」起点となる</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タイトル 1"/>
          <p:cNvSpPr txBox="1">
            <a:spLocks/>
          </p:cNvSpPr>
          <p:nvPr/>
        </p:nvSpPr>
        <p:spPr>
          <a:xfrm>
            <a:off x="157918" y="4697263"/>
            <a:ext cx="4344476" cy="194321"/>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en-US" altLang="ja-JP"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IR</a:t>
            </a: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事業者／事業実施体制</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28" name="テキスト ボックス 127"/>
          <p:cNvSpPr txBox="1"/>
          <p:nvPr/>
        </p:nvSpPr>
        <p:spPr>
          <a:xfrm>
            <a:off x="164133" y="4914331"/>
            <a:ext cx="1337143"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事業者（概要）</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テキスト ボックス 144"/>
          <p:cNvSpPr txBox="1"/>
          <p:nvPr/>
        </p:nvSpPr>
        <p:spPr>
          <a:xfrm>
            <a:off x="2333323" y="4922921"/>
            <a:ext cx="1337143"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事業実施体制</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310203" y="5176660"/>
            <a:ext cx="727172" cy="277988"/>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MGM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出資割合 約</a:t>
            </a:r>
            <a:r>
              <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47" name="正方形/長方形 146"/>
          <p:cNvSpPr/>
          <p:nvPr/>
        </p:nvSpPr>
        <p:spPr>
          <a:xfrm>
            <a:off x="3093219" y="5173968"/>
            <a:ext cx="731073" cy="276159"/>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オリックス</a:t>
            </a:r>
            <a:endPar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出資割合 約</a:t>
            </a:r>
            <a:r>
              <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48" name="正方形/長方形 147"/>
          <p:cNvSpPr/>
          <p:nvPr/>
        </p:nvSpPr>
        <p:spPr>
          <a:xfrm>
            <a:off x="3880136" y="5168045"/>
            <a:ext cx="718682" cy="282082"/>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少数株主</a:t>
            </a:r>
            <a:endPar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出資割合 約</a:t>
            </a:r>
            <a:r>
              <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49" name="正方形/長方形 148"/>
          <p:cNvSpPr/>
          <p:nvPr/>
        </p:nvSpPr>
        <p:spPr>
          <a:xfrm>
            <a:off x="2333323" y="5866899"/>
            <a:ext cx="2227466" cy="227861"/>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事業者：大阪</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a:t>
            </a:r>
            <a:endPar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2399405" y="5559219"/>
            <a:ext cx="1106153" cy="232286"/>
          </a:xfrm>
          <a:prstGeom prst="rect">
            <a:avLst/>
          </a:prstGeom>
          <a:noFill/>
          <a:ln w="3175">
            <a:no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・出資、取締役及び役職員の派遣</a:t>
            </a:r>
            <a:endPar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・ノウハウ・サービス等の提供</a:t>
            </a:r>
            <a:endParaRPr kumimoji="1" lang="ja-JP" altLang="en-US" sz="5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矢印コネクタ 16"/>
          <p:cNvCxnSpPr/>
          <p:nvPr/>
        </p:nvCxnSpPr>
        <p:spPr>
          <a:xfrm>
            <a:off x="2403688" y="5460110"/>
            <a:ext cx="5456" cy="384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直線矢印コネクタ 150"/>
          <p:cNvCxnSpPr/>
          <p:nvPr/>
        </p:nvCxnSpPr>
        <p:spPr>
          <a:xfrm>
            <a:off x="3505558" y="5460110"/>
            <a:ext cx="0" cy="406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a:off x="3942350" y="5427072"/>
            <a:ext cx="0" cy="439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 name="正方形/長方形 152"/>
          <p:cNvSpPr/>
          <p:nvPr/>
        </p:nvSpPr>
        <p:spPr>
          <a:xfrm>
            <a:off x="3942350" y="5547179"/>
            <a:ext cx="639510" cy="232286"/>
          </a:xfrm>
          <a:prstGeom prst="rect">
            <a:avLst/>
          </a:prstGeom>
          <a:noFill/>
          <a:ln w="3175">
            <a:no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・出資</a:t>
            </a:r>
            <a:endPar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・専門的事業知見</a:t>
            </a:r>
            <a:endPar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の提供</a:t>
            </a:r>
            <a:endPar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正方形/長方形 153"/>
          <p:cNvSpPr/>
          <p:nvPr/>
        </p:nvSpPr>
        <p:spPr>
          <a:xfrm>
            <a:off x="2333322" y="6436138"/>
            <a:ext cx="2227467" cy="280741"/>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協力企業</a:t>
            </a:r>
          </a:p>
        </p:txBody>
      </p:sp>
      <p:sp>
        <p:nvSpPr>
          <p:cNvPr id="164" name="正方形/長方形 163"/>
          <p:cNvSpPr/>
          <p:nvPr/>
        </p:nvSpPr>
        <p:spPr>
          <a:xfrm>
            <a:off x="3369956" y="6139730"/>
            <a:ext cx="1106153" cy="286666"/>
          </a:xfrm>
          <a:prstGeom prst="rect">
            <a:avLst/>
          </a:prstGeom>
          <a:noFill/>
          <a:ln w="3175">
            <a:no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・各領域に実績と専門的知見を</a:t>
            </a:r>
            <a:endParaRPr kumimoji="1" lang="en-US" altLang="ja-JP"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有した協力企業への業務委託</a:t>
            </a:r>
            <a:endParaRPr kumimoji="1" lang="ja-JP" altLang="en-US" sz="5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5" name="直線矢印コネクタ 164"/>
          <p:cNvCxnSpPr/>
          <p:nvPr/>
        </p:nvCxnSpPr>
        <p:spPr>
          <a:xfrm flipH="1">
            <a:off x="3345587" y="6118715"/>
            <a:ext cx="0" cy="30857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pic>
        <p:nvPicPr>
          <p:cNvPr id="22" name="図 21"/>
          <p:cNvPicPr>
            <a:picLocks noChangeAspect="1"/>
          </p:cNvPicPr>
          <p:nvPr/>
        </p:nvPicPr>
        <p:blipFill>
          <a:blip r:embed="rId3"/>
          <a:stretch>
            <a:fillRect/>
          </a:stretch>
        </p:blipFill>
        <p:spPr>
          <a:xfrm>
            <a:off x="2417454" y="3141182"/>
            <a:ext cx="2109677" cy="1488095"/>
          </a:xfrm>
          <a:prstGeom prst="rect">
            <a:avLst/>
          </a:prstGeom>
        </p:spPr>
      </p:pic>
      <p:sp>
        <p:nvSpPr>
          <p:cNvPr id="166" name="テキスト ボックス 165"/>
          <p:cNvSpPr txBox="1"/>
          <p:nvPr/>
        </p:nvSpPr>
        <p:spPr>
          <a:xfrm>
            <a:off x="198212" y="3644489"/>
            <a:ext cx="1233756" cy="154522"/>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ts val="786"/>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WOW</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ｅｘｔ </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69"/>
          <p:cNvSpPr txBox="1"/>
          <p:nvPr/>
        </p:nvSpPr>
        <p:spPr>
          <a:xfrm>
            <a:off x="4744430" y="613382"/>
            <a:ext cx="1325761"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初期投資額</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4733758" y="858973"/>
            <a:ext cx="1568507" cy="533629"/>
            <a:chOff x="6598298" y="1178347"/>
            <a:chExt cx="2195910" cy="641424"/>
          </a:xfrm>
        </p:grpSpPr>
        <p:sp>
          <p:nvSpPr>
            <p:cNvPr id="171" name="正方形/長方形 170"/>
            <p:cNvSpPr/>
            <p:nvPr/>
          </p:nvSpPr>
          <p:spPr>
            <a:xfrm>
              <a:off x="6613662" y="1178347"/>
              <a:ext cx="2180546" cy="641424"/>
            </a:xfrm>
            <a:prstGeom prst="rect">
              <a:avLst/>
            </a:prstGeom>
            <a:no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4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テキスト ボックス 171"/>
            <p:cNvSpPr txBox="1"/>
            <p:nvPr/>
          </p:nvSpPr>
          <p:spPr>
            <a:xfrm>
              <a:off x="6598298" y="1205743"/>
              <a:ext cx="2105063" cy="507207"/>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800</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r>
                <a:rPr kumimoji="1" lang="ja-JP" altLang="en-US" sz="57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（税抜き）</a:t>
              </a:r>
              <a:endParaRPr kumimoji="1" lang="en-US" altLang="ja-JP" sz="57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建設関連投資：約</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7,800</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214"/>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その他初期投資額：約</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3,000</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73" name="テキスト ボックス 172"/>
          <p:cNvSpPr txBox="1"/>
          <p:nvPr/>
        </p:nvSpPr>
        <p:spPr>
          <a:xfrm>
            <a:off x="4748867" y="1472281"/>
            <a:ext cx="1321324"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収支計画</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4751607" y="1699704"/>
            <a:ext cx="1972416" cy="481727"/>
            <a:chOff x="6613660" y="2187807"/>
            <a:chExt cx="2761382" cy="674418"/>
          </a:xfrm>
        </p:grpSpPr>
        <p:sp>
          <p:nvSpPr>
            <p:cNvPr id="39" name="正方形/長方形 38"/>
            <p:cNvSpPr/>
            <p:nvPr/>
          </p:nvSpPr>
          <p:spPr>
            <a:xfrm>
              <a:off x="6613660" y="2187807"/>
              <a:ext cx="656745" cy="674417"/>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年間売上</a:t>
              </a:r>
            </a:p>
          </p:txBody>
        </p:sp>
        <p:sp>
          <p:nvSpPr>
            <p:cNvPr id="175" name="正方形/長方形 174"/>
            <p:cNvSpPr/>
            <p:nvPr/>
          </p:nvSpPr>
          <p:spPr>
            <a:xfrm>
              <a:off x="7270407" y="2187808"/>
              <a:ext cx="2104635" cy="674417"/>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5,200</a:t>
              </a: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ノンゲーミング：約</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ゲーミング    ：約</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4,200</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176" name="テキスト ボックス 175"/>
          <p:cNvSpPr txBox="1"/>
          <p:nvPr/>
        </p:nvSpPr>
        <p:spPr>
          <a:xfrm>
            <a:off x="4742688" y="2285741"/>
            <a:ext cx="1330506"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資金計画</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正方形/長方形 176"/>
          <p:cNvSpPr/>
          <p:nvPr/>
        </p:nvSpPr>
        <p:spPr>
          <a:xfrm>
            <a:off x="4742689" y="2520402"/>
            <a:ext cx="2025506" cy="1070726"/>
          </a:xfrm>
          <a:prstGeom prst="rect">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◆資金調達額：約</a:t>
            </a:r>
            <a:r>
              <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800</a:t>
            </a: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57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（税抜き）</a:t>
            </a:r>
            <a:endParaRPr kumimoji="1" lang="en-US" altLang="ja-JP" sz="571"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出資金額：約</a:t>
            </a:r>
            <a:r>
              <a:rPr kumimoji="1" lang="en-US" altLang="ja-JP"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5,300</a:t>
            </a:r>
            <a:r>
              <a:rPr kumimoji="1" lang="ja-JP" altLang="en-US"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ＭＧＭ約</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％、オリックス約</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％、少数株主約</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借入金額：約</a:t>
            </a:r>
            <a:r>
              <a:rPr kumimoji="1" lang="en-US" altLang="ja-JP"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5,500</a:t>
            </a:r>
            <a:r>
              <a:rPr kumimoji="1" lang="ja-JP" altLang="en-US"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億円（約</a:t>
            </a:r>
            <a:r>
              <a:rPr kumimoji="1" lang="en-US" altLang="ja-JP" sz="714"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プロジェクトファイナンスによる借入（三菱</a:t>
            </a:r>
            <a:r>
              <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UFJ</a:t>
            </a: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銀行・三井</a:t>
            </a:r>
            <a:endPar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住友銀行からコミットメントレター取得）</a:t>
            </a:r>
            <a:endPar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テキスト ボックス 177"/>
          <p:cNvSpPr txBox="1"/>
          <p:nvPr/>
        </p:nvSpPr>
        <p:spPr>
          <a:xfrm>
            <a:off x="6818929" y="607557"/>
            <a:ext cx="1364149"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事業の工程</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正方形/長方形 178"/>
          <p:cNvSpPr/>
          <p:nvPr/>
        </p:nvSpPr>
        <p:spPr>
          <a:xfrm>
            <a:off x="6825825" y="838384"/>
            <a:ext cx="2153042" cy="534829"/>
          </a:xfrm>
          <a:prstGeom prst="rect">
            <a:avLst/>
          </a:prstGeom>
          <a:no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◆開業時期：</a:t>
            </a:r>
            <a:r>
              <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2029</a:t>
            </a: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年秋～冬頃</a:t>
            </a:r>
            <a:endParaRPr kumimoji="1" lang="en-US" altLang="ja-JP"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大阪府・市及び</a:t>
            </a:r>
            <a:r>
              <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事業者は、世界最高水準の</a:t>
            </a:r>
            <a:r>
              <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及び</a:t>
            </a:r>
            <a:endPar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早期開業による速やかな事業効果の発現が実現できる</a:t>
            </a:r>
            <a:endPar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ts val="1000"/>
              </a:lnSpc>
              <a:spcBef>
                <a:spcPts val="0"/>
              </a:spcBef>
              <a:spcAft>
                <a:spcPts val="0"/>
              </a:spcAft>
              <a:buClrTx/>
              <a:buSzTx/>
              <a:buFontTx/>
              <a:buNone/>
              <a:tabLst/>
              <a:defRPr/>
            </a:pPr>
            <a:r>
              <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よう、公民連携して取り組む。</a:t>
            </a:r>
            <a:endParaRPr kumimoji="1" lang="en-US" altLang="ja-JP" sz="714"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正方形/長方形 179"/>
          <p:cNvSpPr/>
          <p:nvPr/>
        </p:nvSpPr>
        <p:spPr>
          <a:xfrm>
            <a:off x="6817353" y="1700660"/>
            <a:ext cx="2153042" cy="1890468"/>
          </a:xfrm>
          <a:prstGeom prst="rect">
            <a:avLst/>
          </a:prstGeom>
          <a:noFill/>
          <a:ln w="3175">
            <a:solidFill>
              <a:schemeClr val="tx1"/>
            </a:solidFill>
            <a:prstDash val="solid"/>
          </a:ln>
        </p:spPr>
        <p:txBody>
          <a:bodyPr wrap="square" lIns="25714" tIns="25714" rIns="25714" bIns="25714" rtlCol="0" anchor="t" anchorCtr="0">
            <a:noAutofit/>
          </a:bodyPr>
          <a:lstStyle/>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事業の実現には、現時点での不確定事項</a:t>
            </a:r>
            <a:r>
              <a:rPr kumimoji="1" lang="ja-JP" altLang="en-US" sz="714"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課題の</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解決が必要不可欠である。</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◆大阪府・市及び</a:t>
            </a:r>
            <a:r>
              <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事業者は、これら課題の解決と</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事業の実現に向け、引き続き公民連携して取り組む。</a:t>
            </a:r>
            <a:r>
              <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ts val="1071"/>
              </a:lnSpc>
              <a:spcBef>
                <a:spcPts val="0"/>
              </a:spcBef>
              <a:spcAft>
                <a:spcPts val="0"/>
              </a:spcAft>
              <a:buClrTx/>
              <a:buSzTx/>
              <a:buFontTx/>
              <a:buNone/>
              <a:tabLst/>
              <a:defRPr/>
            </a:pPr>
            <a:r>
              <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〇新型コロナウイルス感染症の影響</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➣新型コロナウイルス感染症が収束し、国内外の観光需要の</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回復に見通しが立つこと　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〇国の詳細制度設計（</a:t>
            </a:r>
            <a:r>
              <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税制・カジノ管理規制等）</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税制について、早期に法制化が行われ、運用面含めて</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国際標準・国際競争力が確保されること　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〇夢洲特有の課題</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➣土壌汚染・液状化等への適切な対応を含め、</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事業用地</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71"/>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の適性が確保できること　など</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643"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タイトル 1"/>
          <p:cNvSpPr txBox="1">
            <a:spLocks/>
          </p:cNvSpPr>
          <p:nvPr/>
        </p:nvSpPr>
        <p:spPr>
          <a:xfrm>
            <a:off x="4733758" y="3610517"/>
            <a:ext cx="4245109" cy="221527"/>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ＩＲ施設の規模</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graphicFrame>
        <p:nvGraphicFramePr>
          <p:cNvPr id="43" name="表 42"/>
          <p:cNvGraphicFramePr>
            <a:graphicFrameLocks noGrp="1"/>
          </p:cNvGraphicFramePr>
          <p:nvPr>
            <p:extLst/>
          </p:nvPr>
        </p:nvGraphicFramePr>
        <p:xfrm>
          <a:off x="4744354" y="3902631"/>
          <a:ext cx="4256159" cy="1819882"/>
        </p:xfrm>
        <a:graphic>
          <a:graphicData uri="http://schemas.openxmlformats.org/drawingml/2006/table">
            <a:tbl>
              <a:tblPr firstRow="1" bandRow="1">
                <a:tableStyleId>{D7AC3CCA-C797-4891-BE02-D94E43425B78}</a:tableStyleId>
              </a:tblPr>
              <a:tblGrid>
                <a:gridCol w="607061">
                  <a:extLst>
                    <a:ext uri="{9D8B030D-6E8A-4147-A177-3AD203B41FA5}">
                      <a16:colId xmlns:a16="http://schemas.microsoft.com/office/drawing/2014/main" val="3849548843"/>
                    </a:ext>
                  </a:extLst>
                </a:gridCol>
                <a:gridCol w="1080120">
                  <a:extLst>
                    <a:ext uri="{9D8B030D-6E8A-4147-A177-3AD203B41FA5}">
                      <a16:colId xmlns:a16="http://schemas.microsoft.com/office/drawing/2014/main" val="1677088863"/>
                    </a:ext>
                  </a:extLst>
                </a:gridCol>
                <a:gridCol w="565777">
                  <a:extLst>
                    <a:ext uri="{9D8B030D-6E8A-4147-A177-3AD203B41FA5}">
                      <a16:colId xmlns:a16="http://schemas.microsoft.com/office/drawing/2014/main" val="1831974240"/>
                    </a:ext>
                  </a:extLst>
                </a:gridCol>
                <a:gridCol w="2003201">
                  <a:extLst>
                    <a:ext uri="{9D8B030D-6E8A-4147-A177-3AD203B41FA5}">
                      <a16:colId xmlns:a16="http://schemas.microsoft.com/office/drawing/2014/main" val="600077131"/>
                    </a:ext>
                  </a:extLst>
                </a:gridCol>
              </a:tblGrid>
              <a:tr h="215896">
                <a:tc>
                  <a:txBody>
                    <a:bodyPr/>
                    <a:lstStyle/>
                    <a:p>
                      <a:pPr algn="ctr"/>
                      <a:r>
                        <a:rPr kumimoji="1" lang="ja-JP" altLang="en-US" sz="600" dirty="0" smtClean="0">
                          <a:latin typeface="Meiryo UI" panose="020B0604030504040204" pitchFamily="50" charset="-128"/>
                          <a:ea typeface="Meiryo UI" panose="020B0604030504040204" pitchFamily="50" charset="-128"/>
                        </a:rPr>
                        <a:t>区分</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施設種別</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延床面積</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施設構成・規模</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2346800877"/>
                  </a:ext>
                </a:extLst>
              </a:tr>
              <a:tr h="172152">
                <a:tc>
                  <a:txBody>
                    <a:bodyPr/>
                    <a:lstStyle/>
                    <a:p>
                      <a:pPr algn="ctr"/>
                      <a:r>
                        <a:rPr kumimoji="1" lang="en-US" altLang="ja-JP" sz="600" dirty="0" smtClean="0">
                          <a:latin typeface="Meiryo UI" panose="020B0604030504040204" pitchFamily="50" charset="-128"/>
                          <a:ea typeface="Meiryo UI" panose="020B0604030504040204" pitchFamily="50" charset="-128"/>
                        </a:rPr>
                        <a:t>1</a:t>
                      </a:r>
                      <a:r>
                        <a:rPr kumimoji="1" lang="ja-JP" altLang="en-US" sz="600" dirty="0" smtClean="0">
                          <a:latin typeface="Meiryo UI" panose="020B0604030504040204" pitchFamily="50" charset="-128"/>
                          <a:ea typeface="Meiryo UI" panose="020B0604030504040204" pitchFamily="50" charset="-128"/>
                        </a:rPr>
                        <a:t>号施設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国際会議場施設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3.7</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ja-JP" altLang="en-US" sz="600" dirty="0" smtClean="0">
                          <a:latin typeface="Meiryo UI" panose="020B0604030504040204" pitchFamily="50" charset="-128"/>
                          <a:ea typeface="Meiryo UI" panose="020B0604030504040204" pitchFamily="50" charset="-128"/>
                        </a:rPr>
                        <a:t>最大</a:t>
                      </a:r>
                      <a:r>
                        <a:rPr kumimoji="1" lang="ja-JP" altLang="en-US" sz="600" dirty="0" smtClean="0">
                          <a:solidFill>
                            <a:schemeClr val="tx1"/>
                          </a:solidFill>
                          <a:latin typeface="Meiryo UI" panose="020B0604030504040204" pitchFamily="50" charset="-128"/>
                          <a:ea typeface="Meiryo UI" panose="020B0604030504040204" pitchFamily="50" charset="-128"/>
                        </a:rPr>
                        <a:t>会議室</a:t>
                      </a:r>
                      <a:r>
                        <a:rPr kumimoji="1" lang="en-US" altLang="ja-JP" sz="600" dirty="0" smtClean="0">
                          <a:solidFill>
                            <a:schemeClr val="tx1"/>
                          </a:solidFill>
                          <a:latin typeface="Meiryo UI" panose="020B0604030504040204" pitchFamily="50" charset="-128"/>
                          <a:ea typeface="Meiryo UI" panose="020B0604030504040204" pitchFamily="50" charset="-128"/>
                        </a:rPr>
                        <a:t>6,000</a:t>
                      </a:r>
                      <a:r>
                        <a:rPr kumimoji="1" lang="ja-JP" altLang="en-US" sz="600" dirty="0" smtClean="0">
                          <a:latin typeface="Meiryo UI" panose="020B0604030504040204" pitchFamily="50" charset="-128"/>
                          <a:ea typeface="Meiryo UI" panose="020B0604030504040204" pitchFamily="50" charset="-128"/>
                        </a:rPr>
                        <a:t>人以上収容</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3508814007"/>
                  </a:ext>
                </a:extLst>
              </a:tr>
              <a:tr h="172152">
                <a:tc>
                  <a:txBody>
                    <a:bodyPr/>
                    <a:lstStyle/>
                    <a:p>
                      <a:pPr algn="ctr"/>
                      <a:r>
                        <a:rPr kumimoji="1" lang="en-US" altLang="ja-JP" sz="600" dirty="0" smtClean="0">
                          <a:latin typeface="Meiryo UI" panose="020B0604030504040204" pitchFamily="50" charset="-128"/>
                          <a:ea typeface="Meiryo UI" panose="020B0604030504040204" pitchFamily="50" charset="-128"/>
                        </a:rPr>
                        <a:t>2</a:t>
                      </a:r>
                      <a:r>
                        <a:rPr kumimoji="1" lang="ja-JP" altLang="en-US" sz="600" dirty="0" smtClean="0">
                          <a:latin typeface="Meiryo UI" panose="020B0604030504040204" pitchFamily="50" charset="-128"/>
                          <a:ea typeface="Meiryo UI" panose="020B0604030504040204" pitchFamily="50" charset="-128"/>
                        </a:rPr>
                        <a:t>号施設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展示等施設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3.1</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ja-JP" altLang="en-US" sz="600" dirty="0" smtClean="0">
                          <a:latin typeface="Meiryo UI" panose="020B0604030504040204" pitchFamily="50" charset="-128"/>
                          <a:ea typeface="Meiryo UI" panose="020B0604030504040204" pitchFamily="50" charset="-128"/>
                        </a:rPr>
                        <a:t>展示面積</a:t>
                      </a:r>
                      <a:r>
                        <a:rPr kumimoji="1" lang="en-US" altLang="ja-JP" sz="600" dirty="0" smtClean="0">
                          <a:latin typeface="Meiryo UI" panose="020B0604030504040204" pitchFamily="50" charset="-128"/>
                          <a:ea typeface="Meiryo UI" panose="020B0604030504040204" pitchFamily="50" charset="-128"/>
                        </a:rPr>
                        <a:t>2</a:t>
                      </a:r>
                      <a:r>
                        <a:rPr kumimoji="1" lang="ja-JP" altLang="en-US" sz="600" dirty="0" smtClean="0">
                          <a:latin typeface="Meiryo UI" panose="020B0604030504040204" pitchFamily="50" charset="-128"/>
                          <a:ea typeface="Meiryo UI" panose="020B0604030504040204" pitchFamily="50" charset="-128"/>
                        </a:rPr>
                        <a:t>万㎡、関西イノベーション・ラボ</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4078223505"/>
                  </a:ext>
                </a:extLst>
              </a:tr>
              <a:tr h="172152">
                <a:tc>
                  <a:txBody>
                    <a:bodyPr/>
                    <a:lstStyle/>
                    <a:p>
                      <a:pPr algn="ctr"/>
                      <a:r>
                        <a:rPr kumimoji="1" lang="en-US" altLang="ja-JP" sz="600" dirty="0" smtClean="0">
                          <a:latin typeface="Meiryo UI" panose="020B0604030504040204" pitchFamily="50" charset="-128"/>
                          <a:ea typeface="Meiryo UI" panose="020B0604030504040204" pitchFamily="50" charset="-128"/>
                        </a:rPr>
                        <a:t>3</a:t>
                      </a:r>
                      <a:r>
                        <a:rPr kumimoji="1" lang="ja-JP" altLang="en-US" sz="600" dirty="0" smtClean="0">
                          <a:latin typeface="Meiryo UI" panose="020B0604030504040204" pitchFamily="50" charset="-128"/>
                          <a:ea typeface="Meiryo UI" panose="020B0604030504040204" pitchFamily="50" charset="-128"/>
                        </a:rPr>
                        <a:t>号施設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魅力増進施設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1.1</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ja-JP" altLang="en-US" sz="600" dirty="0" smtClean="0">
                          <a:latin typeface="Meiryo UI" panose="020B0604030504040204" pitchFamily="50" charset="-128"/>
                          <a:ea typeface="Meiryo UI" panose="020B0604030504040204" pitchFamily="50" charset="-128"/>
                        </a:rPr>
                        <a:t>関西ジャパンハウス、ジャパン・フードパビリオン　など</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537574358"/>
                  </a:ext>
                </a:extLst>
              </a:tr>
              <a:tr h="172152">
                <a:tc>
                  <a:txBody>
                    <a:bodyPr/>
                    <a:lstStyle/>
                    <a:p>
                      <a:pPr algn="ctr"/>
                      <a:r>
                        <a:rPr kumimoji="1" lang="en-US" altLang="ja-JP" sz="600" dirty="0" smtClean="0">
                          <a:latin typeface="Meiryo UI" panose="020B0604030504040204" pitchFamily="50" charset="-128"/>
                          <a:ea typeface="Meiryo UI" panose="020B0604030504040204" pitchFamily="50" charset="-128"/>
                        </a:rPr>
                        <a:t>4</a:t>
                      </a:r>
                      <a:r>
                        <a:rPr kumimoji="1" lang="ja-JP" altLang="en-US" sz="600" dirty="0" smtClean="0">
                          <a:latin typeface="Meiryo UI" panose="020B0604030504040204" pitchFamily="50" charset="-128"/>
                          <a:ea typeface="Meiryo UI" panose="020B0604030504040204" pitchFamily="50" charset="-128"/>
                        </a:rPr>
                        <a:t>号施設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送客施設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1.3</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ja-JP" altLang="en-US" sz="600" dirty="0" smtClean="0">
                          <a:latin typeface="Meiryo UI" panose="020B0604030504040204" pitchFamily="50" charset="-128"/>
                          <a:ea typeface="Meiryo UI" panose="020B0604030504040204" pitchFamily="50" charset="-128"/>
                        </a:rPr>
                        <a:t>関西ツーリズムセンター、バスターミナル、フェリーターミナル</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1525167685"/>
                  </a:ext>
                </a:extLst>
              </a:tr>
              <a:tr h="189716">
                <a:tc>
                  <a:txBody>
                    <a:bodyPr/>
                    <a:lstStyle/>
                    <a:p>
                      <a:pPr algn="ctr"/>
                      <a:r>
                        <a:rPr kumimoji="1" lang="en-US" altLang="ja-JP" sz="600" dirty="0" smtClean="0">
                          <a:latin typeface="Meiryo UI" panose="020B0604030504040204" pitchFamily="50" charset="-128"/>
                          <a:ea typeface="Meiryo UI" panose="020B0604030504040204" pitchFamily="50" charset="-128"/>
                        </a:rPr>
                        <a:t>5</a:t>
                      </a:r>
                      <a:r>
                        <a:rPr kumimoji="1" lang="ja-JP" altLang="en-US" sz="600" dirty="0" smtClean="0">
                          <a:latin typeface="Meiryo UI" panose="020B0604030504040204" pitchFamily="50" charset="-128"/>
                          <a:ea typeface="Meiryo UI" panose="020B0604030504040204" pitchFamily="50" charset="-128"/>
                        </a:rPr>
                        <a:t>号施設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宿泊施設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28.9</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ja-JP" altLang="en-US" sz="600" dirty="0" smtClean="0">
                          <a:latin typeface="Meiryo UI" panose="020B0604030504040204" pitchFamily="50" charset="-128"/>
                          <a:ea typeface="Meiryo UI" panose="020B0604030504040204" pitchFamily="50" charset="-128"/>
                        </a:rPr>
                        <a:t>客室　約</a:t>
                      </a:r>
                      <a:r>
                        <a:rPr kumimoji="1" lang="en-US" altLang="ja-JP" sz="600" dirty="0" smtClean="0">
                          <a:latin typeface="Meiryo UI" panose="020B0604030504040204" pitchFamily="50" charset="-128"/>
                          <a:ea typeface="Meiryo UI" panose="020B0604030504040204" pitchFamily="50" charset="-128"/>
                        </a:rPr>
                        <a:t>2,500</a:t>
                      </a:r>
                      <a:r>
                        <a:rPr kumimoji="1" lang="ja-JP" altLang="en-US" sz="600" dirty="0" smtClean="0">
                          <a:latin typeface="Meiryo UI" panose="020B0604030504040204" pitchFamily="50" charset="-128"/>
                          <a:ea typeface="Meiryo UI" panose="020B0604030504040204" pitchFamily="50" charset="-128"/>
                        </a:rPr>
                        <a:t>室、レストラン、プール、フィットネス　など</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2676374"/>
                  </a:ext>
                </a:extLst>
              </a:tr>
              <a:tr h="172152">
                <a:tc rowSpan="2">
                  <a:txBody>
                    <a:bodyPr/>
                    <a:lstStyle/>
                    <a:p>
                      <a:pPr algn="ctr"/>
                      <a:r>
                        <a:rPr kumimoji="1" lang="en-US" altLang="ja-JP" sz="600" dirty="0" smtClean="0">
                          <a:latin typeface="Meiryo UI" panose="020B0604030504040204" pitchFamily="50" charset="-128"/>
                          <a:ea typeface="Meiryo UI" panose="020B0604030504040204" pitchFamily="50" charset="-128"/>
                        </a:rPr>
                        <a:t>6</a:t>
                      </a:r>
                      <a:r>
                        <a:rPr kumimoji="1" lang="ja-JP" altLang="en-US" sz="600" dirty="0" smtClean="0">
                          <a:latin typeface="Meiryo UI" panose="020B0604030504040204" pitchFamily="50" charset="-128"/>
                          <a:ea typeface="Meiryo UI" panose="020B0604030504040204" pitchFamily="50" charset="-128"/>
                        </a:rPr>
                        <a:t>号施設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エンターテイメント施設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1.3</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ja-JP" altLang="en-US" sz="600" dirty="0" smtClean="0">
                          <a:latin typeface="Meiryo UI" panose="020B0604030504040204" pitchFamily="50" charset="-128"/>
                          <a:ea typeface="Meiryo UI" panose="020B0604030504040204" pitchFamily="50" charset="-128"/>
                        </a:rPr>
                        <a:t>夢洲シアター約</a:t>
                      </a:r>
                      <a:r>
                        <a:rPr kumimoji="1" lang="en-US" altLang="ja-JP" sz="600" dirty="0" smtClean="0">
                          <a:latin typeface="Meiryo UI" panose="020B0604030504040204" pitchFamily="50" charset="-128"/>
                          <a:ea typeface="Meiryo UI" panose="020B0604030504040204" pitchFamily="50" charset="-128"/>
                        </a:rPr>
                        <a:t>3,500</a:t>
                      </a:r>
                      <a:r>
                        <a:rPr kumimoji="1" lang="ja-JP" altLang="en-US" sz="600" dirty="0" smtClean="0">
                          <a:latin typeface="Meiryo UI" panose="020B0604030504040204" pitchFamily="50" charset="-128"/>
                          <a:ea typeface="Meiryo UI" panose="020B0604030504040204" pitchFamily="50" charset="-128"/>
                        </a:rPr>
                        <a:t>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2032957963"/>
                  </a:ext>
                </a:extLst>
              </a:tr>
              <a:tr h="17215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飲食・物販・サービス等施設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31.0</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ja-JP" altLang="en-US" sz="600" dirty="0" smtClean="0">
                          <a:latin typeface="Meiryo UI" panose="020B0604030504040204" pitchFamily="50" charset="-128"/>
                          <a:ea typeface="Meiryo UI" panose="020B0604030504040204" pitchFamily="50" charset="-128"/>
                        </a:rPr>
                        <a:t>飲食施設、物販施設、駐車場、エネルギーセンター　など</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1855374301"/>
                  </a:ext>
                </a:extLst>
              </a:tr>
              <a:tr h="172152">
                <a:tc gridSpan="2">
                  <a:txBody>
                    <a:bodyPr/>
                    <a:lstStyle/>
                    <a:p>
                      <a:pPr algn="ctr"/>
                      <a:r>
                        <a:rPr kumimoji="1" lang="ja-JP" altLang="en-US" sz="600" dirty="0" smtClean="0">
                          <a:latin typeface="Meiryo UI" panose="020B0604030504040204" pitchFamily="50" charset="-128"/>
                          <a:ea typeface="Meiryo UI" panose="020B0604030504040204" pitchFamily="50" charset="-128"/>
                        </a:rPr>
                        <a:t>カジノ施設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ja-JP" altLang="en-US" sz="600" dirty="0" smtClean="0">
                          <a:solidFill>
                            <a:schemeClr val="tx1"/>
                          </a:solidFill>
                          <a:latin typeface="Meiryo UI" panose="020B0604030504040204" pitchFamily="50" charset="-128"/>
                          <a:ea typeface="Meiryo UI" panose="020B0604030504040204" pitchFamily="50" charset="-128"/>
                        </a:rPr>
                        <a:t>約</a:t>
                      </a:r>
                      <a:r>
                        <a:rPr kumimoji="1" lang="en-US" altLang="ja-JP" sz="600" dirty="0" smtClean="0">
                          <a:solidFill>
                            <a:schemeClr val="tx1"/>
                          </a:solidFill>
                          <a:latin typeface="Meiryo UI" panose="020B0604030504040204" pitchFamily="50" charset="-128"/>
                          <a:ea typeface="Meiryo UI" panose="020B0604030504040204" pitchFamily="50" charset="-128"/>
                        </a:rPr>
                        <a:t>6.5</a:t>
                      </a:r>
                      <a:r>
                        <a:rPr kumimoji="1" lang="ja-JP" altLang="en-US" sz="600" dirty="0" smtClean="0">
                          <a:solidFill>
                            <a:schemeClr val="tx1"/>
                          </a:solidFill>
                          <a:latin typeface="Meiryo UI" panose="020B0604030504040204" pitchFamily="50" charset="-128"/>
                          <a:ea typeface="Meiryo UI" panose="020B0604030504040204" pitchFamily="50" charset="-128"/>
                        </a:rPr>
                        <a:t>万㎡</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r>
                        <a:rPr kumimoji="1" lang="en-US" altLang="ja-JP" sz="600" dirty="0" smtClean="0">
                          <a:solidFill>
                            <a:schemeClr val="tx1"/>
                          </a:solidFill>
                          <a:latin typeface="Meiryo UI" panose="020B0604030504040204" pitchFamily="50" charset="-128"/>
                          <a:ea typeface="Meiryo UI" panose="020B0604030504040204" pitchFamily="50" charset="-128"/>
                        </a:rPr>
                        <a:t>※</a:t>
                      </a:r>
                      <a:r>
                        <a:rPr kumimoji="1" lang="ja-JP" altLang="en-US" sz="600" dirty="0" smtClean="0">
                          <a:solidFill>
                            <a:schemeClr val="tx1"/>
                          </a:solidFill>
                          <a:latin typeface="Meiryo UI" panose="020B0604030504040204" pitchFamily="50" charset="-128"/>
                          <a:ea typeface="Meiryo UI" panose="020B0604030504040204" pitchFamily="50" charset="-128"/>
                        </a:rPr>
                        <a:t>うち、カジノ行為区画は総床面積の</a:t>
                      </a:r>
                      <a:r>
                        <a:rPr kumimoji="1" lang="en-US" altLang="ja-JP" sz="600" dirty="0" smtClean="0">
                          <a:solidFill>
                            <a:schemeClr val="tx1"/>
                          </a:solidFill>
                          <a:latin typeface="Meiryo UI" panose="020B0604030504040204" pitchFamily="50" charset="-128"/>
                          <a:ea typeface="Meiryo UI" panose="020B0604030504040204" pitchFamily="50" charset="-128"/>
                        </a:rPr>
                        <a:t>3</a:t>
                      </a:r>
                      <a:r>
                        <a:rPr kumimoji="1" lang="ja-JP" altLang="en-US" sz="600" dirty="0" smtClean="0">
                          <a:solidFill>
                            <a:schemeClr val="tx1"/>
                          </a:solidFill>
                          <a:latin typeface="Meiryo UI" panose="020B0604030504040204" pitchFamily="50" charset="-128"/>
                          <a:ea typeface="Meiryo UI" panose="020B0604030504040204" pitchFamily="50" charset="-128"/>
                        </a:rPr>
                        <a:t>％以内</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703431930"/>
                  </a:ext>
                </a:extLst>
              </a:tr>
              <a:tr h="209206">
                <a:tc gridSpan="2">
                  <a:txBody>
                    <a:bodyPr/>
                    <a:lstStyle/>
                    <a:p>
                      <a:pPr algn="ctr"/>
                      <a:r>
                        <a:rPr kumimoji="1" lang="ja-JP" altLang="en-US" sz="600" dirty="0" smtClean="0">
                          <a:latin typeface="Meiryo UI" panose="020B0604030504040204" pitchFamily="50" charset="-128"/>
                          <a:ea typeface="Meiryo UI" panose="020B0604030504040204" pitchFamily="50" charset="-128"/>
                        </a:rPr>
                        <a:t>総延床面積</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77</a:t>
                      </a:r>
                      <a:r>
                        <a:rPr kumimoji="1" lang="ja-JP" altLang="en-US" sz="600" dirty="0" smtClean="0">
                          <a:latin typeface="Meiryo UI" panose="020B0604030504040204" pitchFamily="50" charset="-128"/>
                          <a:ea typeface="Meiryo UI" panose="020B0604030504040204" pitchFamily="50" charset="-128"/>
                        </a:rPr>
                        <a:t>万㎡</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703988194"/>
                  </a:ext>
                </a:extLst>
              </a:tr>
            </a:tbl>
          </a:graphicData>
        </a:graphic>
      </p:graphicFrame>
      <p:sp>
        <p:nvSpPr>
          <p:cNvPr id="30" name="ホームベース 29"/>
          <p:cNvSpPr/>
          <p:nvPr/>
        </p:nvSpPr>
        <p:spPr>
          <a:xfrm rot="5400000">
            <a:off x="512565" y="3616435"/>
            <a:ext cx="293556" cy="906636"/>
          </a:xfrm>
          <a:prstGeom prst="homePlate">
            <a:avLst>
              <a:gd name="adj" fmla="val 31011"/>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4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93665" y="3871001"/>
            <a:ext cx="941114" cy="3891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MGM</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が展開する</a:t>
            </a: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世界最先端の“</a:t>
            </a:r>
            <a:r>
              <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WOW”</a:t>
            </a:r>
            <a:endPar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ホームベース 92"/>
          <p:cNvSpPr/>
          <p:nvPr/>
        </p:nvSpPr>
        <p:spPr>
          <a:xfrm rot="5400000">
            <a:off x="1570813" y="3547850"/>
            <a:ext cx="285408" cy="1051219"/>
          </a:xfrm>
          <a:prstGeom prst="homePlate">
            <a:avLst>
              <a:gd name="adj" fmla="val 31011"/>
            </a:avLst>
          </a:prstGeom>
          <a:solidFill>
            <a:schemeClr val="bg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4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1138258" y="3875552"/>
            <a:ext cx="1199961" cy="3891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大阪・関西が誇る観光・産業・文化にわたる魅力</a:t>
            </a:r>
            <a:r>
              <a:rPr kumimoji="1" lang="ja-JP" altLang="en-US" sz="6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6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ポテンシャル</a:t>
            </a:r>
            <a:endPar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加算 32"/>
          <p:cNvSpPr/>
          <p:nvPr/>
        </p:nvSpPr>
        <p:spPr>
          <a:xfrm>
            <a:off x="1104388" y="3928381"/>
            <a:ext cx="99889" cy="186895"/>
          </a:xfrm>
          <a:prstGeom prst="mathPlus">
            <a:avLst/>
          </a:prstGeom>
          <a:solidFill>
            <a:schemeClr val="tx1"/>
          </a:solidFill>
          <a:ln w="3175">
            <a:solidFill>
              <a:schemeClr val="tx1"/>
            </a:solid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143"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186583" y="4247856"/>
            <a:ext cx="2047971" cy="349449"/>
          </a:xfrm>
          <a:prstGeom prst="rect">
            <a:avLst/>
          </a:prstGeom>
          <a:solidFill>
            <a:schemeClr val="accent1">
              <a:lumMod val="20000"/>
              <a:lumOff val="80000"/>
            </a:schemeClr>
          </a:solidFill>
          <a:ln w="3175">
            <a:noFill/>
            <a:prstDash val="solid"/>
          </a:ln>
        </p:spPr>
        <p:txBody>
          <a:bodyPr wrap="square" lIns="25714" tIns="25714" rIns="25714" bIns="25714"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◆世界最高水準の成長型</a:t>
            </a:r>
            <a:r>
              <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を地域とともに実現する</a:t>
            </a:r>
            <a:endParaRPr kumimoji="1" lang="en-US" altLang="ja-JP"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◆観光産業の高度化、持続可能性の向上に寄与する</a:t>
            </a:r>
          </a:p>
        </p:txBody>
      </p:sp>
      <p:sp>
        <p:nvSpPr>
          <p:cNvPr id="123" name="テキスト ボックス 122"/>
          <p:cNvSpPr txBox="1"/>
          <p:nvPr/>
        </p:nvSpPr>
        <p:spPr>
          <a:xfrm>
            <a:off x="192178" y="3449612"/>
            <a:ext cx="1133858" cy="154522"/>
          </a:xfrm>
          <a:prstGeom prst="rect">
            <a:avLst/>
          </a:prstGeom>
          <a:noFill/>
          <a:ln w="12700">
            <a:noFill/>
          </a:ln>
        </p:spPr>
        <p:txBody>
          <a:bodyPr wrap="square" lIns="51429" tIns="25714" rIns="51429" bIns="25714" rtlCol="0">
            <a:spAutoFit/>
          </a:bodyPr>
          <a:lstStyle/>
          <a:p>
            <a:pPr marL="0" marR="0" lvl="0" indent="0" algn="l" defTabSz="914400" rtl="0" eaLnBrk="1" fontAlgn="auto" latinLnBrk="0" hangingPunct="1">
              <a:lnSpc>
                <a:spcPts val="786"/>
              </a:lnSpc>
              <a:spcBef>
                <a:spcPts val="0"/>
              </a:spcBef>
              <a:spcAft>
                <a:spcPts val="214"/>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◆コンセプト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“結びの水都”</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p:cNvSpPr txBox="1"/>
          <p:nvPr/>
        </p:nvSpPr>
        <p:spPr>
          <a:xfrm>
            <a:off x="165676" y="1645177"/>
            <a:ext cx="860340"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区域の位置</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98" name="図 97"/>
          <p:cNvPicPr>
            <a:picLocks noChangeAspect="1"/>
          </p:cNvPicPr>
          <p:nvPr/>
        </p:nvPicPr>
        <p:blipFill>
          <a:blip r:embed="rId4"/>
          <a:stretch>
            <a:fillRect/>
          </a:stretch>
        </p:blipFill>
        <p:spPr>
          <a:xfrm>
            <a:off x="962615" y="1861620"/>
            <a:ext cx="2266515" cy="848660"/>
          </a:xfrm>
          <a:prstGeom prst="rect">
            <a:avLst/>
          </a:prstGeom>
        </p:spPr>
      </p:pic>
      <p:sp>
        <p:nvSpPr>
          <p:cNvPr id="146" name="テキスト ボックス 145"/>
          <p:cNvSpPr txBox="1"/>
          <p:nvPr/>
        </p:nvSpPr>
        <p:spPr>
          <a:xfrm>
            <a:off x="2279867" y="3011056"/>
            <a:ext cx="1337143"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土地利用方針</a:t>
            </a:r>
            <a:endParaRPr kumimoji="1" lang="en-US" altLang="ja-JP" sz="8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4" name="表 83"/>
          <p:cNvGraphicFramePr>
            <a:graphicFrameLocks noGrp="1"/>
          </p:cNvGraphicFramePr>
          <p:nvPr>
            <p:extLst/>
          </p:nvPr>
        </p:nvGraphicFramePr>
        <p:xfrm>
          <a:off x="178748" y="5128127"/>
          <a:ext cx="2101968" cy="1665514"/>
        </p:xfrm>
        <a:graphic>
          <a:graphicData uri="http://schemas.openxmlformats.org/drawingml/2006/table">
            <a:tbl>
              <a:tblPr firstRow="1" bandRow="1">
                <a:tableStyleId>{D7AC3CCA-C797-4891-BE02-D94E43425B78}</a:tableStyleId>
              </a:tblPr>
              <a:tblGrid>
                <a:gridCol w="212444">
                  <a:extLst>
                    <a:ext uri="{9D8B030D-6E8A-4147-A177-3AD203B41FA5}">
                      <a16:colId xmlns:a16="http://schemas.microsoft.com/office/drawing/2014/main" val="958486948"/>
                    </a:ext>
                  </a:extLst>
                </a:gridCol>
                <a:gridCol w="1889524">
                  <a:extLst>
                    <a:ext uri="{9D8B030D-6E8A-4147-A177-3AD203B41FA5}">
                      <a16:colId xmlns:a16="http://schemas.microsoft.com/office/drawing/2014/main" val="4181066230"/>
                    </a:ext>
                  </a:extLst>
                </a:gridCol>
              </a:tblGrid>
              <a:tr h="261257">
                <a:tc>
                  <a:txBody>
                    <a:bodyPr/>
                    <a:lstStyle/>
                    <a:p>
                      <a:r>
                        <a:rPr kumimoji="1" lang="ja-JP" altLang="en-US" sz="600" dirty="0" smtClean="0">
                          <a:latin typeface="Meiryo UI" panose="020B0604030504040204" pitchFamily="50" charset="-128"/>
                          <a:ea typeface="Meiryo UI" panose="020B0604030504040204" pitchFamily="50" charset="-128"/>
                        </a:rPr>
                        <a:t>名称</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noFill/>
                  </a:tcPr>
                </a:tc>
                <a:tc>
                  <a:txBody>
                    <a:bodyPr/>
                    <a:lstStyle/>
                    <a:p>
                      <a:r>
                        <a:rPr kumimoji="1" lang="ja-JP" altLang="en-US" sz="600" dirty="0" smtClean="0">
                          <a:latin typeface="Meiryo UI" panose="020B0604030504040204" pitchFamily="50" charset="-128"/>
                          <a:ea typeface="Meiryo UI" panose="020B0604030504040204" pitchFamily="50" charset="-128"/>
                        </a:rPr>
                        <a:t>大阪</a:t>
                      </a:r>
                      <a:r>
                        <a:rPr kumimoji="1" lang="en-US" altLang="ja-JP" sz="600" dirty="0" smtClean="0">
                          <a:latin typeface="Meiryo UI" panose="020B0604030504040204" pitchFamily="50" charset="-128"/>
                          <a:ea typeface="Meiryo UI" panose="020B0604030504040204" pitchFamily="50" charset="-128"/>
                        </a:rPr>
                        <a:t>IR</a:t>
                      </a:r>
                      <a:r>
                        <a:rPr kumimoji="1" lang="ja-JP" altLang="en-US" sz="600" dirty="0" smtClean="0">
                          <a:latin typeface="Meiryo UI" panose="020B0604030504040204" pitchFamily="50" charset="-128"/>
                          <a:ea typeface="Meiryo UI" panose="020B0604030504040204" pitchFamily="50" charset="-128"/>
                        </a:rPr>
                        <a:t>株式会社</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noFill/>
                  </a:tcPr>
                </a:tc>
                <a:extLst>
                  <a:ext uri="{0D108BD9-81ED-4DB2-BD59-A6C34878D82A}">
                    <a16:rowId xmlns:a16="http://schemas.microsoft.com/office/drawing/2014/main" val="2052957347"/>
                  </a:ext>
                </a:extLst>
              </a:tr>
              <a:tr h="261257">
                <a:tc>
                  <a:txBody>
                    <a:bodyPr/>
                    <a:lstStyle/>
                    <a:p>
                      <a:r>
                        <a:rPr kumimoji="1" lang="ja-JP" altLang="en-US" sz="600" dirty="0" smtClean="0">
                          <a:latin typeface="Meiryo UI" panose="020B0604030504040204" pitchFamily="50" charset="-128"/>
                          <a:ea typeface="Meiryo UI" panose="020B0604030504040204" pitchFamily="50" charset="-128"/>
                        </a:rPr>
                        <a:t>本社</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noFill/>
                  </a:tcPr>
                </a:tc>
                <a:tc>
                  <a:txBody>
                    <a:bodyPr/>
                    <a:lstStyle/>
                    <a:p>
                      <a:r>
                        <a:rPr kumimoji="1" lang="ja-JP" altLang="en-US" sz="600" dirty="0" smtClean="0">
                          <a:latin typeface="Meiryo UI" panose="020B0604030504040204" pitchFamily="50" charset="-128"/>
                          <a:ea typeface="Meiryo UI" panose="020B0604030504040204" pitchFamily="50" charset="-128"/>
                        </a:rPr>
                        <a:t>大阪府大阪市</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noFill/>
                  </a:tcPr>
                </a:tc>
                <a:extLst>
                  <a:ext uri="{0D108BD9-81ED-4DB2-BD59-A6C34878D82A}">
                    <a16:rowId xmlns:a16="http://schemas.microsoft.com/office/drawing/2014/main" val="3289658066"/>
                  </a:ext>
                </a:extLst>
              </a:tr>
              <a:tr h="1143000">
                <a:tc>
                  <a:txBody>
                    <a:bodyPr/>
                    <a:lstStyle/>
                    <a:p>
                      <a:r>
                        <a:rPr kumimoji="1" lang="ja-JP" altLang="en-US" sz="600" dirty="0" smtClean="0">
                          <a:latin typeface="Meiryo UI" panose="020B0604030504040204" pitchFamily="50" charset="-128"/>
                          <a:ea typeface="Meiryo UI" panose="020B0604030504040204" pitchFamily="50" charset="-128"/>
                        </a:rPr>
                        <a:t>構成員</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noFill/>
                  </a:tcPr>
                </a:tc>
                <a:tc>
                  <a:txBody>
                    <a:bodyPr/>
                    <a:lstStyle/>
                    <a:p>
                      <a:r>
                        <a:rPr kumimoji="1" lang="ja-JP" altLang="en-US" sz="600" b="1" dirty="0" smtClean="0">
                          <a:latin typeface="Meiryo UI" panose="020B0604030504040204" pitchFamily="50" charset="-128"/>
                          <a:ea typeface="Meiryo UI" panose="020B0604030504040204" pitchFamily="50" charset="-128"/>
                        </a:rPr>
                        <a:t>◆中核株主（</a:t>
                      </a:r>
                      <a:r>
                        <a:rPr kumimoji="1" lang="en-US" altLang="ja-JP" sz="600" b="1" dirty="0" smtClean="0">
                          <a:latin typeface="Meiryo UI" panose="020B0604030504040204" pitchFamily="50" charset="-128"/>
                          <a:ea typeface="Meiryo UI" panose="020B0604030504040204" pitchFamily="50" charset="-128"/>
                        </a:rPr>
                        <a:t>2</a:t>
                      </a:r>
                      <a:r>
                        <a:rPr kumimoji="1" lang="ja-JP" altLang="en-US" sz="600" b="1" dirty="0" smtClean="0">
                          <a:latin typeface="Meiryo UI" panose="020B0604030504040204" pitchFamily="50" charset="-128"/>
                          <a:ea typeface="Meiryo UI" panose="020B0604030504040204" pitchFamily="50" charset="-128"/>
                        </a:rPr>
                        <a:t>社）</a:t>
                      </a:r>
                      <a:endParaRPr kumimoji="1" lang="en-US" altLang="ja-JP" sz="600" b="1"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合同会社日本</a:t>
                      </a:r>
                      <a:r>
                        <a:rPr kumimoji="1" lang="en-US" altLang="ja-JP" sz="600" dirty="0" smtClean="0">
                          <a:latin typeface="Meiryo UI" panose="020B0604030504040204" pitchFamily="50" charset="-128"/>
                          <a:ea typeface="Meiryo UI" panose="020B0604030504040204" pitchFamily="50" charset="-128"/>
                        </a:rPr>
                        <a:t>MGM</a:t>
                      </a:r>
                      <a:r>
                        <a:rPr kumimoji="1" lang="ja-JP" altLang="en-US" sz="600" dirty="0" smtClean="0">
                          <a:latin typeface="Meiryo UI" panose="020B0604030504040204" pitchFamily="50" charset="-128"/>
                          <a:ea typeface="Meiryo UI" panose="020B0604030504040204" pitchFamily="50" charset="-128"/>
                        </a:rPr>
                        <a:t>リゾーツ、オリックス㈱</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b="1" dirty="0" smtClean="0">
                          <a:latin typeface="Meiryo UI" panose="020B0604030504040204" pitchFamily="50" charset="-128"/>
                          <a:ea typeface="Meiryo UI" panose="020B0604030504040204" pitchFamily="50" charset="-128"/>
                        </a:rPr>
                        <a:t>◆関西地元企業を中心とする少数株主（</a:t>
                      </a:r>
                      <a:r>
                        <a:rPr kumimoji="1" lang="en-US" altLang="ja-JP" sz="600" b="1" dirty="0" smtClean="0">
                          <a:latin typeface="Meiryo UI" panose="020B0604030504040204" pitchFamily="50" charset="-128"/>
                          <a:ea typeface="Meiryo UI" panose="020B0604030504040204" pitchFamily="50" charset="-128"/>
                        </a:rPr>
                        <a:t>20</a:t>
                      </a:r>
                      <a:r>
                        <a:rPr kumimoji="1" lang="ja-JP" altLang="en-US" sz="600" b="1" dirty="0" smtClean="0">
                          <a:latin typeface="Meiryo UI" panose="020B0604030504040204" pitchFamily="50" charset="-128"/>
                          <a:ea typeface="Meiryo UI" panose="020B0604030504040204" pitchFamily="50" charset="-128"/>
                        </a:rPr>
                        <a:t>社）</a:t>
                      </a:r>
                      <a:endParaRPr kumimoji="1" lang="en-US" altLang="ja-JP" sz="600" b="1"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岩谷産業㈱、大阪瓦斯㈱、㈱大林組、関西電力　</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㈱、近鉄グループホールディングス㈱、京阪ホール</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ディングス㈱、サントリーホールディングス㈱、㈱</a:t>
                      </a:r>
                      <a:r>
                        <a:rPr kumimoji="1" lang="en-US" altLang="ja-JP" sz="600" dirty="0" smtClean="0">
                          <a:latin typeface="Meiryo UI" panose="020B0604030504040204" pitchFamily="50" charset="-128"/>
                          <a:ea typeface="Meiryo UI" panose="020B0604030504040204" pitchFamily="50" charset="-128"/>
                        </a:rPr>
                        <a:t>JTB</a:t>
                      </a:r>
                      <a:r>
                        <a:rPr kumimoji="1" lang="ja-JP" altLang="en-US" sz="600" dirty="0" err="1" smtClean="0">
                          <a:latin typeface="Meiryo UI" panose="020B0604030504040204" pitchFamily="50" charset="-128"/>
                          <a:ea typeface="Meiryo UI" panose="020B0604030504040204" pitchFamily="50" charset="-128"/>
                        </a:rPr>
                        <a:t>、</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ダイキン工業㈱、大成建設㈱、大和ハウス工業㈱、</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㈱竹中工務店、南海電気鉄道㈱、西日本電信</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電話㈱、西日本旅客鉄道㈱、</a:t>
                      </a:r>
                      <a:r>
                        <a:rPr kumimoji="1" lang="en-US" altLang="ja-JP" sz="600" dirty="0" smtClean="0">
                          <a:latin typeface="Meiryo UI" panose="020B0604030504040204" pitchFamily="50" charset="-128"/>
                          <a:ea typeface="Meiryo UI" panose="020B0604030504040204" pitchFamily="50" charset="-128"/>
                        </a:rPr>
                        <a:t>NIPPON </a:t>
                      </a:r>
                      <a:r>
                        <a:rPr kumimoji="1" lang="ja-JP" altLang="en-US" sz="600" dirty="0" smtClean="0">
                          <a:latin typeface="Meiryo UI" panose="020B0604030504040204" pitchFamily="50" charset="-128"/>
                          <a:ea typeface="Meiryo UI" panose="020B0604030504040204" pitchFamily="50" charset="-128"/>
                        </a:rPr>
                        <a:t>　</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a:t>
                      </a:r>
                      <a:r>
                        <a:rPr kumimoji="1" lang="en-US" altLang="ja-JP" sz="600" dirty="0" smtClean="0">
                          <a:latin typeface="Meiryo UI" panose="020B0604030504040204" pitchFamily="50" charset="-128"/>
                          <a:ea typeface="Meiryo UI" panose="020B0604030504040204" pitchFamily="50" charset="-128"/>
                        </a:rPr>
                        <a:t>EXPRESS</a:t>
                      </a:r>
                      <a:r>
                        <a:rPr kumimoji="1" lang="ja-JP" altLang="en-US" sz="600" dirty="0" smtClean="0">
                          <a:latin typeface="Meiryo UI" panose="020B0604030504040204" pitchFamily="50" charset="-128"/>
                          <a:ea typeface="Meiryo UI" panose="020B0604030504040204" pitchFamily="50" charset="-128"/>
                        </a:rPr>
                        <a:t>ホールディングス㈱、パナソニックホール　</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ディングス㈱、丸一鋼管㈱、三菱電機㈱、レンゴー㈱</a:t>
                      </a:r>
                      <a:endParaRPr kumimoji="1" lang="en-US" altLang="ja-JP" sz="600" dirty="0" smtClean="0">
                        <a:latin typeface="Meiryo UI" panose="020B0604030504040204" pitchFamily="50" charset="-128"/>
                        <a:ea typeface="Meiryo UI" panose="020B0604030504040204" pitchFamily="50" charset="-128"/>
                      </a:endParaRPr>
                    </a:p>
                  </a:txBody>
                  <a:tcPr marL="65314" marR="65314" marT="32657" marB="32657" anchor="ctr">
                    <a:noFill/>
                  </a:tcPr>
                </a:tc>
                <a:extLst>
                  <a:ext uri="{0D108BD9-81ED-4DB2-BD59-A6C34878D82A}">
                    <a16:rowId xmlns:a16="http://schemas.microsoft.com/office/drawing/2014/main" val="973358323"/>
                  </a:ext>
                </a:extLst>
              </a:tr>
            </a:tbl>
          </a:graphicData>
        </a:graphic>
      </p:graphicFrame>
      <p:sp>
        <p:nvSpPr>
          <p:cNvPr id="2" name="スライド番号プレースホルダー 1"/>
          <p:cNvSpPr>
            <a:spLocks noGrp="1"/>
          </p:cNvSpPr>
          <p:nvPr>
            <p:ph type="sldNum" sz="quarter" idx="12"/>
          </p:nvPr>
        </p:nvSpPr>
        <p:spPr>
          <a:xfrm>
            <a:off x="7092280" y="6492875"/>
            <a:ext cx="2133600" cy="365125"/>
          </a:xfrm>
        </p:spPr>
        <p:txBody>
          <a:bodyPr/>
          <a:lstStyle/>
          <a:p>
            <a:fld id="{63BC356D-1576-478B-8647-1361C6E9DFF7}" type="slidenum">
              <a:rPr lang="ja-JP" altLang="en-US" smtClean="0"/>
              <a:pPr/>
              <a:t>45</a:t>
            </a:fld>
            <a:endParaRPr lang="ja-JP" altLang="en-US"/>
          </a:p>
        </p:txBody>
      </p:sp>
    </p:spTree>
    <p:extLst>
      <p:ext uri="{BB962C8B-B14F-4D97-AF65-F5344CB8AC3E}">
        <p14:creationId xmlns:p14="http://schemas.microsoft.com/office/powerpoint/2010/main" val="782709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タイトル 1"/>
          <p:cNvSpPr txBox="1">
            <a:spLocks/>
          </p:cNvSpPr>
          <p:nvPr/>
        </p:nvSpPr>
        <p:spPr>
          <a:xfrm>
            <a:off x="-1134" y="14471"/>
            <a:ext cx="9145134" cy="31379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429" b="1" i="0" u="none" strike="noStrike" kern="1200" cap="none" spc="0" normalizeH="0" baseline="0" noProof="0" dirty="0" smtClean="0">
                <a:ln>
                  <a:noFill/>
                </a:ln>
                <a:solidFill>
                  <a:prstClr val="white"/>
                </a:solidFill>
                <a:effectLst/>
                <a:uLnTx/>
                <a:uFillTx/>
                <a:latin typeface="Meiryo UI" pitchFamily="50" charset="-128"/>
                <a:ea typeface="Meiryo UI" pitchFamily="50" charset="-128"/>
                <a:cs typeface="Meiryo UI" pitchFamily="50" charset="-128"/>
              </a:rPr>
              <a:t>大阪</a:t>
            </a:r>
            <a:r>
              <a:rPr kumimoji="1" lang="ja-JP" altLang="en-US" sz="1429"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・夢洲地区特定複合観光施設区域の整備に関する計画の概要②</a:t>
            </a:r>
            <a:r>
              <a:rPr kumimoji="1" lang="ja-JP" altLang="en-US" sz="857"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p>
        </p:txBody>
      </p:sp>
      <p:sp>
        <p:nvSpPr>
          <p:cNvPr id="60" name="タイトル 1"/>
          <p:cNvSpPr txBox="1">
            <a:spLocks/>
          </p:cNvSpPr>
          <p:nvPr/>
        </p:nvSpPr>
        <p:spPr>
          <a:xfrm>
            <a:off x="60974" y="441738"/>
            <a:ext cx="4408632" cy="208286"/>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地域経済の振興・地域社会への貢献</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81" name="タイトル 1"/>
          <p:cNvSpPr txBox="1">
            <a:spLocks/>
          </p:cNvSpPr>
          <p:nvPr/>
        </p:nvSpPr>
        <p:spPr>
          <a:xfrm>
            <a:off x="4638788" y="431175"/>
            <a:ext cx="4408632" cy="208286"/>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納付金・入場料等の見込み額及び使途</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103" name="正方形/長方形 102"/>
          <p:cNvSpPr/>
          <p:nvPr/>
        </p:nvSpPr>
        <p:spPr>
          <a:xfrm>
            <a:off x="4636368" y="732515"/>
            <a:ext cx="4390215" cy="188606"/>
          </a:xfrm>
          <a:prstGeom prst="rect">
            <a:avLst/>
          </a:prstGeom>
          <a:noFill/>
          <a:ln w="1270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1,060</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年（納付金：約</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740</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年、入場料：約</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320</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大阪府・大阪市で均等配分</a:t>
            </a: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30" name="表 29"/>
          <p:cNvGraphicFramePr>
            <a:graphicFrameLocks noGrp="1"/>
          </p:cNvGraphicFramePr>
          <p:nvPr>
            <p:extLst/>
          </p:nvPr>
        </p:nvGraphicFramePr>
        <p:xfrm>
          <a:off x="4636368" y="1137303"/>
          <a:ext cx="2562805" cy="1503852"/>
        </p:xfrm>
        <a:graphic>
          <a:graphicData uri="http://schemas.openxmlformats.org/drawingml/2006/table">
            <a:tbl>
              <a:tblPr firstRow="1" bandRow="1">
                <a:tableStyleId>{D7AC3CCA-C797-4891-BE02-D94E43425B78}</a:tableStyleId>
              </a:tblPr>
              <a:tblGrid>
                <a:gridCol w="1827296">
                  <a:extLst>
                    <a:ext uri="{9D8B030D-6E8A-4147-A177-3AD203B41FA5}">
                      <a16:colId xmlns:a16="http://schemas.microsoft.com/office/drawing/2014/main" val="3211289396"/>
                    </a:ext>
                  </a:extLst>
                </a:gridCol>
                <a:gridCol w="735509">
                  <a:extLst>
                    <a:ext uri="{9D8B030D-6E8A-4147-A177-3AD203B41FA5}">
                      <a16:colId xmlns:a16="http://schemas.microsoft.com/office/drawing/2014/main" val="28096131"/>
                    </a:ext>
                  </a:extLst>
                </a:gridCol>
              </a:tblGrid>
              <a:tr h="163286">
                <a:tc>
                  <a:txBody>
                    <a:bodyPr/>
                    <a:lstStyle/>
                    <a:p>
                      <a:pPr algn="ctr"/>
                      <a:r>
                        <a:rPr kumimoji="1" lang="ja-JP" altLang="en-US" sz="600" b="0" dirty="0" smtClean="0">
                          <a:latin typeface="Meiryo UI" panose="020B0604030504040204" pitchFamily="50" charset="-128"/>
                          <a:ea typeface="Meiryo UI" panose="020B0604030504040204" pitchFamily="50" charset="-128"/>
                        </a:rPr>
                        <a:t>使途</a:t>
                      </a:r>
                      <a:endParaRPr kumimoji="1" lang="ja-JP" altLang="en-US" sz="600" b="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b="0" dirty="0" smtClean="0">
                          <a:latin typeface="Meiryo UI" panose="020B0604030504040204" pitchFamily="50" charset="-128"/>
                          <a:ea typeface="Meiryo UI" panose="020B0604030504040204" pitchFamily="50" charset="-128"/>
                        </a:rPr>
                        <a:t>毎年の必要経費</a:t>
                      </a:r>
                      <a:endParaRPr kumimoji="1" lang="ja-JP" altLang="en-US" sz="600" b="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4004850471"/>
                  </a:ext>
                </a:extLst>
              </a:tr>
              <a:tr h="261257">
                <a:tc>
                  <a:txBody>
                    <a:bodyPr/>
                    <a:lstStyle/>
                    <a:p>
                      <a:r>
                        <a:rPr kumimoji="1" lang="ja-JP" altLang="en-US" sz="600" dirty="0" smtClean="0">
                          <a:latin typeface="Meiryo UI" panose="020B0604030504040204" pitchFamily="50" charset="-128"/>
                          <a:ea typeface="Meiryo UI" panose="020B0604030504040204" pitchFamily="50" charset="-128"/>
                        </a:rPr>
                        <a:t>ギャンブル等依存症対策</a:t>
                      </a:r>
                      <a:r>
                        <a:rPr kumimoji="1" lang="en-US" altLang="ja-JP" sz="600" dirty="0" smtClean="0">
                          <a:latin typeface="Meiryo UI" panose="020B0604030504040204" pitchFamily="50" charset="-128"/>
                          <a:ea typeface="Meiryo UI" panose="020B0604030504040204" pitchFamily="50" charset="-128"/>
                        </a:rPr>
                        <a:t>【</a:t>
                      </a:r>
                      <a:r>
                        <a:rPr kumimoji="1" lang="ja-JP" altLang="en-US" sz="600" dirty="0" smtClean="0">
                          <a:latin typeface="Meiryo UI" panose="020B0604030504040204" pitchFamily="50" charset="-128"/>
                          <a:ea typeface="Meiryo UI" panose="020B0604030504040204" pitchFamily="50" charset="-128"/>
                        </a:rPr>
                        <a:t>大阪府・大阪市</a:t>
                      </a:r>
                      <a:r>
                        <a:rPr kumimoji="1" lang="en-US" altLang="ja-JP" sz="600" dirty="0" smtClean="0">
                          <a:latin typeface="Meiryo UI" panose="020B0604030504040204" pitchFamily="50" charset="-128"/>
                          <a:ea typeface="Meiryo UI" panose="020B0604030504040204" pitchFamily="50" charset="-128"/>
                        </a:rPr>
                        <a:t>】</a:t>
                      </a:r>
                    </a:p>
                    <a:p>
                      <a:r>
                        <a:rPr kumimoji="1" lang="ja-JP" altLang="en-US" sz="600" dirty="0" smtClean="0">
                          <a:latin typeface="Meiryo UI" panose="020B0604030504040204" pitchFamily="50" charset="-128"/>
                          <a:ea typeface="Meiryo UI" panose="020B0604030504040204" pitchFamily="50" charset="-128"/>
                        </a:rPr>
                        <a:t>（</a:t>
                      </a:r>
                      <a:r>
                        <a:rPr kumimoji="1" lang="en-US" altLang="ja-JP" sz="600" dirty="0" smtClean="0">
                          <a:latin typeface="Meiryo UI" panose="020B0604030504040204" pitchFamily="50" charset="-128"/>
                          <a:ea typeface="Meiryo UI" panose="020B0604030504040204" pitchFamily="50" charset="-128"/>
                        </a:rPr>
                        <a:t>OATIS</a:t>
                      </a:r>
                      <a:r>
                        <a:rPr kumimoji="1" lang="ja-JP" altLang="en-US" sz="600" dirty="0" smtClean="0">
                          <a:latin typeface="Meiryo UI" panose="020B0604030504040204" pitchFamily="50" charset="-128"/>
                          <a:ea typeface="Meiryo UI" panose="020B0604030504040204" pitchFamily="50" charset="-128"/>
                        </a:rPr>
                        <a:t>を中心とした新規・拡充事業）</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14</a:t>
                      </a:r>
                      <a:r>
                        <a:rPr kumimoji="1" lang="ja-JP" altLang="en-US" sz="600" dirty="0" smtClean="0">
                          <a:latin typeface="Meiryo UI" panose="020B0604030504040204" pitchFamily="50" charset="-128"/>
                          <a:ea typeface="Meiryo UI" panose="020B0604030504040204" pitchFamily="50" charset="-128"/>
                        </a:rPr>
                        <a:t>億円</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547955517"/>
                  </a:ext>
                </a:extLst>
              </a:tr>
              <a:tr h="359229">
                <a:tc>
                  <a:txBody>
                    <a:bodyPr/>
                    <a:lstStyle/>
                    <a:p>
                      <a:r>
                        <a:rPr kumimoji="1" lang="ja-JP" altLang="en-US" sz="600" dirty="0" smtClean="0">
                          <a:latin typeface="Meiryo UI" panose="020B0604030504040204" pitchFamily="50" charset="-128"/>
                          <a:ea typeface="Meiryo UI" panose="020B0604030504040204" pitchFamily="50" charset="-128"/>
                        </a:rPr>
                        <a:t>警察力強化</a:t>
                      </a:r>
                      <a:r>
                        <a:rPr kumimoji="1" lang="en-US" altLang="ja-JP" sz="600" dirty="0" smtClean="0">
                          <a:latin typeface="Meiryo UI" panose="020B0604030504040204" pitchFamily="50" charset="-128"/>
                          <a:ea typeface="Meiryo UI" panose="020B0604030504040204" pitchFamily="50" charset="-128"/>
                        </a:rPr>
                        <a:t>【</a:t>
                      </a:r>
                      <a:r>
                        <a:rPr kumimoji="1" lang="ja-JP" altLang="en-US" sz="600" dirty="0" smtClean="0">
                          <a:latin typeface="Meiryo UI" panose="020B0604030504040204" pitchFamily="50" charset="-128"/>
                          <a:ea typeface="Meiryo UI" panose="020B0604030504040204" pitchFamily="50" charset="-128"/>
                        </a:rPr>
                        <a:t>大阪府</a:t>
                      </a:r>
                      <a:r>
                        <a:rPr kumimoji="1" lang="en-US" altLang="ja-JP" sz="600" dirty="0" smtClean="0">
                          <a:latin typeface="Meiryo UI" panose="020B0604030504040204" pitchFamily="50" charset="-128"/>
                          <a:ea typeface="Meiryo UI" panose="020B0604030504040204" pitchFamily="50" charset="-128"/>
                        </a:rPr>
                        <a:t>】</a:t>
                      </a:r>
                    </a:p>
                    <a:p>
                      <a:r>
                        <a:rPr kumimoji="1" lang="ja-JP" altLang="en-US" sz="600" dirty="0" smtClean="0">
                          <a:latin typeface="Meiryo UI" panose="020B0604030504040204" pitchFamily="50" charset="-128"/>
                          <a:ea typeface="Meiryo UI" panose="020B0604030504040204" pitchFamily="50" charset="-128"/>
                        </a:rPr>
                        <a:t> 夢洲内の警察署の設置・運営、</a:t>
                      </a:r>
                      <a:endParaRPr kumimoji="1" lang="en-US" altLang="ja-JP" sz="600" dirty="0" smtClean="0">
                        <a:latin typeface="Meiryo UI" panose="020B0604030504040204" pitchFamily="50" charset="-128"/>
                        <a:ea typeface="Meiryo UI" panose="020B0604030504040204" pitchFamily="50" charset="-128"/>
                      </a:endParaRPr>
                    </a:p>
                    <a:p>
                      <a:r>
                        <a:rPr kumimoji="1" lang="ja-JP" altLang="en-US" sz="600" dirty="0" smtClean="0">
                          <a:latin typeface="Meiryo UI" panose="020B0604030504040204" pitchFamily="50" charset="-128"/>
                          <a:ea typeface="Meiryo UI" panose="020B0604030504040204" pitchFamily="50" charset="-128"/>
                        </a:rPr>
                        <a:t> 府内の警察職員増員等（約</a:t>
                      </a:r>
                      <a:r>
                        <a:rPr kumimoji="1" lang="en-US" altLang="ja-JP" sz="600" dirty="0" smtClean="0">
                          <a:latin typeface="Meiryo UI" panose="020B0604030504040204" pitchFamily="50" charset="-128"/>
                          <a:ea typeface="Meiryo UI" panose="020B0604030504040204" pitchFamily="50" charset="-128"/>
                        </a:rPr>
                        <a:t>340</a:t>
                      </a:r>
                      <a:r>
                        <a:rPr kumimoji="1" lang="ja-JP" altLang="en-US" sz="600" dirty="0" smtClean="0">
                          <a:latin typeface="Meiryo UI" panose="020B0604030504040204" pitchFamily="50" charset="-128"/>
                          <a:ea typeface="Meiryo UI" panose="020B0604030504040204" pitchFamily="50" charset="-128"/>
                        </a:rPr>
                        <a:t>人体制）</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33</a:t>
                      </a:r>
                      <a:r>
                        <a:rPr kumimoji="1" lang="ja-JP" altLang="en-US" sz="600" dirty="0" smtClean="0">
                          <a:latin typeface="Meiryo UI" panose="020B0604030504040204" pitchFamily="50" charset="-128"/>
                          <a:ea typeface="Meiryo UI" panose="020B0604030504040204" pitchFamily="50" charset="-128"/>
                        </a:rPr>
                        <a:t>億円</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386020707"/>
                  </a:ext>
                </a:extLst>
              </a:tr>
              <a:tr h="261257">
                <a:tc>
                  <a:txBody>
                    <a:bodyPr/>
                    <a:lstStyle/>
                    <a:p>
                      <a:r>
                        <a:rPr kumimoji="1" lang="ja-JP" altLang="en-US" sz="600" dirty="0" smtClean="0">
                          <a:latin typeface="Meiryo UI" panose="020B0604030504040204" pitchFamily="50" charset="-128"/>
                          <a:ea typeface="Meiryo UI" panose="020B0604030504040204" pitchFamily="50" charset="-128"/>
                        </a:rPr>
                        <a:t>夢洲まちづくり関連インフラ</a:t>
                      </a:r>
                      <a:r>
                        <a:rPr kumimoji="1" lang="en-US" altLang="ja-JP" sz="600" dirty="0" smtClean="0">
                          <a:latin typeface="Meiryo UI" panose="020B0604030504040204" pitchFamily="50" charset="-128"/>
                          <a:ea typeface="Meiryo UI" panose="020B0604030504040204" pitchFamily="50" charset="-128"/>
                        </a:rPr>
                        <a:t>【</a:t>
                      </a:r>
                      <a:r>
                        <a:rPr kumimoji="1" lang="ja-JP" altLang="en-US" sz="600" dirty="0" smtClean="0">
                          <a:latin typeface="Meiryo UI" panose="020B0604030504040204" pitchFamily="50" charset="-128"/>
                          <a:ea typeface="Meiryo UI" panose="020B0604030504040204" pitchFamily="50" charset="-128"/>
                        </a:rPr>
                        <a:t>大阪市</a:t>
                      </a:r>
                      <a:r>
                        <a:rPr kumimoji="1" lang="en-US" altLang="ja-JP" sz="600" dirty="0" smtClean="0">
                          <a:latin typeface="Meiryo UI" panose="020B0604030504040204" pitchFamily="50" charset="-128"/>
                          <a:ea typeface="Meiryo UI" panose="020B0604030504040204" pitchFamily="50" charset="-128"/>
                        </a:rPr>
                        <a:t>】</a:t>
                      </a:r>
                    </a:p>
                    <a:p>
                      <a:r>
                        <a:rPr kumimoji="1" lang="ja-JP" altLang="en-US" sz="600" dirty="0" smtClean="0">
                          <a:latin typeface="Meiryo UI" panose="020B0604030504040204" pitchFamily="50" charset="-128"/>
                          <a:ea typeface="Meiryo UI" panose="020B0604030504040204" pitchFamily="50" charset="-128"/>
                        </a:rPr>
                        <a:t>（</a:t>
                      </a:r>
                      <a:r>
                        <a:rPr kumimoji="1" lang="en-US" altLang="ja-JP" sz="600" dirty="0" smtClean="0">
                          <a:latin typeface="Meiryo UI" panose="020B0604030504040204" pitchFamily="50" charset="-128"/>
                          <a:ea typeface="Meiryo UI" panose="020B0604030504040204" pitchFamily="50" charset="-128"/>
                        </a:rPr>
                        <a:t>IR</a:t>
                      </a:r>
                      <a:r>
                        <a:rPr kumimoji="1" lang="ja-JP" altLang="en-US" sz="600" dirty="0" smtClean="0">
                          <a:latin typeface="Meiryo UI" panose="020B0604030504040204" pitchFamily="50" charset="-128"/>
                          <a:ea typeface="Meiryo UI" panose="020B0604030504040204" pitchFamily="50" charset="-128"/>
                        </a:rPr>
                        <a:t>立地に関連して必要な事業の維持管理）</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4</a:t>
                      </a:r>
                      <a:r>
                        <a:rPr kumimoji="1" lang="ja-JP" altLang="en-US" sz="600" dirty="0" smtClean="0">
                          <a:latin typeface="Meiryo UI" panose="020B0604030504040204" pitchFamily="50" charset="-128"/>
                          <a:ea typeface="Meiryo UI" panose="020B0604030504040204" pitchFamily="50" charset="-128"/>
                        </a:rPr>
                        <a:t>億円</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3715132874"/>
                  </a:ext>
                </a:extLst>
              </a:tr>
              <a:tr h="261257">
                <a:tc>
                  <a:txBody>
                    <a:bodyPr/>
                    <a:lstStyle/>
                    <a:p>
                      <a:r>
                        <a:rPr kumimoji="1" lang="ja-JP" altLang="en-US" sz="600" dirty="0" smtClean="0">
                          <a:latin typeface="Meiryo UI" panose="020B0604030504040204" pitchFamily="50" charset="-128"/>
                          <a:ea typeface="Meiryo UI" panose="020B0604030504040204" pitchFamily="50" charset="-128"/>
                        </a:rPr>
                        <a:t>消防力強化</a:t>
                      </a:r>
                      <a:r>
                        <a:rPr kumimoji="1" lang="en-US" altLang="ja-JP" sz="600" dirty="0" smtClean="0">
                          <a:latin typeface="Meiryo UI" panose="020B0604030504040204" pitchFamily="50" charset="-128"/>
                          <a:ea typeface="Meiryo UI" panose="020B0604030504040204" pitchFamily="50" charset="-128"/>
                        </a:rPr>
                        <a:t>【</a:t>
                      </a:r>
                      <a:r>
                        <a:rPr kumimoji="1" lang="ja-JP" altLang="en-US" sz="600" dirty="0" smtClean="0">
                          <a:latin typeface="Meiryo UI" panose="020B0604030504040204" pitchFamily="50" charset="-128"/>
                          <a:ea typeface="Meiryo UI" panose="020B0604030504040204" pitchFamily="50" charset="-128"/>
                        </a:rPr>
                        <a:t>大阪市</a:t>
                      </a:r>
                      <a:r>
                        <a:rPr kumimoji="1" lang="en-US" altLang="ja-JP" sz="600" dirty="0" smtClean="0">
                          <a:latin typeface="Meiryo UI" panose="020B0604030504040204" pitchFamily="50" charset="-128"/>
                          <a:ea typeface="Meiryo UI" panose="020B0604030504040204" pitchFamily="50" charset="-128"/>
                        </a:rPr>
                        <a:t>】</a:t>
                      </a:r>
                    </a:p>
                    <a:p>
                      <a:r>
                        <a:rPr kumimoji="1" lang="ja-JP" altLang="en-US" sz="600" dirty="0" smtClean="0">
                          <a:latin typeface="Meiryo UI" panose="020B0604030504040204" pitchFamily="50" charset="-128"/>
                          <a:ea typeface="Meiryo UI" panose="020B0604030504040204" pitchFamily="50" charset="-128"/>
                        </a:rPr>
                        <a:t>（夢洲消防拠点の設置・運営（約</a:t>
                      </a:r>
                      <a:r>
                        <a:rPr kumimoji="1" lang="en-US" altLang="ja-JP" sz="600" dirty="0" smtClean="0">
                          <a:latin typeface="Meiryo UI" panose="020B0604030504040204" pitchFamily="50" charset="-128"/>
                          <a:ea typeface="Meiryo UI" panose="020B0604030504040204" pitchFamily="50" charset="-128"/>
                        </a:rPr>
                        <a:t>40</a:t>
                      </a:r>
                      <a:r>
                        <a:rPr kumimoji="1" lang="ja-JP" altLang="en-US" sz="600" dirty="0" smtClean="0">
                          <a:latin typeface="Meiryo UI" panose="020B0604030504040204" pitchFamily="50" charset="-128"/>
                          <a:ea typeface="Meiryo UI" panose="020B0604030504040204" pitchFamily="50" charset="-128"/>
                        </a:rPr>
                        <a:t>人体制））</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4</a:t>
                      </a:r>
                      <a:r>
                        <a:rPr kumimoji="1" lang="ja-JP" altLang="en-US" sz="600" dirty="0" smtClean="0">
                          <a:latin typeface="Meiryo UI" panose="020B0604030504040204" pitchFamily="50" charset="-128"/>
                          <a:ea typeface="Meiryo UI" panose="020B0604030504040204" pitchFamily="50" charset="-128"/>
                        </a:rPr>
                        <a:t>億円</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1171627736"/>
                  </a:ext>
                </a:extLst>
              </a:tr>
              <a:tr h="197566">
                <a:tc>
                  <a:txBody>
                    <a:bodyPr/>
                    <a:lstStyle/>
                    <a:p>
                      <a:pPr algn="ctr"/>
                      <a:r>
                        <a:rPr kumimoji="1" lang="ja-JP" altLang="en-US" sz="600" dirty="0" smtClean="0">
                          <a:latin typeface="Meiryo UI" panose="020B0604030504040204" pitchFamily="50" charset="-128"/>
                          <a:ea typeface="Meiryo UI" panose="020B0604030504040204" pitchFamily="50" charset="-128"/>
                        </a:rPr>
                        <a:t>合計</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dirty="0" smtClean="0">
                          <a:latin typeface="Meiryo UI" panose="020B0604030504040204" pitchFamily="50" charset="-128"/>
                          <a:ea typeface="Meiryo UI" panose="020B0604030504040204" pitchFamily="50" charset="-128"/>
                        </a:rPr>
                        <a:t>約</a:t>
                      </a:r>
                      <a:r>
                        <a:rPr kumimoji="1" lang="en-US" altLang="ja-JP" sz="600" dirty="0" smtClean="0">
                          <a:latin typeface="Meiryo UI" panose="020B0604030504040204" pitchFamily="50" charset="-128"/>
                          <a:ea typeface="Meiryo UI" panose="020B0604030504040204" pitchFamily="50" charset="-128"/>
                        </a:rPr>
                        <a:t>55</a:t>
                      </a:r>
                      <a:r>
                        <a:rPr kumimoji="1" lang="ja-JP" altLang="en-US" sz="600" dirty="0" smtClean="0">
                          <a:latin typeface="Meiryo UI" panose="020B0604030504040204" pitchFamily="50" charset="-128"/>
                          <a:ea typeface="Meiryo UI" panose="020B0604030504040204" pitchFamily="50" charset="-128"/>
                        </a:rPr>
                        <a:t>億円</a:t>
                      </a:r>
                      <a:endParaRPr kumimoji="1" lang="ja-JP" altLang="en-US" sz="60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2625299543"/>
                  </a:ext>
                </a:extLst>
              </a:tr>
            </a:tbl>
          </a:graphicData>
        </a:graphic>
      </p:graphicFrame>
      <p:sp>
        <p:nvSpPr>
          <p:cNvPr id="109" name="正方形/長方形 108"/>
          <p:cNvSpPr/>
          <p:nvPr/>
        </p:nvSpPr>
        <p:spPr>
          <a:xfrm>
            <a:off x="7259007" y="1134180"/>
            <a:ext cx="1800587" cy="1506974"/>
          </a:xfrm>
          <a:prstGeom prst="rect">
            <a:avLst/>
          </a:prstGeom>
          <a:noFill/>
          <a:ln w="1270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◆府民・市民の暮らしの充実、次の成長に</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向けて投資</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14"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➣夢洲及び夢洲周辺の魅力向上</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➣観光の振興に関する施策</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➣地域経済の振興に関する施策</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➣社会福祉の増進に関する施策</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➣文化芸術の振興に関する施策</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714"/>
              </a:lnSpc>
              <a:spcBef>
                <a:spcPts val="0"/>
              </a:spcBef>
              <a:spcAft>
                <a:spcPts val="0"/>
              </a:spcAft>
              <a:buClrTx/>
              <a:buSzTx/>
              <a:buFontTx/>
              <a:buNone/>
              <a:tabLst/>
              <a:defRPr/>
            </a:pP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35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➣大阪府・大阪市の財政への貢献</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大かっこ 32"/>
          <p:cNvSpPr/>
          <p:nvPr/>
        </p:nvSpPr>
        <p:spPr>
          <a:xfrm>
            <a:off x="4677632" y="1695367"/>
            <a:ext cx="1540266" cy="19386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0" name="タイトル 1"/>
          <p:cNvSpPr txBox="1">
            <a:spLocks/>
          </p:cNvSpPr>
          <p:nvPr/>
        </p:nvSpPr>
        <p:spPr>
          <a:xfrm>
            <a:off x="60975" y="3068537"/>
            <a:ext cx="8929465" cy="218638"/>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懸念事項対策</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nvPr>
        </p:nvGraphicFramePr>
        <p:xfrm>
          <a:off x="94194" y="767385"/>
          <a:ext cx="4408632" cy="1234424"/>
        </p:xfrm>
        <a:graphic>
          <a:graphicData uri="http://schemas.openxmlformats.org/drawingml/2006/table">
            <a:tbl>
              <a:tblPr firstRow="1" bandRow="1">
                <a:tableStyleId>{D7AC3CCA-C797-4891-BE02-D94E43425B78}</a:tableStyleId>
              </a:tblPr>
              <a:tblGrid>
                <a:gridCol w="4408632">
                  <a:extLst>
                    <a:ext uri="{9D8B030D-6E8A-4147-A177-3AD203B41FA5}">
                      <a16:colId xmlns:a16="http://schemas.microsoft.com/office/drawing/2014/main" val="2430938564"/>
                    </a:ext>
                  </a:extLst>
                </a:gridCol>
              </a:tblGrid>
              <a:tr h="308606">
                <a:tc>
                  <a:txBody>
                    <a:bodyPr/>
                    <a:lstStyle/>
                    <a:p>
                      <a:r>
                        <a:rPr kumimoji="1" lang="ja-JP" altLang="en-US" sz="700" b="0" dirty="0" smtClean="0">
                          <a:solidFill>
                            <a:schemeClr val="tx1"/>
                          </a:solidFill>
                          <a:latin typeface="Meiryo UI" panose="020B0604030504040204" pitchFamily="50" charset="-128"/>
                          <a:ea typeface="Meiryo UI" panose="020B0604030504040204" pitchFamily="50" charset="-128"/>
                        </a:rPr>
                        <a:t>◆</a:t>
                      </a:r>
                      <a:r>
                        <a:rPr kumimoji="1" lang="ja-JP" altLang="en-US" sz="700" b="1" dirty="0" smtClean="0">
                          <a:solidFill>
                            <a:schemeClr val="tx1"/>
                          </a:solidFill>
                          <a:latin typeface="Meiryo UI" panose="020B0604030504040204" pitchFamily="50" charset="-128"/>
                          <a:ea typeface="Meiryo UI" panose="020B0604030504040204" pitchFamily="50" charset="-128"/>
                        </a:rPr>
                        <a:t>　地元産品の積極的な調達・発信、地域ブランディングの向上</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r>
                        <a:rPr kumimoji="1" lang="ja-JP" altLang="en-US" sz="600" b="0" baseline="0" dirty="0" smtClean="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a:t>
                      </a:r>
                      <a:r>
                        <a:rPr kumimoji="1" lang="ja-JP" altLang="en-US" sz="600" b="0" dirty="0" smtClean="0">
                          <a:solidFill>
                            <a:schemeClr val="tx1"/>
                          </a:solidFill>
                          <a:latin typeface="Meiryo UI" panose="020B0604030504040204" pitchFamily="50" charset="-128"/>
                          <a:ea typeface="Meiryo UI" panose="020B0604030504040204" pitchFamily="50" charset="-128"/>
                        </a:rPr>
                        <a:t>関西ジャパンハウス（大阪・関西の伝統産業発信）／ジャパン・フードパビリオン（食文化体験、食材産地へのツーリズム）など</a:t>
                      </a:r>
                      <a:endParaRPr kumimoji="1" lang="ja-JP" altLang="en-US" sz="600" b="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2072870758"/>
                  </a:ext>
                </a:extLst>
              </a:tr>
              <a:tr h="308606">
                <a:tc>
                  <a:txBody>
                    <a:bodyPr/>
                    <a:lstStyle/>
                    <a:p>
                      <a:r>
                        <a:rPr kumimoji="1" lang="ja-JP" altLang="en-US" sz="700" b="0" dirty="0" smtClean="0">
                          <a:solidFill>
                            <a:schemeClr val="tx1"/>
                          </a:solidFill>
                          <a:latin typeface="Meiryo UI" panose="020B0604030504040204" pitchFamily="50" charset="-128"/>
                          <a:ea typeface="Meiryo UI" panose="020B0604030504040204" pitchFamily="50" charset="-128"/>
                        </a:rPr>
                        <a:t>◆</a:t>
                      </a:r>
                      <a:r>
                        <a:rPr kumimoji="1" lang="ja-JP" altLang="en-US" sz="700" b="1" dirty="0" smtClean="0">
                          <a:solidFill>
                            <a:schemeClr val="tx1"/>
                          </a:solidFill>
                          <a:latin typeface="Meiryo UI" panose="020B0604030504040204" pitchFamily="50" charset="-128"/>
                          <a:ea typeface="Meiryo UI" panose="020B0604030504040204" pitchFamily="50" charset="-128"/>
                        </a:rPr>
                        <a:t>　中小企業・スタートアップ企業の支援</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r>
                        <a:rPr kumimoji="1" lang="ja-JP" altLang="en-US" sz="600" b="0" baseline="0" dirty="0" smtClean="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a:t>
                      </a:r>
                      <a:r>
                        <a:rPr kumimoji="1" lang="ja-JP" altLang="en-US" sz="600" b="0" dirty="0" smtClean="0">
                          <a:solidFill>
                            <a:schemeClr val="tx1"/>
                          </a:solidFill>
                          <a:latin typeface="Meiryo UI" panose="020B0604030504040204" pitchFamily="50" charset="-128"/>
                          <a:ea typeface="Meiryo UI" panose="020B0604030504040204" pitchFamily="50" charset="-128"/>
                        </a:rPr>
                        <a:t>地域の金融機関と連携した、中小企業の</a:t>
                      </a:r>
                      <a:r>
                        <a:rPr kumimoji="1" lang="en-US" altLang="ja-JP" sz="600" b="0" dirty="0" smtClean="0">
                          <a:solidFill>
                            <a:schemeClr val="tx1"/>
                          </a:solidFill>
                          <a:latin typeface="Meiryo UI" panose="020B0604030504040204" pitchFamily="50" charset="-128"/>
                          <a:ea typeface="Meiryo UI" panose="020B0604030504040204" pitchFamily="50" charset="-128"/>
                        </a:rPr>
                        <a:t>IR</a:t>
                      </a:r>
                      <a:r>
                        <a:rPr kumimoji="1" lang="ja-JP" altLang="en-US" sz="600" b="0" dirty="0" smtClean="0">
                          <a:solidFill>
                            <a:schemeClr val="tx1"/>
                          </a:solidFill>
                          <a:latin typeface="Meiryo UI" panose="020B0604030504040204" pitchFamily="50" charset="-128"/>
                          <a:ea typeface="Meiryo UI" panose="020B0604030504040204" pitchFamily="50" charset="-128"/>
                        </a:rPr>
                        <a:t>との取引関係構築の支援／ビジネスマッチング機会の創出（</a:t>
                      </a:r>
                      <a:r>
                        <a:rPr kumimoji="1" lang="en-US" altLang="ja-JP" sz="600" b="0" dirty="0" smtClean="0">
                          <a:solidFill>
                            <a:schemeClr val="tx1"/>
                          </a:solidFill>
                          <a:latin typeface="Meiryo UI" panose="020B0604030504040204" pitchFamily="50" charset="-128"/>
                          <a:ea typeface="Meiryo UI" panose="020B0604030504040204" pitchFamily="50" charset="-128"/>
                        </a:rPr>
                        <a:t>MICE</a:t>
                      </a:r>
                      <a:r>
                        <a:rPr kumimoji="1" lang="ja-JP" altLang="en-US" sz="600" b="0" dirty="0" smtClean="0">
                          <a:solidFill>
                            <a:schemeClr val="tx1"/>
                          </a:solidFill>
                          <a:latin typeface="Meiryo UI" panose="020B0604030504040204" pitchFamily="50" charset="-128"/>
                          <a:ea typeface="Meiryo UI" panose="020B0604030504040204" pitchFamily="50" charset="-128"/>
                        </a:rPr>
                        <a:t>イベント誘致等）</a:t>
                      </a:r>
                      <a:endParaRPr kumimoji="1" lang="ja-JP" altLang="en-US" sz="600" b="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370323439"/>
                  </a:ext>
                </a:extLst>
              </a:tr>
              <a:tr h="308606">
                <a:tc>
                  <a:txBody>
                    <a:bodyPr/>
                    <a:lstStyle/>
                    <a:p>
                      <a:r>
                        <a:rPr kumimoji="1" lang="ja-JP" altLang="en-US" sz="700" b="0" dirty="0" smtClean="0">
                          <a:solidFill>
                            <a:schemeClr val="tx1"/>
                          </a:solidFill>
                          <a:latin typeface="Meiryo UI" panose="020B0604030504040204" pitchFamily="50" charset="-128"/>
                          <a:ea typeface="Meiryo UI" panose="020B0604030504040204" pitchFamily="50" charset="-128"/>
                        </a:rPr>
                        <a:t>◆</a:t>
                      </a:r>
                      <a:r>
                        <a:rPr kumimoji="1" lang="ja-JP" altLang="en-US" sz="700" b="1" dirty="0" smtClean="0">
                          <a:solidFill>
                            <a:schemeClr val="tx1"/>
                          </a:solidFill>
                          <a:latin typeface="Meiryo UI" panose="020B0604030504040204" pitchFamily="50" charset="-128"/>
                          <a:ea typeface="Meiryo UI" panose="020B0604030504040204" pitchFamily="50" charset="-128"/>
                        </a:rPr>
                        <a:t>　イノベーション・新産業の創出支援</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baseline="0" dirty="0" smtClean="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a:t>
                      </a:r>
                      <a:r>
                        <a:rPr kumimoji="1" lang="ja-JP" altLang="en-US" sz="600" b="0" dirty="0" smtClean="0">
                          <a:solidFill>
                            <a:schemeClr val="tx1"/>
                          </a:solidFill>
                          <a:latin typeface="Meiryo UI" panose="020B0604030504040204" pitchFamily="50" charset="-128"/>
                          <a:ea typeface="Meiryo UI" panose="020B0604030504040204" pitchFamily="50" charset="-128"/>
                        </a:rPr>
                        <a:t>関西イノベーション・ラボ（イノベーション促進施設）／関西のベンチャーエコシステムの強化（ビジネス支援プログラム誘致等）</a:t>
                      </a:r>
                      <a:endParaRPr kumimoji="1" lang="ja-JP" altLang="en-US" sz="600" b="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1776627097"/>
                  </a:ext>
                </a:extLst>
              </a:tr>
              <a:tr h="308606">
                <a:tc>
                  <a:txBody>
                    <a:bodyPr/>
                    <a:lstStyle/>
                    <a:p>
                      <a:r>
                        <a:rPr kumimoji="1" lang="ja-JP" altLang="en-US" sz="700" b="0" dirty="0" smtClean="0">
                          <a:solidFill>
                            <a:schemeClr val="tx1"/>
                          </a:solidFill>
                          <a:latin typeface="Meiryo UI" panose="020B0604030504040204" pitchFamily="50" charset="-128"/>
                          <a:ea typeface="Meiryo UI" panose="020B0604030504040204" pitchFamily="50" charset="-128"/>
                        </a:rPr>
                        <a:t>◆</a:t>
                      </a:r>
                      <a:r>
                        <a:rPr kumimoji="1" lang="ja-JP" altLang="en-US" sz="700" b="1" dirty="0" smtClean="0">
                          <a:solidFill>
                            <a:schemeClr val="tx1"/>
                          </a:solidFill>
                          <a:latin typeface="Meiryo UI" panose="020B0604030504040204" pitchFamily="50" charset="-128"/>
                          <a:ea typeface="Meiryo UI" panose="020B0604030504040204" pitchFamily="50" charset="-128"/>
                        </a:rPr>
                        <a:t>　送客等による地域振興</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baseline="0" dirty="0" smtClean="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a:t>
                      </a:r>
                      <a:r>
                        <a:rPr kumimoji="1" lang="ja-JP" altLang="en-US" sz="600" b="0" dirty="0" smtClean="0">
                          <a:solidFill>
                            <a:schemeClr val="tx1"/>
                          </a:solidFill>
                          <a:latin typeface="Meiryo UI" panose="020B0604030504040204" pitchFamily="50" charset="-128"/>
                          <a:ea typeface="Meiryo UI" panose="020B0604030504040204" pitchFamily="50" charset="-128"/>
                        </a:rPr>
                        <a:t>大阪・関西、広域への送客強化、周遊促進及び地域での消費喚起（会員ポイントプログラムや</a:t>
                      </a:r>
                      <a:r>
                        <a:rPr kumimoji="1" lang="en-US" altLang="ja-JP" sz="600" b="0" dirty="0" smtClean="0">
                          <a:solidFill>
                            <a:schemeClr val="tx1"/>
                          </a:solidFill>
                          <a:latin typeface="Meiryo UI" panose="020B0604030504040204" pitchFamily="50" charset="-128"/>
                          <a:ea typeface="Meiryo UI" panose="020B0604030504040204" pitchFamily="50" charset="-128"/>
                        </a:rPr>
                        <a:t>ICT</a:t>
                      </a:r>
                      <a:r>
                        <a:rPr kumimoji="1" lang="ja-JP" altLang="en-US" sz="600" b="0" dirty="0" smtClean="0">
                          <a:solidFill>
                            <a:schemeClr val="tx1"/>
                          </a:solidFill>
                          <a:latin typeface="Meiryo UI" panose="020B0604030504040204" pitchFamily="50" charset="-128"/>
                          <a:ea typeface="Meiryo UI" panose="020B0604030504040204" pitchFamily="50" charset="-128"/>
                        </a:rPr>
                        <a:t>等の総合活用等）</a:t>
                      </a:r>
                      <a:endParaRPr kumimoji="1" lang="ja-JP" altLang="en-US" sz="600" b="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849325123"/>
                  </a:ext>
                </a:extLst>
              </a:tr>
            </a:tbl>
          </a:graphicData>
        </a:graphic>
      </p:graphicFrame>
      <p:sp>
        <p:nvSpPr>
          <p:cNvPr id="51" name="タイトル 1"/>
          <p:cNvSpPr txBox="1">
            <a:spLocks/>
          </p:cNvSpPr>
          <p:nvPr/>
        </p:nvSpPr>
        <p:spPr>
          <a:xfrm>
            <a:off x="60975" y="2095665"/>
            <a:ext cx="4408632" cy="208286"/>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1" lang="en-US" altLang="ja-JP"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IR</a:t>
            </a:r>
            <a:r>
              <a:rPr kumimoji="1" lang="ja-JP" altLang="en-US" sz="1143"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区域整備による経済的社会的効果</a:t>
            </a:r>
            <a:endParaRPr kumimoji="1" lang="ja-JP" altLang="en-US" sz="857"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graphicFrame>
        <p:nvGraphicFramePr>
          <p:cNvPr id="53" name="表 52"/>
          <p:cNvGraphicFramePr>
            <a:graphicFrameLocks noGrp="1"/>
          </p:cNvGraphicFramePr>
          <p:nvPr>
            <p:extLst/>
          </p:nvPr>
        </p:nvGraphicFramePr>
        <p:xfrm>
          <a:off x="76239" y="2452825"/>
          <a:ext cx="1955069" cy="487649"/>
        </p:xfrm>
        <a:graphic>
          <a:graphicData uri="http://schemas.openxmlformats.org/drawingml/2006/table">
            <a:tbl>
              <a:tblPr firstRow="1" bandRow="1">
                <a:tableStyleId>{D7AC3CCA-C797-4891-BE02-D94E43425B78}</a:tableStyleId>
              </a:tblPr>
              <a:tblGrid>
                <a:gridCol w="915121">
                  <a:extLst>
                    <a:ext uri="{9D8B030D-6E8A-4147-A177-3AD203B41FA5}">
                      <a16:colId xmlns:a16="http://schemas.microsoft.com/office/drawing/2014/main" val="3361931388"/>
                    </a:ext>
                  </a:extLst>
                </a:gridCol>
                <a:gridCol w="1039948">
                  <a:extLst>
                    <a:ext uri="{9D8B030D-6E8A-4147-A177-3AD203B41FA5}">
                      <a16:colId xmlns:a16="http://schemas.microsoft.com/office/drawing/2014/main" val="2788911864"/>
                    </a:ext>
                  </a:extLst>
                </a:gridCol>
              </a:tblGrid>
              <a:tr h="487649">
                <a:tc>
                  <a:txBody>
                    <a:bodyPr/>
                    <a:lstStyle/>
                    <a:p>
                      <a:r>
                        <a:rPr kumimoji="1" lang="ja-JP" altLang="en-US" sz="600" b="0" dirty="0" smtClean="0">
                          <a:latin typeface="Meiryo UI" panose="020B0604030504040204" pitchFamily="50" charset="-128"/>
                          <a:ea typeface="Meiryo UI" panose="020B0604030504040204" pitchFamily="50" charset="-128"/>
                        </a:rPr>
                        <a:t>Ｉ</a:t>
                      </a:r>
                      <a:r>
                        <a:rPr kumimoji="1" lang="en-US" altLang="ja-JP" sz="600" b="0" dirty="0" smtClean="0">
                          <a:latin typeface="Meiryo UI" panose="020B0604030504040204" pitchFamily="50" charset="-128"/>
                          <a:ea typeface="Meiryo UI" panose="020B0604030504040204" pitchFamily="50" charset="-128"/>
                        </a:rPr>
                        <a:t>R</a:t>
                      </a:r>
                      <a:r>
                        <a:rPr kumimoji="1" lang="ja-JP" altLang="en-US" sz="600" b="0" dirty="0" smtClean="0">
                          <a:latin typeface="Meiryo UI" panose="020B0604030504040204" pitchFamily="50" charset="-128"/>
                          <a:ea typeface="Meiryo UI" panose="020B0604030504040204" pitchFamily="50" charset="-128"/>
                        </a:rPr>
                        <a:t>区域への来訪者数</a:t>
                      </a:r>
                      <a:endParaRPr kumimoji="1" lang="ja-JP" altLang="en-US" sz="600" b="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b="1" u="sng" dirty="0" smtClean="0">
                          <a:latin typeface="Meiryo UI" panose="020B0604030504040204" pitchFamily="50" charset="-128"/>
                          <a:ea typeface="Meiryo UI" panose="020B0604030504040204" pitchFamily="50" charset="-128"/>
                        </a:rPr>
                        <a:t>約</a:t>
                      </a:r>
                      <a:r>
                        <a:rPr kumimoji="1" lang="en-US" altLang="ja-JP" sz="600" b="1" u="sng" dirty="0" smtClean="0">
                          <a:latin typeface="Meiryo UI" panose="020B0604030504040204" pitchFamily="50" charset="-128"/>
                          <a:ea typeface="Meiryo UI" panose="020B0604030504040204" pitchFamily="50" charset="-128"/>
                        </a:rPr>
                        <a:t>2,000</a:t>
                      </a:r>
                      <a:r>
                        <a:rPr kumimoji="1" lang="ja-JP" altLang="en-US" sz="600" b="1" u="sng" dirty="0" smtClean="0">
                          <a:latin typeface="Meiryo UI" panose="020B0604030504040204" pitchFamily="50" charset="-128"/>
                          <a:ea typeface="Meiryo UI" panose="020B0604030504040204" pitchFamily="50" charset="-128"/>
                        </a:rPr>
                        <a:t>万人</a:t>
                      </a:r>
                      <a:r>
                        <a:rPr kumimoji="1" lang="en-US" altLang="ja-JP" sz="600" b="1" u="sng" dirty="0" smtClean="0">
                          <a:latin typeface="Meiryo UI" panose="020B0604030504040204" pitchFamily="50" charset="-128"/>
                          <a:ea typeface="Meiryo UI" panose="020B0604030504040204" pitchFamily="50" charset="-128"/>
                        </a:rPr>
                        <a:t>/</a:t>
                      </a:r>
                      <a:r>
                        <a:rPr kumimoji="1" lang="ja-JP" altLang="en-US" sz="600" b="1" u="sng" dirty="0" smtClean="0">
                          <a:latin typeface="Meiryo UI" panose="020B0604030504040204" pitchFamily="50" charset="-128"/>
                          <a:ea typeface="Meiryo UI" panose="020B0604030504040204" pitchFamily="50" charset="-128"/>
                        </a:rPr>
                        <a:t>年</a:t>
                      </a:r>
                      <a:endParaRPr kumimoji="1" lang="en-US" altLang="ja-JP" sz="600" b="1" u="sng" dirty="0" smtClean="0">
                        <a:latin typeface="Meiryo UI" panose="020B0604030504040204" pitchFamily="50" charset="-128"/>
                        <a:ea typeface="Meiryo UI" panose="020B0604030504040204" pitchFamily="50" charset="-128"/>
                      </a:endParaRPr>
                    </a:p>
                    <a:p>
                      <a:pPr algn="l"/>
                      <a:r>
                        <a:rPr kumimoji="1" lang="ja-JP" altLang="en-US" sz="600" b="0" baseline="0" dirty="0" smtClean="0">
                          <a:latin typeface="Meiryo UI" panose="020B0604030504040204" pitchFamily="50" charset="-128"/>
                          <a:ea typeface="Meiryo UI" panose="020B0604030504040204" pitchFamily="50" charset="-128"/>
                        </a:rPr>
                        <a:t> </a:t>
                      </a:r>
                      <a:r>
                        <a:rPr kumimoji="1" lang="ja-JP" altLang="en-US" sz="600" b="0" dirty="0" smtClean="0">
                          <a:latin typeface="Meiryo UI" panose="020B0604030504040204" pitchFamily="50" charset="-128"/>
                          <a:ea typeface="Meiryo UI" panose="020B0604030504040204" pitchFamily="50" charset="-128"/>
                        </a:rPr>
                        <a:t>国内：約</a:t>
                      </a:r>
                      <a:r>
                        <a:rPr kumimoji="1" lang="en-US" altLang="ja-JP" sz="600" b="0" dirty="0" smtClean="0">
                          <a:latin typeface="Meiryo UI" panose="020B0604030504040204" pitchFamily="50" charset="-128"/>
                          <a:ea typeface="Meiryo UI" panose="020B0604030504040204" pitchFamily="50" charset="-128"/>
                        </a:rPr>
                        <a:t>1,400</a:t>
                      </a:r>
                      <a:r>
                        <a:rPr kumimoji="1" lang="ja-JP" altLang="en-US" sz="600" b="0" dirty="0" smtClean="0">
                          <a:latin typeface="Meiryo UI" panose="020B0604030504040204" pitchFamily="50" charset="-128"/>
                          <a:ea typeface="Meiryo UI" panose="020B0604030504040204" pitchFamily="50" charset="-128"/>
                        </a:rPr>
                        <a:t>万人</a:t>
                      </a:r>
                      <a:r>
                        <a:rPr kumimoji="1" lang="en-US" altLang="ja-JP" sz="600" b="0" dirty="0" smtClean="0">
                          <a:latin typeface="Meiryo UI" panose="020B0604030504040204" pitchFamily="50" charset="-128"/>
                          <a:ea typeface="Meiryo UI" panose="020B0604030504040204" pitchFamily="50" charset="-128"/>
                        </a:rPr>
                        <a:t>/</a:t>
                      </a:r>
                      <a:r>
                        <a:rPr kumimoji="1" lang="ja-JP" altLang="en-US" sz="600" b="0" dirty="0" smtClean="0">
                          <a:latin typeface="Meiryo UI" panose="020B0604030504040204" pitchFamily="50" charset="-128"/>
                          <a:ea typeface="Meiryo UI" panose="020B0604030504040204" pitchFamily="50" charset="-128"/>
                        </a:rPr>
                        <a:t>年</a:t>
                      </a:r>
                      <a:endParaRPr kumimoji="1" lang="en-US" altLang="ja-JP" sz="600" b="0" dirty="0" smtClean="0">
                        <a:latin typeface="Meiryo UI" panose="020B0604030504040204" pitchFamily="50" charset="-128"/>
                        <a:ea typeface="Meiryo UI" panose="020B0604030504040204" pitchFamily="50" charset="-128"/>
                      </a:endParaRPr>
                    </a:p>
                    <a:p>
                      <a:pPr algn="l"/>
                      <a:r>
                        <a:rPr kumimoji="1" lang="ja-JP" altLang="en-US" sz="600" b="0" baseline="0" dirty="0" smtClean="0">
                          <a:latin typeface="Meiryo UI" panose="020B0604030504040204" pitchFamily="50" charset="-128"/>
                          <a:ea typeface="Meiryo UI" panose="020B0604030504040204" pitchFamily="50" charset="-128"/>
                        </a:rPr>
                        <a:t> </a:t>
                      </a:r>
                      <a:r>
                        <a:rPr kumimoji="1" lang="ja-JP" altLang="en-US" sz="600" b="0" dirty="0" smtClean="0">
                          <a:latin typeface="Meiryo UI" panose="020B0604030504040204" pitchFamily="50" charset="-128"/>
                          <a:ea typeface="Meiryo UI" panose="020B0604030504040204" pitchFamily="50" charset="-128"/>
                        </a:rPr>
                        <a:t>国外：約</a:t>
                      </a:r>
                      <a:r>
                        <a:rPr kumimoji="1" lang="en-US" altLang="ja-JP" sz="600" b="0" dirty="0" smtClean="0">
                          <a:latin typeface="Meiryo UI" panose="020B0604030504040204" pitchFamily="50" charset="-128"/>
                          <a:ea typeface="Meiryo UI" panose="020B0604030504040204" pitchFamily="50" charset="-128"/>
                        </a:rPr>
                        <a:t>600</a:t>
                      </a:r>
                      <a:r>
                        <a:rPr kumimoji="1" lang="ja-JP" altLang="en-US" sz="600" b="0" dirty="0" smtClean="0">
                          <a:latin typeface="Meiryo UI" panose="020B0604030504040204" pitchFamily="50" charset="-128"/>
                          <a:ea typeface="Meiryo UI" panose="020B0604030504040204" pitchFamily="50" charset="-128"/>
                        </a:rPr>
                        <a:t>万人</a:t>
                      </a:r>
                      <a:r>
                        <a:rPr kumimoji="1" lang="en-US" altLang="ja-JP" sz="600" b="0" dirty="0" smtClean="0">
                          <a:latin typeface="Meiryo UI" panose="020B0604030504040204" pitchFamily="50" charset="-128"/>
                          <a:ea typeface="Meiryo UI" panose="020B0604030504040204" pitchFamily="50" charset="-128"/>
                        </a:rPr>
                        <a:t>/</a:t>
                      </a:r>
                      <a:r>
                        <a:rPr kumimoji="1" lang="ja-JP" altLang="en-US" sz="600" b="0" dirty="0" smtClean="0">
                          <a:latin typeface="Meiryo UI" panose="020B0604030504040204" pitchFamily="50" charset="-128"/>
                          <a:ea typeface="Meiryo UI" panose="020B0604030504040204" pitchFamily="50" charset="-128"/>
                        </a:rPr>
                        <a:t>年</a:t>
                      </a:r>
                      <a:endParaRPr kumimoji="1" lang="ja-JP" altLang="en-US" sz="600" b="0" dirty="0">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1847003565"/>
                  </a:ext>
                </a:extLst>
              </a:tr>
            </a:tbl>
          </a:graphicData>
        </a:graphic>
      </p:graphicFrame>
      <p:graphicFrame>
        <p:nvGraphicFramePr>
          <p:cNvPr id="55" name="表 54"/>
          <p:cNvGraphicFramePr>
            <a:graphicFrameLocks noGrp="1"/>
          </p:cNvGraphicFramePr>
          <p:nvPr>
            <p:extLst/>
          </p:nvPr>
        </p:nvGraphicFramePr>
        <p:xfrm>
          <a:off x="2213717" y="2460472"/>
          <a:ext cx="2203617" cy="455461"/>
        </p:xfrm>
        <a:graphic>
          <a:graphicData uri="http://schemas.openxmlformats.org/drawingml/2006/table">
            <a:tbl>
              <a:tblPr firstRow="1" bandRow="1">
                <a:tableStyleId>{D7AC3CCA-C797-4891-BE02-D94E43425B78}</a:tableStyleId>
              </a:tblPr>
              <a:tblGrid>
                <a:gridCol w="1275097">
                  <a:extLst>
                    <a:ext uri="{9D8B030D-6E8A-4147-A177-3AD203B41FA5}">
                      <a16:colId xmlns:a16="http://schemas.microsoft.com/office/drawing/2014/main" val="1792875879"/>
                    </a:ext>
                  </a:extLst>
                </a:gridCol>
                <a:gridCol w="928520">
                  <a:extLst>
                    <a:ext uri="{9D8B030D-6E8A-4147-A177-3AD203B41FA5}">
                      <a16:colId xmlns:a16="http://schemas.microsoft.com/office/drawing/2014/main" val="3115218222"/>
                    </a:ext>
                  </a:extLst>
                </a:gridCol>
              </a:tblGrid>
              <a:tr h="249561">
                <a:tc>
                  <a:txBody>
                    <a:bodyPr/>
                    <a:lstStyle/>
                    <a:p>
                      <a:r>
                        <a:rPr kumimoji="1" lang="ja-JP" altLang="en-US" sz="600" b="1" dirty="0" smtClean="0">
                          <a:solidFill>
                            <a:schemeClr val="tx1"/>
                          </a:solidFill>
                          <a:latin typeface="Meiryo UI" panose="020B0604030504040204" pitchFamily="50" charset="-128"/>
                          <a:ea typeface="Meiryo UI" panose="020B0604030504040204" pitchFamily="50" charset="-128"/>
                        </a:rPr>
                        <a:t>経済波及効果（運営）</a:t>
                      </a:r>
                      <a:r>
                        <a:rPr kumimoji="1" lang="en-US" altLang="ja-JP" sz="600" b="1" dirty="0" smtClean="0">
                          <a:solidFill>
                            <a:schemeClr val="tx1"/>
                          </a:solidFill>
                          <a:latin typeface="Meiryo UI" panose="020B0604030504040204" pitchFamily="50" charset="-128"/>
                          <a:ea typeface="Meiryo UI" panose="020B0604030504040204" pitchFamily="50" charset="-128"/>
                        </a:rPr>
                        <a:t>※</a:t>
                      </a:r>
                      <a:r>
                        <a:rPr kumimoji="1" lang="ja-JP" altLang="en-US" sz="600" b="1" dirty="0" smtClean="0">
                          <a:solidFill>
                            <a:schemeClr val="tx1"/>
                          </a:solidFill>
                          <a:latin typeface="Meiryo UI" panose="020B0604030504040204" pitchFamily="50" charset="-128"/>
                          <a:ea typeface="Meiryo UI" panose="020B0604030504040204" pitchFamily="50" charset="-128"/>
                        </a:rPr>
                        <a:t>近畿圏</a:t>
                      </a:r>
                      <a:endParaRPr kumimoji="1" lang="ja-JP" altLang="en-US" sz="600" b="1"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b="1" dirty="0" smtClean="0">
                          <a:solidFill>
                            <a:schemeClr val="tx1"/>
                          </a:solidFill>
                          <a:latin typeface="Meiryo UI" panose="020B0604030504040204" pitchFamily="50" charset="-128"/>
                          <a:ea typeface="Meiryo UI" panose="020B0604030504040204" pitchFamily="50" charset="-128"/>
                        </a:rPr>
                        <a:t>約</a:t>
                      </a:r>
                      <a:r>
                        <a:rPr kumimoji="1" lang="en-US" altLang="ja-JP" sz="600" b="1" dirty="0" smtClean="0">
                          <a:solidFill>
                            <a:schemeClr val="tx1"/>
                          </a:solidFill>
                          <a:latin typeface="Meiryo UI" panose="020B0604030504040204" pitchFamily="50" charset="-128"/>
                          <a:ea typeface="Meiryo UI" panose="020B0604030504040204" pitchFamily="50" charset="-128"/>
                        </a:rPr>
                        <a:t>1</a:t>
                      </a:r>
                      <a:r>
                        <a:rPr kumimoji="1" lang="ja-JP" altLang="en-US" sz="600" b="1" dirty="0" smtClean="0">
                          <a:solidFill>
                            <a:schemeClr val="tx1"/>
                          </a:solidFill>
                          <a:latin typeface="Meiryo UI" panose="020B0604030504040204" pitchFamily="50" charset="-128"/>
                          <a:ea typeface="Meiryo UI" panose="020B0604030504040204" pitchFamily="50" charset="-128"/>
                        </a:rPr>
                        <a:t>兆</a:t>
                      </a:r>
                      <a:r>
                        <a:rPr kumimoji="1" lang="en-US" altLang="ja-JP" sz="600" b="1" dirty="0" smtClean="0">
                          <a:solidFill>
                            <a:schemeClr val="tx1"/>
                          </a:solidFill>
                          <a:latin typeface="Meiryo UI" panose="020B0604030504040204" pitchFamily="50" charset="-128"/>
                          <a:ea typeface="Meiryo UI" panose="020B0604030504040204" pitchFamily="50" charset="-128"/>
                        </a:rPr>
                        <a:t>1,400</a:t>
                      </a:r>
                      <a:r>
                        <a:rPr kumimoji="1" lang="ja-JP" altLang="en-US" sz="600" b="1" dirty="0" smtClean="0">
                          <a:solidFill>
                            <a:schemeClr val="tx1"/>
                          </a:solidFill>
                          <a:latin typeface="Meiryo UI" panose="020B0604030504040204" pitchFamily="50" charset="-128"/>
                          <a:ea typeface="Meiryo UI" panose="020B0604030504040204" pitchFamily="50" charset="-128"/>
                        </a:rPr>
                        <a:t>億円</a:t>
                      </a:r>
                      <a:r>
                        <a:rPr kumimoji="1" lang="en-US" altLang="ja-JP" sz="600" b="1" dirty="0" smtClean="0">
                          <a:solidFill>
                            <a:schemeClr val="tx1"/>
                          </a:solidFill>
                          <a:latin typeface="Meiryo UI" panose="020B0604030504040204" pitchFamily="50" charset="-128"/>
                          <a:ea typeface="Meiryo UI" panose="020B0604030504040204" pitchFamily="50" charset="-128"/>
                        </a:rPr>
                        <a:t>/</a:t>
                      </a:r>
                      <a:r>
                        <a:rPr kumimoji="1" lang="ja-JP" altLang="en-US" sz="600" b="1" dirty="0" smtClean="0">
                          <a:solidFill>
                            <a:schemeClr val="tx1"/>
                          </a:solidFill>
                          <a:latin typeface="Meiryo UI" panose="020B0604030504040204" pitchFamily="50" charset="-128"/>
                          <a:ea typeface="Meiryo UI" panose="020B0604030504040204" pitchFamily="50" charset="-128"/>
                        </a:rPr>
                        <a:t>年</a:t>
                      </a:r>
                      <a:endParaRPr kumimoji="1" lang="ja-JP" altLang="en-US" sz="600" b="1"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292684946"/>
                  </a:ext>
                </a:extLst>
              </a:tr>
              <a:tr h="205900">
                <a:tc>
                  <a:txBody>
                    <a:bodyPr/>
                    <a:lstStyle/>
                    <a:p>
                      <a:r>
                        <a:rPr kumimoji="1" lang="ja-JP" altLang="en-US" sz="600" b="1" dirty="0" smtClean="0">
                          <a:solidFill>
                            <a:schemeClr val="tx1"/>
                          </a:solidFill>
                          <a:latin typeface="Meiryo UI" panose="020B0604030504040204" pitchFamily="50" charset="-128"/>
                          <a:ea typeface="Meiryo UI" panose="020B0604030504040204" pitchFamily="50" charset="-128"/>
                        </a:rPr>
                        <a:t>雇用創出効果（運営）</a:t>
                      </a:r>
                      <a:r>
                        <a:rPr kumimoji="1" lang="en-US" altLang="ja-JP" sz="600" b="1" dirty="0" smtClean="0">
                          <a:solidFill>
                            <a:schemeClr val="tx1"/>
                          </a:solidFill>
                          <a:latin typeface="Meiryo UI" panose="020B0604030504040204" pitchFamily="50" charset="-128"/>
                          <a:ea typeface="Meiryo UI" panose="020B0604030504040204" pitchFamily="50" charset="-128"/>
                        </a:rPr>
                        <a:t>※</a:t>
                      </a:r>
                      <a:r>
                        <a:rPr kumimoji="1" lang="ja-JP" altLang="en-US" sz="600" b="1" dirty="0" smtClean="0">
                          <a:solidFill>
                            <a:schemeClr val="tx1"/>
                          </a:solidFill>
                          <a:latin typeface="Meiryo UI" panose="020B0604030504040204" pitchFamily="50" charset="-128"/>
                          <a:ea typeface="Meiryo UI" panose="020B0604030504040204" pitchFamily="50" charset="-128"/>
                        </a:rPr>
                        <a:t>近畿圏</a:t>
                      </a:r>
                      <a:endParaRPr kumimoji="1" lang="ja-JP" altLang="en-US" sz="600" b="1"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tc>
                  <a:txBody>
                    <a:bodyPr/>
                    <a:lstStyle/>
                    <a:p>
                      <a:pPr algn="ctr"/>
                      <a:r>
                        <a:rPr kumimoji="1" lang="ja-JP" altLang="en-US" sz="600" b="1" dirty="0" smtClean="0">
                          <a:solidFill>
                            <a:schemeClr val="tx1"/>
                          </a:solidFill>
                          <a:latin typeface="Meiryo UI" panose="020B0604030504040204" pitchFamily="50" charset="-128"/>
                          <a:ea typeface="Meiryo UI" panose="020B0604030504040204" pitchFamily="50" charset="-128"/>
                        </a:rPr>
                        <a:t>約</a:t>
                      </a:r>
                      <a:r>
                        <a:rPr kumimoji="1" lang="en-US" altLang="ja-JP" sz="600" b="1" dirty="0" smtClean="0">
                          <a:solidFill>
                            <a:schemeClr val="tx1"/>
                          </a:solidFill>
                          <a:latin typeface="Meiryo UI" panose="020B0604030504040204" pitchFamily="50" charset="-128"/>
                          <a:ea typeface="Meiryo UI" panose="020B0604030504040204" pitchFamily="50" charset="-128"/>
                        </a:rPr>
                        <a:t>9.3</a:t>
                      </a:r>
                      <a:r>
                        <a:rPr kumimoji="1" lang="ja-JP" altLang="en-US" sz="600" b="1" dirty="0" smtClean="0">
                          <a:solidFill>
                            <a:schemeClr val="tx1"/>
                          </a:solidFill>
                          <a:latin typeface="Meiryo UI" panose="020B0604030504040204" pitchFamily="50" charset="-128"/>
                          <a:ea typeface="Meiryo UI" panose="020B0604030504040204" pitchFamily="50" charset="-128"/>
                        </a:rPr>
                        <a:t>万人</a:t>
                      </a:r>
                      <a:r>
                        <a:rPr kumimoji="1" lang="en-US" altLang="ja-JP" sz="600" b="1" dirty="0" smtClean="0">
                          <a:solidFill>
                            <a:schemeClr val="tx1"/>
                          </a:solidFill>
                          <a:latin typeface="Meiryo UI" panose="020B0604030504040204" pitchFamily="50" charset="-128"/>
                          <a:ea typeface="Meiryo UI" panose="020B0604030504040204" pitchFamily="50" charset="-128"/>
                        </a:rPr>
                        <a:t>/</a:t>
                      </a:r>
                      <a:r>
                        <a:rPr kumimoji="1" lang="ja-JP" altLang="en-US" sz="600" b="1" dirty="0" smtClean="0">
                          <a:solidFill>
                            <a:schemeClr val="tx1"/>
                          </a:solidFill>
                          <a:latin typeface="Meiryo UI" panose="020B0604030504040204" pitchFamily="50" charset="-128"/>
                          <a:ea typeface="Meiryo UI" panose="020B0604030504040204" pitchFamily="50" charset="-128"/>
                        </a:rPr>
                        <a:t>年</a:t>
                      </a:r>
                      <a:endParaRPr kumimoji="1" lang="ja-JP" altLang="en-US" sz="600" b="1" dirty="0">
                        <a:solidFill>
                          <a:schemeClr val="tx1"/>
                        </a:solidFill>
                        <a:latin typeface="Meiryo UI" panose="020B0604030504040204" pitchFamily="50" charset="-128"/>
                        <a:ea typeface="Meiryo UI" panose="020B0604030504040204" pitchFamily="50" charset="-128"/>
                      </a:endParaRPr>
                    </a:p>
                  </a:txBody>
                  <a:tcPr marL="65314" marR="65314" marT="32657" marB="32657" anchor="ctr">
                    <a:solidFill>
                      <a:schemeClr val="bg1"/>
                    </a:solidFill>
                  </a:tcPr>
                </a:tc>
                <a:extLst>
                  <a:ext uri="{0D108BD9-81ED-4DB2-BD59-A6C34878D82A}">
                    <a16:rowId xmlns:a16="http://schemas.microsoft.com/office/drawing/2014/main" val="2969767413"/>
                  </a:ext>
                </a:extLst>
              </a:tr>
            </a:tbl>
          </a:graphicData>
        </a:graphic>
      </p:graphicFrame>
      <p:sp>
        <p:nvSpPr>
          <p:cNvPr id="64" name="テキスト ボックス 63"/>
          <p:cNvSpPr txBox="1"/>
          <p:nvPr/>
        </p:nvSpPr>
        <p:spPr>
          <a:xfrm>
            <a:off x="80099" y="3407854"/>
            <a:ext cx="1336913"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76240" y="3664070"/>
            <a:ext cx="1463854" cy="183826"/>
          </a:xfrm>
          <a:prstGeom prst="rect">
            <a:avLst/>
          </a:prstGeom>
          <a:solidFill>
            <a:schemeClr val="bg1"/>
          </a:soli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事業者が実施する対策</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84436" y="3975963"/>
            <a:ext cx="2184736" cy="2635497"/>
          </a:xfrm>
          <a:prstGeom prst="rect">
            <a:avLst/>
          </a:prstGeom>
          <a:noFill/>
          <a:ln w="1270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◆責任あるゲーミングを着実に実施するための体制構築</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➣責任あるゲーミング専門部署の設置　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◆厳格な入場管理・利用制限措置</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➣最先端の</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技術（生体認証等）の活用等によるカジノ施</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設の厳格な入退場管理の実施　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◆依存防止のために講じる措置</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365</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日利用可能な相談体制等の構築</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➣賭け金額や滞在時間の上限設定を可能にするプログラムの</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導入</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➣調査研究に必要な情報やデータ提供など、ギャンブル等依存</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症対策に関する研究への貢献　など</a:t>
            </a:r>
          </a:p>
        </p:txBody>
      </p:sp>
      <p:sp>
        <p:nvSpPr>
          <p:cNvPr id="69" name="テキスト ボックス 68"/>
          <p:cNvSpPr txBox="1"/>
          <p:nvPr/>
        </p:nvSpPr>
        <p:spPr>
          <a:xfrm>
            <a:off x="2303926" y="3664069"/>
            <a:ext cx="1366821" cy="183826"/>
          </a:xfrm>
          <a:prstGeom prst="rect">
            <a:avLst/>
          </a:prstGeom>
          <a:solidFill>
            <a:schemeClr val="bg1"/>
          </a:soli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大阪府市が実施する対策</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303926" y="3975963"/>
            <a:ext cx="2272809" cy="2635497"/>
          </a:xfrm>
          <a:prstGeom prst="rect">
            <a:avLst/>
          </a:prstGeom>
          <a:noFill/>
          <a:ln w="1270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ts val="857"/>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◆大阪独自の支援体制の構築</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57"/>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➣悩みを抱える方へのワンストップの支援拠点として「（仮称）大</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57"/>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阪依存症センター」設置など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◆普及啓発の強化</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◆相談支援体制の整備</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◆治療体制の整備</a:t>
            </a:r>
            <a:endParaRPr kumimoji="1" lang="en-US" altLang="ja-JP"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◆切れ目のない回復支援体制の整備　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76" name="図 75"/>
          <p:cNvPicPr>
            <a:picLocks noChangeAspect="1"/>
          </p:cNvPicPr>
          <p:nvPr/>
        </p:nvPicPr>
        <p:blipFill>
          <a:blip r:embed="rId3"/>
          <a:stretch>
            <a:fillRect/>
          </a:stretch>
        </p:blipFill>
        <p:spPr>
          <a:xfrm>
            <a:off x="2326799" y="4476503"/>
            <a:ext cx="2223500" cy="1163179"/>
          </a:xfrm>
          <a:prstGeom prst="rect">
            <a:avLst/>
          </a:prstGeom>
        </p:spPr>
      </p:pic>
      <p:grpSp>
        <p:nvGrpSpPr>
          <p:cNvPr id="2" name="グループ化 1"/>
          <p:cNvGrpSpPr/>
          <p:nvPr/>
        </p:nvGrpSpPr>
        <p:grpSpPr>
          <a:xfrm>
            <a:off x="2514629" y="5678808"/>
            <a:ext cx="2745153" cy="332079"/>
            <a:chOff x="3173036" y="8315909"/>
            <a:chExt cx="3843214" cy="464911"/>
          </a:xfrm>
        </p:grpSpPr>
        <p:sp>
          <p:nvSpPr>
            <p:cNvPr id="77" name="正方形/長方形 76"/>
            <p:cNvSpPr/>
            <p:nvPr/>
          </p:nvSpPr>
          <p:spPr>
            <a:xfrm>
              <a:off x="3173036" y="8315909"/>
              <a:ext cx="3077709" cy="2498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機能は現時点での予定。今後ニーズ把握や関係機関等との調整の上で決定</a:t>
              </a:r>
              <a:endPar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正方形/長方形 77"/>
            <p:cNvSpPr/>
            <p:nvPr/>
          </p:nvSpPr>
          <p:spPr>
            <a:xfrm>
              <a:off x="3173036" y="8571650"/>
              <a:ext cx="3843214" cy="209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福祉・司法・消費生活関係機関</a:t>
              </a: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79" name="正方形/長方形 78"/>
            <p:cNvSpPr/>
            <p:nvPr/>
          </p:nvSpPr>
          <p:spPr>
            <a:xfrm>
              <a:off x="3173036" y="8474778"/>
              <a:ext cx="2211512" cy="2062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a:t>
              </a: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Addiction</a:t>
              </a:r>
              <a:r>
                <a:rPr kumimoji="1" lang="ja-JP" altLang="en-US"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42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Treatment  Inclusive  Support</a:t>
              </a:r>
            </a:p>
          </p:txBody>
        </p:sp>
      </p:grpSp>
      <p:sp>
        <p:nvSpPr>
          <p:cNvPr id="80" name="テキスト ボックス 79"/>
          <p:cNvSpPr txBox="1"/>
          <p:nvPr/>
        </p:nvSpPr>
        <p:spPr>
          <a:xfrm>
            <a:off x="4667555" y="3407854"/>
            <a:ext cx="1401401"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治安・ 地域風俗環境対策 </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4672792" y="3666824"/>
            <a:ext cx="1396164" cy="183826"/>
          </a:xfrm>
          <a:prstGeom prst="rect">
            <a:avLst/>
          </a:prstGeom>
          <a:solidFill>
            <a:schemeClr val="bg1"/>
          </a:soli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事業者が実施する対策           </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6803445" y="3667173"/>
            <a:ext cx="1366821" cy="183826"/>
          </a:xfrm>
          <a:prstGeom prst="rect">
            <a:avLst/>
          </a:prstGeom>
          <a:solidFill>
            <a:schemeClr val="bg1"/>
          </a:soli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大阪府市が実施する対策            </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6803445" y="3958362"/>
            <a:ext cx="2263679" cy="1673789"/>
          </a:xfrm>
          <a:prstGeom prst="rect">
            <a:avLst/>
          </a:prstGeom>
          <a:noFill/>
          <a:ln w="1270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◆警察力の強化を図るとともに、治安・地域風俗環境対</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策を推進</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警察力の強化</a:t>
            </a: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開業に合わせ夢洲内に警察署、交番等の警察施設を設置</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開業に向けて段階的に警察職員を増員（約</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340</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人）した</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上で、夢洲内の警察署等を含む府内の警察施設に適正配置</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➣治安・地域風俗環境対策</a:t>
            </a: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・防犯環境の整備やパトロールの強化により、事件・事故の未然</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防止及び検挙活動を推進</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・マネー・ローンダリング対策等の犯罪収益対策など、犯罪インフ</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ラの撲滅に向けた検挙活動を積極的に推進 など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p:cNvSpPr/>
          <p:nvPr/>
        </p:nvSpPr>
        <p:spPr>
          <a:xfrm>
            <a:off x="4680110" y="3958362"/>
            <a:ext cx="2051341" cy="1679487"/>
          </a:xfrm>
          <a:prstGeom prst="rect">
            <a:avLst/>
          </a:prstGeom>
          <a:noFill/>
          <a:ln w="12700">
            <a:solidFill>
              <a:srgbClr val="0070C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◆あらゆる来訪者の安全・安心を守り、地域全体の</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治安維持に貢献</a:t>
            </a:r>
            <a:endParaRPr kumimoji="1" lang="en-US" altLang="ja-JP"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➣カジノ施設及び</a:t>
            </a:r>
            <a:r>
              <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IR</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区域内の監視、警備</a:t>
            </a: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365</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日体制の総合防災センターを中核機能と</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し、防犯関連資格の保有者等を配置　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➣犯罪の発生対策、善良の風俗及び清浄な風俗環境の</a:t>
            </a: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保持</a:t>
            </a: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・暴力団員等に係るデータベースを整備し、入場者の本</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人特定事項と照合 など</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➣青少年の健全育成</a:t>
            </a:r>
            <a:endParaRPr kumimoji="1" lang="en-US" altLang="ja-JP" sz="64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歳未満の者のカジノ施設への入場禁止や</a:t>
            </a: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の者に対する勧誘の禁止等の措置　など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4677632" y="5783447"/>
            <a:ext cx="1322548" cy="183826"/>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91440" tIns="25714" rIns="91440" bIns="25714"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感染症対策</a:t>
            </a:r>
            <a:endParaRPr kumimoji="1" lang="en-US" altLang="ja-JP" sz="85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636368" y="2705647"/>
            <a:ext cx="2562805" cy="180734"/>
          </a:xfrm>
          <a:prstGeom prst="rect">
            <a:avLst/>
          </a:prstGeom>
          <a:noFill/>
          <a:ln w="1270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◆不測の事態等に備えて、納付金等の一部を基金に積立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9" name="正方形/長方形 38"/>
          <p:cNvSpPr/>
          <p:nvPr/>
        </p:nvSpPr>
        <p:spPr>
          <a:xfrm>
            <a:off x="4636368" y="934249"/>
            <a:ext cx="810015" cy="1807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＜必要経費＞</a:t>
            </a:r>
            <a:endParaRPr kumimoji="1" lang="ja-JP" altLang="en-US" sz="128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7199173" y="948662"/>
            <a:ext cx="931713" cy="1807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＜その他一般施策＞</a:t>
            </a:r>
            <a:endParaRPr kumimoji="1" lang="ja-JP" altLang="en-US" sz="128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正方形/長方形 44"/>
          <p:cNvSpPr/>
          <p:nvPr/>
        </p:nvSpPr>
        <p:spPr>
          <a:xfrm>
            <a:off x="4703097" y="5998829"/>
            <a:ext cx="4344323" cy="522604"/>
          </a:xfrm>
          <a:prstGeom prst="rect">
            <a:avLst/>
          </a:prstGeom>
          <a:noFill/>
          <a:ln w="12700">
            <a:solidFill>
              <a:srgbClr val="0070C0">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91440" bIns="45720" rtlCol="0" anchor="t"/>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健康と安全を最優先、安全な事業継続と運営再開の取組み</a:t>
            </a:r>
            <a:endParaRPr kumimoji="1" lang="ja-JP" altLang="en-US" sz="71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➣冷暖房空調制御システムを導入し、適切な換気を実施</a:t>
            </a: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➣時勢に応じたテクノロジーの活用　など</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en-US" altLang="ja-JP"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1" lang="ja-JP" altLang="en-US" sz="64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46</a:t>
            </a:fld>
            <a:endParaRPr lang="ja-JP" altLang="en-US"/>
          </a:p>
        </p:txBody>
      </p:sp>
    </p:spTree>
    <p:extLst>
      <p:ext uri="{BB962C8B-B14F-4D97-AF65-F5344CB8AC3E}">
        <p14:creationId xmlns:p14="http://schemas.microsoft.com/office/powerpoint/2010/main" val="261741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17659</Words>
  <Application>Microsoft Office PowerPoint</Application>
  <PresentationFormat>画面に合わせる (4:3)</PresentationFormat>
  <Paragraphs>1881</Paragraphs>
  <Slides>43</Slides>
  <Notes>4</Notes>
  <HiddenSlides>0</HiddenSlides>
  <MMClips>0</MMClips>
  <ScaleCrop>false</ScaleCrop>
  <HeadingPairs>
    <vt:vector size="6" baseType="variant">
      <vt:variant>
        <vt:lpstr>使用されているフォント</vt:lpstr>
      </vt:variant>
      <vt:variant>
        <vt:i4>20</vt:i4>
      </vt:variant>
      <vt:variant>
        <vt:lpstr>テーマ</vt:lpstr>
      </vt:variant>
      <vt:variant>
        <vt:i4>2</vt:i4>
      </vt:variant>
      <vt:variant>
        <vt:lpstr>スライド タイトル</vt:lpstr>
      </vt:variant>
      <vt:variant>
        <vt:i4>43</vt:i4>
      </vt:variant>
    </vt:vector>
  </HeadingPairs>
  <TitlesOfParts>
    <vt:vector size="65" baseType="lpstr">
      <vt:lpstr>BIZ UDPゴシック</vt:lpstr>
      <vt:lpstr>BIZ UDゴシック</vt:lpstr>
      <vt:lpstr>Helvetica Light</vt:lpstr>
      <vt:lpstr>HGP創英角ｺﾞｼｯｸUB</vt:lpstr>
      <vt:lpstr>HG丸ｺﾞｼｯｸM-PRO</vt:lpstr>
      <vt:lpstr>Meiryo UI</vt:lpstr>
      <vt:lpstr>ＭＳ Ｐゴシック</vt:lpstr>
      <vt:lpstr>ＭＳ Ｐゴシック 本文</vt:lpstr>
      <vt:lpstr>ＭＳ 明朝</vt:lpstr>
      <vt:lpstr>新細明體</vt:lpstr>
      <vt:lpstr>UD デジタル 教科書体 NK-B</vt:lpstr>
      <vt:lpstr>UD デジタル 教科書体 NP-R</vt:lpstr>
      <vt:lpstr>メイリオ</vt:lpstr>
      <vt:lpstr>游ゴシック</vt:lpstr>
      <vt:lpstr>Arial</vt:lpstr>
      <vt:lpstr>Calibri</vt:lpstr>
      <vt:lpstr>Courier New</vt:lpstr>
      <vt:lpstr>Tahoma</vt:lpstr>
      <vt:lpstr>Times New Roman</vt:lpstr>
      <vt:lpstr>Wingdings</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大阪スマートシティ戦略Ver.1.0の全体像（３つのDX）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大阪府の取組み方針（大阪府）　大阪広域データ連携基盤（ORDEN）</vt:lpstr>
      <vt:lpstr>大阪府のデジタル改革の実現に向けた中期計画　（概要）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2023-06-16T06:46:20Z</dcterms:created>
  <dcterms:modified xsi:type="dcterms:W3CDTF">2023-06-16T06:46:24Z</dcterms:modified>
</cp:coreProperties>
</file>