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Lst>
  <p:notesMasterIdLst>
    <p:notesMasterId r:id="rId41"/>
  </p:notesMasterIdLst>
  <p:handoutMasterIdLst>
    <p:handoutMasterId r:id="rId42"/>
  </p:handoutMasterIdLst>
  <p:sldIdLst>
    <p:sldId id="2718" r:id="rId3"/>
    <p:sldId id="2719" r:id="rId4"/>
    <p:sldId id="2720" r:id="rId5"/>
    <p:sldId id="2847" r:id="rId6"/>
    <p:sldId id="2848" r:id="rId7"/>
    <p:sldId id="2849" r:id="rId8"/>
    <p:sldId id="2850" r:id="rId9"/>
    <p:sldId id="2851" r:id="rId10"/>
    <p:sldId id="2852" r:id="rId11"/>
    <p:sldId id="2853" r:id="rId12"/>
    <p:sldId id="2854" r:id="rId13"/>
    <p:sldId id="2855" r:id="rId14"/>
    <p:sldId id="2856" r:id="rId15"/>
    <p:sldId id="2857" r:id="rId16"/>
    <p:sldId id="2858" r:id="rId17"/>
    <p:sldId id="2859" r:id="rId18"/>
    <p:sldId id="2864" r:id="rId19"/>
    <p:sldId id="2865" r:id="rId20"/>
    <p:sldId id="2866" r:id="rId21"/>
    <p:sldId id="2731" r:id="rId22"/>
    <p:sldId id="2732" r:id="rId23"/>
    <p:sldId id="2871" r:id="rId24"/>
    <p:sldId id="2872" r:id="rId25"/>
    <p:sldId id="2873" r:id="rId26"/>
    <p:sldId id="2748" r:id="rId27"/>
    <p:sldId id="2749" r:id="rId28"/>
    <p:sldId id="2750" r:id="rId29"/>
    <p:sldId id="2751" r:id="rId30"/>
    <p:sldId id="2752" r:id="rId31"/>
    <p:sldId id="2753" r:id="rId32"/>
    <p:sldId id="2754" r:id="rId33"/>
    <p:sldId id="2755" r:id="rId34"/>
    <p:sldId id="2756" r:id="rId35"/>
    <p:sldId id="2757" r:id="rId36"/>
    <p:sldId id="2758" r:id="rId37"/>
    <p:sldId id="2759" r:id="rId38"/>
    <p:sldId id="2760" r:id="rId39"/>
    <p:sldId id="2761"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2819" autoAdjust="0"/>
  </p:normalViewPr>
  <p:slideViewPr>
    <p:cSldViewPr>
      <p:cViewPr varScale="1">
        <p:scale>
          <a:sx n="68" d="100"/>
          <a:sy n="68" d="100"/>
        </p:scale>
        <p:origin x="1494" y="60"/>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2023/6/20</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2023/6/20</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E47704-DA29-41EA-9615-E30FD9C8010D}" type="slidenum">
              <a:rPr kumimoji="1" lang="ja-JP" altLang="en-US" smtClean="0"/>
              <a:t>2</a:t>
            </a:fld>
            <a:endParaRPr kumimoji="1" lang="ja-JP" altLang="en-US"/>
          </a:p>
        </p:txBody>
      </p:sp>
    </p:spTree>
    <p:extLst>
      <p:ext uri="{BB962C8B-B14F-4D97-AF65-F5344CB8AC3E}">
        <p14:creationId xmlns:p14="http://schemas.microsoft.com/office/powerpoint/2010/main" val="371038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8518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8006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17828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7863" y="811213"/>
            <a:ext cx="5402262" cy="40513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57744">
              <a:defRPr/>
            </a:pPr>
            <a:fld id="{3973ACBA-DDC5-436C-AF39-5836989FF3DA}" type="slidenum">
              <a:rPr lang="ja-JP" altLang="en-US">
                <a:solidFill>
                  <a:prstClr val="black"/>
                </a:solidFill>
                <a:latin typeface="Calibri"/>
                <a:ea typeface="ＭＳ Ｐゴシック" panose="020B0600070205080204" pitchFamily="50" charset="-128"/>
              </a:rPr>
              <a:pPr defTabSz="957744">
                <a:defRPr/>
              </a:pPr>
              <a:t>13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0139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C09FB3-F655-4827-BFF8-739673B82AD9}" type="slidenum">
              <a:rPr kumimoji="1" lang="ja-JP" altLang="en-US" smtClean="0"/>
              <a:t>17</a:t>
            </a:fld>
            <a:endParaRPr kumimoji="1" lang="ja-JP" altLang="en-US"/>
          </a:p>
        </p:txBody>
      </p:sp>
    </p:spTree>
    <p:extLst>
      <p:ext uri="{BB962C8B-B14F-4D97-AF65-F5344CB8AC3E}">
        <p14:creationId xmlns:p14="http://schemas.microsoft.com/office/powerpoint/2010/main" val="2419056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739775"/>
            <a:ext cx="4913313" cy="3686175"/>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94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EED2320-BB5B-4344-B8E1-6454F8753153}"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206675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99CDA8-2446-49B4-9CCC-E4F5429E8563}"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706896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057E9AD-CC8E-4688-97F8-844B40293BAA}"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62882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B6E951-3F80-4CD2-91BF-FCCB182E5148}" type="datetime1">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29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8288F0B-6A61-4C5B-A91C-B6495A3A6DF7}" type="datetime1">
              <a:rPr kumimoji="1" lang="ja-JP" altLang="en-US" smtClean="0"/>
              <a:t>2023/6/20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76928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87F1611-0FA8-4F30-A651-148D2526B5BB}" type="datetime1">
              <a:rPr kumimoji="1" lang="ja-JP" altLang="en-US" smtClean="0"/>
              <a:t>2023/6/20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80958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95AC6E-E417-4A50-B3EB-3E9B2E8886B6}" type="datetime1">
              <a:rPr kumimoji="1" lang="ja-JP" altLang="en-US" smtClean="0"/>
              <a:t>2023/6/20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010400" y="6492875"/>
            <a:ext cx="2133600" cy="365125"/>
          </a:xfrm>
        </p:spPr>
        <p:txBody>
          <a:bodyPr/>
          <a:lstStyle>
            <a:lvl1pPr>
              <a:defRPr sz="1400" b="1">
                <a:solidFill>
                  <a:schemeClr val="tx1"/>
                </a:solidFill>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249605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313483-DA6A-4536-B1E7-0C979CCA4351}" type="datetime1">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3595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F6DC160-013E-4DAA-810E-5D21372C5713}" type="datetime1">
              <a:rPr kumimoji="1" lang="ja-JP" altLang="en-US" smtClean="0"/>
              <a:t>2023/6/20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933363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E020DE-0FF9-4216-8C9A-1A7AA30CF4EB}"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69244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4AB94DB-15A2-49FF-941F-A1C14483A3D7}" type="datetime1">
              <a:rPr kumimoji="1" lang="ja-JP" altLang="en-US" smtClean="0"/>
              <a:t>2023/6/20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5330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B3102-373F-4C45-9770-B10FD028488D}" type="datetime1">
              <a:rPr kumimoji="1" lang="ja-JP" altLang="en-US" smtClean="0"/>
              <a:t>2023/6/20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440130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56918"/>
            <a:ext cx="9144003" cy="1920154"/>
          </a:xfrm>
        </p:spPr>
        <p:txBody>
          <a:bodyPr>
            <a:normAutofit/>
          </a:bodyPr>
          <a:lstStyle/>
          <a:p>
            <a:pPr>
              <a:lnSpc>
                <a:spcPts val="3321"/>
              </a:lnSpc>
              <a:spcBef>
                <a:spcPts val="1139"/>
              </a:spcBef>
            </a:pPr>
            <a:r>
              <a:rPr lang="ja-JP" altLang="en-US" sz="2800" dirty="0">
                <a:latin typeface="BIZ UDPゴシック" panose="020B0400000000000000" pitchFamily="50" charset="-128"/>
                <a:ea typeface="BIZ UDPゴシック" panose="020B0400000000000000" pitchFamily="50" charset="-128"/>
                <a:cs typeface="+mn-cs"/>
              </a:rPr>
              <a:t>大阪府市の点検・棚卸し結果</a:t>
            </a:r>
            <a:r>
              <a:rPr lang="en-US" altLang="ja-JP" sz="2800" dirty="0">
                <a:latin typeface="BIZ UDPゴシック" panose="020B0400000000000000" pitchFamily="50" charset="-128"/>
                <a:ea typeface="BIZ UDPゴシック" panose="020B0400000000000000" pitchFamily="50" charset="-128"/>
                <a:cs typeface="+mn-cs"/>
              </a:rPr>
              <a:t/>
            </a:r>
            <a:br>
              <a:rPr lang="en-US" altLang="ja-JP" sz="2800" dirty="0">
                <a:latin typeface="BIZ UDPゴシック" panose="020B0400000000000000" pitchFamily="50" charset="-128"/>
                <a:ea typeface="BIZ UDPゴシック" panose="020B0400000000000000" pitchFamily="50" charset="-128"/>
                <a:cs typeface="+mn-cs"/>
              </a:rPr>
            </a:b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2008</a:t>
            </a:r>
            <a:r>
              <a:rPr lang="ja-JP" altLang="en-US" sz="2800" dirty="0">
                <a:latin typeface="BIZ UDPゴシック" panose="020B0400000000000000" pitchFamily="50" charset="-128"/>
                <a:ea typeface="BIZ UDPゴシック" panose="020B0400000000000000" pitchFamily="50" charset="-128"/>
                <a:cs typeface="+mn-cs"/>
              </a:rPr>
              <a:t>～</a:t>
            </a:r>
            <a:r>
              <a:rPr lang="en-US" altLang="ja-JP" sz="2800" dirty="0">
                <a:latin typeface="BIZ UDPゴシック" panose="020B0400000000000000" pitchFamily="50" charset="-128"/>
                <a:ea typeface="BIZ UDPゴシック" panose="020B0400000000000000" pitchFamily="50" charset="-128"/>
                <a:cs typeface="+mn-cs"/>
              </a:rPr>
              <a:t>2022</a:t>
            </a:r>
            <a:r>
              <a:rPr lang="ja-JP" altLang="en-US" sz="2800" dirty="0">
                <a:latin typeface="BIZ UDPゴシック" panose="020B0400000000000000" pitchFamily="50" charset="-128"/>
                <a:ea typeface="BIZ UDPゴシック" panose="020B0400000000000000" pitchFamily="50" charset="-128"/>
                <a:cs typeface="+mn-cs"/>
              </a:rPr>
              <a:t>年）</a:t>
            </a:r>
            <a:r>
              <a:rPr lang="en-US" altLang="ja-JP" sz="2800" dirty="0">
                <a:latin typeface="BIZ UDPゴシック" panose="020B0400000000000000" pitchFamily="50" charset="-128"/>
                <a:ea typeface="BIZ UDPゴシック" panose="020B0400000000000000" pitchFamily="50" charset="-128"/>
                <a:cs typeface="+mn-cs"/>
              </a:rPr>
              <a:t/>
            </a:r>
            <a:br>
              <a:rPr lang="en-US" altLang="ja-JP" sz="2800" dirty="0">
                <a:latin typeface="BIZ UDPゴシック" panose="020B0400000000000000" pitchFamily="50" charset="-128"/>
                <a:ea typeface="BIZ UDPゴシック" panose="020B0400000000000000" pitchFamily="50" charset="-128"/>
                <a:cs typeface="+mn-cs"/>
              </a:rPr>
            </a:br>
            <a:r>
              <a:rPr lang="en-US" altLang="ja-JP" sz="2800" dirty="0">
                <a:latin typeface="BIZ UDPゴシック" panose="020B0400000000000000" pitchFamily="50" charset="-128"/>
                <a:ea typeface="BIZ UDPゴシック" panose="020B0400000000000000" pitchFamily="50" charset="-128"/>
                <a:cs typeface="+mn-cs"/>
              </a:rPr>
              <a:t>【</a:t>
            </a:r>
            <a:r>
              <a:rPr lang="ja-JP" altLang="en-US" sz="2800" dirty="0">
                <a:latin typeface="BIZ UDPゴシック" panose="020B0400000000000000" pitchFamily="50" charset="-128"/>
                <a:ea typeface="BIZ UDPゴシック" panose="020B0400000000000000" pitchFamily="50" charset="-128"/>
                <a:cs typeface="+mn-cs"/>
              </a:rPr>
              <a:t>大阪府・大阪市共通資料</a:t>
            </a:r>
            <a:r>
              <a:rPr lang="en-US" altLang="ja-JP" sz="2800" dirty="0">
                <a:latin typeface="BIZ UDPゴシック" panose="020B0400000000000000" pitchFamily="50" charset="-128"/>
                <a:ea typeface="BIZ UDPゴシック" panose="020B0400000000000000" pitchFamily="50" charset="-128"/>
                <a:cs typeface="+mn-cs"/>
              </a:rPr>
              <a:t>】</a:t>
            </a:r>
            <a:endParaRPr lang="ja-JP" altLang="en-US" sz="2800" dirty="0">
              <a:latin typeface="BIZ UDPゴシック" panose="020B0400000000000000" pitchFamily="50" charset="-128"/>
              <a:ea typeface="BIZ UDPゴシック" panose="020B0400000000000000" pitchFamily="50" charset="-128"/>
              <a:cs typeface="+mn-cs"/>
            </a:endParaRPr>
          </a:p>
        </p:txBody>
      </p:sp>
      <p:cxnSp>
        <p:nvCxnSpPr>
          <p:cNvPr id="6" name="直線コネクタ 5"/>
          <p:cNvCxnSpPr/>
          <p:nvPr/>
        </p:nvCxnSpPr>
        <p:spPr>
          <a:xfrm>
            <a:off x="331395" y="3821032"/>
            <a:ext cx="84550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サブタイトル 4"/>
          <p:cNvSpPr>
            <a:spLocks noGrp="1"/>
          </p:cNvSpPr>
          <p:nvPr/>
        </p:nvSpPr>
        <p:spPr>
          <a:xfrm>
            <a:off x="1535002" y="5361017"/>
            <a:ext cx="6073996" cy="10923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en-US" altLang="ja-JP" sz="2400" dirty="0">
                <a:solidFill>
                  <a:schemeClr val="tx1"/>
                </a:solidFill>
                <a:latin typeface="BIZ UDPゴシック" panose="020B0400000000000000" pitchFamily="50" charset="-128"/>
                <a:ea typeface="BIZ UDPゴシック" panose="020B0400000000000000" pitchFamily="50" charset="-128"/>
              </a:rPr>
              <a:t>2023</a:t>
            </a:r>
            <a:r>
              <a:rPr lang="ja-JP" altLang="en-US" sz="2400" dirty="0">
                <a:solidFill>
                  <a:schemeClr val="tx1"/>
                </a:solidFill>
                <a:latin typeface="BIZ UDPゴシック" panose="020B0400000000000000" pitchFamily="50" charset="-128"/>
                <a:ea typeface="BIZ UDPゴシック" panose="020B0400000000000000" pitchFamily="50" charset="-128"/>
              </a:rPr>
              <a:t>年</a:t>
            </a:r>
            <a:r>
              <a:rPr lang="en-US" altLang="ja-JP" sz="2400" dirty="0">
                <a:solidFill>
                  <a:schemeClr val="tx1"/>
                </a:solidFill>
                <a:latin typeface="BIZ UDPゴシック" panose="020B0400000000000000" pitchFamily="50" charset="-128"/>
                <a:ea typeface="BIZ UDPゴシック" panose="020B0400000000000000" pitchFamily="50" charset="-128"/>
              </a:rPr>
              <a:t>6</a:t>
            </a:r>
            <a:r>
              <a:rPr lang="ja-JP" altLang="en-US" sz="2400" dirty="0">
                <a:solidFill>
                  <a:schemeClr val="tx1"/>
                </a:solidFill>
                <a:latin typeface="BIZ UDPゴシック" panose="020B0400000000000000" pitchFamily="50" charset="-128"/>
                <a:ea typeface="BIZ UDPゴシック" panose="020B0400000000000000" pitchFamily="50" charset="-128"/>
              </a:rPr>
              <a:t>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2400" dirty="0">
                <a:solidFill>
                  <a:schemeClr val="tx1"/>
                </a:solidFill>
                <a:latin typeface="BIZ UDPゴシック" panose="020B0400000000000000" pitchFamily="50" charset="-128"/>
                <a:ea typeface="BIZ UDPゴシック" panose="020B0400000000000000" pitchFamily="50" charset="-128"/>
              </a:rPr>
              <a:t>大阪府・大阪市</a:t>
            </a:r>
          </a:p>
        </p:txBody>
      </p:sp>
      <p:sp>
        <p:nvSpPr>
          <p:cNvPr id="9" name="正方形/長方形 8"/>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70332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表 34"/>
          <p:cNvGraphicFramePr>
            <a:graphicFrameLocks noGrp="1"/>
          </p:cNvGraphicFramePr>
          <p:nvPr>
            <p:extLst>
              <p:ext uri="{D42A27DB-BD31-4B8C-83A1-F6EECF244321}">
                <p14:modId xmlns:p14="http://schemas.microsoft.com/office/powerpoint/2010/main" val="2202945362"/>
              </p:ext>
            </p:extLst>
          </p:nvPr>
        </p:nvGraphicFramePr>
        <p:xfrm>
          <a:off x="95250" y="516596"/>
          <a:ext cx="8918117" cy="6005458"/>
        </p:xfrm>
        <a:graphic>
          <a:graphicData uri="http://schemas.openxmlformats.org/drawingml/2006/table">
            <a:tbl>
              <a:tblPr firstRow="1" bandRow="1">
                <a:tableStyleId>{5940675A-B579-460E-94D1-54222C63F5DA}</a:tableStyleId>
              </a:tblPr>
              <a:tblGrid>
                <a:gridCol w="706865">
                  <a:extLst>
                    <a:ext uri="{9D8B030D-6E8A-4147-A177-3AD203B41FA5}">
                      <a16:colId xmlns:a16="http://schemas.microsoft.com/office/drawing/2014/main" val="1242887585"/>
                    </a:ext>
                  </a:extLst>
                </a:gridCol>
                <a:gridCol w="455185">
                  <a:extLst>
                    <a:ext uri="{9D8B030D-6E8A-4147-A177-3AD203B41FA5}">
                      <a16:colId xmlns:a16="http://schemas.microsoft.com/office/drawing/2014/main" val="20000"/>
                    </a:ext>
                  </a:extLst>
                </a:gridCol>
                <a:gridCol w="705097">
                  <a:extLst>
                    <a:ext uri="{9D8B030D-6E8A-4147-A177-3AD203B41FA5}">
                      <a16:colId xmlns:a16="http://schemas.microsoft.com/office/drawing/2014/main" val="20001"/>
                    </a:ext>
                  </a:extLst>
                </a:gridCol>
                <a:gridCol w="705097">
                  <a:extLst>
                    <a:ext uri="{9D8B030D-6E8A-4147-A177-3AD203B41FA5}">
                      <a16:colId xmlns:a16="http://schemas.microsoft.com/office/drawing/2014/main" val="20002"/>
                    </a:ext>
                  </a:extLst>
                </a:gridCol>
                <a:gridCol w="705097">
                  <a:extLst>
                    <a:ext uri="{9D8B030D-6E8A-4147-A177-3AD203B41FA5}">
                      <a16:colId xmlns:a16="http://schemas.microsoft.com/office/drawing/2014/main" val="20003"/>
                    </a:ext>
                  </a:extLst>
                </a:gridCol>
                <a:gridCol w="705097">
                  <a:extLst>
                    <a:ext uri="{9D8B030D-6E8A-4147-A177-3AD203B41FA5}">
                      <a16:colId xmlns:a16="http://schemas.microsoft.com/office/drawing/2014/main" val="2451712448"/>
                    </a:ext>
                  </a:extLst>
                </a:gridCol>
                <a:gridCol w="705097">
                  <a:extLst>
                    <a:ext uri="{9D8B030D-6E8A-4147-A177-3AD203B41FA5}">
                      <a16:colId xmlns:a16="http://schemas.microsoft.com/office/drawing/2014/main" val="3000032503"/>
                    </a:ext>
                  </a:extLst>
                </a:gridCol>
                <a:gridCol w="705097">
                  <a:extLst>
                    <a:ext uri="{9D8B030D-6E8A-4147-A177-3AD203B41FA5}">
                      <a16:colId xmlns:a16="http://schemas.microsoft.com/office/drawing/2014/main" val="231560807"/>
                    </a:ext>
                  </a:extLst>
                </a:gridCol>
                <a:gridCol w="705097">
                  <a:extLst>
                    <a:ext uri="{9D8B030D-6E8A-4147-A177-3AD203B41FA5}">
                      <a16:colId xmlns:a16="http://schemas.microsoft.com/office/drawing/2014/main" val="3012773447"/>
                    </a:ext>
                  </a:extLst>
                </a:gridCol>
                <a:gridCol w="705097">
                  <a:extLst>
                    <a:ext uri="{9D8B030D-6E8A-4147-A177-3AD203B41FA5}">
                      <a16:colId xmlns:a16="http://schemas.microsoft.com/office/drawing/2014/main" val="1691167298"/>
                    </a:ext>
                  </a:extLst>
                </a:gridCol>
                <a:gridCol w="705097">
                  <a:extLst>
                    <a:ext uri="{9D8B030D-6E8A-4147-A177-3AD203B41FA5}">
                      <a16:colId xmlns:a16="http://schemas.microsoft.com/office/drawing/2014/main" val="2273323617"/>
                    </a:ext>
                  </a:extLst>
                </a:gridCol>
                <a:gridCol w="705097">
                  <a:extLst>
                    <a:ext uri="{9D8B030D-6E8A-4147-A177-3AD203B41FA5}">
                      <a16:colId xmlns:a16="http://schemas.microsoft.com/office/drawing/2014/main" val="2990566130"/>
                    </a:ext>
                  </a:extLst>
                </a:gridCol>
                <a:gridCol w="705097">
                  <a:extLst>
                    <a:ext uri="{9D8B030D-6E8A-4147-A177-3AD203B41FA5}">
                      <a16:colId xmlns:a16="http://schemas.microsoft.com/office/drawing/2014/main" val="2713485231"/>
                    </a:ext>
                  </a:extLst>
                </a:gridCol>
              </a:tblGrid>
              <a:tr h="142106">
                <a:tc>
                  <a:txBody>
                    <a:bodyPr/>
                    <a:lstStyle/>
                    <a:p>
                      <a:pPr algn="ctr">
                        <a:lnSpc>
                          <a:spcPts val="1400"/>
                        </a:lnSpc>
                      </a:pPr>
                      <a:r>
                        <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a:t>
                      </a: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2013</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2014</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2015</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2016</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2017</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2018</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2020</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2021</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ts val="1400"/>
                        </a:lnSpc>
                      </a:pPr>
                      <a:r>
                        <a:rPr kumimoji="1" lang="en-US" altLang="ja-JP"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2022</a:t>
                      </a:r>
                      <a:endParaRPr kumimoji="1" lang="ja-JP" altLang="en-US" sz="1000" b="1"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368773">
                <a:tc>
                  <a:txBody>
                    <a:bodyPr/>
                    <a:lstStyle/>
                    <a:p>
                      <a:pPr algn="ctr">
                        <a:lnSpc>
                          <a:spcPts val="1400"/>
                        </a:lnSpc>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府市の</a:t>
                      </a:r>
                      <a:endParaRPr kumimoji="1" lang="en-US" altLang="ja-JP" sz="1000" b="1"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連携体制</a:t>
                      </a:r>
                      <a:endParaRPr kumimoji="1" lang="en-US" altLang="ja-JP" sz="1000" b="1"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（協議体）</a:t>
                      </a:r>
                      <a:endParaRPr kumimoji="1" lang="en-US" altLang="ja-JP" sz="1000" b="1"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ts val="1400"/>
                        </a:lnSpc>
                      </a:pPr>
                      <a:endParaRPr kumimoji="1" lang="ja-JP" altLang="en-US"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kumimoji="1" lang="en-US" altLang="ja-JP" sz="10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0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lnSpc>
                          <a:spcPts val="1400"/>
                        </a:lnSpc>
                      </a:pPr>
                      <a:endParaRPr lang="en-US" altLang="ja-JP" sz="10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3765437"/>
                  </a:ext>
                </a:extLst>
              </a:tr>
              <a:tr h="1839283">
                <a:tc>
                  <a:txBody>
                    <a:bodyPr/>
                    <a:lstStyle/>
                    <a:p>
                      <a:pPr algn="ctr">
                        <a:lnSpc>
                          <a:spcPts val="1400"/>
                        </a:lnSpc>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民間活力の有効活用</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●中央卸売市場指定</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管理導入</a:t>
                      </a: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○弘済院養護老人</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ホーム廃止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○市民病院</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独法化</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kern="1200" dirty="0" smtClean="0">
                          <a:solidFill>
                            <a:schemeClr val="tx1"/>
                          </a:solidFill>
                          <a:latin typeface="BIZ UDゴシック" panose="020B0400000000000000" pitchFamily="49" charset="-128"/>
                          <a:ea typeface="BIZ UDゴシック" panose="020B0400000000000000" pitchFamily="49" charset="-128"/>
                          <a:cs typeface="+mn-cs"/>
                        </a:rPr>
                        <a:t>クリアウォーター</a:t>
                      </a:r>
                      <a:r>
                        <a:rPr kumimoji="1" lang="en-US" altLang="ja-JP" sz="900" kern="1200" dirty="0" smtClean="0">
                          <a:solidFill>
                            <a:schemeClr val="tx1"/>
                          </a:solidFill>
                          <a:latin typeface="BIZ UDゴシック" panose="020B0400000000000000" pitchFamily="49" charset="-128"/>
                          <a:ea typeface="BIZ UDゴシック" panose="020B0400000000000000" pitchFamily="49" charset="-128"/>
                          <a:cs typeface="+mn-cs"/>
                        </a:rPr>
                        <a:t>OSAKA</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kern="1200" spc="-300" dirty="0">
                          <a:solidFill>
                            <a:schemeClr val="tx1"/>
                          </a:solidFill>
                          <a:latin typeface="BIZ UDゴシック" panose="020B0400000000000000" pitchFamily="49" charset="-128"/>
                          <a:ea typeface="BIZ UDゴシック" panose="020B0400000000000000" pitchFamily="49" charset="-128"/>
                          <a:cs typeface="+mn-cs"/>
                        </a:rPr>
                        <a:t>株</a:t>
                      </a:r>
                      <a:r>
                        <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kern="1200" spc="-300" dirty="0">
                        <a:solidFill>
                          <a:schemeClr val="tx1"/>
                        </a:solidFill>
                        <a:latin typeface="BIZ UDゴシック" panose="020B0400000000000000" pitchFamily="49" charset="-128"/>
                        <a:ea typeface="BIZ UDゴシック" panose="020B0400000000000000" pitchFamily="49" charset="-128"/>
                        <a:cs typeface="+mn-cs"/>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○下水施設の維持</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管理を</a:t>
                      </a:r>
                      <a:r>
                        <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へ</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包括</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委託</a:t>
                      </a:r>
                      <a:endPar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400"/>
                        </a:lnSpc>
                      </a:pPr>
                      <a:r>
                        <a:rPr kumimoji="1" lang="ja-JP" altLang="en-US" sz="9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家庭系ごみ</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収集</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輸送事業</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改革</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プラン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○地下鉄・バス</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民営化</a:t>
                      </a: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○市博物館</a:t>
                      </a:r>
                      <a:r>
                        <a:rPr kumimoji="1"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独法化</a:t>
                      </a:r>
                      <a:endParaRPr kumimoji="1"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kumimoji="1"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○家庭系ごみ収集輸送事業改革プラン</a:t>
                      </a:r>
                      <a:r>
                        <a:rPr kumimoji="1"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rPr>
                        <a:t>2.0</a:t>
                      </a:r>
                      <a:endParaRPr kumimoji="1"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○水道</a:t>
                      </a:r>
                      <a:r>
                        <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管路更新事業の総括及び今後の基本的方向性</a:t>
                      </a:r>
                      <a:endPar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CWO</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a:t>
                      </a:r>
                      <a:r>
                        <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年間の包括的管理業務委託契約</a:t>
                      </a:r>
                      <a:endPar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○下水</a:t>
                      </a:r>
                      <a:r>
                        <a:rPr kumimoji="1" lang="zh-TW"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汚泥処理施設整備運営事業実施方針</a:t>
                      </a:r>
                      <a:r>
                        <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(PFI)</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○弘済院第１特</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養民間移管</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○水道管路更新の新たな官民連携プラン方向性</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160904784"/>
                  </a:ext>
                </a:extLst>
              </a:tr>
              <a:tr h="1247178">
                <a:tc>
                  <a:txBody>
                    <a:bodyPr/>
                    <a:lstStyle/>
                    <a:p>
                      <a:pPr algn="ctr">
                        <a:lnSpc>
                          <a:spcPts val="1400"/>
                        </a:lnSpc>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000" b="1" dirty="0">
                        <a:solidFill>
                          <a:schemeClr val="tx1"/>
                        </a:solidFill>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zh-TW"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●国際交流財団公財化</a:t>
                      </a:r>
                      <a:endParaRPr kumimoji="1" lang="zh-TW"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nSpc>
                          <a:spcPts val="1400"/>
                        </a:lnSpc>
                      </a:pPr>
                      <a:r>
                        <a:rPr kumimoji="1" lang="zh-TW" altLang="en-US" sz="900" dirty="0" smtClean="0">
                          <a:solidFill>
                            <a:schemeClr val="tx1"/>
                          </a:solidFill>
                          <a:latin typeface="BIZ UDゴシック" panose="020B0400000000000000" pitchFamily="49" charset="-128"/>
                          <a:ea typeface="BIZ UDゴシック" panose="020B0400000000000000" pitchFamily="49" charset="-128"/>
                        </a:rPr>
                        <a:t>●保健医療財団公財化</a:t>
                      </a:r>
                    </a:p>
                    <a:p>
                      <a:pPr>
                        <a:lnSpc>
                          <a:spcPts val="1400"/>
                        </a:lnSpc>
                      </a:pPr>
                      <a:r>
                        <a:rPr kumimoji="1" lang="zh-TW" altLang="en-US" sz="900" dirty="0" smtClean="0">
                          <a:solidFill>
                            <a:schemeClr val="tx1"/>
                          </a:solidFill>
                          <a:latin typeface="BIZ UDゴシック" panose="020B0400000000000000" pitchFamily="49" charset="-128"/>
                          <a:ea typeface="BIZ UDゴシック" panose="020B0400000000000000" pitchFamily="49" charset="-128"/>
                        </a:rPr>
                        <a:t>○環境保健協会一財化</a:t>
                      </a:r>
                    </a:p>
                    <a:p>
                      <a:pPr>
                        <a:lnSpc>
                          <a:spcPts val="1400"/>
                        </a:lnSpc>
                      </a:pPr>
                      <a:r>
                        <a:rPr kumimoji="1" lang="zh-TW" altLang="en-US" sz="900" dirty="0" smtClean="0">
                          <a:solidFill>
                            <a:schemeClr val="tx1"/>
                          </a:solidFill>
                          <a:latin typeface="BIZ UDゴシック" panose="020B0400000000000000" pitchFamily="49" charset="-128"/>
                          <a:ea typeface="BIZ UDゴシック" panose="020B0400000000000000" pitchFamily="49" charset="-128"/>
                        </a:rPr>
                        <a:t>○道路公社解散</a:t>
                      </a: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◎消防学校一体的</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運用</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大阪信用保証</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協会</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阪神国際</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港湾㈱</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rtl="0" fontAlgn="ctr">
                        <a:lnSpc>
                          <a:spcPts val="1400"/>
                        </a:lnSpc>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○伊賀、びわ湖のこども青少年施設廃止</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◎府営住宅</a:t>
                      </a:r>
                      <a:r>
                        <a:rPr kumimoji="1" lang="ja-JP" altLang="en-US" sz="900" dirty="0" smtClean="0">
                          <a:solidFill>
                            <a:schemeClr val="tx1"/>
                          </a:solidFill>
                          <a:latin typeface="BIZ UDゴシック" panose="020B0400000000000000" pitchFamily="49" charset="-128"/>
                          <a:ea typeface="BIZ UDゴシック" panose="020B0400000000000000" pitchFamily="49" charset="-128"/>
                        </a:rPr>
                        <a:t>移管</a:t>
                      </a:r>
                      <a:endParaRPr kumimoji="1" lang="en-US" altLang="ja-JP" sz="900" dirty="0" smtClean="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堺泉北</a:t>
                      </a:r>
                      <a:r>
                        <a:rPr kumimoji="1" lang="ja-JP" altLang="en-US" sz="900" dirty="0" smtClean="0">
                          <a:solidFill>
                            <a:schemeClr val="tx1"/>
                          </a:solidFill>
                          <a:latin typeface="BIZ UDゴシック" panose="020B0400000000000000" pitchFamily="49" charset="-128"/>
                          <a:ea typeface="BIZ UDゴシック" panose="020B0400000000000000" pitchFamily="49" charset="-128"/>
                        </a:rPr>
                        <a:t>埠頭㈱港湾</a:t>
                      </a:r>
                      <a:r>
                        <a:rPr kumimoji="1" lang="ja-JP" altLang="en-US" sz="900" dirty="0">
                          <a:solidFill>
                            <a:schemeClr val="tx1"/>
                          </a:solidFill>
                          <a:latin typeface="BIZ UDゴシック" panose="020B0400000000000000" pitchFamily="49" charset="-128"/>
                          <a:ea typeface="BIZ UDゴシック" panose="020B0400000000000000" pitchFamily="49" charset="-128"/>
                        </a:rPr>
                        <a:t>運営会社</a:t>
                      </a:r>
                      <a:r>
                        <a:rPr kumimoji="1" lang="ja-JP" altLang="en-US" sz="900" dirty="0" smtClean="0">
                          <a:solidFill>
                            <a:schemeClr val="tx1"/>
                          </a:solidFill>
                          <a:latin typeface="BIZ UDゴシック" panose="020B0400000000000000" pitchFamily="49" charset="-128"/>
                          <a:ea typeface="BIZ UDゴシック" panose="020B0400000000000000" pitchFamily="49" charset="-128"/>
                        </a:rPr>
                        <a:t>指定</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rtl="0" fontAlgn="ctr">
                        <a:lnSpc>
                          <a:spcPts val="1400"/>
                        </a:lnSpc>
                      </a:pP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市立特別支援</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学校移管</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大阪産業技術</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研究所</a:t>
                      </a:r>
                      <a:r>
                        <a:rPr kumimoji="1" lang="ja-JP" altLang="en-US" sz="900" dirty="0" smtClean="0">
                          <a:solidFill>
                            <a:schemeClr val="tx1"/>
                          </a:solidFill>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大阪健康安全</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基盤研究所</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algn="l" fontAlgn="t">
                        <a:lnSpc>
                          <a:spcPts val="1400"/>
                        </a:lnSpc>
                      </a:pP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◎住吉母子医療</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センター</a:t>
                      </a:r>
                      <a:endParaRPr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t">
                        <a:lnSpc>
                          <a:spcPts val="1400"/>
                        </a:lnSpc>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●南阪奈有料道路・堺泉北有料道路移管</a:t>
                      </a:r>
                    </a:p>
                  </a:txBody>
                  <a:tcPr marL="28315"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大阪</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産業局</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大学法人</a:t>
                      </a:r>
                      <a:r>
                        <a:rPr kumimoji="1"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統合</a:t>
                      </a:r>
                      <a:endParaRPr kumimoji="1"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●第二阪奈有料道路移管</a:t>
                      </a: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港湾局</a:t>
                      </a: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●ビッグバン堺市に移管</a:t>
                      </a:r>
                      <a:endParaRPr kumimoji="1" lang="en-US" altLang="ja-JP"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◎市立高校</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移管</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◎大阪公立</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大学</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443260751"/>
                  </a:ext>
                </a:extLst>
              </a:tr>
              <a:tr h="830722">
                <a:tc>
                  <a:txBody>
                    <a:bodyPr/>
                    <a:lstStyle/>
                    <a:p>
                      <a:pPr marL="0" marR="0" lvl="0" indent="0" algn="ctr" defTabSz="914400" rtl="0" eaLnBrk="1" fontAlgn="ctr" latinLnBrk="0" hangingPunct="1">
                        <a:lnSpc>
                          <a:spcPts val="1400"/>
                        </a:lnSpc>
                        <a:spcBef>
                          <a:spcPts val="0"/>
                        </a:spcBef>
                        <a:spcAft>
                          <a:spcPts val="0"/>
                        </a:spcAft>
                        <a:buClrTx/>
                        <a:buSzTx/>
                        <a:buFontTx/>
                        <a:buNone/>
                        <a:tabLst/>
                        <a:defRPr/>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市町村連携</a:t>
                      </a:r>
                      <a:endParaRPr lang="en-US" altLang="ja-JP" sz="10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16615" marR="16615" marT="16615" marB="16615"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400"/>
                        </a:lnSpc>
                      </a:pP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en-US" altLang="ja-JP" sz="9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zh-TW" altLang="en-US" sz="900" b="0" u="none" dirty="0" smtClean="0">
                          <a:solidFill>
                            <a:schemeClr val="tx1"/>
                          </a:solidFill>
                          <a:latin typeface="BIZ UDゴシック" panose="020B0400000000000000" pitchFamily="49" charset="-128"/>
                          <a:ea typeface="BIZ UDゴシック" panose="020B0400000000000000" pitchFamily="49" charset="-128"/>
                        </a:rPr>
                        <a:t>○</a:t>
                      </a:r>
                      <a:r>
                        <a:rPr kumimoji="1" lang="ja-JP" altLang="en-US" sz="900" b="0" u="none" dirty="0" smtClean="0">
                          <a:solidFill>
                            <a:schemeClr val="tx1"/>
                          </a:solidFill>
                          <a:latin typeface="BIZ UDゴシック" panose="020B0400000000000000" pitchFamily="49" charset="-128"/>
                          <a:ea typeface="BIZ UDゴシック" panose="020B0400000000000000" pitchFamily="49" charset="-128"/>
                        </a:rPr>
                        <a:t>ごみ焼却処理事業を担う</a:t>
                      </a:r>
                      <a:r>
                        <a:rPr kumimoji="1" lang="zh-TW" altLang="en-US" sz="900" b="0" u="none" dirty="0" smtClean="0">
                          <a:solidFill>
                            <a:schemeClr val="tx1"/>
                          </a:solidFill>
                          <a:latin typeface="BIZ UDゴシック" panose="020B0400000000000000" pitchFamily="49" charset="-128"/>
                          <a:ea typeface="BIZ UDゴシック" panose="020B0400000000000000" pitchFamily="49" charset="-128"/>
                        </a:rPr>
                        <a:t>一部事務</a:t>
                      </a:r>
                      <a:r>
                        <a:rPr kumimoji="1" lang="ja-JP" altLang="en-US" sz="900" b="0" u="none" dirty="0" smtClean="0">
                          <a:solidFill>
                            <a:schemeClr val="tx1"/>
                          </a:solidFill>
                          <a:latin typeface="BIZ UDゴシック" panose="020B0400000000000000" pitchFamily="49" charset="-128"/>
                          <a:ea typeface="BIZ UDゴシック" panose="020B0400000000000000" pitchFamily="49" charset="-128"/>
                        </a:rPr>
                        <a:t>組合設立</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txBody>
                  <a:tcPr marL="16615" marR="16615" marT="33231" marB="166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u="none" dirty="0" smtClean="0">
                          <a:solidFill>
                            <a:schemeClr val="tx1"/>
                          </a:solidFill>
                          <a:latin typeface="BIZ UDゴシック" panose="020B0400000000000000" pitchFamily="49" charset="-128"/>
                          <a:ea typeface="BIZ UDゴシック" panose="020B0400000000000000" pitchFamily="49" charset="-128"/>
                        </a:rPr>
                        <a:t>○一部事務組合事業開始</a:t>
                      </a: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消防広域化推進</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計画</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ts val="1400"/>
                        </a:lnSpc>
                        <a:spcBef>
                          <a:spcPts val="0"/>
                        </a:spcBef>
                        <a:spcAft>
                          <a:spcPts val="0"/>
                        </a:spcAft>
                        <a:buClrTx/>
                        <a:buSzTx/>
                        <a:buFontTx/>
                        <a:buNone/>
                        <a:tabLst/>
                        <a:defRPr/>
                      </a:pP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府内一水道に向けた</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水道</a:t>
                      </a:r>
                      <a:r>
                        <a:rPr lang="ja-JP" altLang="en-US" sz="900" b="0" i="0" u="none" strike="noStrike" dirty="0">
                          <a:solidFill>
                            <a:schemeClr val="tx1"/>
                          </a:solidFill>
                          <a:effectLst/>
                          <a:latin typeface="BIZ UDゴシック" panose="020B0400000000000000" pitchFamily="49" charset="-128"/>
                          <a:ea typeface="BIZ UDゴシック" panose="020B0400000000000000" pitchFamily="49" charset="-128"/>
                        </a:rPr>
                        <a:t>のあり方検討</a:t>
                      </a:r>
                      <a:r>
                        <a:rPr lang="ja-JP" altLang="en-US" sz="900" b="0" i="0" u="none" strike="noStrike" dirty="0" smtClean="0">
                          <a:solidFill>
                            <a:schemeClr val="tx1"/>
                          </a:solidFill>
                          <a:effectLst/>
                          <a:latin typeface="BIZ UDゴシック" panose="020B0400000000000000" pitchFamily="49" charset="-128"/>
                          <a:ea typeface="BIZ UDゴシック" panose="020B0400000000000000" pitchFamily="49" charset="-128"/>
                        </a:rPr>
                        <a:t>報告書</a:t>
                      </a:r>
                      <a:endParaRPr lang="en-US" altLang="ja-JP" sz="9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0" marR="0"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大阪府市下</a:t>
                      </a:r>
                      <a:r>
                        <a:rPr kumimoji="1" lang="ja-JP" altLang="en-US" sz="9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水道ビジョン</a:t>
                      </a:r>
                      <a:endParaRPr kumimoji="1" lang="en-US" altLang="ja-JP" sz="9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400"/>
                        </a:lnSpc>
                      </a:pP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a:txBody>
                  <a:tcPr marL="28315" marR="28315" marT="28315" marB="28315">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90737"/>
                  </a:ext>
                </a:extLst>
              </a:tr>
            </a:tbl>
          </a:graphicData>
        </a:graphic>
      </p:graphicFrame>
      <p:cxnSp>
        <p:nvCxnSpPr>
          <p:cNvPr id="57" name="直線コネクタ 56"/>
          <p:cNvCxnSpPr/>
          <p:nvPr/>
        </p:nvCxnSpPr>
        <p:spPr>
          <a:xfrm>
            <a:off x="487691" y="458651"/>
            <a:ext cx="824123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タイトル 1"/>
          <p:cNvSpPr txBox="1">
            <a:spLocks/>
          </p:cNvSpPr>
          <p:nvPr/>
        </p:nvSpPr>
        <p:spPr>
          <a:xfrm>
            <a:off x="0" y="112775"/>
            <a:ext cx="9144000" cy="31405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経営形態の見直し、組織・事業の一元化の主</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な</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取組（</a:t>
            </a:r>
            <a:r>
              <a:rPr kumimoji="1" lang="en-US" altLang="ja-JP"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2011</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1" lang="en-US" altLang="ja-JP"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2022</a:t>
            </a:r>
            <a:r>
              <a:rPr kumimoji="1" lang="ja-JP" altLang="en-US" sz="18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年度） </a:t>
            </a:r>
            <a:endPar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テキスト ボックス 6"/>
          <p:cNvSpPr txBox="1"/>
          <p:nvPr/>
        </p:nvSpPr>
        <p:spPr>
          <a:xfrm>
            <a:off x="1275888" y="6560680"/>
            <a:ext cx="3674208" cy="241476"/>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9"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◎：府市の取組み     ●：府の取組み     ○：市の取組み</a:t>
            </a:r>
          </a:p>
        </p:txBody>
      </p:sp>
      <p:sp>
        <p:nvSpPr>
          <p:cNvPr id="8" name="山形 7"/>
          <p:cNvSpPr/>
          <p:nvPr/>
        </p:nvSpPr>
        <p:spPr>
          <a:xfrm>
            <a:off x="3809999" y="760072"/>
            <a:ext cx="3881285" cy="467486"/>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22</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1" name="山形 21">
            <a:extLst>
              <a:ext uri="{FF2B5EF4-FFF2-40B4-BE49-F238E27FC236}">
                <a16:creationId xmlns:a16="http://schemas.microsoft.com/office/drawing/2014/main" id="{F6B3839D-2D66-4B2A-A50A-B96BCD0C9BC8}"/>
              </a:ext>
            </a:extLst>
          </p:cNvPr>
          <p:cNvSpPr/>
          <p:nvPr/>
        </p:nvSpPr>
        <p:spPr>
          <a:xfrm>
            <a:off x="7610168" y="760071"/>
            <a:ext cx="1403198" cy="467487"/>
          </a:xfrm>
          <a:prstGeom prst="chevron">
            <a:avLst>
              <a:gd name="adj" fmla="val 18901"/>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副首都推進</a:t>
            </a:r>
            <a:r>
              <a:rPr kumimoji="0" lang="ja-JP" altLang="en-US" sz="10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本部</a:t>
            </a:r>
            <a:endParaRPr kumimoji="0" lang="en-US" altLang="ja-JP" sz="10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000" b="1" i="0" u="none" strike="noStrike" kern="1200" cap="none" spc="0" normalizeH="0" baseline="0" noProof="0" dirty="0" smtClean="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全７回</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p>
        </p:txBody>
      </p:sp>
      <p:sp>
        <p:nvSpPr>
          <p:cNvPr id="12" name="ホームベース 11"/>
          <p:cNvSpPr/>
          <p:nvPr/>
        </p:nvSpPr>
        <p:spPr>
          <a:xfrm>
            <a:off x="804958" y="760072"/>
            <a:ext cx="3005042" cy="467485"/>
          </a:xfrm>
          <a:prstGeom prst="homePlate">
            <a:avLst>
              <a:gd name="adj" fmla="val 16736"/>
            </a:avLst>
          </a:prstGeom>
          <a:ln/>
        </p:spPr>
        <p:style>
          <a:lnRef idx="1">
            <a:schemeClr val="accent4"/>
          </a:lnRef>
          <a:fillRef idx="2">
            <a:schemeClr val="accent4"/>
          </a:fillRef>
          <a:effectRef idx="1">
            <a:schemeClr val="accent4"/>
          </a:effectRef>
          <a:fontRef idx="minor">
            <a:schemeClr val="dk1"/>
          </a:fontRef>
        </p:style>
        <p:txBody>
          <a:bodyPr lIns="36000" tIns="36000" rIns="36000" bIns="3600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大阪府市統合本部会議</a:t>
            </a:r>
            <a:endPar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（全</a:t>
            </a:r>
            <a:r>
              <a:rPr kumimoji="0" lang="en-US" altLang="ja-JP"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27</a:t>
            </a:r>
            <a:r>
              <a:rPr kumimoji="0" lang="ja-JP" altLang="en-US" sz="10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回）</a:t>
            </a:r>
          </a:p>
        </p:txBody>
      </p:sp>
      <p:sp>
        <p:nvSpPr>
          <p:cNvPr id="10"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BC356D-1576-478B-8647-1361C6E9DFF7}" type="slidenum">
              <a:rPr kumimoji="0"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243938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1573077918"/>
              </p:ext>
            </p:extLst>
          </p:nvPr>
        </p:nvGraphicFramePr>
        <p:xfrm>
          <a:off x="95535" y="469776"/>
          <a:ext cx="8939284" cy="6127457"/>
        </p:xfrm>
        <a:graphic>
          <a:graphicData uri="http://schemas.openxmlformats.org/drawingml/2006/table">
            <a:tbl>
              <a:tblPr firstRow="1" bandRow="1">
                <a:tableStyleId>{5940675A-B579-460E-94D1-54222C63F5DA}</a:tableStyleId>
              </a:tblPr>
              <a:tblGrid>
                <a:gridCol w="918629">
                  <a:extLst>
                    <a:ext uri="{9D8B030D-6E8A-4147-A177-3AD203B41FA5}">
                      <a16:colId xmlns:a16="http://schemas.microsoft.com/office/drawing/2014/main" val="20000"/>
                    </a:ext>
                  </a:extLst>
                </a:gridCol>
                <a:gridCol w="1278940">
                  <a:extLst>
                    <a:ext uri="{9D8B030D-6E8A-4147-A177-3AD203B41FA5}">
                      <a16:colId xmlns:a16="http://schemas.microsoft.com/office/drawing/2014/main" val="3117902268"/>
                    </a:ext>
                  </a:extLst>
                </a:gridCol>
                <a:gridCol w="938086">
                  <a:extLst>
                    <a:ext uri="{9D8B030D-6E8A-4147-A177-3AD203B41FA5}">
                      <a16:colId xmlns:a16="http://schemas.microsoft.com/office/drawing/2014/main" val="168947405"/>
                    </a:ext>
                  </a:extLst>
                </a:gridCol>
                <a:gridCol w="1010610">
                  <a:extLst>
                    <a:ext uri="{9D8B030D-6E8A-4147-A177-3AD203B41FA5}">
                      <a16:colId xmlns:a16="http://schemas.microsoft.com/office/drawing/2014/main" val="4174534361"/>
                    </a:ext>
                  </a:extLst>
                </a:gridCol>
                <a:gridCol w="4152591">
                  <a:extLst>
                    <a:ext uri="{9D8B030D-6E8A-4147-A177-3AD203B41FA5}">
                      <a16:colId xmlns:a16="http://schemas.microsoft.com/office/drawing/2014/main" val="20003"/>
                    </a:ext>
                  </a:extLst>
                </a:gridCol>
                <a:gridCol w="640428">
                  <a:extLst>
                    <a:ext uri="{9D8B030D-6E8A-4147-A177-3AD203B41FA5}">
                      <a16:colId xmlns:a16="http://schemas.microsoft.com/office/drawing/2014/main" val="3983530901"/>
                    </a:ext>
                  </a:extLst>
                </a:gridCol>
              </a:tblGrid>
              <a:tr h="253230">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a:t>
                      </a: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状況</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434568">
                <a:tc rowSpan="2">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①</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水道</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市水道の経営合理化</a:t>
                      </a:r>
                      <a:r>
                        <a:rPr kumimoji="1" lang="ja-JP" altLang="en-US" sz="1100" dirty="0">
                          <a:solidFill>
                            <a:schemeClr val="tx1"/>
                          </a:solidFill>
                          <a:latin typeface="BIZ UDゴシック" panose="020B0400000000000000" pitchFamily="49" charset="-128"/>
                          <a:ea typeface="BIZ UDゴシック" panose="020B0400000000000000" pitchFamily="49" charset="-128"/>
                        </a:rPr>
                        <a:t>・効率化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en-US" altLang="ja-JP" sz="1100" dirty="0" smtClean="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smtClean="0">
                          <a:solidFill>
                            <a:schemeClr val="tx1"/>
                          </a:solidFill>
                          <a:latin typeface="BIZ UDゴシック" panose="020B0400000000000000" pitchFamily="49" charset="-128"/>
                          <a:ea typeface="BIZ UDゴシック" panose="020B0400000000000000" pitchFamily="49" charset="-128"/>
                        </a:rPr>
                        <a:t>PFI</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管</a:t>
                      </a:r>
                      <a:r>
                        <a:rPr kumimoji="1" lang="ja-JP" altLang="en-US" sz="1100" dirty="0">
                          <a:solidFill>
                            <a:schemeClr val="tx1"/>
                          </a:solidFill>
                          <a:latin typeface="BIZ UDゴシック" panose="020B0400000000000000" pitchFamily="49" charset="-128"/>
                          <a:ea typeface="BIZ UDゴシック" panose="020B0400000000000000" pitchFamily="49" charset="-128"/>
                        </a:rPr>
                        <a:t>路更新事業の総括及び今後の基本的方向性</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dirty="0">
                          <a:solidFill>
                            <a:schemeClr val="tx1"/>
                          </a:solidFill>
                          <a:latin typeface="BIZ UDゴシック" panose="020B0400000000000000" pitchFamily="49" charset="-128"/>
                          <a:ea typeface="BIZ UDゴシック" panose="020B0400000000000000" pitchFamily="49" charset="-128"/>
                        </a:rPr>
                        <a:t>　管路更新の新たな官民連携プラン方向性</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0001"/>
                  </a:ext>
                </a:extLst>
              </a:tr>
              <a:tr h="731303">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府域水道事業の最適化</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市町村連携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事業最適化</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tc>
                  <a:txBody>
                    <a:bodyPr/>
                    <a:lstStyle/>
                    <a:p>
                      <a:pPr>
                        <a:lnSpc>
                          <a:spcPct val="100000"/>
                        </a:lnSpc>
                      </a:pPr>
                      <a:r>
                        <a:rPr kumimoji="1" lang="ja-JP" altLang="en-US" sz="1000" dirty="0" smtClean="0">
                          <a:solidFill>
                            <a:schemeClr val="tx1"/>
                          </a:solidFill>
                          <a:latin typeface="BIZ UDゴシック" panose="020B0400000000000000" pitchFamily="49" charset="-128"/>
                          <a:ea typeface="BIZ UDゴシック" panose="020B0400000000000000" pitchFamily="49" charset="-128"/>
                        </a:rPr>
                        <a:t>大阪広域水道企業団が垂直統合を推進（</a:t>
                      </a:r>
                      <a:r>
                        <a:rPr kumimoji="1" lang="en-US" altLang="ja-JP" sz="1000" dirty="0" smtClean="0">
                          <a:solidFill>
                            <a:schemeClr val="tx1"/>
                          </a:solidFill>
                          <a:latin typeface="BIZ UDゴシック" panose="020B0400000000000000" pitchFamily="49" charset="-128"/>
                          <a:ea typeface="BIZ UDゴシック" panose="020B0400000000000000" pitchFamily="49" charset="-128"/>
                        </a:rPr>
                        <a:t>13</a:t>
                      </a:r>
                      <a:r>
                        <a:rPr kumimoji="1" lang="ja-JP" altLang="en-US" sz="1000" dirty="0" smtClean="0">
                          <a:solidFill>
                            <a:schemeClr val="tx1"/>
                          </a:solidFill>
                          <a:latin typeface="BIZ UDゴシック" panose="020B0400000000000000" pitchFamily="49" charset="-128"/>
                          <a:ea typeface="BIZ UDゴシック" panose="020B0400000000000000" pitchFamily="49" charset="-128"/>
                        </a:rPr>
                        <a:t>団体統合済み、</a:t>
                      </a:r>
                      <a:r>
                        <a:rPr kumimoji="1" lang="en-US" altLang="ja-JP" sz="1000" dirty="0" smtClean="0">
                          <a:solidFill>
                            <a:schemeClr val="tx1"/>
                          </a:solidFill>
                          <a:latin typeface="BIZ UDゴシック" panose="020B0400000000000000" pitchFamily="49" charset="-128"/>
                          <a:ea typeface="BIZ UDゴシック" panose="020B0400000000000000" pitchFamily="49" charset="-128"/>
                        </a:rPr>
                        <a:t>2024</a:t>
                      </a:r>
                      <a:r>
                        <a:rPr kumimoji="1" lang="ja-JP" altLang="en-US" sz="1000" dirty="0" smtClean="0">
                          <a:solidFill>
                            <a:schemeClr val="tx1"/>
                          </a:solidFill>
                          <a:latin typeface="BIZ UDゴシック" panose="020B0400000000000000" pitchFamily="49" charset="-128"/>
                          <a:ea typeface="BIZ UDゴシック" panose="020B0400000000000000" pitchFamily="49" charset="-128"/>
                        </a:rPr>
                        <a:t>年度に１団体統合決定済み）</a:t>
                      </a:r>
                    </a:p>
                    <a:p>
                      <a:pPr>
                        <a:lnSpc>
                          <a:spcPct val="100000"/>
                        </a:lnSpc>
                      </a:pPr>
                      <a:r>
                        <a:rPr kumimoji="1" lang="en-US" altLang="ja-JP" sz="1000" dirty="0" smtClean="0">
                          <a:solidFill>
                            <a:schemeClr val="tx1"/>
                          </a:solidFill>
                          <a:latin typeface="BIZ UDゴシック" panose="020B0400000000000000" pitchFamily="49" charset="-128"/>
                          <a:ea typeface="BIZ UDゴシック" panose="020B0400000000000000" pitchFamily="49" charset="-128"/>
                        </a:rPr>
                        <a:t>2019</a:t>
                      </a:r>
                      <a:r>
                        <a:rPr kumimoji="1" lang="ja-JP" altLang="en-US" sz="1000" dirty="0" smtClean="0">
                          <a:solidFill>
                            <a:schemeClr val="tx1"/>
                          </a:solidFill>
                          <a:latin typeface="BIZ UDゴシック" panose="020B0400000000000000" pitchFamily="49" charset="-128"/>
                          <a:ea typeface="BIZ UDゴシック" panose="020B0400000000000000" pitchFamily="49" charset="-128"/>
                        </a:rPr>
                        <a:t>　府域一水道化に向けたあり方</a:t>
                      </a:r>
                      <a:r>
                        <a:rPr kumimoji="1" lang="ja-JP" altLang="en-US" sz="1000" baseline="0" dirty="0" smtClean="0">
                          <a:solidFill>
                            <a:schemeClr val="tx1"/>
                          </a:solidFill>
                          <a:latin typeface="BIZ UDゴシック" panose="020B0400000000000000" pitchFamily="49" charset="-128"/>
                          <a:ea typeface="BIZ UDゴシック" panose="020B0400000000000000" pitchFamily="49" charset="-128"/>
                        </a:rPr>
                        <a:t>検討</a:t>
                      </a:r>
                      <a:r>
                        <a:rPr kumimoji="1" lang="ja-JP" altLang="en-US" sz="1000" dirty="0" smtClean="0">
                          <a:solidFill>
                            <a:schemeClr val="tx1"/>
                          </a:solidFill>
                          <a:latin typeface="BIZ UDゴシック" panose="020B0400000000000000" pitchFamily="49" charset="-128"/>
                          <a:ea typeface="BIZ UDゴシック" panose="020B0400000000000000" pitchFamily="49" charset="-128"/>
                        </a:rPr>
                        <a:t>報告書（あり方協議会）</a:t>
                      </a:r>
                      <a:endParaRPr kumimoji="1" lang="en-US" altLang="ja-JP" sz="1000" dirty="0" smtClean="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000" dirty="0" smtClean="0">
                          <a:solidFill>
                            <a:schemeClr val="tx1"/>
                          </a:solidFill>
                          <a:latin typeface="BIZ UDゴシック" panose="020B0400000000000000" pitchFamily="49" charset="-128"/>
                          <a:ea typeface="BIZ UDゴシック" panose="020B0400000000000000" pitchFamily="49" charset="-128"/>
                        </a:rPr>
                        <a:t>2023</a:t>
                      </a:r>
                      <a:r>
                        <a:rPr kumimoji="1" lang="ja-JP" altLang="en-US" sz="1000" dirty="0" smtClean="0">
                          <a:solidFill>
                            <a:schemeClr val="tx1"/>
                          </a:solidFill>
                          <a:latin typeface="BIZ UDゴシック" panose="020B0400000000000000" pitchFamily="49" charset="-128"/>
                          <a:ea typeface="BIZ UDゴシック" panose="020B0400000000000000" pitchFamily="49" charset="-128"/>
                        </a:rPr>
                        <a:t>　水道基盤強化計画の策定に向け検討中（あり方協議会）</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bg1"/>
                    </a:solid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bg1"/>
                    </a:solidFill>
                  </a:tcPr>
                </a:tc>
                <a:extLst>
                  <a:ext uri="{0D108BD9-81ED-4DB2-BD59-A6C34878D82A}">
                    <a16:rowId xmlns:a16="http://schemas.microsoft.com/office/drawing/2014/main" val="31725223"/>
                  </a:ext>
                </a:extLst>
              </a:tr>
              <a:tr h="253230">
                <a:tc rowSpan="2">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②</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消防</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消防学校一元化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一体的運用開始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797244">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大規模災害への対応</a:t>
                      </a:r>
                      <a:r>
                        <a:rPr kumimoji="1" lang="ja-JP" altLang="en-US" sz="1100" spc="-300" dirty="0" smtClean="0">
                          <a:solidFill>
                            <a:schemeClr val="tx1"/>
                          </a:solidFill>
                          <a:latin typeface="BIZ UDゴシック" panose="020B0400000000000000" pitchFamily="49" charset="-128"/>
                          <a:ea typeface="BIZ UDゴシック" panose="020B0400000000000000" pitchFamily="49" charset="-128"/>
                        </a:rPr>
                        <a:t>（ハイパーレスキュー等）・</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通常消防力の最適化</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smtClean="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事業最適化</a:t>
                      </a:r>
                      <a:endParaRPr kumimoji="1" lang="en-US" altLang="ja-JP" sz="1100" dirty="0" smtClean="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zh-TW" altLang="en-US" sz="1100" dirty="0">
                          <a:solidFill>
                            <a:schemeClr val="tx1"/>
                          </a:solidFill>
                          <a:latin typeface="BIZ UDゴシック" panose="020B0400000000000000" pitchFamily="49" charset="-128"/>
                          <a:ea typeface="BIZ UDゴシック" panose="020B0400000000000000" pitchFamily="49" charset="-128"/>
                        </a:rPr>
                        <a:t>広域化推進計画再策定</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10003"/>
                  </a:ext>
                </a:extLst>
              </a:tr>
              <a:tr h="797244">
                <a:tc rowSpan="3">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③</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病院</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住吉市民病院の急性期・総合医療センターへの統合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府市住吉母子医療センター供用開始</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434568">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mpd="sng">
                      <a:noFill/>
                    </a:lnT>
                    <a:lnB w="12700" cmpd="sng">
                      <a:noFill/>
                    </a:lnB>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地独法人化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独法人化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zh-TW" sz="1100" b="1" dirty="0">
                          <a:solidFill>
                            <a:schemeClr val="tx1"/>
                          </a:solidFill>
                          <a:latin typeface="BIZ UDゴシック" panose="020B0400000000000000" pitchFamily="49" charset="-128"/>
                          <a:ea typeface="BIZ UDゴシック" panose="020B0400000000000000" pitchFamily="49" charset="-128"/>
                        </a:rPr>
                        <a:t>2014</a:t>
                      </a:r>
                      <a:r>
                        <a:rPr kumimoji="1" lang="zh-TW" altLang="en-US" sz="1100" b="1" dirty="0">
                          <a:solidFill>
                            <a:schemeClr val="tx1"/>
                          </a:solidFill>
                          <a:latin typeface="BIZ UDゴシック" panose="020B0400000000000000" pitchFamily="49" charset="-128"/>
                          <a:ea typeface="BIZ UDゴシック" panose="020B0400000000000000" pitchFamily="49" charset="-128"/>
                        </a:rPr>
                        <a:t>　地独法人市民病院機構設立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25323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一体的運営</a:t>
                      </a:r>
                    </a:p>
                  </a:txBody>
                  <a:tcPr marL="84406" marR="84406" marT="33231" marB="33231" anchor="ctr">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検討中</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no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noFill/>
                  </a:tcPr>
                </a:tc>
                <a:extLst>
                  <a:ext uri="{0D108BD9-81ED-4DB2-BD59-A6C34878D82A}">
                    <a16:rowId xmlns:a16="http://schemas.microsoft.com/office/drawing/2014/main" val="3060512325"/>
                  </a:ext>
                </a:extLst>
              </a:tr>
              <a:tr h="434568">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➃</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港湾</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管理一元化</a:t>
                      </a:r>
                    </a:p>
                  </a:txBody>
                  <a:tcPr marL="84406" marR="84406" marT="33231" marB="33231" anchor="ctr">
                    <a:solidFill>
                      <a:schemeClr val="bg1"/>
                    </a:solidFill>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2020</a:t>
                      </a:r>
                      <a:r>
                        <a:rPr kumimoji="1" lang="ja-JP" altLang="en-US" sz="1100" dirty="0">
                          <a:solidFill>
                            <a:schemeClr val="tx1"/>
                          </a:solidFill>
                          <a:latin typeface="BIZ UDゴシック" panose="020B0400000000000000" pitchFamily="49" charset="-128"/>
                          <a:ea typeface="BIZ UDゴシック" panose="020B0400000000000000" pitchFamily="49" charset="-128"/>
                        </a:rPr>
                        <a:t>　大阪港湾局（府市共同組織）業務開始</a:t>
                      </a:r>
                    </a:p>
                  </a:txBody>
                  <a:tcPr marL="84406" marR="84406" marT="33231" marB="33231" anchor="ctr">
                    <a:lnR w="12700" cap="flat" cmpd="sng" algn="ctr">
                      <a:solidFill>
                        <a:schemeClr val="tx1"/>
                      </a:solidFill>
                      <a:prstDash val="dash"/>
                      <a:round/>
                      <a:headEnd type="none" w="med" len="med"/>
                      <a:tailEnd type="none" w="med" len="med"/>
                    </a:lnR>
                    <a:solidFill>
                      <a:schemeClr val="bg1"/>
                    </a:solid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bg1"/>
                    </a:solidFill>
                  </a:tcPr>
                </a:tc>
                <a:extLst>
                  <a:ext uri="{0D108BD9-81ED-4DB2-BD59-A6C34878D82A}">
                    <a16:rowId xmlns:a16="http://schemas.microsoft.com/office/drawing/2014/main" val="2980339466"/>
                  </a:ext>
                </a:extLst>
              </a:tr>
              <a:tr h="434568">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⑤</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大学</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統合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公立大学法人大阪設立</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大阪公立大学開学</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434568">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⑥</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公営</a:t>
                      </a: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市内府営住宅の</a:t>
                      </a:r>
                      <a:endParaRPr kumimoji="1" lang="en-US" altLang="ja-JP" sz="1100" b="1" dirty="0" smtClean="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市への移管</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移管</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2015</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　府から市へ移管</a:t>
                      </a:r>
                    </a:p>
                    <a:p>
                      <a:pPr>
                        <a:lnSpc>
                          <a:spcPct val="100000"/>
                        </a:lnSpc>
                      </a:pP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2023  </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全ての移管完了</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8"/>
                  </a:ext>
                </a:extLst>
              </a:tr>
              <a:tr h="434568">
                <a:tc rowSpan="2">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⑦</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文化</a:t>
                      </a:r>
                      <a:r>
                        <a:rPr kumimoji="1" lang="ja-JP" altLang="en-US" sz="1100" b="1" dirty="0">
                          <a:solidFill>
                            <a:schemeClr val="bg1"/>
                          </a:solidFill>
                          <a:latin typeface="BIZ UDゴシック" panose="020B0400000000000000" pitchFamily="49" charset="-128"/>
                          <a:ea typeface="BIZ UDゴシック" panose="020B0400000000000000" pitchFamily="49" charset="-128"/>
                        </a:rPr>
                        <a:t>施設</a:t>
                      </a:r>
                    </a:p>
                  </a:txBody>
                  <a:tcPr marL="84406" marR="84406"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市博物館施設の地</a:t>
                      </a:r>
                      <a:r>
                        <a:rPr kumimoji="1" lang="ja-JP" altLang="en-US" sz="1100" b="1" dirty="0">
                          <a:solidFill>
                            <a:schemeClr val="tx1"/>
                          </a:solidFill>
                          <a:latin typeface="BIZ UDゴシック" panose="020B0400000000000000" pitchFamily="49" charset="-128"/>
                          <a:ea typeface="BIZ UDゴシック" panose="020B0400000000000000" pitchFamily="49" charset="-128"/>
                        </a:rPr>
                        <a:t>独法人化</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a:solidFill>
                            <a:schemeClr val="tx1"/>
                          </a:solidFill>
                          <a:latin typeface="BIZ UDゴシック" panose="020B0400000000000000" pitchFamily="49" charset="-128"/>
                          <a:ea typeface="BIZ UDゴシック" panose="020B0400000000000000" pitchFamily="49" charset="-128"/>
                        </a:rPr>
                        <a:t>地</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独法人化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地独法人市博物館機構設立</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76893062"/>
                  </a:ext>
                </a:extLst>
              </a:tr>
              <a:tr h="434568">
                <a:tc vMerge="1">
                  <a:txBody>
                    <a:bodyPr/>
                    <a:lstStyle/>
                    <a:p>
                      <a:pPr>
                        <a:lnSpc>
                          <a:spcPct val="100000"/>
                        </a:lnSpc>
                      </a:pP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mpd="sng">
                      <a:noFill/>
                    </a:lnB>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府施設の合流</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府市連携</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事業連携</a:t>
                      </a:r>
                      <a:endParaRPr kumimoji="1" lang="en-US" altLang="ja-JP" sz="1100" dirty="0" smtClean="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府施設は市博物館機構への合流</a:t>
                      </a:r>
                      <a:r>
                        <a:rPr kumimoji="1" lang="ja-JP" altLang="en-US" sz="1100" strike="noStrike" dirty="0" smtClean="0">
                          <a:solidFill>
                            <a:schemeClr val="tx1"/>
                          </a:solidFill>
                          <a:latin typeface="BIZ UDゴシック" panose="020B0400000000000000" pitchFamily="49" charset="-128"/>
                          <a:ea typeface="BIZ UDゴシック" panose="020B0400000000000000" pitchFamily="49" charset="-128"/>
                        </a:rPr>
                        <a:t>に替えて</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、広報や調査研究・展示など事業面での連携を進める</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8296456"/>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ja-JP" altLang="en-US"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10</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931152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 42"/>
          <p:cNvGraphicFramePr>
            <a:graphicFrameLocks noGrp="1"/>
          </p:cNvGraphicFramePr>
          <p:nvPr>
            <p:extLst>
              <p:ext uri="{D42A27DB-BD31-4B8C-83A1-F6EECF244321}">
                <p14:modId xmlns:p14="http://schemas.microsoft.com/office/powerpoint/2010/main" val="362724155"/>
              </p:ext>
            </p:extLst>
          </p:nvPr>
        </p:nvGraphicFramePr>
        <p:xfrm>
          <a:off x="95534" y="497486"/>
          <a:ext cx="8925636" cy="5430987"/>
        </p:xfrm>
        <a:graphic>
          <a:graphicData uri="http://schemas.openxmlformats.org/drawingml/2006/table">
            <a:tbl>
              <a:tblPr firstRow="1" bandRow="1">
                <a:tableStyleId>{5940675A-B579-460E-94D1-54222C63F5DA}</a:tableStyleId>
              </a:tblPr>
              <a:tblGrid>
                <a:gridCol w="917227">
                  <a:extLst>
                    <a:ext uri="{9D8B030D-6E8A-4147-A177-3AD203B41FA5}">
                      <a16:colId xmlns:a16="http://schemas.microsoft.com/office/drawing/2014/main" val="20000"/>
                    </a:ext>
                  </a:extLst>
                </a:gridCol>
                <a:gridCol w="1276987">
                  <a:extLst>
                    <a:ext uri="{9D8B030D-6E8A-4147-A177-3AD203B41FA5}">
                      <a16:colId xmlns:a16="http://schemas.microsoft.com/office/drawing/2014/main" val="3117902268"/>
                    </a:ext>
                  </a:extLst>
                </a:gridCol>
                <a:gridCol w="936654">
                  <a:extLst>
                    <a:ext uri="{9D8B030D-6E8A-4147-A177-3AD203B41FA5}">
                      <a16:colId xmlns:a16="http://schemas.microsoft.com/office/drawing/2014/main" val="168947405"/>
                    </a:ext>
                  </a:extLst>
                </a:gridCol>
                <a:gridCol w="1015398">
                  <a:extLst>
                    <a:ext uri="{9D8B030D-6E8A-4147-A177-3AD203B41FA5}">
                      <a16:colId xmlns:a16="http://schemas.microsoft.com/office/drawing/2014/main" val="4174534361"/>
                    </a:ext>
                  </a:extLst>
                </a:gridCol>
                <a:gridCol w="4139920">
                  <a:extLst>
                    <a:ext uri="{9D8B030D-6E8A-4147-A177-3AD203B41FA5}">
                      <a16:colId xmlns:a16="http://schemas.microsoft.com/office/drawing/2014/main" val="20003"/>
                    </a:ext>
                  </a:extLst>
                </a:gridCol>
                <a:gridCol w="639450">
                  <a:extLst>
                    <a:ext uri="{9D8B030D-6E8A-4147-A177-3AD203B41FA5}">
                      <a16:colId xmlns:a16="http://schemas.microsoft.com/office/drawing/2014/main" val="3983530901"/>
                    </a:ext>
                  </a:extLst>
                </a:gridCol>
              </a:tblGrid>
              <a:tr h="212671">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方針</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改革手法</a:t>
                      </a: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gridSpan="2">
                  <a:txBody>
                    <a:bodyPr/>
                    <a:lstStyle/>
                    <a:p>
                      <a:pPr algn="ctr">
                        <a:lnSpc>
                          <a:spcPct val="1000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a:t>
                      </a: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状況</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pPr algn="ct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64964">
                <a:tc rowSpan="3">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⑧</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下水道</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rowSpan="2">
                  <a:txBody>
                    <a:bodyPr/>
                    <a:lstStyle/>
                    <a:p>
                      <a:pP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上下分離・コンセッション型を含めた経営形態検討</a:t>
                      </a: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a:solidFill>
                            <a:schemeClr val="tx1"/>
                          </a:solidFill>
                          <a:latin typeface="BIZ UDゴシック" panose="020B0400000000000000" pitchFamily="49" charset="-128"/>
                          <a:ea typeface="BIZ UDゴシック" panose="020B0400000000000000" pitchFamily="49" charset="-128"/>
                        </a:rPr>
                        <a:t>民間委託</a:t>
                      </a: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dirty="0">
                          <a:solidFill>
                            <a:schemeClr val="tx1"/>
                          </a:solidFill>
                          <a:latin typeface="BIZ UDゴシック" panose="020B0400000000000000" pitchFamily="49" charset="-128"/>
                          <a:ea typeface="BIZ UDゴシック" panose="020B0400000000000000" pitchFamily="49" charset="-128"/>
                        </a:rPr>
                        <a:t>　下水道施設の運転維持管理業務を担う新会社の事業開始</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en-US" altLang="ja-JP" sz="1100" dirty="0" smtClean="0">
                          <a:solidFill>
                            <a:schemeClr val="tx1"/>
                          </a:solidFill>
                          <a:latin typeface="BIZ UDゴシック" panose="020B0400000000000000" pitchFamily="49" charset="-128"/>
                          <a:ea typeface="BIZ UDゴシック" panose="020B0400000000000000" pitchFamily="49" charset="-128"/>
                        </a:rPr>
                        <a:t>CWO</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と</a:t>
                      </a:r>
                      <a:r>
                        <a:rPr kumimoji="1" lang="en-US" altLang="ja-JP" sz="1100" dirty="0">
                          <a:solidFill>
                            <a:schemeClr val="tx1"/>
                          </a:solidFill>
                          <a:latin typeface="BIZ UDゴシック" panose="020B0400000000000000" pitchFamily="49" charset="-128"/>
                          <a:ea typeface="BIZ UDゴシック" panose="020B0400000000000000" pitchFamily="49" charset="-128"/>
                        </a:rPr>
                        <a:t>20</a:t>
                      </a:r>
                      <a:r>
                        <a:rPr kumimoji="1" lang="ja-JP" altLang="en-US" sz="1100" dirty="0">
                          <a:solidFill>
                            <a:schemeClr val="tx1"/>
                          </a:solidFill>
                          <a:latin typeface="BIZ UDゴシック" panose="020B0400000000000000" pitchFamily="49" charset="-128"/>
                          <a:ea typeface="BIZ UDゴシック" panose="020B0400000000000000" pitchFamily="49" charset="-128"/>
                        </a:rPr>
                        <a:t>年間の包括的管理業務委託契約</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224031"/>
                  </a:ext>
                </a:extLst>
              </a:tr>
              <a:tr h="310840">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vMerge="1">
                  <a:txBody>
                    <a:bodyPr/>
                    <a:lstStyle/>
                    <a:p>
                      <a:pPr>
                        <a:lnSpc>
                          <a:spcPts val="1000"/>
                        </a:lnSpc>
                      </a:pPr>
                      <a:endParaRPr kumimoji="1" lang="ja-JP" altLang="en-US" sz="1000" dirty="0">
                        <a:solidFill>
                          <a:srgbClr val="FF0000"/>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民間活力の有効活用</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en-US" altLang="ja-JP" sz="1100" dirty="0" smtClean="0">
                          <a:solidFill>
                            <a:schemeClr val="tx1"/>
                          </a:solidFill>
                          <a:latin typeface="BIZ UDゴシック" panose="020B0400000000000000" pitchFamily="49" charset="-128"/>
                          <a:ea typeface="BIZ UDゴシック" panose="020B0400000000000000" pitchFamily="49" charset="-128"/>
                        </a:rPr>
                        <a:t>PFI</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nSpc>
                          <a:spcPct val="100000"/>
                        </a:lnSpc>
                      </a:pPr>
                      <a:r>
                        <a:rPr kumimoji="1" lang="en-US" altLang="zh-TW" sz="1100" dirty="0">
                          <a:solidFill>
                            <a:schemeClr val="tx1"/>
                          </a:solidFill>
                          <a:latin typeface="BIZ UDゴシック" panose="020B0400000000000000" pitchFamily="49" charset="-128"/>
                          <a:ea typeface="BIZ UDゴシック" panose="020B0400000000000000" pitchFamily="49" charset="-128"/>
                        </a:rPr>
                        <a:t>2021</a:t>
                      </a:r>
                      <a:r>
                        <a:rPr kumimoji="1" lang="zh-TW"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汚泥</a:t>
                      </a:r>
                      <a:r>
                        <a:rPr kumimoji="1" lang="zh-TW" altLang="en-US" sz="1100" dirty="0" smtClean="0">
                          <a:solidFill>
                            <a:schemeClr val="tx1"/>
                          </a:solidFill>
                          <a:latin typeface="BIZ UDゴシック" panose="020B0400000000000000" pitchFamily="49" charset="-128"/>
                          <a:ea typeface="BIZ UDゴシック" panose="020B0400000000000000" pitchFamily="49" charset="-128"/>
                        </a:rPr>
                        <a:t>処理</a:t>
                      </a:r>
                      <a:r>
                        <a:rPr kumimoji="1" lang="zh-TW" altLang="en-US" sz="1100" dirty="0">
                          <a:solidFill>
                            <a:schemeClr val="tx1"/>
                          </a:solidFill>
                          <a:latin typeface="BIZ UDゴシック" panose="020B0400000000000000" pitchFamily="49" charset="-128"/>
                          <a:ea typeface="BIZ UDゴシック" panose="020B0400000000000000" pitchFamily="49" charset="-128"/>
                        </a:rPr>
                        <a:t>施設整備運営事業実施方針</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r>
                        <a:rPr kumimoji="1" lang="zh-TW" altLang="en-US" sz="1100" dirty="0">
                          <a:solidFill>
                            <a:schemeClr val="tx1"/>
                          </a:solidFill>
                          <a:latin typeface="BIZ UDゴシック" panose="020B0400000000000000" pitchFamily="49" charset="-128"/>
                          <a:ea typeface="BIZ UDゴシック" panose="020B0400000000000000" pitchFamily="49" charset="-128"/>
                        </a:rPr>
                        <a:t>ＰＦＩ</a:t>
                      </a:r>
                      <a:r>
                        <a:rPr kumimoji="1" lang="ja-JP" altLang="en-US" sz="1100" dirty="0">
                          <a:solidFill>
                            <a:schemeClr val="tx1"/>
                          </a:solidFill>
                          <a:latin typeface="BIZ UDゴシック" panose="020B0400000000000000" pitchFamily="49" charset="-128"/>
                          <a:ea typeface="BIZ UDゴシック" panose="020B0400000000000000" pitchFamily="49" charset="-128"/>
                        </a:rPr>
                        <a:t>）</a:t>
                      </a:r>
                      <a:endParaRPr kumimoji="1" lang="zh-TW"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014933"/>
                  </a:ext>
                </a:extLst>
              </a:tr>
              <a:tr h="508905">
                <a:tc vMerge="1">
                  <a:txBody>
                    <a:bodyPr/>
                    <a:lstStyle/>
                    <a:p>
                      <a:pPr>
                        <a:lnSpc>
                          <a:spcPct val="100000"/>
                        </a:lnSpc>
                      </a:pPr>
                      <a:endParaRPr kumimoji="1" lang="ja-JP" altLang="en-US" sz="1100" dirty="0">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府域下水道事業の持続性確保</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市町村</a:t>
                      </a:r>
                      <a:r>
                        <a:rPr kumimoji="1" lang="zh-TW" altLang="en-US" sz="1100" dirty="0" smtClean="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市町村支援</a:t>
                      </a:r>
                      <a:endParaRPr kumimoji="1" lang="en-US" altLang="ja-JP" sz="1100" dirty="0" smtClean="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pPr>
                        <a:lnSpc>
                          <a:spcPct val="100000"/>
                        </a:lnSpc>
                      </a:pPr>
                      <a:r>
                        <a:rPr kumimoji="1" lang="en-US" altLang="ja-JP" sz="1100" dirty="0">
                          <a:solidFill>
                            <a:schemeClr val="tx1"/>
                          </a:solidFill>
                          <a:latin typeface="BIZ UDゴシック" panose="020B0400000000000000" pitchFamily="49" charset="-128"/>
                          <a:ea typeface="BIZ UDゴシック" panose="020B0400000000000000" pitchFamily="49" charset="-128"/>
                        </a:rPr>
                        <a:t>2021</a:t>
                      </a:r>
                      <a:r>
                        <a:rPr kumimoji="1" lang="ja-JP" altLang="en-US" sz="1100" dirty="0">
                          <a:solidFill>
                            <a:schemeClr val="tx1"/>
                          </a:solidFill>
                          <a:latin typeface="BIZ UDゴシック" panose="020B0400000000000000" pitchFamily="49" charset="-128"/>
                          <a:ea typeface="BIZ UDゴシック" panose="020B0400000000000000" pitchFamily="49" charset="-128"/>
                        </a:rPr>
                        <a:t>　府市下水道ビジョン策定</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4645403"/>
                  </a:ext>
                </a:extLst>
              </a:tr>
              <a:tr h="364964">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⑨</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地下鉄</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株式会社化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民間活力の有効活用</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民営化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baseline="0"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980339466"/>
                  </a:ext>
                </a:extLst>
              </a:tr>
              <a:tr h="364964">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⑩</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バス</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事業譲渡</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民間活力の有効活用</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民営化</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2018</a:t>
                      </a:r>
                      <a:r>
                        <a:rPr kumimoji="1" lang="ja-JP" altLang="en-US" sz="1100" b="1" dirty="0">
                          <a:solidFill>
                            <a:schemeClr val="tx1"/>
                          </a:solidFill>
                          <a:latin typeface="BIZ UDゴシック" panose="020B0400000000000000" pitchFamily="49" charset="-128"/>
                          <a:ea typeface="BIZ UDゴシック" panose="020B0400000000000000" pitchFamily="49" charset="-128"/>
                        </a:rPr>
                        <a:t>　民営化スタート</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6"/>
                  </a:ext>
                </a:extLst>
              </a:tr>
              <a:tr h="517256">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⑪</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一般廃棄物（焼却）</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ごみ処理の広域化（一部事務組合）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市町村</a:t>
                      </a:r>
                      <a:r>
                        <a:rPr kumimoji="1" lang="zh-TW" altLang="en-US" sz="1100" b="1" dirty="0" smtClean="0">
                          <a:solidFill>
                            <a:schemeClr val="tx1"/>
                          </a:solidFill>
                          <a:latin typeface="BIZ UDゴシック" panose="020B0400000000000000" pitchFamily="49" charset="-128"/>
                          <a:ea typeface="BIZ UDゴシック" panose="020B0400000000000000" pitchFamily="49" charset="-128"/>
                        </a:rPr>
                        <a:t>連携</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一部事務組合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tc>
                  <a:txBody>
                    <a:bodyPr/>
                    <a:lstStyle/>
                    <a:p>
                      <a:r>
                        <a:rPr kumimoji="1" lang="en-US" altLang="ja-JP" sz="1100" b="1" u="none" dirty="0" smtClean="0">
                          <a:solidFill>
                            <a:schemeClr val="tx1"/>
                          </a:solidFill>
                          <a:latin typeface="BIZ UDゴシック" panose="020B0400000000000000" pitchFamily="49" charset="-128"/>
                          <a:ea typeface="BIZ UDゴシック" panose="020B0400000000000000" pitchFamily="49" charset="-128"/>
                        </a:rPr>
                        <a:t>20</a:t>
                      </a:r>
                      <a:r>
                        <a:rPr kumimoji="1" lang="en-US" altLang="ja-JP" sz="1100" b="1" u="none" strike="noStrike" dirty="0" smtClean="0">
                          <a:solidFill>
                            <a:schemeClr val="tx1"/>
                          </a:solidFill>
                          <a:latin typeface="BIZ UDゴシック" panose="020B0400000000000000" pitchFamily="49" charset="-128"/>
                          <a:ea typeface="BIZ UDゴシック" panose="020B0400000000000000" pitchFamily="49" charset="-128"/>
                        </a:rPr>
                        <a:t>15</a:t>
                      </a:r>
                      <a:r>
                        <a:rPr kumimoji="1" lang="ja-JP" altLang="en-US" sz="1100" b="1" u="none" dirty="0" smtClean="0">
                          <a:solidFill>
                            <a:schemeClr val="tx1"/>
                          </a:solidFill>
                          <a:latin typeface="BIZ UDゴシック" panose="020B0400000000000000" pitchFamily="49" charset="-128"/>
                          <a:ea typeface="BIZ UDゴシック" panose="020B0400000000000000" pitchFamily="49" charset="-128"/>
                        </a:rPr>
                        <a:t>　一部事務組合</a:t>
                      </a:r>
                      <a:r>
                        <a:rPr kumimoji="1" lang="ja-JP" altLang="en-US" sz="1100" b="1" u="none" strike="noStrike" dirty="0" smtClean="0">
                          <a:solidFill>
                            <a:schemeClr val="tx1"/>
                          </a:solidFill>
                          <a:latin typeface="BIZ UDゴシック" panose="020B0400000000000000" pitchFamily="49" charset="-128"/>
                          <a:ea typeface="BIZ UDゴシック" panose="020B0400000000000000" pitchFamily="49" charset="-128"/>
                        </a:rPr>
                        <a:t>事業開始</a:t>
                      </a:r>
                    </a:p>
                  </a:txBody>
                  <a:tcPr marL="84406" marR="84406" marT="33231" marB="33231" anchor="ctr">
                    <a:lnR w="12700" cap="flat" cmpd="sng" algn="ctr">
                      <a:solidFill>
                        <a:schemeClr val="tx1"/>
                      </a:solidFill>
                      <a:prstDash val="dash"/>
                      <a:round/>
                      <a:headEnd type="none" w="med" len="med"/>
                      <a:tailEnd type="none" w="med" len="med"/>
                    </a:lnR>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8"/>
                  </a:ext>
                </a:extLst>
              </a:tr>
              <a:tr h="517256">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⑫</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一般廃棄物（収集）</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民間委託化の拡大・人件費の抑制</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民間活力の有効活用</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民間委託</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noFill/>
                  </a:tcPr>
                </a:tc>
                <a:tc>
                  <a:txBody>
                    <a:bodyPr/>
                    <a:lstStyle/>
                    <a:p>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策定</a:t>
                      </a:r>
                    </a:p>
                    <a:p>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2022</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　改革プラン</a:t>
                      </a:r>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3.0</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策定</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noFill/>
                  </a:tcPr>
                </a:tc>
                <a:tc>
                  <a:txBody>
                    <a:bodyPr/>
                    <a:lstStyle/>
                    <a:p>
                      <a:pPr algn="ct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3570679531"/>
                  </a:ext>
                </a:extLst>
              </a:tr>
              <a:tr h="517256">
                <a:tc rowSpan="3">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⑬</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弘済院</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tx1">
                        <a:lumMod val="65000"/>
                        <a:lumOff val="35000"/>
                      </a:schemeClr>
                    </a:solidFill>
                  </a:tcPr>
                </a:tc>
                <a:tc>
                  <a:txBody>
                    <a:bodyPr/>
                    <a:lstStyle/>
                    <a:p>
                      <a:pP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附属病院</a:t>
                      </a:r>
                      <a:endParaRPr kumimoji="1" lang="en-US" altLang="ja-JP" sz="1100" b="0" dirty="0" smtClean="0">
                        <a:solidFill>
                          <a:schemeClr val="tx1"/>
                        </a:solidFill>
                        <a:latin typeface="BIZ UDゴシック" panose="020B0400000000000000" pitchFamily="49" charset="-128"/>
                        <a:ea typeface="BIZ UDゴシック" panose="020B0400000000000000" pitchFamily="49" charset="-128"/>
                      </a:endParaRPr>
                    </a:p>
                    <a:p>
                      <a:pP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第２特養</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dash"/>
                      <a:round/>
                      <a:headEnd type="none" w="med" len="med"/>
                      <a:tailEnd type="none" w="med" len="med"/>
                    </a:lnB>
                    <a:noFill/>
                  </a:tcPr>
                </a:tc>
                <a:tc>
                  <a:txBody>
                    <a:bodyPr/>
                    <a:lstStyle/>
                    <a:p>
                      <a:pP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民間活力の有効活用</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直営廃止</a:t>
                      </a:r>
                      <a:endParaRPr kumimoji="1" lang="en-US" altLang="ja-JP" sz="1100" b="0" dirty="0" smtClean="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tc>
                  <a:txBody>
                    <a:bodyPr/>
                    <a:lstStyle/>
                    <a:p>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2019</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　新病院等に関する基本構想決定</a:t>
                      </a:r>
                      <a:endParaRPr kumimoji="1" lang="en-US" altLang="ja-JP" sz="1100" b="0" dirty="0" smtClean="0">
                        <a:solidFill>
                          <a:schemeClr val="tx1"/>
                        </a:solidFill>
                        <a:latin typeface="BIZ UDゴシック" panose="020B0400000000000000" pitchFamily="49" charset="-128"/>
                        <a:ea typeface="BIZ UDゴシック" panose="020B0400000000000000" pitchFamily="49" charset="-128"/>
                      </a:endParaRPr>
                    </a:p>
                    <a:p>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 </a:t>
                      </a:r>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年度の開設をめざす</a:t>
                      </a:r>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a:t>
                      </a:r>
                    </a:p>
                    <a:p>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2027</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　新病院等へ機能継承（予定）</a:t>
                      </a: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dash"/>
                      <a:round/>
                      <a:headEnd type="none" w="med" len="med"/>
                      <a:tailEnd type="none" w="med" len="med"/>
                    </a:lnB>
                    <a:noFill/>
                  </a:tcPr>
                </a:tc>
                <a:tc>
                  <a:txBody>
                    <a:bodyPr/>
                    <a:lstStyle/>
                    <a:p>
                      <a:pPr algn="ctr">
                        <a:lnSpc>
                          <a:spcPct val="100000"/>
                        </a:lnSpc>
                      </a:pP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968881105"/>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第１特養</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民間活力の有効活用</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民間移管</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dirty="0" smtClean="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smtClean="0">
                          <a:solidFill>
                            <a:schemeClr val="tx1"/>
                          </a:solidFill>
                          <a:latin typeface="BIZ UDゴシック" panose="020B0400000000000000" pitchFamily="49" charset="-128"/>
                          <a:ea typeface="BIZ UDゴシック" panose="020B0400000000000000" pitchFamily="49" charset="-128"/>
                        </a:rPr>
                        <a:t>民間</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3519890"/>
                  </a:ext>
                </a:extLst>
              </a:tr>
              <a:tr h="364964">
                <a:tc vMerge="1">
                  <a:txBody>
                    <a:bodyPr/>
                    <a:lstStyle/>
                    <a:p>
                      <a:pPr>
                        <a:lnSpc>
                          <a:spcPct val="100000"/>
                        </a:lnSpc>
                      </a:pP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養護老人ホーム</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民間活力の有効活用</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直営廃止</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廃止</a:t>
                      </a:r>
                    </a:p>
                  </a:txBody>
                  <a:tcPr marL="84406" marR="84406"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accent1">
                        <a:lumMod val="40000"/>
                        <a:lumOff val="60000"/>
                      </a:schemeClr>
                    </a:solid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023402094"/>
                  </a:ext>
                </a:extLst>
              </a:tr>
              <a:tr h="517256">
                <a:tc>
                  <a:txBody>
                    <a:bodyPr/>
                    <a:lstStyle/>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⑭</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市場</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市本場及び東部市場を指定管理者制度に移行</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民間活力の有効活用</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指定管理</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　業務委託化を引き続き進めることで経営の効率化を図ることを方針決定</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tc>
                  <a:txBody>
                    <a:bodyPr/>
                    <a:lstStyle/>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検討</a:t>
                      </a:r>
                      <a:endParaRPr kumimoji="1" lang="en-US" altLang="ja-JP" sz="1100" b="1" dirty="0" smtClean="0">
                        <a:solidFill>
                          <a:schemeClr val="tx1"/>
                        </a:solidFill>
                        <a:latin typeface="BIZ UDゴシック" panose="020B0400000000000000" pitchFamily="49" charset="-128"/>
                        <a:ea typeface="BIZ UDゴシック" panose="020B0400000000000000" pitchFamily="49" charset="-128"/>
                      </a:endParaRPr>
                    </a:p>
                    <a:p>
                      <a:pPr algn="ctr">
                        <a:lnSpc>
                          <a:spcPct val="100000"/>
                        </a:lnSpc>
                      </a:pP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終了</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lnB w="12700" cap="flat" cmpd="sng" algn="ctr">
                      <a:solidFill>
                        <a:schemeClr val="tx1"/>
                      </a:solidFill>
                      <a:prstDash val="solid"/>
                      <a:round/>
                      <a:headEnd type="none" w="med" len="med"/>
                      <a:tailEnd type="none" w="med" len="med"/>
                    </a:lnB>
                    <a:pattFill prst="wdUpDiag">
                      <a:fgClr>
                        <a:schemeClr val="accent1">
                          <a:lumMod val="40000"/>
                          <a:lumOff val="60000"/>
                        </a:schemeClr>
                      </a:fgClr>
                      <a:bgClr>
                        <a:schemeClr val="bg1"/>
                      </a:bgClr>
                    </a:pattFill>
                  </a:tcPr>
                </a:tc>
                <a:extLst>
                  <a:ext uri="{0D108BD9-81ED-4DB2-BD59-A6C34878D82A}">
                    <a16:rowId xmlns:a16="http://schemas.microsoft.com/office/drawing/2014/main" val="2830871329"/>
                  </a:ext>
                </a:extLst>
              </a:tr>
            </a:tbl>
          </a:graphicData>
        </a:graphic>
      </p:graphicFrame>
      <p:sp>
        <p:nvSpPr>
          <p:cNvPr id="45" name="正方形/長方形 44"/>
          <p:cNvSpPr/>
          <p:nvPr/>
        </p:nvSpPr>
        <p:spPr>
          <a:xfrm>
            <a:off x="0" y="9697"/>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経営形態の見直し（Ａ項目）</a:t>
            </a:r>
            <a:r>
              <a:rPr lang="ja-JP" altLang="en-US"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14</a:t>
            </a:r>
            <a:r>
              <a:rPr lang="ja-JP" altLang="en-US"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）の取組状況（事業別）　</a:t>
            </a:r>
            <a:r>
              <a:rPr lang="en-US" altLang="ja-JP"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0"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11</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7808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a:t>
            </a:r>
            <a:r>
              <a:rPr lang="ja-JP" altLang="en-US"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市で類似</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1</a:t>
            </a:r>
            <a:r>
              <a:rPr lang="en-US" altLang="ja-JP"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6" y="383466"/>
            <a:ext cx="2405382"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１</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smtClean="0">
                <a:solidFill>
                  <a:prstClr val="black"/>
                </a:solidFill>
                <a:latin typeface="UD デジタル 教科書体 N-R" panose="02020400000000000000" pitchFamily="17" charset="-128"/>
                <a:ea typeface="BIZ UDゴシック" panose="020B0400000000000000"/>
              </a:rPr>
              <a:t>公設試験研究施設</a:t>
            </a:r>
            <a:endParaRPr lang="ja-JP" altLang="en-US" sz="1400" b="1" dirty="0">
              <a:solidFill>
                <a:prstClr val="black"/>
              </a:solidFill>
              <a:latin typeface="UD デジタル 教科書体 N-R" panose="02020400000000000000" pitchFamily="17" charset="-128"/>
              <a:ea typeface="BIZ UDゴシック" panose="020B0400000000000000"/>
            </a:endParaRPr>
          </a:p>
        </p:txBody>
      </p:sp>
      <p:graphicFrame>
        <p:nvGraphicFramePr>
          <p:cNvPr id="21" name="表 20"/>
          <p:cNvGraphicFramePr>
            <a:graphicFrameLocks noGrp="1"/>
          </p:cNvGraphicFramePr>
          <p:nvPr>
            <p:extLst/>
          </p:nvPr>
        </p:nvGraphicFramePr>
        <p:xfrm>
          <a:off x="78386" y="660280"/>
          <a:ext cx="8964013" cy="1280800"/>
        </p:xfrm>
        <a:graphic>
          <a:graphicData uri="http://schemas.openxmlformats.org/drawingml/2006/table">
            <a:tbl>
              <a:tblPr firstRow="1" bandRow="1">
                <a:tableStyleId>{5940675A-B579-460E-94D1-54222C63F5DA}</a:tableStyleId>
              </a:tblPr>
              <a:tblGrid>
                <a:gridCol w="1251650">
                  <a:extLst>
                    <a:ext uri="{9D8B030D-6E8A-4147-A177-3AD203B41FA5}">
                      <a16:colId xmlns:a16="http://schemas.microsoft.com/office/drawing/2014/main" val="20000"/>
                    </a:ext>
                  </a:extLst>
                </a:gridCol>
                <a:gridCol w="1233055">
                  <a:extLst>
                    <a:ext uri="{9D8B030D-6E8A-4147-A177-3AD203B41FA5}">
                      <a16:colId xmlns:a16="http://schemas.microsoft.com/office/drawing/2014/main" val="20001"/>
                    </a:ext>
                  </a:extLst>
                </a:gridCol>
                <a:gridCol w="1579418">
                  <a:extLst>
                    <a:ext uri="{9D8B030D-6E8A-4147-A177-3AD203B41FA5}">
                      <a16:colId xmlns:a16="http://schemas.microsoft.com/office/drawing/2014/main" val="2026859108"/>
                    </a:ext>
                  </a:extLst>
                </a:gridCol>
                <a:gridCol w="1039091">
                  <a:extLst>
                    <a:ext uri="{9D8B030D-6E8A-4147-A177-3AD203B41FA5}">
                      <a16:colId xmlns:a16="http://schemas.microsoft.com/office/drawing/2014/main" val="1336547897"/>
                    </a:ext>
                  </a:extLst>
                </a:gridCol>
                <a:gridCol w="3146854">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341954">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方針</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改革手法</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25493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341954">
                <a:tc>
                  <a:txBody>
                    <a:bodyPr/>
                    <a:lstStyle/>
                    <a:p>
                      <a:pPr algn="ctr"/>
                      <a:r>
                        <a:rPr kumimoji="1" lang="ja-JP" altLang="en-US" sz="1000" b="1" dirty="0" smtClean="0">
                          <a:solidFill>
                            <a:schemeClr val="bg1"/>
                          </a:solidFill>
                          <a:latin typeface="BIZ UDゴシック" panose="020B0400000000000000" pitchFamily="49" charset="-128"/>
                          <a:ea typeface="BIZ UDゴシック" panose="020B0400000000000000" pitchFamily="49" charset="-128"/>
                        </a:rPr>
                        <a:t>産業技術総合</a:t>
                      </a:r>
                      <a:r>
                        <a:rPr kumimoji="1" lang="ja-JP" altLang="en-US" sz="1000" b="1" dirty="0">
                          <a:solidFill>
                            <a:schemeClr val="bg1"/>
                          </a:solidFill>
                          <a:latin typeface="BIZ UDゴシック" panose="020B0400000000000000" pitchFamily="49" charset="-128"/>
                          <a:ea typeface="BIZ UDゴシック" panose="020B0400000000000000" pitchFamily="49" charset="-128"/>
                        </a:rPr>
                        <a:t>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工業研究所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33231" marR="33231" marT="33231" marB="33231" anchor="ctr">
                    <a:solidFill>
                      <a:schemeClr val="accent1">
                        <a:lumMod val="40000"/>
                        <a:lumOff val="60000"/>
                      </a:schemeClr>
                    </a:solidFill>
                  </a:tcPr>
                </a:tc>
                <a:tc>
                  <a:txBody>
                    <a:bodyPr/>
                    <a:lstStyle/>
                    <a:p>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大阪産業技術研究所設立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34195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公衆衛生研究所</a:t>
                      </a:r>
                    </a:p>
                  </a:txBody>
                  <a:tcPr marL="33231" marR="33231"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環境科学研究所</a:t>
                      </a:r>
                    </a:p>
                  </a:txBody>
                  <a:tcPr marL="33231" marR="33231"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algn="l"/>
                      <a:r>
                        <a:rPr kumimoji="1" lang="ja-JP" altLang="en-US" sz="1100" b="1" dirty="0">
                          <a:solidFill>
                            <a:schemeClr val="tx1"/>
                          </a:solidFill>
                          <a:latin typeface="BIZ UDゴシック" panose="020B0400000000000000" pitchFamily="49" charset="-128"/>
                          <a:ea typeface="BIZ UDゴシック" panose="020B0400000000000000" pitchFamily="49" charset="-128"/>
                        </a:rPr>
                        <a:t> 組織統合</a:t>
                      </a:r>
                    </a:p>
                  </a:txBody>
                  <a:tcPr marL="33231" marR="33231" marT="33231" marB="33231" anchor="ctr">
                    <a:solidFill>
                      <a:schemeClr val="accent1">
                        <a:lumMod val="40000"/>
                        <a:lumOff val="60000"/>
                      </a:schemeClr>
                    </a:solidFill>
                  </a:tcPr>
                </a:tc>
                <a:tc>
                  <a:txBody>
                    <a:bodyPr/>
                    <a:lstStyle/>
                    <a:p>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大阪健康安全基盤研究所設立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7" name="テキスト ボックス 6"/>
          <p:cNvSpPr txBox="1"/>
          <p:nvPr/>
        </p:nvSpPr>
        <p:spPr>
          <a:xfrm>
            <a:off x="49810" y="2284918"/>
            <a:ext cx="1493239"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２</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出資法人</a:t>
            </a:r>
          </a:p>
        </p:txBody>
      </p:sp>
      <p:graphicFrame>
        <p:nvGraphicFramePr>
          <p:cNvPr id="3" name="表 2"/>
          <p:cNvGraphicFramePr>
            <a:graphicFrameLocks noGrp="1"/>
          </p:cNvGraphicFramePr>
          <p:nvPr>
            <p:extLst>
              <p:ext uri="{D42A27DB-BD31-4B8C-83A1-F6EECF244321}">
                <p14:modId xmlns:p14="http://schemas.microsoft.com/office/powerpoint/2010/main" val="2746843639"/>
              </p:ext>
            </p:extLst>
          </p:nvPr>
        </p:nvGraphicFramePr>
        <p:xfrm>
          <a:off x="78385" y="2592695"/>
          <a:ext cx="8964013" cy="4223279"/>
        </p:xfrm>
        <a:graphic>
          <a:graphicData uri="http://schemas.openxmlformats.org/drawingml/2006/table">
            <a:tbl>
              <a:tblPr firstRow="1" bandRow="1">
                <a:tableStyleId>{5940675A-B579-460E-94D1-54222C63F5DA}</a:tableStyleId>
              </a:tblPr>
              <a:tblGrid>
                <a:gridCol w="1255115">
                  <a:extLst>
                    <a:ext uri="{9D8B030D-6E8A-4147-A177-3AD203B41FA5}">
                      <a16:colId xmlns:a16="http://schemas.microsoft.com/office/drawing/2014/main" val="2241965948"/>
                    </a:ext>
                  </a:extLst>
                </a:gridCol>
                <a:gridCol w="1201882">
                  <a:extLst>
                    <a:ext uri="{9D8B030D-6E8A-4147-A177-3AD203B41FA5}">
                      <a16:colId xmlns:a16="http://schemas.microsoft.com/office/drawing/2014/main" val="2252930683"/>
                    </a:ext>
                  </a:extLst>
                </a:gridCol>
                <a:gridCol w="1620982">
                  <a:extLst>
                    <a:ext uri="{9D8B030D-6E8A-4147-A177-3AD203B41FA5}">
                      <a16:colId xmlns:a16="http://schemas.microsoft.com/office/drawing/2014/main" val="2436475858"/>
                    </a:ext>
                  </a:extLst>
                </a:gridCol>
                <a:gridCol w="1012536">
                  <a:extLst>
                    <a:ext uri="{9D8B030D-6E8A-4147-A177-3AD203B41FA5}">
                      <a16:colId xmlns:a16="http://schemas.microsoft.com/office/drawing/2014/main" val="3590635032"/>
                    </a:ext>
                  </a:extLst>
                </a:gridCol>
                <a:gridCol w="3159553">
                  <a:extLst>
                    <a:ext uri="{9D8B030D-6E8A-4147-A177-3AD203B41FA5}">
                      <a16:colId xmlns:a16="http://schemas.microsoft.com/office/drawing/2014/main" val="3673342445"/>
                    </a:ext>
                  </a:extLst>
                </a:gridCol>
                <a:gridCol w="713945">
                  <a:extLst>
                    <a:ext uri="{9D8B030D-6E8A-4147-A177-3AD203B41FA5}">
                      <a16:colId xmlns:a16="http://schemas.microsoft.com/office/drawing/2014/main" val="4093504592"/>
                    </a:ext>
                  </a:extLst>
                </a:gridCol>
              </a:tblGrid>
              <a:tr h="274989">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方針</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改革手法</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632699697"/>
                  </a:ext>
                </a:extLst>
              </a:tr>
              <a:tr h="274989">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968415476"/>
                  </a:ext>
                </a:extLst>
              </a:tr>
              <a:tr h="430343">
                <a:tc>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大阪府中小企業</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信用</a:t>
                      </a:r>
                      <a:r>
                        <a:rPr kumimoji="1" lang="ja-JP" altLang="en-US" sz="1100" b="1" dirty="0">
                          <a:solidFill>
                            <a:schemeClr val="bg1"/>
                          </a:solidFill>
                          <a:latin typeface="BIZ UDゴシック" panose="020B0400000000000000" pitchFamily="49" charset="-128"/>
                          <a:ea typeface="BIZ UDゴシック" panose="020B0400000000000000" pitchFamily="49" charset="-128"/>
                        </a:rPr>
                        <a:t>保証協会</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大阪市</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信用</a:t>
                      </a:r>
                      <a:r>
                        <a:rPr kumimoji="1" lang="ja-JP" altLang="en-US" sz="1100" b="1" dirty="0">
                          <a:solidFill>
                            <a:schemeClr val="bg1"/>
                          </a:solidFill>
                          <a:latin typeface="BIZ UDゴシック" panose="020B0400000000000000" pitchFamily="49" charset="-128"/>
                          <a:ea typeface="BIZ UDゴシック" panose="020B0400000000000000" pitchFamily="49" charset="-128"/>
                        </a:rPr>
                        <a:t>保証協会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16615" marB="16615" anchor="ctr">
                    <a:solidFill>
                      <a:schemeClr val="accent1">
                        <a:lumMod val="40000"/>
                        <a:lumOff val="60000"/>
                      </a:schemeClr>
                    </a:solidFill>
                  </a:tcPr>
                </a:tc>
                <a:tc>
                  <a:txBody>
                    <a:bodyPr/>
                    <a:lstStyle/>
                    <a:p>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大阪信用保証協会営業開始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16615" marB="16615"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13957981"/>
                  </a:ext>
                </a:extLst>
              </a:tr>
              <a:tr h="471908">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国際交流財団</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zh-TW" altLang="en-US" sz="1100" b="1" dirty="0">
                          <a:solidFill>
                            <a:schemeClr val="bg1"/>
                          </a:solidFill>
                          <a:latin typeface="BIZ UDゴシック" panose="020B0400000000000000" pitchFamily="49" charset="-128"/>
                          <a:ea typeface="BIZ UDゴシック" panose="020B0400000000000000" pitchFamily="49" charset="-128"/>
                        </a:rPr>
                        <a:t>国際交流</a:t>
                      </a:r>
                      <a:r>
                        <a:rPr kumimoji="1" lang="en-US" altLang="zh-TW" sz="1100" b="1" dirty="0">
                          <a:solidFill>
                            <a:schemeClr val="bg1"/>
                          </a:solidFill>
                          <a:latin typeface="BIZ UDゴシック" panose="020B0400000000000000" pitchFamily="49" charset="-128"/>
                          <a:ea typeface="BIZ UDゴシック" panose="020B0400000000000000" pitchFamily="49" charset="-128"/>
                        </a:rPr>
                        <a:t>C</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事業見直し・自立化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2017,20</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市法人を外郭団体指定</a:t>
                      </a:r>
                    </a:p>
                  </a:txBody>
                  <a:tcPr marL="84406" marR="84406" marT="16615" marB="16615"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414708425"/>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保健医療財団</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環境保健協会</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solidFill>
                      <a:schemeClr val="accent1">
                        <a:lumMod val="40000"/>
                        <a:lumOff val="60000"/>
                      </a:schemeClr>
                    </a:solidFill>
                  </a:tcPr>
                </a:tc>
                <a:tc>
                  <a:txBody>
                    <a:bodyPr/>
                    <a:lstStyle/>
                    <a:p>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事業見直し・自立化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府法人を公財化</a:t>
                      </a:r>
                    </a:p>
                    <a:p>
                      <a:r>
                        <a:rPr kumimoji="1" lang="en-US" altLang="ja-JP" sz="11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市法人を一財化</a:t>
                      </a:r>
                    </a:p>
                  </a:txBody>
                  <a:tcPr marL="84406" marR="84406" marT="16615" marB="16615"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57802241"/>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道路公社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0"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16615" marB="16615" anchor="ctr">
                    <a:noFill/>
                  </a:tcPr>
                </a:tc>
                <a:tc>
                  <a:txBody>
                    <a:bodyPr/>
                    <a:lstStyle/>
                    <a:p>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事業見直し・自立化</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2013</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　市公社を解散</a:t>
                      </a:r>
                    </a:p>
                    <a:p>
                      <a:r>
                        <a:rPr kumimoji="1" lang="en-US" altLang="ja-JP" sz="1100" b="0" dirty="0" smtClean="0">
                          <a:solidFill>
                            <a:schemeClr val="tx1"/>
                          </a:solidFill>
                          <a:latin typeface="BIZ UDゴシック" panose="020B0400000000000000" pitchFamily="49" charset="-128"/>
                          <a:ea typeface="BIZ UDゴシック" panose="020B0400000000000000" pitchFamily="49" charset="-128"/>
                        </a:rPr>
                        <a:t>2018,19</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　府公社路線の一部を高速道路会社へ移管</a:t>
                      </a:r>
                    </a:p>
                    <a:p>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今後、大阪府道路公社路線である箕面有料道路の西日本高速道路㈱</a:t>
                      </a:r>
                      <a:r>
                        <a:rPr kumimoji="1" lang="ja-JP" altLang="en-US" sz="1100" b="0" dirty="0" err="1" smtClean="0">
                          <a:solidFill>
                            <a:schemeClr val="tx1"/>
                          </a:solidFill>
                          <a:latin typeface="BIZ UDゴシック" panose="020B0400000000000000" pitchFamily="49" charset="-128"/>
                          <a:ea typeface="BIZ UDゴシック" panose="020B0400000000000000" pitchFamily="49" charset="-128"/>
                        </a:rPr>
                        <a:t>への</a:t>
                      </a:r>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移管をめざす</a:t>
                      </a:r>
                    </a:p>
                  </a:txBody>
                  <a:tcPr marL="84406" marR="84406" marT="16615" marB="16615" anchor="ctr">
                    <a:noFill/>
                  </a:tcPr>
                </a:tc>
                <a:tc>
                  <a:txBody>
                    <a:bodyPr/>
                    <a:lstStyle/>
                    <a:p>
                      <a:pPr algn="ctr"/>
                      <a:r>
                        <a:rPr kumimoji="1" lang="ja-JP" altLang="en-US" sz="1050" b="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05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extLst>
                  <a:ext uri="{0D108BD9-81ED-4DB2-BD59-A6C34878D82A}">
                    <a16:rowId xmlns:a16="http://schemas.microsoft.com/office/drawing/2014/main" val="471508412"/>
                  </a:ext>
                </a:extLst>
              </a:tr>
              <a:tr h="47190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住宅供給公社</a:t>
                      </a:r>
                      <a:endParaRPr kumimoji="1" lang="zh-TW"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a:rPr>
                        <a:t>事業の見直し・自立化</a:t>
                      </a:r>
                    </a:p>
                  </a:txBody>
                  <a:tcPr marL="84406" marR="84406" marT="16615" marB="16615" anchor="ctr">
                    <a:pattFill prst="wdUpDiag">
                      <a:fgClr>
                        <a:schemeClr val="accent1">
                          <a:lumMod val="40000"/>
                          <a:lumOff val="60000"/>
                        </a:schemeClr>
                      </a:fgClr>
                      <a:bgClr>
                        <a:prstClr val="white"/>
                      </a:bgClr>
                    </a:pattFill>
                  </a:tcPr>
                </a:tc>
                <a:tc>
                  <a:txBody>
                    <a:bodyPr/>
                    <a:lstStyle/>
                    <a:p>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事業見直し・自立化</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pattFill prst="wdUpDiag">
                      <a:fgClr>
                        <a:schemeClr val="accent1">
                          <a:lumMod val="40000"/>
                          <a:lumOff val="60000"/>
                        </a:schemeClr>
                      </a:fgClr>
                      <a:bgClr>
                        <a:prstClr val="white"/>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a:rPr>
                        <a:t>新たな大都市制度を前提としていたが、市存続のため検討終了</a:t>
                      </a:r>
                    </a:p>
                  </a:txBody>
                  <a:tcPr marL="84406" marR="84406" marT="16615" marB="16615" anchor="ctr">
                    <a:pattFill prst="wdUpDiag">
                      <a:fgClr>
                        <a:schemeClr val="accent1">
                          <a:lumMod val="40000"/>
                          <a:lumOff val="60000"/>
                        </a:schemeClr>
                      </a:fgClr>
                      <a:bgClr>
                        <a:prstClr val="white"/>
                      </a:bgClr>
                    </a:pattFill>
                  </a:tcPr>
                </a:tc>
                <a:tc>
                  <a:txBody>
                    <a:bodyPr/>
                    <a:lstStyle/>
                    <a:p>
                      <a:pPr algn="ctr"/>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検討終了</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pattFill prst="wdUpDiag">
                      <a:fgClr>
                        <a:schemeClr val="accent1">
                          <a:lumMod val="40000"/>
                          <a:lumOff val="60000"/>
                        </a:schemeClr>
                      </a:fgClr>
                      <a:bgClr>
                        <a:prstClr val="white"/>
                      </a:bgClr>
                    </a:pattFill>
                  </a:tcPr>
                </a:tc>
                <a:extLst>
                  <a:ext uri="{0D108BD9-81ED-4DB2-BD59-A6C34878D82A}">
                    <a16:rowId xmlns:a16="http://schemas.microsoft.com/office/drawing/2014/main" val="1043241994"/>
                  </a:ext>
                </a:extLst>
              </a:tr>
              <a:tr h="629791">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堺泉北埠頭㈱</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大阪港埠頭㈱</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r>
                        <a:rPr kumimoji="1" lang="en-US" altLang="ja-JP" sz="1100" dirty="0">
                          <a:solidFill>
                            <a:schemeClr val="tx1"/>
                          </a:solidFill>
                          <a:latin typeface="BIZ UDゴシック" panose="020B0400000000000000" pitchFamily="49" charset="-128"/>
                          <a:ea typeface="BIZ UDゴシック" panose="020B0400000000000000" pitchFamily="49" charset="-128"/>
                        </a:rPr>
                        <a:t>2014</a:t>
                      </a:r>
                      <a:r>
                        <a:rPr kumimoji="1" lang="ja-JP" altLang="en-US" sz="1100" dirty="0">
                          <a:solidFill>
                            <a:schemeClr val="tx1"/>
                          </a:solidFill>
                          <a:latin typeface="BIZ UDゴシック" panose="020B0400000000000000" pitchFamily="49" charset="-128"/>
                          <a:ea typeface="BIZ UDゴシック" panose="020B0400000000000000" pitchFamily="49" charset="-128"/>
                        </a:rPr>
                        <a:t>　阪神国際港湾㈱設立</a:t>
                      </a:r>
                    </a:p>
                    <a:p>
                      <a:r>
                        <a:rPr kumimoji="1" lang="ja-JP" altLang="en-US" sz="1100" dirty="0">
                          <a:solidFill>
                            <a:schemeClr val="tx1"/>
                          </a:solidFill>
                          <a:latin typeface="BIZ UDゴシック" panose="020B0400000000000000" pitchFamily="49" charset="-128"/>
                          <a:ea typeface="BIZ UDゴシック" panose="020B0400000000000000" pitchFamily="49" charset="-128"/>
                        </a:rPr>
                        <a:t>今後、阪神国際港湾㈱と堺泉北埠頭㈱の経営統合をめざす</a:t>
                      </a:r>
                    </a:p>
                  </a:txBody>
                  <a:tcPr marL="84406" marR="84406" marT="16615" marB="16615" anchor="ctr">
                    <a:noFill/>
                  </a:tcPr>
                </a:tc>
                <a:tc>
                  <a:txBody>
                    <a:bodyPr/>
                    <a:lstStyle/>
                    <a:p>
                      <a:pPr algn="ctr"/>
                      <a:r>
                        <a:rPr kumimoji="1" lang="ja-JP" altLang="en-US" sz="1000" b="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10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extLst>
                  <a:ext uri="{0D108BD9-81ED-4DB2-BD59-A6C34878D82A}">
                    <a16:rowId xmlns:a16="http://schemas.microsoft.com/office/drawing/2014/main" val="83024200"/>
                  </a:ext>
                </a:extLst>
              </a:tr>
              <a:tr h="326013">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文化財センター</a:t>
                      </a:r>
                    </a:p>
                  </a:txBody>
                  <a:tcPr marL="84406" marR="84406" marT="16615" marB="16615"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文化財協会</a:t>
                      </a:r>
                    </a:p>
                  </a:txBody>
                  <a:tcPr marL="84406" marR="84406" marT="16615" marB="16615"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16615" marB="16615" anchor="ctr">
                    <a:noFill/>
                  </a:tcPr>
                </a:tc>
                <a:tc>
                  <a:txBody>
                    <a:bodyPr/>
                    <a:lstStyle/>
                    <a:p>
                      <a:r>
                        <a:rPr kumimoji="1" lang="ja-JP" altLang="en-US" sz="1100" b="0" dirty="0" smtClean="0">
                          <a:solidFill>
                            <a:schemeClr val="tx1"/>
                          </a:solidFill>
                          <a:latin typeface="BIZ UDゴシック" panose="020B0400000000000000" pitchFamily="49" charset="-128"/>
                          <a:ea typeface="BIZ UDゴシック" panose="020B0400000000000000" pitchFamily="49" charset="-128"/>
                        </a:rPr>
                        <a:t>統合・一元化</a:t>
                      </a:r>
                      <a:endParaRPr kumimoji="1" lang="ja-JP" altLang="en-US" sz="110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tc>
                  <a:txBody>
                    <a:bodyPr/>
                    <a:lstStyle/>
                    <a:p>
                      <a:r>
                        <a:rPr kumimoji="1" lang="ja-JP" altLang="en-US" sz="1100" dirty="0">
                          <a:solidFill>
                            <a:schemeClr val="tx1"/>
                          </a:solidFill>
                          <a:latin typeface="BIZ UDゴシック" panose="020B0400000000000000" pitchFamily="49" charset="-128"/>
                          <a:ea typeface="BIZ UDゴシック" panose="020B0400000000000000" pitchFamily="49" charset="-128"/>
                        </a:rPr>
                        <a:t>あり方について協議中</a:t>
                      </a:r>
                    </a:p>
                  </a:txBody>
                  <a:tcPr marL="84406" marR="84406" marT="16615" marB="16615" anchor="ctr">
                    <a:noFill/>
                  </a:tcPr>
                </a:tc>
                <a:tc>
                  <a:txBody>
                    <a:bodyPr/>
                    <a:lstStyle/>
                    <a:p>
                      <a:pPr algn="ctr"/>
                      <a:r>
                        <a:rPr kumimoji="1" lang="ja-JP" altLang="en-US" sz="950" b="0" dirty="0" smtClean="0">
                          <a:solidFill>
                            <a:schemeClr val="tx1"/>
                          </a:solidFill>
                          <a:latin typeface="BIZ UDゴシック" panose="020B0400000000000000" pitchFamily="49" charset="-128"/>
                          <a:ea typeface="BIZ UDゴシック" panose="020B0400000000000000" pitchFamily="49" charset="-128"/>
                        </a:rPr>
                        <a:t>取組中</a:t>
                      </a:r>
                      <a:endParaRPr kumimoji="1" lang="ja-JP" altLang="en-US" sz="950" b="0"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noFill/>
                  </a:tcPr>
                </a:tc>
                <a:extLst>
                  <a:ext uri="{0D108BD9-81ED-4DB2-BD59-A6C34878D82A}">
                    <a16:rowId xmlns:a16="http://schemas.microsoft.com/office/drawing/2014/main" val="2185039244"/>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12</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294156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8851"/>
            <a:ext cx="9108000" cy="338554"/>
          </a:xfrm>
          <a:prstGeom prst="rect">
            <a:avLst/>
          </a:prstGeom>
          <a:solidFill>
            <a:schemeClr val="accent1">
              <a:lumMod val="20000"/>
              <a:lumOff val="80000"/>
            </a:schemeClr>
          </a:solidFill>
          <a:ln>
            <a:solidFill>
              <a:schemeClr val="tx2"/>
            </a:solidFill>
          </a:ln>
        </p:spPr>
        <p:txBody>
          <a:bodyPr wrap="square" anchor="ctr">
            <a:spAutoFit/>
          </a:bodyPr>
          <a:lstStyle/>
          <a:p>
            <a:pPr algn="ctr" defTabSz="884155"/>
            <a:r>
              <a:rPr lang="ja-JP" altLang="en-US" sz="16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府市で類似</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・重複している行政サービス（Ｂ項目）（</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r>
              <a:rPr lang="ja-JP" altLang="en-US"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項目）の取組状況（事業別）　</a:t>
            </a:r>
            <a:r>
              <a:rPr lang="en-US" altLang="ja-JP"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2/2</a:t>
            </a:r>
            <a:endParaRPr lang="en-US" altLang="zh-TW" sz="16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54" name="テキスト ボックス 53"/>
          <p:cNvSpPr txBox="1"/>
          <p:nvPr/>
        </p:nvSpPr>
        <p:spPr>
          <a:xfrm>
            <a:off x="78387" y="383466"/>
            <a:ext cx="1617063" cy="307777"/>
          </a:xfrm>
          <a:prstGeom prst="rect">
            <a:avLst/>
          </a:prstGeom>
          <a:noFill/>
        </p:spPr>
        <p:txBody>
          <a:bodyPr wrap="square" rtlCol="0">
            <a:spAutoFit/>
          </a:bodyPr>
          <a:lstStyle/>
          <a:p>
            <a:pPr defTabSz="884155"/>
            <a:r>
              <a:rPr lang="ja-JP" altLang="en-US" sz="1400" b="1" dirty="0">
                <a:solidFill>
                  <a:prstClr val="black"/>
                </a:solidFill>
                <a:latin typeface="UD デジタル 教科書体 N-R" panose="02020400000000000000" pitchFamily="17" charset="-128"/>
                <a:ea typeface="BIZ UDゴシック" panose="020B0400000000000000"/>
              </a:rPr>
              <a:t>３</a:t>
            </a:r>
            <a:r>
              <a:rPr lang="en-US" altLang="ja-JP" sz="1400" b="1" dirty="0">
                <a:solidFill>
                  <a:prstClr val="black"/>
                </a:solidFill>
                <a:latin typeface="UD デジタル 教科書体 N-R" panose="02020400000000000000" pitchFamily="17" charset="-128"/>
                <a:ea typeface="BIZ UDゴシック" panose="020B0400000000000000"/>
              </a:rPr>
              <a:t>.</a:t>
            </a:r>
            <a:r>
              <a:rPr lang="ja-JP" altLang="en-US" sz="1400" b="1" dirty="0">
                <a:solidFill>
                  <a:prstClr val="black"/>
                </a:solidFill>
                <a:latin typeface="UD デジタル 教科書体 N-R" panose="02020400000000000000" pitchFamily="17" charset="-128"/>
                <a:ea typeface="BIZ UDゴシック" panose="020B0400000000000000"/>
              </a:rPr>
              <a:t>公の施設等</a:t>
            </a:r>
          </a:p>
        </p:txBody>
      </p:sp>
      <p:graphicFrame>
        <p:nvGraphicFramePr>
          <p:cNvPr id="21" name="表 20"/>
          <p:cNvGraphicFramePr>
            <a:graphicFrameLocks noGrp="1"/>
          </p:cNvGraphicFramePr>
          <p:nvPr>
            <p:extLst/>
          </p:nvPr>
        </p:nvGraphicFramePr>
        <p:xfrm>
          <a:off x="89993" y="692573"/>
          <a:ext cx="8964013" cy="5881350"/>
        </p:xfrm>
        <a:graphic>
          <a:graphicData uri="http://schemas.openxmlformats.org/drawingml/2006/table">
            <a:tbl>
              <a:tblPr firstRow="1" bandRow="1">
                <a:tableStyleId>{5940675A-B579-460E-94D1-54222C63F5DA}</a:tableStyleId>
              </a:tblPr>
              <a:tblGrid>
                <a:gridCol w="1256928">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508494">
                  <a:extLst>
                    <a:ext uri="{9D8B030D-6E8A-4147-A177-3AD203B41FA5}">
                      <a16:colId xmlns:a16="http://schemas.microsoft.com/office/drawing/2014/main" val="2026859108"/>
                    </a:ext>
                  </a:extLst>
                </a:gridCol>
                <a:gridCol w="1009934">
                  <a:extLst>
                    <a:ext uri="{9D8B030D-6E8A-4147-A177-3AD203B41FA5}">
                      <a16:colId xmlns:a16="http://schemas.microsoft.com/office/drawing/2014/main" val="1336547897"/>
                    </a:ext>
                  </a:extLst>
                </a:gridCol>
                <a:gridCol w="3153912">
                  <a:extLst>
                    <a:ext uri="{9D8B030D-6E8A-4147-A177-3AD203B41FA5}">
                      <a16:colId xmlns:a16="http://schemas.microsoft.com/office/drawing/2014/main" val="20003"/>
                    </a:ext>
                  </a:extLst>
                </a:gridCol>
                <a:gridCol w="713945">
                  <a:extLst>
                    <a:ext uri="{9D8B030D-6E8A-4147-A177-3AD203B41FA5}">
                      <a16:colId xmlns:a16="http://schemas.microsoft.com/office/drawing/2014/main" val="4252845561"/>
                    </a:ext>
                  </a:extLst>
                </a:gridCol>
              </a:tblGrid>
              <a:tr h="116113">
                <a:tc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項目</a:t>
                      </a:r>
                    </a:p>
                  </a:txBody>
                  <a:tcPr marL="33231" marR="33231" marT="33231" marB="332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tx1">
                        <a:lumMod val="65000"/>
                        <a:lumOff val="35000"/>
                      </a:schemeClr>
                    </a:solidFill>
                  </a:tcPr>
                </a:tc>
                <a:tc hMerge="1">
                  <a:txBody>
                    <a:bodyPr/>
                    <a:lstStyle/>
                    <a:p>
                      <a:pPr algn="ctr"/>
                      <a:endParaRPr kumimoji="1" lang="ja-JP" altLang="en-US" sz="1100" b="1" dirty="0">
                        <a:latin typeface="Meiryo UI" panose="020B0604030504040204" pitchFamily="50" charset="-128"/>
                        <a:ea typeface="Meiryo UI" panose="020B0604030504040204" pitchFamily="50" charset="-128"/>
                      </a:endParaRPr>
                    </a:p>
                  </a:txBody>
                  <a:tcPr marT="36000" marB="36000" anchor="ctr">
                    <a:lnT w="28575"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府市連携の</a:t>
                      </a:r>
                      <a:endParaRPr kumimoji="1" lang="en-US" altLang="ja-JP" sz="1100" b="1" dirty="0" smtClean="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方針</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a:txBody>
                    <a:bodyPr/>
                    <a:lstStyle/>
                    <a:p>
                      <a:pPr algn="ctr"/>
                      <a:r>
                        <a:rPr kumimoji="1" lang="ja-JP" altLang="en-US" sz="1100" b="1" dirty="0" smtClean="0">
                          <a:solidFill>
                            <a:schemeClr val="bg1"/>
                          </a:solidFill>
                          <a:latin typeface="BIZ UDゴシック" panose="020B0400000000000000" pitchFamily="49" charset="-128"/>
                          <a:ea typeface="BIZ UDゴシック" panose="020B0400000000000000" pitchFamily="49" charset="-128"/>
                        </a:rPr>
                        <a:t>改革手法</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65000"/>
                        <a:lumOff val="35000"/>
                      </a:schemeClr>
                    </a:solidFill>
                  </a:tcPr>
                </a:tc>
                <a:tc rowSpan="2" gridSpan="2">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取組状況</a:t>
                      </a:r>
                    </a:p>
                  </a:txBody>
                  <a:tcPr marL="33231" marR="33231" marT="33231" marB="332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65000"/>
                        <a:lumOff val="35000"/>
                      </a:schemeClr>
                    </a:solidFill>
                  </a:tcPr>
                </a:tc>
                <a:tc rowSpan="2" hMerge="1">
                  <a:txBody>
                    <a:bodyPr/>
                    <a:lstStyle/>
                    <a:p>
                      <a:pPr algn="ct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07186227"/>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大阪府</a:t>
                      </a:r>
                    </a:p>
                  </a:txBody>
                  <a:tcPr marL="33231" marR="33231" marT="33231" marB="33231" anchor="ctr">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大阪市</a:t>
                      </a:r>
                      <a:endParaRPr kumimoji="1" lang="ja-JP" altLang="en-US" dirty="0">
                        <a:solidFill>
                          <a:schemeClr val="bg1"/>
                        </a:solidFill>
                        <a:latin typeface="BIZ UDゴシック" panose="020B0400000000000000" pitchFamily="49" charset="-128"/>
                        <a:ea typeface="BIZ UDゴシック" panose="020B0400000000000000" pitchFamily="49" charset="-128"/>
                      </a:endParaRPr>
                    </a:p>
                  </a:txBody>
                  <a:tcPr marL="33231" marR="33231" marT="33231" marB="33231" anchor="ctr">
                    <a:lnL w="12700" cap="flat" cmpd="sng" algn="ctr">
                      <a:solidFill>
                        <a:schemeClr val="tx1"/>
                      </a:solidFill>
                      <a:prstDash val="dash"/>
                      <a:round/>
                      <a:headEnd type="none" w="med" len="med"/>
                      <a:tailEnd type="none" w="med" len="med"/>
                    </a:lnL>
                    <a:lnT w="12700" cap="flat" cmpd="sng" algn="ctr">
                      <a:solidFill>
                        <a:schemeClr val="tx1"/>
                      </a:solidFill>
                      <a:prstDash val="dash"/>
                      <a:round/>
                      <a:headEnd type="none" w="med" len="med"/>
                      <a:tailEnd type="none" w="med" len="med"/>
                    </a:lnT>
                    <a:solidFill>
                      <a:schemeClr val="tx1">
                        <a:lumMod val="65000"/>
                        <a:lumOff val="35000"/>
                      </a:schemeClr>
                    </a:solidFill>
                  </a:tcPr>
                </a:tc>
                <a:tc vMerge="1">
                  <a:txBody>
                    <a:bodyPr/>
                    <a:lstStyle/>
                    <a:p>
                      <a:endParaRPr kumimoji="1" lang="ja-JP" altLang="en-US" dirty="0"/>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384276873"/>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府立支援学校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50" b="1" dirty="0">
                          <a:solidFill>
                            <a:schemeClr val="bg1"/>
                          </a:solidFill>
                          <a:latin typeface="BIZ UDゴシック" panose="020B0400000000000000" pitchFamily="49" charset="-128"/>
                          <a:ea typeface="BIZ UDゴシック" panose="020B0400000000000000" pitchFamily="49" charset="-128"/>
                        </a:rPr>
                        <a:t>市立特別支援学校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0"/>
                  </a:ext>
                </a:extLst>
              </a:tr>
              <a:tr h="116113">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府立高校</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市立高校</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府へ移管</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移管</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2022</a:t>
                      </a:r>
                      <a:r>
                        <a:rPr kumimoji="1" lang="ja-JP" altLang="en-US" sz="1100" b="1" dirty="0">
                          <a:solidFill>
                            <a:schemeClr val="tx1"/>
                          </a:solidFill>
                          <a:latin typeface="BIZ UDゴシック" panose="020B0400000000000000" pitchFamily="49" charset="-128"/>
                          <a:ea typeface="BIZ UDゴシック" panose="020B0400000000000000" pitchFamily="49" charset="-128"/>
                        </a:rPr>
                        <a:t>　市から府へ移管</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0001"/>
                  </a:ext>
                </a:extLst>
              </a:tr>
              <a:tr h="237056">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マイドームおおさか</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（産業振興</a:t>
                      </a:r>
                      <a:r>
                        <a:rPr kumimoji="1" lang="ja-JP" altLang="en-US" sz="900" b="1" dirty="0" smtClean="0">
                          <a:solidFill>
                            <a:schemeClr val="bg1"/>
                          </a:solidFill>
                          <a:latin typeface="BIZ UDゴシック" panose="020B0400000000000000" pitchFamily="49" charset="-128"/>
                          <a:ea typeface="BIZ UDゴシック" panose="020B0400000000000000" pitchFamily="49" charset="-128"/>
                        </a:rPr>
                        <a:t>機構）</a:t>
                      </a:r>
                      <a:endParaRPr kumimoji="1" lang="ja-JP" altLang="en-US" sz="9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産業創造館</a:t>
                      </a: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（都市型産業</a:t>
                      </a:r>
                      <a:r>
                        <a:rPr kumimoji="1" lang="ja-JP" altLang="en-US" sz="900" b="1" dirty="0" smtClean="0">
                          <a:solidFill>
                            <a:schemeClr val="bg1"/>
                          </a:solidFill>
                          <a:latin typeface="BIZ UDゴシック" panose="020B0400000000000000" pitchFamily="49" charset="-128"/>
                          <a:ea typeface="BIZ UDゴシック" panose="020B0400000000000000" pitchFamily="49" charset="-128"/>
                        </a:rPr>
                        <a:t>振興</a:t>
                      </a:r>
                      <a:endParaRPr kumimoji="1" lang="en-US" altLang="ja-JP" sz="900" b="1" dirty="0" smtClean="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900" b="1" dirty="0" smtClean="0">
                          <a:solidFill>
                            <a:schemeClr val="bg1"/>
                          </a:solidFill>
                          <a:latin typeface="BIZ UDゴシック" panose="020B0400000000000000" pitchFamily="49" charset="-128"/>
                          <a:ea typeface="BIZ UDゴシック" panose="020B0400000000000000" pitchFamily="49" charset="-128"/>
                        </a:rPr>
                        <a:t>センター</a:t>
                      </a:r>
                      <a:r>
                        <a:rPr kumimoji="1" lang="ja-JP" altLang="en-US" sz="900" b="1" dirty="0">
                          <a:solidFill>
                            <a:schemeClr val="bg1"/>
                          </a:solidFill>
                          <a:latin typeface="BIZ UDゴシック" panose="020B0400000000000000" pitchFamily="49" charset="-128"/>
                          <a:ea typeface="BIZ UDゴシック" panose="020B0400000000000000" pitchFamily="49" charset="-128"/>
                        </a:rPr>
                        <a:t>）</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組織統合</a:t>
                      </a:r>
                    </a:p>
                  </a:txBody>
                  <a:tcPr marL="84406" marR="84406" marT="33231" marB="33231" anchor="ctr">
                    <a:solidFill>
                      <a:schemeClr val="accent1">
                        <a:lumMod val="40000"/>
                        <a:lumOff val="60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solidFill>
                      <a:schemeClr val="accent1">
                        <a:lumMod val="40000"/>
                        <a:lumOff val="60000"/>
                      </a:schemeClr>
                    </a:solidFill>
                  </a:tcPr>
                </a:tc>
                <a:tc>
                  <a:txBody>
                    <a:bodyPr/>
                    <a:lstStyle/>
                    <a:p>
                      <a:r>
                        <a:rPr kumimoji="1" lang="en-US" altLang="ja-JP" sz="1100" b="1" dirty="0">
                          <a:solidFill>
                            <a:schemeClr val="tx1"/>
                          </a:solidFill>
                          <a:latin typeface="BIZ UDゴシック" panose="020B0400000000000000" pitchFamily="49" charset="-128"/>
                          <a:ea typeface="BIZ UDゴシック" panose="020B0400000000000000" pitchFamily="49" charset="-128"/>
                        </a:rPr>
                        <a:t>2019</a:t>
                      </a:r>
                      <a:r>
                        <a:rPr kumimoji="1" lang="ja-JP" altLang="en-US" sz="1100" b="1" dirty="0">
                          <a:solidFill>
                            <a:schemeClr val="tx1"/>
                          </a:solidFill>
                          <a:latin typeface="BIZ UDゴシック" panose="020B0400000000000000" pitchFamily="49" charset="-128"/>
                          <a:ea typeface="BIZ UDゴシック" panose="020B0400000000000000" pitchFamily="49" charset="-128"/>
                        </a:rPr>
                        <a:t>　</a:t>
                      </a:r>
                      <a:r>
                        <a:rPr kumimoji="1" lang="zh-TW" altLang="en-US" sz="1100" b="1" dirty="0">
                          <a:solidFill>
                            <a:schemeClr val="tx1"/>
                          </a:solidFill>
                          <a:latin typeface="BIZ UDゴシック" panose="020B0400000000000000" pitchFamily="49" charset="-128"/>
                          <a:ea typeface="BIZ UDゴシック" panose="020B0400000000000000" pitchFamily="49" charset="-128"/>
                        </a:rPr>
                        <a:t>大阪産業局設立</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4158358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府立中央図書館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市立中央図書館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府市連携事業の実施、市立図書館の民間委託拡大の実施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2718773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府立体育会館</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市立中央体育館</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府立体育館は興行中心で広域自治体が運営し、市立中央体育館は競技スポーツの拠点として整理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092630272"/>
                  </a:ext>
                </a:extLst>
              </a:tr>
              <a:tr h="206655">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門真スポーツ</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大阪プール</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役割分担を整理の上、当面ストックを有効活用</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門真スポーツ</a:t>
                      </a:r>
                      <a:r>
                        <a:rPr kumimoji="1" lang="en-US" altLang="ja-JP" sz="1000" b="1" dirty="0">
                          <a:solidFill>
                            <a:schemeClr val="tx1"/>
                          </a:solidFill>
                          <a:latin typeface="BIZ UDゴシック" panose="020B0400000000000000" pitchFamily="49" charset="-128"/>
                          <a:ea typeface="BIZ UDゴシック" panose="020B0400000000000000" pitchFamily="49" charset="-128"/>
                        </a:rPr>
                        <a:t>C</a:t>
                      </a:r>
                      <a:r>
                        <a:rPr kumimoji="1" lang="ja-JP" altLang="en-US" sz="1000" b="1" dirty="0">
                          <a:solidFill>
                            <a:schemeClr val="tx1"/>
                          </a:solidFill>
                          <a:latin typeface="BIZ UDゴシック" panose="020B0400000000000000" pitchFamily="49" charset="-128"/>
                          <a:ea typeface="BIZ UDゴシック" panose="020B0400000000000000" pitchFamily="49" charset="-128"/>
                        </a:rPr>
                        <a:t>は広域自治体が運営し、大阪プールは競技大会開催可能な拠点として整理</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895038445"/>
                  </a:ext>
                </a:extLst>
              </a:tr>
              <a:tr h="248395">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府立大型児童館ビッグバン</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キッズプラザ大阪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950" b="1" dirty="0">
                          <a:solidFill>
                            <a:schemeClr val="tx1"/>
                          </a:solidFill>
                          <a:latin typeface="BIZ UDゴシック" panose="020B0400000000000000" pitchFamily="49" charset="-128"/>
                          <a:ea typeface="BIZ UDゴシック" panose="020B0400000000000000" pitchFamily="49" charset="-128"/>
                        </a:rPr>
                        <a:t>2021</a:t>
                      </a:r>
                      <a:r>
                        <a:rPr kumimoji="1" lang="ja-JP" altLang="en-US" sz="950" b="1" dirty="0">
                          <a:solidFill>
                            <a:schemeClr val="tx1"/>
                          </a:solidFill>
                          <a:latin typeface="BIZ UDゴシック" panose="020B0400000000000000" pitchFamily="49" charset="-128"/>
                          <a:ea typeface="BIZ UDゴシック" panose="020B0400000000000000" pitchFamily="49" charset="-128"/>
                        </a:rPr>
                        <a:t>　ビッグバンは堺市へ移管</a:t>
                      </a:r>
                    </a:p>
                    <a:p>
                      <a:r>
                        <a:rPr kumimoji="1" lang="en-US" altLang="ja-JP" sz="950" b="1" dirty="0">
                          <a:solidFill>
                            <a:schemeClr val="tx1"/>
                          </a:solidFill>
                          <a:latin typeface="BIZ UDゴシック" panose="020B0400000000000000" pitchFamily="49" charset="-128"/>
                          <a:ea typeface="BIZ UDゴシック" panose="020B0400000000000000" pitchFamily="49" charset="-128"/>
                        </a:rPr>
                        <a:t>2018</a:t>
                      </a:r>
                      <a:r>
                        <a:rPr kumimoji="1" lang="ja-JP" altLang="en-US" sz="950" b="1" dirty="0">
                          <a:solidFill>
                            <a:schemeClr val="tx1"/>
                          </a:solidFill>
                          <a:latin typeface="BIZ UDゴシック" panose="020B0400000000000000" pitchFamily="49" charset="-128"/>
                          <a:ea typeface="BIZ UDゴシック" panose="020B0400000000000000" pitchFamily="49" charset="-128"/>
                        </a:rPr>
                        <a:t>　キッズプラザは公募で決定した運営事業者</a:t>
                      </a:r>
                      <a:r>
                        <a:rPr kumimoji="1" lang="ja-JP" altLang="en-US" sz="950" b="1" dirty="0" smtClean="0">
                          <a:solidFill>
                            <a:schemeClr val="tx1"/>
                          </a:solidFill>
                          <a:latin typeface="BIZ UDゴシック" panose="020B0400000000000000" pitchFamily="49" charset="-128"/>
                          <a:ea typeface="BIZ UDゴシック" panose="020B0400000000000000" pitchFamily="49" charset="-128"/>
                        </a:rPr>
                        <a:t>に</a:t>
                      </a:r>
                      <a:r>
                        <a:rPr kumimoji="1" lang="ja-JP" altLang="en-US" sz="950" b="1" dirty="0" err="1" smtClean="0">
                          <a:solidFill>
                            <a:schemeClr val="tx1"/>
                          </a:solidFill>
                          <a:latin typeface="BIZ UDゴシック" panose="020B0400000000000000" pitchFamily="49" charset="-128"/>
                          <a:ea typeface="BIZ UDゴシック" panose="020B0400000000000000" pitchFamily="49" charset="-128"/>
                        </a:rPr>
                        <a:t>よ</a:t>
                      </a:r>
                      <a:endParaRPr kumimoji="1" lang="en-US" altLang="ja-JP" sz="950" b="1"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950" b="1"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950" b="1" dirty="0" err="1" smtClean="0">
                          <a:solidFill>
                            <a:schemeClr val="tx1"/>
                          </a:solidFill>
                          <a:latin typeface="BIZ UDゴシック" panose="020B0400000000000000" pitchFamily="49" charset="-128"/>
                          <a:ea typeface="BIZ UDゴシック" panose="020B0400000000000000" pitchFamily="49" charset="-128"/>
                        </a:rPr>
                        <a:t>る</a:t>
                      </a:r>
                      <a:r>
                        <a:rPr kumimoji="1" lang="ja-JP" altLang="en-US" sz="950" b="1" dirty="0">
                          <a:solidFill>
                            <a:schemeClr val="tx1"/>
                          </a:solidFill>
                          <a:latin typeface="BIZ UDゴシック" panose="020B0400000000000000" pitchFamily="49" charset="-128"/>
                          <a:ea typeface="BIZ UDゴシック" panose="020B0400000000000000" pitchFamily="49" charset="-128"/>
                        </a:rPr>
                        <a:t>運営開始</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425764043"/>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大阪国際会議場</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インテックス大阪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zh-TW" sz="1000" b="1" dirty="0">
                          <a:solidFill>
                            <a:schemeClr val="tx1"/>
                          </a:solidFill>
                          <a:latin typeface="BIZ UDゴシック" panose="020B0400000000000000" pitchFamily="49" charset="-128"/>
                          <a:ea typeface="BIZ UDゴシック" panose="020B0400000000000000" pitchFamily="49" charset="-128"/>
                        </a:rPr>
                        <a:t>MICE</a:t>
                      </a:r>
                      <a:r>
                        <a:rPr kumimoji="1" lang="zh-TW" altLang="en-US" sz="1000" b="1" dirty="0">
                          <a:solidFill>
                            <a:schemeClr val="tx1"/>
                          </a:solidFill>
                          <a:latin typeface="BIZ UDゴシック" panose="020B0400000000000000" pitchFamily="49" charset="-128"/>
                          <a:ea typeface="BIZ UDゴシック" panose="020B0400000000000000" pitchFamily="49" charset="-128"/>
                        </a:rPr>
                        <a:t>共同誘致等連携実施</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zh-TW"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3641863917"/>
                  </a:ext>
                </a:extLst>
              </a:tr>
              <a:tr h="184144">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endParaRPr kumimoji="1" lang="en-US" altLang="ja-JP"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こども青少年施設</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1000" b="1" dirty="0">
                          <a:solidFill>
                            <a:schemeClr val="tx1"/>
                          </a:solidFill>
                          <a:latin typeface="BIZ UDゴシック" panose="020B0400000000000000" pitchFamily="49" charset="-128"/>
                          <a:ea typeface="BIZ UDゴシック" panose="020B0400000000000000" pitchFamily="49" charset="-128"/>
                        </a:rPr>
                        <a:t>2014</a:t>
                      </a:r>
                      <a:r>
                        <a:rPr kumimoji="1" lang="ja-JP" altLang="en-US" sz="1000" b="1" dirty="0">
                          <a:solidFill>
                            <a:schemeClr val="tx1"/>
                          </a:solidFill>
                          <a:latin typeface="BIZ UDゴシック" panose="020B0400000000000000" pitchFamily="49" charset="-128"/>
                          <a:ea typeface="BIZ UDゴシック" panose="020B0400000000000000" pitchFamily="49" charset="-128"/>
                        </a:rPr>
                        <a:t>　伊賀、びわ湖の施設廃止</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98749547"/>
                  </a:ext>
                </a:extLst>
              </a:tr>
              <a:tr h="237056">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障がい者交流</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800" b="1" spc="-150" dirty="0">
                          <a:solidFill>
                            <a:schemeClr val="bg1"/>
                          </a:solidFill>
                          <a:latin typeface="BIZ UDゴシック" panose="020B0400000000000000" pitchFamily="49" charset="-128"/>
                          <a:ea typeface="BIZ UDゴシック" panose="020B0400000000000000" pitchFamily="49" charset="-128"/>
                        </a:rPr>
                        <a:t>（</a:t>
                      </a:r>
                      <a:r>
                        <a:rPr kumimoji="1" lang="ja-JP" altLang="en-US" sz="800" b="1" spc="-150" dirty="0" smtClean="0">
                          <a:solidFill>
                            <a:schemeClr val="bg1"/>
                          </a:solidFill>
                          <a:latin typeface="BIZ UDゴシック" panose="020B0400000000000000" pitchFamily="49" charset="-128"/>
                          <a:ea typeface="BIZ UDゴシック" panose="020B0400000000000000" pitchFamily="49" charset="-128"/>
                        </a:rPr>
                        <a:t>ファインプラザ大阪</a:t>
                      </a:r>
                      <a:r>
                        <a:rPr kumimoji="1" lang="ja-JP" altLang="en-US" sz="800" b="1" spc="-150" dirty="0">
                          <a:solidFill>
                            <a:schemeClr val="bg1"/>
                          </a:solidFill>
                          <a:latin typeface="BIZ UDゴシック" panose="020B0400000000000000" pitchFamily="49" charset="-128"/>
                          <a:ea typeface="BIZ UDゴシック" panose="020B0400000000000000" pitchFamily="49" charset="-128"/>
                        </a:rPr>
                        <a:t>）</a:t>
                      </a:r>
                      <a:endParaRPr kumimoji="1" lang="en-US" altLang="ja-JP" sz="800" b="1" spc="-150"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00" b="1" dirty="0">
                          <a:solidFill>
                            <a:schemeClr val="bg1"/>
                          </a:solidFill>
                          <a:latin typeface="BIZ UDゴシック" panose="020B0400000000000000" pitchFamily="49" charset="-128"/>
                          <a:ea typeface="BIZ UDゴシック" panose="020B0400000000000000" pitchFamily="49" charset="-128"/>
                        </a:rPr>
                        <a:t>障がい者スポーツ</a:t>
                      </a:r>
                      <a:r>
                        <a:rPr kumimoji="1" lang="en-US" altLang="ja-JP" sz="10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en-US" altLang="ja-JP" sz="900" b="1" dirty="0">
                          <a:solidFill>
                            <a:schemeClr val="tx1"/>
                          </a:solidFill>
                          <a:latin typeface="BIZ UDゴシック" panose="020B0400000000000000" pitchFamily="49" charset="-128"/>
                          <a:ea typeface="BIZ UDゴシック" panose="020B0400000000000000" pitchFamily="49" charset="-128"/>
                        </a:rPr>
                        <a:t>2013</a:t>
                      </a:r>
                      <a:r>
                        <a:rPr kumimoji="1" lang="ja-JP" altLang="en-US" sz="900" b="1" dirty="0">
                          <a:solidFill>
                            <a:schemeClr val="tx1"/>
                          </a:solidFill>
                          <a:latin typeface="BIZ UDゴシック" panose="020B0400000000000000" pitchFamily="49" charset="-128"/>
                          <a:ea typeface="BIZ UDゴシック" panose="020B0400000000000000" pitchFamily="49" charset="-128"/>
                        </a:rPr>
                        <a:t>　ファインプラザ</a:t>
                      </a:r>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大阪指定</a:t>
                      </a:r>
                      <a:r>
                        <a:rPr kumimoji="1" lang="ja-JP" altLang="en-US" sz="900" b="1" dirty="0">
                          <a:solidFill>
                            <a:schemeClr val="tx1"/>
                          </a:solidFill>
                          <a:latin typeface="BIZ UDゴシック" panose="020B0400000000000000" pitchFamily="49" charset="-128"/>
                          <a:ea typeface="BIZ UDゴシック" panose="020B0400000000000000" pitchFamily="49" charset="-128"/>
                        </a:rPr>
                        <a:t>管理者制度を導入</a:t>
                      </a:r>
                    </a:p>
                    <a:p>
                      <a:r>
                        <a:rPr kumimoji="1" lang="en-US" altLang="ja-JP" sz="900" b="1" dirty="0" smtClean="0">
                          <a:solidFill>
                            <a:schemeClr val="tx1"/>
                          </a:solidFill>
                          <a:latin typeface="BIZ UDゴシック" panose="020B0400000000000000" pitchFamily="49" charset="-128"/>
                          <a:ea typeface="BIZ UDゴシック" panose="020B0400000000000000" pitchFamily="49" charset="-128"/>
                        </a:rPr>
                        <a:t>2021</a:t>
                      </a:r>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　市は長居の建替を決定。建替後５年を目途に長居・</a:t>
                      </a:r>
                      <a:endParaRPr kumimoji="1" lang="en-US" altLang="ja-JP" sz="900" b="1"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　　　舞洲の２館体制のあり方検討</a:t>
                      </a:r>
                      <a:endParaRPr kumimoji="1" lang="ja-JP" altLang="en-US" sz="9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2084021519"/>
                  </a:ext>
                </a:extLst>
              </a:tr>
              <a:tr h="44114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ドーンセンター</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クレオ大阪</a:t>
                      </a: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役割分担を整理</a:t>
                      </a:r>
                      <a:r>
                        <a:rPr kumimoji="1" lang="en-US" altLang="ja-JP" sz="900" b="1" dirty="0">
                          <a:solidFill>
                            <a:schemeClr val="tx1"/>
                          </a:solidFill>
                          <a:latin typeface="BIZ UDゴシック" panose="020B0400000000000000" pitchFamily="49" charset="-128"/>
                          <a:ea typeface="BIZ UDゴシック" panose="020B0400000000000000" pitchFamily="49" charset="-128"/>
                        </a:rPr>
                        <a:t>/</a:t>
                      </a:r>
                      <a:r>
                        <a:rPr kumimoji="1" lang="ja-JP" altLang="en-US" sz="900" b="1" dirty="0">
                          <a:solidFill>
                            <a:schemeClr val="tx1"/>
                          </a:solidFill>
                          <a:latin typeface="BIZ UDゴシック" panose="020B0400000000000000" pitchFamily="49" charset="-128"/>
                          <a:ea typeface="BIZ UDゴシック" panose="020B0400000000000000" pitchFamily="49" charset="-128"/>
                        </a:rPr>
                        <a:t>事業の見直し・自立化</a:t>
                      </a:r>
                    </a:p>
                  </a:txBody>
                  <a:tcPr marL="84406" marR="84406" marT="33231" marB="33231" anchor="ctr">
                    <a:solidFill>
                      <a:schemeClr val="accent1">
                        <a:lumMod val="40000"/>
                        <a:lumOff val="60000"/>
                      </a:schemeClr>
                    </a:solid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tc>
                  <a:txBody>
                    <a:bodyPr/>
                    <a:lstStyle/>
                    <a:p>
                      <a:r>
                        <a:rPr kumimoji="1" lang="ja-JP" altLang="en-US" sz="900" b="1" dirty="0">
                          <a:solidFill>
                            <a:schemeClr val="tx1"/>
                          </a:solidFill>
                          <a:latin typeface="BIZ UDゴシック" panose="020B0400000000000000" pitchFamily="49" charset="-128"/>
                          <a:ea typeface="BIZ UDゴシック" panose="020B0400000000000000" pitchFamily="49" charset="-128"/>
                        </a:rPr>
                        <a:t>所蔵資料の相互貸借サービスの推進など相互連携</a:t>
                      </a: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2015</a:t>
                      </a:r>
                      <a:r>
                        <a:rPr kumimoji="1" lang="ja-JP" altLang="en-US" sz="900" b="1" dirty="0">
                          <a:solidFill>
                            <a:schemeClr val="tx1"/>
                          </a:solidFill>
                          <a:latin typeface="BIZ UDゴシック" panose="020B0400000000000000" pitchFamily="49" charset="-128"/>
                          <a:ea typeface="BIZ UDゴシック" panose="020B0400000000000000" pitchFamily="49" charset="-128"/>
                        </a:rPr>
                        <a:t>　「クレオ大阪北」を「子育ていろいろ</a:t>
                      </a:r>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相談セン</a:t>
                      </a:r>
                      <a:endParaRPr kumimoji="1" lang="en-US" altLang="ja-JP" sz="900" b="1"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　　　ター</a:t>
                      </a:r>
                      <a:r>
                        <a:rPr kumimoji="1" lang="ja-JP" altLang="en-US" sz="900" b="1" dirty="0">
                          <a:solidFill>
                            <a:schemeClr val="tx1"/>
                          </a:solidFill>
                          <a:latin typeface="BIZ UDゴシック" panose="020B0400000000000000" pitchFamily="49" charset="-128"/>
                          <a:ea typeface="BIZ UDゴシック" panose="020B0400000000000000" pitchFamily="49" charset="-128"/>
                        </a:rPr>
                        <a:t>」へ移転し</a:t>
                      </a:r>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、新た</a:t>
                      </a:r>
                      <a:r>
                        <a:rPr kumimoji="1" lang="ja-JP" altLang="en-US" sz="900" b="1" dirty="0">
                          <a:solidFill>
                            <a:schemeClr val="tx1"/>
                          </a:solidFill>
                          <a:latin typeface="BIZ UDゴシック" panose="020B0400000000000000" pitchFamily="49" charset="-128"/>
                          <a:ea typeface="BIZ UDゴシック" panose="020B0400000000000000" pitchFamily="49" charset="-128"/>
                        </a:rPr>
                        <a:t>に「男女共同参画</a:t>
                      </a:r>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センター子</a:t>
                      </a:r>
                      <a:endParaRPr kumimoji="1" lang="en-US" altLang="ja-JP" sz="900" b="1"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　　　育て</a:t>
                      </a:r>
                      <a:r>
                        <a:rPr kumimoji="1" lang="ja-JP" altLang="en-US" sz="900" b="1" dirty="0">
                          <a:solidFill>
                            <a:schemeClr val="tx1"/>
                          </a:solidFill>
                          <a:latin typeface="BIZ UDゴシック" panose="020B0400000000000000" pitchFamily="49" charset="-128"/>
                          <a:ea typeface="BIZ UDゴシック" panose="020B0400000000000000" pitchFamily="49" charset="-128"/>
                        </a:rPr>
                        <a:t>活動支援館」として</a:t>
                      </a:r>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多機能化</a:t>
                      </a:r>
                      <a:endParaRPr kumimoji="1" lang="ja-JP" altLang="en-US" sz="900" b="1" dirty="0">
                        <a:solidFill>
                          <a:schemeClr val="tx1"/>
                        </a:solidFill>
                        <a:latin typeface="BIZ UDゴシック" panose="020B0400000000000000" pitchFamily="49" charset="-128"/>
                        <a:ea typeface="BIZ UDゴシック" panose="020B0400000000000000" pitchFamily="49" charset="-128"/>
                      </a:endParaRPr>
                    </a:p>
                    <a:p>
                      <a:r>
                        <a:rPr kumimoji="1" lang="en-US" altLang="ja-JP" sz="900" b="1" dirty="0">
                          <a:solidFill>
                            <a:schemeClr val="tx1"/>
                          </a:solidFill>
                          <a:latin typeface="BIZ UDゴシック" panose="020B0400000000000000" pitchFamily="49" charset="-128"/>
                          <a:ea typeface="BIZ UDゴシック" panose="020B0400000000000000" pitchFamily="49" charset="-128"/>
                        </a:rPr>
                        <a:t>2016</a:t>
                      </a:r>
                      <a:r>
                        <a:rPr kumimoji="1" lang="ja-JP" altLang="en-US" sz="900" b="1" dirty="0">
                          <a:solidFill>
                            <a:schemeClr val="tx1"/>
                          </a:solidFill>
                          <a:latin typeface="BIZ UDゴシック" panose="020B0400000000000000" pitchFamily="49" charset="-128"/>
                          <a:ea typeface="BIZ UDゴシック" panose="020B0400000000000000" pitchFamily="49" charset="-128"/>
                        </a:rPr>
                        <a:t>　「こども文化センター」を「クレオ大阪西」</a:t>
                      </a:r>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に移転</a:t>
                      </a:r>
                      <a:endParaRPr kumimoji="1" lang="en-US" altLang="ja-JP" sz="900" b="1" dirty="0" smtClean="0">
                        <a:solidFill>
                          <a:schemeClr val="tx1"/>
                        </a:solidFill>
                        <a:latin typeface="BIZ UDゴシック" panose="020B0400000000000000" pitchFamily="49" charset="-128"/>
                        <a:ea typeface="BIZ UDゴシック" panose="020B0400000000000000" pitchFamily="49" charset="-128"/>
                      </a:endParaRPr>
                    </a:p>
                    <a:p>
                      <a:r>
                        <a:rPr kumimoji="1" lang="ja-JP" altLang="en-US" sz="900" b="1" dirty="0" smtClean="0">
                          <a:solidFill>
                            <a:schemeClr val="tx1"/>
                          </a:solidFill>
                          <a:latin typeface="BIZ UDゴシック" panose="020B0400000000000000" pitchFamily="49" charset="-128"/>
                          <a:ea typeface="BIZ UDゴシック" panose="020B0400000000000000" pitchFamily="49" charset="-128"/>
                        </a:rPr>
                        <a:t>　　　し</a:t>
                      </a:r>
                      <a:r>
                        <a:rPr kumimoji="1" lang="ja-JP" altLang="en-US" sz="900" b="1" dirty="0">
                          <a:solidFill>
                            <a:schemeClr val="tx1"/>
                          </a:solidFill>
                          <a:latin typeface="BIZ UDゴシック" panose="020B0400000000000000" pitchFamily="49" charset="-128"/>
                          <a:ea typeface="BIZ UDゴシック" panose="020B0400000000000000" pitchFamily="49" charset="-128"/>
                        </a:rPr>
                        <a:t>複合化</a:t>
                      </a:r>
                    </a:p>
                  </a:txBody>
                  <a:tcPr marL="84406" marR="84406" marT="33231" marB="33231" anchor="ctr">
                    <a:solidFill>
                      <a:schemeClr val="accent1">
                        <a:lumMod val="40000"/>
                        <a:lumOff val="60000"/>
                      </a:schemeClr>
                    </a:solidFill>
                  </a:tcPr>
                </a:tc>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実施済</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solidFill>
                      <a:schemeClr val="accent1">
                        <a:lumMod val="40000"/>
                        <a:lumOff val="60000"/>
                      </a:schemeClr>
                    </a:solidFill>
                  </a:tcPr>
                </a:tc>
                <a:extLst>
                  <a:ext uri="{0D108BD9-81ED-4DB2-BD59-A6C34878D82A}">
                    <a16:rowId xmlns:a16="http://schemas.microsoft.com/office/drawing/2014/main" val="1914580776"/>
                  </a:ext>
                </a:extLst>
              </a:tr>
              <a:tr h="184144">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こころ健康総合</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050" b="1" dirty="0">
                          <a:solidFill>
                            <a:schemeClr val="bg1"/>
                          </a:solidFill>
                          <a:latin typeface="BIZ UDゴシック" panose="020B0400000000000000" pitchFamily="49" charset="-128"/>
                          <a:ea typeface="BIZ UDゴシック" panose="020B0400000000000000" pitchFamily="49" charset="-128"/>
                        </a:rPr>
                        <a:t>こころの健康</a:t>
                      </a:r>
                      <a:r>
                        <a:rPr kumimoji="1" lang="en-US" altLang="ja-JP" sz="105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05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100" b="1" dirty="0">
                          <a:solidFill>
                            <a:schemeClr val="tx1"/>
                          </a:solidFill>
                          <a:latin typeface="BIZ UDゴシック" panose="020B0400000000000000" pitchFamily="49" charset="-128"/>
                          <a:ea typeface="BIZ UDゴシック" panose="020B0400000000000000" pitchFamily="49" charset="-128"/>
                        </a:rPr>
                        <a:t>統合・一元化</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algn="ctr"/>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検討終了</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10002"/>
                  </a:ext>
                </a:extLst>
              </a:tr>
              <a:tr h="184144">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動物愛護管理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p>
                  </a:txBody>
                  <a:tcPr marL="84406" marR="84406" marT="33231" marB="33231" anchor="ctr">
                    <a:lnR w="12700" cap="flat" cmpd="sng" algn="ctr">
                      <a:solidFill>
                        <a:schemeClr val="tx1"/>
                      </a:solidFill>
                      <a:prstDash val="dash"/>
                      <a:round/>
                      <a:headEnd type="none" w="med" len="med"/>
                      <a:tailEnd type="none" w="med" len="med"/>
                    </a:lnR>
                    <a:solidFill>
                      <a:schemeClr val="tx1">
                        <a:lumMod val="65000"/>
                        <a:lumOff val="35000"/>
                      </a:schemeClr>
                    </a:solidFill>
                  </a:tcPr>
                </a:tc>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動物管理</a:t>
                      </a:r>
                      <a:r>
                        <a:rPr kumimoji="1" lang="en-US" altLang="ja-JP" sz="1100" b="1" dirty="0">
                          <a:solidFill>
                            <a:schemeClr val="bg1"/>
                          </a:solidFill>
                          <a:latin typeface="BIZ UDゴシック" panose="020B0400000000000000" pitchFamily="49" charset="-128"/>
                          <a:ea typeface="BIZ UDゴシック" panose="020B0400000000000000" pitchFamily="49" charset="-128"/>
                        </a:rPr>
                        <a:t>C</a:t>
                      </a:r>
                      <a:endParaRPr kumimoji="1" lang="ja-JP" altLang="en-US" sz="1100" b="1" dirty="0">
                        <a:solidFill>
                          <a:schemeClr val="bg1"/>
                        </a:solidFill>
                        <a:latin typeface="BIZ UDゴシック" panose="020B0400000000000000" pitchFamily="49" charset="-128"/>
                        <a:ea typeface="BIZ UDゴシック" panose="020B0400000000000000" pitchFamily="49" charset="-128"/>
                      </a:endParaRPr>
                    </a:p>
                  </a:txBody>
                  <a:tcPr marL="84406" marR="84406" marT="33231" marB="33231" anchor="ctr">
                    <a:lnL w="12700" cap="flat" cmpd="sng" algn="ctr">
                      <a:solidFill>
                        <a:schemeClr val="tx1"/>
                      </a:solidFill>
                      <a:prstDash val="dash"/>
                      <a:round/>
                      <a:headEnd type="none" w="med" len="med"/>
                      <a:tailEnd type="none" w="med" len="med"/>
                    </a:lnL>
                    <a:solidFill>
                      <a:schemeClr val="tx1">
                        <a:lumMod val="65000"/>
                        <a:lumOff val="35000"/>
                      </a:schemeClr>
                    </a:solidFill>
                  </a:tcPr>
                </a:tc>
                <a:tc>
                  <a:txBody>
                    <a:bodyPr/>
                    <a:lstStyle/>
                    <a:p>
                      <a:r>
                        <a:rPr kumimoji="1" lang="ja-JP" altLang="en-US" sz="1000" b="1" dirty="0">
                          <a:solidFill>
                            <a:schemeClr val="tx1"/>
                          </a:solidFill>
                          <a:latin typeface="BIZ UDゴシック" panose="020B0400000000000000" pitchFamily="49" charset="-128"/>
                          <a:ea typeface="BIZ UDゴシック" panose="020B0400000000000000" pitchFamily="49" charset="-128"/>
                        </a:rPr>
                        <a:t>役割分担を整理</a:t>
                      </a:r>
                    </a:p>
                  </a:txBody>
                  <a:tcPr marL="84406" marR="84406" marT="33231" marB="33231" anchor="ctr">
                    <a:pattFill prst="wdUpDiag">
                      <a:fgClr>
                        <a:schemeClr val="accent1">
                          <a:lumMod val="40000"/>
                          <a:lumOff val="60000"/>
                        </a:schemeClr>
                      </a:fgClr>
                      <a:bgClr>
                        <a:schemeClr val="bg1"/>
                      </a:bgClr>
                    </a:pattFill>
                  </a:tcPr>
                </a:tc>
                <a:tc>
                  <a:txBody>
                    <a:bodyPr/>
                    <a:lstStyle/>
                    <a:p>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役割見直し・機能再編</a:t>
                      </a:r>
                      <a:endParaRPr kumimoji="1" lang="ja-JP" altLang="en-US" sz="1000" b="1" dirty="0">
                        <a:solidFill>
                          <a:schemeClr val="tx1"/>
                        </a:solidFill>
                        <a:latin typeface="BIZ UDゴシック" panose="020B0400000000000000" pitchFamily="49" charset="-128"/>
                        <a:ea typeface="BIZ UDゴシック" panose="020B0400000000000000" pitchFamily="49" charset="-128"/>
                      </a:endParaRP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新たな大都市制度を前提としていたが、市存続のため検討終了</a:t>
                      </a:r>
                    </a:p>
                  </a:txBody>
                  <a:tcPr marL="84406" marR="84406" marT="33231" marB="33231" anchor="ctr">
                    <a:pattFill prst="wdUpDiag">
                      <a:fgClr>
                        <a:schemeClr val="accent1">
                          <a:lumMod val="40000"/>
                          <a:lumOff val="60000"/>
                        </a:schemeClr>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BIZ UDゴシック" panose="020B0400000000000000" pitchFamily="49" charset="-128"/>
                          <a:ea typeface="BIZ UDゴシック" panose="020B0400000000000000" pitchFamily="49" charset="-128"/>
                        </a:rPr>
                        <a:t>検討終了</a:t>
                      </a:r>
                    </a:p>
                  </a:txBody>
                  <a:tcPr marL="84406" marR="84406" marT="33231" marB="33231" anchor="ctr">
                    <a:pattFill prst="wdUpDiag">
                      <a:fgClr>
                        <a:schemeClr val="accent1">
                          <a:lumMod val="40000"/>
                          <a:lumOff val="60000"/>
                        </a:schemeClr>
                      </a:fgClr>
                      <a:bgClr>
                        <a:schemeClr val="bg1"/>
                      </a:bgClr>
                    </a:pattFill>
                  </a:tcPr>
                </a:tc>
                <a:extLst>
                  <a:ext uri="{0D108BD9-81ED-4DB2-BD59-A6C34878D82A}">
                    <a16:rowId xmlns:a16="http://schemas.microsoft.com/office/drawing/2014/main" val="2135643721"/>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0045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txBox="1">
            <a:spLocks/>
          </p:cNvSpPr>
          <p:nvPr/>
        </p:nvSpPr>
        <p:spPr>
          <a:xfrm>
            <a:off x="0" y="16412"/>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経営形態の見直し（Ａ項目）（</a:t>
            </a:r>
            <a:r>
              <a:rPr lang="en-US" altLang="ja-JP" sz="1600" b="1" dirty="0">
                <a:latin typeface="BIZ UDゴシック" panose="020B0400000000000000" pitchFamily="49" charset="-128"/>
                <a:ea typeface="BIZ UDゴシック" panose="020B0400000000000000" pitchFamily="49" charset="-128"/>
              </a:rPr>
              <a:t>24</a:t>
            </a:r>
            <a:r>
              <a:rPr lang="ja-JP" altLang="en-US" sz="1600" b="1" dirty="0">
                <a:latin typeface="BIZ UDゴシック" panose="020B0400000000000000" pitchFamily="49" charset="-128"/>
                <a:ea typeface="BIZ UDゴシック" panose="020B0400000000000000" pitchFamily="49" charset="-128"/>
              </a:rPr>
              <a:t>取組）の取組状況（改革手法別）</a:t>
            </a:r>
            <a:endParaRPr lang="en-US" altLang="ja-JP" sz="1600" b="1" dirty="0">
              <a:latin typeface="BIZ UDゴシック" panose="020B0400000000000000" pitchFamily="49" charset="-128"/>
              <a:ea typeface="BIZ UDゴシック" panose="020B0400000000000000" pitchFamily="49" charset="-128"/>
            </a:endParaRPr>
          </a:p>
        </p:txBody>
      </p:sp>
      <p:sp>
        <p:nvSpPr>
          <p:cNvPr id="24" name="コンテンツ プレースホルダー 2"/>
          <p:cNvSpPr txBox="1">
            <a:spLocks/>
          </p:cNvSpPr>
          <p:nvPr/>
        </p:nvSpPr>
        <p:spPr>
          <a:xfrm>
            <a:off x="0" y="4504756"/>
            <a:ext cx="9144000" cy="331926"/>
          </a:xfrm>
          <a:prstGeom prst="rect">
            <a:avLst/>
          </a:prstGeom>
          <a:solidFill>
            <a:schemeClr val="accent4">
              <a:lumMod val="20000"/>
              <a:lumOff val="80000"/>
            </a:schemeClr>
          </a:solidFill>
          <a:ln>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None/>
            </a:pPr>
            <a:r>
              <a:rPr lang="ja-JP" altLang="en-US" sz="1600" b="1" dirty="0">
                <a:latin typeface="BIZ UDゴシック" panose="020B0400000000000000" pitchFamily="49" charset="-128"/>
                <a:ea typeface="BIZ UDゴシック" panose="020B0400000000000000" pitchFamily="49" charset="-128"/>
              </a:rPr>
              <a:t>類似・重複している行政サービス（Ｂ項目）（</a:t>
            </a:r>
            <a:r>
              <a:rPr lang="en-US" altLang="ja-JP" sz="1600" b="1" dirty="0">
                <a:latin typeface="BIZ UDゴシック" panose="020B0400000000000000" pitchFamily="49" charset="-128"/>
                <a:ea typeface="BIZ UDゴシック" panose="020B0400000000000000" pitchFamily="49" charset="-128"/>
              </a:rPr>
              <a:t>22</a:t>
            </a:r>
            <a:r>
              <a:rPr lang="ja-JP" altLang="en-US" sz="1600" b="1" dirty="0">
                <a:latin typeface="BIZ UDゴシック" panose="020B0400000000000000" pitchFamily="49" charset="-128"/>
                <a:ea typeface="BIZ UDゴシック" panose="020B0400000000000000" pitchFamily="49" charset="-128"/>
              </a:rPr>
              <a:t>取組）の取組状況</a:t>
            </a:r>
            <a:r>
              <a:rPr lang="zh-TW" altLang="en-US" sz="1600" b="1" dirty="0">
                <a:latin typeface="BIZ UDゴシック" panose="020B0400000000000000" pitchFamily="49" charset="-128"/>
                <a:ea typeface="BIZ UDゴシック" panose="020B0400000000000000" pitchFamily="49" charset="-128"/>
              </a:rPr>
              <a:t>（改革手法別）</a:t>
            </a:r>
          </a:p>
        </p:txBody>
      </p:sp>
      <p:graphicFrame>
        <p:nvGraphicFramePr>
          <p:cNvPr id="25" name="表 24"/>
          <p:cNvGraphicFramePr>
            <a:graphicFrameLocks noGrp="1"/>
          </p:cNvGraphicFramePr>
          <p:nvPr>
            <p:extLst>
              <p:ext uri="{D42A27DB-BD31-4B8C-83A1-F6EECF244321}">
                <p14:modId xmlns:p14="http://schemas.microsoft.com/office/powerpoint/2010/main" val="1696653907"/>
              </p:ext>
            </p:extLst>
          </p:nvPr>
        </p:nvGraphicFramePr>
        <p:xfrm>
          <a:off x="444500" y="4939884"/>
          <a:ext cx="8494568" cy="1657348"/>
        </p:xfrm>
        <a:graphic>
          <a:graphicData uri="http://schemas.openxmlformats.org/drawingml/2006/table">
            <a:tbl>
              <a:tblPr/>
              <a:tblGrid>
                <a:gridCol w="1942226">
                  <a:extLst>
                    <a:ext uri="{9D8B030D-6E8A-4147-A177-3AD203B41FA5}">
                      <a16:colId xmlns:a16="http://schemas.microsoft.com/office/drawing/2014/main" val="3715737945"/>
                    </a:ext>
                  </a:extLst>
                </a:gridCol>
                <a:gridCol w="1942226">
                  <a:extLst>
                    <a:ext uri="{9D8B030D-6E8A-4147-A177-3AD203B41FA5}">
                      <a16:colId xmlns:a16="http://schemas.microsoft.com/office/drawing/2014/main" val="1255747048"/>
                    </a:ext>
                  </a:extLst>
                </a:gridCol>
                <a:gridCol w="1152529">
                  <a:extLst>
                    <a:ext uri="{9D8B030D-6E8A-4147-A177-3AD203B41FA5}">
                      <a16:colId xmlns:a16="http://schemas.microsoft.com/office/drawing/2014/main" val="4056689827"/>
                    </a:ext>
                  </a:extLst>
                </a:gridCol>
                <a:gridCol w="1152529">
                  <a:extLst>
                    <a:ext uri="{9D8B030D-6E8A-4147-A177-3AD203B41FA5}">
                      <a16:colId xmlns:a16="http://schemas.microsoft.com/office/drawing/2014/main" val="971867330"/>
                    </a:ext>
                  </a:extLst>
                </a:gridCol>
                <a:gridCol w="1152529">
                  <a:extLst>
                    <a:ext uri="{9D8B030D-6E8A-4147-A177-3AD203B41FA5}">
                      <a16:colId xmlns:a16="http://schemas.microsoft.com/office/drawing/2014/main" val="3035780391"/>
                    </a:ext>
                  </a:extLst>
                </a:gridCol>
                <a:gridCol w="1152529">
                  <a:extLst>
                    <a:ext uri="{9D8B030D-6E8A-4147-A177-3AD203B41FA5}">
                      <a16:colId xmlns:a16="http://schemas.microsoft.com/office/drawing/2014/main" val="2890371130"/>
                    </a:ext>
                  </a:extLst>
                </a:gridCol>
              </a:tblGrid>
              <a:tr h="285356">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検討終了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379047097"/>
                  </a:ext>
                </a:extLst>
              </a:tr>
              <a:tr h="285356">
                <a:tc rowSpan="4">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府市連携</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22</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統合・一元化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４</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７</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860529890"/>
                  </a:ext>
                </a:extLst>
              </a:tr>
              <a:tr h="285356">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1347371"/>
                  </a:ext>
                </a:extLst>
              </a:tr>
              <a:tr h="285356">
                <a:tc vMerge="1">
                  <a:txBody>
                    <a:bodyPr/>
                    <a:lstStyle/>
                    <a:p>
                      <a:endParaRPr kumimoji="1" lang="ja-JP" altLang="en-US"/>
                    </a:p>
                  </a:txBody>
                  <a:tcPr/>
                </a:tc>
                <a:tc>
                  <a:txBody>
                    <a:bodyPr/>
                    <a:lstStyle/>
                    <a:p>
                      <a:pPr algn="l" fontAlgn="ctr"/>
                      <a:r>
                        <a:rPr lang="ja-JP" altLang="en-US" sz="1500" b="0" i="0" u="none" strike="noStrike" smtClean="0">
                          <a:solidFill>
                            <a:schemeClr val="tx1"/>
                          </a:solidFill>
                          <a:effectLst/>
                          <a:latin typeface="BIZ UDゴシック" panose="020B0400000000000000" pitchFamily="49" charset="-128"/>
                          <a:ea typeface="BIZ UDゴシック" panose="020B0400000000000000" pitchFamily="49" charset="-128"/>
                        </a:rPr>
                        <a:t>事業見直し</a:t>
                      </a: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・自立化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４</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05765925"/>
                  </a:ext>
                </a:extLst>
              </a:tr>
              <a:tr h="285356">
                <a:tc vMerge="1">
                  <a:txBody>
                    <a:bodyPr/>
                    <a:lstStyle/>
                    <a:p>
                      <a:endParaRPr kumimoji="1" lang="ja-JP" altLang="en-US"/>
                    </a:p>
                  </a:txBody>
                  <a:tcPr/>
                </a:tc>
                <a:tc>
                  <a:txBody>
                    <a:bodyPr/>
                    <a:lstStyle/>
                    <a:p>
                      <a:pPr algn="l"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役割見直し・機能</a:t>
                      </a: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再編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８</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９</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997994996"/>
                  </a:ext>
                </a:extLst>
              </a:tr>
              <a:tr h="230568">
                <a:tc gridSpan="2">
                  <a:txBody>
                    <a:bodyPr/>
                    <a:lstStyle/>
                    <a:p>
                      <a:pPr algn="ctr" fontAlgn="ctr"/>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ctr"/>
                      <a:r>
                        <a:rPr lang="en-US" altLang="ja-JP" sz="1200" b="0" i="0" u="none" strike="noStrike" dirty="0" smtClean="0">
                          <a:solidFill>
                            <a:schemeClr val="tx1"/>
                          </a:solidFill>
                          <a:effectLst/>
                          <a:latin typeface="BIZ UDゴシック" panose="020B0400000000000000" pitchFamily="49" charset="-128"/>
                          <a:ea typeface="BIZ UDゴシック" panose="020B0400000000000000" pitchFamily="49" charset="-128"/>
                        </a:rPr>
                        <a:t>16</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ctr"/>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22</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71355848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218783627"/>
              </p:ext>
            </p:extLst>
          </p:nvPr>
        </p:nvGraphicFramePr>
        <p:xfrm>
          <a:off x="444500" y="544343"/>
          <a:ext cx="7230918" cy="3726795"/>
        </p:xfrm>
        <a:graphic>
          <a:graphicData uri="http://schemas.openxmlformats.org/drawingml/2006/table">
            <a:tbl>
              <a:tblPr/>
              <a:tblGrid>
                <a:gridCol w="1980045">
                  <a:extLst>
                    <a:ext uri="{9D8B030D-6E8A-4147-A177-3AD203B41FA5}">
                      <a16:colId xmlns:a16="http://schemas.microsoft.com/office/drawing/2014/main" val="3028694077"/>
                    </a:ext>
                  </a:extLst>
                </a:gridCol>
                <a:gridCol w="1967346">
                  <a:extLst>
                    <a:ext uri="{9D8B030D-6E8A-4147-A177-3AD203B41FA5}">
                      <a16:colId xmlns:a16="http://schemas.microsoft.com/office/drawing/2014/main" val="1987924502"/>
                    </a:ext>
                  </a:extLst>
                </a:gridCol>
                <a:gridCol w="1108364">
                  <a:extLst>
                    <a:ext uri="{9D8B030D-6E8A-4147-A177-3AD203B41FA5}">
                      <a16:colId xmlns:a16="http://schemas.microsoft.com/office/drawing/2014/main" val="1718088020"/>
                    </a:ext>
                  </a:extLst>
                </a:gridCol>
                <a:gridCol w="1122218">
                  <a:extLst>
                    <a:ext uri="{9D8B030D-6E8A-4147-A177-3AD203B41FA5}">
                      <a16:colId xmlns:a16="http://schemas.microsoft.com/office/drawing/2014/main" val="3297780918"/>
                    </a:ext>
                  </a:extLst>
                </a:gridCol>
                <a:gridCol w="1052945">
                  <a:extLst>
                    <a:ext uri="{9D8B030D-6E8A-4147-A177-3AD203B41FA5}">
                      <a16:colId xmlns:a16="http://schemas.microsoft.com/office/drawing/2014/main" val="1208486771"/>
                    </a:ext>
                  </a:extLst>
                </a:gridCol>
              </a:tblGrid>
              <a:tr h="210165">
                <a:tc gridSpan="2">
                  <a:txBody>
                    <a:bodyPr/>
                    <a:lstStyle/>
                    <a:p>
                      <a:pPr algn="ct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kumimoji="1" lang="ja-JP" altLang="en-US"/>
                    </a:p>
                  </a:txBody>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実施済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取組中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（合計）</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72040989"/>
                  </a:ext>
                </a:extLst>
              </a:tr>
              <a:tr h="210165">
                <a:tc rowSpan="7">
                  <a:txBody>
                    <a:bodyPr/>
                    <a:lstStyle/>
                    <a:p>
                      <a:pPr algn="l" fontAlgn="ct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民間活力の有効活用</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r>
                        <a:rPr lang="en-US" altLang="ja-JP" sz="1500" b="1" i="0" u="none" strike="noStrike" dirty="0">
                          <a:solidFill>
                            <a:schemeClr val="tx1"/>
                          </a:solidFill>
                          <a:effectLst/>
                          <a:latin typeface="BIZ UDゴシック" panose="020B0400000000000000" pitchFamily="49" charset="-128"/>
                          <a:ea typeface="BIZ UDゴシック" panose="020B0400000000000000" pitchFamily="49" charset="-128"/>
                        </a:rPr>
                        <a:t>13</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民営化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97408263"/>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地</a:t>
                      </a: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独法人化</a:t>
                      </a: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99870929"/>
                  </a:ext>
                </a:extLst>
              </a:tr>
              <a:tr h="306705">
                <a:tc vMerge="1">
                  <a:txBody>
                    <a:bodyPr/>
                    <a:lstStyle/>
                    <a:p>
                      <a:endParaRPr kumimoji="1" lang="ja-JP" altLang="en-US"/>
                    </a:p>
                  </a:txBody>
                  <a:tcPr/>
                </a:tc>
                <a:tc>
                  <a:txBody>
                    <a:bodyPr/>
                    <a:lstStyle/>
                    <a:p>
                      <a:pPr algn="l"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直営廃止</a:t>
                      </a:r>
                      <a:endParaRPr lang="en-US" altLang="ja-JP" sz="15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200" b="0" i="0" u="none" strike="noStrike" spc="0" dirty="0" smtClean="0">
                          <a:solidFill>
                            <a:schemeClr val="tx1"/>
                          </a:solidFill>
                          <a:effectLst/>
                          <a:latin typeface="BIZ UDゴシック" panose="020B0400000000000000" pitchFamily="49" charset="-128"/>
                          <a:ea typeface="BIZ UDゴシック" panose="020B0400000000000000" pitchFamily="49" charset="-128"/>
                        </a:rPr>
                        <a:t>（民間への機能継承含む）</a:t>
                      </a:r>
                      <a:endParaRPr lang="ja-JP" altLang="en-US" sz="1500" b="0" i="0" u="none" strike="noStrike" spc="0"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smtClean="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56831247"/>
                  </a:ext>
                </a:extLst>
              </a:tr>
              <a:tr h="14668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民間移管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64519569"/>
                  </a:ext>
                </a:extLst>
              </a:tr>
              <a:tr h="169545">
                <a:tc vMerge="1">
                  <a:txBody>
                    <a:bodyPr/>
                    <a:lstStyle/>
                    <a:p>
                      <a:endParaRPr kumimoji="1" lang="ja-JP" altLang="en-US"/>
                    </a:p>
                  </a:txBody>
                  <a:tcPr/>
                </a:tc>
                <a:tc>
                  <a:txBody>
                    <a:bodyPr/>
                    <a:lstStyle/>
                    <a:p>
                      <a:pPr algn="l" fontAlgn="ctr"/>
                      <a:r>
                        <a:rPr lang="ja-JP" altLang="en-US" sz="1500" b="0" i="0" u="none" strike="noStrike">
                          <a:solidFill>
                            <a:schemeClr val="tx1"/>
                          </a:solidFill>
                          <a:effectLst/>
                          <a:latin typeface="BIZ UDゴシック" panose="020B0400000000000000" pitchFamily="49" charset="-128"/>
                          <a:ea typeface="BIZ UDゴシック" panose="020B0400000000000000" pitchFamily="49" charset="-128"/>
                        </a:rPr>
                        <a:t>民間委託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１</a:t>
                      </a: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３</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59436053"/>
                  </a:ext>
                </a:extLst>
              </a:tr>
              <a:tr h="192405">
                <a:tc vMerge="1">
                  <a:txBody>
                    <a:bodyPr/>
                    <a:lstStyle/>
                    <a:p>
                      <a:endParaRPr kumimoji="1" lang="ja-JP" altLang="en-US"/>
                    </a:p>
                  </a:txBody>
                  <a:tcPr/>
                </a:tc>
                <a:tc>
                  <a:txBody>
                    <a:bodyPr/>
                    <a:lstStyle/>
                    <a:p>
                      <a:pPr algn="l" fontAlgn="ctr"/>
                      <a:r>
                        <a:rPr 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PFI</a:t>
                      </a:r>
                      <a:endParaRPr 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86995411"/>
                  </a:ext>
                </a:extLst>
              </a:tr>
              <a:tr h="215265">
                <a:tc vMerge="1">
                  <a:txBody>
                    <a:bodyPr/>
                    <a:lstStyle/>
                    <a:p>
                      <a:endParaRPr kumimoji="1" lang="ja-JP" altLang="en-US"/>
                    </a:p>
                  </a:txBody>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指定</a:t>
                      </a: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管理</a:t>
                      </a: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０</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47827571"/>
                  </a:ext>
                </a:extLst>
              </a:tr>
              <a:tr h="210165">
                <a:tc rowSpan="3">
                  <a:txBody>
                    <a:bodyPr/>
                    <a:lstStyle/>
                    <a:p>
                      <a:pPr algn="l" fontAlgn="ctr"/>
                      <a:r>
                        <a:rPr lang="ja-JP" altLang="en-US" sz="1500" b="1" i="0" u="none" strike="noStrike" dirty="0" smtClean="0">
                          <a:solidFill>
                            <a:schemeClr val="tx1"/>
                          </a:solidFill>
                          <a:effectLst/>
                          <a:latin typeface="BIZ UDゴシック" panose="020B0400000000000000" pitchFamily="49" charset="-128"/>
                          <a:ea typeface="BIZ UDゴシック" panose="020B0400000000000000" pitchFamily="49" charset="-128"/>
                        </a:rPr>
                        <a:t>府</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市</a:t>
                      </a:r>
                      <a:r>
                        <a:rPr lang="ja-JP" altLang="en-US" sz="1500" b="1" i="0" u="none" strike="noStrike" dirty="0" smtClean="0">
                          <a:solidFill>
                            <a:schemeClr val="tx1"/>
                          </a:solidFill>
                          <a:effectLst/>
                          <a:latin typeface="BIZ UDゴシック" panose="020B0400000000000000" pitchFamily="49" charset="-128"/>
                          <a:ea typeface="BIZ UDゴシック" panose="020B0400000000000000" pitchFamily="49" charset="-128"/>
                        </a:rPr>
                        <a:t>連携</a:t>
                      </a:r>
                      <a:endParaRPr lang="en-US" altLang="ja-JP" sz="1500" b="1" i="0" u="none" strike="noStrike" dirty="0" smtClean="0">
                        <a:solidFill>
                          <a:schemeClr val="tx1"/>
                        </a:solidFill>
                        <a:effectLst/>
                        <a:latin typeface="BIZ UDゴシック" panose="020B0400000000000000" pitchFamily="49" charset="-128"/>
                        <a:ea typeface="BIZ UDゴシック" panose="020B0400000000000000" pitchFamily="49" charset="-128"/>
                      </a:endParaRPr>
                    </a:p>
                    <a:p>
                      <a:pPr algn="l" fontAlgn="ctr"/>
                      <a:r>
                        <a:rPr lang="ja-JP" altLang="en-US" sz="1500" b="1" i="0" u="none" strike="noStrike" dirty="0" smtClean="0">
                          <a:solidFill>
                            <a:schemeClr val="tx1"/>
                          </a:solidFill>
                          <a:effectLst/>
                          <a:latin typeface="BIZ UDゴシック" panose="020B0400000000000000" pitchFamily="49" charset="-128"/>
                          <a:ea typeface="BIZ UDゴシック" panose="020B0400000000000000" pitchFamily="49" charset="-128"/>
                        </a:rPr>
                        <a:t>（７）</a:t>
                      </a:r>
                      <a:endPar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統合・一元化</a:t>
                      </a: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３</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５</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794409828"/>
                  </a:ext>
                </a:extLst>
              </a:tr>
              <a:tr h="226695">
                <a:tc vMerge="1">
                  <a:txBody>
                    <a:bodyPr/>
                    <a:lstStyle/>
                    <a:p>
                      <a:endParaRPr kumimoji="1" lang="ja-JP" alt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移管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53420799"/>
                  </a:ext>
                </a:extLst>
              </a:tr>
              <a:tr h="210165">
                <a:tc vMerge="1">
                  <a:txBody>
                    <a:bodyPr/>
                    <a:lstStyle/>
                    <a:p>
                      <a:endParaRPr kumimoji="1" lang="ja-JP" altLang="en-US"/>
                    </a:p>
                  </a:txBody>
                  <a:tcPr/>
                </a:tc>
                <a:tc>
                  <a:txBody>
                    <a:bodyPr/>
                    <a:lstStyle/>
                    <a:p>
                      <a:pPr algn="l"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事業連携</a:t>
                      </a: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584555998"/>
                  </a:ext>
                </a:extLst>
              </a:tr>
              <a:tr h="210165">
                <a:tc rowSpan="3">
                  <a:txBody>
                    <a:bodyPr/>
                    <a:lstStyle/>
                    <a:p>
                      <a:pPr algn="l" fontAlgn="ctr"/>
                      <a:r>
                        <a:rPr lang="zh-TW" altLang="en-US" sz="1500" b="1" i="0" u="none" strike="noStrike" dirty="0" smtClean="0">
                          <a:solidFill>
                            <a:schemeClr val="tx1"/>
                          </a:solidFill>
                          <a:effectLst/>
                          <a:latin typeface="BIZ UDゴシック" panose="020B0400000000000000" pitchFamily="49" charset="-128"/>
                          <a:ea typeface="BIZ UDゴシック" panose="020B0400000000000000" pitchFamily="49" charset="-128"/>
                        </a:rPr>
                        <a:t>市町村連携</a:t>
                      </a:r>
                      <a: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t/>
                      </a:r>
                      <a:br>
                        <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rPr>
                      </a:br>
                      <a:r>
                        <a:rPr lang="ja-JP" altLang="en-US" sz="1500" b="1" i="0" u="none" strike="noStrike" dirty="0" smtClean="0">
                          <a:solidFill>
                            <a:schemeClr val="tx1"/>
                          </a:solidFill>
                          <a:effectLst/>
                          <a:latin typeface="BIZ UDゴシック" panose="020B0400000000000000" pitchFamily="49" charset="-128"/>
                          <a:ea typeface="BIZ UDゴシック" panose="020B0400000000000000" pitchFamily="49" charset="-128"/>
                        </a:rPr>
                        <a:t>（４）</a:t>
                      </a:r>
                      <a:endParaRPr lang="ja-JP" altLang="en-US" sz="1500" b="1"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zh-TW"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一部事務組合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31932946"/>
                  </a:ext>
                </a:extLst>
              </a:tr>
              <a:tr h="119063">
                <a:tc vMerge="1">
                  <a:txBody>
                    <a:bodyPr/>
                    <a:lstStyle/>
                    <a:p>
                      <a:endParaRPr kumimoji="1" lang="ja-JP" altLang="en-US"/>
                    </a:p>
                  </a:txBody>
                  <a:tcPr/>
                </a:tc>
                <a:tc>
                  <a:txBody>
                    <a:bodyPr/>
                    <a:lstStyle/>
                    <a:p>
                      <a:pPr algn="l"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事業最適化</a:t>
                      </a: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２</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２</a:t>
                      </a:r>
                      <a:endParaRPr lang="en-US" altLang="ja-JP"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915432127"/>
                  </a:ext>
                </a:extLst>
              </a:tr>
              <a:tr h="119063">
                <a:tc vMerge="1">
                  <a:txBody>
                    <a:bodyPr/>
                    <a:lstStyle/>
                    <a:p>
                      <a:endParaRPr kumimoji="1" lang="ja-JP" altLang="en-US"/>
                    </a:p>
                  </a:txBody>
                  <a:tcPr/>
                </a:tc>
                <a:tc>
                  <a:txBody>
                    <a:bodyPr/>
                    <a:lstStyle/>
                    <a:p>
                      <a:pPr algn="l"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市町村支援</a:t>
                      </a: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ja-JP" altLang="en-US" sz="1500" b="0" i="0" u="none" strike="noStrike" dirty="0" smtClean="0">
                          <a:solidFill>
                            <a:schemeClr val="tx1"/>
                          </a:solidFill>
                          <a:effectLst/>
                          <a:latin typeface="BIZ UDゴシック" panose="020B0400000000000000" pitchFamily="49" charset="-128"/>
                          <a:ea typeface="BIZ UDゴシック" panose="020B0400000000000000" pitchFamily="49" charset="-128"/>
                        </a:rPr>
                        <a:t>１</a:t>
                      </a:r>
                      <a:endParaRPr lang="en-US" altLang="ja-JP" sz="15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ja-JP" altLang="en-US" sz="1200" b="0" i="0" u="none" strike="noStrike" dirty="0" smtClean="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１</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24264497"/>
                  </a:ext>
                </a:extLst>
              </a:tr>
              <a:tr h="210165">
                <a:tc gridSpan="2">
                  <a:txBody>
                    <a:bodyPr/>
                    <a:lstStyle/>
                    <a:p>
                      <a:pPr algn="ctr" fontAlgn="b"/>
                      <a:r>
                        <a:rPr lang="ja-JP" altLang="en-US" sz="1200" b="0" i="0" u="none" strike="noStrike" dirty="0">
                          <a:solidFill>
                            <a:schemeClr val="tx1"/>
                          </a:solidFill>
                          <a:effectLst/>
                          <a:latin typeface="BIZ UDゴシック" panose="020B0400000000000000" pitchFamily="49" charset="-128"/>
                          <a:ea typeface="BIZ UDゴシック" panose="020B0400000000000000" pitchFamily="49" charset="-128"/>
                        </a:rPr>
                        <a:t>（合計）</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a:txBody>
                    <a:bodyPr/>
                    <a:lstStyle/>
                    <a:p>
                      <a:pPr algn="r" fontAlgn="b"/>
                      <a:r>
                        <a:rPr lang="en-US" altLang="ja-JP" sz="1200" b="0" i="0" u="none" strike="noStrike" dirty="0" smtClean="0">
                          <a:solidFill>
                            <a:schemeClr val="tx1"/>
                          </a:solidFill>
                          <a:effectLst/>
                          <a:latin typeface="BIZ UDゴシック" panose="020B0400000000000000" pitchFamily="49" charset="-128"/>
                          <a:ea typeface="BIZ UDゴシック" panose="020B0400000000000000" pitchFamily="49" charset="-128"/>
                        </a:rPr>
                        <a:t>12</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altLang="ja-JP" sz="1200" b="0" i="0" u="none" strike="noStrike" dirty="0" smtClean="0">
                          <a:solidFill>
                            <a:schemeClr val="tx1"/>
                          </a:solidFill>
                          <a:effectLst/>
                          <a:latin typeface="BIZ UDゴシック" panose="020B0400000000000000" pitchFamily="49" charset="-128"/>
                          <a:ea typeface="BIZ UDゴシック" panose="020B0400000000000000" pitchFamily="49" charset="-128"/>
                        </a:rPr>
                        <a:t>12</a:t>
                      </a:r>
                      <a:endPar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n-US" altLang="ja-JP" sz="1200" b="0" i="0" u="none" strike="noStrike" dirty="0">
                          <a:solidFill>
                            <a:schemeClr val="tx1"/>
                          </a:solidFill>
                          <a:effectLst/>
                          <a:latin typeface="BIZ UDゴシック" panose="020B0400000000000000" pitchFamily="49" charset="-128"/>
                          <a:ea typeface="BIZ UDゴシック" panose="020B0400000000000000" pitchFamily="49" charset="-128"/>
                          <a:cs typeface="Calibri" panose="020F0502020204030204" pitchFamily="34" charset="0"/>
                        </a:rPr>
                        <a:t>24</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3723912"/>
                  </a:ext>
                </a:extLst>
              </a:tr>
            </a:tbl>
          </a:graphicData>
        </a:graphic>
      </p:graphicFrame>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14</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12740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266700" y="3822003"/>
            <a:ext cx="8737600" cy="1473897"/>
          </a:xfrm>
          <a:prstGeom prst="roundRect">
            <a:avLst>
              <a:gd name="adj" fmla="val 9590"/>
            </a:avLst>
          </a:prstGeom>
          <a:solidFill>
            <a:schemeClr val="accent4">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3500" y="277585"/>
            <a:ext cx="9029700" cy="609781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spcBef>
                <a:spcPts val="0"/>
              </a:spcBef>
              <a:buFont typeface="Arial" panose="020B0604020202020204" pitchFamily="34" charset="0"/>
              <a:buNone/>
            </a:pPr>
            <a:r>
              <a:rPr lang="ja-JP" altLang="en-US" sz="1600" b="1" dirty="0">
                <a:latin typeface="BIZ UDゴシック" panose="020B0400000000000000" pitchFamily="49" charset="-128"/>
                <a:ea typeface="BIZ UDゴシック" panose="020B0400000000000000" pitchFamily="49" charset="-128"/>
              </a:rPr>
              <a:t>■　大阪府市統合本部会議における議論経過</a:t>
            </a:r>
            <a:endParaRPr lang="en-US" altLang="ja-JP" sz="16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2011.12.27</a:t>
            </a:r>
            <a:r>
              <a:rPr lang="ja-JP" altLang="en-US" sz="1400" b="1" dirty="0">
                <a:latin typeface="BIZ UDゴシック" panose="020B0400000000000000" pitchFamily="49" charset="-128"/>
                <a:ea typeface="BIZ UDゴシック" panose="020B0400000000000000" pitchFamily="49" charset="-128"/>
              </a:rPr>
              <a:t>（第１回）</a:t>
            </a:r>
            <a:endParaRPr lang="en-US" altLang="ja-JP" sz="1400" b="1"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・府市統合本部の協議事項として、</a:t>
            </a:r>
            <a:r>
              <a:rPr lang="ja-JP" altLang="en-US" sz="1200" u="sng" dirty="0">
                <a:latin typeface="BIZ UDゴシック" panose="020B0400000000000000" pitchFamily="49" charset="-128"/>
                <a:ea typeface="BIZ UDゴシック" panose="020B0400000000000000" pitchFamily="49" charset="-128"/>
              </a:rPr>
              <a:t>「</a:t>
            </a:r>
            <a:r>
              <a:rPr lang="ja-JP" altLang="en-US" sz="1200" u="sng" dirty="0" smtClean="0">
                <a:latin typeface="BIZ UDゴシック" panose="020B0400000000000000" pitchFamily="49" charset="-128"/>
                <a:ea typeface="BIZ UDゴシック" panose="020B0400000000000000" pitchFamily="49" charset="-128"/>
              </a:rPr>
              <a:t>広域行政・二重行政のあり方に</a:t>
            </a:r>
            <a:r>
              <a:rPr lang="ja-JP" altLang="en-US" sz="1200" u="sng" dirty="0">
                <a:latin typeface="BIZ UDゴシック" panose="020B0400000000000000" pitchFamily="49" charset="-128"/>
                <a:ea typeface="BIZ UDゴシック" panose="020B0400000000000000" pitchFamily="49" charset="-128"/>
              </a:rPr>
              <a:t>関すること」を扱う</a:t>
            </a:r>
            <a:r>
              <a:rPr lang="ja-JP" altLang="en-US" sz="1200" dirty="0">
                <a:latin typeface="BIZ UDゴシック" panose="020B0400000000000000" pitchFamily="49" charset="-128"/>
                <a:ea typeface="BIZ UDゴシック" panose="020B0400000000000000" pitchFamily="49" charset="-128"/>
              </a:rPr>
              <a:t>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・①現状の自己分析、自己評価、②課題抽出、③課題解決の方策の検討　を経て、</a:t>
            </a:r>
            <a:r>
              <a:rPr lang="ja-JP" altLang="en-US" sz="1200" u="sng" dirty="0">
                <a:latin typeface="BIZ UDゴシック" panose="020B0400000000000000" pitchFamily="49" charset="-128"/>
                <a:ea typeface="BIZ UDゴシック" panose="020B0400000000000000" pitchFamily="49" charset="-128"/>
              </a:rPr>
              <a:t>府市統合本部会議で方針を決定</a:t>
            </a:r>
            <a:r>
              <a:rPr lang="ja-JP" altLang="en-US" sz="1200" dirty="0">
                <a:latin typeface="BIZ UDゴシック" panose="020B0400000000000000" pitchFamily="49" charset="-128"/>
                <a:ea typeface="BIZ UDゴシック" panose="020B0400000000000000" pitchFamily="49" charset="-128"/>
              </a:rPr>
              <a:t>する　➡　決定</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ja-JP" altLang="en-US" sz="1200" dirty="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a:t>
            </a:r>
            <a:r>
              <a:rPr lang="ja-JP" altLang="en-US" sz="1200" u="sng" dirty="0" smtClean="0">
                <a:latin typeface="BIZ UDゴシック" panose="020B0400000000000000" pitchFamily="49" charset="-128"/>
                <a:ea typeface="BIZ UDゴシック" panose="020B0400000000000000" pitchFamily="49" charset="-128"/>
              </a:rPr>
              <a:t>広域行政・</a:t>
            </a:r>
            <a:r>
              <a:rPr lang="ja-JP" altLang="en-US" sz="1200" u="sng" dirty="0">
                <a:latin typeface="BIZ UDゴシック" panose="020B0400000000000000" pitchFamily="49" charset="-128"/>
                <a:ea typeface="BIZ UDゴシック" panose="020B0400000000000000" pitchFamily="49" charset="-128"/>
              </a:rPr>
              <a:t>⼆</a:t>
            </a:r>
            <a:r>
              <a:rPr lang="ja-JP" altLang="en-US" sz="1200" u="sng" dirty="0" smtClean="0">
                <a:latin typeface="BIZ UDゴシック" panose="020B0400000000000000" pitchFamily="49" charset="-128"/>
                <a:ea typeface="BIZ UDゴシック" panose="020B0400000000000000" pitchFamily="49" charset="-128"/>
              </a:rPr>
              <a:t>重行政の</a:t>
            </a:r>
            <a:r>
              <a:rPr lang="ja-JP" altLang="en-US" sz="1200" u="sng" dirty="0">
                <a:latin typeface="BIZ UDゴシック" panose="020B0400000000000000" pitchFamily="49" charset="-128"/>
                <a:ea typeface="BIZ UDゴシック" panose="020B0400000000000000" pitchFamily="49" charset="-128"/>
              </a:rPr>
              <a:t>仕分け、一元化案の検討」を行う対象事業</a:t>
            </a:r>
            <a:r>
              <a:rPr lang="ja-JP" altLang="en-US" sz="1200" dirty="0">
                <a:latin typeface="BIZ UDゴシック" panose="020B0400000000000000" pitchFamily="49" charset="-128"/>
                <a:ea typeface="BIZ UDゴシック" panose="020B0400000000000000" pitchFamily="49" charset="-128"/>
              </a:rPr>
              <a:t>　➡　例示</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endParaRPr lang="ja-JP" altLang="en-US"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Font typeface="Arial" panose="020B0604020202020204" pitchFamily="34" charset="0"/>
              <a:buNone/>
            </a:pPr>
            <a:r>
              <a:rPr lang="en-US" altLang="ja-JP" sz="1400" b="1" dirty="0">
                <a:latin typeface="BIZ UDゴシック" panose="020B0400000000000000" pitchFamily="49" charset="-128"/>
                <a:ea typeface="BIZ UDゴシック" panose="020B0400000000000000" pitchFamily="49" charset="-128"/>
              </a:rPr>
              <a:t>2012.3.29</a:t>
            </a:r>
            <a:r>
              <a:rPr lang="ja-JP" altLang="en-US" sz="1400" b="1" dirty="0">
                <a:latin typeface="BIZ UDゴシック" panose="020B0400000000000000" pitchFamily="49" charset="-128"/>
                <a:ea typeface="BIZ UDゴシック" panose="020B0400000000000000" pitchFamily="49" charset="-128"/>
              </a:rPr>
              <a:t>（第７回） </a:t>
            </a:r>
            <a:r>
              <a:rPr lang="ja-JP" altLang="en-US" sz="1200" dirty="0">
                <a:latin typeface="BIZ UDゴシック" panose="020B0400000000000000" pitchFamily="49" charset="-128"/>
                <a:ea typeface="BIZ UDゴシック" panose="020B0400000000000000" pitchFamily="49" charset="-128"/>
              </a:rPr>
              <a:t>・経営形態の見直し項目（Ａ項目</a:t>
            </a:r>
            <a:r>
              <a:rPr lang="ja-JP" altLang="en-US" sz="1200" dirty="0" smtClean="0">
                <a:latin typeface="BIZ UDゴシック" panose="020B0400000000000000" pitchFamily="49" charset="-128"/>
                <a:ea typeface="BIZ UDゴシック" panose="020B0400000000000000" pitchFamily="49" charset="-128"/>
              </a:rPr>
              <a:t>）の</a:t>
            </a:r>
            <a:r>
              <a:rPr lang="ja-JP" altLang="en-US" sz="1200" dirty="0">
                <a:latin typeface="BIZ UDゴシック" panose="020B0400000000000000" pitchFamily="49" charset="-128"/>
                <a:ea typeface="BIZ UDゴシック" panose="020B0400000000000000" pitchFamily="49" charset="-128"/>
              </a:rPr>
              <a:t>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500"/>
              </a:lnSpc>
              <a:spcBef>
                <a:spcPts val="0"/>
              </a:spcBef>
              <a:buNone/>
            </a:pPr>
            <a:r>
              <a:rPr lang="en-US" altLang="ja-JP" sz="1400" b="1" dirty="0">
                <a:latin typeface="BIZ UDゴシック" panose="020B0400000000000000" pitchFamily="49" charset="-128"/>
                <a:ea typeface="BIZ UDゴシック" panose="020B0400000000000000" pitchFamily="49" charset="-128"/>
              </a:rPr>
              <a:t>2012.5.8 </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10</a:t>
            </a:r>
            <a:r>
              <a:rPr lang="ja-JP" altLang="en-US" sz="1400" b="1" dirty="0">
                <a:latin typeface="BIZ UDゴシック" panose="020B0400000000000000" pitchFamily="49" charset="-128"/>
                <a:ea typeface="BIZ UDゴシック" panose="020B0400000000000000" pitchFamily="49" charset="-128"/>
              </a:rPr>
              <a:t>回） </a:t>
            </a:r>
            <a:r>
              <a:rPr lang="ja-JP" altLang="en-US" sz="1200" dirty="0">
                <a:latin typeface="BIZ UDゴシック" panose="020B0400000000000000" pitchFamily="49" charset="-128"/>
                <a:ea typeface="BIZ UDゴシック" panose="020B0400000000000000" pitchFamily="49" charset="-128"/>
              </a:rPr>
              <a:t>・類似・重複している行政サービス（Ｂ項目</a:t>
            </a:r>
            <a:r>
              <a:rPr lang="ja-JP" altLang="en-US" sz="1200" dirty="0" smtClean="0">
                <a:latin typeface="BIZ UDゴシック" panose="020B0400000000000000" pitchFamily="49" charset="-128"/>
                <a:ea typeface="BIZ UDゴシック" panose="020B0400000000000000" pitchFamily="49" charset="-128"/>
              </a:rPr>
              <a:t>）の</a:t>
            </a:r>
            <a:r>
              <a:rPr lang="ja-JP" altLang="en-US" sz="1200" dirty="0">
                <a:latin typeface="BIZ UDゴシック" panose="020B0400000000000000" pitchFamily="49" charset="-128"/>
                <a:ea typeface="BIZ UDゴシック" panose="020B0400000000000000" pitchFamily="49" charset="-128"/>
              </a:rPr>
              <a:t>論点整理</a:t>
            </a:r>
            <a:endParaRPr lang="en-US" altLang="ja-JP" sz="1200" dirty="0">
              <a:latin typeface="BIZ UDゴシック" panose="020B0400000000000000" pitchFamily="49" charset="-128"/>
              <a:ea typeface="BIZ UDゴシック" panose="020B0400000000000000" pitchFamily="49" charset="-128"/>
            </a:endParaRPr>
          </a:p>
          <a:p>
            <a:pPr marL="0" indent="0">
              <a:lnSpc>
                <a:spcPts val="1600"/>
              </a:lnSpc>
              <a:spcBef>
                <a:spcPts val="0"/>
              </a:spcBef>
              <a:buNone/>
            </a:pPr>
            <a:r>
              <a:rPr lang="en-US" altLang="ja-JP" sz="1400" b="1" dirty="0">
                <a:latin typeface="BIZ UDゴシック" panose="020B0400000000000000" pitchFamily="49" charset="-128"/>
                <a:ea typeface="BIZ UDゴシック" panose="020B0400000000000000" pitchFamily="49" charset="-128"/>
              </a:rPr>
              <a:t>2012.6.19</a:t>
            </a:r>
            <a:r>
              <a:rPr lang="ja-JP" altLang="en-US" sz="1400" b="1" dirty="0">
                <a:latin typeface="BIZ UDゴシック" panose="020B0400000000000000" pitchFamily="49" charset="-128"/>
                <a:ea typeface="BIZ UDゴシック" panose="020B0400000000000000" pitchFamily="49" charset="-128"/>
              </a:rPr>
              <a:t>（第</a:t>
            </a:r>
            <a:r>
              <a:rPr lang="en-US" altLang="ja-JP" sz="1400" b="1" dirty="0">
                <a:latin typeface="BIZ UDゴシック" panose="020B0400000000000000" pitchFamily="49" charset="-128"/>
                <a:ea typeface="BIZ UDゴシック" panose="020B0400000000000000" pitchFamily="49" charset="-128"/>
              </a:rPr>
              <a:t>14</a:t>
            </a:r>
            <a:r>
              <a:rPr lang="ja-JP" altLang="en-US" sz="1400" b="1" dirty="0">
                <a:latin typeface="BIZ UDゴシック" panose="020B0400000000000000" pitchFamily="49" charset="-128"/>
                <a:ea typeface="BIZ UDゴシック" panose="020B0400000000000000" pitchFamily="49" charset="-128"/>
              </a:rPr>
              <a:t>回</a:t>
            </a:r>
            <a:r>
              <a:rPr lang="ja-JP" altLang="en-US" sz="1400" b="1" dirty="0" smtClean="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経営形態の見直し項目（Ａ項目）の基本的方向性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a:p>
            <a:pPr marL="0" indent="0">
              <a:lnSpc>
                <a:spcPts val="1600"/>
              </a:lnSpc>
              <a:spcBef>
                <a:spcPts val="0"/>
              </a:spcBef>
              <a:buNone/>
            </a:pPr>
            <a:r>
              <a:rPr lang="ja-JP" altLang="en-US" sz="1400" dirty="0">
                <a:latin typeface="BIZ UDゴシック" panose="020B0400000000000000" pitchFamily="49" charset="-128"/>
                <a:ea typeface="BIZ UDゴシック" panose="020B0400000000000000" pitchFamily="49" charset="-128"/>
              </a:rPr>
              <a:t>                    </a:t>
            </a:r>
            <a:r>
              <a:rPr lang="ja-JP" altLang="en-US" sz="1200" dirty="0" smtClean="0">
                <a:latin typeface="BIZ UDゴシック" panose="020B0400000000000000" pitchFamily="49" charset="-128"/>
                <a:ea typeface="BIZ UDゴシック" panose="020B0400000000000000" pitchFamily="49" charset="-128"/>
              </a:rPr>
              <a:t>・</a:t>
            </a:r>
            <a:r>
              <a:rPr lang="ja-JP" altLang="en-US" sz="1200" u="sng" dirty="0">
                <a:latin typeface="BIZ UDゴシック" panose="020B0400000000000000" pitchFamily="49" charset="-128"/>
                <a:ea typeface="BIZ UDゴシック" panose="020B0400000000000000" pitchFamily="49" charset="-128"/>
              </a:rPr>
              <a:t>類似・重複している行政サービス（Ｂ項目）の基本的方向性</a:t>
            </a:r>
            <a:r>
              <a:rPr lang="ja-JP" altLang="en-US" sz="1200" dirty="0">
                <a:latin typeface="BIZ UDゴシック" panose="020B0400000000000000" pitchFamily="49" charset="-128"/>
                <a:ea typeface="BIZ UDゴシック" panose="020B0400000000000000" pitchFamily="49" charset="-128"/>
              </a:rPr>
              <a:t>について　➡　決定</a:t>
            </a:r>
          </a:p>
        </p:txBody>
      </p:sp>
      <p:sp>
        <p:nvSpPr>
          <p:cNvPr id="7" name="正方形/長方形 6"/>
          <p:cNvSpPr/>
          <p:nvPr/>
        </p:nvSpPr>
        <p:spPr>
          <a:xfrm>
            <a:off x="387926" y="3975511"/>
            <a:ext cx="1906199"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◆Ａ：経営形態の変更</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◎地下鉄 ◎公営住宅</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◎バス ◎病院 ◎水道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◎文化施設 ◎大学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◎港湾 ◎一般廃棄物</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◎市場 ◎消防 など</a:t>
            </a:r>
          </a:p>
        </p:txBody>
      </p:sp>
      <p:sp>
        <p:nvSpPr>
          <p:cNvPr id="8" name="正方形/長方形 7"/>
          <p:cNvSpPr/>
          <p:nvPr/>
        </p:nvSpPr>
        <p:spPr>
          <a:xfrm>
            <a:off x="2450283" y="3975511"/>
            <a:ext cx="335477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◆Ｂ：統合により効率化</a:t>
            </a:r>
            <a:r>
              <a:rPr lang="ja-JP" altLang="en-US" sz="1200" b="1" u="sng" dirty="0" smtClean="0">
                <a:latin typeface="BIZ UDゴシック" panose="020B0400000000000000" pitchFamily="49" charset="-128"/>
                <a:ea typeface="BIZ UDゴシック" panose="020B0400000000000000" pitchFamily="49" charset="-128"/>
              </a:rPr>
              <a:t>、サービス向上</a:t>
            </a:r>
            <a:endParaRPr lang="en-US" altLang="ja-JP" sz="1200" b="1" u="sng" dirty="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ex. </a:t>
            </a:r>
            <a:endParaRPr lang="en-US" altLang="ja-JP" sz="1200" dirty="0" smtClean="0">
              <a:latin typeface="BIZ UDゴシック" panose="020B0400000000000000" pitchFamily="49" charset="-128"/>
              <a:ea typeface="BIZ UDゴシック" panose="020B0400000000000000" pitchFamily="49" charset="-128"/>
            </a:endParaRPr>
          </a:p>
          <a:p>
            <a:r>
              <a:rPr lang="en-US" altLang="ja-JP" sz="1200" dirty="0" smtClean="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府中小企業信用保証協会と市信用保証協会</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府立産業技術総合研究所と市立工業研究所</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◎府立公衆衛生研究所と市立環境科学</a:t>
            </a:r>
            <a:r>
              <a:rPr lang="ja-JP" altLang="en-US" sz="1200" dirty="0" smtClean="0">
                <a:latin typeface="BIZ UDゴシック" panose="020B0400000000000000" pitchFamily="49" charset="-128"/>
                <a:ea typeface="BIZ UDゴシック" panose="020B0400000000000000" pitchFamily="49" charset="-128"/>
              </a:rPr>
              <a:t>研究所</a:t>
            </a:r>
            <a:endParaRPr lang="en-US" altLang="ja-JP" sz="1200" dirty="0">
              <a:latin typeface="BIZ UDゴシック" panose="020B0400000000000000" pitchFamily="49" charset="-128"/>
              <a:ea typeface="BIZ UDゴシック" panose="020B0400000000000000" pitchFamily="49" charset="-128"/>
            </a:endParaRPr>
          </a:p>
          <a:p>
            <a:endParaRPr lang="ja-JP" altLang="en-US" sz="120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5961211" y="3975511"/>
            <a:ext cx="2877991" cy="1200329"/>
          </a:xfrm>
          <a:prstGeom prst="rect">
            <a:avLst/>
          </a:prstGeom>
          <a:solidFill>
            <a:schemeClr val="bg1"/>
          </a:solidFill>
          <a:ln>
            <a:solidFill>
              <a:srgbClr val="FF0000"/>
            </a:solidFill>
          </a:ln>
        </p:spPr>
        <p:txBody>
          <a:bodyPr wrap="square">
            <a:spAutoFit/>
          </a:bodyPr>
          <a:lstStyle/>
          <a:p>
            <a:r>
              <a:rPr lang="ja-JP" altLang="en-US" sz="1200" b="1" u="sng" dirty="0">
                <a:latin typeface="BIZ UDゴシック" panose="020B0400000000000000" pitchFamily="49" charset="-128"/>
                <a:ea typeface="BIZ UDゴシック" panose="020B0400000000000000" pitchFamily="49" charset="-128"/>
              </a:rPr>
              <a:t>◆Ｃ：事務事業の再編</a:t>
            </a:r>
            <a:endParaRPr lang="en-US" altLang="ja-JP" sz="1200" b="1" u="sng"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◎「関西広域連合」「広域自治体」</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「府市共同法人」「水平連携」 </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「基礎自治体」「廃止」へ仕分け</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政策整合、事務見直し等</a:t>
            </a:r>
            <a:endParaRPr lang="en-US" altLang="ja-JP" sz="12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p>
        </p:txBody>
      </p:sp>
      <p:sp>
        <p:nvSpPr>
          <p:cNvPr id="12" name="コンテンツ プレースホルダー 2"/>
          <p:cNvSpPr txBox="1">
            <a:spLocks/>
          </p:cNvSpPr>
          <p:nvPr/>
        </p:nvSpPr>
        <p:spPr>
          <a:xfrm>
            <a:off x="369695" y="1981999"/>
            <a:ext cx="2230630" cy="113636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◆国、市町村との役割分担の解析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◆類似府県</a:t>
            </a:r>
            <a:r>
              <a:rPr lang="ja-JP" altLang="en-US" sz="1000" dirty="0" smtClean="0">
                <a:latin typeface="BIZ UDゴシック" panose="020B0400000000000000" pitchFamily="49" charset="-128"/>
                <a:ea typeface="BIZ UDゴシック" panose="020B0400000000000000" pitchFamily="49" charset="-128"/>
              </a:rPr>
              <a:t>や民間等</a:t>
            </a:r>
            <a:r>
              <a:rPr lang="ja-JP" altLang="en-US" sz="1000" dirty="0">
                <a:latin typeface="BIZ UDゴシック" panose="020B0400000000000000" pitchFamily="49" charset="-128"/>
                <a:ea typeface="BIZ UDゴシック" panose="020B0400000000000000" pitchFamily="49" charset="-128"/>
              </a:rPr>
              <a:t>との</a:t>
            </a:r>
            <a:r>
              <a:rPr lang="ja-JP" altLang="en-US" sz="1000" dirty="0" smtClean="0">
                <a:latin typeface="BIZ UDゴシック" panose="020B0400000000000000" pitchFamily="49" charset="-128"/>
                <a:ea typeface="BIZ UDゴシック" panose="020B0400000000000000" pitchFamily="49" charset="-128"/>
              </a:rPr>
              <a:t>事業比較</a:t>
            </a:r>
            <a:r>
              <a:rPr lang="ja-JP" altLang="en-US" sz="1000" dirty="0">
                <a:latin typeface="BIZ UDゴシック" panose="020B0400000000000000" pitchFamily="49" charset="-128"/>
                <a:ea typeface="BIZ UDゴシック" panose="020B0400000000000000" pitchFamily="49" charset="-128"/>
              </a:rPr>
              <a:t>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（数値で分析）</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◆外郭団体との関与の有無</a:t>
            </a:r>
          </a:p>
        </p:txBody>
      </p:sp>
      <p:sp>
        <p:nvSpPr>
          <p:cNvPr id="6" name="コンテンツ プレースホルダー 2"/>
          <p:cNvSpPr txBox="1">
            <a:spLocks/>
          </p:cNvSpPr>
          <p:nvPr/>
        </p:nvSpPr>
        <p:spPr>
          <a:xfrm>
            <a:off x="546100" y="1803229"/>
            <a:ext cx="1904183" cy="267322"/>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Font typeface="Arial" panose="020B0604020202020204" pitchFamily="34" charset="0"/>
              <a:buNone/>
            </a:pPr>
            <a:r>
              <a:rPr lang="ja-JP" altLang="en-US" sz="1000" dirty="0">
                <a:latin typeface="BIZ UDゴシック" panose="020B0400000000000000" pitchFamily="49" charset="-128"/>
                <a:ea typeface="BIZ UDゴシック" panose="020B0400000000000000" pitchFamily="49" charset="-128"/>
              </a:rPr>
              <a:t>①現状の課題分析、自己評価</a:t>
            </a:r>
          </a:p>
        </p:txBody>
      </p:sp>
      <p:sp>
        <p:nvSpPr>
          <p:cNvPr id="14" name="コンテンツ プレースホルダー 2"/>
          <p:cNvSpPr txBox="1">
            <a:spLocks/>
          </p:cNvSpPr>
          <p:nvPr/>
        </p:nvSpPr>
        <p:spPr>
          <a:xfrm>
            <a:off x="2908878" y="1936890"/>
            <a:ext cx="1683036" cy="1181473"/>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◆事業継続意義の確認</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⇒事業廃止か継続か、</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継続の場合の内容の</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改善（効率化）、</a:t>
            </a: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充実方策は</a:t>
            </a:r>
            <a:endParaRPr lang="en-US" altLang="ja-JP" sz="1000" dirty="0">
              <a:latin typeface="BIZ UDゴシック" panose="020B0400000000000000" pitchFamily="49" charset="-128"/>
              <a:ea typeface="BIZ UDゴシック" panose="020B0400000000000000" pitchFamily="49" charset="-128"/>
            </a:endParaRPr>
          </a:p>
        </p:txBody>
      </p:sp>
      <p:sp>
        <p:nvSpPr>
          <p:cNvPr id="13" name="コンテンツ プレースホルダー 2"/>
          <p:cNvSpPr txBox="1">
            <a:spLocks/>
          </p:cNvSpPr>
          <p:nvPr/>
        </p:nvSpPr>
        <p:spPr>
          <a:xfrm>
            <a:off x="3233916" y="1803229"/>
            <a:ext cx="1032959" cy="247619"/>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②課題抽出</a:t>
            </a:r>
          </a:p>
        </p:txBody>
      </p:sp>
      <p:sp>
        <p:nvSpPr>
          <p:cNvPr id="16" name="コンテンツ プレースホルダー 2"/>
          <p:cNvSpPr txBox="1">
            <a:spLocks/>
          </p:cNvSpPr>
          <p:nvPr/>
        </p:nvSpPr>
        <p:spPr>
          <a:xfrm>
            <a:off x="4891949" y="1936890"/>
            <a:ext cx="3265080" cy="1181471"/>
          </a:xfrm>
          <a:prstGeom prst="rect">
            <a:avLst/>
          </a:prstGeom>
          <a:noFill/>
          <a:ln>
            <a:solidFill>
              <a:srgbClr val="FF000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200"/>
              </a:lnSpc>
              <a:spcBef>
                <a:spcPts val="0"/>
              </a:spcBef>
              <a:buNone/>
            </a:pPr>
            <a:endParaRPr lang="en-US" altLang="ja-JP"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smtClean="0">
                <a:latin typeface="BIZ UDゴシック" panose="020B0400000000000000" pitchFamily="49" charset="-128"/>
                <a:ea typeface="BIZ UDゴシック" panose="020B0400000000000000" pitchFamily="49" charset="-128"/>
              </a:rPr>
              <a:t>◆現行体制</a:t>
            </a:r>
            <a:r>
              <a:rPr lang="ja-JP" altLang="en-US" sz="1000" dirty="0">
                <a:latin typeface="BIZ UDゴシック" panose="020B0400000000000000" pitchFamily="49" charset="-128"/>
                <a:ea typeface="BIZ UDゴシック" panose="020B0400000000000000" pitchFamily="49" charset="-128"/>
              </a:rPr>
              <a:t>のもとでの</a:t>
            </a:r>
            <a:r>
              <a:rPr lang="ja-JP" altLang="en-US" sz="1000" dirty="0" smtClean="0">
                <a:latin typeface="BIZ UDゴシック" panose="020B0400000000000000" pitchFamily="49" charset="-128"/>
                <a:ea typeface="BIZ UDゴシック" panose="020B0400000000000000" pitchFamily="49" charset="-128"/>
              </a:rPr>
              <a:t>解決方策</a:t>
            </a:r>
            <a:endParaRPr lang="ja-JP" altLang="en-US" sz="1000" dirty="0">
              <a:latin typeface="BIZ UDゴシック" panose="020B0400000000000000" pitchFamily="49" charset="-128"/>
              <a:ea typeface="BIZ UDゴシック" panose="020B0400000000000000" pitchFamily="49" charset="-128"/>
            </a:endParaRP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⇒短期と中期の視点で検討</a:t>
            </a:r>
          </a:p>
          <a:p>
            <a:pPr marL="0" indent="0">
              <a:lnSpc>
                <a:spcPts val="1200"/>
              </a:lnSpc>
              <a:spcBef>
                <a:spcPts val="0"/>
              </a:spcBef>
              <a:buNone/>
            </a:pPr>
            <a:r>
              <a:rPr lang="ja-JP" altLang="en-US" sz="1000" dirty="0" smtClean="0">
                <a:latin typeface="BIZ UDゴシック" panose="020B0400000000000000" pitchFamily="49" charset="-128"/>
                <a:ea typeface="BIZ UDゴシック" panose="020B0400000000000000" pitchFamily="49" charset="-128"/>
              </a:rPr>
              <a:t>◆現行体制</a:t>
            </a:r>
            <a:r>
              <a:rPr lang="ja-JP" altLang="en-US" sz="1000" dirty="0">
                <a:latin typeface="BIZ UDゴシック" panose="020B0400000000000000" pitchFamily="49" charset="-128"/>
                <a:ea typeface="BIZ UDゴシック" panose="020B0400000000000000" pitchFamily="49" charset="-128"/>
              </a:rPr>
              <a:t>を前提としない解決⽅策</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⇒広域・基礎への事業移管</a:t>
            </a:r>
            <a:r>
              <a:rPr lang="ja-JP" altLang="en-US" sz="1000" dirty="0" smtClean="0">
                <a:latin typeface="BIZ UDゴシック" panose="020B0400000000000000" pitchFamily="49" charset="-128"/>
                <a:ea typeface="BIZ UDゴシック" panose="020B0400000000000000" pitchFamily="49" charset="-128"/>
              </a:rPr>
              <a:t>、民間へ</a:t>
            </a:r>
            <a:r>
              <a:rPr lang="ja-JP" altLang="en-US" sz="1000" dirty="0">
                <a:latin typeface="BIZ UDゴシック" panose="020B0400000000000000" pitchFamily="49" charset="-128"/>
                <a:ea typeface="BIZ UDゴシック" panose="020B0400000000000000" pitchFamily="49" charset="-128"/>
              </a:rPr>
              <a:t>の業務委託等</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◆経営形態の転換可能性</a:t>
            </a:r>
          </a:p>
          <a:p>
            <a:pPr marL="0" indent="0">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　</a:t>
            </a:r>
            <a:r>
              <a:rPr lang="ja-JP" altLang="en-US" sz="1000" dirty="0" smtClean="0">
                <a:latin typeface="BIZ UDゴシック" panose="020B0400000000000000" pitchFamily="49" charset="-128"/>
                <a:ea typeface="BIZ UDゴシック" panose="020B0400000000000000" pitchFamily="49" charset="-128"/>
              </a:rPr>
              <a:t>⇒民営化、</a:t>
            </a:r>
            <a:r>
              <a:rPr lang="ja-JP" altLang="en-US" sz="1000" dirty="0">
                <a:latin typeface="BIZ UDゴシック" panose="020B0400000000000000" pitchFamily="49" charset="-128"/>
                <a:ea typeface="BIZ UDゴシック" panose="020B0400000000000000" pitchFamily="49" charset="-128"/>
              </a:rPr>
              <a:t>事業譲渡、外郭団体への事業移管等</a:t>
            </a:r>
          </a:p>
        </p:txBody>
      </p:sp>
      <p:sp>
        <p:nvSpPr>
          <p:cNvPr id="15" name="コンテンツ プレースホルダー 2"/>
          <p:cNvSpPr txBox="1">
            <a:spLocks/>
          </p:cNvSpPr>
          <p:nvPr/>
        </p:nvSpPr>
        <p:spPr>
          <a:xfrm>
            <a:off x="5622274" y="1803229"/>
            <a:ext cx="1612272" cy="258977"/>
          </a:xfrm>
          <a:prstGeom prst="rect">
            <a:avLst/>
          </a:prstGeom>
          <a:solidFill>
            <a:schemeClr val="accent4">
              <a:lumMod val="20000"/>
              <a:lumOff val="80000"/>
            </a:schemeClr>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ts val="1200"/>
              </a:lnSpc>
              <a:spcBef>
                <a:spcPts val="0"/>
              </a:spcBef>
              <a:buNone/>
            </a:pPr>
            <a:r>
              <a:rPr lang="ja-JP" altLang="en-US" sz="1000" dirty="0">
                <a:latin typeface="BIZ UDゴシック" panose="020B0400000000000000" pitchFamily="49" charset="-128"/>
                <a:ea typeface="BIZ UDゴシック" panose="020B0400000000000000" pitchFamily="49" charset="-128"/>
              </a:rPr>
              <a:t>➂課題解決方策の検討</a:t>
            </a:r>
            <a:endParaRPr lang="en-US" altLang="ja-JP" sz="1000"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8500609" y="1634503"/>
            <a:ext cx="353943" cy="1644040"/>
          </a:xfrm>
          <a:prstGeom prst="rect">
            <a:avLst/>
          </a:prstGeom>
          <a:ln>
            <a:solidFill>
              <a:srgbClr val="FF0000"/>
            </a:solidFill>
          </a:ln>
        </p:spPr>
        <p:txBody>
          <a:bodyPr vert="eaVert" wrap="none">
            <a:spAutoFit/>
          </a:bodyPr>
          <a:lstStyle/>
          <a:p>
            <a:r>
              <a:rPr lang="ja-JP" altLang="en-US" sz="1100" dirty="0">
                <a:latin typeface="BIZ UDゴシック" panose="020B0400000000000000" pitchFamily="49" charset="-128"/>
                <a:ea typeface="BIZ UDゴシック" panose="020B0400000000000000" pitchFamily="49" charset="-128"/>
              </a:rPr>
              <a:t>府市統合本部会議の決定</a:t>
            </a:r>
          </a:p>
        </p:txBody>
      </p:sp>
      <p:sp>
        <p:nvSpPr>
          <p:cNvPr id="18" name="右矢印 17"/>
          <p:cNvSpPr/>
          <p:nvPr/>
        </p:nvSpPr>
        <p:spPr>
          <a:xfrm>
            <a:off x="2672324" y="2274647"/>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4671089" y="2274646"/>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8246611" y="2274645"/>
            <a:ext cx="185229" cy="483793"/>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66700" y="1571003"/>
            <a:ext cx="8737600" cy="1794498"/>
          </a:xfrm>
          <a:prstGeom prst="roundRect">
            <a:avLst>
              <a:gd name="adj" fmla="val 959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p:cNvSpPr txBox="1">
            <a:spLocks/>
          </p:cNvSpPr>
          <p:nvPr/>
        </p:nvSpPr>
        <p:spPr>
          <a:xfrm>
            <a:off x="8083481" y="23585"/>
            <a:ext cx="1018050" cy="288000"/>
          </a:xfrm>
          <a:prstGeom prst="rect">
            <a:avLst/>
          </a:prstGeom>
          <a:noFill/>
          <a:ln>
            <a:solidFill>
              <a:srgbClr val="FF00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ja-JP" altLang="en-US" sz="1400" dirty="0">
                <a:latin typeface="BIZ UDゴシック" panose="020B0400000000000000" pitchFamily="49" charset="-128"/>
                <a:ea typeface="BIZ UDゴシック" panose="020B0400000000000000" pitchFamily="49" charset="-128"/>
              </a:rPr>
              <a:t>参考資料</a:t>
            </a:r>
          </a:p>
        </p:txBody>
      </p:sp>
      <p:sp>
        <p:nvSpPr>
          <p:cNvPr id="2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15</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13527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0"/>
            <a:ext cx="576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（２）大阪府市に</a:t>
            </a:r>
            <a:r>
              <a:rPr lang="ja-JP" altLang="en-US" sz="1600" b="1" u="sng" dirty="0">
                <a:solidFill>
                  <a:schemeClr val="bg1"/>
                </a:solidFill>
                <a:latin typeface="BIZ UDゴシック" panose="020B0400000000000000" pitchFamily="49" charset="-128"/>
                <a:ea typeface="BIZ UDゴシック" panose="020B0400000000000000" pitchFamily="49" charset="-128"/>
              </a:rPr>
              <a:t>おける一体的な行政運営</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の推進</a:t>
            </a:r>
            <a:r>
              <a:rPr lang="ja-JP" altLang="en-US" sz="1600" b="1" dirty="0" smtClean="0">
                <a:solidFill>
                  <a:schemeClr val="bg1"/>
                </a:solidFill>
                <a:latin typeface="BIZ UDゴシック" panose="020B0400000000000000" pitchFamily="49" charset="-128"/>
                <a:ea typeface="BIZ UDゴシック" panose="020B0400000000000000" pitchFamily="49" charset="-128"/>
              </a:rPr>
              <a:t>　</a:t>
            </a:r>
            <a:endParaRPr lang="zh-TW" altLang="en-US" sz="1600" b="1" u="sng" dirty="0">
              <a:solidFill>
                <a:schemeClr val="bg1"/>
              </a:solidFill>
              <a:latin typeface="BIZ UDゴシック" panose="020B0400000000000000" pitchFamily="49" charset="-128"/>
              <a:ea typeface="BIZ UDゴシック" panose="020B0400000000000000" pitchFamily="49"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03186825"/>
              </p:ext>
            </p:extLst>
          </p:nvPr>
        </p:nvGraphicFramePr>
        <p:xfrm>
          <a:off x="251520" y="692696"/>
          <a:ext cx="8712968" cy="5808354"/>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504056">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304298">
                <a:tc>
                  <a:txBody>
                    <a:bodyPr/>
                    <a:lstStyle/>
                    <a:p>
                      <a:pPr marL="72000" indent="-457200" algn="just"/>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年の大阪府市統合本部の設置以降、二重行政の解消を進め、大阪の成長、都市機能の核となるまちづくりに府市連携により取り組んできた。</a:t>
                      </a:r>
                    </a:p>
                    <a:p>
                      <a:pPr marL="72000" indent="-457200" algn="just"/>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2020</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月の住民投票において、特別区制度は否決。</a:t>
                      </a:r>
                    </a:p>
                    <a:p>
                      <a:pPr marL="72000" indent="-457200" algn="just"/>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・今後は、大阪市の存続を前提に、副首都の実現に向け、過去の二重行政に戻すことなく、さらに府市連携を強固にし、府市一体で大阪の成長、まちづくりを強力に推し進めていくことが必要。</a:t>
                      </a:r>
                    </a:p>
                  </a:txBody>
                  <a:tcPr marL="36000" marR="72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将来にわたって府市の一体的な行政運営を推進することを通じて、二重行政を解消するとともに大阪の成長及び発展を図ることにより、副首都・大阪を確立し、もって豊かな住民生活を実現する。</a:t>
                      </a:r>
                      <a:endParaRPr kumimoji="1" lang="en-US" altLang="ja-JP" sz="14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2021.4</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「大阪府（市）及び大阪市（府）における一体的な行政運営の推進に関する条例」（府市一体条例）を施行。</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・府市一体条例に基づき、副首都推進本部（大阪府市）会議を設置し、これまで７回の会議を開催。</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2021.6</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大阪の成長及び発展に関する基本的な方針に関する事務を市から府に委託</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広域的な観点からのまちづくり等に係る都市計画に関する事務を市から府に委託</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2021.11</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大阪都市計画局を共同設置</a:t>
                      </a: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2022.1</a:t>
                      </a:r>
                      <a:r>
                        <a:rPr kumimoji="1" lang="en-US" altLang="ja-JP" sz="14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万博推進局を共同設置</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・知事と市長が大阪の成長・発展の基本的な方針等を協議・合意し、府市一体となって施策を進めている。</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16</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696391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角丸四角形 54"/>
          <p:cNvSpPr/>
          <p:nvPr/>
        </p:nvSpPr>
        <p:spPr>
          <a:xfrm>
            <a:off x="99173" y="3156773"/>
            <a:ext cx="9000000" cy="3569247"/>
          </a:xfrm>
          <a:prstGeom prst="roundRect">
            <a:avLst>
              <a:gd name="adj" fmla="val 362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2" name="角丸四角形 51"/>
          <p:cNvSpPr/>
          <p:nvPr/>
        </p:nvSpPr>
        <p:spPr>
          <a:xfrm>
            <a:off x="179512" y="3420000"/>
            <a:ext cx="4788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r>
              <a:rPr lang="ja-JP" altLang="en-US" sz="1100" dirty="0" smtClean="0">
                <a:solidFill>
                  <a:schemeClr val="tx1"/>
                </a:solidFill>
                <a:latin typeface="BIZ UDゴシック" panose="020B0400000000000000" pitchFamily="49" charset="-128"/>
                <a:ea typeface="BIZ UDゴシック" panose="020B0400000000000000" pitchFamily="49" charset="-128"/>
              </a:rPr>
              <a:t>◆本部長：知事　　副本部長：市長</a:t>
            </a: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r>
              <a:rPr lang="ja-JP" altLang="en-US" sz="1100" dirty="0" smtClean="0">
                <a:solidFill>
                  <a:schemeClr val="tx1"/>
                </a:solidFill>
                <a:latin typeface="BIZ UDゴシック" panose="020B0400000000000000" pitchFamily="49" charset="-128"/>
                <a:ea typeface="BIZ UDゴシック" panose="020B0400000000000000" pitchFamily="49" charset="-128"/>
              </a:rPr>
              <a:t>　（本部長は、会議の進行や会議に関する事務のとりまとめを行う）</a:t>
            </a:r>
            <a:endParaRPr lang="en-US" altLang="ja-JP" sz="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00" dirty="0" smtClean="0">
              <a:solidFill>
                <a:schemeClr val="tx1"/>
              </a:solidFill>
              <a:latin typeface="BIZ UDゴシック" panose="020B0400000000000000" pitchFamily="49" charset="-128"/>
              <a:ea typeface="BIZ UDゴシック" panose="020B0400000000000000" pitchFamily="49" charset="-128"/>
            </a:endParaRPr>
          </a:p>
          <a:p>
            <a:r>
              <a:rPr lang="ja-JP" altLang="en-US" sz="1100" dirty="0" smtClean="0">
                <a:solidFill>
                  <a:schemeClr val="tx1"/>
                </a:solidFill>
                <a:latin typeface="BIZ UDゴシック" panose="020B0400000000000000" pitchFamily="49" charset="-128"/>
                <a:ea typeface="BIZ UDゴシック" panose="020B0400000000000000" pitchFamily="49" charset="-128"/>
              </a:rPr>
              <a:t>◆会議では、府市が対等の立場において議論を尽くし合意に努める</a:t>
            </a:r>
            <a:endParaRPr lang="en-US" altLang="ja-JP" sz="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00" dirty="0" smtClean="0">
              <a:solidFill>
                <a:schemeClr val="tx1"/>
              </a:solidFill>
              <a:latin typeface="BIZ UDゴシック" panose="020B0400000000000000" pitchFamily="49" charset="-128"/>
              <a:ea typeface="BIZ UDゴシック" panose="020B0400000000000000" pitchFamily="49" charset="-128"/>
            </a:endParaRPr>
          </a:p>
          <a:p>
            <a:r>
              <a:rPr lang="ja-JP" altLang="en-US" sz="1100" dirty="0" smtClean="0">
                <a:solidFill>
                  <a:schemeClr val="tx1"/>
                </a:solidFill>
                <a:latin typeface="BIZ UDゴシック" panose="020B0400000000000000" pitchFamily="49" charset="-128"/>
                <a:ea typeface="BIZ UDゴシック" panose="020B0400000000000000" pitchFamily="49" charset="-128"/>
              </a:rPr>
              <a:t>◆会議の主な協議事項</a:t>
            </a: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r>
              <a:rPr lang="ja-JP" altLang="en-US" sz="1050" dirty="0" smtClean="0">
                <a:solidFill>
                  <a:schemeClr val="tx1"/>
                </a:solidFill>
                <a:latin typeface="BIZ UDゴシック" panose="020B0400000000000000" pitchFamily="49" charset="-128"/>
                <a:ea typeface="BIZ UDゴシック" panose="020B0400000000000000" pitchFamily="49" charset="-128"/>
              </a:rPr>
              <a:t>　○「</a:t>
            </a:r>
            <a:r>
              <a:rPr lang="ja-JP" altLang="en-US" sz="1050" dirty="0">
                <a:solidFill>
                  <a:schemeClr val="tx1"/>
                </a:solidFill>
                <a:latin typeface="BIZ UDゴシック" panose="020B0400000000000000" pitchFamily="49" charset="-128"/>
                <a:ea typeface="BIZ UDゴシック" panose="020B0400000000000000" pitchFamily="49" charset="-128"/>
              </a:rPr>
              <a:t>大阪の成長戦略」など</a:t>
            </a:r>
            <a:r>
              <a:rPr lang="ja-JP" altLang="en-US" sz="1050" dirty="0" smtClean="0">
                <a:solidFill>
                  <a:schemeClr val="tx1"/>
                </a:solidFill>
                <a:latin typeface="BIZ UDゴシック" panose="020B0400000000000000" pitchFamily="49" charset="-128"/>
                <a:ea typeface="BIZ UDゴシック" panose="020B0400000000000000" pitchFamily="49" charset="-128"/>
              </a:rPr>
              <a:t>、大阪</a:t>
            </a:r>
            <a:r>
              <a:rPr lang="ja-JP" altLang="en-US" sz="1050" dirty="0">
                <a:solidFill>
                  <a:schemeClr val="tx1"/>
                </a:solidFill>
                <a:latin typeface="BIZ UDゴシック" panose="020B0400000000000000" pitchFamily="49" charset="-128"/>
                <a:ea typeface="BIZ UDゴシック" panose="020B0400000000000000" pitchFamily="49" charset="-128"/>
              </a:rPr>
              <a:t>の</a:t>
            </a:r>
            <a:r>
              <a:rPr lang="ja-JP" altLang="en-US" sz="1050" dirty="0" smtClean="0">
                <a:solidFill>
                  <a:schemeClr val="tx1"/>
                </a:solidFill>
                <a:latin typeface="BIZ UDゴシック" panose="020B0400000000000000" pitchFamily="49" charset="-128"/>
                <a:ea typeface="BIZ UDゴシック" panose="020B0400000000000000" pitchFamily="49" charset="-128"/>
              </a:rPr>
              <a:t>成長</a:t>
            </a:r>
            <a:r>
              <a:rPr lang="ja-JP" altLang="en-US" sz="1050" dirty="0">
                <a:solidFill>
                  <a:schemeClr val="tx1"/>
                </a:solidFill>
                <a:latin typeface="BIZ UDゴシック" panose="020B0400000000000000" pitchFamily="49" charset="-128"/>
                <a:ea typeface="BIZ UDゴシック" panose="020B0400000000000000" pitchFamily="49" charset="-128"/>
              </a:rPr>
              <a:t>・発展に関する取組</a:t>
            </a:r>
            <a:r>
              <a:rPr lang="ja-JP" altLang="en-US" sz="1050" dirty="0" smtClean="0">
                <a:solidFill>
                  <a:schemeClr val="tx1"/>
                </a:solidFill>
                <a:latin typeface="BIZ UDゴシック" panose="020B0400000000000000" pitchFamily="49" charset="-128"/>
                <a:ea typeface="BIZ UDゴシック" panose="020B0400000000000000" pitchFamily="49" charset="-128"/>
              </a:rPr>
              <a:t>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smtClean="0">
                <a:solidFill>
                  <a:schemeClr val="tx1"/>
                </a:solidFill>
                <a:latin typeface="BIZ UDゴシック" panose="020B0400000000000000" pitchFamily="49" charset="-128"/>
                <a:ea typeface="BIZ UDゴシック" panose="020B0400000000000000" pitchFamily="49" charset="-128"/>
              </a:rPr>
              <a:t>　○「大阪のまちづくりグランドデザイン」</a:t>
            </a:r>
            <a:r>
              <a:rPr lang="ja-JP" altLang="en-US" sz="1050" dirty="0">
                <a:solidFill>
                  <a:schemeClr val="tx1"/>
                </a:solidFill>
                <a:latin typeface="BIZ UDゴシック" panose="020B0400000000000000" pitchFamily="49" charset="-128"/>
                <a:ea typeface="BIZ UDゴシック" panose="020B0400000000000000" pitchFamily="49" charset="-128"/>
              </a:rPr>
              <a:t>など、大阪の</a:t>
            </a:r>
            <a:r>
              <a:rPr lang="ja-JP" altLang="en-US" sz="1050" dirty="0" smtClean="0">
                <a:solidFill>
                  <a:schemeClr val="tx1"/>
                </a:solidFill>
                <a:latin typeface="BIZ UDゴシック" panose="020B0400000000000000" pitchFamily="49" charset="-128"/>
                <a:ea typeface="BIZ UDゴシック" panose="020B0400000000000000" pitchFamily="49" charset="-128"/>
              </a:rPr>
              <a:t>成長</a:t>
            </a:r>
            <a:r>
              <a:rPr lang="ja-JP" altLang="en-US" sz="1050" dirty="0">
                <a:solidFill>
                  <a:schemeClr val="tx1"/>
                </a:solidFill>
                <a:latin typeface="BIZ UDゴシック" panose="020B0400000000000000" pitchFamily="49" charset="-128"/>
                <a:ea typeface="BIZ UDゴシック" panose="020B0400000000000000" pitchFamily="49" charset="-128"/>
              </a:rPr>
              <a:t>・</a:t>
            </a:r>
            <a:r>
              <a:rPr lang="ja-JP" altLang="en-US" sz="1050" dirty="0" smtClean="0">
                <a:solidFill>
                  <a:schemeClr val="tx1"/>
                </a:solidFill>
                <a:latin typeface="BIZ UDゴシック" panose="020B0400000000000000" pitchFamily="49" charset="-128"/>
                <a:ea typeface="BIZ UDゴシック" panose="020B0400000000000000" pitchFamily="49" charset="-128"/>
              </a:rPr>
              <a:t>発展</a:t>
            </a:r>
            <a:r>
              <a:rPr lang="ja-JP" altLang="en-US" sz="1050" dirty="0">
                <a:solidFill>
                  <a:schemeClr val="tx1"/>
                </a:solidFill>
                <a:latin typeface="BIZ UDゴシック" panose="020B0400000000000000" pitchFamily="49" charset="-128"/>
                <a:ea typeface="BIZ UDゴシック" panose="020B0400000000000000" pitchFamily="49" charset="-128"/>
              </a:rPr>
              <a:t>を</a:t>
            </a:r>
            <a:r>
              <a:rPr lang="ja-JP" altLang="en-US" sz="1050" dirty="0" smtClean="0">
                <a:solidFill>
                  <a:schemeClr val="tx1"/>
                </a:solidFill>
                <a:latin typeface="BIZ UDゴシック" panose="020B0400000000000000" pitchFamily="49" charset="-128"/>
                <a:ea typeface="BIZ UDゴシック" panose="020B0400000000000000" pitchFamily="49" charset="-128"/>
              </a:rPr>
              <a:t>支え</a:t>
            </a:r>
            <a:endParaRPr lang="en-US" altLang="ja-JP" sz="1050" dirty="0" smtClean="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smtClean="0">
                <a:solidFill>
                  <a:schemeClr val="tx1"/>
                </a:solidFill>
                <a:latin typeface="BIZ UDゴシック" panose="020B0400000000000000" pitchFamily="49" charset="-128"/>
                <a:ea typeface="BIZ UDゴシック" panose="020B0400000000000000" pitchFamily="49" charset="-128"/>
              </a:rPr>
              <a:t>　</a:t>
            </a:r>
            <a:r>
              <a:rPr lang="ja-JP" altLang="en-US" sz="1050" dirty="0" err="1" smtClean="0">
                <a:solidFill>
                  <a:schemeClr val="tx1"/>
                </a:solidFill>
                <a:latin typeface="BIZ UDゴシック" panose="020B0400000000000000" pitchFamily="49" charset="-128"/>
                <a:ea typeface="BIZ UDゴシック" panose="020B0400000000000000" pitchFamily="49" charset="-128"/>
              </a:rPr>
              <a:t>る</a:t>
            </a:r>
            <a:r>
              <a:rPr lang="ja-JP" altLang="en-US" sz="1050" dirty="0" smtClean="0">
                <a:solidFill>
                  <a:schemeClr val="tx1"/>
                </a:solidFill>
                <a:latin typeface="BIZ UDゴシック" panose="020B0400000000000000" pitchFamily="49" charset="-128"/>
                <a:ea typeface="BIZ UDゴシック" panose="020B0400000000000000" pitchFamily="49" charset="-128"/>
              </a:rPr>
              <a:t>大都市のまちづくり</a:t>
            </a:r>
            <a:r>
              <a:rPr lang="ja-JP" altLang="en-US" sz="1050" dirty="0">
                <a:solidFill>
                  <a:schemeClr val="tx1"/>
                </a:solidFill>
                <a:latin typeface="BIZ UDゴシック" panose="020B0400000000000000" pitchFamily="49" charset="-128"/>
                <a:ea typeface="BIZ UDゴシック" panose="020B0400000000000000" pitchFamily="49" charset="-128"/>
              </a:rPr>
              <a:t>や</a:t>
            </a:r>
            <a:r>
              <a:rPr lang="ja-JP" altLang="en-US" sz="1050" dirty="0" smtClean="0">
                <a:solidFill>
                  <a:schemeClr val="tx1"/>
                </a:solidFill>
                <a:latin typeface="BIZ UDゴシック" panose="020B0400000000000000" pitchFamily="49" charset="-128"/>
                <a:ea typeface="BIZ UDゴシック" panose="020B0400000000000000" pitchFamily="49" charset="-128"/>
              </a:rPr>
              <a:t>広域的な</a:t>
            </a:r>
            <a:r>
              <a:rPr lang="ja-JP" altLang="en-US" sz="1050" dirty="0">
                <a:solidFill>
                  <a:schemeClr val="tx1"/>
                </a:solidFill>
                <a:latin typeface="BIZ UDゴシック" panose="020B0400000000000000" pitchFamily="49" charset="-128"/>
                <a:ea typeface="BIZ UDゴシック" panose="020B0400000000000000" pitchFamily="49" charset="-128"/>
              </a:rPr>
              <a:t>交通基盤整備の方向性</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smtClean="0">
                <a:solidFill>
                  <a:schemeClr val="tx1"/>
                </a:solidFill>
                <a:latin typeface="BIZ UDゴシック" panose="020B0400000000000000" pitchFamily="49" charset="-128"/>
                <a:ea typeface="BIZ UDゴシック" panose="020B0400000000000000" pitchFamily="49" charset="-128"/>
              </a:rPr>
              <a:t>「</a:t>
            </a:r>
            <a:r>
              <a:rPr lang="ja-JP" altLang="en-US" sz="1050" dirty="0">
                <a:solidFill>
                  <a:schemeClr val="tx1"/>
                </a:solidFill>
                <a:latin typeface="BIZ UDゴシック" panose="020B0400000000000000" pitchFamily="49" charset="-128"/>
                <a:ea typeface="BIZ UDゴシック" panose="020B0400000000000000" pitchFamily="49" charset="-128"/>
              </a:rPr>
              <a:t>大阪スマートシティ戦略」など、</a:t>
            </a:r>
            <a:r>
              <a:rPr lang="en-US" altLang="ja-JP" sz="1050" dirty="0">
                <a:solidFill>
                  <a:schemeClr val="tx1"/>
                </a:solidFill>
                <a:latin typeface="BIZ UDゴシック" panose="020B0400000000000000" pitchFamily="49" charset="-128"/>
                <a:ea typeface="BIZ UDゴシック" panose="020B0400000000000000" pitchFamily="49" charset="-128"/>
              </a:rPr>
              <a:t>ICT</a:t>
            </a:r>
            <a:r>
              <a:rPr lang="ja-JP" altLang="en-US" sz="1050" dirty="0">
                <a:solidFill>
                  <a:schemeClr val="tx1"/>
                </a:solidFill>
                <a:latin typeface="BIZ UDゴシック" panose="020B0400000000000000" pitchFamily="49" charset="-128"/>
                <a:ea typeface="BIZ UDゴシック" panose="020B0400000000000000" pitchFamily="49" charset="-128"/>
              </a:rPr>
              <a:t>・</a:t>
            </a:r>
            <a:r>
              <a:rPr lang="ja-JP" altLang="en-US" sz="1050" dirty="0" smtClean="0">
                <a:solidFill>
                  <a:schemeClr val="tx1"/>
                </a:solidFill>
                <a:latin typeface="BIZ UDゴシック" panose="020B0400000000000000" pitchFamily="49" charset="-128"/>
                <a:ea typeface="BIZ UDゴシック" panose="020B0400000000000000" pitchFamily="49" charset="-128"/>
              </a:rPr>
              <a:t>その他</a:t>
            </a:r>
            <a:r>
              <a:rPr lang="ja-JP" altLang="en-US" sz="1050" dirty="0">
                <a:solidFill>
                  <a:schemeClr val="tx1"/>
                </a:solidFill>
                <a:latin typeface="BIZ UDゴシック" panose="020B0400000000000000" pitchFamily="49" charset="-128"/>
                <a:ea typeface="BIZ UDゴシック" panose="020B0400000000000000" pitchFamily="49" charset="-128"/>
              </a:rPr>
              <a:t>の先端的な</a:t>
            </a:r>
            <a:r>
              <a:rPr lang="ja-JP" altLang="en-US" sz="1050" dirty="0" smtClean="0">
                <a:solidFill>
                  <a:schemeClr val="tx1"/>
                </a:solidFill>
                <a:latin typeface="BIZ UDゴシック" panose="020B0400000000000000" pitchFamily="49" charset="-128"/>
                <a:ea typeface="BIZ UDゴシック" panose="020B0400000000000000" pitchFamily="49" charset="-128"/>
              </a:rPr>
              <a:t>技術の活用</a:t>
            </a:r>
            <a:r>
              <a:rPr lang="en-US" altLang="ja-JP" sz="1050" dirty="0" smtClean="0">
                <a:solidFill>
                  <a:schemeClr val="tx1"/>
                </a:solidFill>
                <a:latin typeface="BIZ UDゴシック" panose="020B0400000000000000" pitchFamily="49" charset="-128"/>
                <a:ea typeface="BIZ UDゴシック" panose="020B0400000000000000" pitchFamily="49" charset="-128"/>
              </a:rPr>
              <a:t/>
            </a:r>
            <a:br>
              <a:rPr lang="en-US" altLang="ja-JP" sz="1050" dirty="0" smtClean="0">
                <a:solidFill>
                  <a:schemeClr val="tx1"/>
                </a:solidFill>
                <a:latin typeface="BIZ UDゴシック" panose="020B0400000000000000" pitchFamily="49" charset="-128"/>
                <a:ea typeface="BIZ UDゴシック" panose="020B0400000000000000" pitchFamily="49" charset="-128"/>
              </a:rPr>
            </a:br>
            <a:r>
              <a:rPr lang="ja-JP" altLang="en-US" sz="1050" dirty="0" smtClean="0">
                <a:solidFill>
                  <a:schemeClr val="tx1"/>
                </a:solidFill>
                <a:latin typeface="BIZ UDゴシック" panose="020B0400000000000000" pitchFamily="49" charset="-128"/>
                <a:ea typeface="BIZ UDゴシック" panose="020B0400000000000000" pitchFamily="49" charset="-128"/>
              </a:rPr>
              <a:t>　　を図る</a:t>
            </a:r>
            <a:r>
              <a:rPr lang="ja-JP" altLang="en-US" sz="1050" dirty="0">
                <a:solidFill>
                  <a:schemeClr val="tx1"/>
                </a:solidFill>
                <a:latin typeface="BIZ UDゴシック" panose="020B0400000000000000" pitchFamily="49" charset="-128"/>
                <a:ea typeface="BIZ UDゴシック" panose="020B0400000000000000" pitchFamily="49" charset="-128"/>
              </a:rPr>
              <a:t>取組の</a:t>
            </a:r>
            <a:r>
              <a:rPr lang="ja-JP" altLang="en-US" sz="1050" dirty="0" smtClean="0">
                <a:solidFill>
                  <a:schemeClr val="tx1"/>
                </a:solidFill>
                <a:latin typeface="BIZ UDゴシック" panose="020B0400000000000000" pitchFamily="49" charset="-128"/>
                <a:ea typeface="BIZ UDゴシック" panose="020B0400000000000000" pitchFamily="49" charset="-128"/>
              </a:rPr>
              <a:t>方向性</a:t>
            </a:r>
            <a:endParaRPr lang="en-US" altLang="ja-JP" sz="1050" dirty="0" smtClean="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smtClean="0">
                <a:solidFill>
                  <a:schemeClr val="tx1"/>
                </a:solidFill>
                <a:latin typeface="BIZ UDゴシック" panose="020B0400000000000000" pitchFamily="49" charset="-128"/>
                <a:ea typeface="BIZ UDゴシック" panose="020B0400000000000000" pitchFamily="49" charset="-128"/>
              </a:rPr>
              <a:t>○その他</a:t>
            </a:r>
            <a:r>
              <a:rPr lang="ja-JP" altLang="en-US" sz="1050" dirty="0">
                <a:solidFill>
                  <a:schemeClr val="tx1"/>
                </a:solidFill>
                <a:latin typeface="BIZ UDゴシック" panose="020B0400000000000000" pitchFamily="49" charset="-128"/>
                <a:ea typeface="BIZ UDゴシック" panose="020B0400000000000000" pitchFamily="49" charset="-128"/>
              </a:rPr>
              <a:t>、府市各部局の事業戦略や実施方針</a:t>
            </a:r>
            <a:r>
              <a:rPr lang="ja-JP" altLang="en-US" sz="1050" dirty="0" smtClean="0">
                <a:solidFill>
                  <a:schemeClr val="tx1"/>
                </a:solidFill>
                <a:latin typeface="BIZ UDゴシック" panose="020B0400000000000000" pitchFamily="49" charset="-128"/>
                <a:ea typeface="BIZ UDゴシック" panose="020B0400000000000000" pitchFamily="49" charset="-128"/>
              </a:rPr>
              <a:t>などの</a:t>
            </a:r>
            <a:r>
              <a:rPr lang="ja-JP" altLang="en-US" sz="1050" dirty="0">
                <a:solidFill>
                  <a:schemeClr val="tx1"/>
                </a:solidFill>
                <a:latin typeface="BIZ UDゴシック" panose="020B0400000000000000" pitchFamily="49" charset="-128"/>
                <a:ea typeface="BIZ UDゴシック" panose="020B0400000000000000" pitchFamily="49" charset="-128"/>
              </a:rPr>
              <a:t>重要</a:t>
            </a:r>
            <a:r>
              <a:rPr lang="ja-JP" altLang="en-US" sz="1050" dirty="0" smtClean="0">
                <a:solidFill>
                  <a:schemeClr val="tx1"/>
                </a:solidFill>
                <a:latin typeface="BIZ UDゴシック" panose="020B0400000000000000" pitchFamily="49" charset="-128"/>
                <a:ea typeface="BIZ UDゴシック" panose="020B0400000000000000" pitchFamily="49" charset="-128"/>
              </a:rPr>
              <a:t>施策</a:t>
            </a:r>
            <a:r>
              <a:rPr lang="en-US" altLang="ja-JP" sz="1050" dirty="0" smtClean="0">
                <a:solidFill>
                  <a:schemeClr val="tx1"/>
                </a:solidFill>
                <a:latin typeface="BIZ UDゴシック" panose="020B0400000000000000" pitchFamily="49" charset="-128"/>
                <a:ea typeface="BIZ UDゴシック" panose="020B0400000000000000" pitchFamily="49" charset="-128"/>
              </a:rPr>
              <a:t/>
            </a:r>
            <a:br>
              <a:rPr lang="en-US" altLang="ja-JP" sz="1050" dirty="0" smtClean="0">
                <a:solidFill>
                  <a:schemeClr val="tx1"/>
                </a:solidFill>
                <a:latin typeface="BIZ UDゴシック" panose="020B0400000000000000" pitchFamily="49" charset="-128"/>
                <a:ea typeface="BIZ UDゴシック" panose="020B0400000000000000" pitchFamily="49" charset="-128"/>
              </a:rPr>
            </a:br>
            <a:r>
              <a:rPr lang="ja-JP" altLang="en-US" sz="1050" dirty="0" smtClean="0">
                <a:solidFill>
                  <a:schemeClr val="tx1"/>
                </a:solidFill>
                <a:latin typeface="BIZ UDゴシック" panose="020B0400000000000000" pitchFamily="49" charset="-128"/>
                <a:ea typeface="BIZ UDゴシック" panose="020B0400000000000000" pitchFamily="49" charset="-128"/>
              </a:rPr>
              <a:t>   （</a:t>
            </a:r>
            <a:r>
              <a:rPr lang="ja-JP" altLang="en-US" sz="1050" dirty="0">
                <a:solidFill>
                  <a:schemeClr val="tx1"/>
                </a:solidFill>
                <a:latin typeface="BIZ UDゴシック" panose="020B0400000000000000" pitchFamily="49" charset="-128"/>
                <a:ea typeface="BIZ UDゴシック" panose="020B0400000000000000" pitchFamily="49" charset="-128"/>
              </a:rPr>
              <a:t>安全・</a:t>
            </a:r>
            <a:r>
              <a:rPr lang="ja-JP" altLang="en-US" sz="1050" dirty="0" smtClean="0">
                <a:solidFill>
                  <a:schemeClr val="tx1"/>
                </a:solidFill>
                <a:latin typeface="BIZ UDゴシック" panose="020B0400000000000000" pitchFamily="49" charset="-128"/>
                <a:ea typeface="BIZ UDゴシック" panose="020B0400000000000000" pitchFamily="49" charset="-128"/>
              </a:rPr>
              <a:t>安心に</a:t>
            </a:r>
            <a:r>
              <a:rPr lang="ja-JP" altLang="en-US" sz="1050" dirty="0">
                <a:solidFill>
                  <a:schemeClr val="tx1"/>
                </a:solidFill>
                <a:latin typeface="BIZ UDゴシック" panose="020B0400000000000000" pitchFamily="49" charset="-128"/>
                <a:ea typeface="BIZ UDゴシック" panose="020B0400000000000000" pitchFamily="49" charset="-128"/>
              </a:rPr>
              <a:t>関する施策等についても幅広く協議</a:t>
            </a:r>
            <a:r>
              <a:rPr lang="ja-JP" altLang="en-US" sz="1050" dirty="0" smtClean="0">
                <a:solidFill>
                  <a:schemeClr val="tx1"/>
                </a:solidFill>
                <a:latin typeface="BIZ UDゴシック" panose="020B0400000000000000" pitchFamily="49" charset="-128"/>
                <a:ea typeface="BIZ UDゴシック" panose="020B0400000000000000" pitchFamily="49" charset="-128"/>
              </a:rPr>
              <a:t>）</a:t>
            </a:r>
            <a:endParaRPr lang="en-US" altLang="ja-JP" sz="1050" dirty="0">
              <a:solidFill>
                <a:schemeClr val="tx1"/>
              </a:solidFill>
              <a:latin typeface="BIZ UDゴシック" panose="020B0400000000000000" pitchFamily="49" charset="-128"/>
              <a:ea typeface="BIZ UDゴシック" panose="020B0400000000000000" pitchFamily="49" charset="-128"/>
            </a:endParaRPr>
          </a:p>
          <a:p>
            <a:r>
              <a:rPr lang="ja-JP" altLang="en-US" sz="1050" dirty="0">
                <a:solidFill>
                  <a:schemeClr val="tx1"/>
                </a:solidFill>
                <a:latin typeface="BIZ UDゴシック" panose="020B0400000000000000" pitchFamily="49" charset="-128"/>
                <a:ea typeface="BIZ UDゴシック" panose="020B0400000000000000" pitchFamily="49" charset="-128"/>
              </a:rPr>
              <a:t>　</a:t>
            </a:r>
            <a:r>
              <a:rPr lang="ja-JP" altLang="en-US" sz="1050" dirty="0" smtClean="0">
                <a:solidFill>
                  <a:schemeClr val="tx1"/>
                </a:solidFill>
                <a:latin typeface="BIZ UDゴシック" panose="020B0400000000000000" pitchFamily="49" charset="-128"/>
                <a:ea typeface="BIZ UDゴシック" panose="020B0400000000000000" pitchFamily="49" charset="-128"/>
              </a:rPr>
              <a:t>○上記に</a:t>
            </a:r>
            <a:r>
              <a:rPr lang="ja-JP" altLang="en-US" sz="1050" dirty="0">
                <a:solidFill>
                  <a:schemeClr val="tx1"/>
                </a:solidFill>
                <a:latin typeface="BIZ UDゴシック" panose="020B0400000000000000" pitchFamily="49" charset="-128"/>
                <a:ea typeface="BIZ UDゴシック" panose="020B0400000000000000" pitchFamily="49" charset="-128"/>
              </a:rPr>
              <a:t>係る個別事業の府市の役割</a:t>
            </a:r>
            <a:r>
              <a:rPr lang="ja-JP" altLang="en-US" sz="1050" dirty="0" smtClean="0">
                <a:solidFill>
                  <a:schemeClr val="tx1"/>
                </a:solidFill>
                <a:latin typeface="BIZ UDゴシック" panose="020B0400000000000000" pitchFamily="49" charset="-128"/>
                <a:ea typeface="BIZ UDゴシック" panose="020B0400000000000000" pitchFamily="49" charset="-128"/>
              </a:rPr>
              <a:t>分担</a:t>
            </a:r>
            <a:r>
              <a:rPr lang="ja-JP" altLang="en-US" sz="1050" dirty="0">
                <a:solidFill>
                  <a:schemeClr val="tx1"/>
                </a:solidFill>
                <a:latin typeface="BIZ UDゴシック" panose="020B0400000000000000" pitchFamily="49" charset="-128"/>
                <a:ea typeface="BIZ UDゴシック" panose="020B0400000000000000" pitchFamily="49" charset="-128"/>
              </a:rPr>
              <a:t>や費用</a:t>
            </a:r>
            <a:r>
              <a:rPr lang="ja-JP" altLang="en-US" sz="1050" dirty="0" smtClean="0">
                <a:solidFill>
                  <a:schemeClr val="tx1"/>
                </a:solidFill>
                <a:latin typeface="BIZ UDゴシック" panose="020B0400000000000000" pitchFamily="49" charset="-128"/>
                <a:ea typeface="BIZ UDゴシック" panose="020B0400000000000000" pitchFamily="49" charset="-128"/>
              </a:rPr>
              <a:t>負担</a:t>
            </a:r>
            <a:endParaRPr lang="ja-JP" altLang="en-US" sz="1050" dirty="0">
              <a:solidFill>
                <a:schemeClr val="tx1"/>
              </a:solidFill>
              <a:latin typeface="BIZ UDゴシック" panose="020B0400000000000000" pitchFamily="49" charset="-128"/>
              <a:ea typeface="BIZ UDゴシック" panose="020B0400000000000000" pitchFamily="49" charset="-128"/>
            </a:endParaRPr>
          </a:p>
        </p:txBody>
      </p:sp>
      <p:sp>
        <p:nvSpPr>
          <p:cNvPr id="6" name="角丸四角形 5"/>
          <p:cNvSpPr/>
          <p:nvPr/>
        </p:nvSpPr>
        <p:spPr>
          <a:xfrm>
            <a:off x="99173" y="647083"/>
            <a:ext cx="9000000" cy="2339080"/>
          </a:xfrm>
          <a:prstGeom prst="roundRect">
            <a:avLst>
              <a:gd name="adj" fmla="val 5988"/>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4" name="正方形/長方形 103"/>
          <p:cNvSpPr/>
          <p:nvPr/>
        </p:nvSpPr>
        <p:spPr>
          <a:xfrm>
            <a:off x="3226242" y="6494561"/>
            <a:ext cx="3112358" cy="1656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5040" indent="-195040">
              <a:lnSpc>
                <a:spcPts val="1071"/>
              </a:lnSpc>
            </a:pPr>
            <a:endParaRPr lang="ja-JP" altLang="en-US" sz="857"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51520" y="3786598"/>
            <a:ext cx="4644000" cy="719034"/>
          </a:xfrm>
          <a:prstGeom prst="rect">
            <a:avLst/>
          </a:prstGeom>
          <a:solidFill>
            <a:schemeClr val="bg1"/>
          </a:solidFill>
          <a:ln w="19050">
            <a:solidFill>
              <a:schemeClr val="accent1"/>
            </a:solidFill>
            <a:prstDash val="sysDash"/>
          </a:ln>
        </p:spPr>
        <p:txBody>
          <a:bodyPr wrap="square" tIns="36000" bIns="36000" anchor="ctr" anchorCtr="0">
            <a:spAutoFit/>
          </a:bodyPr>
          <a:lstStyle/>
          <a:p>
            <a:r>
              <a:rPr lang="ja-JP" altLang="en-US" sz="1200" dirty="0" smtClean="0">
                <a:latin typeface="BIZ UDゴシック" panose="020B0400000000000000" pitchFamily="49" charset="-128"/>
                <a:ea typeface="BIZ UDゴシック" panose="020B0400000000000000" pitchFamily="49" charset="-128"/>
              </a:rPr>
              <a:t>大阪</a:t>
            </a:r>
            <a:r>
              <a:rPr lang="ja-JP" altLang="en-US" sz="1200" dirty="0">
                <a:latin typeface="BIZ UDゴシック" panose="020B0400000000000000" pitchFamily="49" charset="-128"/>
                <a:ea typeface="BIZ UDゴシック" panose="020B0400000000000000" pitchFamily="49" charset="-128"/>
              </a:rPr>
              <a:t>の成長・発展の基本的な方針等を協議するトップ会議として、「副首都推進本部</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大阪府市</a:t>
            </a:r>
            <a:r>
              <a:rPr lang="en-US" altLang="ja-JP" sz="1200" dirty="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会議」を</a:t>
            </a:r>
            <a:r>
              <a:rPr lang="ja-JP" altLang="en-US" sz="1200" dirty="0" smtClean="0">
                <a:latin typeface="BIZ UDゴシック" panose="020B0400000000000000" pitchFamily="49" charset="-128"/>
                <a:ea typeface="BIZ UDゴシック" panose="020B0400000000000000" pitchFamily="49" charset="-128"/>
              </a:rPr>
              <a:t>設置</a:t>
            </a:r>
            <a:endParaRPr lang="en-US" altLang="ja-JP" sz="1200" dirty="0">
              <a:latin typeface="BIZ UDゴシック" panose="020B0400000000000000" pitchFamily="49" charset="-128"/>
              <a:ea typeface="BIZ UDゴシック" panose="020B0400000000000000" pitchFamily="49" charset="-128"/>
            </a:endParaRPr>
          </a:p>
          <a:p>
            <a:pPr>
              <a:lnSpc>
                <a:spcPct val="150000"/>
              </a:lnSpc>
            </a:pPr>
            <a:r>
              <a:rPr lang="en-US" altLang="ja-JP" sz="1200" dirty="0" smtClean="0">
                <a:latin typeface="BIZ UDゴシック" panose="020B0400000000000000" pitchFamily="49" charset="-128"/>
                <a:ea typeface="BIZ UDゴシック" panose="020B0400000000000000" pitchFamily="49" charset="-128"/>
              </a:rPr>
              <a:t>※</a:t>
            </a:r>
            <a:r>
              <a:rPr lang="ja-JP" altLang="en-US" sz="1200" dirty="0">
                <a:latin typeface="BIZ UDゴシック" panose="020B0400000000000000" pitchFamily="49" charset="-128"/>
                <a:ea typeface="BIZ UDゴシック" panose="020B0400000000000000" pitchFamily="49" charset="-128"/>
              </a:rPr>
              <a:t>指定都市都道府県調整会議として位置付け</a:t>
            </a:r>
          </a:p>
        </p:txBody>
      </p:sp>
      <p:sp>
        <p:nvSpPr>
          <p:cNvPr id="42" name="テキスト ボックス 41"/>
          <p:cNvSpPr txBox="1"/>
          <p:nvPr/>
        </p:nvSpPr>
        <p:spPr>
          <a:xfrm>
            <a:off x="9370" y="117197"/>
            <a:ext cx="8869609" cy="239415"/>
          </a:xfrm>
          <a:prstGeom prst="rect">
            <a:avLst/>
          </a:prstGeom>
          <a:noFill/>
        </p:spPr>
        <p:txBody>
          <a:bodyPr wrap="square" lIns="36000" tIns="36000" rIns="36000" bIns="36000" rtlCol="0" anchor="ctr" anchorCtr="0">
            <a:spAutoFit/>
          </a:bodyPr>
          <a:lstStyle/>
          <a:p>
            <a:pPr marL="177800" indent="-177800">
              <a:lnSpc>
                <a:spcPts val="1300"/>
              </a:lnSpc>
              <a:spcBef>
                <a:spcPts val="600"/>
              </a:spcBef>
            </a:pPr>
            <a:r>
              <a:rPr lang="ja-JP" altLang="en-US" sz="1400" dirty="0">
                <a:latin typeface="BIZ UDゴシック" panose="020B0400000000000000" pitchFamily="49" charset="-128"/>
                <a:ea typeface="BIZ UDゴシック" panose="020B0400000000000000" pitchFamily="49" charset="-128"/>
              </a:rPr>
              <a:t>■大阪府（市）及び大阪市（府）における一体的な行政運営</a:t>
            </a:r>
            <a:r>
              <a:rPr lang="ja-JP" altLang="en-US" sz="1400" dirty="0" smtClean="0">
                <a:latin typeface="BIZ UDゴシック" panose="020B0400000000000000" pitchFamily="49" charset="-128"/>
                <a:ea typeface="BIZ UDゴシック" panose="020B0400000000000000" pitchFamily="49" charset="-128"/>
              </a:rPr>
              <a:t>の推進に関する条例</a:t>
            </a:r>
            <a:r>
              <a:rPr lang="ja-JP" altLang="en-US" sz="1400" dirty="0">
                <a:latin typeface="BIZ UDゴシック" panose="020B0400000000000000" pitchFamily="49" charset="-128"/>
                <a:ea typeface="BIZ UDゴシック" panose="020B0400000000000000" pitchFamily="49" charset="-128"/>
              </a:rPr>
              <a:t>（府市一体条例</a:t>
            </a:r>
            <a:r>
              <a:rPr lang="ja-JP" altLang="en-US" sz="1400" dirty="0" smtClean="0">
                <a:latin typeface="BIZ UDゴシック" panose="020B0400000000000000" pitchFamily="49" charset="-128"/>
                <a:ea typeface="BIZ UDゴシック" panose="020B0400000000000000" pitchFamily="49" charset="-128"/>
              </a:rPr>
              <a:t>）の概要</a:t>
            </a:r>
            <a:endParaRPr lang="ja-JP" altLang="en-US" sz="1400" dirty="0">
              <a:latin typeface="BIZ UDゴシック" panose="020B0400000000000000" pitchFamily="49" charset="-128"/>
              <a:ea typeface="BIZ UDゴシック" panose="020B0400000000000000" pitchFamily="49" charset="-128"/>
            </a:endParaRPr>
          </a:p>
        </p:txBody>
      </p:sp>
      <p:sp>
        <p:nvSpPr>
          <p:cNvPr id="27" name="二等辺三角形 26"/>
          <p:cNvSpPr/>
          <p:nvPr/>
        </p:nvSpPr>
        <p:spPr>
          <a:xfrm rot="5400000">
            <a:off x="5391044" y="1811194"/>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latin typeface="BIZ UDゴシック" panose="020B0400000000000000" pitchFamily="49" charset="-128"/>
              <a:ea typeface="BIZ UDゴシック" panose="020B0400000000000000" pitchFamily="49" charset="-128"/>
            </a:endParaRPr>
          </a:p>
        </p:txBody>
      </p:sp>
      <p:sp>
        <p:nvSpPr>
          <p:cNvPr id="31" name="テキスト ボックス 30"/>
          <p:cNvSpPr txBox="1"/>
          <p:nvPr/>
        </p:nvSpPr>
        <p:spPr>
          <a:xfrm>
            <a:off x="5923764" y="966823"/>
            <a:ext cx="256480" cy="1923604"/>
          </a:xfrm>
          <a:prstGeom prst="rect">
            <a:avLst/>
          </a:prstGeom>
          <a:noFill/>
        </p:spPr>
        <p:txBody>
          <a:bodyPr vert="eaVert" wrap="none" lIns="0" tIns="0" rIns="0" bIns="0" rtlCol="0">
            <a:spAutoFit/>
          </a:bodyPr>
          <a:lstStyle/>
          <a:p>
            <a:pPr>
              <a:lnSpc>
                <a:spcPts val="2000"/>
              </a:lnSpc>
            </a:pPr>
            <a:r>
              <a:rPr lang="ja-JP" altLang="en-US" sz="1000" b="1" dirty="0" smtClean="0">
                <a:latin typeface="BIZ UDゴシック" panose="020B0400000000000000" pitchFamily="49" charset="-128"/>
                <a:ea typeface="BIZ UDゴシック" panose="020B0400000000000000" pitchFamily="49" charset="-128"/>
              </a:rPr>
              <a:t>府（知事）の権限と責任を明確化</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18455" y="854966"/>
            <a:ext cx="5409244" cy="2052000"/>
          </a:xfrm>
          <a:prstGeom prst="roundRect">
            <a:avLst>
              <a:gd name="adj" fmla="val 850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ja-JP" altLang="en-US" sz="1200" dirty="0">
                <a:solidFill>
                  <a:schemeClr val="tx1"/>
                </a:solidFill>
                <a:latin typeface="BIZ UDゴシック" panose="020B0400000000000000" pitchFamily="49" charset="-128"/>
                <a:ea typeface="BIZ UDゴシック" panose="020B0400000000000000" pitchFamily="49" charset="-128"/>
              </a:rPr>
              <a:t>「府市の一体的な協議の仕組み」、「府市の一体的な行政運営に必要な事務の共同処理のうち、最適な手法を選択する仕組み」をそれぞれ</a:t>
            </a:r>
            <a:r>
              <a:rPr lang="ja-JP" altLang="en-US" sz="1200" dirty="0" smtClean="0">
                <a:solidFill>
                  <a:schemeClr val="tx1"/>
                </a:solidFill>
                <a:latin typeface="BIZ UDゴシック" panose="020B0400000000000000" pitchFamily="49" charset="-128"/>
                <a:ea typeface="BIZ UDゴシック" panose="020B0400000000000000" pitchFamily="49" charset="-128"/>
              </a:rPr>
              <a:t>整備</a:t>
            </a:r>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200" dirty="0">
              <a:solidFill>
                <a:schemeClr val="tx1"/>
              </a:solidFill>
              <a:latin typeface="BIZ UDゴシック" panose="020B0400000000000000" pitchFamily="49" charset="-128"/>
              <a:ea typeface="BIZ UDゴシック" panose="020B0400000000000000" pitchFamily="49" charset="-128"/>
            </a:endParaRPr>
          </a:p>
          <a:p>
            <a:endParaRPr lang="en-US" altLang="ja-JP" sz="1200" dirty="0" smtClean="0">
              <a:solidFill>
                <a:schemeClr val="tx1"/>
              </a:solidFill>
              <a:latin typeface="BIZ UDゴシック" panose="020B0400000000000000" pitchFamily="49" charset="-128"/>
              <a:ea typeface="BIZ UDゴシック" panose="020B0400000000000000" pitchFamily="49" charset="-128"/>
            </a:endParaRPr>
          </a:p>
          <a:p>
            <a:endParaRPr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5" name="テキスト ボックス 4"/>
          <p:cNvSpPr txBox="1"/>
          <p:nvPr/>
        </p:nvSpPr>
        <p:spPr>
          <a:xfrm>
            <a:off x="554898" y="1438672"/>
            <a:ext cx="4860000" cy="1384995"/>
          </a:xfrm>
          <a:prstGeom prst="rect">
            <a:avLst/>
          </a:prstGeom>
          <a:solidFill>
            <a:schemeClr val="bg1"/>
          </a:solidFill>
        </p:spPr>
        <p:txBody>
          <a:bodyPr wrap="square" rtlCol="0">
            <a:spAutoFit/>
          </a:bodyPr>
          <a:lstStyle/>
          <a:p>
            <a:r>
              <a:rPr lang="ja-JP" altLang="en-US" sz="1200" dirty="0" smtClean="0">
                <a:latin typeface="BIZ UDゴシック" panose="020B0400000000000000" pitchFamily="49" charset="-128"/>
                <a:ea typeface="BIZ UDゴシック" panose="020B0400000000000000" pitchFamily="49" charset="-128"/>
              </a:rPr>
              <a:t>○要綱で運用してきた「副首都推進本部会議」を条例に位置づけ</a:t>
            </a:r>
            <a:endParaRPr lang="en-US" altLang="ja-JP" sz="1200" dirty="0" smtClean="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a:t>
            </a:r>
            <a:r>
              <a:rPr kumimoji="1" lang="ja-JP" altLang="en-US" sz="1200" dirty="0" smtClean="0">
                <a:latin typeface="BIZ UDゴシック" panose="020B0400000000000000" pitchFamily="49" charset="-128"/>
                <a:ea typeface="BIZ UDゴシック" panose="020B0400000000000000" pitchFamily="49" charset="-128"/>
              </a:rPr>
              <a:t>⇒ 持続性・安定性を高める</a:t>
            </a:r>
            <a:endParaRPr kumimoji="1"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 透明性の高い議論を展開</a:t>
            </a:r>
            <a:endParaRPr lang="en-US" altLang="ja-JP" sz="1200" dirty="0" smtClean="0">
              <a:latin typeface="BIZ UDゴシック" panose="020B0400000000000000" pitchFamily="49" charset="-128"/>
              <a:ea typeface="BIZ UDゴシック" panose="020B0400000000000000" pitchFamily="49" charset="-128"/>
            </a:endParaRPr>
          </a:p>
          <a:p>
            <a:r>
              <a:rPr kumimoji="1" lang="ja-JP" altLang="en-US" sz="1200" dirty="0" smtClean="0">
                <a:latin typeface="BIZ UDゴシック" panose="020B0400000000000000" pitchFamily="49" charset="-128"/>
                <a:ea typeface="BIZ UDゴシック" panose="020B0400000000000000" pitchFamily="49" charset="-128"/>
              </a:rPr>
              <a:t>○「成長の基礎となる戦略の策定」と、「広域的で成長の重要な基</a:t>
            </a:r>
            <a:endParaRPr kumimoji="1" lang="en-US" altLang="ja-JP" sz="1200" dirty="0" smtClean="0">
              <a:latin typeface="BIZ UDゴシック" panose="020B0400000000000000" pitchFamily="49" charset="-128"/>
              <a:ea typeface="BIZ UDゴシック" panose="020B0400000000000000" pitchFamily="49" charset="-128"/>
            </a:endParaRPr>
          </a:p>
          <a:p>
            <a:r>
              <a:rPr lang="en-US" altLang="ja-JP" sz="1200" dirty="0">
                <a:latin typeface="BIZ UDゴシック" panose="020B0400000000000000" pitchFamily="49" charset="-128"/>
                <a:ea typeface="BIZ UDゴシック" panose="020B0400000000000000" pitchFamily="49" charset="-128"/>
              </a:rPr>
              <a:t> </a:t>
            </a:r>
            <a:r>
              <a:rPr lang="en-US" altLang="ja-JP" sz="1200" dirty="0" smtClean="0">
                <a:latin typeface="BIZ UDゴシック" panose="020B0400000000000000" pitchFamily="49" charset="-128"/>
                <a:ea typeface="BIZ UDゴシック" panose="020B0400000000000000" pitchFamily="49" charset="-128"/>
              </a:rPr>
              <a:t> </a:t>
            </a:r>
            <a:r>
              <a:rPr kumimoji="1" lang="ja-JP" altLang="en-US" sz="1200" dirty="0" smtClean="0">
                <a:latin typeface="BIZ UDゴシック" panose="020B0400000000000000" pitchFamily="49" charset="-128"/>
                <a:ea typeface="BIZ UDゴシック" panose="020B0400000000000000" pitchFamily="49" charset="-128"/>
              </a:rPr>
              <a:t>盤となる都市計画権限」について、市から府に事務の委託を実施</a:t>
            </a:r>
            <a:endParaRPr kumimoji="1" lang="en-US" altLang="ja-JP" sz="1200" dirty="0" smtClean="0">
              <a:latin typeface="BIZ UDゴシック" panose="020B0400000000000000" pitchFamily="49" charset="-128"/>
              <a:ea typeface="BIZ UDゴシック" panose="020B0400000000000000" pitchFamily="49" charset="-128"/>
            </a:endParaRPr>
          </a:p>
          <a:p>
            <a:r>
              <a:rPr lang="ja-JP" altLang="en-US" sz="1200" dirty="0" smtClean="0">
                <a:latin typeface="BIZ UDゴシック" panose="020B0400000000000000" pitchFamily="49" charset="-128"/>
                <a:ea typeface="BIZ UDゴシック" panose="020B0400000000000000" pitchFamily="49" charset="-128"/>
              </a:rPr>
              <a:t>  ⇒ まずは府市で協議を尽くす</a:t>
            </a:r>
            <a:endParaRPr lang="en-US" altLang="ja-JP" sz="1200" dirty="0" smtClean="0">
              <a:latin typeface="BIZ UDゴシック" panose="020B0400000000000000" pitchFamily="49" charset="-128"/>
              <a:ea typeface="BIZ UDゴシック" panose="020B0400000000000000" pitchFamily="49" charset="-128"/>
            </a:endParaRPr>
          </a:p>
          <a:p>
            <a:r>
              <a:rPr kumimoji="1" lang="ja-JP" altLang="en-US" sz="1200" dirty="0" smtClean="0">
                <a:latin typeface="BIZ UDゴシック" panose="020B0400000000000000" pitchFamily="49" charset="-128"/>
                <a:ea typeface="BIZ UDゴシック" panose="020B0400000000000000" pitchFamily="49" charset="-128"/>
              </a:rPr>
              <a:t>  ⇒ 協議を起点に、府が大阪市域の成長に責任を持って</a:t>
            </a:r>
            <a:r>
              <a:rPr lang="ja-JP" altLang="en-US" sz="1200" dirty="0">
                <a:latin typeface="BIZ UDゴシック" panose="020B0400000000000000" pitchFamily="49" charset="-128"/>
                <a:ea typeface="BIZ UDゴシック" panose="020B0400000000000000" pitchFamily="49" charset="-128"/>
              </a:rPr>
              <a:t>取り組</a:t>
            </a:r>
            <a:r>
              <a:rPr lang="ja-JP" altLang="en-US" sz="1200" dirty="0" smtClean="0">
                <a:latin typeface="BIZ UDゴシック" panose="020B0400000000000000" pitchFamily="49" charset="-128"/>
                <a:ea typeface="BIZ UDゴシック" panose="020B0400000000000000" pitchFamily="49" charset="-128"/>
              </a:rPr>
              <a:t>む</a:t>
            </a:r>
            <a:endParaRPr kumimoji="1" lang="en-US" altLang="ja-JP" sz="1200" dirty="0" smtClean="0">
              <a:latin typeface="BIZ UDゴシック" panose="020B0400000000000000" pitchFamily="49" charset="-128"/>
              <a:ea typeface="BIZ UDゴシック" panose="020B0400000000000000" pitchFamily="49" charset="-128"/>
            </a:endParaRPr>
          </a:p>
        </p:txBody>
      </p:sp>
      <p:sp>
        <p:nvSpPr>
          <p:cNvPr id="37" name="テキスト ボックス 36"/>
          <p:cNvSpPr txBox="1"/>
          <p:nvPr/>
        </p:nvSpPr>
        <p:spPr>
          <a:xfrm>
            <a:off x="6359325" y="1177255"/>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smtClean="0">
                <a:solidFill>
                  <a:schemeClr val="tx1"/>
                </a:solidFill>
                <a:latin typeface="BIZ UDゴシック" panose="020B0400000000000000" pitchFamily="49" charset="-128"/>
                <a:ea typeface="BIZ UDゴシック" panose="020B0400000000000000" pitchFamily="49" charset="-128"/>
              </a:rPr>
              <a:t>広域性の確保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39" name="テキスト ボックス 38"/>
          <p:cNvSpPr txBox="1"/>
          <p:nvPr/>
        </p:nvSpPr>
        <p:spPr>
          <a:xfrm>
            <a:off x="6359325" y="1582688"/>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a:solidFill>
                  <a:schemeClr val="tx1"/>
                </a:solidFill>
                <a:latin typeface="BIZ UDゴシック" panose="020B0400000000000000" pitchFamily="49" charset="-128"/>
                <a:ea typeface="BIZ UDゴシック" panose="020B0400000000000000" pitchFamily="49" charset="-128"/>
              </a:rPr>
              <a:t>一体</a:t>
            </a:r>
            <a:r>
              <a:rPr lang="ja-JP" altLang="en-US" sz="1200" b="1" dirty="0" smtClean="0">
                <a:solidFill>
                  <a:schemeClr val="tx1"/>
                </a:solidFill>
                <a:latin typeface="BIZ UDゴシック" panose="020B0400000000000000" pitchFamily="49" charset="-128"/>
                <a:ea typeface="BIZ UDゴシック" panose="020B0400000000000000" pitchFamily="49" charset="-128"/>
              </a:rPr>
              <a:t>性の確保</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0" name="テキスト ボックス 39"/>
          <p:cNvSpPr txBox="1"/>
          <p:nvPr/>
        </p:nvSpPr>
        <p:spPr>
          <a:xfrm>
            <a:off x="6360588" y="2014736"/>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smtClean="0">
                <a:solidFill>
                  <a:schemeClr val="tx1"/>
                </a:solidFill>
                <a:latin typeface="BIZ UDゴシック" panose="020B0400000000000000" pitchFamily="49" charset="-128"/>
                <a:ea typeface="BIZ UDゴシック" panose="020B0400000000000000" pitchFamily="49" charset="-128"/>
              </a:rPr>
              <a:t>スピード感の向上</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6360588" y="2446784"/>
            <a:ext cx="1260000" cy="369595"/>
          </a:xfrm>
          <a:prstGeom prst="rect">
            <a:avLst/>
          </a:prstGeom>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200" b="1" dirty="0" smtClean="0">
                <a:solidFill>
                  <a:schemeClr val="tx1"/>
                </a:solidFill>
                <a:latin typeface="BIZ UDゴシック" panose="020B0400000000000000" pitchFamily="49" charset="-128"/>
                <a:ea typeface="BIZ UDゴシック" panose="020B0400000000000000" pitchFamily="49" charset="-128"/>
              </a:rPr>
              <a:t>重点投資の徹底</a:t>
            </a:r>
            <a:endParaRPr lang="en-US" altLang="ja-JP" sz="1200" b="1" dirty="0">
              <a:solidFill>
                <a:schemeClr val="tx1"/>
              </a:solidFill>
              <a:latin typeface="BIZ UDゴシック" panose="020B0400000000000000" pitchFamily="49" charset="-128"/>
              <a:ea typeface="BIZ UDゴシック" panose="020B0400000000000000" pitchFamily="49" charset="-128"/>
            </a:endParaRPr>
          </a:p>
        </p:txBody>
      </p:sp>
      <p:sp>
        <p:nvSpPr>
          <p:cNvPr id="44" name="角丸四角形 43"/>
          <p:cNvSpPr/>
          <p:nvPr/>
        </p:nvSpPr>
        <p:spPr>
          <a:xfrm>
            <a:off x="6337192" y="741979"/>
            <a:ext cx="1260000" cy="288000"/>
          </a:xfrm>
          <a:prstGeom prst="roundRect">
            <a:avLst/>
          </a:prstGeom>
          <a:ln/>
        </p:spPr>
        <p:style>
          <a:lnRef idx="1">
            <a:schemeClr val="accent1"/>
          </a:lnRef>
          <a:fillRef idx="2">
            <a:schemeClr val="accent1"/>
          </a:fillRef>
          <a:effectRef idx="1">
            <a:schemeClr val="accent1"/>
          </a:effectRef>
          <a:fontRef idx="minor">
            <a:schemeClr val="dk1"/>
          </a:fontRef>
        </p:style>
        <p:txBody>
          <a:bodyPr lIns="51429" rtlCol="0" anchor="ctr"/>
          <a:lstStyle/>
          <a:p>
            <a:pPr algn="ctr"/>
            <a:r>
              <a:rPr lang="ja-JP" altLang="en-US" sz="1100" b="1" dirty="0" smtClean="0">
                <a:solidFill>
                  <a:schemeClr val="tx1"/>
                </a:solidFill>
                <a:latin typeface="BIZ UDゴシック" panose="020B0400000000000000" pitchFamily="49" charset="-128"/>
                <a:ea typeface="BIZ UDゴシック" panose="020B0400000000000000" pitchFamily="49" charset="-128"/>
              </a:rPr>
              <a:t>期待される効果</a:t>
            </a:r>
            <a:endParaRPr lang="ja-JP" altLang="en-US" sz="1100" b="1" dirty="0">
              <a:solidFill>
                <a:schemeClr val="tx1"/>
              </a:solidFill>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8286843" y="620688"/>
            <a:ext cx="533629" cy="2376000"/>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nchor="ctr">
            <a:noAutofit/>
          </a:bodyPr>
          <a:lstStyle/>
          <a:p>
            <a:pPr algn="ctr"/>
            <a:r>
              <a:rPr lang="ja-JP" altLang="en-US" b="1" dirty="0" smtClean="0">
                <a:latin typeface="BIZ UDゴシック" panose="020B0400000000000000" pitchFamily="49" charset="-128"/>
                <a:ea typeface="BIZ UDゴシック" panose="020B0400000000000000" pitchFamily="49" charset="-128"/>
              </a:rPr>
              <a:t>副首都・大阪の確立</a:t>
            </a:r>
            <a:endParaRPr lang="en-US" altLang="ja-JP" b="1" dirty="0">
              <a:latin typeface="BIZ UDゴシック" panose="020B0400000000000000" pitchFamily="49" charset="-128"/>
              <a:ea typeface="BIZ UDゴシック" panose="020B0400000000000000" pitchFamily="49" charset="-128"/>
            </a:endParaRPr>
          </a:p>
        </p:txBody>
      </p:sp>
      <p:sp>
        <p:nvSpPr>
          <p:cNvPr id="49" name="二等辺三角形 48"/>
          <p:cNvSpPr/>
          <p:nvPr/>
        </p:nvSpPr>
        <p:spPr>
          <a:xfrm rot="5400000">
            <a:off x="7333321" y="1849039"/>
            <a:ext cx="1247579" cy="329603"/>
          </a:xfrm>
          <a:prstGeom prst="triangle">
            <a:avLst/>
          </a:prstGeom>
          <a:solidFill>
            <a:schemeClr val="bg1">
              <a:lumMod val="8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solidFill>
                <a:srgbClr val="002060"/>
              </a:solidFill>
            </a:endParaRPr>
          </a:p>
        </p:txBody>
      </p:sp>
      <p:sp>
        <p:nvSpPr>
          <p:cNvPr id="48" name="テキスト ボックス 47"/>
          <p:cNvSpPr txBox="1"/>
          <p:nvPr/>
        </p:nvSpPr>
        <p:spPr>
          <a:xfrm>
            <a:off x="7855652" y="1016464"/>
            <a:ext cx="256480" cy="1795363"/>
          </a:xfrm>
          <a:prstGeom prst="rect">
            <a:avLst/>
          </a:prstGeom>
          <a:noFill/>
        </p:spPr>
        <p:txBody>
          <a:bodyPr vert="eaVert" wrap="none" lIns="0" tIns="0" rIns="0" bIns="0" rtlCol="0">
            <a:spAutoFit/>
          </a:bodyPr>
          <a:lstStyle/>
          <a:p>
            <a:pPr>
              <a:lnSpc>
                <a:spcPts val="2000"/>
              </a:lnSpc>
            </a:pPr>
            <a:r>
              <a:rPr lang="ja-JP" altLang="en-US" sz="1000" b="1" dirty="0" smtClean="0">
                <a:latin typeface="BIZ UDゴシック" panose="020B0400000000000000" pitchFamily="49" charset="-128"/>
                <a:ea typeface="BIZ UDゴシック" panose="020B0400000000000000" pitchFamily="49" charset="-128"/>
              </a:rPr>
              <a:t>大阪の成長・発展をさらに加速</a:t>
            </a:r>
            <a:endParaRPr kumimoji="1" lang="ja-JP" altLang="en-US" sz="1000" b="1" dirty="0">
              <a:latin typeface="BIZ UDゴシック" panose="020B0400000000000000" pitchFamily="49" charset="-128"/>
              <a:ea typeface="BIZ UDゴシック" panose="020B0400000000000000" pitchFamily="49" charset="-128"/>
            </a:endParaRPr>
          </a:p>
        </p:txBody>
      </p:sp>
      <p:sp>
        <p:nvSpPr>
          <p:cNvPr id="51" name="角丸四角形 50"/>
          <p:cNvSpPr/>
          <p:nvPr/>
        </p:nvSpPr>
        <p:spPr>
          <a:xfrm>
            <a:off x="25220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smtClean="0">
                <a:solidFill>
                  <a:schemeClr val="bg1"/>
                </a:solidFill>
                <a:latin typeface="BIZ UDゴシック" panose="020B0400000000000000" pitchFamily="49" charset="-128"/>
                <a:ea typeface="BIZ UDゴシック" panose="020B0400000000000000" pitchFamily="49" charset="-128"/>
              </a:rPr>
              <a:t>　</a:t>
            </a:r>
            <a:r>
              <a:rPr lang="ja-JP" altLang="en-US" sz="1100" dirty="0">
                <a:solidFill>
                  <a:schemeClr val="bg1"/>
                </a:solidFill>
                <a:latin typeface="BIZ UDゴシック" panose="020B0400000000000000" pitchFamily="49" charset="-128"/>
                <a:ea typeface="BIZ UDゴシック" panose="020B0400000000000000" pitchFamily="49" charset="-128"/>
              </a:rPr>
              <a:t>副首都推進本部（大阪府市）</a:t>
            </a:r>
            <a:r>
              <a:rPr lang="ja-JP" altLang="en-US" sz="1100" dirty="0" smtClean="0">
                <a:solidFill>
                  <a:schemeClr val="bg1"/>
                </a:solidFill>
                <a:latin typeface="BIZ UDゴシック" panose="020B0400000000000000" pitchFamily="49" charset="-128"/>
                <a:ea typeface="BIZ UDゴシック" panose="020B0400000000000000" pitchFamily="49" charset="-128"/>
              </a:rPr>
              <a:t>会議</a:t>
            </a:r>
            <a:endParaRPr lang="ja-JP" altLang="en-US" sz="1100" dirty="0">
              <a:solidFill>
                <a:schemeClr val="bg1"/>
              </a:solidFill>
              <a:latin typeface="BIZ UDゴシック" panose="020B0400000000000000" pitchFamily="49" charset="-128"/>
              <a:ea typeface="BIZ UDゴシック" panose="020B0400000000000000" pitchFamily="49" charset="-128"/>
            </a:endParaRPr>
          </a:p>
        </p:txBody>
      </p:sp>
      <p:sp>
        <p:nvSpPr>
          <p:cNvPr id="54" name="角丸四角形 53"/>
          <p:cNvSpPr/>
          <p:nvPr/>
        </p:nvSpPr>
        <p:spPr>
          <a:xfrm>
            <a:off x="5051988" y="3420000"/>
            <a:ext cx="3996000" cy="3204000"/>
          </a:xfrm>
          <a:prstGeom prst="roundRect">
            <a:avLst>
              <a:gd name="adj" fmla="val 31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nchorCtr="0"/>
          <a:lstStyle/>
          <a:p>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smtClean="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1100" dirty="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smtClean="0">
                <a:solidFill>
                  <a:schemeClr val="tx1"/>
                </a:solidFill>
                <a:latin typeface="BIZ UDゴシック" panose="020B0400000000000000" pitchFamily="49" charset="-128"/>
                <a:ea typeface="BIZ UDゴシック" panose="020B0400000000000000" pitchFamily="49" charset="-128"/>
              </a:rPr>
              <a:t>機関等の共同設置等</a:t>
            </a:r>
            <a:r>
              <a:rPr lang="en-US" altLang="ja-JP" sz="1100" dirty="0" smtClean="0">
                <a:solidFill>
                  <a:schemeClr val="tx1"/>
                </a:solidFill>
                <a:latin typeface="BIZ UDゴシック" panose="020B0400000000000000" pitchFamily="49" charset="-128"/>
                <a:ea typeface="BIZ UDゴシック" panose="020B0400000000000000" pitchFamily="49" charset="-128"/>
              </a:rPr>
              <a:t/>
            </a:r>
            <a:br>
              <a:rPr lang="en-US" altLang="ja-JP" sz="1100" dirty="0" smtClean="0">
                <a:solidFill>
                  <a:schemeClr val="tx1"/>
                </a:solidFill>
                <a:latin typeface="BIZ UDゴシック" panose="020B0400000000000000" pitchFamily="49" charset="-128"/>
                <a:ea typeface="BIZ UDゴシック" panose="020B0400000000000000" pitchFamily="49" charset="-128"/>
              </a:rPr>
            </a:br>
            <a:r>
              <a:rPr lang="ja-JP" altLang="en-US" sz="1050" dirty="0" smtClean="0">
                <a:solidFill>
                  <a:schemeClr val="tx1"/>
                </a:solidFill>
                <a:latin typeface="BIZ UDゴシック" panose="020B0400000000000000" pitchFamily="49" charset="-128"/>
                <a:ea typeface="BIZ UDゴシック" panose="020B0400000000000000" pitchFamily="49" charset="-128"/>
              </a:rPr>
              <a:t>▶ </a:t>
            </a:r>
            <a:r>
              <a:rPr lang="zh-TW" altLang="en-US" sz="1050" dirty="0" smtClean="0">
                <a:solidFill>
                  <a:schemeClr val="tx1"/>
                </a:solidFill>
                <a:latin typeface="BIZ UDゴシック" panose="020B0400000000000000" pitchFamily="49" charset="-128"/>
                <a:ea typeface="BIZ UDゴシック" panose="020B0400000000000000" pitchFamily="49" charset="-128"/>
              </a:rPr>
              <a:t>副首都</a:t>
            </a:r>
            <a:r>
              <a:rPr lang="zh-TW" altLang="en-US" sz="1050" dirty="0">
                <a:solidFill>
                  <a:schemeClr val="tx1"/>
                </a:solidFill>
                <a:latin typeface="BIZ UDゴシック" panose="020B0400000000000000" pitchFamily="49" charset="-128"/>
                <a:ea typeface="BIZ UDゴシック" panose="020B0400000000000000" pitchFamily="49" charset="-128"/>
              </a:rPr>
              <a:t>推進局、</a:t>
            </a:r>
            <a:r>
              <a:rPr lang="en-US" altLang="zh-TW" sz="1050" dirty="0">
                <a:solidFill>
                  <a:schemeClr val="tx1"/>
                </a:solidFill>
                <a:latin typeface="BIZ UDゴシック" panose="020B0400000000000000" pitchFamily="49" charset="-128"/>
                <a:ea typeface="BIZ UDゴシック" panose="020B0400000000000000" pitchFamily="49" charset="-128"/>
              </a:rPr>
              <a:t>IR</a:t>
            </a:r>
            <a:r>
              <a:rPr lang="zh-TW" altLang="en-US" sz="1050" dirty="0">
                <a:solidFill>
                  <a:schemeClr val="tx1"/>
                </a:solidFill>
                <a:latin typeface="BIZ UDゴシック" panose="020B0400000000000000" pitchFamily="49" charset="-128"/>
                <a:ea typeface="BIZ UDゴシック" panose="020B0400000000000000" pitchFamily="49" charset="-128"/>
              </a:rPr>
              <a:t>推進局、大阪港湾局</a:t>
            </a:r>
            <a:r>
              <a:rPr lang="zh-TW" altLang="en-US" sz="1050" dirty="0" smtClean="0">
                <a:solidFill>
                  <a:schemeClr val="tx1"/>
                </a:solidFill>
                <a:latin typeface="BIZ UDゴシック" panose="020B0400000000000000" pitchFamily="49" charset="-128"/>
                <a:ea typeface="BIZ UDゴシック" panose="020B0400000000000000" pitchFamily="49" charset="-128"/>
              </a:rPr>
              <a:t>、大阪</a:t>
            </a:r>
            <a:r>
              <a:rPr lang="zh-TW" altLang="en-US" sz="1050" dirty="0">
                <a:solidFill>
                  <a:schemeClr val="tx1"/>
                </a:solidFill>
                <a:latin typeface="BIZ UDゴシック" panose="020B0400000000000000" pitchFamily="49" charset="-128"/>
                <a:ea typeface="BIZ UDゴシック" panose="020B0400000000000000" pitchFamily="49" charset="-128"/>
              </a:rPr>
              <a:t>都市計画局</a:t>
            </a:r>
            <a:r>
              <a:rPr lang="zh-TW" altLang="en-US" sz="1050" dirty="0" smtClean="0">
                <a:solidFill>
                  <a:schemeClr val="tx1"/>
                </a:solidFill>
                <a:latin typeface="BIZ UDゴシック" panose="020B0400000000000000" pitchFamily="49" charset="-128"/>
                <a:ea typeface="BIZ UDゴシック" panose="020B0400000000000000" pitchFamily="49" charset="-128"/>
              </a:rPr>
              <a:t>、</a:t>
            </a:r>
            <a:r>
              <a:rPr lang="en-US" altLang="zh-TW" sz="1050" dirty="0" smtClean="0">
                <a:solidFill>
                  <a:schemeClr val="tx1"/>
                </a:solidFill>
                <a:latin typeface="BIZ UDゴシック" panose="020B0400000000000000" pitchFamily="49" charset="-128"/>
                <a:ea typeface="BIZ UDゴシック" panose="020B0400000000000000" pitchFamily="49" charset="-128"/>
              </a:rPr>
              <a:t/>
            </a:r>
            <a:br>
              <a:rPr lang="en-US" altLang="zh-TW" sz="1050" dirty="0" smtClean="0">
                <a:solidFill>
                  <a:schemeClr val="tx1"/>
                </a:solidFill>
                <a:latin typeface="BIZ UDゴシック" panose="020B0400000000000000" pitchFamily="49" charset="-128"/>
                <a:ea typeface="BIZ UDゴシック" panose="020B0400000000000000" pitchFamily="49" charset="-128"/>
              </a:rPr>
            </a:br>
            <a:r>
              <a:rPr lang="ja-JP" altLang="en-US" sz="1050" dirty="0" smtClean="0">
                <a:solidFill>
                  <a:schemeClr val="tx1"/>
                </a:solidFill>
                <a:latin typeface="BIZ UDゴシック" panose="020B0400000000000000" pitchFamily="49" charset="-128"/>
                <a:ea typeface="BIZ UDゴシック" panose="020B0400000000000000" pitchFamily="49" charset="-128"/>
              </a:rPr>
              <a:t>　</a:t>
            </a:r>
            <a:r>
              <a:rPr lang="zh-TW" altLang="en-US" sz="1050" dirty="0" smtClean="0">
                <a:solidFill>
                  <a:schemeClr val="tx1"/>
                </a:solidFill>
                <a:latin typeface="BIZ UDゴシック" panose="020B0400000000000000" pitchFamily="49" charset="-128"/>
                <a:ea typeface="BIZ UDゴシック" panose="020B0400000000000000" pitchFamily="49" charset="-128"/>
              </a:rPr>
              <a:t>万博推進局</a:t>
            </a:r>
            <a:r>
              <a:rPr lang="en-US" altLang="zh-TW" sz="1050" dirty="0" smtClean="0">
                <a:solidFill>
                  <a:schemeClr val="tx1"/>
                </a:solidFill>
                <a:latin typeface="BIZ UDゴシック" panose="020B0400000000000000" pitchFamily="49" charset="-128"/>
                <a:ea typeface="BIZ UDゴシック" panose="020B0400000000000000" pitchFamily="49" charset="-128"/>
              </a:rPr>
              <a:t/>
            </a:r>
            <a:br>
              <a:rPr lang="en-US" altLang="zh-TW" sz="1050" dirty="0" smtClean="0">
                <a:solidFill>
                  <a:schemeClr val="tx1"/>
                </a:solidFill>
                <a:latin typeface="BIZ UDゴシック" panose="020B0400000000000000" pitchFamily="49" charset="-128"/>
                <a:ea typeface="BIZ UDゴシック" panose="020B0400000000000000" pitchFamily="49" charset="-128"/>
              </a:rPr>
            </a:br>
            <a:r>
              <a:rPr lang="ja-JP" altLang="en-US" sz="1050" dirty="0" smtClean="0">
                <a:solidFill>
                  <a:schemeClr val="tx1"/>
                </a:solidFill>
                <a:latin typeface="BIZ UDゴシック" panose="020B0400000000000000" pitchFamily="49" charset="-128"/>
                <a:ea typeface="BIZ UDゴシック" panose="020B0400000000000000" pitchFamily="49" charset="-128"/>
              </a:rPr>
              <a:t>▶ 大阪</a:t>
            </a:r>
            <a:r>
              <a:rPr lang="ja-JP" altLang="en-US" sz="1050" dirty="0">
                <a:solidFill>
                  <a:schemeClr val="tx1"/>
                </a:solidFill>
                <a:latin typeface="BIZ UDゴシック" panose="020B0400000000000000" pitchFamily="49" charset="-128"/>
                <a:ea typeface="BIZ UDゴシック" panose="020B0400000000000000" pitchFamily="49" charset="-128"/>
              </a:rPr>
              <a:t>健康安全基盤研究所</a:t>
            </a:r>
            <a:r>
              <a:rPr lang="ja-JP" altLang="en-US" sz="1050" dirty="0" smtClean="0">
                <a:solidFill>
                  <a:schemeClr val="tx1"/>
                </a:solidFill>
                <a:latin typeface="BIZ UDゴシック" panose="020B0400000000000000" pitchFamily="49" charset="-128"/>
                <a:ea typeface="BIZ UDゴシック" panose="020B0400000000000000" pitchFamily="49" charset="-128"/>
              </a:rPr>
              <a:t>、大阪</a:t>
            </a:r>
            <a:r>
              <a:rPr lang="ja-JP" altLang="en-US" sz="1050" dirty="0">
                <a:solidFill>
                  <a:schemeClr val="tx1"/>
                </a:solidFill>
                <a:latin typeface="BIZ UDゴシック" panose="020B0400000000000000" pitchFamily="49" charset="-128"/>
                <a:ea typeface="BIZ UDゴシック" panose="020B0400000000000000" pitchFamily="49" charset="-128"/>
              </a:rPr>
              <a:t>産業技術研究所、</a:t>
            </a:r>
            <a:r>
              <a:rPr lang="ja-JP" altLang="en-US" sz="1050" dirty="0" smtClean="0">
                <a:solidFill>
                  <a:schemeClr val="tx1"/>
                </a:solidFill>
                <a:latin typeface="BIZ UDゴシック" panose="020B0400000000000000" pitchFamily="49" charset="-128"/>
                <a:ea typeface="BIZ UDゴシック" panose="020B0400000000000000" pitchFamily="49" charset="-128"/>
              </a:rPr>
              <a:t>公立大</a:t>
            </a:r>
            <a:r>
              <a:rPr lang="en-US" altLang="ja-JP" sz="1050" dirty="0" smtClean="0">
                <a:solidFill>
                  <a:schemeClr val="tx1"/>
                </a:solidFill>
                <a:latin typeface="BIZ UDゴシック" panose="020B0400000000000000" pitchFamily="49" charset="-128"/>
                <a:ea typeface="BIZ UDゴシック" panose="020B0400000000000000" pitchFamily="49" charset="-128"/>
              </a:rPr>
              <a:t/>
            </a:r>
            <a:br>
              <a:rPr lang="en-US" altLang="ja-JP" sz="1050" dirty="0" smtClean="0">
                <a:solidFill>
                  <a:schemeClr val="tx1"/>
                </a:solidFill>
                <a:latin typeface="BIZ UDゴシック" panose="020B0400000000000000" pitchFamily="49" charset="-128"/>
                <a:ea typeface="BIZ UDゴシック" panose="020B0400000000000000" pitchFamily="49" charset="-128"/>
              </a:rPr>
            </a:br>
            <a:r>
              <a:rPr lang="en-US" altLang="ja-JP" sz="1050" dirty="0" smtClean="0">
                <a:solidFill>
                  <a:schemeClr val="tx1"/>
                </a:solidFill>
                <a:latin typeface="BIZ UDゴシック" panose="020B0400000000000000" pitchFamily="49" charset="-128"/>
                <a:ea typeface="BIZ UDゴシック" panose="020B0400000000000000" pitchFamily="49" charset="-128"/>
              </a:rPr>
              <a:t>  </a:t>
            </a:r>
            <a:r>
              <a:rPr lang="ja-JP" altLang="en-US" sz="1050" dirty="0" smtClean="0">
                <a:solidFill>
                  <a:schemeClr val="tx1"/>
                </a:solidFill>
                <a:latin typeface="BIZ UDゴシック" panose="020B0400000000000000" pitchFamily="49" charset="-128"/>
                <a:ea typeface="BIZ UDゴシック" panose="020B0400000000000000" pitchFamily="49" charset="-128"/>
              </a:rPr>
              <a:t>学</a:t>
            </a:r>
            <a:r>
              <a:rPr lang="ja-JP" altLang="en-US" sz="1050" dirty="0">
                <a:solidFill>
                  <a:schemeClr val="tx1"/>
                </a:solidFill>
                <a:latin typeface="BIZ UDゴシック" panose="020B0400000000000000" pitchFamily="49" charset="-128"/>
                <a:ea typeface="BIZ UDゴシック" panose="020B0400000000000000" pitchFamily="49" charset="-128"/>
              </a:rPr>
              <a:t>法人大阪</a:t>
            </a:r>
            <a:r>
              <a:rPr lang="ja-JP" altLang="en-US" sz="1050" dirty="0" smtClean="0">
                <a:solidFill>
                  <a:schemeClr val="tx1"/>
                </a:solidFill>
                <a:latin typeface="BIZ UDゴシック" panose="020B0400000000000000" pitchFamily="49" charset="-128"/>
                <a:ea typeface="BIZ UDゴシック" panose="020B0400000000000000" pitchFamily="49" charset="-128"/>
              </a:rPr>
              <a:t>、大阪</a:t>
            </a:r>
            <a:r>
              <a:rPr lang="ja-JP" altLang="en-US" sz="1050" dirty="0">
                <a:solidFill>
                  <a:schemeClr val="tx1"/>
                </a:solidFill>
                <a:latin typeface="BIZ UDゴシック" panose="020B0400000000000000" pitchFamily="49" charset="-128"/>
                <a:ea typeface="BIZ UDゴシック" panose="020B0400000000000000" pitchFamily="49" charset="-128"/>
              </a:rPr>
              <a:t>観光局</a:t>
            </a:r>
            <a:r>
              <a:rPr lang="ja-JP" altLang="en-US" sz="1050" dirty="0" smtClean="0">
                <a:solidFill>
                  <a:schemeClr val="tx1"/>
                </a:solidFill>
                <a:latin typeface="BIZ UDゴシック" panose="020B0400000000000000" pitchFamily="49" charset="-128"/>
                <a:ea typeface="BIZ UDゴシック" panose="020B0400000000000000" pitchFamily="49" charset="-128"/>
              </a:rPr>
              <a:t>、大阪</a:t>
            </a:r>
            <a:r>
              <a:rPr lang="ja-JP" altLang="en-US" sz="1050" dirty="0">
                <a:solidFill>
                  <a:schemeClr val="tx1"/>
                </a:solidFill>
                <a:latin typeface="BIZ UDゴシック" panose="020B0400000000000000" pitchFamily="49" charset="-128"/>
                <a:ea typeface="BIZ UDゴシック" panose="020B0400000000000000" pitchFamily="49" charset="-128"/>
              </a:rPr>
              <a:t>信用保証協会</a:t>
            </a:r>
            <a:r>
              <a:rPr lang="ja-JP" altLang="en-US" sz="1050" dirty="0" smtClean="0">
                <a:solidFill>
                  <a:schemeClr val="tx1"/>
                </a:solidFill>
                <a:latin typeface="BIZ UDゴシック" panose="020B0400000000000000" pitchFamily="49" charset="-128"/>
                <a:ea typeface="BIZ UDゴシック" panose="020B0400000000000000" pitchFamily="49" charset="-128"/>
              </a:rPr>
              <a:t>、大阪産業局</a:t>
            </a:r>
            <a:endParaRPr lang="en-US" altLang="ja-JP" sz="1050" dirty="0" smtClean="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endParaRPr lang="en-US" altLang="ja-JP" sz="300" dirty="0" smtClean="0">
              <a:solidFill>
                <a:schemeClr val="tx1"/>
              </a:solidFill>
              <a:latin typeface="BIZ UDゴシック" panose="020B0400000000000000" pitchFamily="49" charset="-128"/>
              <a:ea typeface="BIZ UDゴシック" panose="020B0400000000000000" pitchFamily="49" charset="-128"/>
            </a:endParaRPr>
          </a:p>
          <a:p>
            <a:pPr marL="228600" indent="-228600">
              <a:buFont typeface="+mj-ea"/>
              <a:buAutoNum type="circleNumDbPlain"/>
            </a:pPr>
            <a:r>
              <a:rPr lang="ja-JP" altLang="en-US" sz="1100" dirty="0" smtClean="0">
                <a:solidFill>
                  <a:schemeClr val="tx1"/>
                </a:solidFill>
                <a:latin typeface="BIZ UDゴシック" panose="020B0400000000000000" pitchFamily="49" charset="-128"/>
                <a:ea typeface="BIZ UDゴシック" panose="020B0400000000000000" pitchFamily="49" charset="-128"/>
              </a:rPr>
              <a:t>事務の委託を実施</a:t>
            </a:r>
            <a:r>
              <a:rPr lang="en-US" altLang="ja-JP" sz="1100" dirty="0">
                <a:solidFill>
                  <a:schemeClr val="tx1"/>
                </a:solidFill>
                <a:latin typeface="BIZ UDゴシック" panose="020B0400000000000000" pitchFamily="49" charset="-128"/>
                <a:ea typeface="BIZ UDゴシック" panose="020B0400000000000000" pitchFamily="49" charset="-128"/>
              </a:rPr>
              <a:t/>
            </a:r>
            <a:br>
              <a:rPr lang="en-US" altLang="ja-JP" sz="1100" dirty="0">
                <a:solidFill>
                  <a:schemeClr val="tx1"/>
                </a:solidFill>
                <a:latin typeface="BIZ UDゴシック" panose="020B0400000000000000" pitchFamily="49" charset="-128"/>
                <a:ea typeface="BIZ UDゴシック" panose="020B0400000000000000" pitchFamily="49" charset="-128"/>
              </a:rPr>
            </a:br>
            <a:r>
              <a:rPr lang="ja-JP" altLang="en-US" sz="1050" dirty="0" smtClean="0">
                <a:solidFill>
                  <a:schemeClr val="tx1"/>
                </a:solidFill>
                <a:latin typeface="BIZ UDゴシック" panose="020B0400000000000000" pitchFamily="49" charset="-128"/>
                <a:ea typeface="BIZ UDゴシック" panose="020B0400000000000000" pitchFamily="49" charset="-128"/>
              </a:rPr>
              <a:t>▶ 大阪の成長に向けた戦略の策定</a:t>
            </a:r>
            <a:r>
              <a:rPr lang="en-US" altLang="ja-JP" sz="1050" dirty="0">
                <a:solidFill>
                  <a:schemeClr val="tx1"/>
                </a:solidFill>
                <a:latin typeface="BIZ UDゴシック" panose="020B0400000000000000" pitchFamily="49" charset="-128"/>
                <a:ea typeface="BIZ UDゴシック" panose="020B0400000000000000" pitchFamily="49" charset="-128"/>
              </a:rPr>
              <a:t/>
            </a:r>
            <a:br>
              <a:rPr lang="en-US" altLang="ja-JP" sz="1050" dirty="0">
                <a:solidFill>
                  <a:schemeClr val="tx1"/>
                </a:solidFill>
                <a:latin typeface="BIZ UDゴシック" panose="020B0400000000000000" pitchFamily="49" charset="-128"/>
                <a:ea typeface="BIZ UDゴシック" panose="020B0400000000000000" pitchFamily="49" charset="-128"/>
              </a:rPr>
            </a:br>
            <a:r>
              <a:rPr lang="ja-JP" altLang="en-US" sz="1050" dirty="0" smtClean="0">
                <a:solidFill>
                  <a:schemeClr val="tx1"/>
                </a:solidFill>
                <a:latin typeface="BIZ UDゴシック" panose="020B0400000000000000" pitchFamily="49" charset="-128"/>
                <a:ea typeface="BIZ UDゴシック" panose="020B0400000000000000" pitchFamily="49" charset="-128"/>
              </a:rPr>
              <a:t>▶ 大阪の成長・発展に必要な広域的な都市計画の権限</a:t>
            </a:r>
            <a:endParaRPr lang="en-US" altLang="ja-JP" sz="1050" dirty="0" smtClean="0">
              <a:solidFill>
                <a:schemeClr val="tx1"/>
              </a:solidFill>
              <a:latin typeface="BIZ UDゴシック" panose="020B0400000000000000" pitchFamily="49" charset="-128"/>
              <a:ea typeface="BIZ UDゴシック" panose="020B0400000000000000" pitchFamily="49" charset="-128"/>
            </a:endParaRPr>
          </a:p>
        </p:txBody>
      </p:sp>
      <p:sp>
        <p:nvSpPr>
          <p:cNvPr id="41" name="正方形/長方形 40"/>
          <p:cNvSpPr/>
          <p:nvPr/>
        </p:nvSpPr>
        <p:spPr>
          <a:xfrm>
            <a:off x="5148064" y="3782140"/>
            <a:ext cx="3852000" cy="461665"/>
          </a:xfrm>
          <a:prstGeom prst="rect">
            <a:avLst/>
          </a:prstGeom>
          <a:solidFill>
            <a:schemeClr val="bg1"/>
          </a:solidFill>
          <a:ln w="19050">
            <a:solidFill>
              <a:schemeClr val="accent1"/>
            </a:solidFill>
            <a:prstDash val="sysDash"/>
          </a:ln>
        </p:spPr>
        <p:txBody>
          <a:bodyPr wrap="square">
            <a:spAutoFit/>
          </a:bodyPr>
          <a:lstStyle/>
          <a:p>
            <a:r>
              <a:rPr lang="ja-JP" altLang="en-US" sz="1200" dirty="0" smtClean="0">
                <a:latin typeface="BIZ UDゴシック" panose="020B0400000000000000" pitchFamily="49" charset="-128"/>
                <a:ea typeface="BIZ UDゴシック" panose="020B0400000000000000" pitchFamily="49" charset="-128"/>
              </a:rPr>
              <a:t>地方</a:t>
            </a:r>
            <a:r>
              <a:rPr lang="ja-JP" altLang="en-US" sz="1200" dirty="0">
                <a:latin typeface="BIZ UDゴシック" panose="020B0400000000000000" pitchFamily="49" charset="-128"/>
                <a:ea typeface="BIZ UDゴシック" panose="020B0400000000000000" pitchFamily="49" charset="-128"/>
              </a:rPr>
              <a:t>自治法の協議会の設置、機関等の共同設置や事務委託・法人の新設又は合併から、最適な手法を</a:t>
            </a:r>
            <a:r>
              <a:rPr lang="ja-JP" altLang="en-US" sz="1200" dirty="0" smtClean="0">
                <a:latin typeface="BIZ UDゴシック" panose="020B0400000000000000" pitchFamily="49" charset="-128"/>
                <a:ea typeface="BIZ UDゴシック" panose="020B0400000000000000" pitchFamily="49" charset="-128"/>
              </a:rPr>
              <a:t>選択</a:t>
            </a:r>
            <a:endParaRPr lang="ja-JP" altLang="en-US" sz="1200" dirty="0">
              <a:latin typeface="BIZ UDゴシック" panose="020B0400000000000000" pitchFamily="49" charset="-128"/>
              <a:ea typeface="BIZ UDゴシック" panose="020B0400000000000000" pitchFamily="49" charset="-128"/>
            </a:endParaRPr>
          </a:p>
        </p:txBody>
      </p:sp>
      <p:sp>
        <p:nvSpPr>
          <p:cNvPr id="53" name="角丸四角形 52"/>
          <p:cNvSpPr/>
          <p:nvPr/>
        </p:nvSpPr>
        <p:spPr>
          <a:xfrm>
            <a:off x="5123474" y="3474000"/>
            <a:ext cx="2568095" cy="252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9" rtlCol="0" anchor="ctr"/>
          <a:lstStyle/>
          <a:p>
            <a:r>
              <a:rPr lang="ja-JP" altLang="en-US" sz="1100" b="1" dirty="0" smtClean="0">
                <a:solidFill>
                  <a:schemeClr val="bg1"/>
                </a:solidFill>
                <a:latin typeface="BIZ UDゴシック" panose="020B0400000000000000" pitchFamily="49" charset="-128"/>
                <a:ea typeface="BIZ UDゴシック" panose="020B0400000000000000" pitchFamily="49" charset="-128"/>
              </a:rPr>
              <a:t>　</a:t>
            </a:r>
            <a:r>
              <a:rPr lang="ja-JP" altLang="en-US" sz="1100" dirty="0" smtClean="0">
                <a:solidFill>
                  <a:schemeClr val="bg1"/>
                </a:solidFill>
                <a:latin typeface="BIZ UDゴシック" panose="020B0400000000000000" pitchFamily="49" charset="-128"/>
                <a:ea typeface="BIZ UDゴシック" panose="020B0400000000000000" pitchFamily="49" charset="-128"/>
              </a:rPr>
              <a:t>府市が一体的に取り組む事務等</a:t>
            </a:r>
            <a:endParaRPr lang="ja-JP" altLang="en-US" sz="1100" dirty="0">
              <a:solidFill>
                <a:schemeClr val="bg1"/>
              </a:solidFill>
              <a:latin typeface="BIZ UDゴシック" panose="020B0400000000000000" pitchFamily="49" charset="-128"/>
              <a:ea typeface="BIZ UDゴシック" panose="020B0400000000000000" pitchFamily="49" charset="-128"/>
            </a:endParaRPr>
          </a:p>
        </p:txBody>
      </p:sp>
      <p:sp>
        <p:nvSpPr>
          <p:cNvPr id="7" name="テキスト ボックス 6"/>
          <p:cNvSpPr txBox="1"/>
          <p:nvPr/>
        </p:nvSpPr>
        <p:spPr>
          <a:xfrm>
            <a:off x="209674" y="497878"/>
            <a:ext cx="1723243" cy="276999"/>
          </a:xfrm>
          <a:prstGeom prst="rect">
            <a:avLst/>
          </a:prstGeom>
          <a:solidFill>
            <a:schemeClr val="tx2"/>
          </a:solidFill>
        </p:spPr>
        <p:txBody>
          <a:bodyPr wrap="square" rtlCol="0">
            <a:spAutoFit/>
          </a:bodyPr>
          <a:lstStyle/>
          <a:p>
            <a:r>
              <a:rPr kumimoji="1" lang="ja-JP" altLang="en-US" sz="1200" dirty="0" smtClean="0">
                <a:solidFill>
                  <a:schemeClr val="bg1"/>
                </a:solidFill>
                <a:latin typeface="BIZ UDゴシック" panose="020B0400000000000000" pitchFamily="49" charset="-128"/>
                <a:ea typeface="BIZ UDゴシック" panose="020B0400000000000000" pitchFamily="49" charset="-128"/>
              </a:rPr>
              <a:t>条例の基本的な考え方</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56" name="テキスト ボックス 55"/>
          <p:cNvSpPr txBox="1"/>
          <p:nvPr/>
        </p:nvSpPr>
        <p:spPr>
          <a:xfrm>
            <a:off x="209674" y="3068960"/>
            <a:ext cx="1385073" cy="276999"/>
          </a:xfrm>
          <a:prstGeom prst="rect">
            <a:avLst/>
          </a:prstGeom>
          <a:solidFill>
            <a:schemeClr val="tx2"/>
          </a:solidFill>
        </p:spPr>
        <p:txBody>
          <a:bodyPr wrap="square" rtlCol="0">
            <a:spAutoFit/>
          </a:bodyPr>
          <a:lstStyle/>
          <a:p>
            <a:r>
              <a:rPr lang="ja-JP" altLang="en-US" sz="1200" dirty="0">
                <a:solidFill>
                  <a:schemeClr val="bg1"/>
                </a:solidFill>
                <a:latin typeface="BIZ UDゴシック" panose="020B0400000000000000" pitchFamily="49" charset="-128"/>
                <a:ea typeface="BIZ UDゴシック" panose="020B0400000000000000" pitchFamily="49" charset="-128"/>
              </a:rPr>
              <a:t>主</a:t>
            </a:r>
            <a:r>
              <a:rPr lang="ja-JP" altLang="en-US" sz="1200" dirty="0" smtClean="0">
                <a:solidFill>
                  <a:schemeClr val="bg1"/>
                </a:solidFill>
                <a:latin typeface="BIZ UDゴシック" panose="020B0400000000000000" pitchFamily="49" charset="-128"/>
                <a:ea typeface="BIZ UDゴシック" panose="020B0400000000000000" pitchFamily="49" charset="-128"/>
              </a:rPr>
              <a:t>な</a:t>
            </a:r>
            <a:r>
              <a:rPr lang="ja-JP" altLang="en-US" sz="1200" dirty="0">
                <a:solidFill>
                  <a:schemeClr val="bg1"/>
                </a:solidFill>
                <a:latin typeface="BIZ UDゴシック" panose="020B0400000000000000" pitchFamily="49" charset="-128"/>
                <a:ea typeface="BIZ UDゴシック" panose="020B0400000000000000" pitchFamily="49" charset="-128"/>
              </a:rPr>
              <a:t>条例</a:t>
            </a:r>
            <a:r>
              <a:rPr lang="ja-JP" altLang="en-US" sz="1200" dirty="0" smtClean="0">
                <a:solidFill>
                  <a:schemeClr val="bg1"/>
                </a:solidFill>
                <a:latin typeface="BIZ UDゴシック" panose="020B0400000000000000" pitchFamily="49" charset="-128"/>
                <a:ea typeface="BIZ UDゴシック" panose="020B0400000000000000" pitchFamily="49" charset="-128"/>
              </a:rPr>
              <a:t>の</a:t>
            </a:r>
            <a:r>
              <a:rPr lang="ja-JP" altLang="en-US" sz="1200" dirty="0">
                <a:solidFill>
                  <a:schemeClr val="bg1"/>
                </a:solidFill>
                <a:latin typeface="BIZ UDゴシック" panose="020B0400000000000000" pitchFamily="49" charset="-128"/>
                <a:ea typeface="BIZ UDゴシック" panose="020B0400000000000000" pitchFamily="49" charset="-128"/>
              </a:rPr>
              <a:t>概要</a:t>
            </a:r>
            <a:endParaRPr kumimoji="1" lang="ja-JP" altLang="en-US" sz="1200" dirty="0">
              <a:solidFill>
                <a:schemeClr val="bg1"/>
              </a:solidFill>
              <a:latin typeface="BIZ UDゴシック" panose="020B0400000000000000" pitchFamily="49" charset="-128"/>
              <a:ea typeface="BIZ UDゴシック" panose="020B0400000000000000" pitchFamily="49" charset="-128"/>
            </a:endParaRPr>
          </a:p>
        </p:txBody>
      </p:sp>
      <p:sp>
        <p:nvSpPr>
          <p:cNvPr id="60" name="正方形/長方形 59"/>
          <p:cNvSpPr/>
          <p:nvPr/>
        </p:nvSpPr>
        <p:spPr>
          <a:xfrm>
            <a:off x="5468609" y="5661248"/>
            <a:ext cx="3410370" cy="900000"/>
          </a:xfrm>
          <a:prstGeom prst="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1429" rIns="51429" rtlCol="0" anchor="ctr"/>
          <a:lstStyle/>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マスタープラン（都市計画区域の整備</a:t>
            </a:r>
            <a:r>
              <a:rPr lang="ja-JP" altLang="en-US" sz="800" dirty="0" smtClean="0">
                <a:solidFill>
                  <a:schemeClr val="tx1"/>
                </a:solidFill>
                <a:latin typeface="BIZ UDゴシック" panose="020B0400000000000000" pitchFamily="49" charset="-128"/>
                <a:ea typeface="BIZ UDゴシック" panose="020B0400000000000000" pitchFamily="49" charset="-128"/>
              </a:rPr>
              <a:t>、開発</a:t>
            </a:r>
            <a:r>
              <a:rPr lang="ja-JP" altLang="en-US" sz="800" dirty="0">
                <a:solidFill>
                  <a:schemeClr val="tx1"/>
                </a:solidFill>
                <a:latin typeface="BIZ UDゴシック" panose="020B0400000000000000" pitchFamily="49" charset="-128"/>
                <a:ea typeface="BIZ UDゴシック" panose="020B0400000000000000" pitchFamily="49" charset="-128"/>
              </a:rPr>
              <a:t>及び保全の方針）</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区域区分</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都市再生特別地区</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臨港地区（国際戦略港湾）</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一般国道・自動車専用道路等</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都市高速鉄道</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900"/>
              </a:lnSpc>
            </a:pPr>
            <a:r>
              <a:rPr lang="ja-JP" altLang="en-US" sz="800" dirty="0">
                <a:solidFill>
                  <a:schemeClr val="tx1"/>
                </a:solidFill>
                <a:latin typeface="BIZ UDゴシック" panose="020B0400000000000000" pitchFamily="49" charset="-128"/>
                <a:ea typeface="BIZ UDゴシック" panose="020B0400000000000000" pitchFamily="49" charset="-128"/>
              </a:rPr>
              <a:t>・ 一団地の官公庁施設又はその予定</a:t>
            </a:r>
            <a:r>
              <a:rPr lang="ja-JP" altLang="en-US" sz="800" dirty="0" smtClean="0">
                <a:solidFill>
                  <a:schemeClr val="tx1"/>
                </a:solidFill>
                <a:latin typeface="BIZ UDゴシック" panose="020B0400000000000000" pitchFamily="49" charset="-128"/>
                <a:ea typeface="BIZ UDゴシック" panose="020B0400000000000000" pitchFamily="49" charset="-128"/>
              </a:rPr>
              <a:t>区域</a:t>
            </a:r>
            <a:endParaRPr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28" name="スライド番号プレースホルダー 4"/>
          <p:cNvSpPr>
            <a:spLocks noGrp="1"/>
          </p:cNvSpPr>
          <p:nvPr>
            <p:ph type="sldNum" sz="quarter" idx="12"/>
          </p:nvPr>
        </p:nvSpPr>
        <p:spPr/>
        <p:txBody>
          <a:bodyPr/>
          <a:lstStyle/>
          <a:p>
            <a:fld id="{63BC356D-1576-478B-8647-1361C6E9DFF7}" type="slidenum">
              <a:rPr lang="ja-JP" altLang="en-US" smtClean="0"/>
              <a:pPr/>
              <a:t>17</a:t>
            </a:fld>
            <a:endParaRPr lang="ja-JP" altLang="en-US"/>
          </a:p>
        </p:txBody>
      </p:sp>
    </p:spTree>
    <p:extLst>
      <p:ext uri="{BB962C8B-B14F-4D97-AF65-F5344CB8AC3E}">
        <p14:creationId xmlns:p14="http://schemas.microsoft.com/office/powerpoint/2010/main" val="1309999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7504" y="179092"/>
            <a:ext cx="4944864"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BIZ UDPゴシック" panose="020B0400000000000000" pitchFamily="50" charset="-128"/>
                <a:ea typeface="BIZ UDPゴシック" panose="020B0400000000000000" pitchFamily="50" charset="-128"/>
              </a:rPr>
              <a:t>■副首都推進本部（大阪府市）会議　開催経過</a:t>
            </a:r>
            <a:endParaRPr kumimoji="1" lang="en-US" altLang="ja-JP" sz="1600" dirty="0" smtClean="0">
              <a:latin typeface="BIZ UDPゴシック" panose="020B0400000000000000" pitchFamily="50" charset="-128"/>
              <a:ea typeface="BIZ UDPゴシック" panose="020B0400000000000000" pitchFamily="50" charset="-128"/>
            </a:endParaRPr>
          </a:p>
        </p:txBody>
      </p:sp>
      <p:graphicFrame>
        <p:nvGraphicFramePr>
          <p:cNvPr id="3" name="表 2"/>
          <p:cNvGraphicFramePr>
            <a:graphicFrameLocks noGrp="1"/>
          </p:cNvGraphicFramePr>
          <p:nvPr>
            <p:extLst/>
          </p:nvPr>
        </p:nvGraphicFramePr>
        <p:xfrm>
          <a:off x="323528" y="620688"/>
          <a:ext cx="6768752" cy="4608344"/>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20000"/>
                    </a:ext>
                  </a:extLst>
                </a:gridCol>
                <a:gridCol w="5688632">
                  <a:extLst>
                    <a:ext uri="{9D8B030D-6E8A-4147-A177-3AD203B41FA5}">
                      <a16:colId xmlns:a16="http://schemas.microsoft.com/office/drawing/2014/main" val="20001"/>
                    </a:ext>
                  </a:extLst>
                </a:gridCol>
              </a:tblGrid>
              <a:tr h="159994">
                <a:tc>
                  <a:txBody>
                    <a:bodyPr/>
                    <a:lstStyle/>
                    <a:p>
                      <a:pPr algn="ctr">
                        <a:spcAft>
                          <a:spcPts val="0"/>
                        </a:spcAft>
                      </a:pPr>
                      <a:r>
                        <a:rPr lang="ja-JP" altLang="en-US" sz="1100" kern="100" dirty="0" smtClean="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回</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100" kern="100" dirty="0" smtClean="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議題</a:t>
                      </a:r>
                      <a:endParaRPr lang="ja-JP" sz="11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326">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第１回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2021.4.8</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（１）大阪府</a:t>
                      </a:r>
                      <a:r>
                        <a:rPr kumimoji="1" lang="ja-JP" altLang="en-US" sz="1100" dirty="0">
                          <a:solidFill>
                            <a:schemeClr val="tx1"/>
                          </a:solidFill>
                          <a:latin typeface="BIZ UDゴシック" panose="020B0400000000000000" pitchFamily="49" charset="-128"/>
                          <a:ea typeface="BIZ UDゴシック" panose="020B0400000000000000" pitchFamily="49" charset="-128"/>
                        </a:rPr>
                        <a:t>及び大阪市における一体的な行政運営の推進について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　・副首都推進本部（大阪府市）会議運営規約（案）について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100" dirty="0">
                          <a:solidFill>
                            <a:schemeClr val="tx1"/>
                          </a:solidFill>
                          <a:latin typeface="BIZ UDゴシック" panose="020B0400000000000000" pitchFamily="49" charset="-128"/>
                          <a:ea typeface="BIZ UDゴシック" panose="020B0400000000000000" pitchFamily="49" charset="-128"/>
                        </a:rPr>
                        <a:t>事務委託に係る規約（案）骨子について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4469">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第２回</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2021.4.27</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（１）事務</a:t>
                      </a:r>
                      <a:r>
                        <a:rPr kumimoji="1" lang="ja-JP" altLang="en-US" sz="1100" dirty="0">
                          <a:solidFill>
                            <a:schemeClr val="tx1"/>
                          </a:solidFill>
                          <a:latin typeface="BIZ UDゴシック" panose="020B0400000000000000" pitchFamily="49" charset="-128"/>
                          <a:ea typeface="BIZ UDゴシック" panose="020B0400000000000000" pitchFamily="49" charset="-128"/>
                        </a:rPr>
                        <a:t>委託に係る規約について（大阪の成長戦略等に関する事務）</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（２）事務</a:t>
                      </a:r>
                      <a:r>
                        <a:rPr kumimoji="1" lang="ja-JP" altLang="en-US" sz="1100" dirty="0">
                          <a:solidFill>
                            <a:schemeClr val="tx1"/>
                          </a:solidFill>
                          <a:latin typeface="BIZ UDゴシック" panose="020B0400000000000000" pitchFamily="49" charset="-128"/>
                          <a:ea typeface="BIZ UDゴシック" panose="020B0400000000000000" pitchFamily="49" charset="-128"/>
                        </a:rPr>
                        <a:t>委託に係る規約について（都市計画の決定に関する事務）</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　</a:t>
                      </a:r>
                      <a:r>
                        <a:rPr kumimoji="1" lang="ja-JP" altLang="en-US" sz="1100"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1100" baseline="0" dirty="0" smtClean="0">
                          <a:solidFill>
                            <a:schemeClr val="tx1"/>
                          </a:solidFill>
                          <a:latin typeface="BIZ UDゴシック" panose="020B0400000000000000" pitchFamily="49" charset="-128"/>
                          <a:ea typeface="BIZ UDゴシック" panose="020B0400000000000000" pitchFamily="49" charset="-128"/>
                        </a:rPr>
                        <a:t>　 </a:t>
                      </a: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内部</a:t>
                      </a:r>
                      <a:r>
                        <a:rPr kumimoji="1" lang="ja-JP" altLang="en-US" sz="1100" dirty="0">
                          <a:solidFill>
                            <a:schemeClr val="tx1"/>
                          </a:solidFill>
                          <a:latin typeface="BIZ UDゴシック" panose="020B0400000000000000" pitchFamily="49" charset="-128"/>
                          <a:ea typeface="BIZ UDゴシック" panose="020B0400000000000000" pitchFamily="49" charset="-128"/>
                        </a:rPr>
                        <a:t>組織の共同設置について（都市計画に関する組織）</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（３）内部</a:t>
                      </a:r>
                      <a:r>
                        <a:rPr kumimoji="1" lang="ja-JP" altLang="en-US" sz="1100" dirty="0">
                          <a:solidFill>
                            <a:schemeClr val="tx1"/>
                          </a:solidFill>
                          <a:latin typeface="BIZ UDゴシック" panose="020B0400000000000000" pitchFamily="49" charset="-128"/>
                          <a:ea typeface="BIZ UDゴシック" panose="020B0400000000000000" pitchFamily="49" charset="-128"/>
                        </a:rPr>
                        <a:t>組織の共同設置について（万博推進に関する組織）</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58326">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第３回</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2021.8.30</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（１）副首都</a:t>
                      </a:r>
                      <a:r>
                        <a:rPr kumimoji="1" lang="ja-JP" altLang="en-US" sz="1100" dirty="0">
                          <a:solidFill>
                            <a:schemeClr val="tx1"/>
                          </a:solidFill>
                          <a:latin typeface="BIZ UDゴシック" panose="020B0400000000000000" pitchFamily="49" charset="-128"/>
                          <a:ea typeface="BIZ UDゴシック" panose="020B0400000000000000" pitchFamily="49" charset="-128"/>
                        </a:rPr>
                        <a:t>ビジョンのバージョンアップに向けて（今後の進め方）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（２）新しい</a:t>
                      </a:r>
                      <a:r>
                        <a:rPr kumimoji="1" lang="ja-JP" altLang="en-US" sz="1100" dirty="0">
                          <a:solidFill>
                            <a:schemeClr val="tx1"/>
                          </a:solidFill>
                          <a:latin typeface="BIZ UDゴシック" panose="020B0400000000000000" pitchFamily="49" charset="-128"/>
                          <a:ea typeface="BIZ UDゴシック" panose="020B0400000000000000" pitchFamily="49" charset="-128"/>
                        </a:rPr>
                        <a:t>まちづくりのグランドデザインの検討について（今後の進め方）</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（３）大阪</a:t>
                      </a:r>
                      <a:r>
                        <a:rPr kumimoji="1" lang="ja-JP" altLang="en-US" sz="1100" dirty="0">
                          <a:solidFill>
                            <a:schemeClr val="tx1"/>
                          </a:solidFill>
                          <a:latin typeface="BIZ UDゴシック" panose="020B0400000000000000" pitchFamily="49" charset="-128"/>
                          <a:ea typeface="BIZ UDゴシック" panose="020B0400000000000000" pitchFamily="49" charset="-128"/>
                        </a:rPr>
                        <a:t>スマートシティ戦略</a:t>
                      </a:r>
                      <a:r>
                        <a:rPr kumimoji="1" lang="en-US" altLang="ja-JP" sz="1100" dirty="0">
                          <a:solidFill>
                            <a:schemeClr val="tx1"/>
                          </a:solidFill>
                          <a:latin typeface="BIZ UDゴシック" panose="020B0400000000000000" pitchFamily="49" charset="-128"/>
                          <a:ea typeface="BIZ UDゴシック" panose="020B0400000000000000" pitchFamily="49" charset="-128"/>
                        </a:rPr>
                        <a:t>Ver2.0</a:t>
                      </a:r>
                      <a:r>
                        <a:rPr kumimoji="1" lang="ja-JP" altLang="en-US" sz="1100" dirty="0">
                          <a:solidFill>
                            <a:schemeClr val="tx1"/>
                          </a:solidFill>
                          <a:latin typeface="BIZ UDゴシック" panose="020B0400000000000000" pitchFamily="49" charset="-128"/>
                          <a:ea typeface="BIZ UDゴシック" panose="020B0400000000000000" pitchFamily="49" charset="-128"/>
                        </a:rPr>
                        <a:t>の方向性について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61583">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第４回</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2021.11.15</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（１）大阪</a:t>
                      </a:r>
                      <a:r>
                        <a:rPr kumimoji="1" lang="ja-JP" altLang="en-US" sz="1100" dirty="0">
                          <a:solidFill>
                            <a:schemeClr val="tx1"/>
                          </a:solidFill>
                          <a:latin typeface="BIZ UDゴシック" panose="020B0400000000000000" pitchFamily="49" charset="-128"/>
                          <a:ea typeface="BIZ UDゴシック" panose="020B0400000000000000" pitchFamily="49" charset="-128"/>
                        </a:rPr>
                        <a:t>産業技術研究所の取組みについて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（２）大阪</a:t>
                      </a:r>
                      <a:r>
                        <a:rPr kumimoji="1" lang="ja-JP" altLang="en-US" sz="1100" dirty="0">
                          <a:solidFill>
                            <a:schemeClr val="tx1"/>
                          </a:solidFill>
                          <a:latin typeface="BIZ UDゴシック" panose="020B0400000000000000" pitchFamily="49" charset="-128"/>
                          <a:ea typeface="BIZ UDゴシック" panose="020B0400000000000000" pitchFamily="49" charset="-128"/>
                        </a:rPr>
                        <a:t>健康安全基盤研究所の取組みについて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04000">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第５回</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2021.12.21</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（１）大阪</a:t>
                      </a:r>
                      <a:r>
                        <a:rPr kumimoji="1" lang="ja-JP" altLang="en-US" sz="1100" dirty="0">
                          <a:solidFill>
                            <a:schemeClr val="tx1"/>
                          </a:solidFill>
                          <a:latin typeface="BIZ UDゴシック" panose="020B0400000000000000" pitchFamily="49" charset="-128"/>
                          <a:ea typeface="BIZ UDゴシック" panose="020B0400000000000000" pitchFamily="49" charset="-128"/>
                        </a:rPr>
                        <a:t>・夢洲地区特定複合観光施設区域の整備に関する計画（案）骨子等について</a:t>
                      </a: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04000">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第６回</a:t>
                      </a:r>
                      <a:endParaRPr kumimoji="1" lang="ja-JP" altLang="en-US" sz="1100" b="1"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2022.4.14</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（１）新</a:t>
                      </a:r>
                      <a:r>
                        <a:rPr kumimoji="1" lang="ja-JP" altLang="en-US" sz="1100" dirty="0">
                          <a:solidFill>
                            <a:schemeClr val="tx1"/>
                          </a:solidFill>
                          <a:latin typeface="BIZ UDゴシック" panose="020B0400000000000000" pitchFamily="49" charset="-128"/>
                          <a:ea typeface="BIZ UDゴシック" panose="020B0400000000000000" pitchFamily="49" charset="-128"/>
                        </a:rPr>
                        <a:t>大阪駅周辺地域のまちづくりについて</a:t>
                      </a:r>
                      <a:r>
                        <a:rPr kumimoji="1" lang="ja-JP" altLang="en-US" sz="1100">
                          <a:solidFill>
                            <a:schemeClr val="tx1"/>
                          </a:solidFill>
                          <a:latin typeface="BIZ UDゴシック" panose="020B0400000000000000" pitchFamily="49" charset="-128"/>
                          <a:ea typeface="BIZ UDゴシック" panose="020B0400000000000000" pitchFamily="49" charset="-128"/>
                        </a:rPr>
                        <a:t>　</a:t>
                      </a:r>
                      <a:r>
                        <a:rPr kumimoji="1" lang="ja-JP" altLang="en-US" sz="1100" smtClean="0">
                          <a:solidFill>
                            <a:schemeClr val="tx1"/>
                          </a:solidFill>
                          <a:latin typeface="BIZ UDゴシック" panose="020B0400000000000000" pitchFamily="49" charset="-128"/>
                          <a:ea typeface="BIZ UDゴシック" panose="020B0400000000000000" pitchFamily="49" charset="-128"/>
                        </a:rPr>
                        <a:t>ほか</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04000">
                <a:tc>
                  <a:txBody>
                    <a:bodyPr/>
                    <a:lstStyle/>
                    <a:p>
                      <a:pPr algn="ctr"/>
                      <a:r>
                        <a:rPr kumimoji="1" lang="ja-JP" altLang="en-US" sz="1100" b="1" dirty="0" smtClean="0">
                          <a:solidFill>
                            <a:schemeClr val="tx1"/>
                          </a:solidFill>
                          <a:latin typeface="BIZ UDゴシック" panose="020B0400000000000000" pitchFamily="49" charset="-128"/>
                          <a:ea typeface="BIZ UDゴシック" panose="020B0400000000000000" pitchFamily="49" charset="-128"/>
                        </a:rPr>
                        <a:t>第７回</a:t>
                      </a:r>
                      <a:endParaRPr kumimoji="1" lang="en-US" altLang="ja-JP" sz="1100" b="1" dirty="0" smtClean="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100" b="1" dirty="0" smtClean="0">
                          <a:solidFill>
                            <a:schemeClr val="tx1"/>
                          </a:solidFill>
                          <a:latin typeface="BIZ UDゴシック" panose="020B0400000000000000" pitchFamily="49" charset="-128"/>
                          <a:ea typeface="BIZ UDゴシック" panose="020B0400000000000000" pitchFamily="49" charset="-128"/>
                        </a:rPr>
                        <a:t>2022.9.29</a:t>
                      </a:r>
                      <a:endParaRPr kumimoji="1" lang="en-US" altLang="ja-JP" sz="1100" b="1" dirty="0">
                        <a:solidFill>
                          <a:schemeClr val="tx1"/>
                        </a:solidFill>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1" lang="ja-JP" altLang="en-US" sz="1100" dirty="0" smtClean="0">
                          <a:solidFill>
                            <a:schemeClr val="tx1"/>
                          </a:solidFill>
                          <a:latin typeface="BIZ UDゴシック" panose="020B0400000000000000" pitchFamily="49" charset="-128"/>
                          <a:ea typeface="BIZ UDゴシック" panose="020B0400000000000000" pitchFamily="49" charset="-128"/>
                        </a:rPr>
                        <a:t>（１）副首都ビジョンのバージョンアップに向けて（中間論点整理について）</a:t>
                      </a:r>
                      <a:endParaRPr kumimoji="1" lang="ja-JP" altLang="en-US" sz="1100" dirty="0">
                        <a:solidFill>
                          <a:schemeClr val="tx1"/>
                        </a:solidFill>
                        <a:latin typeface="BIZ UDゴシック" panose="020B0400000000000000" pitchFamily="49" charset="-128"/>
                        <a:ea typeface="BIZ UDゴシック" panose="020B0400000000000000" pitchFamily="49" charset="-128"/>
                      </a:endParaRPr>
                    </a:p>
                  </a:txBody>
                  <a:tcPr marL="72000" marR="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13853"/>
                  </a:ext>
                </a:extLst>
              </a:tr>
            </a:tbl>
          </a:graphicData>
        </a:graphic>
      </p:graphicFrame>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18</a:t>
            </a:fld>
            <a:endParaRPr lang="ja-JP" altLang="en-US"/>
          </a:p>
        </p:txBody>
      </p:sp>
    </p:spTree>
    <p:extLst>
      <p:ext uri="{BB962C8B-B14F-4D97-AF65-F5344CB8AC3E}">
        <p14:creationId xmlns:p14="http://schemas.microsoft.com/office/powerpoint/2010/main" val="826019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69274" y="476672"/>
            <a:ext cx="9000000" cy="6085478"/>
          </a:xfrm>
          <a:prstGeom prst="roundRect">
            <a:avLst>
              <a:gd name="adj" fmla="val 365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195254" rIns="130169" rtlCol="0" anchor="t"/>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大阪府市では、</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2008</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年以降、府市が連携して取り組んだ様々</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な改革や政策転換を評価</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・総括</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し</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、今後の政策</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課題に役立てていくもの</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として、関係所属</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の協力</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得て、</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2014</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の２</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回</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にわたり、「改革評価プロジェクト」と</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して「大阪府庁の点検・棚卸し結果」、「大阪市</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役所の</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点</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・棚卸し結果</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作成し、公表</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してきました。</a:t>
            </a:r>
            <a:endPar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前回</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の改革評価</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から４年</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が経過した今般、９月</a:t>
            </a: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日の第７回副首都推進本部（</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大阪府市）</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会議</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において、これまでの到達点検証を行うべきとの意見がありました。それを受けて</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、「副首都ビ</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800"/>
              </a:lnSpc>
              <a:spcBef>
                <a:spcPts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ジョン</a:t>
            </a:r>
            <a:r>
              <a:rPr kumimoji="1"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」のバージョンアップの参考等にも資するため</a:t>
            </a:r>
            <a:r>
              <a:rPr kumimoji="1" lang="ja-JP" altLang="en-US"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、今回改めて府市で点検・棚卸しを実施しました。</a:t>
            </a:r>
            <a:endParaRPr kumimoji="1" lang="en-US" altLang="ja-JP" sz="1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flipH="1">
            <a:off x="166782" y="4018729"/>
            <a:ext cx="8805505" cy="2246769"/>
          </a:xfrm>
          <a:prstGeom prst="rect">
            <a:avLst/>
          </a:prstGeom>
          <a:solidFill>
            <a:schemeClr val="bg1"/>
          </a:solid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「総括シート」様式</a:t>
            </a: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endPar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8" name="表 7"/>
          <p:cNvGraphicFramePr>
            <a:graphicFrameLocks noGrp="1"/>
          </p:cNvGraphicFramePr>
          <p:nvPr>
            <p:extLst/>
          </p:nvPr>
        </p:nvGraphicFramePr>
        <p:xfrm>
          <a:off x="351340" y="4473021"/>
          <a:ext cx="8535676" cy="1658854"/>
        </p:xfrm>
        <a:graphic>
          <a:graphicData uri="http://schemas.openxmlformats.org/drawingml/2006/table">
            <a:tbl>
              <a:tblPr firstRow="1" bandRow="1">
                <a:tableStyleId>{5940675A-B579-460E-94D1-54222C63F5DA}</a:tableStyleId>
              </a:tblPr>
              <a:tblGrid>
                <a:gridCol w="2133919">
                  <a:extLst>
                    <a:ext uri="{9D8B030D-6E8A-4147-A177-3AD203B41FA5}">
                      <a16:colId xmlns:a16="http://schemas.microsoft.com/office/drawing/2014/main" val="20000"/>
                    </a:ext>
                  </a:extLst>
                </a:gridCol>
                <a:gridCol w="2133919">
                  <a:extLst>
                    <a:ext uri="{9D8B030D-6E8A-4147-A177-3AD203B41FA5}">
                      <a16:colId xmlns:a16="http://schemas.microsoft.com/office/drawing/2014/main" val="20001"/>
                    </a:ext>
                  </a:extLst>
                </a:gridCol>
                <a:gridCol w="2133919">
                  <a:extLst>
                    <a:ext uri="{9D8B030D-6E8A-4147-A177-3AD203B41FA5}">
                      <a16:colId xmlns:a16="http://schemas.microsoft.com/office/drawing/2014/main" val="20002"/>
                    </a:ext>
                  </a:extLst>
                </a:gridCol>
                <a:gridCol w="2133919">
                  <a:extLst>
                    <a:ext uri="{9D8B030D-6E8A-4147-A177-3AD203B41FA5}">
                      <a16:colId xmlns:a16="http://schemas.microsoft.com/office/drawing/2014/main" val="20003"/>
                    </a:ext>
                  </a:extLst>
                </a:gridCol>
              </a:tblGrid>
              <a:tr h="411788">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1247066">
                <a:tc>
                  <a:txBody>
                    <a:bodyPr/>
                    <a:lstStyle/>
                    <a:p>
                      <a:pPr marL="0" indent="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改革前の課題。他都市比較等も踏まえつつ、改革が必要となった背景等を記載。</a:t>
                      </a:r>
                    </a:p>
                    <a:p>
                      <a:pPr marL="0" indent="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改革の方向性。どのような戦略や方向性を打ち出したかを記載。</a:t>
                      </a:r>
                    </a:p>
                    <a:p>
                      <a:pPr marL="0" indent="0"/>
                      <a:endPar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何をどう変えたか。具体的に用いた手法や実施した内容を記載。</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主な成果。改革の結果、どのような影響・効果が生じたかを記載。</a:t>
                      </a:r>
                    </a:p>
                    <a:p>
                      <a:pPr marL="0" indent="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100" b="0" i="0" u="none" strike="noStrike" kern="1200" cap="none" spc="0" normalizeH="0" baseline="0" noProof="0" smtClean="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100" b="0" i="0" u="none" strike="noStrike" kern="1200" cap="none" spc="0" normalizeH="0" baseline="0" noProof="0" dirty="0">
              <a:ln>
                <a:noFill/>
              </a:ln>
              <a:solidFill>
                <a:prstClr val="black">
                  <a:tint val="75000"/>
                </a:prstClr>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325371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040000"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（３）</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2019</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年 Ｇ</a:t>
            </a:r>
            <a:r>
              <a:rPr lang="en-US" altLang="ja-JP" sz="1600" b="1" u="sng" dirty="0">
                <a:solidFill>
                  <a:schemeClr val="bg1"/>
                </a:solidFill>
                <a:latin typeface="BIZ UDゴシック" panose="020B0400000000000000" pitchFamily="49" charset="-128"/>
                <a:ea typeface="BIZ UDゴシック" panose="020B0400000000000000" pitchFamily="49" charset="-128"/>
              </a:rPr>
              <a:t>20</a:t>
            </a:r>
            <a:r>
              <a:rPr lang="ja-JP" altLang="en-US" sz="1600" b="1" u="sng" dirty="0">
                <a:solidFill>
                  <a:schemeClr val="bg1"/>
                </a:solidFill>
                <a:latin typeface="BIZ UDゴシック" panose="020B0400000000000000" pitchFamily="49" charset="-128"/>
                <a:ea typeface="BIZ UDゴシック" panose="020B0400000000000000" pitchFamily="49" charset="-128"/>
              </a:rPr>
              <a:t>大阪</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サミットの開催</a:t>
            </a:r>
            <a:endParaRPr kumimoji="1" lang="en-US" altLang="ja-JP" sz="1600" b="1" u="sng" dirty="0" smtClean="0">
              <a:solidFill>
                <a:schemeClr val="bg1"/>
              </a:solidFill>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nvPr>
        </p:nvGraphicFramePr>
        <p:xfrm>
          <a:off x="137946" y="764704"/>
          <a:ext cx="8856983" cy="5200249"/>
        </p:xfrm>
        <a:graphic>
          <a:graphicData uri="http://schemas.openxmlformats.org/drawingml/2006/table">
            <a:tbl>
              <a:tblPr firstRow="1" bandRow="1">
                <a:tableStyleId>{5940675A-B579-460E-94D1-54222C63F5DA}</a:tableStyleId>
              </a:tblPr>
              <a:tblGrid>
                <a:gridCol w="1771593">
                  <a:extLst>
                    <a:ext uri="{9D8B030D-6E8A-4147-A177-3AD203B41FA5}">
                      <a16:colId xmlns:a16="http://schemas.microsoft.com/office/drawing/2014/main" val="20000"/>
                    </a:ext>
                  </a:extLst>
                </a:gridCol>
                <a:gridCol w="1476328">
                  <a:extLst>
                    <a:ext uri="{9D8B030D-6E8A-4147-A177-3AD203B41FA5}">
                      <a16:colId xmlns:a16="http://schemas.microsoft.com/office/drawing/2014/main" val="20001"/>
                    </a:ext>
                  </a:extLst>
                </a:gridCol>
                <a:gridCol w="3838453">
                  <a:extLst>
                    <a:ext uri="{9D8B030D-6E8A-4147-A177-3AD203B41FA5}">
                      <a16:colId xmlns:a16="http://schemas.microsoft.com/office/drawing/2014/main" val="20002"/>
                    </a:ext>
                  </a:extLst>
                </a:gridCol>
                <a:gridCol w="1770609">
                  <a:extLst>
                    <a:ext uri="{9D8B030D-6E8A-4147-A177-3AD203B41FA5}">
                      <a16:colId xmlns:a16="http://schemas.microsoft.com/office/drawing/2014/main" val="20003"/>
                    </a:ext>
                  </a:extLst>
                </a:gridCol>
              </a:tblGrid>
              <a:tr h="432048">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nchor="ct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4768201">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各国首脳が一堂に会し、経済分野をはじめ、エネルギー問題やテロ対策など、国際社会の共通課題について幅広く議論されるＧ</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を開催することは、大きな意義を持つ。</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経緯</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p>
                    <a:p>
                      <a:pPr marL="72000" indent="-457200"/>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11</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　</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サミット首脳会議の誘致に向け、大阪府・大阪市が共同で国に応募</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2018</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G20</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サミット首脳会議の大阪開催が決定</a:t>
                      </a:r>
                      <a:endPar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〇</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 Ｇ</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主催者である国と連携し、府・市・経済界等が一体となり、会議の開催支援や住民・事業者等への周知・理解促進、大阪・関西の</a:t>
                      </a:r>
                      <a:r>
                        <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PR</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及び情報発信を行った。</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また、府市で共通する課題についてはＰＴを設置するなど、一体となって検討を進めるとともに、各々の権限・役割に基き、必要な環境整備等を実施した。</a:t>
                      </a:r>
                      <a:endParaRPr kumimoji="1" lang="en-US" altLang="ja-JP" sz="14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ja-JP" altLang="en-US"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設置したＰＴ</a:t>
                      </a:r>
                      <a:r>
                        <a:rPr kumimoji="1" lang="en-US" altLang="ja-JP" sz="12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・防災・危機管理ＰＴ</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（府危機管理室、市危機管理室、市消防局）</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・保健医療対策ＰＴ</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（府健康医療部、市健康局）</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Ｇ</a:t>
                      </a:r>
                      <a:r>
                        <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a:t>
                      </a:r>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大阪サミットの成功</a:t>
                      </a:r>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○安全・安心な会議環境の確保</a:t>
                      </a:r>
                    </a:p>
                    <a:p>
                      <a:pPr marL="72000" indent="-457200"/>
                      <a:r>
                        <a:rPr kumimoji="1" lang="ja-JP" altLang="en-US" sz="105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世界最高峰の会議を、安全かつ安心に開催することができる都市であることを証明。</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○大阪・関西の魅力発信</a:t>
                      </a:r>
                    </a:p>
                    <a:p>
                      <a:pPr marL="72000" indent="-457200"/>
                      <a:r>
                        <a:rPr kumimoji="1" lang="ja-JP" altLang="en-US" sz="10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各国首脳をはじめ海外メディア等へ大阪・関西の魅力を発信。知名度・都市格が向上。</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endParaRPr kumimoji="1" lang="en-US" altLang="ja-JP"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4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○子ども・若者たちの参加</a:t>
                      </a:r>
                    </a:p>
                    <a:p>
                      <a:pPr marL="72000" indent="-457200"/>
                      <a:r>
                        <a:rPr kumimoji="1" lang="ja-JP" altLang="en-US" sz="105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次世代の子ども・若者たちが世界最高峰の会議を体感。その経験を継承。</a:t>
                      </a:r>
                      <a:endParaRPr kumimoji="1" lang="en-US" altLang="ja-JP" sz="1200" u="non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19</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42624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5"/>
          <p:cNvSpPr txBox="1"/>
          <p:nvPr/>
        </p:nvSpPr>
        <p:spPr>
          <a:xfrm>
            <a:off x="86232" y="1431658"/>
            <a:ext cx="8972257" cy="5040000"/>
          </a:xfrm>
          <a:prstGeom prst="rect">
            <a:avLst/>
          </a:prstGeom>
          <a:solidFill>
            <a:srgbClr val="FFFFFF"/>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lIns="84387" tIns="99669" rIns="84387" bIns="33223" rtlCol="0" anchor="t" anchorCtr="0">
            <a:noAutofit/>
          </a:bodyPr>
          <a:lstStyle/>
          <a:p>
            <a:pPr>
              <a:lnSpc>
                <a:spcPts val="2585"/>
              </a:lnSpc>
              <a:buClr>
                <a:srgbClr val="00B0F0"/>
              </a:buClr>
            </a:pPr>
            <a:endParaRPr lang="en-US" altLang="ja-JP" sz="1477" dirty="0">
              <a:solidFill>
                <a:srgbClr val="000000"/>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4" name="角丸四角形 23"/>
          <p:cNvSpPr/>
          <p:nvPr/>
        </p:nvSpPr>
        <p:spPr>
          <a:xfrm>
            <a:off x="80916" y="803047"/>
            <a:ext cx="8972257" cy="439780"/>
          </a:xfrm>
          <a:prstGeom prst="roundRect">
            <a:avLst>
              <a:gd name="adj" fmla="val 10678"/>
            </a:avLst>
          </a:prstGeom>
          <a:noFill/>
          <a:ln w="31750" cap="flat" cmpd="sng" algn="ctr">
            <a:solidFill>
              <a:schemeClr val="tx1"/>
            </a:solidFill>
            <a:prstDash val="solid"/>
          </a:ln>
          <a:effectLst>
            <a:outerShdw blurRad="40000" dist="20000" dir="5400000" rotWithShape="0">
              <a:srgbClr val="000000">
                <a:alpha val="38000"/>
              </a:srgbClr>
            </a:outerShdw>
          </a:effectLst>
        </p:spPr>
        <p:txBody>
          <a:bodyPr lIns="33223" tIns="42193" rIns="33223" bIns="42193" rtlCol="0" anchor="ctr"/>
          <a:lstStyle/>
          <a:p>
            <a:pPr marL="66237">
              <a:lnSpc>
                <a:spcPts val="2123"/>
              </a:lnSpc>
              <a:defRPr/>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日及び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G20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大阪サミットが開催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5"/>
          <p:cNvSpPr txBox="1"/>
          <p:nvPr/>
        </p:nvSpPr>
        <p:spPr>
          <a:xfrm>
            <a:off x="223672" y="5301208"/>
            <a:ext cx="8686745" cy="900000"/>
          </a:xfrm>
          <a:prstGeom prst="roundRect">
            <a:avLst>
              <a:gd name="adj" fmla="val 10904"/>
            </a:avLst>
          </a:prstGeom>
          <a:solidFill>
            <a:srgbClr val="FFFF99"/>
          </a:solidFill>
          <a:ln>
            <a:solidFill>
              <a:srgbClr val="F5C040"/>
            </a:solidFill>
          </a:ln>
        </p:spPr>
        <p:style>
          <a:lnRef idx="2">
            <a:schemeClr val="accent5"/>
          </a:lnRef>
          <a:fillRef idx="1">
            <a:schemeClr val="lt1"/>
          </a:fillRef>
          <a:effectRef idx="0">
            <a:schemeClr val="accent5"/>
          </a:effectRef>
          <a:fontRef idx="minor">
            <a:schemeClr val="dk1"/>
          </a:fontRef>
        </p:style>
        <p:txBody>
          <a:bodyPr wrap="square" lIns="84387" tIns="33231" rIns="84387" bIns="33223" rtlCol="0" anchor="t" anchorCtr="0">
            <a:noAutofit/>
          </a:bodyPr>
          <a:lstStyle/>
          <a:p>
            <a:pPr>
              <a:lnSpc>
                <a:spcPts val="2585"/>
              </a:lnSpc>
              <a:spcBef>
                <a:spcPts val="1108"/>
              </a:spcBef>
              <a:buClr>
                <a:srgbClr val="00B0F0"/>
              </a:buClr>
            </a:pP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開催</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による</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成果</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endParaRPr>
          </a:p>
          <a:p>
            <a:pPr algn="ctr">
              <a:lnSpc>
                <a:spcPts val="2585"/>
              </a:lnSpc>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○安全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・安心な会議環境の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確保</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　○大阪</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・関西の魅力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発信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　○子ども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・若者たちの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rPr>
              <a:t>参加</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endParaRPr lang="en-US" altLang="ja-JP" sz="1385"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a:p>
            <a:pPr marL="263776" indent="-263776">
              <a:lnSpc>
                <a:spcPts val="2585"/>
              </a:lnSpc>
              <a:buFont typeface="Wingdings" panose="05000000000000000000" pitchFamily="2" charset="2"/>
              <a:buChar char="Ø"/>
            </a:pPr>
            <a:endParaRPr lang="en-US" altLang="ja-JP" sz="1385"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sym typeface="+mn-ea"/>
            </a:endParaRPr>
          </a:p>
        </p:txBody>
      </p:sp>
      <p:sp>
        <p:nvSpPr>
          <p:cNvPr id="2" name="テキスト ボックス 1"/>
          <p:cNvSpPr txBox="1"/>
          <p:nvPr/>
        </p:nvSpPr>
        <p:spPr>
          <a:xfrm>
            <a:off x="80916" y="332656"/>
            <a:ext cx="2690884" cy="369332"/>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G20</a:t>
            </a:r>
            <a:r>
              <a:rPr kumimoji="1" lang="ja-JP" altLang="en-US" dirty="0" smtClean="0">
                <a:latin typeface="Meiryo UI" panose="020B0604030504040204" pitchFamily="50" charset="-128"/>
                <a:ea typeface="Meiryo UI" panose="020B0604030504040204" pitchFamily="50" charset="-128"/>
              </a:rPr>
              <a:t>大阪サミット</a:t>
            </a:r>
            <a:endParaRPr kumimoji="1" lang="ja-JP" altLang="en-US"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20</a:t>
            </a:fld>
            <a:endParaRPr lang="ja-JP" altLang="en-US"/>
          </a:p>
        </p:txBody>
      </p:sp>
      <p:sp>
        <p:nvSpPr>
          <p:cNvPr id="14" name="角丸四角形 13"/>
          <p:cNvSpPr/>
          <p:nvPr/>
        </p:nvSpPr>
        <p:spPr>
          <a:xfrm>
            <a:off x="188134" y="1562174"/>
            <a:ext cx="4311858" cy="3595018"/>
          </a:xfrm>
          <a:prstGeom prst="roundRect">
            <a:avLst>
              <a:gd name="adj" fmla="val 256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2857" tIns="25714" rIns="0" bIns="25714" rtlCol="0" anchor="t" anchorCtr="0">
            <a:spAutoFit/>
          </a:bodyPr>
          <a:lstStyle/>
          <a:p>
            <a:pPr>
              <a:lnSpc>
                <a:spcPct val="150000"/>
              </a:lnSpc>
              <a:defRPr/>
            </a:pPr>
            <a:endParaRPr lang="en-US" altLang="ja-JP" sz="1600" b="1" dirty="0" smtClean="0">
              <a:solidFill>
                <a:srgbClr val="FF0000"/>
              </a:solidFill>
              <a:latin typeface="Meiryo UI" panose="020B0604030504040204" pitchFamily="50" charset="-128"/>
              <a:ea typeface="Meiryo UI" panose="020B0604030504040204" pitchFamily="50" charset="-128"/>
            </a:endParaRPr>
          </a:p>
          <a:p>
            <a:pPr>
              <a:lnSpc>
                <a:spcPct val="150000"/>
              </a:lnSpc>
              <a:defRPr/>
            </a:pP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日時・場所</a:t>
            </a:r>
            <a:r>
              <a:rPr lang="en-US" altLang="ja-JP" sz="1400" b="1"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pPr marL="102859" indent="-122467" defTabSz="462866">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28</a:t>
            </a:r>
            <a:r>
              <a:rPr lang="ja-JP" altLang="en-US" sz="1200" dirty="0">
                <a:solidFill>
                  <a:schemeClr val="tx1"/>
                </a:solidFill>
                <a:latin typeface="Meiryo UI" panose="020B0604030504040204" pitchFamily="50" charset="-128"/>
                <a:ea typeface="Meiryo UI" panose="020B0604030504040204" pitchFamily="50" charset="-128"/>
              </a:rPr>
              <a:t>日（金）・</a:t>
            </a:r>
            <a:r>
              <a:rPr lang="en-US" altLang="ja-JP" sz="1200" dirty="0">
                <a:solidFill>
                  <a:schemeClr val="tx1"/>
                </a:solidFill>
                <a:latin typeface="Meiryo UI" panose="020B0604030504040204" pitchFamily="50" charset="-128"/>
                <a:ea typeface="Meiryo UI" panose="020B0604030504040204" pitchFamily="50" charset="-128"/>
              </a:rPr>
              <a:t>29</a:t>
            </a:r>
            <a:r>
              <a:rPr lang="ja-JP" altLang="en-US" sz="1200" dirty="0">
                <a:solidFill>
                  <a:schemeClr val="tx1"/>
                </a:solidFill>
                <a:latin typeface="Meiryo UI" panose="020B0604030504040204" pitchFamily="50" charset="-128"/>
                <a:ea typeface="Meiryo UI" panose="020B0604030504040204" pitchFamily="50" charset="-128"/>
              </a:rPr>
              <a:t>日（土</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defTabSz="462866">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インテックス</a:t>
            </a:r>
            <a:r>
              <a:rPr lang="ja-JP" altLang="en-US" sz="1200" dirty="0">
                <a:solidFill>
                  <a:schemeClr val="tx1"/>
                </a:solidFill>
                <a:latin typeface="Meiryo UI" panose="020B0604030504040204" pitchFamily="50" charset="-128"/>
                <a:ea typeface="Meiryo UI" panose="020B0604030504040204" pitchFamily="50" charset="-128"/>
              </a:rPr>
              <a:t>大阪（本会議場、国際メディアセンター等</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ct val="150000"/>
              </a:lnSpc>
              <a:defRPr/>
            </a:pPr>
            <a:r>
              <a:rPr lang="en-US" altLang="ja-JP" sz="1400" b="1" dirty="0" smtClean="0">
                <a:solidFill>
                  <a:schemeClr val="tx1"/>
                </a:solidFill>
                <a:latin typeface="Meiryo UI" panose="020B0604030504040204" pitchFamily="50" charset="-128"/>
                <a:ea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rPr>
              <a:t>参加国・機関等</a:t>
            </a:r>
            <a:r>
              <a:rPr lang="en-US" altLang="ja-JP" sz="1400" b="1" dirty="0" smtClean="0">
                <a:solidFill>
                  <a:schemeClr val="tx1"/>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defRPr/>
            </a:pPr>
            <a:r>
              <a:rPr lang="en-US" altLang="ja-JP" sz="1200" dirty="0">
                <a:solidFill>
                  <a:schemeClr val="tx1"/>
                </a:solidFill>
                <a:latin typeface="Meiryo UI" panose="020B0604030504040204" pitchFamily="50" charset="-128"/>
                <a:ea typeface="Meiryo UI" panose="020B0604030504040204" pitchFamily="50" charset="-128"/>
              </a:rPr>
              <a:t>G20</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アルゼンチン</a:t>
            </a:r>
            <a:r>
              <a:rPr lang="ja-JP" altLang="en-US" sz="1200" dirty="0">
                <a:solidFill>
                  <a:schemeClr val="tx1"/>
                </a:solidFill>
                <a:latin typeface="Meiryo UI" panose="020B0604030504040204" pitchFamily="50" charset="-128"/>
                <a:ea typeface="Meiryo UI" panose="020B0604030504040204" pitchFamily="50" charset="-128"/>
              </a:rPr>
              <a:t>、豪、ブラジル、加、中、仏、独、印、インドネシア</a:t>
            </a:r>
            <a:r>
              <a:rPr lang="ja-JP" altLang="en-US" sz="1200" dirty="0" smtClean="0">
                <a:solidFill>
                  <a:schemeClr val="tx1"/>
                </a:solidFill>
                <a:latin typeface="Meiryo UI" panose="020B0604030504040204" pitchFamily="50" charset="-128"/>
                <a:ea typeface="Meiryo UI" panose="020B0604030504040204" pitchFamily="50" charset="-128"/>
              </a:rPr>
              <a:t>、伊、</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日、メキシコ</a:t>
            </a:r>
            <a:r>
              <a:rPr lang="ja-JP" altLang="en-US" sz="1200" dirty="0">
                <a:solidFill>
                  <a:schemeClr val="tx1"/>
                </a:solidFill>
                <a:latin typeface="Meiryo UI" panose="020B0604030504040204" pitchFamily="50" charset="-128"/>
                <a:ea typeface="Meiryo UI" panose="020B0604030504040204" pitchFamily="50" charset="-128"/>
              </a:rPr>
              <a:t>、韓、南ア、露、サウジアラビア、トルコ、英、米、</a:t>
            </a:r>
            <a:r>
              <a:rPr lang="en-US" altLang="ja-JP" sz="1200" dirty="0">
                <a:solidFill>
                  <a:schemeClr val="tx1"/>
                </a:solidFill>
                <a:latin typeface="Meiryo UI" panose="020B0604030504040204" pitchFamily="50" charset="-128"/>
                <a:ea typeface="Meiryo UI" panose="020B0604030504040204" pitchFamily="50" charset="-128"/>
              </a:rPr>
              <a:t>EU</a:t>
            </a:r>
            <a:endParaRPr lang="ja-JP" altLang="en-US" sz="1200"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defRPr/>
            </a:pPr>
            <a:r>
              <a:rPr lang="ja-JP" altLang="en-US" sz="1200" dirty="0">
                <a:solidFill>
                  <a:schemeClr val="tx1"/>
                </a:solidFill>
                <a:latin typeface="Meiryo UI" panose="020B0604030504040204" pitchFamily="50" charset="-128"/>
                <a:ea typeface="Meiryo UI" panose="020B0604030504040204" pitchFamily="50" charset="-128"/>
              </a:rPr>
              <a:t>招待国・国際機関</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smtClean="0">
                <a:solidFill>
                  <a:schemeClr val="tx1"/>
                </a:solidFill>
                <a:latin typeface="Meiryo UI" panose="020B0604030504040204" pitchFamily="50" charset="-128"/>
                <a:ea typeface="Meiryo UI" panose="020B0604030504040204" pitchFamily="50" charset="-128"/>
              </a:rPr>
              <a:t>　オランダ</a:t>
            </a:r>
            <a:r>
              <a:rPr lang="ja-JP" altLang="en-US" sz="1200" dirty="0">
                <a:solidFill>
                  <a:schemeClr val="tx1"/>
                </a:solidFill>
                <a:latin typeface="Meiryo UI" panose="020B0604030504040204" pitchFamily="50" charset="-128"/>
                <a:ea typeface="Meiryo UI" panose="020B0604030504040204" pitchFamily="50" charset="-128"/>
              </a:rPr>
              <a:t>、シンガポール、スペイン、ベトナム、タイ、エジプト、</a:t>
            </a:r>
            <a:r>
              <a:rPr lang="ja-JP" altLang="en-US" sz="1200" dirty="0" smtClean="0">
                <a:solidFill>
                  <a:schemeClr val="tx1"/>
                </a:solidFill>
                <a:latin typeface="Meiryo UI" panose="020B0604030504040204" pitchFamily="50" charset="-128"/>
                <a:ea typeface="Meiryo UI" panose="020B0604030504040204" pitchFamily="50" charset="-128"/>
              </a:rPr>
              <a:t>チリ　</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APEC</a:t>
            </a:r>
            <a:r>
              <a:rPr lang="ja-JP" altLang="en-US" sz="1200" dirty="0">
                <a:solidFill>
                  <a:schemeClr val="tx1"/>
                </a:solidFill>
                <a:latin typeface="Meiryo UI" panose="020B0604030504040204" pitchFamily="50" charset="-128"/>
                <a:ea typeface="Meiryo UI" panose="020B0604030504040204" pitchFamily="50" charset="-128"/>
              </a:rPr>
              <a:t>議長国）、セネガル（</a:t>
            </a:r>
            <a:r>
              <a:rPr lang="en-US" altLang="ja-JP" sz="1200" dirty="0">
                <a:solidFill>
                  <a:schemeClr val="tx1"/>
                </a:solidFill>
                <a:latin typeface="Meiryo UI" panose="020B0604030504040204" pitchFamily="50" charset="-128"/>
                <a:ea typeface="Meiryo UI" panose="020B0604030504040204" pitchFamily="50" charset="-128"/>
              </a:rPr>
              <a:t>NEPAD</a:t>
            </a:r>
            <a:r>
              <a:rPr lang="ja-JP" altLang="en-US" sz="1200" dirty="0">
                <a:solidFill>
                  <a:schemeClr val="tx1"/>
                </a:solidFill>
                <a:latin typeface="Meiryo UI" panose="020B0604030504040204" pitchFamily="50" charset="-128"/>
                <a:ea typeface="Meiryo UI" panose="020B0604030504040204" pitchFamily="50" charset="-128"/>
              </a:rPr>
              <a:t>議長国）</a:t>
            </a:r>
            <a:r>
              <a:rPr lang="ja-JP" altLang="en-US" sz="1200" dirty="0" smtClean="0">
                <a:solidFill>
                  <a:schemeClr val="tx1"/>
                </a:solidFill>
                <a:latin typeface="Meiryo UI" panose="020B0604030504040204" pitchFamily="50" charset="-128"/>
                <a:ea typeface="Meiryo UI" panose="020B0604030504040204" pitchFamily="50" charset="-128"/>
              </a:rPr>
              <a:t>、国連</a:t>
            </a:r>
            <a:r>
              <a:rPr lang="ja-JP" altLang="en-US" sz="1200" dirty="0">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IMF</a:t>
            </a:r>
            <a:r>
              <a:rPr lang="ja-JP" altLang="en-US" sz="1200" dirty="0" err="1"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50000"/>
              </a:lnSpc>
              <a:defRPr/>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世界</a:t>
            </a:r>
            <a:r>
              <a:rPr lang="ja-JP" altLang="en-US" sz="1200" dirty="0">
                <a:solidFill>
                  <a:schemeClr val="tx1"/>
                </a:solidFill>
                <a:latin typeface="Meiryo UI" panose="020B0604030504040204" pitchFamily="50" charset="-128"/>
                <a:ea typeface="Meiryo UI" panose="020B0604030504040204" pitchFamily="50" charset="-128"/>
              </a:rPr>
              <a:t>銀行、</a:t>
            </a:r>
            <a:r>
              <a:rPr lang="en-US" altLang="ja-JP" sz="1200" dirty="0">
                <a:solidFill>
                  <a:schemeClr val="tx1"/>
                </a:solidFill>
                <a:latin typeface="Meiryo UI" panose="020B0604030504040204" pitchFamily="50" charset="-128"/>
                <a:ea typeface="Meiryo UI" panose="020B0604030504040204" pitchFamily="50" charset="-128"/>
              </a:rPr>
              <a:t>WTO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ILO</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FSB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OECD</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ADB</a:t>
            </a:r>
            <a:r>
              <a:rPr lang="ja-JP" altLang="en-US" sz="1200" dirty="0" err="1">
                <a:solidFill>
                  <a:schemeClr val="tx1"/>
                </a:solidFill>
                <a:latin typeface="Meiryo UI" panose="020B0604030504040204" pitchFamily="50" charset="-128"/>
                <a:ea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rPr>
              <a:t>WHO</a:t>
            </a:r>
          </a:p>
        </p:txBody>
      </p:sp>
      <p:sp>
        <p:nvSpPr>
          <p:cNvPr id="15" name="正方形/長方形 14"/>
          <p:cNvSpPr/>
          <p:nvPr/>
        </p:nvSpPr>
        <p:spPr>
          <a:xfrm>
            <a:off x="4491581" y="1562175"/>
            <a:ext cx="4256884" cy="27663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77143" rIns="25714" bIns="51429" rtlCol="0" anchor="t"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endParaRPr>
          </a:p>
          <a:p>
            <a:pPr marL="122467"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これまでに開催されたサミットと異なり、</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都市部で開催された我が国で初めての事例</a:t>
            </a:r>
            <a:endParaRPr lang="en-US" altLang="ja-JP" sz="1200" b="1" u="sng" dirty="0">
              <a:solidFill>
                <a:schemeClr val="tx1"/>
              </a:solidFill>
              <a:latin typeface="Meiryo UI" panose="020B0604030504040204" pitchFamily="50" charset="-128"/>
              <a:ea typeface="Meiryo UI" panose="020B0604030504040204" pitchFamily="50" charset="-128"/>
            </a:endParaRPr>
          </a:p>
          <a:p>
            <a:pPr marL="128574" indent="-122467">
              <a:lnSpc>
                <a:spcPct val="150000"/>
              </a:lnSpc>
              <a:buFont typeface="Wingdings" panose="05000000000000000000" pitchFamily="2" charset="2"/>
              <a:buChar char="Ø"/>
            </a:pPr>
            <a:r>
              <a:rPr lang="ja-JP" altLang="en-US" sz="1200" dirty="0">
                <a:solidFill>
                  <a:schemeClr val="tx1"/>
                </a:solidFill>
                <a:latin typeface="Meiryo UI" panose="020B0604030504040204" pitchFamily="50" charset="-128"/>
                <a:ea typeface="Meiryo UI" panose="020B0604030504040204" pitchFamily="50" charset="-128"/>
              </a:rPr>
              <a:t>Ｇ</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各国に加え、招待国の首脳や多くの国際機関も参加し、</a:t>
            </a: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chemeClr val="tx1"/>
                </a:solidFill>
                <a:latin typeface="Meiryo UI" panose="020B0604030504040204" pitchFamily="50" charset="-128"/>
                <a:ea typeface="Meiryo UI" panose="020B0604030504040204" pitchFamily="50" charset="-128"/>
              </a:rPr>
              <a:t>我が国が主催するサミットとしては史上最大規模</a:t>
            </a:r>
            <a:endParaRPr lang="en-US" altLang="ja-JP" sz="1200" b="1" u="sng" dirty="0">
              <a:solidFill>
                <a:schemeClr val="tx1"/>
              </a:solidFill>
              <a:latin typeface="Meiryo UI" panose="020B0604030504040204" pitchFamily="50" charset="-128"/>
              <a:ea typeface="Meiryo UI" panose="020B0604030504040204" pitchFamily="50" charset="-128"/>
            </a:endParaRPr>
          </a:p>
          <a:p>
            <a:pPr>
              <a:lnSpc>
                <a:spcPct val="150000"/>
              </a:lnSpc>
            </a:pPr>
            <a:endParaRPr lang="en-US" altLang="ja-JP" sz="1200" dirty="0">
              <a:solidFill>
                <a:srgbClr val="FF0000"/>
              </a:solidFill>
              <a:latin typeface="ＭＳ ゴシック" panose="020B0609070205080204" pitchFamily="49" charset="-128"/>
              <a:ea typeface="ＭＳ ゴシック" panose="020B0609070205080204" pitchFamily="49" charset="-128"/>
            </a:endParaRPr>
          </a:p>
        </p:txBody>
      </p:sp>
      <p:pic>
        <p:nvPicPr>
          <p:cNvPr id="16" name="図 15"/>
          <p:cNvPicPr>
            <a:picLocks noChangeAspect="1"/>
          </p:cNvPicPr>
          <p:nvPr/>
        </p:nvPicPr>
        <p:blipFill>
          <a:blip r:embed="rId3"/>
          <a:stretch>
            <a:fillRect/>
          </a:stretch>
        </p:blipFill>
        <p:spPr>
          <a:xfrm>
            <a:off x="7443908" y="3508041"/>
            <a:ext cx="1448572" cy="1577143"/>
          </a:xfrm>
          <a:prstGeom prst="rect">
            <a:avLst/>
          </a:prstGeom>
        </p:spPr>
      </p:pic>
      <p:pic>
        <p:nvPicPr>
          <p:cNvPr id="17" name="図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07471" y="3563482"/>
            <a:ext cx="2028825" cy="1362075"/>
          </a:xfrm>
          <a:prstGeom prst="rect">
            <a:avLst/>
          </a:prstGeom>
        </p:spPr>
      </p:pic>
      <p:sp>
        <p:nvSpPr>
          <p:cNvPr id="13" name="角丸四角形 12"/>
          <p:cNvSpPr/>
          <p:nvPr/>
        </p:nvSpPr>
        <p:spPr>
          <a:xfrm>
            <a:off x="4499992" y="1605245"/>
            <a:ext cx="2268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今回のサミットの特徴</a:t>
            </a:r>
            <a:endParaRPr kumimoji="1" lang="ja-JP" altLang="en-US" sz="1600" b="1" dirty="0">
              <a:latin typeface="Meiryo UI" panose="020B0604030504040204" pitchFamily="50" charset="-128"/>
              <a:ea typeface="Meiryo UI" panose="020B0604030504040204" pitchFamily="50" charset="-128"/>
            </a:endParaRPr>
          </a:p>
        </p:txBody>
      </p:sp>
      <p:sp>
        <p:nvSpPr>
          <p:cNvPr id="18" name="角丸四角形 17"/>
          <p:cNvSpPr/>
          <p:nvPr/>
        </p:nvSpPr>
        <p:spPr>
          <a:xfrm>
            <a:off x="287704" y="1605245"/>
            <a:ext cx="1620000" cy="3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Meiryo UI" panose="020B0604030504040204" pitchFamily="50" charset="-128"/>
                <a:ea typeface="Meiryo UI" panose="020B0604030504040204" pitchFamily="50" charset="-128"/>
              </a:rPr>
              <a:t>開催概要</a:t>
            </a:r>
            <a:endParaRPr kumimoji="1" lang="ja-JP" altLang="en-US" sz="1600" b="1" dirty="0">
              <a:latin typeface="Meiryo UI" panose="020B0604030504040204" pitchFamily="50" charset="-128"/>
              <a:ea typeface="Meiryo UI" panose="020B0604030504040204" pitchFamily="50" charset="-128"/>
            </a:endParaRPr>
          </a:p>
        </p:txBody>
      </p:sp>
      <p:sp>
        <p:nvSpPr>
          <p:cNvPr id="19" name="正方形/長方形 18"/>
          <p:cNvSpPr/>
          <p:nvPr/>
        </p:nvSpPr>
        <p:spPr>
          <a:xfrm>
            <a:off x="5207471" y="4925557"/>
            <a:ext cx="2028825" cy="1596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050" dirty="0" smtClean="0">
                <a:solidFill>
                  <a:schemeClr val="tx1"/>
                </a:solidFill>
              </a:rPr>
              <a:t>出典：外務省</a:t>
            </a:r>
            <a:r>
              <a:rPr lang="en-US" altLang="ja-JP" sz="1050" dirty="0" smtClean="0">
                <a:solidFill>
                  <a:schemeClr val="tx1"/>
                </a:solidFill>
              </a:rPr>
              <a:t>HP</a:t>
            </a:r>
            <a:endParaRPr kumimoji="1" lang="ja-JP" altLang="en-US" sz="1050" dirty="0">
              <a:solidFill>
                <a:schemeClr val="tx1"/>
              </a:solidFill>
            </a:endParaRPr>
          </a:p>
        </p:txBody>
      </p:sp>
    </p:spTree>
    <p:extLst>
      <p:ext uri="{BB962C8B-B14F-4D97-AF65-F5344CB8AC3E}">
        <p14:creationId xmlns:p14="http://schemas.microsoft.com/office/powerpoint/2010/main" val="2789067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184000" cy="338400"/>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取組み</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誘致実現前</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80146364"/>
              </p:ext>
            </p:extLst>
          </p:nvPr>
        </p:nvGraphicFramePr>
        <p:xfrm>
          <a:off x="251520" y="548680"/>
          <a:ext cx="8712968" cy="5985120"/>
        </p:xfrm>
        <a:graphic>
          <a:graphicData uri="http://schemas.openxmlformats.org/drawingml/2006/table">
            <a:tbl>
              <a:tblPr firstRow="1" bandRow="1">
                <a:tableStyleId>{5940675A-B579-460E-94D1-54222C63F5DA}</a:tableStyleId>
              </a:tblPr>
              <a:tblGrid>
                <a:gridCol w="201622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tblGrid>
              <a:tr h="324000">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indent="0"/>
                      <a:r>
                        <a:rPr kumimoji="1" lang="ja-JP" altLang="en-US" sz="1400" dirty="0">
                          <a:solidFill>
                            <a:schemeClr val="tx1"/>
                          </a:solidFill>
                        </a:rPr>
                        <a:t>　</a:t>
                      </a:r>
                      <a:r>
                        <a:rPr kumimoji="1" lang="en-US" altLang="ja-JP" sz="1400" dirty="0">
                          <a:solidFill>
                            <a:schemeClr val="tx1"/>
                          </a:solidFill>
                        </a:rPr>
                        <a:t>2014</a:t>
                      </a:r>
                      <a:r>
                        <a:rPr kumimoji="1" lang="ja-JP" altLang="en-US" sz="1400" dirty="0">
                          <a:solidFill>
                            <a:schemeClr val="tx1"/>
                          </a:solidFill>
                        </a:rPr>
                        <a:t>年</a:t>
                      </a:r>
                      <a:r>
                        <a:rPr kumimoji="1" lang="en-US" altLang="ja-JP" sz="1400" dirty="0">
                          <a:solidFill>
                            <a:schemeClr val="tx1"/>
                          </a:solidFill>
                        </a:rPr>
                        <a:t>8</a:t>
                      </a:r>
                      <a:r>
                        <a:rPr kumimoji="1" lang="ja-JP" altLang="en-US" sz="1400" dirty="0">
                          <a:solidFill>
                            <a:schemeClr val="tx1"/>
                          </a:solidFill>
                        </a:rPr>
                        <a:t>月ごろから、国際博覧会を所管する経済産業省等との情報交換などを通じて、</a:t>
                      </a:r>
                      <a:r>
                        <a:rPr kumimoji="1" lang="en-US" altLang="ja-JP" sz="1400" dirty="0">
                          <a:solidFill>
                            <a:schemeClr val="tx1"/>
                          </a:solidFill>
                        </a:rPr>
                        <a:t>2025</a:t>
                      </a:r>
                      <a:r>
                        <a:rPr kumimoji="1" lang="ja-JP" altLang="en-US" sz="1400" dirty="0">
                          <a:solidFill>
                            <a:schemeClr val="tx1"/>
                          </a:solidFill>
                        </a:rPr>
                        <a:t>年国際博覧会の開催に向けた手続き・開催の可能性に関して調査開始。</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2020</a:t>
                      </a:r>
                      <a:r>
                        <a:rPr kumimoji="1" lang="ja-JP" altLang="en-US" sz="1400" dirty="0">
                          <a:solidFill>
                            <a:schemeClr val="tx1"/>
                          </a:solidFill>
                        </a:rPr>
                        <a:t>年東京オリンピック・パラリンピックに続き、</a:t>
                      </a:r>
                      <a:r>
                        <a:rPr kumimoji="1" lang="en-US" altLang="ja-JP" sz="1400" dirty="0">
                          <a:solidFill>
                            <a:schemeClr val="tx1"/>
                          </a:solidFill>
                        </a:rPr>
                        <a:t>2025</a:t>
                      </a:r>
                      <a:r>
                        <a:rPr kumimoji="1" lang="ja-JP" altLang="en-US" sz="1400" dirty="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　万博のテーマを「いのち輝く未来社会のデザイン」に設定。</a:t>
                      </a:r>
                      <a:endParaRPr kumimoji="1" lang="en-US" altLang="ja-JP" sz="1400" dirty="0" smtClean="0">
                        <a:solidFill>
                          <a:schemeClr val="tx1"/>
                        </a:solidFill>
                      </a:endParaRPr>
                    </a:p>
                    <a:p>
                      <a:pPr marL="0" indent="0"/>
                      <a:r>
                        <a:rPr kumimoji="1" lang="ja-JP" altLang="en-US" sz="1400" dirty="0" smtClean="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smtClean="0">
                        <a:solidFill>
                          <a:schemeClr val="tx1"/>
                        </a:solidFill>
                      </a:endParaRPr>
                    </a:p>
                    <a:p>
                      <a:pPr marL="0" indent="0"/>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a:t>
                      </a:r>
                      <a:r>
                        <a:rPr kumimoji="1" lang="en-US" altLang="ja-JP" sz="1400" dirty="0">
                          <a:solidFill>
                            <a:schemeClr val="tx1"/>
                          </a:solidFill>
                        </a:rPr>
                        <a:t>2025</a:t>
                      </a:r>
                      <a:r>
                        <a:rPr kumimoji="1" lang="ja-JP" altLang="en-US" sz="1400" dirty="0">
                          <a:solidFill>
                            <a:schemeClr val="tx1"/>
                          </a:solidFill>
                        </a:rPr>
                        <a:t>年万博を大阪に誘致するための基本的な構想をまとめるにあたり、有識者、行政、経済界等で構成する「</a:t>
                      </a:r>
                      <a:r>
                        <a:rPr kumimoji="1" lang="en-US" altLang="ja-JP" sz="1400" dirty="0">
                          <a:solidFill>
                            <a:schemeClr val="tx1"/>
                          </a:solidFill>
                        </a:rPr>
                        <a:t>2025</a:t>
                      </a:r>
                      <a:r>
                        <a:rPr kumimoji="1" lang="ja-JP" altLang="en-US" sz="1400" dirty="0">
                          <a:solidFill>
                            <a:schemeClr val="tx1"/>
                          </a:solidFill>
                        </a:rPr>
                        <a:t>年万博基本構想検討会議」を</a:t>
                      </a:r>
                      <a:r>
                        <a:rPr kumimoji="1" lang="en-US" altLang="ja-JP" sz="1400" dirty="0">
                          <a:solidFill>
                            <a:schemeClr val="tx1"/>
                          </a:solidFill>
                        </a:rPr>
                        <a:t>2016</a:t>
                      </a:r>
                      <a:r>
                        <a:rPr kumimoji="1" lang="ja-JP" altLang="en-US" sz="1400" dirty="0">
                          <a:solidFill>
                            <a:schemeClr val="tx1"/>
                          </a:solidFill>
                        </a:rPr>
                        <a:t>年に設置。とりまとめた基本構想案を国へ提出した。</a:t>
                      </a:r>
                      <a:endParaRPr kumimoji="1" lang="en-US" altLang="ja-JP" sz="1400" dirty="0">
                        <a:solidFill>
                          <a:schemeClr val="tx1"/>
                        </a:solidFill>
                      </a:endParaRPr>
                    </a:p>
                    <a:p>
                      <a:pPr marL="0" indent="0"/>
                      <a:r>
                        <a:rPr kumimoji="1" lang="ja-JP" altLang="en-US" sz="1400" dirty="0">
                          <a:solidFill>
                            <a:schemeClr val="tx1"/>
                          </a:solidFill>
                        </a:rPr>
                        <a:t>　</a:t>
                      </a:r>
                      <a:r>
                        <a:rPr kumimoji="1" lang="en-US" altLang="ja-JP" sz="1400" dirty="0">
                          <a:solidFill>
                            <a:schemeClr val="tx1"/>
                          </a:solidFill>
                        </a:rPr>
                        <a:t>2017</a:t>
                      </a:r>
                      <a:r>
                        <a:rPr kumimoji="1" lang="ja-JP" altLang="en-US" sz="1400" dirty="0">
                          <a:solidFill>
                            <a:schemeClr val="tx1"/>
                          </a:solidFill>
                        </a:rPr>
                        <a:t>年</a:t>
                      </a:r>
                      <a:r>
                        <a:rPr kumimoji="1" lang="en-US" altLang="ja-JP" sz="1400" dirty="0">
                          <a:solidFill>
                            <a:schemeClr val="tx1"/>
                          </a:solidFill>
                        </a:rPr>
                        <a:t>3</a:t>
                      </a:r>
                      <a:r>
                        <a:rPr kumimoji="1" lang="ja-JP" altLang="en-US" sz="1400" dirty="0">
                          <a:solidFill>
                            <a:schemeClr val="tx1"/>
                          </a:solidFill>
                        </a:rPr>
                        <a:t>月には、大阪府・大阪市・経済界・各種団体等による「</a:t>
                      </a:r>
                      <a:r>
                        <a:rPr kumimoji="1" lang="en-US" altLang="ja-JP" sz="1400" dirty="0">
                          <a:solidFill>
                            <a:schemeClr val="tx1"/>
                          </a:solidFill>
                        </a:rPr>
                        <a:t>2025</a:t>
                      </a:r>
                      <a:r>
                        <a:rPr kumimoji="1" lang="ja-JP" altLang="en-US" sz="1400" dirty="0">
                          <a:solidFill>
                            <a:schemeClr val="tx1"/>
                          </a:solidFill>
                        </a:rPr>
                        <a:t>日本万国博覧会誘致委員会」を設立。同年</a:t>
                      </a:r>
                      <a:r>
                        <a:rPr kumimoji="1" lang="en-US" altLang="ja-JP" sz="1400" dirty="0">
                          <a:solidFill>
                            <a:schemeClr val="tx1"/>
                          </a:solidFill>
                        </a:rPr>
                        <a:t>4</a:t>
                      </a:r>
                      <a:r>
                        <a:rPr kumimoji="1" lang="ja-JP" altLang="en-US" sz="1400" dirty="0">
                          <a:solidFill>
                            <a:schemeClr val="tx1"/>
                          </a:solidFill>
                        </a:rPr>
                        <a:t>月に立候補の閣議了解を得て、国が</a:t>
                      </a:r>
                      <a:r>
                        <a:rPr kumimoji="1" lang="en-US" altLang="ja-JP" sz="1400" dirty="0">
                          <a:solidFill>
                            <a:schemeClr val="tx1"/>
                          </a:solidFill>
                        </a:rPr>
                        <a:t>BIE</a:t>
                      </a:r>
                      <a:r>
                        <a:rPr kumimoji="1" lang="ja-JP" altLang="en-US" sz="1400" dirty="0">
                          <a:solidFill>
                            <a:schemeClr val="tx1"/>
                          </a:solidFill>
                        </a:rPr>
                        <a:t>事務局に立候補表明文書を提出した。</a:t>
                      </a:r>
                      <a:endParaRPr kumimoji="1" lang="en-US" altLang="ja-JP" sz="1400" dirty="0">
                        <a:solidFill>
                          <a:schemeClr val="tx1"/>
                        </a:solidFill>
                      </a:endParaRPr>
                    </a:p>
                    <a:p>
                      <a:pPr marL="0" indent="0"/>
                      <a:r>
                        <a:rPr kumimoji="1" lang="ja-JP" altLang="en-US" sz="1400" dirty="0">
                          <a:solidFill>
                            <a:schemeClr val="tx1"/>
                          </a:solidFill>
                        </a:rPr>
                        <a:t>　３か国の誘致競争に勝ち抜くために、誘致委員会を中心に官民一体となって、海外誘致活動や、国内機運醸成の取組みを実施した。</a:t>
                      </a:r>
                      <a:endParaRPr kumimoji="1" lang="en-US" altLang="ja-JP" sz="1400" dirty="0">
                        <a:solidFill>
                          <a:schemeClr val="tx1"/>
                        </a:solidFill>
                      </a:endParaRPr>
                    </a:p>
                    <a:p>
                      <a:pPr marL="0" indent="0"/>
                      <a:r>
                        <a:rPr kumimoji="1" lang="ja-JP" altLang="en-US" sz="1400" dirty="0">
                          <a:solidFill>
                            <a:schemeClr val="tx1"/>
                          </a:solidFill>
                        </a:rPr>
                        <a:t>　結果として、</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総会で、大阪・関西における万博の開催が決定した。</a:t>
                      </a:r>
                      <a:endParaRPr kumimoji="1" lang="en-US" altLang="ja-JP" sz="1400" dirty="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海外誘致活動</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BIE</a:t>
                      </a:r>
                      <a:r>
                        <a:rPr kumimoji="1" lang="ja-JP" altLang="en-US" sz="1400" dirty="0">
                          <a:solidFill>
                            <a:schemeClr val="tx1"/>
                          </a:solidFill>
                        </a:rPr>
                        <a:t>総会プレゼンテーション（</a:t>
                      </a:r>
                      <a:r>
                        <a:rPr kumimoji="1" lang="en-US" altLang="ja-JP" sz="1400" dirty="0">
                          <a:solidFill>
                            <a:schemeClr val="tx1"/>
                          </a:solidFill>
                        </a:rPr>
                        <a:t>4</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・アスタナ博でのプロモーション（</a:t>
                      </a:r>
                      <a:r>
                        <a:rPr kumimoji="1" lang="en-US" altLang="ja-JP" sz="1400" dirty="0">
                          <a:solidFill>
                            <a:schemeClr val="tx1"/>
                          </a:solidFill>
                        </a:rPr>
                        <a:t>7</a:t>
                      </a:r>
                      <a:r>
                        <a:rPr kumimoji="1" lang="ja-JP" altLang="en-US" sz="1400" dirty="0">
                          <a:solidFill>
                            <a:schemeClr val="tx1"/>
                          </a:solidFill>
                        </a:rPr>
                        <a:t>回実施）</a:t>
                      </a:r>
                      <a:endParaRPr kumimoji="1" lang="en-US" altLang="ja-JP" sz="1400" dirty="0">
                        <a:solidFill>
                          <a:schemeClr val="tx1"/>
                        </a:solidFill>
                      </a:endParaRPr>
                    </a:p>
                    <a:p>
                      <a:pPr marL="0" indent="0"/>
                      <a:r>
                        <a:rPr kumimoji="1" lang="ja-JP" altLang="en-US" sz="1400" dirty="0">
                          <a:solidFill>
                            <a:schemeClr val="tx1"/>
                          </a:solidFill>
                        </a:rPr>
                        <a:t>・アフリカ開発会議（</a:t>
                      </a:r>
                      <a:r>
                        <a:rPr kumimoji="1" lang="en-US" altLang="ja-JP" sz="1400" dirty="0">
                          <a:solidFill>
                            <a:schemeClr val="tx1"/>
                          </a:solidFill>
                        </a:rPr>
                        <a:t>TICAD</a:t>
                      </a:r>
                      <a:r>
                        <a:rPr kumimoji="1" lang="ja-JP" altLang="en-US" sz="1400" dirty="0">
                          <a:solidFill>
                            <a:schemeClr val="tx1"/>
                          </a:solidFill>
                        </a:rPr>
                        <a:t>）閣僚会合等の機会を活用したプロモーション</a:t>
                      </a:r>
                      <a:endParaRPr kumimoji="1" lang="en-US" altLang="ja-JP" sz="1400" dirty="0">
                        <a:solidFill>
                          <a:schemeClr val="tx1"/>
                        </a:solidFill>
                      </a:endParaRPr>
                    </a:p>
                    <a:p>
                      <a:pPr marL="0" indent="0"/>
                      <a:r>
                        <a:rPr kumimoji="1" lang="ja-JP" altLang="en-US" sz="1400" dirty="0">
                          <a:solidFill>
                            <a:schemeClr val="tx1"/>
                          </a:solidFill>
                        </a:rPr>
                        <a:t>・外国要人の</a:t>
                      </a:r>
                      <a:r>
                        <a:rPr kumimoji="1" lang="ja-JP" altLang="en-US" sz="1400" dirty="0" err="1">
                          <a:solidFill>
                            <a:schemeClr val="tx1"/>
                          </a:solidFill>
                        </a:rPr>
                        <a:t>招へい</a:t>
                      </a:r>
                      <a:r>
                        <a:rPr kumimoji="1" lang="ja-JP" altLang="en-US" sz="1400" dirty="0">
                          <a:solidFill>
                            <a:schemeClr val="tx1"/>
                          </a:solidFill>
                        </a:rPr>
                        <a:t>及び表敬訪問等受入れ</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2017</a:t>
                      </a:r>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　国内機運醸成</a:t>
                      </a:r>
                      <a:endParaRPr kumimoji="1" lang="en-US" altLang="ja-JP" sz="1400" dirty="0">
                        <a:solidFill>
                          <a:schemeClr val="tx1"/>
                        </a:solidFill>
                      </a:endParaRPr>
                    </a:p>
                    <a:p>
                      <a:pPr marL="0" indent="0"/>
                      <a:r>
                        <a:rPr kumimoji="1" lang="ja-JP" altLang="en-US" sz="1400" dirty="0">
                          <a:solidFill>
                            <a:schemeClr val="tx1"/>
                          </a:solidFill>
                        </a:rPr>
                        <a:t>・賛同者数（会員数・署名等）：約</a:t>
                      </a:r>
                      <a:r>
                        <a:rPr kumimoji="1" lang="en-US" altLang="ja-JP" sz="1400" dirty="0">
                          <a:solidFill>
                            <a:schemeClr val="tx1"/>
                          </a:solidFill>
                        </a:rPr>
                        <a:t>133</a:t>
                      </a:r>
                      <a:r>
                        <a:rPr kumimoji="1" lang="ja-JP" altLang="en-US" sz="1400" dirty="0">
                          <a:solidFill>
                            <a:schemeClr val="tx1"/>
                          </a:solidFill>
                        </a:rPr>
                        <a:t>万人</a:t>
                      </a:r>
                      <a:endParaRPr kumimoji="1" lang="en-US" altLang="ja-JP" sz="1400" dirty="0">
                        <a:solidFill>
                          <a:schemeClr val="tx1"/>
                        </a:solidFill>
                      </a:endParaRPr>
                    </a:p>
                    <a:p>
                      <a:pPr marL="0" indent="0"/>
                      <a:r>
                        <a:rPr kumimoji="1" lang="ja-JP" altLang="en-US" sz="1400" dirty="0">
                          <a:solidFill>
                            <a:schemeClr val="tx1"/>
                          </a:solidFill>
                        </a:rPr>
                        <a:t>（</a:t>
                      </a:r>
                      <a:r>
                        <a:rPr kumimoji="1" lang="en-US" altLang="ja-JP" sz="1400" dirty="0">
                          <a:solidFill>
                            <a:schemeClr val="tx1"/>
                          </a:solidFill>
                        </a:rPr>
                        <a:t>2018</a:t>
                      </a:r>
                      <a:r>
                        <a:rPr kumimoji="1" lang="ja-JP" altLang="en-US" sz="1400" dirty="0">
                          <a:solidFill>
                            <a:schemeClr val="tx1"/>
                          </a:solidFill>
                        </a:rPr>
                        <a:t>年</a:t>
                      </a:r>
                      <a:r>
                        <a:rPr kumimoji="1" lang="en-US" altLang="ja-JP" sz="1400" dirty="0">
                          <a:solidFill>
                            <a:schemeClr val="tx1"/>
                          </a:solidFill>
                        </a:rPr>
                        <a:t>11</a:t>
                      </a:r>
                      <a:r>
                        <a:rPr kumimoji="1" lang="ja-JP" altLang="en-US" sz="1400" dirty="0">
                          <a:solidFill>
                            <a:schemeClr val="tx1"/>
                          </a:solidFill>
                        </a:rPr>
                        <a:t>月時点）</a:t>
                      </a:r>
                      <a:endParaRPr kumimoji="1" lang="en-US" altLang="ja-JP" sz="1400" dirty="0">
                        <a:solidFill>
                          <a:schemeClr val="tx1"/>
                        </a:solidFill>
                      </a:endParaRPr>
                    </a:p>
                    <a:p>
                      <a:pPr marL="0" indent="0"/>
                      <a:r>
                        <a:rPr kumimoji="1" lang="ja-JP" altLang="en-US" sz="1400" dirty="0">
                          <a:solidFill>
                            <a:schemeClr val="tx1"/>
                          </a:solidFill>
                        </a:rPr>
                        <a:t>・自治体の決議等：</a:t>
                      </a:r>
                      <a:r>
                        <a:rPr kumimoji="1" lang="en-US" altLang="ja-JP" sz="1400" dirty="0">
                          <a:solidFill>
                            <a:schemeClr val="tx1"/>
                          </a:solidFill>
                        </a:rPr>
                        <a:t>277</a:t>
                      </a:r>
                      <a:r>
                        <a:rPr kumimoji="1" lang="ja-JP" altLang="en-US" sz="1400" dirty="0">
                          <a:solidFill>
                            <a:schemeClr val="tx1"/>
                          </a:solidFill>
                        </a:rPr>
                        <a:t>団体</a:t>
                      </a:r>
                      <a:endParaRPr kumimoji="1" lang="en-US" altLang="ja-JP" sz="1400" dirty="0">
                        <a:solidFill>
                          <a:schemeClr val="tx1"/>
                        </a:solidFill>
                      </a:endParaRPr>
                    </a:p>
                    <a:p>
                      <a:pPr marL="0" indent="0"/>
                      <a:r>
                        <a:rPr kumimoji="1" lang="ja-JP" altLang="en-US" sz="1400" dirty="0">
                          <a:solidFill>
                            <a:schemeClr val="tx1"/>
                          </a:solidFill>
                        </a:rPr>
                        <a:t>・支援企業・団体：</a:t>
                      </a:r>
                      <a:r>
                        <a:rPr kumimoji="1" lang="en-US" altLang="ja-JP" sz="1400" dirty="0">
                          <a:solidFill>
                            <a:schemeClr val="tx1"/>
                          </a:solidFill>
                        </a:rPr>
                        <a:t>290</a:t>
                      </a:r>
                      <a:r>
                        <a:rPr kumimoji="1" lang="ja-JP" altLang="en-US" sz="1400" dirty="0">
                          <a:solidFill>
                            <a:schemeClr val="tx1"/>
                          </a:solidFill>
                        </a:rPr>
                        <a:t>社</a:t>
                      </a:r>
                      <a:endParaRPr kumimoji="1" lang="en-US" altLang="ja-JP" sz="1400" dirty="0">
                        <a:solidFill>
                          <a:schemeClr val="tx1"/>
                        </a:solidFill>
                      </a:endParaRPr>
                    </a:p>
                    <a:p>
                      <a:pPr marL="0" indent="0"/>
                      <a:r>
                        <a:rPr kumimoji="1" lang="ja-JP" altLang="en-US" sz="1400" dirty="0">
                          <a:solidFill>
                            <a:schemeClr val="tx1"/>
                          </a:solidFill>
                        </a:rPr>
                        <a:t>・民間等での取組み</a:t>
                      </a:r>
                      <a:endParaRPr kumimoji="1" lang="en-US" altLang="ja-JP" sz="14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トラック協会、タクシー協会等の</a:t>
                      </a:r>
                      <a:endParaRPr kumimoji="1" lang="en-US" altLang="ja-JP" sz="1200" dirty="0">
                        <a:solidFill>
                          <a:schemeClr val="tx1"/>
                        </a:solidFill>
                      </a:endParaRPr>
                    </a:p>
                    <a:p>
                      <a:pPr marL="0" indent="0"/>
                      <a:r>
                        <a:rPr kumimoji="1" lang="ja-JP" altLang="en-US" sz="1200" dirty="0">
                          <a:solidFill>
                            <a:schemeClr val="tx1"/>
                          </a:solidFill>
                        </a:rPr>
                        <a:t>　ステッカー貼付</a:t>
                      </a:r>
                      <a:endParaRPr kumimoji="1" lang="en-US" altLang="ja-JP" sz="1200" dirty="0">
                        <a:solidFill>
                          <a:schemeClr val="tx1"/>
                        </a:solidFill>
                      </a:endParaRPr>
                    </a:p>
                    <a:p>
                      <a:pPr marL="0" indent="0"/>
                      <a:r>
                        <a:rPr kumimoji="1" lang="ja-JP" altLang="en-US" sz="1200" dirty="0">
                          <a:solidFill>
                            <a:schemeClr val="tx1"/>
                          </a:solidFill>
                        </a:rPr>
                        <a:t>　</a:t>
                      </a:r>
                      <a:r>
                        <a:rPr kumimoji="1" lang="en-US" altLang="ja-JP" sz="1200" dirty="0">
                          <a:solidFill>
                            <a:schemeClr val="tx1"/>
                          </a:solidFill>
                        </a:rPr>
                        <a:t>-</a:t>
                      </a:r>
                      <a:r>
                        <a:rPr kumimoji="1" lang="ja-JP" altLang="en-US" sz="1200" dirty="0">
                          <a:solidFill>
                            <a:schemeClr val="tx1"/>
                          </a:solidFill>
                        </a:rPr>
                        <a:t>空港での大型看板掲出</a:t>
                      </a:r>
                      <a:endParaRPr kumimoji="1" lang="en-US" altLang="ja-JP" sz="1200" strike="sngStrike" dirty="0">
                        <a:solidFill>
                          <a:schemeClr val="tx1"/>
                        </a:solidFill>
                      </a:endParaRPr>
                    </a:p>
                    <a:p>
                      <a:pPr marL="0" indent="0"/>
                      <a:r>
                        <a:rPr kumimoji="1" lang="ja-JP" altLang="en-US" sz="1200" dirty="0" smtClean="0">
                          <a:solidFill>
                            <a:schemeClr val="tx1"/>
                          </a:solidFill>
                        </a:rPr>
                        <a:t>　</a:t>
                      </a:r>
                      <a:r>
                        <a:rPr kumimoji="1" lang="en-US" altLang="ja-JP" sz="1200" dirty="0" smtClean="0">
                          <a:solidFill>
                            <a:schemeClr val="tx1"/>
                          </a:solidFill>
                        </a:rPr>
                        <a:t>-</a:t>
                      </a:r>
                      <a:r>
                        <a:rPr kumimoji="1" lang="ja-JP" altLang="en-US" sz="1200" dirty="0">
                          <a:solidFill>
                            <a:schemeClr val="tx1"/>
                          </a:solidFill>
                        </a:rPr>
                        <a:t>ラッピング列車・航空機の運航　等</a:t>
                      </a:r>
                      <a:endParaRPr kumimoji="1" lang="en-US" altLang="ja-JP" sz="1200" dirty="0">
                        <a:solidFill>
                          <a:schemeClr val="tx1"/>
                        </a:solidFill>
                      </a:endParaRPr>
                    </a:p>
                    <a:p>
                      <a:pPr marL="0" indent="0"/>
                      <a:r>
                        <a:rPr kumimoji="1" lang="ja-JP" altLang="en-US" sz="1400" dirty="0">
                          <a:solidFill>
                            <a:schemeClr val="tx1"/>
                          </a:solidFill>
                        </a:rPr>
                        <a:t>・万博の趣旨のアピール</a:t>
                      </a:r>
                      <a:endParaRPr kumimoji="1" lang="en-US" altLang="ja-JP" sz="1400" dirty="0">
                        <a:solidFill>
                          <a:schemeClr val="tx1"/>
                        </a:solidFill>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いのち輝く未来シンポジウム</a:t>
                      </a:r>
                      <a:endParaRPr kumimoji="1" lang="en-US" altLang="ja-JP" sz="1200" dirty="0">
                        <a:solidFill>
                          <a:schemeClr val="tx1"/>
                        </a:solidFill>
                        <a:latin typeface="+mn-ea"/>
                        <a:ea typeface="+mn-ea"/>
                      </a:endParaRPr>
                    </a:p>
                    <a:p>
                      <a:pPr marL="0" indent="0"/>
                      <a:r>
                        <a:rPr kumimoji="1" lang="ja-JP" altLang="en-US" sz="1200" dirty="0">
                          <a:solidFill>
                            <a:schemeClr val="tx1"/>
                          </a:solidFill>
                          <a:latin typeface="+mn-ea"/>
                          <a:ea typeface="+mn-ea"/>
                        </a:rPr>
                        <a:t>　</a:t>
                      </a:r>
                      <a:r>
                        <a:rPr kumimoji="1" lang="en-US" altLang="ja-JP" sz="1200" dirty="0">
                          <a:solidFill>
                            <a:schemeClr val="tx1"/>
                          </a:solidFill>
                          <a:latin typeface="+mn-ea"/>
                          <a:ea typeface="+mn-ea"/>
                        </a:rPr>
                        <a:t>-</a:t>
                      </a:r>
                      <a:r>
                        <a:rPr kumimoji="1" lang="ja-JP" altLang="en-US" sz="1200" dirty="0">
                          <a:solidFill>
                            <a:schemeClr val="tx1"/>
                          </a:solidFill>
                          <a:latin typeface="+mn-ea"/>
                          <a:ea typeface="+mn-ea"/>
                        </a:rPr>
                        <a:t>万博絵画展応募作品の展示等</a:t>
                      </a:r>
                      <a:endParaRPr kumimoji="1" lang="en-US" altLang="ja-JP" sz="1200" dirty="0">
                        <a:solidFill>
                          <a:schemeClr val="tx1"/>
                        </a:solidFill>
                        <a:latin typeface="+mn-ea"/>
                        <a:ea typeface="+mn-ea"/>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488847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493286153"/>
              </p:ext>
            </p:extLst>
          </p:nvPr>
        </p:nvGraphicFramePr>
        <p:xfrm>
          <a:off x="107504" y="464024"/>
          <a:ext cx="8862446" cy="606132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45605">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680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　</a:t>
                      </a:r>
                      <a:r>
                        <a:rPr kumimoji="1" lang="en-US" altLang="ja-JP" sz="1400" dirty="0" smtClean="0">
                          <a:solidFill>
                            <a:schemeClr val="tx1"/>
                          </a:solidFill>
                        </a:rPr>
                        <a:t>2020</a:t>
                      </a:r>
                      <a:r>
                        <a:rPr kumimoji="1" lang="ja-JP" altLang="en-US" sz="1400" dirty="0" smtClean="0">
                          <a:solidFill>
                            <a:schemeClr val="tx1"/>
                          </a:solidFill>
                        </a:rPr>
                        <a:t>年東京オリンピック・パラリンピックに続き、</a:t>
                      </a:r>
                      <a:r>
                        <a:rPr kumimoji="1" lang="en-US" altLang="ja-JP" sz="1400" dirty="0" smtClean="0">
                          <a:solidFill>
                            <a:schemeClr val="tx1"/>
                          </a:solidFill>
                        </a:rPr>
                        <a:t>2025</a:t>
                      </a:r>
                      <a:r>
                        <a:rPr kumimoji="1" lang="ja-JP" altLang="en-US" sz="1400" dirty="0" smtClean="0">
                          <a:solidFill>
                            <a:schemeClr val="tx1"/>
                          </a:solidFill>
                        </a:rPr>
                        <a:t>年に大阪で万博を開催することは東西二極の一極として、大阪のみならず日本の魅力を発信し、国内外から新たな観光客やビジネスマンを呼び込み、日本の成長に資するなど、様々な効果が期待される。</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a:solidFill>
                            <a:schemeClr val="tx1"/>
                          </a:solidFill>
                        </a:rPr>
                        <a:t>　</a:t>
                      </a:r>
                      <a:r>
                        <a:rPr kumimoji="1" lang="ja-JP" altLang="en-US" sz="1400" dirty="0" smtClean="0">
                          <a:solidFill>
                            <a:schemeClr val="tx1"/>
                          </a:solidFill>
                        </a:rPr>
                        <a:t>万博のテーマを「いのち輝く未来社会のデザイン」に設定。</a:t>
                      </a:r>
                      <a:endParaRPr kumimoji="1" lang="en-US" altLang="ja-JP" sz="1400" dirty="0" smtClean="0">
                        <a:solidFill>
                          <a:schemeClr val="tx1"/>
                        </a:solidFill>
                      </a:endParaRPr>
                    </a:p>
                    <a:p>
                      <a:pPr marL="0" indent="0"/>
                      <a:r>
                        <a:rPr kumimoji="1" lang="ja-JP" altLang="en-US" sz="1400" dirty="0" smtClean="0">
                          <a:solidFill>
                            <a:schemeClr val="tx1"/>
                          </a:solidFill>
                        </a:rPr>
                        <a:t>一人ひとりが、自ら望む生きかたについて考え、グローバル社会の新しいビジョンをつくる世界的な試みに参加することを促すもの。</a:t>
                      </a:r>
                      <a:endParaRPr kumimoji="1" lang="en-US" altLang="ja-JP" sz="1400" dirty="0" smtClean="0">
                        <a:solidFill>
                          <a:schemeClr val="tx1"/>
                        </a:solidFill>
                      </a:endParaRPr>
                    </a:p>
                    <a:p>
                      <a:pPr marL="0" indent="0"/>
                      <a:endParaRPr kumimoji="1" lang="en-US" altLang="ja-JP" sz="1400" dirty="0" smtClean="0">
                        <a:solidFill>
                          <a:schemeClr val="tx1"/>
                        </a:solidFill>
                      </a:endParaRPr>
                    </a:p>
                    <a:p>
                      <a:pPr marL="266700" indent="-266700"/>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○国・協会・大阪府市</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12</a:t>
                      </a:r>
                      <a:r>
                        <a:rPr kumimoji="1" lang="ja-JP" altLang="en-US" sz="1400" dirty="0">
                          <a:solidFill>
                            <a:schemeClr val="tx1"/>
                          </a:solidFill>
                        </a:rPr>
                        <a:t>月の</a:t>
                      </a:r>
                      <a:r>
                        <a:rPr kumimoji="1" lang="en-US" altLang="ja-JP" sz="1400" dirty="0">
                          <a:solidFill>
                            <a:schemeClr val="tx1"/>
                          </a:solidFill>
                        </a:rPr>
                        <a:t>BIE</a:t>
                      </a:r>
                      <a:r>
                        <a:rPr kumimoji="1" lang="ja-JP" altLang="en-US" sz="1400" dirty="0">
                          <a:solidFill>
                            <a:schemeClr val="tx1"/>
                          </a:solidFill>
                        </a:rPr>
                        <a:t>総会での登録申請承認後、オールジャパンで参加招請活動を展開。</a:t>
                      </a: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a:t>
                      </a:r>
                      <a:r>
                        <a:rPr kumimoji="1" lang="en-US" altLang="ja-JP" sz="1400" dirty="0" smtClean="0">
                          <a:solidFill>
                            <a:schemeClr val="tx1"/>
                          </a:solidFill>
                        </a:rPr>
                        <a:t>2025</a:t>
                      </a:r>
                      <a:r>
                        <a:rPr kumimoji="1" lang="ja-JP" altLang="en-US" sz="1400" dirty="0" smtClean="0">
                          <a:solidFill>
                            <a:schemeClr val="tx1"/>
                          </a:solidFill>
                        </a:rPr>
                        <a:t>年日本国際博覧会の成功に向けた推進体制を構築</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a:t>
                      </a:r>
                      <a:r>
                        <a:rPr kumimoji="1" lang="ja-JP" altLang="en-US" sz="1400" dirty="0">
                          <a:solidFill>
                            <a:schemeClr val="tx1"/>
                          </a:solidFill>
                        </a:rPr>
                        <a:t>事業の方向性や骨格を示す構想や、各分野毎の詳細な計画を検討。また、その構想・計画等をもとに各種取組を実施</a:t>
                      </a:r>
                      <a:r>
                        <a:rPr kumimoji="1" lang="ja-JP" altLang="en-US" sz="1400" dirty="0" smtClean="0">
                          <a:solidFill>
                            <a:schemeClr val="tx1"/>
                          </a:solidFill>
                        </a:rPr>
                        <a:t>。</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○国・協会</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＜参加招請活動＞</a:t>
                      </a:r>
                      <a:endParaRPr kumimoji="1" lang="en-US" altLang="ja-JP"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rPr>
                        <a:t>・公式参加表明国・国際機関：</a:t>
                      </a:r>
                      <a:r>
                        <a:rPr kumimoji="1" lang="en-US" altLang="ja-JP" sz="1200" dirty="0">
                          <a:solidFill>
                            <a:schemeClr val="tx1"/>
                          </a:solidFill>
                        </a:rPr>
                        <a:t>142</a:t>
                      </a:r>
                      <a:r>
                        <a:rPr kumimoji="1" lang="ja-JP" altLang="en-US" sz="1200" dirty="0">
                          <a:solidFill>
                            <a:schemeClr val="tx1"/>
                          </a:solidFill>
                        </a:rPr>
                        <a:t>か国</a:t>
                      </a:r>
                      <a:r>
                        <a:rPr kumimoji="1" lang="en-US" altLang="ja-JP" sz="1200" dirty="0">
                          <a:solidFill>
                            <a:schemeClr val="tx1"/>
                          </a:solidFill>
                        </a:rPr>
                        <a:t>8</a:t>
                      </a:r>
                      <a:r>
                        <a:rPr kumimoji="1" lang="ja-JP" altLang="en-US" sz="1200" dirty="0">
                          <a:solidFill>
                            <a:schemeClr val="tx1"/>
                          </a:solidFill>
                        </a:rPr>
                        <a:t>機関（</a:t>
                      </a:r>
                      <a:r>
                        <a:rPr kumimoji="1" lang="en-US" altLang="ja-JP" sz="1200" dirty="0">
                          <a:solidFill>
                            <a:schemeClr val="tx1"/>
                          </a:solidFill>
                        </a:rPr>
                        <a:t>2022</a:t>
                      </a:r>
                      <a:r>
                        <a:rPr kumimoji="1" lang="ja-JP" altLang="en-US" sz="1200" dirty="0">
                          <a:solidFill>
                            <a:schemeClr val="tx1"/>
                          </a:solidFill>
                        </a:rPr>
                        <a:t>年</a:t>
                      </a:r>
                      <a:r>
                        <a:rPr kumimoji="1" lang="en-US" altLang="ja-JP" sz="1200" dirty="0">
                          <a:solidFill>
                            <a:schemeClr val="tx1"/>
                          </a:solidFill>
                        </a:rPr>
                        <a:t>10</a:t>
                      </a:r>
                      <a:r>
                        <a:rPr kumimoji="1" lang="ja-JP" altLang="en-US" sz="1200" dirty="0">
                          <a:solidFill>
                            <a:schemeClr val="tx1"/>
                          </a:solidFill>
                        </a:rPr>
                        <a:t>月時点</a:t>
                      </a:r>
                      <a:r>
                        <a:rPr kumimoji="1" lang="ja-JP" altLang="en-US" sz="1200" dirty="0" smtClean="0">
                          <a:solidFill>
                            <a:schemeClr val="tx1"/>
                          </a:solidFill>
                        </a:rPr>
                        <a:t>）</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＜推進体制＞</a:t>
                      </a:r>
                      <a:endParaRPr kumimoji="1" lang="en-US" altLang="ja-JP" sz="1300" dirty="0">
                        <a:solidFill>
                          <a:schemeClr val="tx1"/>
                        </a:solidFill>
                      </a:endParaRPr>
                    </a:p>
                    <a:p>
                      <a:pPr marL="0" indent="0"/>
                      <a:r>
                        <a:rPr kumimoji="1" lang="ja-JP" altLang="en-US" sz="1200" dirty="0">
                          <a:solidFill>
                            <a:schemeClr val="tx1"/>
                          </a:solidFill>
                        </a:rPr>
                        <a:t>・（一社）</a:t>
                      </a:r>
                      <a:r>
                        <a:rPr kumimoji="1" lang="en-US" altLang="ja-JP" sz="1200" dirty="0">
                          <a:solidFill>
                            <a:schemeClr val="tx1"/>
                          </a:solidFill>
                        </a:rPr>
                        <a:t>2025</a:t>
                      </a:r>
                      <a:r>
                        <a:rPr kumimoji="1" lang="ja-JP" altLang="en-US" sz="1200" dirty="0">
                          <a:solidFill>
                            <a:schemeClr val="tx1"/>
                          </a:solidFill>
                        </a:rPr>
                        <a:t>年日本国際博覧会協会</a:t>
                      </a:r>
                      <a:r>
                        <a:rPr kumimoji="1" lang="ja-JP" altLang="en-US" sz="1200" dirty="0" smtClean="0">
                          <a:solidFill>
                            <a:schemeClr val="tx1"/>
                          </a:solidFill>
                        </a:rPr>
                        <a:t>設立　</a:t>
                      </a:r>
                      <a:r>
                        <a:rPr kumimoji="1" lang="en-US" altLang="ja-JP" sz="1200" dirty="0" smtClean="0">
                          <a:solidFill>
                            <a:schemeClr val="tx1"/>
                          </a:solidFill>
                        </a:rPr>
                        <a:t>※</a:t>
                      </a:r>
                      <a:r>
                        <a:rPr kumimoji="1" lang="ja-JP" altLang="en-US" sz="1200" dirty="0" smtClean="0">
                          <a:solidFill>
                            <a:schemeClr val="tx1"/>
                          </a:solidFill>
                        </a:rPr>
                        <a:t>現在は公益</a:t>
                      </a:r>
                      <a:r>
                        <a:rPr kumimoji="1" lang="ja-JP" altLang="en-US" sz="1200" dirty="0">
                          <a:solidFill>
                            <a:schemeClr val="tx1"/>
                          </a:solidFill>
                        </a:rPr>
                        <a:t>社団</a:t>
                      </a:r>
                      <a:r>
                        <a:rPr kumimoji="1" lang="ja-JP" altLang="en-US" sz="1200" dirty="0" smtClean="0">
                          <a:solidFill>
                            <a:schemeClr val="tx1"/>
                          </a:solidFill>
                        </a:rPr>
                        <a:t>法人</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・国際博覧会推進本部　等</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a:solidFill>
                          <a:schemeClr val="tx1"/>
                        </a:solidFill>
                      </a:endParaRPr>
                    </a:p>
                    <a:p>
                      <a:pPr marL="0" indent="0"/>
                      <a:r>
                        <a:rPr kumimoji="1" lang="ja-JP" altLang="en-US" sz="1300" dirty="0" smtClean="0">
                          <a:solidFill>
                            <a:schemeClr val="tx1"/>
                          </a:solidFill>
                        </a:rPr>
                        <a:t>＜構想・計画・各種取組等＞</a:t>
                      </a:r>
                      <a:endParaRPr kumimoji="1" lang="en-US" altLang="ja-JP" sz="1300" dirty="0" smtClean="0">
                        <a:solidFill>
                          <a:schemeClr val="tx1"/>
                        </a:solidFill>
                      </a:endParaRPr>
                    </a:p>
                    <a:p>
                      <a:pPr marL="0" indent="0"/>
                      <a:r>
                        <a:rPr kumimoji="1" lang="ja-JP" altLang="en-US" sz="1200" dirty="0" smtClean="0">
                          <a:solidFill>
                            <a:schemeClr val="tx1"/>
                          </a:solidFill>
                        </a:rPr>
                        <a:t>・</a:t>
                      </a:r>
                      <a:r>
                        <a:rPr kumimoji="1" lang="en-US" altLang="ja-JP" sz="1200" dirty="0" smtClean="0">
                          <a:solidFill>
                            <a:schemeClr val="tx1"/>
                          </a:solidFill>
                        </a:rPr>
                        <a:t>2025</a:t>
                      </a:r>
                      <a:r>
                        <a:rPr kumimoji="1" lang="ja-JP" altLang="en-US" sz="1200" dirty="0" smtClean="0">
                          <a:solidFill>
                            <a:schemeClr val="tx1"/>
                          </a:solidFill>
                        </a:rPr>
                        <a:t>年日本国際博覧会基本計画</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lang="ja-JP" altLang="en-US" sz="1200" dirty="0" smtClean="0">
                          <a:solidFill>
                            <a:schemeClr val="tx1"/>
                          </a:solidFill>
                        </a:rPr>
                        <a:t>日本政府出展事業（日本館）基本計画</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a:t>
                      </a:r>
                      <a:r>
                        <a:rPr lang="en-US" altLang="ja-JP" sz="1200" dirty="0" smtClean="0">
                          <a:solidFill>
                            <a:schemeClr val="tx1"/>
                          </a:solidFill>
                        </a:rPr>
                        <a:t>2025</a:t>
                      </a:r>
                      <a:r>
                        <a:rPr lang="ja-JP" altLang="en-US" sz="1200" dirty="0" smtClean="0">
                          <a:solidFill>
                            <a:schemeClr val="tx1"/>
                          </a:solidFill>
                        </a:rPr>
                        <a:t>年大阪・関西万博アクションプラン　</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　策定（</a:t>
                      </a:r>
                      <a:r>
                        <a:rPr lang="en-US" altLang="ja-JP" sz="1200" dirty="0" smtClean="0">
                          <a:solidFill>
                            <a:schemeClr val="tx1"/>
                          </a:solidFill>
                        </a:rPr>
                        <a:t>2021</a:t>
                      </a:r>
                      <a:r>
                        <a:rPr lang="ja-JP" altLang="en-US" sz="1200" dirty="0" smtClean="0">
                          <a:solidFill>
                            <a:schemeClr val="tx1"/>
                          </a:solidFill>
                        </a:rPr>
                        <a:t>年</a:t>
                      </a:r>
                      <a:r>
                        <a:rPr lang="en-US" altLang="ja-JP" sz="1200" dirty="0" smtClean="0">
                          <a:solidFill>
                            <a:schemeClr val="tx1"/>
                          </a:solidFill>
                        </a:rPr>
                        <a:t>12</a:t>
                      </a:r>
                      <a:r>
                        <a:rPr lang="ja-JP" altLang="en-US" sz="1200" dirty="0" smtClean="0">
                          <a:solidFill>
                            <a:schemeClr val="tx1"/>
                          </a:solidFill>
                        </a:rPr>
                        <a:t>月：</a:t>
                      </a:r>
                      <a:r>
                        <a:rPr lang="en-US" altLang="ja-JP" sz="1200" dirty="0" smtClean="0">
                          <a:solidFill>
                            <a:schemeClr val="tx1"/>
                          </a:solidFill>
                        </a:rPr>
                        <a:t>Ver.1</a:t>
                      </a:r>
                      <a:r>
                        <a:rPr lang="ja-JP" altLang="en-US" sz="1200" dirty="0" smtClean="0">
                          <a:solidFill>
                            <a:schemeClr val="tx1"/>
                          </a:solidFill>
                        </a:rPr>
                        <a:t>）、改定（</a:t>
                      </a:r>
                      <a:r>
                        <a:rPr lang="en-US" altLang="ja-JP" sz="1200" dirty="0" smtClean="0">
                          <a:solidFill>
                            <a:schemeClr val="tx1"/>
                          </a:solidFill>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　年</a:t>
                      </a:r>
                      <a:r>
                        <a:rPr lang="en-US" altLang="ja-JP" sz="1200" dirty="0" smtClean="0">
                          <a:solidFill>
                            <a:schemeClr val="tx1"/>
                          </a:solidFill>
                        </a:rPr>
                        <a:t>6</a:t>
                      </a:r>
                      <a:r>
                        <a:rPr lang="ja-JP" altLang="en-US" sz="1200" dirty="0" smtClean="0">
                          <a:solidFill>
                            <a:schemeClr val="tx1"/>
                          </a:solidFill>
                        </a:rPr>
                        <a:t>月：</a:t>
                      </a:r>
                      <a:r>
                        <a:rPr lang="en-US" altLang="ja-JP" sz="1200" dirty="0" smtClean="0">
                          <a:solidFill>
                            <a:schemeClr val="tx1"/>
                          </a:solidFill>
                        </a:rPr>
                        <a:t>Ver.2</a:t>
                      </a:r>
                      <a:r>
                        <a:rPr lang="ja-JP" altLang="en-US" sz="1200" dirty="0" smtClean="0">
                          <a:solidFill>
                            <a:schemeClr val="tx1"/>
                          </a:solidFill>
                        </a:rPr>
                        <a:t>）　等</a:t>
                      </a:r>
                      <a:endParaRPr kumimoji="1" lang="en-US" altLang="ja-JP" sz="7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smtClean="0">
                        <a:solidFill>
                          <a:schemeClr val="tx1"/>
                        </a:solidFill>
                      </a:endParaRPr>
                    </a:p>
                    <a:p>
                      <a:pPr marL="0" indent="0"/>
                      <a:r>
                        <a:rPr kumimoji="1" lang="ja-JP" altLang="en-US" sz="1200" dirty="0" smtClean="0">
                          <a:solidFill>
                            <a:schemeClr val="tx1"/>
                          </a:solidFill>
                        </a:rPr>
                        <a:t>（機運醸成）</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・ロゴマーク決定</a:t>
                      </a:r>
                      <a:endParaRPr kumimoji="1" lang="en-US" altLang="ja-JP" sz="1200" dirty="0" smtClean="0">
                        <a:solidFill>
                          <a:schemeClr val="tx1"/>
                        </a:solidFill>
                      </a:endParaRPr>
                    </a:p>
                    <a:p>
                      <a:pPr marL="0" indent="0"/>
                      <a:r>
                        <a:rPr kumimoji="1" lang="ja-JP" altLang="en-US" sz="1200" dirty="0" smtClean="0">
                          <a:solidFill>
                            <a:schemeClr val="tx1"/>
                          </a:solidFill>
                        </a:rPr>
                        <a:t>・公式キャラクターデザイン・愛称、</a:t>
                      </a:r>
                      <a:endParaRPr kumimoji="1" lang="en-US" altLang="ja-JP" sz="1200" dirty="0" smtClean="0">
                        <a:solidFill>
                          <a:schemeClr val="tx1"/>
                        </a:solidFill>
                      </a:endParaRPr>
                    </a:p>
                    <a:p>
                      <a:pPr marL="0" indent="0"/>
                      <a:r>
                        <a:rPr kumimoji="1" lang="ja-JP" altLang="en-US" sz="1200" baseline="0" dirty="0" smtClean="0">
                          <a:solidFill>
                            <a:schemeClr val="tx1"/>
                          </a:solidFill>
                        </a:rPr>
                        <a:t> </a:t>
                      </a:r>
                      <a:r>
                        <a:rPr kumimoji="1" lang="ja-JP" altLang="en-US" sz="1200" dirty="0" smtClean="0">
                          <a:solidFill>
                            <a:schemeClr val="tx1"/>
                          </a:solidFill>
                        </a:rPr>
                        <a:t>公式テーマソング決定</a:t>
                      </a:r>
                      <a:endParaRPr kumimoji="1" lang="en-US" altLang="ja-JP" sz="1200" dirty="0" smtClean="0">
                        <a:solidFill>
                          <a:schemeClr val="tx1"/>
                        </a:solidFill>
                      </a:endParaRPr>
                    </a:p>
                    <a:p>
                      <a:pPr marL="0" indent="0"/>
                      <a:r>
                        <a:rPr kumimoji="1" lang="ja-JP" altLang="en-US" sz="1200" dirty="0" smtClean="0">
                          <a:solidFill>
                            <a:schemeClr val="tx1"/>
                          </a:solidFill>
                        </a:rPr>
                        <a:t>・開幕</a:t>
                      </a:r>
                      <a:r>
                        <a:rPr kumimoji="1" lang="en-US" altLang="ja-JP" sz="1200" dirty="0" smtClean="0">
                          <a:solidFill>
                            <a:schemeClr val="tx1"/>
                          </a:solidFill>
                        </a:rPr>
                        <a:t>1000</a:t>
                      </a:r>
                      <a:r>
                        <a:rPr kumimoji="1" lang="ja-JP" altLang="en-US" sz="1200" dirty="0" smtClean="0">
                          <a:solidFill>
                            <a:schemeClr val="tx1"/>
                          </a:solidFill>
                        </a:rPr>
                        <a:t>日前イベントを開催</a:t>
                      </a:r>
                      <a:endParaRPr kumimoji="1" lang="en-US" altLang="ja-JP" sz="1200" dirty="0" smtClean="0">
                        <a:solidFill>
                          <a:schemeClr val="tx1"/>
                        </a:solidFill>
                      </a:endParaRPr>
                    </a:p>
                    <a:p>
                      <a:pPr marL="0" indent="0"/>
                      <a:r>
                        <a:rPr kumimoji="1" lang="ja-JP" altLang="en-US" sz="1200" dirty="0" smtClean="0">
                          <a:solidFill>
                            <a:schemeClr val="tx1"/>
                          </a:solidFill>
                        </a:rPr>
                        <a:t>・特別仕様ナンバープレートの交付　等</a:t>
                      </a:r>
                      <a:endParaRPr kumimoji="1" lang="en-US" altLang="ja-JP" sz="1200" dirty="0" smtClean="0">
                        <a:solidFill>
                          <a:schemeClr val="tx1"/>
                        </a:solidFill>
                      </a:endParaRPr>
                    </a:p>
                    <a:p>
                      <a:pPr marL="0" indent="0"/>
                      <a:endParaRPr kumimoji="1" lang="en-US" altLang="ja-JP" sz="7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rPr>
                        <a:t>（インフラ整備等）</a:t>
                      </a:r>
                      <a:endParaRPr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・会場整備（土木工事・施設整備事業等）の実施</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lang="ja-JP" altLang="en-US" sz="1200" dirty="0" smtClean="0">
                          <a:solidFill>
                            <a:schemeClr val="tx1"/>
                          </a:solidFill>
                        </a:rPr>
                        <a:t>２０２５年に開催される日本国際博覧会（大阪・関西万博）に関連するインフラ整備計画策定</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・大阪・関西万博来場者輸基本方針策定　等</a:t>
                      </a: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025299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684" y="0"/>
            <a:ext cx="5378772" cy="338554"/>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lang="ja-JP" altLang="en-US" sz="1600" b="1" u="sng" dirty="0">
                <a:solidFill>
                  <a:prstClr val="white"/>
                </a:solidFill>
                <a:latin typeface="BIZ UDゴシック" panose="020B0400000000000000" pitchFamily="49" charset="-128"/>
                <a:ea typeface="BIZ UDゴシック" panose="020B0400000000000000" pitchFamily="49" charset="-128"/>
              </a:rPr>
              <a:t>４</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万博開催に向けた</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取組み</a:t>
            </a:r>
            <a:r>
              <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a:t>
            </a:r>
            <a:r>
              <a:rPr kumimoji="1" lang="ja-JP" altLang="en-US"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誘致実現後</a:t>
            </a:r>
            <a:r>
              <a:rPr kumimoji="1" lang="en-US" altLang="ja-JP" sz="1600" b="1" i="0" u="sng" strike="noStrike" kern="1200" cap="none" spc="0" normalizeH="0" baseline="0" noProof="0" dirty="0" smtClean="0">
                <a:ln>
                  <a:noFill/>
                </a:ln>
                <a:solidFill>
                  <a:prstClr val="white"/>
                </a:solidFill>
                <a:effectLst/>
                <a:uLnTx/>
                <a:uFillTx/>
                <a:latin typeface="BIZ UDゴシック" panose="020B0400000000000000" pitchFamily="49" charset="-128"/>
                <a:ea typeface="BIZ UDゴシック" panose="020B0400000000000000" pitchFamily="49" charset="-128"/>
              </a:rPr>
              <a:t>】</a:t>
            </a:r>
            <a:endParaRPr kumimoji="1" lang="en-US" altLang="ja-JP" sz="1600" b="1" i="0" u="sng"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aphicFrame>
        <p:nvGraphicFramePr>
          <p:cNvPr id="9" name="表 8"/>
          <p:cNvGraphicFramePr>
            <a:graphicFrameLocks noGrp="1"/>
          </p:cNvGraphicFramePr>
          <p:nvPr>
            <p:extLst/>
          </p:nvPr>
        </p:nvGraphicFramePr>
        <p:xfrm>
          <a:off x="107504" y="435499"/>
          <a:ext cx="8862446" cy="6274680"/>
        </p:xfrm>
        <a:graphic>
          <a:graphicData uri="http://schemas.openxmlformats.org/drawingml/2006/table">
            <a:tbl>
              <a:tblPr firstRow="1" bandRow="1">
                <a:tableStyleId>{5940675A-B579-460E-94D1-54222C63F5DA}</a:tableStyleId>
              </a:tblPr>
              <a:tblGrid>
                <a:gridCol w="2050814">
                  <a:extLst>
                    <a:ext uri="{9D8B030D-6E8A-4147-A177-3AD203B41FA5}">
                      <a16:colId xmlns:a16="http://schemas.microsoft.com/office/drawing/2014/main" val="20000"/>
                    </a:ext>
                  </a:extLst>
                </a:gridCol>
                <a:gridCol w="1871908">
                  <a:extLst>
                    <a:ext uri="{9D8B030D-6E8A-4147-A177-3AD203B41FA5}">
                      <a16:colId xmlns:a16="http://schemas.microsoft.com/office/drawing/2014/main" val="20001"/>
                    </a:ext>
                  </a:extLst>
                </a:gridCol>
                <a:gridCol w="2179290">
                  <a:extLst>
                    <a:ext uri="{9D8B030D-6E8A-4147-A177-3AD203B41FA5}">
                      <a16:colId xmlns:a16="http://schemas.microsoft.com/office/drawing/2014/main" val="20002"/>
                    </a:ext>
                  </a:extLst>
                </a:gridCol>
                <a:gridCol w="2760434">
                  <a:extLst>
                    <a:ext uri="{9D8B030D-6E8A-4147-A177-3AD203B41FA5}">
                      <a16:colId xmlns:a16="http://schemas.microsoft.com/office/drawing/2014/main" val="20003"/>
                    </a:ext>
                  </a:extLst>
                </a:gridCol>
              </a:tblGrid>
              <a:tr h="336857">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Why</a:t>
                      </a:r>
                      <a:r>
                        <a:rPr kumimoji="1" lang="ja-JP" altLang="en-US" dirty="0">
                          <a:solidFill>
                            <a:schemeClr val="tx1"/>
                          </a:solidFill>
                          <a:latin typeface="+mn-ea"/>
                          <a:ea typeface="+mn-ea"/>
                        </a:rPr>
                        <a:t>＞</a:t>
                      </a: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Vision</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What</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a:solidFill>
                            <a:schemeClr val="tx1"/>
                          </a:solidFill>
                          <a:latin typeface="+mn-ea"/>
                          <a:ea typeface="+mn-ea"/>
                        </a:rPr>
                        <a:t>＜</a:t>
                      </a:r>
                      <a:r>
                        <a:rPr kumimoji="1" lang="en-US" altLang="ja-JP" dirty="0">
                          <a:solidFill>
                            <a:schemeClr val="tx1"/>
                          </a:solidFill>
                          <a:latin typeface="+mn-ea"/>
                          <a:ea typeface="+mn-ea"/>
                        </a:rPr>
                        <a:t>Outcome</a:t>
                      </a:r>
                      <a:r>
                        <a:rPr kumimoji="1" lang="ja-JP" altLang="en-US" dirty="0">
                          <a:solidFill>
                            <a:schemeClr val="tx1"/>
                          </a:solidFill>
                          <a:latin typeface="+mn-ea"/>
                          <a:ea typeface="+mn-ea"/>
                        </a:rPr>
                        <a:t>＞</a:t>
                      </a: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5536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266700" indent="-266700"/>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○大阪府市</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・万博のコンセプトである未来社会の実験場の体現のためのイノベーションを生み出す環境整備、府民・市民への広報</a:t>
                      </a:r>
                      <a:r>
                        <a:rPr kumimoji="1" lang="en-US" altLang="ja-JP" sz="1400" dirty="0" smtClean="0">
                          <a:solidFill>
                            <a:schemeClr val="tx1"/>
                          </a:solidFill>
                        </a:rPr>
                        <a:t>PR</a:t>
                      </a:r>
                      <a:r>
                        <a:rPr kumimoji="1" lang="ja-JP" altLang="en-US" sz="1400" dirty="0" smtClean="0">
                          <a:solidFill>
                            <a:schemeClr val="tx1"/>
                          </a:solidFill>
                        </a:rPr>
                        <a:t>活動等による機運醸成、会場整備や交通アクセス等のインフラ整備、大阪パビリオンの出展等に向けた取り組みを実施。</a:t>
                      </a:r>
                      <a:endParaRPr kumimoji="1" lang="en-US" altLang="ja-JP" sz="14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solidFill>
                          <a:schemeClr val="tx1"/>
                        </a:solidFill>
                      </a:endParaRPr>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0" indent="0"/>
                      <a:r>
                        <a:rPr kumimoji="1" lang="ja-JP" altLang="en-US" sz="1400" dirty="0" smtClean="0">
                          <a:solidFill>
                            <a:schemeClr val="tx1"/>
                          </a:solidFill>
                        </a:rPr>
                        <a:t>○大阪府市</a:t>
                      </a:r>
                    </a:p>
                    <a:p>
                      <a:pPr marL="0" indent="0"/>
                      <a:r>
                        <a:rPr kumimoji="1" lang="ja-JP" altLang="en-US" sz="1300" dirty="0" smtClean="0">
                          <a:solidFill>
                            <a:schemeClr val="tx1"/>
                          </a:solidFill>
                        </a:rPr>
                        <a:t>＜推進体制＞</a:t>
                      </a:r>
                    </a:p>
                    <a:p>
                      <a:pPr marL="0" indent="0"/>
                      <a:r>
                        <a:rPr kumimoji="1" lang="ja-JP" altLang="en-US" sz="1200" dirty="0" smtClean="0">
                          <a:solidFill>
                            <a:schemeClr val="tx1"/>
                          </a:solidFill>
                        </a:rPr>
                        <a:t>・大阪府・大阪市万博推進局設置</a:t>
                      </a:r>
                      <a:endParaRPr kumimoji="1" lang="en-US" altLang="ja-JP" sz="1200" dirty="0" smtClean="0">
                        <a:solidFill>
                          <a:schemeClr val="tx1"/>
                        </a:solidFill>
                      </a:endParaRPr>
                    </a:p>
                    <a:p>
                      <a:pPr marL="0" indent="0"/>
                      <a:r>
                        <a:rPr kumimoji="1" lang="ja-JP" altLang="en-US" sz="1200" dirty="0" smtClean="0">
                          <a:solidFill>
                            <a:schemeClr val="tx1"/>
                          </a:solidFill>
                        </a:rPr>
                        <a:t>・２０２５年大阪・関西万博推進本部設置</a:t>
                      </a:r>
                    </a:p>
                    <a:p>
                      <a:pPr marL="0" indent="0"/>
                      <a:endParaRPr kumimoji="1" lang="en-US" altLang="ja-JP" sz="700" dirty="0" smtClean="0">
                        <a:solidFill>
                          <a:schemeClr val="tx1"/>
                        </a:solidFill>
                      </a:endParaRPr>
                    </a:p>
                    <a:p>
                      <a:pPr marL="0" indent="0"/>
                      <a:r>
                        <a:rPr kumimoji="1" lang="ja-JP" altLang="en-US" sz="1300" dirty="0" smtClean="0">
                          <a:solidFill>
                            <a:schemeClr val="tx1"/>
                          </a:solidFill>
                        </a:rPr>
                        <a:t>＜要望活動＞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2025</a:t>
                      </a:r>
                      <a:r>
                        <a:rPr kumimoji="1" lang="ja-JP" altLang="en-US" sz="1200" dirty="0" smtClean="0">
                          <a:solidFill>
                            <a:schemeClr val="tx1"/>
                          </a:solidFill>
                        </a:rPr>
                        <a:t>年日本国際博覧会（大阪・関西万博）関連事業に関する要望活動の実施</a:t>
                      </a:r>
                    </a:p>
                    <a:p>
                      <a:pPr marL="0" indent="0"/>
                      <a:endParaRPr kumimoji="1" lang="en-US" altLang="ja-JP" sz="700" dirty="0" smtClean="0">
                        <a:solidFill>
                          <a:schemeClr val="tx1"/>
                        </a:solidFill>
                      </a:endParaRPr>
                    </a:p>
                    <a:p>
                      <a:pPr marL="0" indent="0"/>
                      <a:r>
                        <a:rPr kumimoji="1" lang="ja-JP" altLang="en-US" sz="1300" dirty="0" smtClean="0">
                          <a:solidFill>
                            <a:schemeClr val="tx1"/>
                          </a:solidFill>
                        </a:rPr>
                        <a:t>＜機運醸成＞</a:t>
                      </a:r>
                      <a:endParaRPr kumimoji="1" lang="en-US" altLang="ja-JP" sz="13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・大阪・関西万博の成功に向けた機運醸成アクションプラン策定</a:t>
                      </a:r>
                      <a:endParaRPr kumimoji="1" lang="en-US" altLang="ja-JP" sz="1200" dirty="0" smtClean="0">
                        <a:solidFill>
                          <a:schemeClr val="tx1"/>
                        </a:solidFill>
                      </a:endParaRPr>
                    </a:p>
                    <a:p>
                      <a:pPr marL="0" indent="0"/>
                      <a:r>
                        <a:rPr kumimoji="1" lang="ja-JP" altLang="en-US" sz="1200" dirty="0" smtClean="0">
                          <a:solidFill>
                            <a:schemeClr val="tx1"/>
                          </a:solidFill>
                        </a:rPr>
                        <a:t>・「万博の桜</a:t>
                      </a:r>
                      <a:r>
                        <a:rPr kumimoji="1" lang="en-US" altLang="ja-JP" sz="1200" dirty="0" smtClean="0">
                          <a:solidFill>
                            <a:schemeClr val="tx1"/>
                          </a:solidFill>
                        </a:rPr>
                        <a:t>2025</a:t>
                      </a:r>
                      <a:r>
                        <a:rPr kumimoji="1" lang="ja-JP" altLang="en-US" sz="1200" dirty="0" smtClean="0">
                          <a:solidFill>
                            <a:schemeClr val="tx1"/>
                          </a:solidFill>
                        </a:rPr>
                        <a:t>」寄附募集</a:t>
                      </a:r>
                      <a:endParaRPr kumimoji="1" lang="en-US" altLang="ja-JP" sz="1200" dirty="0" smtClean="0">
                        <a:solidFill>
                          <a:schemeClr val="tx1"/>
                        </a:solidFill>
                      </a:endParaRPr>
                    </a:p>
                    <a:p>
                      <a:r>
                        <a:rPr kumimoji="1" lang="ja-JP" altLang="en-US" sz="1200" b="0" i="0" u="none" strike="noStrike" kern="1200" baseline="0" dirty="0" smtClean="0">
                          <a:solidFill>
                            <a:schemeClr val="tx1"/>
                          </a:solidFill>
                          <a:latin typeface="+mn-lt"/>
                          <a:ea typeface="+mn-ea"/>
                          <a:cs typeface="+mn-cs"/>
                        </a:rPr>
                        <a:t>・イベント等の機会を活用した</a:t>
                      </a:r>
                      <a:r>
                        <a:rPr kumimoji="1" lang="en-US" altLang="ja-JP" sz="1200" b="0" i="0" u="none" strike="noStrike" kern="1200" baseline="0" dirty="0" smtClean="0">
                          <a:solidFill>
                            <a:schemeClr val="tx1"/>
                          </a:solidFill>
                          <a:latin typeface="+mn-lt"/>
                          <a:ea typeface="+mn-ea"/>
                          <a:cs typeface="+mn-cs"/>
                        </a:rPr>
                        <a:t>PR</a:t>
                      </a:r>
                      <a:endParaRPr kumimoji="1" lang="en-US" altLang="ja-JP" sz="1200" dirty="0" smtClean="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・府・市・府内市町村の公用車にス</a:t>
                      </a:r>
                      <a:endParaRPr kumimoji="1" lang="en-US" altLang="ja-JP" sz="1200" b="0" i="0" u="none" strike="noStrike" kern="1200" baseline="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ea"/>
                          <a:ea typeface="+mn-ea"/>
                          <a:cs typeface="+mn-cs"/>
                        </a:rPr>
                        <a:t>　テッカー貼付の協力依頼　等</a:t>
                      </a:r>
                      <a:endParaRPr kumimoji="1" lang="en-US" altLang="ja-JP" sz="1200" b="0" i="0" u="none" strike="noStrike" kern="1200" baseline="0" dirty="0" smtClean="0">
                        <a:solidFill>
                          <a:schemeClr val="tx1"/>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smtClean="0">
                          <a:solidFill>
                            <a:schemeClr val="tx1"/>
                          </a:solidFill>
                        </a:rPr>
                        <a:t>＜万博のためのインフラ整備等＞</a:t>
                      </a:r>
                      <a:endParaRPr lang="en-US" altLang="ja-JP" sz="1300" dirty="0" smtClean="0">
                        <a:solidFill>
                          <a:schemeClr val="tx1"/>
                        </a:solidFill>
                      </a:endParaRPr>
                    </a:p>
                    <a:p>
                      <a:pPr marL="0" indent="0"/>
                      <a:r>
                        <a:rPr kumimoji="1" lang="ja-JP" altLang="en-US" sz="1200" dirty="0" smtClean="0">
                          <a:solidFill>
                            <a:schemeClr val="tx1"/>
                          </a:solidFill>
                        </a:rPr>
                        <a:t>・協会が行う会場整備（会場基盤整備、施設整備事業等）に対する補助</a:t>
                      </a:r>
                      <a:endParaRPr kumimoji="1" lang="en-US" altLang="ja-JP" sz="1200" dirty="0" smtClean="0">
                        <a:solidFill>
                          <a:schemeClr val="tx1"/>
                        </a:solidFill>
                      </a:endParaRPr>
                    </a:p>
                    <a:p>
                      <a:pPr marL="0" indent="0"/>
                      <a:r>
                        <a:rPr kumimoji="1" lang="ja-JP" altLang="en-US" sz="1200" dirty="0" smtClean="0">
                          <a:solidFill>
                            <a:schemeClr val="tx1"/>
                          </a:solidFill>
                        </a:rPr>
                        <a:t>・会場整備に必要となる夢洲南側エリア</a:t>
                      </a:r>
                      <a:r>
                        <a:rPr kumimoji="1" lang="en-US" altLang="ja-JP" sz="1200" dirty="0" smtClean="0">
                          <a:solidFill>
                            <a:schemeClr val="tx1"/>
                          </a:solidFill>
                        </a:rPr>
                        <a:t>30ha</a:t>
                      </a:r>
                      <a:r>
                        <a:rPr kumimoji="1" lang="ja-JP" altLang="en-US" sz="1200" dirty="0" smtClean="0">
                          <a:solidFill>
                            <a:schemeClr val="tx1"/>
                          </a:solidFill>
                        </a:rPr>
                        <a:t>の埋立ての急速施工（</a:t>
                      </a:r>
                      <a:r>
                        <a:rPr kumimoji="1" lang="en-US" altLang="ja-JP" sz="1200" dirty="0" smtClean="0">
                          <a:solidFill>
                            <a:schemeClr val="tx1"/>
                          </a:solidFill>
                        </a:rPr>
                        <a:t>R3</a:t>
                      </a:r>
                      <a:r>
                        <a:rPr kumimoji="1" lang="ja-JP" altLang="en-US" sz="1200" dirty="0" smtClean="0">
                          <a:solidFill>
                            <a:schemeClr val="tx1"/>
                          </a:solidFill>
                        </a:rPr>
                        <a:t>年度完了）</a:t>
                      </a:r>
                      <a:endParaRPr kumimoji="1" lang="en-US" altLang="ja-JP" sz="1200" dirty="0" smtClean="0">
                        <a:solidFill>
                          <a:schemeClr val="tx1"/>
                        </a:solidFill>
                      </a:endParaRPr>
                    </a:p>
                    <a:p>
                      <a:pPr marL="0" indent="0"/>
                      <a:r>
                        <a:rPr kumimoji="1" lang="ja-JP" altLang="en-US" sz="1200" dirty="0" smtClean="0">
                          <a:solidFill>
                            <a:schemeClr val="tx1"/>
                          </a:solidFill>
                        </a:rPr>
                        <a:t>・地下鉄中央線の輸送力増強（一時的な車両置き場増設のための施設整備等）</a:t>
                      </a:r>
                      <a:endParaRPr kumimoji="1" lang="en-US" altLang="ja-JP" sz="1200" dirty="0" smtClean="0">
                        <a:solidFill>
                          <a:schemeClr val="tx1"/>
                        </a:solidFill>
                      </a:endParaRPr>
                    </a:p>
                    <a:p>
                      <a:pPr marL="0" indent="0"/>
                      <a:endParaRPr kumimoji="1" lang="en-US" altLang="ja-JP" sz="700" dirty="0" smtClean="0">
                        <a:solidFill>
                          <a:schemeClr val="tx1"/>
                        </a:solidFill>
                      </a:endParaRPr>
                    </a:p>
                    <a:p>
                      <a:pPr marL="0" indent="0"/>
                      <a:r>
                        <a:rPr kumimoji="1" lang="ja-JP" altLang="en-US" sz="1300" dirty="0" smtClean="0">
                          <a:solidFill>
                            <a:schemeClr val="tx1"/>
                          </a:solidFill>
                        </a:rPr>
                        <a:t>＜大阪パビリオン＞</a:t>
                      </a:r>
                      <a:endParaRPr kumimoji="1" lang="en-US" altLang="ja-JP" sz="1300" dirty="0" smtClean="0">
                        <a:solidFill>
                          <a:schemeClr val="tx1"/>
                        </a:solidFill>
                      </a:endParaRPr>
                    </a:p>
                    <a:p>
                      <a:pPr marL="0" indent="0"/>
                      <a:r>
                        <a:rPr kumimoji="1" lang="ja-JP" altLang="en-US" sz="1200" dirty="0" smtClean="0">
                          <a:solidFill>
                            <a:schemeClr val="tx1"/>
                          </a:solidFill>
                        </a:rPr>
                        <a:t>・</a:t>
                      </a:r>
                      <a:r>
                        <a:rPr kumimoji="1" lang="en-US" altLang="ja-JP" sz="1200" dirty="0" smtClean="0">
                          <a:solidFill>
                            <a:schemeClr val="tx1"/>
                          </a:solidFill>
                        </a:rPr>
                        <a:t>2025</a:t>
                      </a:r>
                      <a:r>
                        <a:rPr kumimoji="1" lang="ja-JP" altLang="en-US" sz="1200" dirty="0" smtClean="0">
                          <a:solidFill>
                            <a:schemeClr val="tx1"/>
                          </a:solidFill>
                        </a:rPr>
                        <a:t>年日本国際博覧会大阪パビリオン推進委員会設立</a:t>
                      </a:r>
                      <a:endParaRPr kumimoji="1" lang="en-US" altLang="ja-JP"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2025</a:t>
                      </a:r>
                      <a:r>
                        <a:rPr lang="ja-JP" altLang="en-US" sz="1200" dirty="0" smtClean="0">
                          <a:solidFill>
                            <a:schemeClr val="tx1"/>
                          </a:solidFill>
                        </a:rPr>
                        <a:t>年日本国際博覧会大阪パビリオン出展基本計画策定</a:t>
                      </a:r>
                      <a:endParaRPr kumimoji="1" lang="ja-JP" altLang="en-US" sz="1200" dirty="0" smtClean="0">
                        <a:solidFill>
                          <a:schemeClr val="tx1"/>
                        </a:solidFill>
                      </a:endParaRPr>
                    </a:p>
                    <a:p>
                      <a:pPr marL="0" indent="0"/>
                      <a:r>
                        <a:rPr kumimoji="1" lang="ja-JP" altLang="en-US" sz="1200" dirty="0" smtClean="0">
                          <a:solidFill>
                            <a:schemeClr val="tx1"/>
                          </a:solidFill>
                        </a:rPr>
                        <a:t>・（一社）</a:t>
                      </a:r>
                      <a:r>
                        <a:rPr kumimoji="1" lang="en-US" altLang="ja-JP" sz="1200" dirty="0" smtClean="0">
                          <a:solidFill>
                            <a:schemeClr val="tx1"/>
                          </a:solidFill>
                        </a:rPr>
                        <a:t>2025</a:t>
                      </a:r>
                      <a:r>
                        <a:rPr kumimoji="1" lang="ja-JP" altLang="en-US" sz="1200" dirty="0" smtClean="0">
                          <a:solidFill>
                            <a:schemeClr val="tx1"/>
                          </a:solidFill>
                        </a:rPr>
                        <a:t>年日本国際博覧会大阪パ　ビリオン設立　等</a:t>
                      </a:r>
                      <a:endParaRPr kumimoji="1" lang="en-US" altLang="ja-JP" sz="1200" b="0" i="0" u="none" strike="noStrike" kern="1200" baseline="0" dirty="0" smtClean="0">
                        <a:solidFill>
                          <a:schemeClr val="tx1"/>
                        </a:solidFill>
                        <a:latin typeface="+mn-lt"/>
                        <a:ea typeface="+mn-ea"/>
                        <a:cs typeface="+mn-cs"/>
                      </a:endParaRPr>
                    </a:p>
                  </a:txBody>
                  <a:tcPr>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a:xfrm>
            <a:off x="7092280" y="6534439"/>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200" b="0" i="0" u="none" strike="noStrike" kern="1200" cap="none" spc="0" normalizeH="0" baseline="0" noProof="0" smtClean="0">
                <a:ln>
                  <a:noFill/>
                </a:ln>
                <a:solidFill>
                  <a:prstClr val="black"/>
                </a:solidFill>
                <a:effectLst/>
                <a:uLnTx/>
                <a:uFillTx/>
                <a:latin typeface="BIZ UDゴシック" panose="020B0400000000000000" pitchFamily="49" charset="-128"/>
                <a:ea typeface="BIZ UDゴシック" panose="020B0400000000000000" pitchFamily="4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2125183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019539" y="793395"/>
            <a:ext cx="46139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経済産業省「２０２５年国際博覧会検討会」設立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991673" y="3966699"/>
            <a:ext cx="584915"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ミラノ国際博覧会視察、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ＢＩＥロセルタレス事務局長と意見交換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p:cNvSpPr/>
          <p:nvPr/>
        </p:nvSpPr>
        <p:spPr>
          <a:xfrm>
            <a:off x="1624424" y="3966699"/>
            <a:ext cx="46817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「２０２５年万博基本構想検討会議」設置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484981" y="3966699"/>
            <a:ext cx="554046"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5851114" y="3966699"/>
            <a:ext cx="588398"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府議会において、「２０２５年国際博覧会誘致特別委員会」設置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2118044" y="3966699"/>
            <a:ext cx="404552"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「日本万国博覧会基本構想」を国へ提出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71372" y="793395"/>
            <a:ext cx="42810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立候補と開催申請の閣議了解</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497457" y="793395"/>
            <a:ext cx="464846" cy="308314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ＢＩＥへ立候補表明文書提出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5157861" y="793396"/>
            <a:ext cx="486452"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6619744" y="793396"/>
            <a:ext cx="419283"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8346206" y="793395"/>
            <a:ext cx="433884"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8802216" y="793395"/>
            <a:ext cx="341784"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投票・開催地決定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3543256"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「２０２５日本万国博覧会誘致委員会」設立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2522596" y="3966699"/>
            <a:ext cx="986007"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大阪府・大阪市・関西広域連合・関西大経済連合・関西経済同友会・大阪商工会議所により「２０２５日本国万国博覧会誘致委員会準備会」設立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475121" y="3966698"/>
            <a:ext cx="462629" cy="2662011"/>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国際博覧会大阪誘致構想検討会」設置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正方形/長方形 27"/>
          <p:cNvSpPr/>
          <p:nvPr/>
        </p:nvSpPr>
        <p:spPr>
          <a:xfrm>
            <a:off x="4536223" y="3966699"/>
            <a:ext cx="426080" cy="266201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「大阪府万博誘致推進本部」設置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7363296" y="793395"/>
            <a:ext cx="444500" cy="3078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ＢＩＥ調査団来日・現地視察</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p:cNvSpPr/>
          <p:nvPr/>
        </p:nvSpPr>
        <p:spPr>
          <a:xfrm>
            <a:off x="6012160" y="793396"/>
            <a:ext cx="444500"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ＢＩＥ事務局に立候補申請文書（ビッド・ドシエ）提出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■万博検討の経緯と開催地決定までのスケジュール</a:t>
            </a:r>
          </a:p>
        </p:txBody>
      </p:sp>
      <p:graphicFrame>
        <p:nvGraphicFramePr>
          <p:cNvPr id="34" name="表 33"/>
          <p:cNvGraphicFramePr>
            <a:graphicFrameLocks noGrp="1"/>
          </p:cNvGraphicFramePr>
          <p:nvPr>
            <p:extLst/>
          </p:nvPr>
        </p:nvGraphicFramePr>
        <p:xfrm>
          <a:off x="39036" y="492191"/>
          <a:ext cx="9104963" cy="265174"/>
        </p:xfrm>
        <a:graphic>
          <a:graphicData uri="http://schemas.openxmlformats.org/drawingml/2006/table">
            <a:tbl>
              <a:tblPr firstRow="1" bandRow="1">
                <a:tableStyleId>{7DF18680-E054-41AD-8BC1-D1AEF772440D}</a:tableStyleId>
              </a:tblPr>
              <a:tblGrid>
                <a:gridCol w="143662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gridCol w="2051719">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2015</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2016</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2017</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2018</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757364"/>
            <a:ext cx="461665" cy="330113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国・誘致委員会の動き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7859960" y="793395"/>
            <a:ext cx="444500" cy="3078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ＢＩＥ総会での第</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回プレゼンテーション実施</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4940724" y="793395"/>
            <a:ext cx="262341" cy="3083146"/>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誘致ロゴマーク決定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7086863" y="3966699"/>
            <a:ext cx="554046" cy="266201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大阪市会において、「大阪市会２０２５大阪万国博覧会誘致推進議員連盟」発足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050" i="0" u="none" strike="noStrike" kern="120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1753624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95536" y="801375"/>
            <a:ext cx="46139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年１月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「（一社）２０２５年</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日本国際博覧会協会」設立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6711606" y="3941226"/>
            <a:ext cx="59758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大阪パビリオンにかかる「２０２５年大阪・関西万博出展参加基本構想」策定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6167060" y="3941227"/>
            <a:ext cx="462629" cy="2829485"/>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「２０２５年日本国際博覧会大阪パビリオン推進委員会」設立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4067945" y="801375"/>
            <a:ext cx="249574"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「国際博覧会推進本部」発足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4395186"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ＢＩＥ総会において、登録申請書承認→正式な参加招請が開始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8299315" y="801375"/>
            <a:ext cx="365405"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899592" y="801375"/>
            <a:ext cx="622639"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「平成三十七年に開催される国際博覧会の準備及び運営のために必要な特別措置に関する法律」の制定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2479995" y="3941227"/>
            <a:ext cx="453548" cy="2829485"/>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「万博の桜２０２５」寄附募集開始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extLst/>
          </p:nvPr>
        </p:nvGraphicFramePr>
        <p:xfrm>
          <a:off x="39036" y="492191"/>
          <a:ext cx="8997460" cy="265174"/>
        </p:xfrm>
        <a:graphic>
          <a:graphicData uri="http://schemas.openxmlformats.org/drawingml/2006/table">
            <a:tbl>
              <a:tblPr firstRow="1" bandRow="1">
                <a:tableStyleId>{7DF18680-E054-41AD-8BC1-D1AEF772440D}</a:tableStyleId>
              </a:tblPr>
              <a:tblGrid>
                <a:gridCol w="2444732">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2019</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2020</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2021</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30744"/>
            <a:ext cx="461665" cy="3462352"/>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7337032" y="801375"/>
            <a:ext cx="68241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「２０２５年に開催される日本国際博覧会（大阪・関西万博）に関連するインフラ整備計画」を策定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050" i="0" u="none" strike="noStrike" kern="1200" cap="none" spc="0" normalizeH="0" baseline="0" noProof="0">
              <a:ln>
                <a:noFill/>
              </a:ln>
              <a:solidFill>
                <a:prstClr val="black"/>
              </a:solidFill>
              <a:effectLst/>
              <a:uLnTx/>
              <a:uFillTx/>
            </a:endParaRPr>
          </a:p>
        </p:txBody>
      </p:sp>
      <p:sp>
        <p:nvSpPr>
          <p:cNvPr id="40" name="正方形/長方形 39"/>
          <p:cNvSpPr/>
          <p:nvPr/>
        </p:nvSpPr>
        <p:spPr>
          <a:xfrm>
            <a:off x="4888864" y="801375"/>
            <a:ext cx="331208"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「基本方針」を閣議決定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5256806" y="801375"/>
            <a:ext cx="32330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「基本計画書」を策定・公表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p:cNvSpPr/>
          <p:nvPr/>
        </p:nvSpPr>
        <p:spPr>
          <a:xfrm>
            <a:off x="1586874" y="801375"/>
            <a:ext cx="464846"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「２０２５年日本国際博覧会協会」が公益社団法人へ移行</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p:cNvSpPr/>
          <p:nvPr/>
        </p:nvSpPr>
        <p:spPr>
          <a:xfrm>
            <a:off x="2933543" y="801375"/>
            <a:ext cx="706353"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年７月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会場デザインプロデューサー・会場運営プロデューサー・テーマ事業プロデューサーの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a:xfrm>
            <a:off x="3707904" y="801375"/>
            <a:ext cx="313803"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ロゴマークの決定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a:extLst>
              <a:ext uri="{FF2B5EF4-FFF2-40B4-BE49-F238E27FC236}">
                <a16:creationId xmlns:a16="http://schemas.microsoft.com/office/drawing/2014/main" id="{A431C4A8-AA06-DBFD-D5F8-429C578515D5}"/>
              </a:ext>
            </a:extLst>
          </p:cNvPr>
          <p:cNvSpPr/>
          <p:nvPr/>
        </p:nvSpPr>
        <p:spPr>
          <a:xfrm>
            <a:off x="5614235" y="801375"/>
            <a:ext cx="426080" cy="3103682"/>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「日本政府出展事業基本構想」策定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5" name="正方形/長方形 54"/>
          <p:cNvSpPr/>
          <p:nvPr/>
        </p:nvSpPr>
        <p:spPr>
          <a:xfrm>
            <a:off x="8709845" y="801375"/>
            <a:ext cx="234744" cy="3103682"/>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催事企画プロデューサーが決定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4270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611560" y="4001607"/>
            <a:ext cx="426080" cy="2789897"/>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「大阪府・大阪市万博推進局」設置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■開催地決定以降のスケジュール</a:t>
            </a:r>
          </a:p>
        </p:txBody>
      </p:sp>
      <p:graphicFrame>
        <p:nvGraphicFramePr>
          <p:cNvPr id="34" name="表 33"/>
          <p:cNvGraphicFramePr>
            <a:graphicFrameLocks noGrp="1"/>
          </p:cNvGraphicFramePr>
          <p:nvPr>
            <p:extLst/>
          </p:nvPr>
        </p:nvGraphicFramePr>
        <p:xfrm>
          <a:off x="39036" y="492191"/>
          <a:ext cx="6837220" cy="265174"/>
        </p:xfrm>
        <a:graphic>
          <a:graphicData uri="http://schemas.openxmlformats.org/drawingml/2006/table">
            <a:tbl>
              <a:tblPr firstRow="1" bandRow="1">
                <a:tableStyleId>{7DF18680-E054-41AD-8BC1-D1AEF772440D}</a:tableStyleId>
              </a:tblPr>
              <a:tblGrid>
                <a:gridCol w="6837220">
                  <a:extLst>
                    <a:ext uri="{9D8B030D-6E8A-4147-A177-3AD203B41FA5}">
                      <a16:colId xmlns:a16="http://schemas.microsoft.com/office/drawing/2014/main" val="20003"/>
                    </a:ext>
                  </a:extLst>
                </a:gridCol>
              </a:tblGrid>
              <a:tr h="265174">
                <a:tc>
                  <a:txBody>
                    <a:bodyPr/>
                    <a:lstStyle/>
                    <a:p>
                      <a:pPr algn="ctr"/>
                      <a:r>
                        <a:rPr kumimoji="1" lang="en-US" altLang="ja-JP" sz="1200" dirty="0">
                          <a:solidFill>
                            <a:schemeClr val="tx1"/>
                          </a:solidFill>
                          <a:latin typeface="Meiryo UI" panose="020B0604030504040204" pitchFamily="50" charset="-128"/>
                          <a:ea typeface="Meiryo UI" panose="020B0604030504040204" pitchFamily="50" charset="-128"/>
                        </a:rPr>
                        <a:t>2022</a:t>
                      </a:r>
                      <a:r>
                        <a:rPr kumimoji="1" lang="ja-JP" altLang="en-US" sz="1200" dirty="0">
                          <a:solidFill>
                            <a:schemeClr val="tx1"/>
                          </a:solidFill>
                          <a:latin typeface="Meiryo UI" panose="020B0604030504040204" pitchFamily="50" charset="-128"/>
                          <a:ea typeface="Meiryo UI" panose="020B0604030504040204" pitchFamily="50" charset="-128"/>
                        </a:rPr>
                        <a:t>年</a:t>
                      </a:r>
                    </a:p>
                  </a:txBody>
                  <a:tcPr marL="36000" marR="36000" marT="36000" marB="3600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35" name="テキスト ボックス 34"/>
          <p:cNvSpPr txBox="1"/>
          <p:nvPr/>
        </p:nvSpPr>
        <p:spPr>
          <a:xfrm>
            <a:off x="6028" y="817304"/>
            <a:ext cx="461665" cy="340378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国・博覧会協会の動き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p:cNvSpPr txBox="1"/>
          <p:nvPr/>
        </p:nvSpPr>
        <p:spPr>
          <a:xfrm>
            <a:off x="6028" y="4293096"/>
            <a:ext cx="461665" cy="2335614"/>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大阪の動き　</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1089750" y="4001609"/>
            <a:ext cx="389866"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「バーチャル大阪」を本格オープン</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05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050" i="0" u="none" strike="noStrike" kern="1200" cap="none" spc="0" normalizeH="0" baseline="0" noProof="0">
              <a:ln>
                <a:noFill/>
              </a:ln>
              <a:solidFill>
                <a:prstClr val="black"/>
              </a:solidFill>
              <a:effectLst/>
              <a:uLnTx/>
              <a:uFillTx/>
            </a:endParaRPr>
          </a:p>
        </p:txBody>
      </p:sp>
      <p:sp>
        <p:nvSpPr>
          <p:cNvPr id="46" name="正方形/長方形 45"/>
          <p:cNvSpPr/>
          <p:nvPr/>
        </p:nvSpPr>
        <p:spPr>
          <a:xfrm>
            <a:off x="1566998" y="4001608"/>
            <a:ext cx="464846"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「２０２５年日本国際博覧会大阪パビリオン出展基本計画」を策定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2577711" y="4001609"/>
            <a:ext cx="552878" cy="2789896"/>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「大阪・関西万博の成功に向けた機運醸成アクションプラン（</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8" name="正方形/長方形 47"/>
          <p:cNvSpPr/>
          <p:nvPr/>
        </p:nvSpPr>
        <p:spPr>
          <a:xfrm>
            <a:off x="4337437" y="817305"/>
            <a:ext cx="391077" cy="309767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「大阪・関西万博来場者輸送基本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方針」策定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p:cNvSpPr/>
          <p:nvPr/>
        </p:nvSpPr>
        <p:spPr>
          <a:xfrm>
            <a:off x="4465066" y="4001608"/>
            <a:ext cx="377141" cy="2785558"/>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「（一社）大阪</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パビリオン」設立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0" name="正方形/長方形 49"/>
          <p:cNvSpPr/>
          <p:nvPr/>
        </p:nvSpPr>
        <p:spPr>
          <a:xfrm>
            <a:off x="4817035" y="817304"/>
            <a:ext cx="619061"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１０００日前イベントを開催公式キャラクター愛称・公式テーマソング決定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50"/>
          <p:cNvSpPr/>
          <p:nvPr/>
        </p:nvSpPr>
        <p:spPr>
          <a:xfrm>
            <a:off x="5569926" y="817304"/>
            <a:ext cx="625412"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「大阪・関西万博来場者輸送具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体方針（アクションプラン）初版</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p:cNvSpPr/>
          <p:nvPr/>
        </p:nvSpPr>
        <p:spPr>
          <a:xfrm>
            <a:off x="2113747" y="4001608"/>
            <a:ext cx="382711"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「２０２５年大阪・関西万博推進本部」を設置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a:extLst>
              <a:ext uri="{FF2B5EF4-FFF2-40B4-BE49-F238E27FC236}">
                <a16:creationId xmlns:a16="http://schemas.microsoft.com/office/drawing/2014/main" id="{2F60875A-0703-8782-1330-75C371BA4261}"/>
              </a:ext>
            </a:extLst>
          </p:cNvPr>
          <p:cNvSpPr/>
          <p:nvPr/>
        </p:nvSpPr>
        <p:spPr>
          <a:xfrm>
            <a:off x="1574099" y="817304"/>
            <a:ext cx="464846" cy="309653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「日本政府出展</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事業（日本館）</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444500" marR="0" lvl="0" indent="-44450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基本</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計画」</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p:cNvSpPr/>
          <p:nvPr/>
        </p:nvSpPr>
        <p:spPr>
          <a:xfrm>
            <a:off x="3217485" y="4001609"/>
            <a:ext cx="566169" cy="278989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２０２５</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日本国際博覧会（大阪・関西万博）関連事業に関する要望活動の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52"/>
          <p:cNvSpPr/>
          <p:nvPr/>
        </p:nvSpPr>
        <p:spPr>
          <a:xfrm>
            <a:off x="3923928" y="817304"/>
            <a:ext cx="370970" cy="3097678"/>
          </a:xfrm>
          <a:prstGeom prst="rect">
            <a:avLst/>
          </a:prstGeom>
          <a:solidFill>
            <a:srgbClr val="CCFF99"/>
          </a:solid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44450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「２０２５年大阪・関西万博アクションプラン</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Ver.2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策定</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正方形/長方形 53"/>
          <p:cNvSpPr/>
          <p:nvPr/>
        </p:nvSpPr>
        <p:spPr>
          <a:xfrm>
            <a:off x="4955497" y="4001608"/>
            <a:ext cx="480599" cy="27855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0" rtlCol="0" anchor="ct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　開幕</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１０００日前イベントを開催</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2060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■万博の概要（テーマ、コンセプト、開催期間および会場）</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a:stretch>
            <a:fillRect/>
          </a:stretch>
        </p:blipFill>
        <p:spPr>
          <a:xfrm>
            <a:off x="107504" y="908720"/>
            <a:ext cx="8976467" cy="5040560"/>
          </a:xfrm>
          <a:prstGeom prst="rect">
            <a:avLst/>
          </a:prstGeom>
        </p:spPr>
      </p:pic>
      <p:sp>
        <p:nvSpPr>
          <p:cNvPr id="14" name="テキスト ボックス 13"/>
          <p:cNvSpPr txBox="1"/>
          <p:nvPr/>
        </p:nvSpPr>
        <p:spPr>
          <a:xfrm>
            <a:off x="209103" y="6093296"/>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384093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9103" y="169277"/>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意義及び期待</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される効果</a:t>
            </a:r>
          </a:p>
        </p:txBody>
      </p:sp>
      <p:sp>
        <p:nvSpPr>
          <p:cNvPr id="6" name="テキスト ボックス 5"/>
          <p:cNvSpPr txBox="1"/>
          <p:nvPr/>
        </p:nvSpPr>
        <p:spPr>
          <a:xfrm>
            <a:off x="6660232" y="5596381"/>
            <a:ext cx="2304256" cy="2666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出典：ビッド・ドシエ各章要旨（仮訳）</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400" i="0" u="none" strike="noStrike" kern="1200" cap="none" spc="0" normalizeH="0" baseline="0" noProof="0">
              <a:ln>
                <a:noFill/>
              </a:ln>
              <a:solidFill>
                <a:prstClr val="black"/>
              </a:solidFill>
              <a:effectLst/>
              <a:uLnTx/>
              <a:uFillTx/>
            </a:endParaRPr>
          </a:p>
        </p:txBody>
      </p:sp>
      <p:pic>
        <p:nvPicPr>
          <p:cNvPr id="2" name="図 1"/>
          <p:cNvPicPr>
            <a:picLocks noChangeAspect="1"/>
          </p:cNvPicPr>
          <p:nvPr/>
        </p:nvPicPr>
        <p:blipFill>
          <a:blip r:embed="rId2"/>
          <a:stretch>
            <a:fillRect/>
          </a:stretch>
        </p:blipFill>
        <p:spPr>
          <a:xfrm>
            <a:off x="129728" y="805456"/>
            <a:ext cx="8906768" cy="5040694"/>
          </a:xfrm>
          <a:prstGeom prst="rect">
            <a:avLst/>
          </a:prstGeom>
        </p:spPr>
      </p:pic>
      <p:sp>
        <p:nvSpPr>
          <p:cNvPr id="11" name="テキスト ボックス 10"/>
          <p:cNvSpPr txBox="1"/>
          <p:nvPr/>
        </p:nvSpPr>
        <p:spPr>
          <a:xfrm>
            <a:off x="72008" y="5975702"/>
            <a:ext cx="3851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年日本国際博覧会出展参加説明会資料より抜粋</a:t>
            </a:r>
          </a:p>
        </p:txBody>
      </p:sp>
    </p:spTree>
    <p:extLst>
      <p:ext uri="{BB962C8B-B14F-4D97-AF65-F5344CB8AC3E}">
        <p14:creationId xmlns:p14="http://schemas.microsoft.com/office/powerpoint/2010/main" val="62716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6468815" y="671488"/>
            <a:ext cx="983505" cy="6192688"/>
          </a:xfrm>
          <a:prstGeom prst="rect">
            <a:avLst/>
          </a:prstGeom>
        </p:spPr>
        <p:txBody>
          <a:bodyPr vert="horz" lIns="36000" tIns="36000" rIns="36000" bIns="3600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gn="r">
              <a:lnSpc>
                <a:spcPts val="1500"/>
              </a:lnSpc>
              <a:spcBef>
                <a:spcPts val="0"/>
              </a:spcBef>
            </a:pPr>
            <a:r>
              <a:rPr lang="en-US" altLang="ja-JP" sz="1400" b="0" dirty="0">
                <a:latin typeface="Meiryo UI" panose="020B0604030504040204" pitchFamily="50" charset="-128"/>
                <a:ea typeface="Meiryo UI" panose="020B0604030504040204" pitchFamily="50" charset="-128"/>
              </a:rPr>
              <a:t>3</a:t>
            </a:r>
            <a:r>
              <a:rPr lang="ja-JP" altLang="en-US" sz="1400" b="0" dirty="0" smtClean="0">
                <a:latin typeface="Meiryo UI" panose="020B0604030504040204" pitchFamily="50" charset="-128"/>
                <a:ea typeface="Meiryo UI" panose="020B0604030504040204" pitchFamily="50" charset="-128"/>
              </a:rPr>
              <a:t>頁</a:t>
            </a:r>
            <a:endParaRPr lang="en-US" altLang="ja-JP"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16</a:t>
            </a:r>
            <a:r>
              <a:rPr lang="ja-JP" altLang="en-US" sz="1400" b="0" dirty="0" smtClean="0">
                <a:latin typeface="Meiryo UI" panose="020B0604030504040204" pitchFamily="50" charset="-128"/>
                <a:ea typeface="Meiryo UI" panose="020B0604030504040204" pitchFamily="50" charset="-128"/>
              </a:rPr>
              <a:t>頁</a:t>
            </a:r>
            <a:endParaRPr lang="en-US" altLang="ja-JP"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19</a:t>
            </a:r>
            <a:r>
              <a:rPr lang="ja-JP" altLang="en-US" sz="1400" b="0" dirty="0" smtClean="0">
                <a:latin typeface="Meiryo UI" panose="020B0604030504040204" pitchFamily="50" charset="-128"/>
                <a:ea typeface="Meiryo UI" panose="020B0604030504040204" pitchFamily="50" charset="-128"/>
              </a:rPr>
              <a:t>頁</a:t>
            </a:r>
            <a:endParaRPr lang="en-US" altLang="ja-JP"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21</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38</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47</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49</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81</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92</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endParaRPr lang="en-US" altLang="ja-JP"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105</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108</a:t>
            </a:r>
            <a:r>
              <a:rPr lang="ja-JP" altLang="en-US" sz="1400" b="0" dirty="0" smtClean="0">
                <a:latin typeface="Meiryo UI" panose="020B0604030504040204" pitchFamily="50" charset="-128"/>
                <a:ea typeface="Meiryo UI" panose="020B0604030504040204" pitchFamily="50" charset="-128"/>
              </a:rPr>
              <a:t>頁</a:t>
            </a:r>
            <a:endParaRPr lang="ja-JP"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110</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112</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endParaRPr lang="en-US" altLang="zh-TW"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115</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117</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124</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130</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131</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132</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133</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134</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137</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141</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143</a:t>
            </a:r>
            <a:r>
              <a:rPr lang="ja-JP"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144</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147</a:t>
            </a:r>
            <a:r>
              <a:rPr lang="zh-TW" altLang="en-US" sz="1400" b="0" dirty="0" smtClean="0">
                <a:latin typeface="Meiryo UI" panose="020B0604030504040204" pitchFamily="50" charset="-128"/>
                <a:ea typeface="Meiryo UI" panose="020B0604030504040204" pitchFamily="50" charset="-128"/>
              </a:rPr>
              <a:t>頁</a:t>
            </a:r>
            <a:endParaRPr lang="zh-TW" altLang="en-US" sz="1400" b="0" dirty="0">
              <a:latin typeface="Meiryo UI" panose="020B0604030504040204" pitchFamily="50" charset="-128"/>
              <a:ea typeface="Meiryo UI" panose="020B0604030504040204" pitchFamily="50" charset="-128"/>
            </a:endParaRPr>
          </a:p>
          <a:p>
            <a:pPr algn="r">
              <a:lnSpc>
                <a:spcPts val="1500"/>
              </a:lnSpc>
              <a:spcBef>
                <a:spcPts val="0"/>
              </a:spcBef>
            </a:pPr>
            <a:endParaRPr lang="en-US" altLang="zh-TW"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zh-TW" sz="1400" b="0" dirty="0" smtClean="0">
                <a:latin typeface="Meiryo UI" panose="020B0604030504040204" pitchFamily="50" charset="-128"/>
                <a:ea typeface="Meiryo UI" panose="020B0604030504040204" pitchFamily="50" charset="-128"/>
              </a:rPr>
              <a:t>154</a:t>
            </a:r>
            <a:r>
              <a:rPr lang="zh-TW" altLang="en-US" sz="1400" b="0" dirty="0" smtClean="0">
                <a:latin typeface="Meiryo UI" panose="020B0604030504040204" pitchFamily="50" charset="-128"/>
                <a:ea typeface="Meiryo UI" panose="020B0604030504040204" pitchFamily="50" charset="-128"/>
              </a:rPr>
              <a:t>頁</a:t>
            </a:r>
            <a:endParaRPr lang="en-US" altLang="zh-TW"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157</a:t>
            </a:r>
            <a:r>
              <a:rPr lang="ja-JP" altLang="en-US" sz="1400" b="0" dirty="0" smtClean="0">
                <a:latin typeface="Meiryo UI" panose="020B0604030504040204" pitchFamily="50" charset="-128"/>
                <a:ea typeface="Meiryo UI" panose="020B0604030504040204" pitchFamily="50" charset="-128"/>
              </a:rPr>
              <a:t>頁</a:t>
            </a:r>
            <a:endParaRPr lang="en-US" altLang="ja-JP" sz="1400" b="0" dirty="0" smtClean="0">
              <a:latin typeface="Meiryo UI" panose="020B0604030504040204" pitchFamily="50" charset="-128"/>
              <a:ea typeface="Meiryo UI" panose="020B0604030504040204" pitchFamily="50" charset="-128"/>
            </a:endParaRPr>
          </a:p>
          <a:p>
            <a:pPr algn="r">
              <a:lnSpc>
                <a:spcPts val="1500"/>
              </a:lnSpc>
              <a:spcBef>
                <a:spcPts val="0"/>
              </a:spcBef>
            </a:pPr>
            <a:r>
              <a:rPr lang="en-US" altLang="ja-JP" sz="1400" b="0" dirty="0" smtClean="0">
                <a:latin typeface="Meiryo UI" panose="020B0604030504040204" pitchFamily="50" charset="-128"/>
                <a:ea typeface="Meiryo UI" panose="020B0604030504040204" pitchFamily="50" charset="-128"/>
              </a:rPr>
              <a:t>158</a:t>
            </a:r>
            <a:r>
              <a:rPr lang="ja-JP" altLang="en-US" sz="1400" b="0" dirty="0" smtClean="0">
                <a:latin typeface="Meiryo UI" panose="020B0604030504040204" pitchFamily="50" charset="-128"/>
                <a:ea typeface="Meiryo UI" panose="020B0604030504040204" pitchFamily="50" charset="-128"/>
              </a:rPr>
              <a:t>頁</a:t>
            </a:r>
            <a:endParaRPr lang="en-US" altLang="ja-JP" sz="1400" b="0" dirty="0">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755576" y="0"/>
            <a:ext cx="4024684" cy="720080"/>
          </a:xfrm>
          <a:prstGeom prst="rect">
            <a:avLst/>
          </a:prstGeom>
        </p:spPr>
        <p:txBody>
          <a:bodyPr vert="horz" lIns="36000" tIns="36000" rIns="36000" bIns="36000" rtlCol="0" anchor="ctr">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pPr>
              <a:lnSpc>
                <a:spcPts val="2000"/>
              </a:lnSpc>
              <a:spcBef>
                <a:spcPts val="0"/>
              </a:spcBef>
            </a:pPr>
            <a:r>
              <a:rPr lang="en-US" altLang="ja-JP" sz="1800" dirty="0" smtClean="0">
                <a:latin typeface="BIZ UDゴシック" panose="020B0400000000000000" pitchFamily="49" charset="-128"/>
                <a:ea typeface="BIZ UDゴシック" panose="020B0400000000000000" pitchFamily="49" charset="-128"/>
              </a:rPr>
              <a:t>【</a:t>
            </a:r>
            <a:r>
              <a:rPr lang="ja-JP" altLang="en-US" sz="1800" dirty="0" smtClean="0">
                <a:latin typeface="BIZ UDゴシック" panose="020B0400000000000000" pitchFamily="49" charset="-128"/>
                <a:ea typeface="BIZ UDゴシック" panose="020B0400000000000000" pitchFamily="49" charset="-128"/>
              </a:rPr>
              <a:t>大阪府・大阪市共通資料</a:t>
            </a:r>
            <a:r>
              <a:rPr lang="en-US" altLang="ja-JP" sz="1800" dirty="0" smtClean="0">
                <a:latin typeface="BIZ UDゴシック" panose="020B0400000000000000" pitchFamily="49" charset="-128"/>
                <a:ea typeface="BIZ UDゴシック" panose="020B0400000000000000" pitchFamily="49" charset="-128"/>
              </a:rPr>
              <a:t>】</a:t>
            </a:r>
            <a:br>
              <a:rPr lang="en-US" altLang="ja-JP" sz="1800" dirty="0" smtClean="0">
                <a:latin typeface="BIZ UDゴシック" panose="020B0400000000000000" pitchFamily="49" charset="-128"/>
                <a:ea typeface="BIZ UDゴシック" panose="020B0400000000000000" pitchFamily="49" charset="-128"/>
              </a:rPr>
            </a:br>
            <a:r>
              <a:rPr lang="ja-JP" altLang="en-US" sz="1800" dirty="0" smtClean="0">
                <a:latin typeface="BIZ UDゴシック" panose="020B0400000000000000" pitchFamily="49" charset="-128"/>
                <a:ea typeface="BIZ UDゴシック" panose="020B0400000000000000" pitchFamily="49" charset="-128"/>
              </a:rPr>
              <a:t>　</a:t>
            </a:r>
            <a:r>
              <a:rPr lang="ja-JP" altLang="en-US" sz="1800" u="sng" dirty="0" smtClean="0">
                <a:latin typeface="BIZ UDゴシック" panose="020B0400000000000000" pitchFamily="49" charset="-128"/>
                <a:ea typeface="BIZ UDゴシック" panose="020B0400000000000000" pitchFamily="49" charset="-128"/>
              </a:rPr>
              <a:t>大阪府市の連携</a:t>
            </a:r>
            <a:endParaRPr lang="ja-JP" altLang="en-US" sz="1800" b="0" dirty="0">
              <a:latin typeface="BIZ UDゴシック" panose="020B0400000000000000" pitchFamily="49" charset="-128"/>
              <a:ea typeface="BIZ UDゴシック" panose="020B0400000000000000" pitchFamily="49" charset="-128"/>
            </a:endParaRPr>
          </a:p>
        </p:txBody>
      </p:sp>
      <p:sp>
        <p:nvSpPr>
          <p:cNvPr id="8"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2</a:t>
            </a:fld>
            <a:endParaRPr lang="ja-JP" altLang="en-US" sz="1100" b="0" dirty="0">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069031" y="548949"/>
            <a:ext cx="5832648" cy="6314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１） 大阪府市統合本部・副首都推進本部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（２） 大阪府市における一体的な行政運営の推進</a:t>
            </a:r>
          </a:p>
          <a:p>
            <a:pPr>
              <a:lnSpc>
                <a:spcPts val="1500"/>
              </a:lnSpc>
            </a:pPr>
            <a:r>
              <a:rPr lang="ja-JP" altLang="en-US" sz="1400" dirty="0" smtClean="0">
                <a:solidFill>
                  <a:schemeClr val="tx1"/>
                </a:solidFill>
                <a:latin typeface="Meiryo UI" panose="020B0604030504040204" pitchFamily="50" charset="-128"/>
                <a:ea typeface="Meiryo UI" panose="020B0604030504040204" pitchFamily="50" charset="-128"/>
              </a:rPr>
              <a:t>　（３） </a:t>
            </a:r>
            <a:r>
              <a:rPr lang="en-US" altLang="ja-JP" sz="1400" dirty="0" smtClean="0">
                <a:solidFill>
                  <a:schemeClr val="tx1"/>
                </a:solidFill>
                <a:latin typeface="Meiryo UI" panose="020B0604030504040204" pitchFamily="50" charset="-128"/>
                <a:ea typeface="Meiryo UI" panose="020B0604030504040204" pitchFamily="50" charset="-128"/>
              </a:rPr>
              <a:t>2019</a:t>
            </a:r>
            <a:r>
              <a:rPr lang="ja-JP" altLang="en-US" sz="1400" dirty="0" smtClean="0">
                <a:solidFill>
                  <a:schemeClr val="tx1"/>
                </a:solidFill>
                <a:latin typeface="Meiryo UI" panose="020B0604030504040204" pitchFamily="50" charset="-128"/>
                <a:ea typeface="Meiryo UI" panose="020B0604030504040204" pitchFamily="50" charset="-128"/>
              </a:rPr>
              <a:t>年 Ｇ</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大阪サミットの開催</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smtClean="0">
                <a:solidFill>
                  <a:schemeClr val="tx1"/>
                </a:solidFill>
                <a:latin typeface="Meiryo UI" panose="020B0604030504040204" pitchFamily="50" charset="-128"/>
                <a:ea typeface="Meiryo UI" panose="020B0604030504040204" pitchFamily="50" charset="-128"/>
              </a:rPr>
              <a:t>　（４） </a:t>
            </a:r>
            <a:r>
              <a:rPr lang="ja-JP" altLang="en-US" sz="1400" dirty="0">
                <a:solidFill>
                  <a:schemeClr val="tx1"/>
                </a:solidFill>
                <a:latin typeface="Meiryo UI" panose="020B0604030504040204" pitchFamily="50" charset="-128"/>
                <a:ea typeface="Meiryo UI" panose="020B0604030504040204" pitchFamily="50" charset="-128"/>
              </a:rPr>
              <a:t>万博開催に向けた取組み</a:t>
            </a:r>
          </a:p>
          <a:p>
            <a:pPr>
              <a:lnSpc>
                <a:spcPts val="1500"/>
              </a:lnSpc>
            </a:pPr>
            <a:r>
              <a:rPr lang="ja-JP" altLang="en-US" sz="1400" dirty="0" smtClean="0">
                <a:solidFill>
                  <a:schemeClr val="tx1"/>
                </a:solidFill>
                <a:latin typeface="Meiryo UI" panose="020B0604030504040204" pitchFamily="50" charset="-128"/>
                <a:ea typeface="Meiryo UI" panose="020B0604030504040204" pitchFamily="50" charset="-128"/>
              </a:rPr>
              <a:t>　（５） </a:t>
            </a:r>
            <a:r>
              <a:rPr lang="en-US" altLang="ja-JP" sz="1400" dirty="0" smtClean="0">
                <a:solidFill>
                  <a:schemeClr val="tx1"/>
                </a:solidFill>
                <a:latin typeface="Meiryo UI" panose="020B0604030504040204" pitchFamily="50" charset="-128"/>
                <a:ea typeface="Meiryo UI" panose="020B0604030504040204" pitchFamily="50" charset="-128"/>
              </a:rPr>
              <a:t>IR</a:t>
            </a:r>
            <a:r>
              <a:rPr lang="ja-JP" altLang="en-US" sz="1400" dirty="0" smtClean="0">
                <a:solidFill>
                  <a:schemeClr val="tx1"/>
                </a:solidFill>
                <a:latin typeface="Meiryo UI" panose="020B0604030504040204" pitchFamily="50" charset="-128"/>
                <a:ea typeface="Meiryo UI" panose="020B0604030504040204" pitchFamily="50" charset="-128"/>
              </a:rPr>
              <a:t>実現</a:t>
            </a:r>
            <a:r>
              <a:rPr lang="ja-JP" altLang="en-US" sz="1400" dirty="0">
                <a:solidFill>
                  <a:schemeClr val="tx1"/>
                </a:solidFill>
                <a:latin typeface="Meiryo UI" panose="020B0604030504040204" pitchFamily="50" charset="-128"/>
                <a:ea typeface="Meiryo UI" panose="020B0604030504040204" pitchFamily="50" charset="-128"/>
              </a:rPr>
              <a:t>に向けた検討</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６） 国際金融</a:t>
            </a:r>
            <a:r>
              <a:rPr lang="ja-JP" altLang="en-US" sz="1400" dirty="0" smtClean="0">
                <a:solidFill>
                  <a:schemeClr val="tx1"/>
                </a:solidFill>
                <a:latin typeface="Meiryo UI" panose="020B0604030504040204" pitchFamily="50" charset="-128"/>
                <a:ea typeface="Meiryo UI" panose="020B0604030504040204" pitchFamily="50" charset="-128"/>
              </a:rPr>
              <a:t>都市実現に向けた取組み</a:t>
            </a:r>
            <a:endParaRPr lang="ja-JP" altLang="en-US"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（７） </a:t>
            </a:r>
            <a:r>
              <a:rPr lang="ja-JP" altLang="en-US" sz="1400" dirty="0">
                <a:solidFill>
                  <a:schemeClr val="tx1"/>
                </a:solidFill>
                <a:latin typeface="Meiryo UI" panose="020B0604030504040204" pitchFamily="50" charset="-128"/>
                <a:ea typeface="Meiryo UI" panose="020B0604030504040204" pitchFamily="50" charset="-128"/>
              </a:rPr>
              <a:t>スマートシティ戦略の推進</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（８） </a:t>
            </a:r>
            <a:r>
              <a:rPr lang="ja-JP" altLang="en-US" sz="1400" dirty="0">
                <a:solidFill>
                  <a:schemeClr val="tx1"/>
                </a:solidFill>
                <a:latin typeface="Meiryo UI" panose="020B0604030504040204" pitchFamily="50" charset="-128"/>
                <a:ea typeface="Meiryo UI" panose="020B0604030504040204" pitchFamily="50" charset="-128"/>
              </a:rPr>
              <a:t>スーパーシティ構想</a:t>
            </a:r>
          </a:p>
          <a:p>
            <a:pPr>
              <a:lnSpc>
                <a:spcPts val="1500"/>
              </a:lnSpc>
            </a:pPr>
            <a:r>
              <a:rPr lang="ja-JP" altLang="en-US" sz="1400" dirty="0" smtClean="0">
                <a:solidFill>
                  <a:schemeClr val="tx1"/>
                </a:solidFill>
                <a:latin typeface="Meiryo UI" panose="020B0604030504040204" pitchFamily="50" charset="-128"/>
                <a:ea typeface="Meiryo UI" panose="020B0604030504040204" pitchFamily="50" charset="-128"/>
              </a:rPr>
              <a:t>　（９） 特</a:t>
            </a:r>
            <a:r>
              <a:rPr lang="ja-JP" altLang="en-US" sz="1400" dirty="0">
                <a:solidFill>
                  <a:schemeClr val="tx1"/>
                </a:solidFill>
                <a:latin typeface="Meiryo UI" panose="020B0604030504040204" pitchFamily="50" charset="-128"/>
                <a:ea typeface="Meiryo UI" panose="020B0604030504040204" pitchFamily="50" charset="-128"/>
              </a:rPr>
              <a:t>区制度の活用</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10</a:t>
            </a:r>
            <a:r>
              <a:rPr lang="ja-JP" altLang="en-US" sz="1400" dirty="0" smtClean="0">
                <a:solidFill>
                  <a:schemeClr val="tx1"/>
                </a:solidFill>
                <a:latin typeface="Meiryo UI" panose="020B0604030504040204" pitchFamily="50" charset="-128"/>
                <a:ea typeface="Meiryo UI" panose="020B0604030504040204" pitchFamily="50" charset="-128"/>
              </a:rPr>
              <a:t>） まちづくり</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① うめ</a:t>
            </a:r>
            <a:r>
              <a:rPr lang="ja-JP" altLang="en-US" sz="1400" dirty="0">
                <a:solidFill>
                  <a:schemeClr val="tx1"/>
                </a:solidFill>
                <a:latin typeface="Meiryo UI" panose="020B0604030504040204" pitchFamily="50" charset="-128"/>
                <a:ea typeface="Meiryo UI" panose="020B0604030504040204" pitchFamily="50" charset="-128"/>
              </a:rPr>
              <a:t>きた</a:t>
            </a:r>
            <a:r>
              <a:rPr lang="ja-JP" altLang="en-US" sz="1400" dirty="0" smtClean="0">
                <a:solidFill>
                  <a:schemeClr val="tx1"/>
                </a:solidFill>
                <a:latin typeface="Meiryo UI" panose="020B0604030504040204" pitchFamily="50" charset="-128"/>
                <a:ea typeface="Meiryo UI" panose="020B0604030504040204" pitchFamily="50" charset="-128"/>
              </a:rPr>
              <a:t>２期</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② 新</a:t>
            </a:r>
            <a:r>
              <a:rPr lang="ja-JP" altLang="en-US" sz="1400" dirty="0">
                <a:solidFill>
                  <a:schemeClr val="tx1"/>
                </a:solidFill>
                <a:latin typeface="Meiryo UI" panose="020B0604030504040204" pitchFamily="50" charset="-128"/>
                <a:ea typeface="Meiryo UI" panose="020B0604030504040204" pitchFamily="50" charset="-128"/>
              </a:rPr>
              <a:t>大阪駅</a:t>
            </a:r>
            <a:r>
              <a:rPr lang="ja-JP" altLang="en-US" sz="1400" dirty="0" smtClean="0">
                <a:solidFill>
                  <a:schemeClr val="tx1"/>
                </a:solidFill>
                <a:latin typeface="Meiryo UI" panose="020B0604030504040204" pitchFamily="50" charset="-128"/>
                <a:ea typeface="Meiryo UI" panose="020B0604030504040204" pitchFamily="50" charset="-128"/>
              </a:rPr>
              <a:t>周辺</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③</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大阪城東部地区</a:t>
            </a:r>
            <a:endParaRPr lang="en-US" altLang="ja-JP" sz="1400" dirty="0" smtClean="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④</a:t>
            </a: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夢洲</a:t>
            </a:r>
            <a:endParaRPr lang="ja-JP" altLang="en-US"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11</a:t>
            </a:r>
            <a:r>
              <a:rPr lang="ja-JP" altLang="en-US" sz="1400" dirty="0" smtClean="0">
                <a:solidFill>
                  <a:schemeClr val="tx1"/>
                </a:solidFill>
                <a:latin typeface="Meiryo UI" panose="020B0604030504040204" pitchFamily="50" charset="-128"/>
                <a:ea typeface="Meiryo UI" panose="020B0604030504040204" pitchFamily="50" charset="-128"/>
              </a:rPr>
              <a:t>） 組織</a:t>
            </a:r>
            <a:r>
              <a:rPr lang="ja-JP" altLang="en-US" sz="1400" dirty="0">
                <a:solidFill>
                  <a:schemeClr val="tx1"/>
                </a:solidFill>
                <a:latin typeface="Meiryo UI" panose="020B0604030504040204" pitchFamily="50" charset="-128"/>
                <a:ea typeface="Meiryo UI" panose="020B0604030504040204" pitchFamily="50" charset="-128"/>
              </a:rPr>
              <a:t>・事業の一元化　　　　　　　　　	</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① </a:t>
            </a:r>
            <a:r>
              <a:rPr lang="ja-JP" altLang="en-US" sz="1400" dirty="0">
                <a:solidFill>
                  <a:schemeClr val="tx1"/>
                </a:solidFill>
                <a:latin typeface="Meiryo UI" panose="020B0604030504040204" pitchFamily="50" charset="-128"/>
                <a:ea typeface="Meiryo UI" panose="020B0604030504040204" pitchFamily="50" charset="-128"/>
              </a:rPr>
              <a:t>大阪府中小企業信用保証協会／大阪市信用保証協会</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② </a:t>
            </a:r>
            <a:r>
              <a:rPr lang="ja-JP" altLang="en-US" sz="1400" dirty="0">
                <a:solidFill>
                  <a:schemeClr val="tx1"/>
                </a:solidFill>
                <a:latin typeface="Meiryo UI" panose="020B0604030504040204" pitchFamily="50" charset="-128"/>
                <a:ea typeface="Meiryo UI" panose="020B0604030504040204" pitchFamily="50" charset="-128"/>
              </a:rPr>
              <a:t>大阪府立公衆衛生研究所／大阪市立環境科学研究所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③ </a:t>
            </a:r>
            <a:r>
              <a:rPr lang="ja-JP" altLang="en-US" sz="1400" dirty="0">
                <a:solidFill>
                  <a:schemeClr val="tx1"/>
                </a:solidFill>
                <a:latin typeface="Meiryo UI" panose="020B0604030504040204" pitchFamily="50" charset="-128"/>
                <a:ea typeface="Meiryo UI" panose="020B0604030504040204" pitchFamily="50" charset="-128"/>
              </a:rPr>
              <a:t>大阪府立産業技術研究所／大阪市立工業研究所</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④ </a:t>
            </a:r>
            <a:r>
              <a:rPr lang="ja-JP" altLang="en-US" sz="1400" dirty="0">
                <a:solidFill>
                  <a:schemeClr val="tx1"/>
                </a:solidFill>
                <a:latin typeface="Meiryo UI" panose="020B0604030504040204" pitchFamily="50" charset="-128"/>
                <a:ea typeface="Meiryo UI" panose="020B0604030504040204" pitchFamily="50" charset="-128"/>
              </a:rPr>
              <a:t>府立消防学校／市立消防学校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⑤ </a:t>
            </a:r>
            <a:r>
              <a:rPr lang="ja-JP" altLang="en-US" sz="1400" dirty="0">
                <a:solidFill>
                  <a:schemeClr val="tx1"/>
                </a:solidFill>
                <a:latin typeface="Meiryo UI" panose="020B0604030504040204" pitchFamily="50" charset="-128"/>
                <a:ea typeface="Meiryo UI" panose="020B0604030504040204" pitchFamily="50" charset="-128"/>
              </a:rPr>
              <a:t>府営住宅／市営住宅</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⑥ </a:t>
            </a:r>
            <a:r>
              <a:rPr lang="ja-JP" altLang="en-US" sz="1400" dirty="0">
                <a:solidFill>
                  <a:schemeClr val="tx1"/>
                </a:solidFill>
                <a:latin typeface="Meiryo UI" panose="020B0604030504040204" pitchFamily="50" charset="-128"/>
                <a:ea typeface="Meiryo UI" panose="020B0604030504040204" pitchFamily="50" charset="-128"/>
              </a:rPr>
              <a:t>府立特別支援学校／市立特別支援学校</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⑦ </a:t>
            </a:r>
            <a:r>
              <a:rPr lang="ja-JP" altLang="en-US" sz="1400" dirty="0">
                <a:solidFill>
                  <a:schemeClr val="tx1"/>
                </a:solidFill>
                <a:latin typeface="Meiryo UI" panose="020B0604030504040204" pitchFamily="50" charset="-128"/>
                <a:ea typeface="Meiryo UI" panose="020B0604030504040204" pitchFamily="50" charset="-128"/>
              </a:rPr>
              <a:t>大阪急性期・総合医療センター／市立住吉市民病院</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⑧ </a:t>
            </a:r>
            <a:r>
              <a:rPr lang="ja-JP" altLang="en-US" sz="1400" dirty="0">
                <a:solidFill>
                  <a:schemeClr val="tx1"/>
                </a:solidFill>
                <a:latin typeface="Meiryo UI" panose="020B0604030504040204" pitchFamily="50" charset="-128"/>
                <a:ea typeface="Meiryo UI" panose="020B0604030504040204" pitchFamily="50" charset="-128"/>
              </a:rPr>
              <a:t>大阪府立大学／大阪市立大学</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⑨ </a:t>
            </a:r>
            <a:r>
              <a:rPr lang="ja-JP" altLang="en-US" sz="1400" dirty="0">
                <a:solidFill>
                  <a:schemeClr val="tx1"/>
                </a:solidFill>
                <a:latin typeface="Meiryo UI" panose="020B0604030504040204" pitchFamily="50" charset="-128"/>
                <a:ea typeface="Meiryo UI" panose="020B0604030504040204" pitchFamily="50" charset="-128"/>
              </a:rPr>
              <a:t>大阪産業振興機構／大阪市都市型産業振興センター</a:t>
            </a:r>
            <a:br>
              <a:rPr lang="ja-JP" altLang="en-US"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⑩ </a:t>
            </a:r>
            <a:r>
              <a:rPr lang="ja-JP" altLang="en-US" sz="1400" dirty="0">
                <a:solidFill>
                  <a:schemeClr val="tx1"/>
                </a:solidFill>
                <a:latin typeface="Meiryo UI" panose="020B0604030504040204" pitchFamily="50" charset="-128"/>
                <a:ea typeface="Meiryo UI" panose="020B0604030504040204" pitchFamily="50" charset="-128"/>
              </a:rPr>
              <a:t>府営港湾／市営港湾</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⑪ </a:t>
            </a:r>
            <a:r>
              <a:rPr lang="ja-JP" altLang="en-US" sz="1400" dirty="0">
                <a:solidFill>
                  <a:schemeClr val="tx1"/>
                </a:solidFill>
                <a:latin typeface="Meiryo UI" panose="020B0604030504040204" pitchFamily="50" charset="-128"/>
                <a:ea typeface="Meiryo UI" panose="020B0604030504040204" pitchFamily="50" charset="-128"/>
              </a:rPr>
              <a:t>府立高校／市立高校</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⑫ </a:t>
            </a:r>
            <a:r>
              <a:rPr lang="ja-JP" altLang="en-US" sz="1400" dirty="0">
                <a:solidFill>
                  <a:schemeClr val="tx1"/>
                </a:solidFill>
                <a:latin typeface="Meiryo UI" panose="020B0604030504040204" pitchFamily="50" charset="-128"/>
                <a:ea typeface="Meiryo UI" panose="020B0604030504040204" pitchFamily="50" charset="-128"/>
              </a:rPr>
              <a:t>大阪観光局の設置</a:t>
            </a:r>
          </a:p>
          <a:p>
            <a:pPr>
              <a:lnSpc>
                <a:spcPts val="15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rPr>
              <a:t>12</a:t>
            </a:r>
            <a:r>
              <a:rPr lang="ja-JP" altLang="en-US" sz="1400" dirty="0" smtClean="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有識者を交えた府市合同の戦略会議</a:t>
            </a:r>
          </a:p>
          <a:p>
            <a:pPr>
              <a:lnSpc>
                <a:spcPts val="1500"/>
              </a:lnSpc>
            </a:pPr>
            <a:r>
              <a:rPr lang="ja-JP" altLang="en-US" sz="1400" dirty="0" smtClean="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13</a:t>
            </a:r>
            <a:r>
              <a:rPr lang="ja-JP" altLang="en-US" sz="1400" dirty="0" smtClean="0">
                <a:solidFill>
                  <a:schemeClr val="tx1"/>
                </a:solidFill>
                <a:latin typeface="Meiryo UI" panose="020B0604030504040204" pitchFamily="50" charset="-128"/>
                <a:ea typeface="Meiryo UI" panose="020B0604030504040204" pitchFamily="50" charset="-128"/>
              </a:rPr>
              <a:t>） その他</a:t>
            </a:r>
            <a:r>
              <a:rPr lang="ja-JP" altLang="en-US" sz="1400" dirty="0">
                <a:solidFill>
                  <a:schemeClr val="tx1"/>
                </a:solidFill>
                <a:latin typeface="Meiryo UI" panose="020B0604030504040204" pitchFamily="50" charset="-128"/>
                <a:ea typeface="Meiryo UI" panose="020B0604030504040204" pitchFamily="50" charset="-128"/>
              </a:rPr>
              <a:t>事業</a:t>
            </a:r>
            <a:r>
              <a:rPr lang="ja-JP" altLang="en-US" sz="1400" dirty="0" smtClean="0">
                <a:solidFill>
                  <a:schemeClr val="tx1"/>
                </a:solidFill>
                <a:latin typeface="Meiryo UI" panose="020B0604030504040204" pitchFamily="50" charset="-128"/>
                <a:ea typeface="Meiryo UI" panose="020B0604030504040204" pitchFamily="50" charset="-128"/>
              </a:rPr>
              <a:t>連携等</a:t>
            </a:r>
            <a:endParaRPr lang="ja-JP" altLang="en-US" sz="1400"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① </a:t>
            </a:r>
            <a:r>
              <a:rPr lang="ja-JP" altLang="en-US" sz="1400" dirty="0">
                <a:solidFill>
                  <a:schemeClr val="tx1"/>
                </a:solidFill>
                <a:latin typeface="Meiryo UI" panose="020B0604030504040204" pitchFamily="50" charset="-128"/>
                <a:ea typeface="Meiryo UI" panose="020B0604030504040204" pitchFamily="50" charset="-128"/>
              </a:rPr>
              <a:t>都市魅力に関するイベントの開催</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② </a:t>
            </a:r>
            <a:r>
              <a:rPr lang="ja-JP" altLang="en-US" sz="1400" dirty="0">
                <a:solidFill>
                  <a:schemeClr val="tx1"/>
                </a:solidFill>
                <a:latin typeface="Meiryo UI" panose="020B0604030504040204" pitchFamily="50" charset="-128"/>
                <a:ea typeface="Meiryo UI" panose="020B0604030504040204" pitchFamily="50" charset="-128"/>
              </a:rPr>
              <a:t>大阪府市文化振興会議・アーツカウンシル部会の設置</a:t>
            </a:r>
          </a:p>
          <a:p>
            <a:pPr>
              <a:lnSpc>
                <a:spcPts val="1500"/>
              </a:lnSpc>
            </a:pPr>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rPr>
              <a:t>　③ </a:t>
            </a:r>
            <a:r>
              <a:rPr lang="ja-JP" altLang="en-US" sz="1400" dirty="0">
                <a:solidFill>
                  <a:schemeClr val="tx1"/>
                </a:solidFill>
                <a:latin typeface="Meiryo UI" panose="020B0604030504040204" pitchFamily="50" charset="-128"/>
                <a:ea typeface="Meiryo UI" panose="020B0604030504040204" pitchFamily="50" charset="-128"/>
              </a:rPr>
              <a:t>大阪府立中之島図書館・大阪市中央公会堂の連携</a:t>
            </a:r>
          </a:p>
        </p:txBody>
      </p:sp>
    </p:spTree>
    <p:extLst>
      <p:ext uri="{BB962C8B-B14F-4D97-AF65-F5344CB8AC3E}">
        <p14:creationId xmlns:p14="http://schemas.microsoft.com/office/powerpoint/2010/main" val="2280497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82719" y="5759818"/>
            <a:ext cx="8771458" cy="892552"/>
          </a:xfrm>
          <a:prstGeom prst="rect">
            <a:avLst/>
          </a:prstGeom>
          <a:noFill/>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本万博</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の会期前から多様な参加者がそれぞれの立場からの取組（例えば、健康・ 医療、カーボンニュートラル、デジタルをテーマにしたもの等）を持ち寄り、</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達成に資するチャレンジを会場</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内外</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で行い、未来社会をただ考えるだけでなく、行動することによってリアルに描き出そうという試みが、本万博の</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最大の</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特徴と言える。万博会場を新たな技術やシステムを実証する場と位置づけ、多様なプレイヤーによるイノベーショ ンを誘発し、それらを社会実装していくための巨大な装置としていく</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805048" y="4339345"/>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199655" y="5454067"/>
            <a:ext cx="8771458" cy="262443"/>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2" name="正方形/長方形 31"/>
          <p:cNvSpPr/>
          <p:nvPr/>
        </p:nvSpPr>
        <p:spPr>
          <a:xfrm>
            <a:off x="805049" y="3246323"/>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805050" y="2344379"/>
            <a:ext cx="7630485" cy="31728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377706" y="2304315"/>
            <a:ext cx="383379" cy="3061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199655" y="417500"/>
            <a:ext cx="8700315" cy="276089"/>
          </a:xfrm>
          <a:prstGeom prst="rect">
            <a:avLst/>
          </a:prstGeom>
          <a:solidFill>
            <a:schemeClr val="tx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p:cNvSpPr txBox="1"/>
          <p:nvPr/>
        </p:nvSpPr>
        <p:spPr>
          <a:xfrm>
            <a:off x="114659" y="49021"/>
            <a:ext cx="789128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■テーマ「いのち輝く未来社会のデザイン」とその目的、テーマの展開</a:t>
            </a:r>
          </a:p>
        </p:txBody>
      </p:sp>
      <p:sp>
        <p:nvSpPr>
          <p:cNvPr id="3" name="スライド番号プレースホルダー 2"/>
          <p:cNvSpPr>
            <a:spLocks noGrp="1"/>
          </p:cNvSpPr>
          <p:nvPr>
            <p:ph type="sldNum" sz="quarter" idx="12"/>
          </p:nvPr>
        </p:nvSpPr>
        <p:spPr>
          <a:xfrm>
            <a:off x="7046912" y="6525344"/>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i="0" u="none" strike="noStrike" kern="1200" cap="none" spc="0" normalizeH="0" baseline="0" noProof="0" dirty="0">
              <a:ln>
                <a:noFill/>
              </a:ln>
              <a:solidFill>
                <a:prstClr val="black"/>
              </a:solidFill>
              <a:effectLst/>
              <a:uLnTx/>
              <a:uFillTx/>
            </a:endParaRPr>
          </a:p>
        </p:txBody>
      </p:sp>
      <p:sp>
        <p:nvSpPr>
          <p:cNvPr id="14" name="テキスト ボックス 13"/>
          <p:cNvSpPr txBox="1"/>
          <p:nvPr/>
        </p:nvSpPr>
        <p:spPr>
          <a:xfrm>
            <a:off x="333878" y="3135998"/>
            <a:ext cx="430887" cy="1705649"/>
          </a:xfrm>
          <a:prstGeom prst="rect">
            <a:avLst/>
          </a:prstGeom>
          <a:noFill/>
          <a:ln>
            <a:noFill/>
          </a:ln>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サブテーマ</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182719" y="5418424"/>
            <a:ext cx="8805330" cy="338554"/>
          </a:xfrm>
          <a:prstGeom prst="rect">
            <a:avLst/>
          </a:prstGeom>
          <a:solidFill>
            <a:schemeClr val="tx2"/>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コンセプト</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805274" y="2671627"/>
            <a:ext cx="7630261" cy="492443"/>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（いのちを救う）」は、「いのち」を守る、救うことに焦点を当てるものである</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。例えば</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、公衆衛生の改善による感染症対策、防災・減災の取組による</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安全の</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確保、自然との共生等が挙げられる</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821907" y="2345104"/>
            <a:ext cx="56943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Saving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（いのちを救う）</a:t>
            </a:r>
          </a:p>
        </p:txBody>
      </p:sp>
      <p:sp>
        <p:nvSpPr>
          <p:cNvPr id="22" name="テキスト ボックス 21"/>
          <p:cNvSpPr txBox="1"/>
          <p:nvPr/>
        </p:nvSpPr>
        <p:spPr>
          <a:xfrm>
            <a:off x="821907" y="3237556"/>
            <a:ext cx="5694309" cy="338554"/>
          </a:xfrm>
          <a:prstGeom prst="rect">
            <a:avLst/>
          </a:prstGeom>
          <a:noFill/>
          <a:ln>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Empowering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（いのちに力を与える</a:t>
            </a:r>
            <a:r>
              <a:rPr kumimoji="1" lang="ja-JP" altLang="en-US" sz="1600" b="1" i="0" u="none" strike="noStrike" kern="1200" cap="none" spc="0" normalizeH="0" baseline="0" noProof="0" dirty="0" smtClean="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820915" y="4682193"/>
            <a:ext cx="7614618"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（いのちをつなぐ）」は、一人一人がつながり、コミュニティを形成する、社会を豊かに</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すること</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に焦点を当てるものである</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。例えば</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、パートナーシ ップ・共創の力、</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によるコミュニケーションの進化、データ社会の在り方等が挙げられる。</a:t>
            </a:r>
          </a:p>
        </p:txBody>
      </p:sp>
      <p:sp>
        <p:nvSpPr>
          <p:cNvPr id="24" name="正方形/長方形 23"/>
          <p:cNvSpPr/>
          <p:nvPr/>
        </p:nvSpPr>
        <p:spPr>
          <a:xfrm>
            <a:off x="805049" y="3572373"/>
            <a:ext cx="7630485" cy="692497"/>
          </a:xfrm>
          <a:prstGeom prst="rect">
            <a:avLst/>
          </a:prstGeom>
          <a:ln w="28575">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（いのちに力を与える）」は、「生活」を豊かにする、可能性を広げることに焦点を</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当てるもの</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である</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。例えば</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、情報通信技術（</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活用</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した質の高い遠隔教育の提供、スポーツや食を通じた健康寿命の延伸、</a:t>
            </a:r>
            <a:r>
              <a:rPr kumimoji="1" lang="en-US" altLang="ja-JP"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やロボティクスの活用による人間</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の可能性</a:t>
            </a: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の拡張等が挙げられる。</a:t>
            </a:r>
          </a:p>
        </p:txBody>
      </p:sp>
      <p:sp>
        <p:nvSpPr>
          <p:cNvPr id="26" name="テキスト ボックス 25"/>
          <p:cNvSpPr txBox="1"/>
          <p:nvPr/>
        </p:nvSpPr>
        <p:spPr>
          <a:xfrm>
            <a:off x="752350" y="4310219"/>
            <a:ext cx="4115849"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Connecting Lives</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（いのちをつなぐ）</a:t>
            </a:r>
          </a:p>
        </p:txBody>
      </p:sp>
      <p:sp>
        <p:nvSpPr>
          <p:cNvPr id="27" name="テキスト ボックス 26"/>
          <p:cNvSpPr txBox="1"/>
          <p:nvPr/>
        </p:nvSpPr>
        <p:spPr>
          <a:xfrm>
            <a:off x="1321981" y="5425133"/>
            <a:ext cx="7632196" cy="3413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err="1">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Peopleʼs</a:t>
            </a:r>
            <a:r>
              <a:rPr kumimoji="1" lang="en-US" altLang="ja-JP"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 Living Lab</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（未来社会の実験場）</a:t>
            </a:r>
          </a:p>
        </p:txBody>
      </p:sp>
      <p:sp>
        <p:nvSpPr>
          <p:cNvPr id="20" name="テキスト ボックス 19"/>
          <p:cNvSpPr txBox="1"/>
          <p:nvPr/>
        </p:nvSpPr>
        <p:spPr>
          <a:xfrm>
            <a:off x="5724000" y="6624000"/>
            <a:ext cx="304321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　基本計画</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引用</a:t>
            </a:r>
          </a:p>
        </p:txBody>
      </p:sp>
      <p:sp>
        <p:nvSpPr>
          <p:cNvPr id="8" name="テキスト ボックス 7"/>
          <p:cNvSpPr txBox="1"/>
          <p:nvPr/>
        </p:nvSpPr>
        <p:spPr>
          <a:xfrm>
            <a:off x="199655" y="710323"/>
            <a:ext cx="8700315" cy="1508105"/>
          </a:xfrm>
          <a:prstGeom prst="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大阪・関西万博は、格差や対立の拡大といった新たな社会課題や、</a:t>
            </a:r>
            <a:r>
              <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やバイオテクノロジー等の科学技術の発展、その悔過としての長寿命課といった変化に直面する中で、参加者一人一人に対し、自らにとって「幸福な生き方とは何か」を正面から問う、初めての万博になる。</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近年、人々の価値観や生き方がますます多様化するとともに、技術革新によって誰もがこれまで想像しえなかった量の情報にアクセスし、やり取りを行うことが可能となった。このような進展を踏まえ大阪・関西万博では、健康・医療をはじめ、カーボンニュートラルやデジタル化といった取組を体現していくとともに、世界の叡智とベストプラクティスを大阪・関西地域に集積し、多様な価値観を踏まえたうえでの諸課題の解決策を提示していく。</a:t>
            </a:r>
            <a:endParaRPr kumimoji="1" lang="en-US" altLang="ja-JP" sz="13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テキスト ボックス 5"/>
          <p:cNvSpPr txBox="1"/>
          <p:nvPr/>
        </p:nvSpPr>
        <p:spPr>
          <a:xfrm>
            <a:off x="1128990" y="401269"/>
            <a:ext cx="7770980"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「いのち輝く未来社会のデザイン」</a:t>
            </a:r>
            <a:r>
              <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smtClean="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Designing Future Society for Our Lives</a:t>
            </a:r>
            <a:r>
              <a:rPr kumimoji="1" lang="ja-JP" altLang="en-US" sz="1600" b="1" i="0" u="none" strike="noStrike" kern="1200" cap="none" spc="0" normalizeH="0" baseline="0" noProof="0" dirty="0" smtClean="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rPr>
              <a:t>）</a:t>
            </a:r>
            <a:endParaRPr kumimoji="1" lang="ja-JP" altLang="en-US" sz="1600" b="1" i="0" u="none" strike="noStrike" kern="1200" cap="none" spc="0" normalizeH="0" baseline="0" noProof="0" dirty="0">
              <a:ln>
                <a:noFill/>
              </a:ln>
              <a:solidFill>
                <a:prstClr val="white"/>
              </a:solidFill>
              <a:effectLst/>
              <a:uLnTx/>
              <a:uFill>
                <a:solidFill>
                  <a:srgbClr val="00B0F0"/>
                </a:solidFill>
              </a:uFill>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192886" y="401269"/>
            <a:ext cx="936104" cy="338554"/>
          </a:xfrm>
          <a:prstGeom prst="rect">
            <a:avLst/>
          </a:prstGeom>
          <a:solidFill>
            <a:schemeClr val="tx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テーマ</a:t>
            </a:r>
            <a:endPar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7767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8625" y="72224"/>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■推進体制・スケジュール</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75" name="表 74"/>
          <p:cNvGraphicFramePr>
            <a:graphicFrameLocks noGrp="1"/>
          </p:cNvGraphicFramePr>
          <p:nvPr>
            <p:extLst/>
          </p:nvPr>
        </p:nvGraphicFramePr>
        <p:xfrm>
          <a:off x="289304" y="3806069"/>
          <a:ext cx="8631938" cy="2942474"/>
        </p:xfrm>
        <a:graphic>
          <a:graphicData uri="http://schemas.openxmlformats.org/drawingml/2006/table">
            <a:tbl>
              <a:tblPr firstRow="1" bandRow="1">
                <a:tableStyleId>{5C22544A-7EE6-4342-B048-85BDC9FD1C3A}</a:tableStyleId>
              </a:tblPr>
              <a:tblGrid>
                <a:gridCol w="401285">
                  <a:extLst>
                    <a:ext uri="{9D8B030D-6E8A-4147-A177-3AD203B41FA5}">
                      <a16:colId xmlns:a16="http://schemas.microsoft.com/office/drawing/2014/main" val="790631712"/>
                    </a:ext>
                  </a:extLst>
                </a:gridCol>
                <a:gridCol w="3685652">
                  <a:extLst>
                    <a:ext uri="{9D8B030D-6E8A-4147-A177-3AD203B41FA5}">
                      <a16:colId xmlns:a16="http://schemas.microsoft.com/office/drawing/2014/main" val="2415195851"/>
                    </a:ext>
                  </a:extLst>
                </a:gridCol>
                <a:gridCol w="1690041">
                  <a:extLst>
                    <a:ext uri="{9D8B030D-6E8A-4147-A177-3AD203B41FA5}">
                      <a16:colId xmlns:a16="http://schemas.microsoft.com/office/drawing/2014/main" val="3114683418"/>
                    </a:ext>
                  </a:extLst>
                </a:gridCol>
                <a:gridCol w="1628520">
                  <a:extLst>
                    <a:ext uri="{9D8B030D-6E8A-4147-A177-3AD203B41FA5}">
                      <a16:colId xmlns:a16="http://schemas.microsoft.com/office/drawing/2014/main" val="2643500263"/>
                    </a:ext>
                  </a:extLst>
                </a:gridCol>
                <a:gridCol w="1021894">
                  <a:extLst>
                    <a:ext uri="{9D8B030D-6E8A-4147-A177-3AD203B41FA5}">
                      <a16:colId xmlns:a16="http://schemas.microsoft.com/office/drawing/2014/main" val="2512294856"/>
                    </a:ext>
                  </a:extLst>
                </a:gridCol>
                <a:gridCol w="204546">
                  <a:extLst>
                    <a:ext uri="{9D8B030D-6E8A-4147-A177-3AD203B41FA5}">
                      <a16:colId xmlns:a16="http://schemas.microsoft.com/office/drawing/2014/main" val="1806420585"/>
                    </a:ext>
                  </a:extLst>
                </a:gridCol>
              </a:tblGrid>
              <a:tr h="299986">
                <a:tc>
                  <a:txBody>
                    <a:bodyPr/>
                    <a:lstStyle/>
                    <a:p>
                      <a:pPr algn="ctr"/>
                      <a:endPar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29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2024</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3">
                  <a:txBody>
                    <a:bodyPr/>
                    <a:lstStyle/>
                    <a:p>
                      <a:pPr algn="ctr"/>
                      <a:r>
                        <a:rPr kumimoji="1" lang="en-US" altLang="ja-JP" sz="1200" b="1" i="0" u="none" strike="noStrike" kern="12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9573" marR="89573" marT="44787" marB="4478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86426763"/>
                  </a:ext>
                </a:extLst>
              </a:tr>
              <a:tr h="1296788">
                <a:tc>
                  <a:txBody>
                    <a:bodyPr/>
                    <a:lstStyle/>
                    <a:p>
                      <a:pPr algn="ctr"/>
                      <a:r>
                        <a:rPr lang="ja-JP" altLang="en-US" sz="1200" dirty="0" smtClean="0">
                          <a:latin typeface="Meiryo UI" panose="020B0604030504040204" pitchFamily="50" charset="-128"/>
                          <a:ea typeface="Meiryo UI" panose="020B0604030504040204" pitchFamily="50" charset="-128"/>
                        </a:rPr>
                        <a:t>協会・国</a:t>
                      </a:r>
                      <a:endParaRPr lang="ja-JP" altLang="en-US" sz="1200" dirty="0">
                        <a:latin typeface="Meiryo UI" panose="020B0604030504040204" pitchFamily="50" charset="-128"/>
                        <a:ea typeface="Meiryo UI" panose="020B0604030504040204" pitchFamily="50" charset="-128"/>
                      </a:endParaRPr>
                    </a:p>
                  </a:txBody>
                  <a:tcPr marL="89573" marR="89573" marT="44787" marB="4478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382735"/>
                  </a:ext>
                </a:extLst>
              </a:tr>
              <a:tr h="1345700">
                <a:tc>
                  <a:txBody>
                    <a:bodyPr/>
                    <a:lstStyle/>
                    <a:p>
                      <a:pPr algn="ctr"/>
                      <a:r>
                        <a:rPr lang="ja-JP" altLang="en-US" sz="1200" dirty="0">
                          <a:latin typeface="Meiryo UI" panose="020B0604030504040204" pitchFamily="50" charset="-128"/>
                          <a:ea typeface="Meiryo UI" panose="020B0604030504040204" pitchFamily="50" charset="-128"/>
                        </a:rPr>
                        <a:t>府市</a:t>
                      </a:r>
                    </a:p>
                  </a:txBody>
                  <a:tcPr marL="89573" marR="89573" marT="44787" marB="4478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marL="89573" marR="89573" marT="44787" marB="4478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502223829"/>
                  </a:ext>
                </a:extLst>
              </a:tr>
            </a:tbl>
          </a:graphicData>
        </a:graphic>
      </p:graphicFrame>
      <p:grpSp>
        <p:nvGrpSpPr>
          <p:cNvPr id="77" name="グループ化 76"/>
          <p:cNvGrpSpPr/>
          <p:nvPr/>
        </p:nvGrpSpPr>
        <p:grpSpPr>
          <a:xfrm>
            <a:off x="7713620" y="4086079"/>
            <a:ext cx="458780" cy="2717446"/>
            <a:chOff x="6030114" y="4397375"/>
            <a:chExt cx="326957" cy="6878228"/>
          </a:xfrm>
        </p:grpSpPr>
        <p:sp>
          <p:nvSpPr>
            <p:cNvPr id="78" name="正方形/長方形 77"/>
            <p:cNvSpPr/>
            <p:nvPr/>
          </p:nvSpPr>
          <p:spPr>
            <a:xfrm>
              <a:off x="6050619" y="4397375"/>
              <a:ext cx="216259" cy="687822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p:cNvSpPr txBox="1"/>
            <p:nvPr/>
          </p:nvSpPr>
          <p:spPr>
            <a:xfrm>
              <a:off x="6030114" y="4522495"/>
              <a:ext cx="326957" cy="11596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endPar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80" name="テキスト ボックス 79"/>
            <p:cNvSpPr txBox="1"/>
            <p:nvPr/>
          </p:nvSpPr>
          <p:spPr>
            <a:xfrm>
              <a:off x="6034884" y="5772229"/>
              <a:ext cx="246760" cy="5483449"/>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大阪・関西万博　開催</a:t>
              </a:r>
            </a:p>
          </p:txBody>
        </p:sp>
      </p:grpSp>
      <p:sp>
        <p:nvSpPr>
          <p:cNvPr id="81" name="正方形/長方形 80"/>
          <p:cNvSpPr/>
          <p:nvPr/>
        </p:nvSpPr>
        <p:spPr>
          <a:xfrm>
            <a:off x="303671" y="3861048"/>
            <a:ext cx="360040" cy="2284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右矢印 81"/>
          <p:cNvSpPr/>
          <p:nvPr/>
        </p:nvSpPr>
        <p:spPr>
          <a:xfrm>
            <a:off x="4448884" y="4086079"/>
            <a:ext cx="3357662" cy="749604"/>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82"/>
          <p:cNvSpPr/>
          <p:nvPr/>
        </p:nvSpPr>
        <p:spPr>
          <a:xfrm>
            <a:off x="4950636" y="4236329"/>
            <a:ext cx="2351218" cy="560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パビリオン等　建築工事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○バス輸送</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計画</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○入場券前売</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販売　　　　等</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右矢印 83"/>
          <p:cNvSpPr/>
          <p:nvPr/>
        </p:nvSpPr>
        <p:spPr>
          <a:xfrm>
            <a:off x="833387" y="4066076"/>
            <a:ext cx="3593418" cy="731076"/>
          </a:xfrm>
          <a:prstGeom prst="rightArrow">
            <a:avLst>
              <a:gd name="adj1" fmla="val 88431"/>
              <a:gd name="adj2" fmla="val 66052"/>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5" name="正方形/長方形 84"/>
          <p:cNvSpPr/>
          <p:nvPr/>
        </p:nvSpPr>
        <p:spPr>
          <a:xfrm>
            <a:off x="790739" y="4078399"/>
            <a:ext cx="3564638" cy="646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○入場券販売実施</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計画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テーマ事業計画・</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設計</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○情報通信システム整備計画　○来場者サービス基本計画　○リスク・危機管理計画          ○催事計画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6" name="正方形/長方形 85"/>
          <p:cNvSpPr/>
          <p:nvPr/>
        </p:nvSpPr>
        <p:spPr>
          <a:xfrm>
            <a:off x="3072217" y="4895741"/>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ライセンス事業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スタート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7" name="右矢印 86"/>
          <p:cNvSpPr/>
          <p:nvPr/>
        </p:nvSpPr>
        <p:spPr>
          <a:xfrm>
            <a:off x="1081300" y="5708395"/>
            <a:ext cx="6689280" cy="1095130"/>
          </a:xfrm>
          <a:prstGeom prst="rightArrow">
            <a:avLst>
              <a:gd name="adj1" fmla="val 88431"/>
              <a:gd name="adj2" fmla="val 56144"/>
            </a:avLst>
          </a:prstGeom>
          <a:solidFill>
            <a:schemeClr val="bg1">
              <a:lumMod val="9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69"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88" name="正方形/長方形 87"/>
          <p:cNvSpPr/>
          <p:nvPr/>
        </p:nvSpPr>
        <p:spPr>
          <a:xfrm>
            <a:off x="1020733" y="5927987"/>
            <a:ext cx="4749890" cy="655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年大阪・関西万博推進本部、専門部会等で府市の取組みを推進</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会場内外における保健医療衛生に関する取組み</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万博への参加促進や学校教育との連携に関する取組み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●国や関係機関と会場整備・交通アクセスに関する調整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●大阪パビリオンの実施計画等の策定・建築・運営準備等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●府内市町村や関係団体等との連携による機運醸成の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取組み</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等</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9" name="大かっこ 88"/>
          <p:cNvSpPr/>
          <p:nvPr/>
        </p:nvSpPr>
        <p:spPr>
          <a:xfrm>
            <a:off x="1178833" y="6036060"/>
            <a:ext cx="3518097" cy="20153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59"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正方形/長方形 89"/>
          <p:cNvSpPr/>
          <p:nvPr/>
        </p:nvSpPr>
        <p:spPr>
          <a:xfrm>
            <a:off x="1121387" y="4906305"/>
            <a:ext cx="1451671" cy="929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建築基本設計の公表</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正方形/長方形 90"/>
          <p:cNvSpPr/>
          <p:nvPr/>
        </p:nvSpPr>
        <p:spPr>
          <a:xfrm>
            <a:off x="544334" y="4913573"/>
            <a:ext cx="1342089" cy="921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アクションプランの改定　</a:t>
            </a:r>
          </a:p>
        </p:txBody>
      </p:sp>
      <p:sp>
        <p:nvSpPr>
          <p:cNvPr id="92" name="テキスト ボックス 91"/>
          <p:cNvSpPr txBox="1"/>
          <p:nvPr/>
        </p:nvSpPr>
        <p:spPr>
          <a:xfrm>
            <a:off x="4883498" y="8051721"/>
            <a:ext cx="323165" cy="152113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正方形/長方形 92"/>
          <p:cNvSpPr/>
          <p:nvPr/>
        </p:nvSpPr>
        <p:spPr>
          <a:xfrm>
            <a:off x="1647548" y="4927745"/>
            <a:ext cx="1451671" cy="81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の名称</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決定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2145069" y="4936587"/>
            <a:ext cx="1451671" cy="880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１０００日前</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イベント開催</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正方形/長方形 94"/>
          <p:cNvSpPr/>
          <p:nvPr/>
        </p:nvSpPr>
        <p:spPr>
          <a:xfrm>
            <a:off x="1602049" y="4565345"/>
            <a:ext cx="1342089" cy="622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6/17</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6" name="正方形/長方形 95"/>
          <p:cNvSpPr/>
          <p:nvPr/>
        </p:nvSpPr>
        <p:spPr>
          <a:xfrm>
            <a:off x="2171621" y="4534251"/>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7" name="正方形/長方形 96"/>
          <p:cNvSpPr/>
          <p:nvPr/>
        </p:nvSpPr>
        <p:spPr>
          <a:xfrm>
            <a:off x="2648830" y="454837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98" name="正方形/長方形 97"/>
          <p:cNvSpPr/>
          <p:nvPr/>
        </p:nvSpPr>
        <p:spPr>
          <a:xfrm>
            <a:off x="3344330" y="4558392"/>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秋以降</a:t>
            </a:r>
          </a:p>
        </p:txBody>
      </p:sp>
      <p:sp>
        <p:nvSpPr>
          <p:cNvPr id="99" name="正方形/長方形 98"/>
          <p:cNvSpPr/>
          <p:nvPr/>
        </p:nvSpPr>
        <p:spPr>
          <a:xfrm>
            <a:off x="1026261" y="4541993"/>
            <a:ext cx="1342089" cy="633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00" name="正方形/長方形 99"/>
          <p:cNvSpPr/>
          <p:nvPr/>
        </p:nvSpPr>
        <p:spPr>
          <a:xfrm>
            <a:off x="4715191" y="4986527"/>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正方形/長方形 100"/>
          <p:cNvSpPr/>
          <p:nvPr/>
        </p:nvSpPr>
        <p:spPr>
          <a:xfrm>
            <a:off x="4970448"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11/30</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2" name="正方形/長方形 101"/>
          <p:cNvSpPr/>
          <p:nvPr/>
        </p:nvSpPr>
        <p:spPr>
          <a:xfrm>
            <a:off x="6233655" y="4960150"/>
            <a:ext cx="1049046" cy="1852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１００日前</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正方形/長方形 102"/>
          <p:cNvSpPr/>
          <p:nvPr/>
        </p:nvSpPr>
        <p:spPr>
          <a:xfrm>
            <a:off x="6576551" y="4548327"/>
            <a:ext cx="1342089" cy="63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ts val="7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 name="テキスト ボックス 110"/>
          <p:cNvSpPr txBox="1"/>
          <p:nvPr/>
        </p:nvSpPr>
        <p:spPr>
          <a:xfrm>
            <a:off x="303671" y="2564904"/>
            <a:ext cx="4051706" cy="1061829"/>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●推進本部会議のもとに、専門部会を置き、副本部長がそれぞれの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分担</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応じて、その進捗管理を行う。</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●これまでにユニバーサルデザイン部会、医療衛生部会、参加促進部会</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産業</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振興</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部会、環境部会、地域連携イベント部会、危機管理部会、　</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財政総務部会が立ち上がり、その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部会について</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も設置に向けて調</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整中。</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テキスト ボックス 113"/>
          <p:cNvSpPr txBox="1"/>
          <p:nvPr/>
        </p:nvSpPr>
        <p:spPr>
          <a:xfrm>
            <a:off x="303671" y="416185"/>
            <a:ext cx="1320790" cy="268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sz="1400">
                <a:solidFill>
                  <a:schemeClr val="lt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推進体制</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4"/>
          <p:cNvSpPr txBox="1"/>
          <p:nvPr/>
        </p:nvSpPr>
        <p:spPr>
          <a:xfrm>
            <a:off x="314715" y="1772816"/>
            <a:ext cx="3848643" cy="900246"/>
          </a:xfrm>
          <a:prstGeom prst="rect">
            <a:avLst/>
          </a:prstGeom>
        </p:spPr>
        <p:txBody>
          <a:bodyPr wrap="square">
            <a:spAutoFit/>
          </a:bodyPr>
          <a:lstStyle>
            <a:defPPr>
              <a:defRPr lang="ja-JP"/>
            </a:defPPr>
            <a:lvl1pPr>
              <a:defRPr sz="105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万博の成功に向け、開催主体である国の要請のもと、博覧会協会と連携しながら、知事・市長の指揮・命令により、府市の各部局や区役所が主体的に自らが有する機能をフルに発揮し、迅速・的確に取組みを進め、万博の円滑な開催を支援することを目的として、</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日に推進本部を設置。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6" name="図 115"/>
          <p:cNvPicPr>
            <a:picLocks noChangeAspect="1"/>
          </p:cNvPicPr>
          <p:nvPr/>
        </p:nvPicPr>
        <p:blipFill>
          <a:blip r:embed="rId2"/>
          <a:stretch>
            <a:fillRect/>
          </a:stretch>
        </p:blipFill>
        <p:spPr>
          <a:xfrm>
            <a:off x="4339713" y="893421"/>
            <a:ext cx="4776291" cy="2588222"/>
          </a:xfrm>
          <a:prstGeom prst="rect">
            <a:avLst/>
          </a:prstGeom>
        </p:spPr>
      </p:pic>
      <p:sp>
        <p:nvSpPr>
          <p:cNvPr id="139" name="正方形/長方形 138"/>
          <p:cNvSpPr/>
          <p:nvPr/>
        </p:nvSpPr>
        <p:spPr>
          <a:xfrm>
            <a:off x="298882" y="3567727"/>
            <a:ext cx="1320790" cy="2787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スケジュール</a:t>
            </a:r>
          </a:p>
        </p:txBody>
      </p:sp>
      <p:sp>
        <p:nvSpPr>
          <p:cNvPr id="2" name="正方形/長方形 1"/>
          <p:cNvSpPr/>
          <p:nvPr/>
        </p:nvSpPr>
        <p:spPr>
          <a:xfrm>
            <a:off x="223644" y="1124744"/>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万博推進局</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正方形/長方形 2"/>
          <p:cNvSpPr/>
          <p:nvPr/>
        </p:nvSpPr>
        <p:spPr>
          <a:xfrm>
            <a:off x="289304" y="1374884"/>
            <a:ext cx="371153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令和４年</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１月１日</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設置。大阪府</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・大阪市の共同設置</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組織。</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240056" y="1556792"/>
            <a:ext cx="263084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大阪・関西万博</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推進本部</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223644" y="692696"/>
            <a:ext cx="229421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年日本国際博覧会協会</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40"/>
          <p:cNvSpPr/>
          <p:nvPr/>
        </p:nvSpPr>
        <p:spPr>
          <a:xfrm>
            <a:off x="279389" y="942836"/>
            <a:ext cx="400457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平成</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31</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年１月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日設立。７局</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部体制（令和４年</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月現在）</a:t>
            </a:r>
            <a:endPar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2"/>
          </p:nvPr>
        </p:nvSpPr>
        <p:spPr/>
        <p:txBody>
          <a:bodyPr/>
          <a:lstStyle/>
          <a:p>
            <a:fld id="{63BC356D-1576-478B-8647-1361C6E9DFF7}" type="slidenum">
              <a:rPr lang="ja-JP" altLang="en-US" smtClean="0"/>
              <a:pPr/>
              <a:t>30</a:t>
            </a:fld>
            <a:endParaRPr lang="ja-JP" altLang="en-US"/>
          </a:p>
        </p:txBody>
      </p:sp>
    </p:spTree>
    <p:extLst>
      <p:ext uri="{BB962C8B-B14F-4D97-AF65-F5344CB8AC3E}">
        <p14:creationId xmlns:p14="http://schemas.microsoft.com/office/powerpoint/2010/main" val="46083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■万博で実現をめざす姿</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29" name="直線コネクタ 28">
            <a:extLst>
              <a:ext uri="{FF2B5EF4-FFF2-40B4-BE49-F238E27FC236}">
                <a16:creationId xmlns:a16="http://schemas.microsoft.com/office/drawing/2014/main" id="{1F67E9DA-DDE6-4924-8D59-7F42A38A6C60}"/>
              </a:ext>
            </a:extLst>
          </p:cNvPr>
          <p:cNvCxnSpPr>
            <a:cxnSpLocks/>
          </p:cNvCxnSpPr>
          <p:nvPr/>
        </p:nvCxnSpPr>
        <p:spPr>
          <a:xfrm>
            <a:off x="2675329" y="943103"/>
            <a:ext cx="0"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1F67E9DA-DDE6-4924-8D59-7F42A38A6C60}"/>
              </a:ext>
            </a:extLst>
          </p:cNvPr>
          <p:cNvCxnSpPr>
            <a:cxnSpLocks/>
          </p:cNvCxnSpPr>
          <p:nvPr/>
        </p:nvCxnSpPr>
        <p:spPr>
          <a:xfrm>
            <a:off x="6444914" y="909652"/>
            <a:ext cx="1" cy="5760000"/>
          </a:xfrm>
          <a:prstGeom prst="line">
            <a:avLst/>
          </a:prstGeom>
          <a:ln w="6350">
            <a:solidFill>
              <a:srgbClr val="E60012"/>
            </a:solidFill>
          </a:ln>
        </p:spPr>
        <p:style>
          <a:lnRef idx="1">
            <a:schemeClr val="accent1"/>
          </a:lnRef>
          <a:fillRef idx="0">
            <a:schemeClr val="accent1"/>
          </a:fillRef>
          <a:effectRef idx="0">
            <a:schemeClr val="accent1"/>
          </a:effectRef>
          <a:fontRef idx="minor">
            <a:schemeClr val="tx1"/>
          </a:fontRef>
        </p:style>
      </p:cxnSp>
      <p:pic>
        <p:nvPicPr>
          <p:cNvPr id="35" name="図 34">
            <a:extLst>
              <a:ext uri="{FF2B5EF4-FFF2-40B4-BE49-F238E27FC236}">
                <a16:creationId xmlns:a16="http://schemas.microsoft.com/office/drawing/2014/main" id="{6C71E3B1-8701-4F54-91AD-43723CAB1F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18501" y="1223400"/>
            <a:ext cx="1825982" cy="985411"/>
          </a:xfrm>
          <a:prstGeom prst="rect">
            <a:avLst/>
          </a:prstGeom>
        </p:spPr>
      </p:pic>
      <p:sp>
        <p:nvSpPr>
          <p:cNvPr id="36" name="正方形/長方形 35">
            <a:extLst>
              <a:ext uri="{FF2B5EF4-FFF2-40B4-BE49-F238E27FC236}">
                <a16:creationId xmlns:a16="http://schemas.microsoft.com/office/drawing/2014/main" id="{57AC4506-3BF2-4C29-ABF4-DE9A21DFA0F5}"/>
              </a:ext>
            </a:extLst>
          </p:cNvPr>
          <p:cNvSpPr/>
          <p:nvPr/>
        </p:nvSpPr>
        <p:spPr>
          <a:xfrm>
            <a:off x="2839638" y="2288316"/>
            <a:ext cx="94288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画像：</a:t>
            </a:r>
            <a:r>
              <a:rPr kumimoji="1" lang="en-US" altLang="ja-JP"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Adobe Stock</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37" name="正方形/長方形 36">
            <a:extLst>
              <a:ext uri="{FF2B5EF4-FFF2-40B4-BE49-F238E27FC236}">
                <a16:creationId xmlns:a16="http://schemas.microsoft.com/office/drawing/2014/main" id="{5E9E75D7-74F0-47D2-A60C-D037783E54CB}"/>
              </a:ext>
            </a:extLst>
          </p:cNvPr>
          <p:cNvSpPr/>
          <p:nvPr/>
        </p:nvSpPr>
        <p:spPr>
          <a:xfrm>
            <a:off x="4731401" y="1173251"/>
            <a:ext cx="1651521" cy="1307425"/>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カーボンニュートラル万博として、エネルギーを最適化する技術や水素エネルギー技術等を実証し、その後の社会実装につなげていく。</a:t>
            </a:r>
          </a:p>
        </p:txBody>
      </p:sp>
      <p:sp>
        <p:nvSpPr>
          <p:cNvPr id="38" name="テキスト ボックス 37">
            <a:extLst>
              <a:ext uri="{FF2B5EF4-FFF2-40B4-BE49-F238E27FC236}">
                <a16:creationId xmlns:a16="http://schemas.microsoft.com/office/drawing/2014/main" id="{CC9A262A-7515-4A85-BB0C-1C62FACF3A69}"/>
              </a:ext>
            </a:extLst>
          </p:cNvPr>
          <p:cNvSpPr txBox="1"/>
          <p:nvPr/>
        </p:nvSpPr>
        <p:spPr>
          <a:xfrm>
            <a:off x="3054253" y="636932"/>
            <a:ext cx="2963247"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カーボンニュートラル</a:t>
            </a:r>
          </a:p>
        </p:txBody>
      </p:sp>
      <p:sp>
        <p:nvSpPr>
          <p:cNvPr id="39" name="テキスト ボックス 38">
            <a:extLst>
              <a:ext uri="{FF2B5EF4-FFF2-40B4-BE49-F238E27FC236}">
                <a16:creationId xmlns:a16="http://schemas.microsoft.com/office/drawing/2014/main" id="{CC9A262A-7515-4A85-BB0C-1C62FACF3A69}"/>
              </a:ext>
            </a:extLst>
          </p:cNvPr>
          <p:cNvSpPr txBox="1"/>
          <p:nvPr/>
        </p:nvSpPr>
        <p:spPr>
          <a:xfrm>
            <a:off x="404307" y="702760"/>
            <a:ext cx="1900258"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空飛ぶクルマ</a:t>
            </a:r>
          </a:p>
        </p:txBody>
      </p:sp>
      <p:pic>
        <p:nvPicPr>
          <p:cNvPr id="40" name="図 39">
            <a:extLst>
              <a:ext uri="{FF2B5EF4-FFF2-40B4-BE49-F238E27FC236}">
                <a16:creationId xmlns:a16="http://schemas.microsoft.com/office/drawing/2014/main" id="{FC667692-F6D3-459B-9AD9-CD9250C168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6921" y="2002714"/>
            <a:ext cx="2420604" cy="1440438"/>
          </a:xfrm>
          <a:prstGeom prst="rect">
            <a:avLst/>
          </a:prstGeom>
        </p:spPr>
      </p:pic>
      <p:sp>
        <p:nvSpPr>
          <p:cNvPr id="41" name="正方形/長方形 40">
            <a:extLst>
              <a:ext uri="{FF2B5EF4-FFF2-40B4-BE49-F238E27FC236}">
                <a16:creationId xmlns:a16="http://schemas.microsoft.com/office/drawing/2014/main" id="{D18695F1-BC0B-41BE-BE29-2AAD76C1E88F}"/>
              </a:ext>
            </a:extLst>
          </p:cNvPr>
          <p:cNvSpPr/>
          <p:nvPr/>
        </p:nvSpPr>
        <p:spPr>
          <a:xfrm>
            <a:off x="148496" y="3620096"/>
            <a:ext cx="2491306" cy="1333743"/>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社会の実験場」のシンボルとして、万博会場の立地特性を最大限に活かした「空飛ぶクルマ」の商用運航を実現し、大阪・関西をはじめわが国が、次世代モビリティの分野で世界をリードすることをめざす。</a:t>
            </a:r>
          </a:p>
        </p:txBody>
      </p:sp>
      <p:sp>
        <p:nvSpPr>
          <p:cNvPr id="42" name="正方形/長方形 41">
            <a:extLst>
              <a:ext uri="{FF2B5EF4-FFF2-40B4-BE49-F238E27FC236}">
                <a16:creationId xmlns:a16="http://schemas.microsoft.com/office/drawing/2014/main" id="{57AC4506-3BF2-4C29-ABF4-DE9A21DFA0F5}"/>
              </a:ext>
            </a:extLst>
          </p:cNvPr>
          <p:cNvSpPr/>
          <p:nvPr/>
        </p:nvSpPr>
        <p:spPr>
          <a:xfrm>
            <a:off x="103583" y="1729590"/>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sp>
        <p:nvSpPr>
          <p:cNvPr id="43" name="テキスト ボックス 42">
            <a:extLst>
              <a:ext uri="{FF2B5EF4-FFF2-40B4-BE49-F238E27FC236}">
                <a16:creationId xmlns:a16="http://schemas.microsoft.com/office/drawing/2014/main" id="{B5C025A0-3CB8-4537-8A8D-4AF50F41C819}"/>
              </a:ext>
            </a:extLst>
          </p:cNvPr>
          <p:cNvSpPr txBox="1"/>
          <p:nvPr/>
        </p:nvSpPr>
        <p:spPr>
          <a:xfrm>
            <a:off x="6274688" y="624689"/>
            <a:ext cx="3023098"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ライフサイエンス</a:t>
            </a:r>
          </a:p>
        </p:txBody>
      </p:sp>
      <p:pic>
        <p:nvPicPr>
          <p:cNvPr id="45" name="図 44"/>
          <p:cNvPicPr>
            <a:picLocks noChangeAspect="1"/>
          </p:cNvPicPr>
          <p:nvPr/>
        </p:nvPicPr>
        <p:blipFill>
          <a:blip r:embed="rId4"/>
          <a:stretch>
            <a:fillRect/>
          </a:stretch>
        </p:blipFill>
        <p:spPr>
          <a:xfrm>
            <a:off x="6640411" y="1036564"/>
            <a:ext cx="1387204" cy="1372446"/>
          </a:xfrm>
          <a:prstGeom prst="rect">
            <a:avLst/>
          </a:prstGeom>
        </p:spPr>
      </p:pic>
      <p:sp>
        <p:nvSpPr>
          <p:cNvPr id="46" name="テキスト ボックス 45">
            <a:extLst>
              <a:ext uri="{FF2B5EF4-FFF2-40B4-BE49-F238E27FC236}">
                <a16:creationId xmlns:a16="http://schemas.microsoft.com/office/drawing/2014/main" id="{C4220091-CF02-4ADF-B29F-A381A70929C2}"/>
              </a:ext>
            </a:extLst>
          </p:cNvPr>
          <p:cNvSpPr txBox="1"/>
          <p:nvPr/>
        </p:nvSpPr>
        <p:spPr>
          <a:xfrm>
            <a:off x="6361225" y="3570210"/>
            <a:ext cx="2468932" cy="392415"/>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次世代ヘルスケア</a:t>
            </a:r>
          </a:p>
        </p:txBody>
      </p:sp>
      <p:sp>
        <p:nvSpPr>
          <p:cNvPr id="47" name="正方形/長方形 46">
            <a:extLst>
              <a:ext uri="{FF2B5EF4-FFF2-40B4-BE49-F238E27FC236}">
                <a16:creationId xmlns:a16="http://schemas.microsoft.com/office/drawing/2014/main" id="{20E47BC1-F959-4CF4-A87E-24C691C776E2}"/>
              </a:ext>
            </a:extLst>
          </p:cNvPr>
          <p:cNvSpPr/>
          <p:nvPr/>
        </p:nvSpPr>
        <p:spPr>
          <a:xfrm>
            <a:off x="6460290" y="5525169"/>
            <a:ext cx="2536156" cy="784152"/>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万博会場では、ヘルスケアデータを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分析し、パーソナライズされた健康プログラムの提案などに取り組む。</a:t>
            </a:r>
          </a:p>
        </p:txBody>
      </p:sp>
      <p:pic>
        <p:nvPicPr>
          <p:cNvPr id="48" name="図 47"/>
          <p:cNvPicPr>
            <a:picLocks noChangeAspect="1"/>
          </p:cNvPicPr>
          <p:nvPr/>
        </p:nvPicPr>
        <p:blipFill>
          <a:blip r:embed="rId5"/>
          <a:stretch>
            <a:fillRect/>
          </a:stretch>
        </p:blipFill>
        <p:spPr>
          <a:xfrm>
            <a:off x="6587025" y="4032726"/>
            <a:ext cx="2462268" cy="1476399"/>
          </a:xfrm>
          <a:prstGeom prst="rect">
            <a:avLst/>
          </a:prstGeom>
        </p:spPr>
      </p:pic>
      <p:sp>
        <p:nvSpPr>
          <p:cNvPr id="50" name="テキスト ボックス 49">
            <a:extLst>
              <a:ext uri="{FF2B5EF4-FFF2-40B4-BE49-F238E27FC236}">
                <a16:creationId xmlns:a16="http://schemas.microsoft.com/office/drawing/2014/main" id="{C4220091-CF02-4ADF-B29F-A381A70929C2}"/>
              </a:ext>
            </a:extLst>
          </p:cNvPr>
          <p:cNvSpPr txBox="1"/>
          <p:nvPr/>
        </p:nvSpPr>
        <p:spPr>
          <a:xfrm>
            <a:off x="2970825" y="2592762"/>
            <a:ext cx="3020124" cy="617541"/>
          </a:xfrm>
          <a:prstGeom prst="rect">
            <a:avLst/>
          </a:prstGeom>
          <a:noFill/>
        </p:spPr>
        <p:txBody>
          <a:bodyPr wrap="square" rtlCol="0">
            <a:spAutoFit/>
          </a:bodyPr>
          <a:lstStyle>
            <a:defPPr>
              <a:defRPr lang="en-US"/>
            </a:defPPr>
            <a:lvl1pPr algn="ctr">
              <a:defRPr kumimoji="1" sz="1600" b="1">
                <a:solidFill>
                  <a:srgbClr val="E6001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スマートモビリティ万博</a:t>
            </a:r>
            <a:endParaRPr kumimoji="1" lang="en-US" altLang="ja-JP" sz="1950"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（来場者移動</a:t>
            </a:r>
            <a:r>
              <a:rPr kumimoji="1" lang="en-US" altLang="ja-JP"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EV</a:t>
            </a:r>
            <a:r>
              <a:rPr kumimoji="1" lang="ja-JP" altLang="en-US" sz="1463" b="1" i="0" u="none" strike="noStrike" kern="1200" cap="none" spc="0" normalizeH="0" baseline="0" noProof="0" dirty="0">
                <a:ln>
                  <a:noFill/>
                </a:ln>
                <a:solidFill>
                  <a:srgbClr val="E60012"/>
                </a:solidFill>
                <a:effectLst/>
                <a:uLnTx/>
                <a:uFillTx/>
                <a:latin typeface="Meiryo" panose="020B0604030504040204" pitchFamily="34" charset="-128"/>
                <a:ea typeface="Meiryo" panose="020B0604030504040204" pitchFamily="34" charset="-128"/>
                <a:cs typeface="+mn-cs"/>
              </a:rPr>
              <a:t>バス）</a:t>
            </a:r>
          </a:p>
        </p:txBody>
      </p:sp>
      <p:sp>
        <p:nvSpPr>
          <p:cNvPr id="51" name="正方形/長方形 50">
            <a:extLst>
              <a:ext uri="{FF2B5EF4-FFF2-40B4-BE49-F238E27FC236}">
                <a16:creationId xmlns:a16="http://schemas.microsoft.com/office/drawing/2014/main" id="{D18695F1-BC0B-41BE-BE29-2AAD76C1E88F}"/>
              </a:ext>
            </a:extLst>
          </p:cNvPr>
          <p:cNvSpPr/>
          <p:nvPr/>
        </p:nvSpPr>
        <p:spPr>
          <a:xfrm>
            <a:off x="3054252" y="4538926"/>
            <a:ext cx="3195165" cy="2164177"/>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会場アクセスバス並びに会場内・外周バスについて、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（電気）バス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台を導入し、運行管理システム（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）と一体となったエネルギーマネジメントシステム（</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）を活用した運行と充電を両立する技術実証を実施</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、国・府市の補助で万博アクセスに必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要</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（燃料電池）バスを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台確保</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予定。</a:t>
            </a:r>
          </a:p>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自動運転レベル４での運行や走行中給電などの新技術も融合させ、世界でも類を見ない大規模な実証を行うことで、次世代のモビリティとその進化を示していく。</a:t>
            </a:r>
          </a:p>
        </p:txBody>
      </p:sp>
      <p:sp>
        <p:nvSpPr>
          <p:cNvPr id="52" name="正方形/長方形 51">
            <a:extLst>
              <a:ext uri="{FF2B5EF4-FFF2-40B4-BE49-F238E27FC236}">
                <a16:creationId xmlns:a16="http://schemas.microsoft.com/office/drawing/2014/main" id="{0A405DDA-A10F-4F81-AE47-D86FB2B2E192}"/>
              </a:ext>
            </a:extLst>
          </p:cNvPr>
          <p:cNvSpPr/>
          <p:nvPr/>
        </p:nvSpPr>
        <p:spPr>
          <a:xfrm>
            <a:off x="5772412" y="4170619"/>
            <a:ext cx="601447"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Times New Roman" panose="02020603050405020304" pitchFamily="18" charset="0"/>
              </a:rPr>
              <a:t>イメージ図</a:t>
            </a:r>
            <a:endParaRPr kumimoji="1" lang="ja-JP" altLang="en-US" sz="65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mn-cs"/>
            </a:endParaRPr>
          </a:p>
        </p:txBody>
      </p:sp>
      <p:pic>
        <p:nvPicPr>
          <p:cNvPr id="53" name="図 52"/>
          <p:cNvPicPr>
            <a:picLocks noChangeAspect="1"/>
          </p:cNvPicPr>
          <p:nvPr/>
        </p:nvPicPr>
        <p:blipFill>
          <a:blip r:embed="rId6"/>
          <a:stretch>
            <a:fillRect/>
          </a:stretch>
        </p:blipFill>
        <p:spPr>
          <a:xfrm>
            <a:off x="3255479" y="3216798"/>
            <a:ext cx="2507032" cy="1309137"/>
          </a:xfrm>
          <a:prstGeom prst="rect">
            <a:avLst/>
          </a:prstGeom>
        </p:spPr>
      </p:pic>
      <p:sp>
        <p:nvSpPr>
          <p:cNvPr id="54" name="正方形/長方形 53">
            <a:extLst>
              <a:ext uri="{FF2B5EF4-FFF2-40B4-BE49-F238E27FC236}">
                <a16:creationId xmlns:a16="http://schemas.microsoft.com/office/drawing/2014/main" id="{5E9E75D7-74F0-47D2-A60C-D037783E54CB}"/>
              </a:ext>
            </a:extLst>
          </p:cNvPr>
          <p:cNvSpPr/>
          <p:nvPr/>
        </p:nvSpPr>
        <p:spPr>
          <a:xfrm>
            <a:off x="7352845" y="2292973"/>
            <a:ext cx="1673279" cy="1221544"/>
          </a:xfrm>
          <a:prstGeom prst="rect">
            <a:avLst/>
          </a:prstGeom>
          <a:solidFill>
            <a:srgbClr val="EFEFEF"/>
          </a:solidFill>
          <a:ln>
            <a:noFill/>
            <a:prstDash val="sysDot"/>
          </a:ln>
        </p:spPr>
        <p:txBody>
          <a:bodyPr wrap="square" lIns="87750" tIns="87750" rIns="117000" bIns="87750">
            <a:noAutofit/>
          </a:bodyPr>
          <a:lstStyle/>
          <a:p>
            <a:pPr marL="86420" marR="0" lvl="0" indent="-86420" algn="just" defTabSz="914400" rtl="0" eaLnBrk="1" fontAlgn="auto" latinLnBrk="0" hangingPunct="1">
              <a:lnSpc>
                <a:spcPct val="100000"/>
              </a:lnSpc>
              <a:spcBef>
                <a:spcPts val="325"/>
              </a:spcBef>
              <a:spcAft>
                <a:spcPts val="0"/>
              </a:spcAft>
              <a:buClr>
                <a:srgbClr val="E60012"/>
              </a:buClr>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大阪・関西のライフサイエンス分野の強みを活かし、</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細胞やヒト体性幹細胞を活用した再生医療の実用化をめざす。</a:t>
            </a: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31</a:t>
            </a:fld>
            <a:endParaRPr lang="ja-JP" altLang="en-US"/>
          </a:p>
        </p:txBody>
      </p:sp>
    </p:spTree>
    <p:extLst>
      <p:ext uri="{BB962C8B-B14F-4D97-AF65-F5344CB8AC3E}">
        <p14:creationId xmlns:p14="http://schemas.microsoft.com/office/powerpoint/2010/main" val="2837115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■（協会・大阪府市等）要望活動１：万博関連ソフト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事業①</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263732" y="556837"/>
            <a:ext cx="8736255"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を通じ、世界の課題解決に貢献するとともに、わが国の持続的な成長・発展につなげていくことこそが、大阪・関西万博のめざすところ。　その実現に向け、大阪・関西に強みがある分野を中心に、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年、さらには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年の「めざす姿」を明示。あわせて、直面する課題と国への要望事項をとりまとめたアクションプランを策定。現在、その具体化に向けた取組を進めている。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正方形/長方形 115">
            <a:extLst>
              <a:ext uri="{FF2B5EF4-FFF2-40B4-BE49-F238E27FC236}">
                <a16:creationId xmlns:a16="http://schemas.microsoft.com/office/drawing/2014/main" id="{F3052D5A-CE1E-4AC7-BB3D-36965004A9A3}"/>
              </a:ext>
            </a:extLst>
          </p:cNvPr>
          <p:cNvSpPr/>
          <p:nvPr/>
        </p:nvSpPr>
        <p:spPr>
          <a:xfrm>
            <a:off x="258350" y="1906807"/>
            <a:ext cx="8741638" cy="1877789"/>
          </a:xfrm>
          <a:prstGeom prst="rect">
            <a:avLst/>
          </a:prstGeom>
          <a:noFill/>
          <a:ln w="317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7" name="対角する 2 つの角を切り取った四角形 116"/>
          <p:cNvSpPr/>
          <p:nvPr/>
        </p:nvSpPr>
        <p:spPr>
          <a:xfrm>
            <a:off x="269438" y="1342455"/>
            <a:ext cx="2481585" cy="300357"/>
          </a:xfrm>
          <a:prstGeom prst="snip2DiagRect">
            <a:avLst>
              <a:gd name="adj1" fmla="val 36597"/>
              <a:gd name="adj2" fmla="val 16667"/>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8" name="角丸四角形 117"/>
          <p:cNvSpPr/>
          <p:nvPr/>
        </p:nvSpPr>
        <p:spPr>
          <a:xfrm>
            <a:off x="246940" y="1765168"/>
            <a:ext cx="4605885" cy="338085"/>
          </a:xfrm>
          <a:prstGeom prst="roundRect">
            <a:avLst>
              <a:gd name="adj" fmla="val 50000"/>
            </a:avLst>
          </a:prstGeom>
          <a:solidFill>
            <a:schemeClr val="accent3">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１．ライフサイエンス　～再生医療の産業化～</a:t>
            </a:r>
          </a:p>
        </p:txBody>
      </p:sp>
      <p:sp>
        <p:nvSpPr>
          <p:cNvPr id="119" name="テキスト ボックス 118"/>
          <p:cNvSpPr txBox="1"/>
          <p:nvPr/>
        </p:nvSpPr>
        <p:spPr>
          <a:xfrm>
            <a:off x="379173" y="2238273"/>
            <a:ext cx="740838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「いのち」をテーマに掲げる万博に向け、世界のトップランナーとしての地位を確立できるよう、</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再生医療の産業化</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めざ</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再生医療をベースに、最先端の「未来医療」の産業化、および、国内外の患者への「未来医療」の提供による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国際貢献を推進する「未来医療国際拠点」を、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年春にオープン予定。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「大阪ヘルスケアパビリオン」において、</a:t>
            </a:r>
            <a:r>
              <a:rPr kumimoji="1" lang="en-US" altLang="ja-JP"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iPS</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細胞から作成した心筋シートによる再生医療の展示を予定。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p:cNvSpPr/>
          <p:nvPr/>
        </p:nvSpPr>
        <p:spPr>
          <a:xfrm>
            <a:off x="767279" y="1374663"/>
            <a:ext cx="1485901" cy="279948"/>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主な取組例</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1" name="正方形/長方形 120">
            <a:extLst>
              <a:ext uri="{FF2B5EF4-FFF2-40B4-BE49-F238E27FC236}">
                <a16:creationId xmlns:a16="http://schemas.microsoft.com/office/drawing/2014/main" id="{F3052D5A-CE1E-4AC7-BB3D-36965004A9A3}"/>
              </a:ext>
            </a:extLst>
          </p:cNvPr>
          <p:cNvSpPr/>
          <p:nvPr/>
        </p:nvSpPr>
        <p:spPr>
          <a:xfrm>
            <a:off x="274747" y="4341066"/>
            <a:ext cx="8741638" cy="1752230"/>
          </a:xfrm>
          <a:prstGeom prst="rect">
            <a:avLst/>
          </a:prstGeom>
          <a:noFill/>
          <a:ln w="317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22" name="角丸四角形 121"/>
          <p:cNvSpPr/>
          <p:nvPr/>
        </p:nvSpPr>
        <p:spPr>
          <a:xfrm>
            <a:off x="272092" y="4166401"/>
            <a:ext cx="3325415" cy="315992"/>
          </a:xfrm>
          <a:prstGeom prst="roundRect">
            <a:avLst>
              <a:gd name="adj" fmla="val 50000"/>
            </a:avLst>
          </a:prstGeom>
          <a:solidFill>
            <a:schemeClr val="accent4">
              <a:lumMod val="40000"/>
              <a:lumOff val="60000"/>
            </a:schemeClr>
          </a:solidFill>
          <a:ln w="12700" cmpd="sng">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２．空飛ぶクルマの商用運航</a:t>
            </a:r>
          </a:p>
        </p:txBody>
      </p:sp>
      <p:sp>
        <p:nvSpPr>
          <p:cNvPr id="123" name="テキスト ボックス 122"/>
          <p:cNvSpPr txBox="1"/>
          <p:nvPr/>
        </p:nvSpPr>
        <p:spPr>
          <a:xfrm>
            <a:off x="364666" y="4627203"/>
            <a:ext cx="7107750" cy="1569660"/>
          </a:xfrm>
          <a:prstGeom prst="rect">
            <a:avLst/>
          </a:prstGeom>
          <a:noFill/>
        </p:spPr>
        <p:txBody>
          <a:bodyPr wrap="square" rtlCol="0">
            <a:spAutoFit/>
          </a:bodyPr>
          <a:lstStyle/>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ベイエリア中心に空飛ぶクルマの商用運航を実現し、万博会場アクセスに活用。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関係事業者等で構成する「空の移動革命社会実装大阪ラウンドテーブル（２０２０年１１月設立）」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おいて、万博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での商用運航、</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年代の実用拡大をめざし、実証実験などを通じて課題抽出や提案を実施。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離着陸場、運行ルート、運行事業者の選定・決定に向け、国、府・市、協会等関係者間で具体的な進め方、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9652" marR="0" lvl="0" indent="-69652"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スケジュールについて調整を開始。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24" name="グループ化 123"/>
          <p:cNvGrpSpPr/>
          <p:nvPr/>
        </p:nvGrpSpPr>
        <p:grpSpPr>
          <a:xfrm>
            <a:off x="7212867" y="4677449"/>
            <a:ext cx="2063068" cy="1360165"/>
            <a:chOff x="4593734" y="4434213"/>
            <a:chExt cx="2830600" cy="1784199"/>
          </a:xfrm>
        </p:grpSpPr>
        <p:grpSp>
          <p:nvGrpSpPr>
            <p:cNvPr id="125" name="グループ化 124"/>
            <p:cNvGrpSpPr/>
            <p:nvPr/>
          </p:nvGrpSpPr>
          <p:grpSpPr>
            <a:xfrm>
              <a:off x="4593734" y="4434213"/>
              <a:ext cx="2205190" cy="1497896"/>
              <a:chOff x="3978233" y="2692315"/>
              <a:chExt cx="2205190" cy="1497896"/>
            </a:xfrm>
          </p:grpSpPr>
          <p:grpSp>
            <p:nvGrpSpPr>
              <p:cNvPr id="128" name="グループ化 127">
                <a:extLst>
                  <a:ext uri="{FF2B5EF4-FFF2-40B4-BE49-F238E27FC236}">
                    <a16:creationId xmlns:a16="http://schemas.microsoft.com/office/drawing/2014/main" id="{FC300622-8B3C-4404-ADF8-8E9527A5377B}"/>
                  </a:ext>
                </a:extLst>
              </p:cNvPr>
              <p:cNvGrpSpPr>
                <a:grpSpLocks noChangeAspect="1"/>
              </p:cNvGrpSpPr>
              <p:nvPr/>
            </p:nvGrpSpPr>
            <p:grpSpPr>
              <a:xfrm>
                <a:off x="4307396" y="2692315"/>
                <a:ext cx="1876027" cy="1497896"/>
                <a:chOff x="958326" y="3276429"/>
                <a:chExt cx="2073503" cy="1655569"/>
              </a:xfrm>
            </p:grpSpPr>
            <p:sp>
              <p:nvSpPr>
                <p:cNvPr id="134" name="正方形/長方形 133">
                  <a:extLst>
                    <a:ext uri="{FF2B5EF4-FFF2-40B4-BE49-F238E27FC236}">
                      <a16:creationId xmlns:a16="http://schemas.microsoft.com/office/drawing/2014/main" id="{8BC1D7C2-61E6-481E-9359-A5670D789E8B}"/>
                    </a:ext>
                  </a:extLst>
                </p:cNvPr>
                <p:cNvSpPr/>
                <p:nvPr/>
              </p:nvSpPr>
              <p:spPr bwMode="gray">
                <a:xfrm>
                  <a:off x="958326" y="3419998"/>
                  <a:ext cx="1884908" cy="1512000"/>
                </a:xfrm>
                <a:prstGeom prst="rect">
                  <a:avLst/>
                </a:prstGeom>
                <a:solidFill>
                  <a:schemeClr val="bg1"/>
                </a:solidFill>
                <a:ln w="12700" algn="ctr">
                  <a:noFill/>
                  <a:miter lim="800000"/>
                  <a:headEnd/>
                  <a:tailEnd/>
                </a:ln>
                <a:effectLst>
                  <a:outerShdw blurRad="50800" dist="38100" dir="2700000" algn="tl"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5" name="図 134">
                  <a:extLst>
                    <a:ext uri="{FF2B5EF4-FFF2-40B4-BE49-F238E27FC236}">
                      <a16:creationId xmlns:a16="http://schemas.microsoft.com/office/drawing/2014/main" id="{7335C9A8-5147-422C-8E4F-17F91F30D805}"/>
                    </a:ext>
                  </a:extLst>
                </p:cNvPr>
                <p:cNvPicPr>
                  <a:picLocks noChangeAspect="1"/>
                </p:cNvPicPr>
                <p:nvPr/>
              </p:nvPicPr>
              <p:blipFill rotWithShape="1">
                <a:blip r:embed="rId2"/>
                <a:srcRect l="36116" t="30359" r="24241" b="32343"/>
                <a:stretch/>
              </p:blipFill>
              <p:spPr>
                <a:xfrm>
                  <a:off x="958327" y="3276429"/>
                  <a:ext cx="2073502" cy="1654732"/>
                </a:xfrm>
                <a:custGeom>
                  <a:avLst/>
                  <a:gdLst>
                    <a:gd name="connsiteX0" fmla="*/ 0 w 2759694"/>
                    <a:gd name="connsiteY0" fmla="*/ 0 h 2215453"/>
                    <a:gd name="connsiteX1" fmla="*/ 2759694 w 2759694"/>
                    <a:gd name="connsiteY1" fmla="*/ 0 h 2215453"/>
                    <a:gd name="connsiteX2" fmla="*/ 2759694 w 2759694"/>
                    <a:gd name="connsiteY2" fmla="*/ 2215453 h 2215453"/>
                    <a:gd name="connsiteX3" fmla="*/ 0 w 2759694"/>
                    <a:gd name="connsiteY3" fmla="*/ 2215453 h 2215453"/>
                  </a:gdLst>
                  <a:ahLst/>
                  <a:cxnLst>
                    <a:cxn ang="0">
                      <a:pos x="connsiteX0" y="connsiteY0"/>
                    </a:cxn>
                    <a:cxn ang="0">
                      <a:pos x="connsiteX1" y="connsiteY1"/>
                    </a:cxn>
                    <a:cxn ang="0">
                      <a:pos x="connsiteX2" y="connsiteY2"/>
                    </a:cxn>
                    <a:cxn ang="0">
                      <a:pos x="connsiteX3" y="connsiteY3"/>
                    </a:cxn>
                  </a:cxnLst>
                  <a:rect l="l" t="t" r="r" b="b"/>
                  <a:pathLst>
                    <a:path w="2759694" h="2215453">
                      <a:moveTo>
                        <a:pt x="0" y="0"/>
                      </a:moveTo>
                      <a:lnTo>
                        <a:pt x="2759694" y="0"/>
                      </a:lnTo>
                      <a:lnTo>
                        <a:pt x="2759694" y="2215453"/>
                      </a:lnTo>
                      <a:lnTo>
                        <a:pt x="0" y="2215453"/>
                      </a:lnTo>
                      <a:close/>
                    </a:path>
                  </a:pathLst>
                </a:custGeom>
                <a:effectLst>
                  <a:outerShdw blurRad="50800" dist="38100" dir="2700000" algn="tl" rotWithShape="0">
                    <a:prstClr val="black">
                      <a:alpha val="40000"/>
                    </a:prstClr>
                  </a:outerShdw>
                </a:effectLst>
              </p:spPr>
            </p:pic>
            <p:sp>
              <p:nvSpPr>
                <p:cNvPr id="136" name="楕円 135">
                  <a:extLst>
                    <a:ext uri="{FF2B5EF4-FFF2-40B4-BE49-F238E27FC236}">
                      <a16:creationId xmlns:a16="http://schemas.microsoft.com/office/drawing/2014/main" id="{6EE41140-4C89-4651-BA1A-CCD90315F6B0}"/>
                    </a:ext>
                  </a:extLst>
                </p:cNvPr>
                <p:cNvSpPr/>
                <p:nvPr/>
              </p:nvSpPr>
              <p:spPr bwMode="gray">
                <a:xfrm>
                  <a:off x="1313708" y="3991078"/>
                  <a:ext cx="952652" cy="906316"/>
                </a:xfrm>
                <a:prstGeom prst="ellipse">
                  <a:avLst/>
                </a:prstGeom>
                <a:solidFill>
                  <a:srgbClr val="FFC000">
                    <a:alpha val="10000"/>
                  </a:srgb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7" name="円弧 136">
                  <a:extLst>
                    <a:ext uri="{FF2B5EF4-FFF2-40B4-BE49-F238E27FC236}">
                      <a16:creationId xmlns:a16="http://schemas.microsoft.com/office/drawing/2014/main" id="{E7D35028-E533-45ED-8B00-242AB576EFEC}"/>
                    </a:ext>
                  </a:extLst>
                </p:cNvPr>
                <p:cNvSpPr/>
                <p:nvPr/>
              </p:nvSpPr>
              <p:spPr bwMode="gray">
                <a:xfrm rot="18210099" flipH="1" flipV="1">
                  <a:off x="1604795" y="4252319"/>
                  <a:ext cx="619124" cy="424069"/>
                </a:xfrm>
                <a:prstGeom prst="arc">
                  <a:avLst>
                    <a:gd name="adj1" fmla="val 1429629"/>
                    <a:gd name="adj2" fmla="val 10356812"/>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8" name="円弧 137">
                  <a:extLst>
                    <a:ext uri="{FF2B5EF4-FFF2-40B4-BE49-F238E27FC236}">
                      <a16:creationId xmlns:a16="http://schemas.microsoft.com/office/drawing/2014/main" id="{43F3AE5A-15E4-499E-9480-04E2F53ED866}"/>
                    </a:ext>
                  </a:extLst>
                </p:cNvPr>
                <p:cNvSpPr/>
                <p:nvPr/>
              </p:nvSpPr>
              <p:spPr bwMode="gray">
                <a:xfrm rot="20407907" flipH="1" flipV="1">
                  <a:off x="2058884" y="4159693"/>
                  <a:ext cx="95949" cy="89949"/>
                </a:xfrm>
                <a:prstGeom prst="arc">
                  <a:avLst>
                    <a:gd name="adj1" fmla="val 693786"/>
                    <a:gd name="adj2" fmla="val 1069950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9" name="円弧 138">
                  <a:extLst>
                    <a:ext uri="{FF2B5EF4-FFF2-40B4-BE49-F238E27FC236}">
                      <a16:creationId xmlns:a16="http://schemas.microsoft.com/office/drawing/2014/main" id="{58594B74-22EE-4A58-987B-322F271B7D9D}"/>
                    </a:ext>
                  </a:extLst>
                </p:cNvPr>
                <p:cNvSpPr/>
                <p:nvPr/>
              </p:nvSpPr>
              <p:spPr bwMode="gray">
                <a:xfrm rot="19895116" flipH="1" flipV="1">
                  <a:off x="1295679" y="4252028"/>
                  <a:ext cx="811012" cy="281274"/>
                </a:xfrm>
                <a:prstGeom prst="arc">
                  <a:avLst>
                    <a:gd name="adj1" fmla="val 136023"/>
                    <a:gd name="adj2" fmla="val 10764651"/>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0" name="円弧 139">
                  <a:extLst>
                    <a:ext uri="{FF2B5EF4-FFF2-40B4-BE49-F238E27FC236}">
                      <a16:creationId xmlns:a16="http://schemas.microsoft.com/office/drawing/2014/main" id="{730AC356-A7AC-46A1-BADE-E14BED49BD6C}"/>
                    </a:ext>
                  </a:extLst>
                </p:cNvPr>
                <p:cNvSpPr/>
                <p:nvPr/>
              </p:nvSpPr>
              <p:spPr bwMode="gray">
                <a:xfrm rot="171797" flipH="1" flipV="1">
                  <a:off x="1650397" y="4123707"/>
                  <a:ext cx="426726" cy="226563"/>
                </a:xfrm>
                <a:prstGeom prst="arc">
                  <a:avLst>
                    <a:gd name="adj1" fmla="val 180848"/>
                    <a:gd name="adj2" fmla="val 10241919"/>
                  </a:avLst>
                </a:prstGeom>
                <a:ln w="9525">
                  <a:solidFill>
                    <a:srgbClr val="FFCD00"/>
                  </a:solidFill>
                  <a:prstDash val="soli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1" name="楕円 140">
                  <a:extLst>
                    <a:ext uri="{FF2B5EF4-FFF2-40B4-BE49-F238E27FC236}">
                      <a16:creationId xmlns:a16="http://schemas.microsoft.com/office/drawing/2014/main" id="{98BF4D4F-C9C0-41B3-97B0-352298857C0F}"/>
                    </a:ext>
                  </a:extLst>
                </p:cNvPr>
                <p:cNvSpPr/>
                <p:nvPr/>
              </p:nvSpPr>
              <p:spPr bwMode="gray">
                <a:xfrm>
                  <a:off x="1640311" y="4619692"/>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2" name="楕円 141">
                  <a:extLst>
                    <a:ext uri="{FF2B5EF4-FFF2-40B4-BE49-F238E27FC236}">
                      <a16:creationId xmlns:a16="http://schemas.microsoft.com/office/drawing/2014/main" id="{67050AB0-C476-4DA7-9E35-993AF491345B}"/>
                    </a:ext>
                  </a:extLst>
                </p:cNvPr>
                <p:cNvSpPr/>
                <p:nvPr/>
              </p:nvSpPr>
              <p:spPr bwMode="gray">
                <a:xfrm>
                  <a:off x="2024664" y="4154643"/>
                  <a:ext cx="53712" cy="53712"/>
                </a:xfrm>
                <a:prstGeom prst="ellipse">
                  <a:avLst/>
                </a:prstGeom>
                <a:solidFill>
                  <a:schemeClr val="bg1"/>
                </a:solidFill>
                <a:ln w="12700" algn="ctr">
                  <a:solidFill>
                    <a:schemeClr val="tx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3" name="楕円 142">
                  <a:extLst>
                    <a:ext uri="{FF2B5EF4-FFF2-40B4-BE49-F238E27FC236}">
                      <a16:creationId xmlns:a16="http://schemas.microsoft.com/office/drawing/2014/main" id="{246342A8-5777-4CB9-95B0-109FAD940D0E}"/>
                    </a:ext>
                  </a:extLst>
                </p:cNvPr>
                <p:cNvSpPr/>
                <p:nvPr/>
              </p:nvSpPr>
              <p:spPr bwMode="gray">
                <a:xfrm>
                  <a:off x="1609035" y="4191057"/>
                  <a:ext cx="53712" cy="53712"/>
                </a:xfrm>
                <a:prstGeom prst="ellipse">
                  <a:avLst/>
                </a:prstGeom>
                <a:solidFill>
                  <a:schemeClr val="bg1"/>
                </a:solidFill>
                <a:ln w="12700" algn="ctr">
                  <a:solidFill>
                    <a:schemeClr val="accent6"/>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F79646"/>
                    </a:solidFill>
                    <a:effectLst/>
                    <a:uLnTx/>
                    <a:uFillTx/>
                    <a:latin typeface="Meiryo UI" panose="020B0604030504040204" pitchFamily="50" charset="-128"/>
                    <a:ea typeface="Meiryo UI" panose="020B0604030504040204" pitchFamily="50" charset="-128"/>
                    <a:cs typeface="+mn-cs"/>
                  </a:endParaRPr>
                </a:p>
              </p:txBody>
            </p:sp>
            <p:sp>
              <p:nvSpPr>
                <p:cNvPr id="144" name="楕円 143">
                  <a:extLst>
                    <a:ext uri="{FF2B5EF4-FFF2-40B4-BE49-F238E27FC236}">
                      <a16:creationId xmlns:a16="http://schemas.microsoft.com/office/drawing/2014/main" id="{71FC0DF2-A85B-46A4-A40B-74C5651D9F3A}"/>
                    </a:ext>
                  </a:extLst>
                </p:cNvPr>
                <p:cNvSpPr/>
                <p:nvPr/>
              </p:nvSpPr>
              <p:spPr bwMode="gray">
                <a:xfrm>
                  <a:off x="1326571" y="4579317"/>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sp>
              <p:nvSpPr>
                <p:cNvPr id="145" name="楕円 144">
                  <a:extLst>
                    <a:ext uri="{FF2B5EF4-FFF2-40B4-BE49-F238E27FC236}">
                      <a16:creationId xmlns:a16="http://schemas.microsoft.com/office/drawing/2014/main" id="{31F17E1A-A9B7-4A5D-8F70-0FCACB52C28D}"/>
                    </a:ext>
                  </a:extLst>
                </p:cNvPr>
                <p:cNvSpPr/>
                <p:nvPr/>
              </p:nvSpPr>
              <p:spPr bwMode="gray">
                <a:xfrm>
                  <a:off x="2131390" y="4174946"/>
                  <a:ext cx="36000" cy="36000"/>
                </a:xfrm>
                <a:prstGeom prst="ellipse">
                  <a:avLst/>
                </a:prstGeom>
                <a:solidFill>
                  <a:schemeClr val="bg1"/>
                </a:solidFill>
                <a:ln w="12700" algn="ctr">
                  <a:solidFill>
                    <a:schemeClr val="accent2"/>
                  </a:solidFill>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804833" rtl="0" eaLnBrk="1" fontAlgn="auto" latinLnBrk="0" hangingPunct="1">
                    <a:lnSpc>
                      <a:spcPct val="100000"/>
                    </a:lnSpc>
                    <a:spcBef>
                      <a:spcPts val="0"/>
                    </a:spcBef>
                    <a:spcAft>
                      <a:spcPts val="0"/>
                    </a:spcAft>
                    <a:buClrTx/>
                    <a:buSzPct val="100000"/>
                    <a:buFontTx/>
                    <a:buNone/>
                    <a:tabLst/>
                    <a:defRPr/>
                  </a:pPr>
                  <a:endParaRPr kumimoji="1" lang="ja-JP" altLang="en-US" sz="650" b="1" i="0" u="none" strike="noStrike" kern="1200" cap="none" spc="0" normalizeH="0" baseline="0" noProof="0" dirty="0">
                    <a:ln>
                      <a:noFill/>
                    </a:ln>
                    <a:solidFill>
                      <a:srgbClr val="C0504D"/>
                    </a:solidFill>
                    <a:effectLst/>
                    <a:uLnTx/>
                    <a:uFillTx/>
                    <a:latin typeface="Meiryo UI" panose="020B0604030504040204" pitchFamily="50" charset="-128"/>
                    <a:ea typeface="Meiryo UI" panose="020B0604030504040204" pitchFamily="50" charset="-128"/>
                    <a:cs typeface="+mn-cs"/>
                  </a:endParaRPr>
                </a:p>
              </p:txBody>
            </p:sp>
          </p:grpSp>
          <p:sp>
            <p:nvSpPr>
              <p:cNvPr id="129" name="正方形/長方形 128"/>
              <p:cNvSpPr/>
              <p:nvPr/>
            </p:nvSpPr>
            <p:spPr>
              <a:xfrm>
                <a:off x="5053108" y="3958772"/>
                <a:ext cx="468000" cy="196926"/>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a:t>
                </a:r>
                <a:r>
                  <a:rPr kumimoji="1" lang="ja-JP" altLang="en-US" sz="7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空</a:t>
                </a:r>
              </a:p>
            </p:txBody>
          </p:sp>
          <p:sp>
            <p:nvSpPr>
              <p:cNvPr id="130" name="正方形/長方形 129"/>
              <p:cNvSpPr/>
              <p:nvPr/>
            </p:nvSpPr>
            <p:spPr>
              <a:xfrm>
                <a:off x="3978233" y="3469050"/>
                <a:ext cx="678320" cy="22954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淡路島</a:t>
                </a:r>
              </a:p>
            </p:txBody>
          </p:sp>
          <p:sp>
            <p:nvSpPr>
              <p:cNvPr id="131" name="正方形/長方形 130"/>
              <p:cNvSpPr/>
              <p:nvPr/>
            </p:nvSpPr>
            <p:spPr>
              <a:xfrm>
                <a:off x="4502985" y="3089009"/>
                <a:ext cx="717885" cy="23743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神戸空港</a:t>
                </a:r>
              </a:p>
            </p:txBody>
          </p:sp>
          <p:sp>
            <p:nvSpPr>
              <p:cNvPr id="132" name="正方形/長方形 131"/>
              <p:cNvSpPr/>
              <p:nvPr/>
            </p:nvSpPr>
            <p:spPr>
              <a:xfrm>
                <a:off x="5143375" y="3609800"/>
                <a:ext cx="732480" cy="223345"/>
              </a:xfrm>
              <a:prstGeom prst="rect">
                <a:avLst/>
              </a:prstGeom>
              <a:solidFill>
                <a:schemeClr val="accent1">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a:t>
                </a:r>
              </a:p>
            </p:txBody>
          </p:sp>
          <p:sp>
            <p:nvSpPr>
              <p:cNvPr id="133" name="フローチャート: 結合子 132"/>
              <p:cNvSpPr/>
              <p:nvPr/>
            </p:nvSpPr>
            <p:spPr>
              <a:xfrm>
                <a:off x="5232124" y="3455667"/>
                <a:ext cx="108000" cy="108000"/>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63"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26" name="テキスト ボックス 125">
              <a:extLst>
                <a:ext uri="{FF2B5EF4-FFF2-40B4-BE49-F238E27FC236}">
                  <a16:creationId xmlns:a16="http://schemas.microsoft.com/office/drawing/2014/main" id="{233774CE-BB03-49E5-94E8-1F2C71E354FD}"/>
                </a:ext>
              </a:extLst>
            </p:cNvPr>
            <p:cNvSpPr txBox="1"/>
            <p:nvPr/>
          </p:nvSpPr>
          <p:spPr>
            <a:xfrm>
              <a:off x="4788381" y="5923802"/>
              <a:ext cx="2635953" cy="294610"/>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（出典）空の移動革命社会実装に向けた</a:t>
              </a:r>
              <a:endParaRPr kumimoji="1" lang="en-US" altLang="ja-JP"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5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大阪版ロードマップ　／アクションプラン（一部加工）</a:t>
              </a:r>
            </a:p>
          </p:txBody>
        </p:sp>
        <p:sp>
          <p:nvSpPr>
            <p:cNvPr id="127" name="正方形/長方形 126"/>
            <p:cNvSpPr/>
            <p:nvPr/>
          </p:nvSpPr>
          <p:spPr>
            <a:xfrm>
              <a:off x="5954918" y="4926842"/>
              <a:ext cx="759464" cy="2085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大阪市内</a:t>
              </a:r>
            </a:p>
          </p:txBody>
        </p:sp>
      </p:grpSp>
      <p:grpSp>
        <p:nvGrpSpPr>
          <p:cNvPr id="146" name="グループ化 145"/>
          <p:cNvGrpSpPr/>
          <p:nvPr/>
        </p:nvGrpSpPr>
        <p:grpSpPr>
          <a:xfrm>
            <a:off x="7149060" y="2212065"/>
            <a:ext cx="2009924" cy="1583956"/>
            <a:chOff x="9496779" y="2958329"/>
            <a:chExt cx="2082195" cy="1595466"/>
          </a:xfrm>
        </p:grpSpPr>
        <p:sp>
          <p:nvSpPr>
            <p:cNvPr id="147" name="テキスト ボックス 146">
              <a:extLst>
                <a:ext uri="{FF2B5EF4-FFF2-40B4-BE49-F238E27FC236}">
                  <a16:creationId xmlns:a16="http://schemas.microsoft.com/office/drawing/2014/main" id="{233774CE-BB03-49E5-94E8-1F2C71E354FD}"/>
                </a:ext>
              </a:extLst>
            </p:cNvPr>
            <p:cNvSpPr txBox="1"/>
            <p:nvPr/>
          </p:nvSpPr>
          <p:spPr>
            <a:xfrm>
              <a:off x="9496779" y="4286586"/>
              <a:ext cx="2082195" cy="267209"/>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未来医療国際拠点（イメージ）</a:t>
              </a:r>
              <a:endParaRPr kumimoji="1" lang="en-US" altLang="ja-JP" sz="6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48" name="図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7059" y="2958329"/>
              <a:ext cx="1316565" cy="1316565"/>
            </a:xfrm>
            <a:prstGeom prst="rect">
              <a:avLst/>
            </a:prstGeom>
          </p:spPr>
        </p:pic>
      </p:gr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32</a:t>
            </a:fld>
            <a:endParaRPr lang="ja-JP" altLang="en-US"/>
          </a:p>
        </p:txBody>
      </p:sp>
    </p:spTree>
    <p:extLst>
      <p:ext uri="{BB962C8B-B14F-4D97-AF65-F5344CB8AC3E}">
        <p14:creationId xmlns:p14="http://schemas.microsoft.com/office/powerpoint/2010/main" val="3433482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■（協会・大阪府市等）要望活動２：万博関連ソフト</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事業②</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3" name="正方形/長方形 152">
            <a:extLst>
              <a:ext uri="{FF2B5EF4-FFF2-40B4-BE49-F238E27FC236}">
                <a16:creationId xmlns:a16="http://schemas.microsoft.com/office/drawing/2014/main" id="{F3052D5A-CE1E-4AC7-BB3D-36965004A9A3}"/>
              </a:ext>
            </a:extLst>
          </p:cNvPr>
          <p:cNvSpPr/>
          <p:nvPr/>
        </p:nvSpPr>
        <p:spPr>
          <a:xfrm>
            <a:off x="156628" y="797226"/>
            <a:ext cx="8728778" cy="1853258"/>
          </a:xfrm>
          <a:prstGeom prst="rect">
            <a:avLst/>
          </a:prstGeom>
          <a:noFill/>
          <a:ln w="317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4" name="角丸四角形 153"/>
          <p:cNvSpPr/>
          <p:nvPr/>
        </p:nvSpPr>
        <p:spPr>
          <a:xfrm>
            <a:off x="143221" y="635414"/>
            <a:ext cx="2601695" cy="310698"/>
          </a:xfrm>
          <a:prstGeom prst="roundRect">
            <a:avLst>
              <a:gd name="adj" fmla="val 50000"/>
            </a:avLst>
          </a:prstGeom>
          <a:solidFill>
            <a:schemeClr val="accent1">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３．カーボンニュートラルの実現</a:t>
            </a:r>
          </a:p>
        </p:txBody>
      </p:sp>
      <p:sp>
        <p:nvSpPr>
          <p:cNvPr id="155" name="テキスト ボックス 154"/>
          <p:cNvSpPr txBox="1"/>
          <p:nvPr/>
        </p:nvSpPr>
        <p:spPr>
          <a:xfrm>
            <a:off x="360604" y="990887"/>
            <a:ext cx="8692865"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万博会場内外において、カーボンニュートラルに資する様々な技術の実証・実装</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めざ</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す</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大阪府において最先端技術の開発・実証にチャレンジする企業を後押しする事業を実施</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水素や次世代燃料などに係る事業</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件を採択（</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年度予算：</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56" name="グループ化 155"/>
          <p:cNvGrpSpPr/>
          <p:nvPr/>
        </p:nvGrpSpPr>
        <p:grpSpPr>
          <a:xfrm>
            <a:off x="1211092" y="1900447"/>
            <a:ext cx="7488626" cy="736206"/>
            <a:chOff x="827524" y="3022373"/>
            <a:chExt cx="7399507" cy="646451"/>
          </a:xfrm>
        </p:grpSpPr>
        <p:sp>
          <p:nvSpPr>
            <p:cNvPr id="157" name="角丸四角形 83">
              <a:extLst>
                <a:ext uri="{FF2B5EF4-FFF2-40B4-BE49-F238E27FC236}">
                  <a16:creationId xmlns:a16="http://schemas.microsoft.com/office/drawing/2014/main" id="{D38583A9-059D-490E-A72C-F794525897E5}"/>
                </a:ext>
              </a:extLst>
            </p:cNvPr>
            <p:cNvSpPr/>
            <p:nvPr/>
          </p:nvSpPr>
          <p:spPr>
            <a:xfrm flipH="1">
              <a:off x="5687384" y="3067445"/>
              <a:ext cx="2539647" cy="51338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3875" tIns="0" rIns="0" bIns="0" rtlCol="0" anchor="ctr" anchorCtr="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・最先端技術の社会実装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ts val="122"/>
                </a:lnSpc>
                <a:spcBef>
                  <a:spcPts val="183"/>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55721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・次世代のグリーンビジネスとして展開・拡大</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91">
              <a:extLst>
                <a:ext uri="{FF2B5EF4-FFF2-40B4-BE49-F238E27FC236}">
                  <a16:creationId xmlns:a16="http://schemas.microsoft.com/office/drawing/2014/main" id="{12CC04B7-0E76-4D06-B1C0-C5C0037AE2C2}"/>
                </a:ext>
              </a:extLst>
            </p:cNvPr>
            <p:cNvSpPr/>
            <p:nvPr/>
          </p:nvSpPr>
          <p:spPr>
            <a:xfrm>
              <a:off x="3839265" y="3112515"/>
              <a:ext cx="1494378" cy="404237"/>
            </a:xfrm>
            <a:prstGeom prst="roundRect">
              <a:avLst>
                <a:gd name="adj" fmla="val 10770"/>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lIns="21938" tIns="21938" rIns="21938" bIns="21938" rtlCol="0" anchor="t"/>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R7</a:t>
              </a: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万博で披露</a:t>
              </a:r>
              <a:endParaRPr kumimoji="1" lang="en-US" altLang="ja-JP"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557213" rtl="0" eaLnBrk="1" fontAlgn="auto" latinLnBrk="0" hangingPunct="1">
                <a:lnSpc>
                  <a:spcPct val="100000"/>
                </a:lnSpc>
                <a:spcBef>
                  <a:spcPts val="183"/>
                </a:spcBef>
                <a:spcAft>
                  <a:spcPts val="0"/>
                </a:spcAft>
                <a:buClrTx/>
                <a:buSzTx/>
                <a:buFontTx/>
                <a:buNone/>
                <a:tabLst/>
                <a:defRPr/>
              </a:pPr>
              <a:r>
                <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会場内外で展開</a:t>
              </a:r>
              <a:endParaRPr kumimoji="1" lang="en-US" altLang="ja-JP"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59" name="二等辺三角形 158">
              <a:extLst>
                <a:ext uri="{FF2B5EF4-FFF2-40B4-BE49-F238E27FC236}">
                  <a16:creationId xmlns:a16="http://schemas.microsoft.com/office/drawing/2014/main" id="{3285754A-919C-4CAF-8234-76414CDC9A0D}"/>
                </a:ext>
              </a:extLst>
            </p:cNvPr>
            <p:cNvSpPr/>
            <p:nvPr/>
          </p:nvSpPr>
          <p:spPr>
            <a:xfrm rot="5400000">
              <a:off x="3429634"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0" name="角丸四角形 131">
              <a:extLst>
                <a:ext uri="{FF2B5EF4-FFF2-40B4-BE49-F238E27FC236}">
                  <a16:creationId xmlns:a16="http://schemas.microsoft.com/office/drawing/2014/main" id="{2B0A513F-1EFA-4B91-9A13-BB4FC94E7014}"/>
                </a:ext>
              </a:extLst>
            </p:cNvPr>
            <p:cNvSpPr/>
            <p:nvPr/>
          </p:nvSpPr>
          <p:spPr>
            <a:xfrm>
              <a:off x="827524" y="3022373"/>
              <a:ext cx="2632497" cy="593869"/>
            </a:xfrm>
            <a:prstGeom prst="roundRect">
              <a:avLst>
                <a:gd name="adj" fmla="val 1006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557213" rtl="0" eaLnBrk="1" fontAlgn="auto" latinLnBrk="0" hangingPunct="1">
                <a:lnSpc>
                  <a:spcPct val="100000"/>
                </a:lnSpc>
                <a:spcBef>
                  <a:spcPts val="0"/>
                </a:spcBef>
                <a:spcAft>
                  <a:spcPts val="0"/>
                </a:spcAft>
                <a:buClrTx/>
                <a:buSzTx/>
                <a:buFontTx/>
                <a:buNone/>
                <a:tabLst/>
                <a:defRPr/>
              </a:pPr>
              <a:endParaRPr kumimoji="1" lang="en-US" altLang="ja-JP" sz="1000" b="0" i="0" u="sng"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1" name="テキスト ボックス 160">
              <a:extLst>
                <a:ext uri="{FF2B5EF4-FFF2-40B4-BE49-F238E27FC236}">
                  <a16:creationId xmlns:a16="http://schemas.microsoft.com/office/drawing/2014/main" id="{1A90DADA-EE3D-436C-8C23-243E86B6AC81}"/>
                </a:ext>
              </a:extLst>
            </p:cNvPr>
            <p:cNvSpPr txBox="1"/>
            <p:nvPr/>
          </p:nvSpPr>
          <p:spPr>
            <a:xfrm>
              <a:off x="910575" y="3264971"/>
              <a:ext cx="632354" cy="180000"/>
            </a:xfrm>
            <a:prstGeom prst="rect">
              <a:avLst/>
            </a:prstGeom>
            <a:solidFill>
              <a:schemeClr val="bg1"/>
            </a:solidFill>
            <a:ln>
              <a:solidFill>
                <a:srgbClr val="0070C0"/>
              </a:solidFill>
              <a:prstDash val="solid"/>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2" name="テキスト ボックス 161">
              <a:extLst>
                <a:ext uri="{FF2B5EF4-FFF2-40B4-BE49-F238E27FC236}">
                  <a16:creationId xmlns:a16="http://schemas.microsoft.com/office/drawing/2014/main" id="{03D22DA5-4022-4481-929A-679C024887C3}"/>
                </a:ext>
              </a:extLst>
            </p:cNvPr>
            <p:cNvSpPr txBox="1"/>
            <p:nvPr/>
          </p:nvSpPr>
          <p:spPr>
            <a:xfrm>
              <a:off x="827524" y="3099266"/>
              <a:ext cx="715405" cy="186988"/>
            </a:xfrm>
            <a:prstGeom prst="rect">
              <a:avLst/>
            </a:prstGeom>
            <a:noFill/>
          </p:spPr>
          <p:txBody>
            <a:bodyPr wrap="square" tIns="0"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sp>
          <p:nvSpPr>
            <p:cNvPr id="163" name="テキスト ボックス 162">
              <a:extLst>
                <a:ext uri="{FF2B5EF4-FFF2-40B4-BE49-F238E27FC236}">
                  <a16:creationId xmlns:a16="http://schemas.microsoft.com/office/drawing/2014/main" id="{B5088770-7460-4E81-9C75-DC8565AE0D22}"/>
                </a:ext>
              </a:extLst>
            </p:cNvPr>
            <p:cNvSpPr txBox="1"/>
            <p:nvPr/>
          </p:nvSpPr>
          <p:spPr>
            <a:xfrm>
              <a:off x="1829463" y="3098076"/>
              <a:ext cx="619012" cy="216557"/>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R5</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4" name="テキスト ボックス 163">
              <a:extLst>
                <a:ext uri="{FF2B5EF4-FFF2-40B4-BE49-F238E27FC236}">
                  <a16:creationId xmlns:a16="http://schemas.microsoft.com/office/drawing/2014/main" id="{2EF41D4B-396E-4F16-96EE-CA6B346356A5}"/>
                </a:ext>
              </a:extLst>
            </p:cNvPr>
            <p:cNvSpPr txBox="1"/>
            <p:nvPr/>
          </p:nvSpPr>
          <p:spPr>
            <a:xfrm>
              <a:off x="1819187" y="3235970"/>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5" name="二等辺三角形 164">
              <a:extLst>
                <a:ext uri="{FF2B5EF4-FFF2-40B4-BE49-F238E27FC236}">
                  <a16:creationId xmlns:a16="http://schemas.microsoft.com/office/drawing/2014/main" id="{921720C2-E28F-47D7-9A26-BD3A6B269799}"/>
                </a:ext>
              </a:extLst>
            </p:cNvPr>
            <p:cNvSpPr/>
            <p:nvPr/>
          </p:nvSpPr>
          <p:spPr>
            <a:xfrm rot="5400000">
              <a:off x="1596309" y="3286071"/>
              <a:ext cx="203591" cy="1515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6" name="二等辺三角形 165">
              <a:extLst>
                <a:ext uri="{FF2B5EF4-FFF2-40B4-BE49-F238E27FC236}">
                  <a16:creationId xmlns:a16="http://schemas.microsoft.com/office/drawing/2014/main" id="{E254D519-1F92-4D1B-804C-5687280F7D63}"/>
                </a:ext>
              </a:extLst>
            </p:cNvPr>
            <p:cNvSpPr/>
            <p:nvPr/>
          </p:nvSpPr>
          <p:spPr>
            <a:xfrm rot="5400000">
              <a:off x="2504609" y="3256823"/>
              <a:ext cx="203593" cy="14348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7" name="テキスト ボックス 166">
              <a:extLst>
                <a:ext uri="{FF2B5EF4-FFF2-40B4-BE49-F238E27FC236}">
                  <a16:creationId xmlns:a16="http://schemas.microsoft.com/office/drawing/2014/main" id="{2DC5B72F-927E-4255-83C0-C09F4FBFAEEF}"/>
                </a:ext>
              </a:extLst>
            </p:cNvPr>
            <p:cNvSpPr txBox="1"/>
            <p:nvPr/>
          </p:nvSpPr>
          <p:spPr>
            <a:xfrm>
              <a:off x="1892500" y="3391062"/>
              <a:ext cx="1160077" cy="225181"/>
            </a:xfrm>
            <a:prstGeom prst="rect">
              <a:avLst/>
            </a:prstGeom>
            <a:noFill/>
          </p:spPr>
          <p:txBody>
            <a:bodyPr wrap="square" lIns="21938" rIns="21938" rtlCol="0">
              <a:noAutofit/>
            </a:bodyPr>
            <a:lstStyle/>
            <a:p>
              <a:pPr marL="0" marR="0" lvl="0" indent="0" algn="l"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 寄附について調整中</a:t>
              </a:r>
            </a:p>
          </p:txBody>
        </p:sp>
        <p:sp>
          <p:nvSpPr>
            <p:cNvPr id="168" name="角丸四角形 83">
              <a:extLst>
                <a:ext uri="{FF2B5EF4-FFF2-40B4-BE49-F238E27FC236}">
                  <a16:creationId xmlns:a16="http://schemas.microsoft.com/office/drawing/2014/main" id="{C3CC7D40-72DC-4001-A0FB-E7F0799C9208}"/>
                </a:ext>
              </a:extLst>
            </p:cNvPr>
            <p:cNvSpPr/>
            <p:nvPr/>
          </p:nvSpPr>
          <p:spPr>
            <a:xfrm flipH="1">
              <a:off x="916587" y="3401217"/>
              <a:ext cx="692842" cy="26760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l" defTabSz="557213" rtl="0" eaLnBrk="1" fontAlgn="auto" latinLnBrk="0" hangingPunct="1">
                <a:lnSpc>
                  <a:spcPts val="609"/>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予算：５億円</a:t>
              </a:r>
              <a:endParaRPr kumimoji="1" lang="en-US" altLang="ja-JP" sz="900"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9" name="テキスト ボックス 168">
              <a:extLst>
                <a:ext uri="{FF2B5EF4-FFF2-40B4-BE49-F238E27FC236}">
                  <a16:creationId xmlns:a16="http://schemas.microsoft.com/office/drawing/2014/main" id="{74EBA764-940F-463B-9911-ACE34E31D246}"/>
                </a:ext>
              </a:extLst>
            </p:cNvPr>
            <p:cNvSpPr txBox="1"/>
            <p:nvPr/>
          </p:nvSpPr>
          <p:spPr>
            <a:xfrm>
              <a:off x="2735009" y="3245516"/>
              <a:ext cx="619012" cy="180000"/>
            </a:xfrm>
            <a:prstGeom prst="rect">
              <a:avLst/>
            </a:prstGeom>
            <a:solidFill>
              <a:schemeClr val="bg1"/>
            </a:solidFill>
            <a:ln>
              <a:solidFill>
                <a:srgbClr val="0070C0"/>
              </a:solidFill>
              <a:prstDash val="dash"/>
            </a:ln>
          </p:spPr>
          <p:txBody>
            <a:bodyPr wrap="square" lIns="21938" tIns="21938" rIns="21938" bIns="21938" rtlCol="0" anchor="ctr">
              <a:noAutofit/>
            </a:bodyPr>
            <a:lstStyle/>
            <a:p>
              <a:pPr marL="0" marR="0" lvl="0" indent="0" algn="ctr" defTabSz="557213" rtl="0" eaLnBrk="1" fontAlgn="auto" latinLnBrk="0" hangingPunct="1">
                <a:lnSpc>
                  <a:spcPts val="731"/>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開発・実証</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0" name="テキスト ボックス 169">
              <a:extLst>
                <a:ext uri="{FF2B5EF4-FFF2-40B4-BE49-F238E27FC236}">
                  <a16:creationId xmlns:a16="http://schemas.microsoft.com/office/drawing/2014/main" id="{A00F3DB7-5635-4022-ACA0-2ACB8F1B69B3}"/>
                </a:ext>
              </a:extLst>
            </p:cNvPr>
            <p:cNvSpPr txBox="1"/>
            <p:nvPr/>
          </p:nvSpPr>
          <p:spPr>
            <a:xfrm>
              <a:off x="2710949" y="3109935"/>
              <a:ext cx="619012" cy="186988"/>
            </a:xfrm>
            <a:prstGeom prst="rect">
              <a:avLst/>
            </a:prstGeom>
            <a:noFill/>
          </p:spPr>
          <p:txBody>
            <a:bodyPr wrap="square" lIns="21938" tIns="0" rIns="21938" rtlCol="0">
              <a:noAutofit/>
            </a:bodyPr>
            <a:lstStyle/>
            <a:p>
              <a:pPr marL="0" marR="0" lvl="0" indent="0" algn="ctr" defTabSz="557213"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R6</a:t>
              </a: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0" i="0" u="none" strike="noStrike" kern="1200" cap="none" spc="0" normalizeH="0" baseline="3000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1" name="二等辺三角形 170">
              <a:extLst>
                <a:ext uri="{FF2B5EF4-FFF2-40B4-BE49-F238E27FC236}">
                  <a16:creationId xmlns:a16="http://schemas.microsoft.com/office/drawing/2014/main" id="{3285754A-919C-4CAF-8234-76414CDC9A0D}"/>
                </a:ext>
              </a:extLst>
            </p:cNvPr>
            <p:cNvSpPr/>
            <p:nvPr/>
          </p:nvSpPr>
          <p:spPr>
            <a:xfrm rot="5400000">
              <a:off x="5269401" y="3249964"/>
              <a:ext cx="450105" cy="1140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721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172" name="正方形/長方形 171">
            <a:extLst>
              <a:ext uri="{FF2B5EF4-FFF2-40B4-BE49-F238E27FC236}">
                <a16:creationId xmlns:a16="http://schemas.microsoft.com/office/drawing/2014/main" id="{F3052D5A-CE1E-4AC7-BB3D-36965004A9A3}"/>
              </a:ext>
            </a:extLst>
          </p:cNvPr>
          <p:cNvSpPr/>
          <p:nvPr/>
        </p:nvSpPr>
        <p:spPr>
          <a:xfrm>
            <a:off x="156628" y="2869503"/>
            <a:ext cx="8728778" cy="1899891"/>
          </a:xfrm>
          <a:prstGeom prst="rect">
            <a:avLst/>
          </a:pr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3" name="角丸四角形 172"/>
          <p:cNvSpPr/>
          <p:nvPr/>
        </p:nvSpPr>
        <p:spPr>
          <a:xfrm>
            <a:off x="150373" y="2775334"/>
            <a:ext cx="3257297" cy="305271"/>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バスの普及</a:t>
            </a:r>
          </a:p>
        </p:txBody>
      </p:sp>
      <p:sp>
        <p:nvSpPr>
          <p:cNvPr id="174" name="テキスト ボックス 173"/>
          <p:cNvSpPr txBox="1"/>
          <p:nvPr/>
        </p:nvSpPr>
        <p:spPr>
          <a:xfrm>
            <a:off x="360604" y="3137506"/>
            <a:ext cx="8032932" cy="1144865"/>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万博会場へのアクセス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パークアンドライドやシャトルバス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等に</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r>
              <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FC</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バスを活用。</a:t>
            </a:r>
            <a:endParaRPr kumimoji="1" lang="en-US" altLang="ja-JP"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国、府市補助により、万博アクセスで必要な１００台の確保をめざす（</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台を導入予定）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14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年度については、国補助が採択されなかった</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台について府市補助を拡充し、臨時支援を実施（府市補助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14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5" name="テキスト ボックス 174"/>
          <p:cNvSpPr txBox="1"/>
          <p:nvPr/>
        </p:nvSpPr>
        <p:spPr>
          <a:xfrm>
            <a:off x="1444069" y="4064243"/>
            <a:ext cx="1669180" cy="217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補助イメージ（</a:t>
            </a:r>
            <a:r>
              <a:rPr kumimoji="1" lang="en-US" altLang="ja-JP"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EV</a:t>
            </a:r>
            <a:r>
              <a:rPr kumimoji="1" lang="ja-JP" altLang="en-US" sz="81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バス）</a:t>
            </a:r>
          </a:p>
        </p:txBody>
      </p:sp>
      <p:grpSp>
        <p:nvGrpSpPr>
          <p:cNvPr id="176" name="グループ化 175"/>
          <p:cNvGrpSpPr/>
          <p:nvPr/>
        </p:nvGrpSpPr>
        <p:grpSpPr>
          <a:xfrm>
            <a:off x="1493867" y="4286582"/>
            <a:ext cx="5443633" cy="825508"/>
            <a:chOff x="1405004" y="3323620"/>
            <a:chExt cx="5105196" cy="606943"/>
          </a:xfrm>
        </p:grpSpPr>
        <p:sp>
          <p:nvSpPr>
            <p:cNvPr id="177" name="正方形/長方形 176"/>
            <p:cNvSpPr/>
            <p:nvPr/>
          </p:nvSpPr>
          <p:spPr>
            <a:xfrm>
              <a:off x="1405004" y="3323620"/>
              <a:ext cx="1695830" cy="284447"/>
            </a:xfrm>
            <a:prstGeom prst="rect">
              <a:avLst/>
            </a:prstGeom>
            <a:solidFill>
              <a:schemeClr val="accent4">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8" name="正方形/長方形 177"/>
            <p:cNvSpPr/>
            <p:nvPr/>
          </p:nvSpPr>
          <p:spPr>
            <a:xfrm>
              <a:off x="3106535" y="3323620"/>
              <a:ext cx="1695830" cy="28444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9" name="正方形/長方形 178"/>
            <p:cNvSpPr/>
            <p:nvPr/>
          </p:nvSpPr>
          <p:spPr>
            <a:xfrm>
              <a:off x="4802365" y="3323620"/>
              <a:ext cx="1695830" cy="284447"/>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0" name="テキスト ボックス 179"/>
            <p:cNvSpPr txBox="1"/>
            <p:nvPr/>
          </p:nvSpPr>
          <p:spPr>
            <a:xfrm>
              <a:off x="1557795" y="3356095"/>
              <a:ext cx="1424457"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1" name="テキスト ボックス 180"/>
            <p:cNvSpPr txBox="1"/>
            <p:nvPr/>
          </p:nvSpPr>
          <p:spPr>
            <a:xfrm>
              <a:off x="3265670" y="3356095"/>
              <a:ext cx="1548701"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府・市補助（</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2" name="テキスト ボックス 181"/>
            <p:cNvSpPr txBox="1"/>
            <p:nvPr/>
          </p:nvSpPr>
          <p:spPr>
            <a:xfrm>
              <a:off x="4962985" y="3362360"/>
              <a:ext cx="1547215" cy="5682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事業者負担（</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sp>
        <p:nvSpPr>
          <p:cNvPr id="183" name="正方形/長方形 182">
            <a:extLst>
              <a:ext uri="{FF2B5EF4-FFF2-40B4-BE49-F238E27FC236}">
                <a16:creationId xmlns:a16="http://schemas.microsoft.com/office/drawing/2014/main" id="{F3052D5A-CE1E-4AC7-BB3D-36965004A9A3}"/>
              </a:ext>
            </a:extLst>
          </p:cNvPr>
          <p:cNvSpPr/>
          <p:nvPr/>
        </p:nvSpPr>
        <p:spPr>
          <a:xfrm>
            <a:off x="166946" y="5199502"/>
            <a:ext cx="8747154" cy="1181826"/>
          </a:xfrm>
          <a:prstGeom prst="rect">
            <a:avLst/>
          </a:prstGeom>
          <a:solidFill>
            <a:schemeClr val="bg1"/>
          </a:solidFill>
          <a:ln w="317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89"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4" name="角丸四角形 183"/>
          <p:cNvSpPr/>
          <p:nvPr/>
        </p:nvSpPr>
        <p:spPr>
          <a:xfrm>
            <a:off x="164260" y="5016122"/>
            <a:ext cx="2857255" cy="335550"/>
          </a:xfrm>
          <a:prstGeom prst="roundRect">
            <a:avLst>
              <a:gd name="adj" fmla="val 50000"/>
            </a:avLst>
          </a:prstGeom>
          <a:solidFill>
            <a:schemeClr val="tx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５．スタートアップの参画促進</a:t>
            </a:r>
          </a:p>
        </p:txBody>
      </p:sp>
      <p:sp>
        <p:nvSpPr>
          <p:cNvPr id="185" name="テキスト ボックス 184"/>
          <p:cNvSpPr txBox="1"/>
          <p:nvPr/>
        </p:nvSpPr>
        <p:spPr>
          <a:xfrm>
            <a:off x="342316" y="5379393"/>
            <a:ext cx="8357402" cy="1015663"/>
          </a:xfrm>
          <a:prstGeom prst="rect">
            <a:avLst/>
          </a:prstGeom>
          <a:noFill/>
        </p:spPr>
        <p:txBody>
          <a:bodyPr wrap="square" rtlCol="0">
            <a:spAutoFit/>
          </a:bodyPr>
          <a:lstStyle/>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万博を機にイノベーションを加速するスタートアップを創出、世界に発信。</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京阪神の行政、経済界、大学等が連携した「大阪・京都・ひょうご神戸コンソーシアム」を中心としたハンズオン支援（資金調達、</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6101" marR="0" lvl="0" indent="-76101"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経営・販路プロモーション、インキュベーション、起業家育成等）によるスタートアップの創出・育成を推進</a:t>
            </a:r>
          </a:p>
          <a:p>
            <a:pPr marL="76101" marR="0" lvl="0" indent="-76101"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33</a:t>
            </a:fld>
            <a:endParaRPr lang="ja-JP" altLang="en-US"/>
          </a:p>
        </p:txBody>
      </p:sp>
    </p:spTree>
    <p:extLst>
      <p:ext uri="{BB962C8B-B14F-4D97-AF65-F5344CB8AC3E}">
        <p14:creationId xmlns:p14="http://schemas.microsoft.com/office/powerpoint/2010/main" val="126399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BC356D-1576-478B-8647-1361C6E9DFF7}" type="slidenum">
              <a:rPr kumimoji="1" lang="ja-JP" altLang="en-US" sz="1400" i="0" u="none" strike="noStrike" kern="1200" cap="none" spc="0" normalizeH="0" baseline="0" noProof="0" smtClean="0">
                <a:ln>
                  <a:noFill/>
                </a:ln>
                <a:solidFill>
                  <a:prstClr val="black"/>
                </a:solidFill>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400" i="0" u="none" strike="noStrike" kern="1200" cap="none" spc="0" normalizeH="0" baseline="0" noProof="0">
              <a:ln>
                <a:noFill/>
              </a:ln>
              <a:solidFill>
                <a:prstClr val="black"/>
              </a:solidFill>
              <a:effectLst/>
              <a:uLnTx/>
              <a:uFillTx/>
            </a:endParaRPr>
          </a:p>
        </p:txBody>
      </p:sp>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（大阪府市）要望</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活動３：大阪版</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アクションプラン</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a:blip r:embed="rId2"/>
          <a:stretch>
            <a:fillRect/>
          </a:stretch>
        </p:blipFill>
        <p:spPr>
          <a:xfrm>
            <a:off x="165314" y="908720"/>
            <a:ext cx="8813371" cy="5040559"/>
          </a:xfrm>
          <a:prstGeom prst="rect">
            <a:avLst/>
          </a:prstGeom>
        </p:spPr>
      </p:pic>
    </p:spTree>
    <p:extLst>
      <p:ext uri="{BB962C8B-B14F-4D97-AF65-F5344CB8AC3E}">
        <p14:creationId xmlns:p14="http://schemas.microsoft.com/office/powerpoint/2010/main" val="632164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■（大阪府市）機運醸成</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323528" y="492027"/>
            <a:ext cx="8617471" cy="105612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機運醸成の取組を本格化させていくため、令和４年４月に機運醸成アクションプラン（</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ver1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）を策定</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取組方向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関係機関（協会・自治体・経済界等）と連携しながら府内外に向けて広報やプロモーション活動を展開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あらゆるツール・ネットワークを活用し、大阪・関西から全国、海外へと機運を盛り上げていく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開催都市として、まずは府内の機運を高めていく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164828" y="1976645"/>
            <a:ext cx="4180861" cy="646331"/>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イベント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於：ユニバーサルスタジオジャパン</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2423360" y="1991074"/>
            <a:ext cx="418086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・御堂筋ランウェイ</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令和４年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日（木</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4681892" y="1968668"/>
            <a:ext cx="4180861"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・庁舎等の</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装飾</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4693644" y="2205116"/>
            <a:ext cx="2428880"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大阪府（本館・正面玄関）</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テキスト ボックス 28"/>
          <p:cNvSpPr txBox="1"/>
          <p:nvPr/>
        </p:nvSpPr>
        <p:spPr>
          <a:xfrm>
            <a:off x="6722149" y="2209272"/>
            <a:ext cx="253777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大阪市役所（正面玄関ホール）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2" name="角丸四角形 31"/>
          <p:cNvSpPr/>
          <p:nvPr/>
        </p:nvSpPr>
        <p:spPr>
          <a:xfrm>
            <a:off x="309203" y="1614136"/>
            <a:ext cx="4036486"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大規模</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イベントを活用した</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4573781" y="1614136"/>
            <a:ext cx="4367217" cy="344255"/>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開幕</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日前を契機とした取組</a:t>
            </a:r>
          </a:p>
        </p:txBody>
      </p:sp>
      <p:sp>
        <p:nvSpPr>
          <p:cNvPr id="34" name="角丸四角形 33"/>
          <p:cNvSpPr/>
          <p:nvPr/>
        </p:nvSpPr>
        <p:spPr>
          <a:xfrm>
            <a:off x="323528" y="3962982"/>
            <a:ext cx="2078845" cy="43484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大阪・関西万博特別仕様ナンバープレートによる</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PR</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p:cNvSpPr txBox="1"/>
          <p:nvPr/>
        </p:nvSpPr>
        <p:spPr>
          <a:xfrm>
            <a:off x="2287806" y="6147596"/>
            <a:ext cx="191401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交付開始時期</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年３月上旬予定</a:t>
            </a:r>
            <a:endPar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40"/>
          <p:cNvSpPr txBox="1"/>
          <p:nvPr/>
        </p:nvSpPr>
        <p:spPr>
          <a:xfrm>
            <a:off x="5816694" y="5838601"/>
            <a:ext cx="3497931"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１口１万円の寄附をもとに大阪府内の公園や道路、学校などを中心に</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本の桜を植樹</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角丸四角形 41"/>
          <p:cNvSpPr/>
          <p:nvPr/>
        </p:nvSpPr>
        <p:spPr>
          <a:xfrm>
            <a:off x="2619833" y="3961447"/>
            <a:ext cx="2842050" cy="389897"/>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原付自転車用ナンバープレートの発行</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角丸四角形 42"/>
          <p:cNvSpPr/>
          <p:nvPr/>
        </p:nvSpPr>
        <p:spPr>
          <a:xfrm>
            <a:off x="5919849" y="3968716"/>
            <a:ext cx="2965652" cy="387440"/>
          </a:xfrm>
          <a:prstGeom prst="roundRect">
            <a:avLst>
              <a:gd name="adj" fmla="val 50000"/>
            </a:avLst>
          </a:prstGeom>
          <a:solidFill>
            <a:schemeClr val="accent2">
              <a:lumMod val="40000"/>
              <a:lumOff val="6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4882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万博の桜２０２５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4076868" y="6128435"/>
            <a:ext cx="1669627"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作製枚数</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合計</a:t>
            </a:r>
            <a:r>
              <a:rPr kumimoji="1" lang="en-US" altLang="zh-TW"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8,300</a:t>
            </a:r>
            <a:r>
              <a:rPr kumimoji="1" lang="zh-TW"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枚</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予定　</a:t>
            </a:r>
          </a:p>
        </p:txBody>
      </p:sp>
      <p:sp>
        <p:nvSpPr>
          <p:cNvPr id="45" name="テキスト ボックス 44"/>
          <p:cNvSpPr txBox="1"/>
          <p:nvPr/>
        </p:nvSpPr>
        <p:spPr>
          <a:xfrm>
            <a:off x="2255258" y="6563059"/>
            <a:ext cx="4094147" cy="276999"/>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万博首長連合を通じて、全国の加盟自治体に紹介　</a:t>
            </a:r>
          </a:p>
        </p:txBody>
      </p:sp>
      <p:sp>
        <p:nvSpPr>
          <p:cNvPr id="46" name="テキスト ボックス 45"/>
          <p:cNvSpPr txBox="1"/>
          <p:nvPr/>
        </p:nvSpPr>
        <p:spPr>
          <a:xfrm>
            <a:off x="5942601" y="6351844"/>
            <a:ext cx="2942899" cy="461665"/>
          </a:xfrm>
          <a:prstGeom prst="rect">
            <a:avLst/>
          </a:prstGeom>
          <a:noFill/>
          <a:ln w="28575">
            <a:noFill/>
          </a:ln>
        </p:spPr>
        <p:txBody>
          <a:bodyPr wrap="square" rtlCol="0">
            <a:spAutoFit/>
          </a:bodyPr>
          <a:lstStyle>
            <a:defPPr>
              <a:defRPr lang="ja-JP"/>
            </a:defPPr>
            <a:lvl1pPr>
              <a:defRPr sz="1200">
                <a:latin typeface="Meiryo UI" panose="020B0604030504040204" pitchFamily="50" charset="-128"/>
                <a:ea typeface="Meiryo UI" panose="020B0604030504040204" pitchFamily="50"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植樹本数見込み：</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1254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本（令和</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月時点）</a:t>
            </a:r>
          </a:p>
        </p:txBody>
      </p:sp>
      <p:sp>
        <p:nvSpPr>
          <p:cNvPr id="2" name="テキスト ボックス 1"/>
          <p:cNvSpPr txBox="1"/>
          <p:nvPr/>
        </p:nvSpPr>
        <p:spPr>
          <a:xfrm>
            <a:off x="351540" y="3521074"/>
            <a:ext cx="1936265"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Minions and all related elements and indicia TM &amp; © 2022 Universal Studios. All rights reserved.</a:t>
            </a:r>
            <a:endParaRPr kumimoji="1" lang="ja-JP"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TM &amp; © Universal Studios. All rights reserved.</a:t>
            </a:r>
            <a:endParaRPr kumimoji="1" lang="ja-JP" altLang="ja-JP" sz="5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35</a:t>
            </a:fld>
            <a:endParaRPr lang="ja-JP" altLang="en-US"/>
          </a:p>
        </p:txBody>
      </p:sp>
      <p:pic>
        <p:nvPicPr>
          <p:cNvPr id="4" name="図 3"/>
          <p:cNvPicPr>
            <a:picLocks noChangeAspect="1"/>
          </p:cNvPicPr>
          <p:nvPr/>
        </p:nvPicPr>
        <p:blipFill>
          <a:blip r:embed="rId2"/>
          <a:stretch>
            <a:fillRect/>
          </a:stretch>
        </p:blipFill>
        <p:spPr>
          <a:xfrm>
            <a:off x="446020" y="2602399"/>
            <a:ext cx="1865538" cy="1152244"/>
          </a:xfrm>
          <a:prstGeom prst="rect">
            <a:avLst/>
          </a:prstGeom>
        </p:spPr>
      </p:pic>
      <p:pic>
        <p:nvPicPr>
          <p:cNvPr id="6" name="図 5"/>
          <p:cNvPicPr>
            <a:picLocks noChangeAspect="1"/>
          </p:cNvPicPr>
          <p:nvPr/>
        </p:nvPicPr>
        <p:blipFill>
          <a:blip r:embed="rId3"/>
          <a:stretch>
            <a:fillRect/>
          </a:stretch>
        </p:blipFill>
        <p:spPr>
          <a:xfrm>
            <a:off x="2733604" y="2610188"/>
            <a:ext cx="1780186" cy="1158340"/>
          </a:xfrm>
          <a:prstGeom prst="rect">
            <a:avLst/>
          </a:prstGeom>
        </p:spPr>
      </p:pic>
      <p:pic>
        <p:nvPicPr>
          <p:cNvPr id="7" name="図 6"/>
          <p:cNvPicPr>
            <a:picLocks noChangeAspect="1"/>
          </p:cNvPicPr>
          <p:nvPr/>
        </p:nvPicPr>
        <p:blipFill>
          <a:blip r:embed="rId4"/>
          <a:stretch>
            <a:fillRect/>
          </a:stretch>
        </p:blipFill>
        <p:spPr>
          <a:xfrm>
            <a:off x="4882114" y="2578011"/>
            <a:ext cx="1920406" cy="1280271"/>
          </a:xfrm>
          <a:prstGeom prst="rect">
            <a:avLst/>
          </a:prstGeom>
        </p:spPr>
      </p:pic>
      <p:pic>
        <p:nvPicPr>
          <p:cNvPr id="8" name="図 7"/>
          <p:cNvPicPr>
            <a:picLocks noChangeAspect="1"/>
          </p:cNvPicPr>
          <p:nvPr/>
        </p:nvPicPr>
        <p:blipFill>
          <a:blip r:embed="rId5"/>
          <a:stretch>
            <a:fillRect/>
          </a:stretch>
        </p:blipFill>
        <p:spPr>
          <a:xfrm>
            <a:off x="7065554" y="2524837"/>
            <a:ext cx="1774090" cy="1329043"/>
          </a:xfrm>
          <a:prstGeom prst="rect">
            <a:avLst/>
          </a:prstGeom>
        </p:spPr>
      </p:pic>
      <p:pic>
        <p:nvPicPr>
          <p:cNvPr id="9" name="図 8"/>
          <p:cNvPicPr>
            <a:picLocks noChangeAspect="1"/>
          </p:cNvPicPr>
          <p:nvPr/>
        </p:nvPicPr>
        <p:blipFill>
          <a:blip r:embed="rId6"/>
          <a:stretch>
            <a:fillRect/>
          </a:stretch>
        </p:blipFill>
        <p:spPr>
          <a:xfrm>
            <a:off x="5641712" y="4566436"/>
            <a:ext cx="1999661" cy="1213209"/>
          </a:xfrm>
          <a:prstGeom prst="rect">
            <a:avLst/>
          </a:prstGeom>
        </p:spPr>
      </p:pic>
      <p:pic>
        <p:nvPicPr>
          <p:cNvPr id="10" name="図 9"/>
          <p:cNvPicPr>
            <a:picLocks noChangeAspect="1"/>
          </p:cNvPicPr>
          <p:nvPr/>
        </p:nvPicPr>
        <p:blipFill>
          <a:blip r:embed="rId7"/>
          <a:stretch>
            <a:fillRect/>
          </a:stretch>
        </p:blipFill>
        <p:spPr>
          <a:xfrm>
            <a:off x="7952599" y="4517664"/>
            <a:ext cx="896190" cy="1261981"/>
          </a:xfrm>
          <a:prstGeom prst="rect">
            <a:avLst/>
          </a:prstGeom>
        </p:spPr>
      </p:pic>
      <p:pic>
        <p:nvPicPr>
          <p:cNvPr id="11" name="図 10"/>
          <p:cNvPicPr>
            <a:picLocks noChangeAspect="1"/>
          </p:cNvPicPr>
          <p:nvPr/>
        </p:nvPicPr>
        <p:blipFill>
          <a:blip r:embed="rId8"/>
          <a:stretch>
            <a:fillRect/>
          </a:stretch>
        </p:blipFill>
        <p:spPr>
          <a:xfrm>
            <a:off x="3009271" y="4470179"/>
            <a:ext cx="1859441" cy="1658256"/>
          </a:xfrm>
          <a:prstGeom prst="rect">
            <a:avLst/>
          </a:prstGeom>
        </p:spPr>
      </p:pic>
      <p:pic>
        <p:nvPicPr>
          <p:cNvPr id="12" name="図 11"/>
          <p:cNvPicPr>
            <a:picLocks noChangeAspect="1"/>
          </p:cNvPicPr>
          <p:nvPr/>
        </p:nvPicPr>
        <p:blipFill>
          <a:blip r:embed="rId9"/>
          <a:stretch>
            <a:fillRect/>
          </a:stretch>
        </p:blipFill>
        <p:spPr>
          <a:xfrm>
            <a:off x="446020" y="4592596"/>
            <a:ext cx="1987468" cy="1487553"/>
          </a:xfrm>
          <a:prstGeom prst="rect">
            <a:avLst/>
          </a:prstGeom>
        </p:spPr>
      </p:pic>
    </p:spTree>
    <p:extLst>
      <p:ext uri="{BB962C8B-B14F-4D97-AF65-F5344CB8AC3E}">
        <p14:creationId xmlns:p14="http://schemas.microsoft.com/office/powerpoint/2010/main" val="368806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33788" y="215215"/>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（大阪府市）万博</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のインフラ整備等</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p:cNvSpPr/>
          <p:nvPr/>
        </p:nvSpPr>
        <p:spPr>
          <a:xfrm>
            <a:off x="233788" y="553769"/>
            <a:ext cx="8639031" cy="1015663"/>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万博の開催に向けた会場整備や交通アクセス等のインフラ整備を推進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府市の取組</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協会が行う会場</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整備（会場基盤整備、施設整備事業等）に</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対する補助</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会場</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整備に必要となる南側エリア</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30ha</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の埋立ての急速施工（</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R3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年度完了）</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地下鉄中央線の輸送力増強（一時的な車両</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置き場増設のための施設</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整備等）</a:t>
            </a:r>
            <a:endParaRPr kumimoji="1" lang="en-US" altLang="ja-JP" sz="1200" b="0" i="0" u="none" strike="dbl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rotWithShape="1">
          <a:blip r:embed="rId2"/>
          <a:srcRect l="12944" t="38092" r="33513" b="10511"/>
          <a:stretch/>
        </p:blipFill>
        <p:spPr>
          <a:xfrm>
            <a:off x="233789" y="1675102"/>
            <a:ext cx="8639030" cy="4662294"/>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63BC356D-1576-478B-8647-1361C6E9DFF7}" type="slidenum">
              <a:rPr lang="ja-JP" altLang="en-US" smtClean="0"/>
              <a:pPr/>
              <a:t>36</a:t>
            </a:fld>
            <a:endParaRPr lang="ja-JP" altLang="en-US"/>
          </a:p>
        </p:txBody>
      </p:sp>
    </p:spTree>
    <p:extLst>
      <p:ext uri="{BB962C8B-B14F-4D97-AF65-F5344CB8AC3E}">
        <p14:creationId xmlns:p14="http://schemas.microsoft.com/office/powerpoint/2010/main" val="546477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417" y="153473"/>
            <a:ext cx="56462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（大阪府市）大阪ヘルスケアパビリオン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Nest for Reborn</a:t>
            </a: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233788" y="500594"/>
            <a:ext cx="8639031" cy="646331"/>
          </a:xfrm>
          <a:prstGeom prst="rect">
            <a:avLst/>
          </a:prstGeom>
          <a:solidFill>
            <a:schemeClr val="bg1">
              <a:lumMod val="95000"/>
            </a:schemeClr>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産学</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官民の力を結集し、オール大阪で出展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最先端</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のライフサイエンス研究拠点が集積する大阪・関西の強みを活かし、「いのち」、「健康」の観点から</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、誰</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もが心身豊か</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に快適</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に暮らしやすい未来社会のモデルを創造し発信</a:t>
            </a:r>
            <a:endParaRPr kumimoji="1" lang="ja-JP"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26"/>
          <p:cNvSpPr txBox="1"/>
          <p:nvPr/>
        </p:nvSpPr>
        <p:spPr>
          <a:xfrm>
            <a:off x="184108" y="1505925"/>
            <a:ext cx="1055704" cy="1046440"/>
          </a:xfrm>
          <a:prstGeom prst="rect">
            <a:avLst/>
          </a:prstGeom>
          <a:noFill/>
          <a:ln w="28575">
            <a:noFill/>
          </a:ln>
        </p:spPr>
        <p:txBody>
          <a:bodyPr wrap="square" rtlCol="0">
            <a:spAutoFit/>
          </a:bodyPr>
          <a:lstStyle>
            <a:defPPr>
              <a:defRPr lang="ja-JP"/>
            </a:defPPr>
            <a:lvl1pPr>
              <a:defRPr sz="1200">
                <a:latin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テーマ</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敷地面積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延床面積</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建物規模</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建物高さ</a:t>
            </a:r>
          </a:p>
        </p:txBody>
      </p:sp>
      <p:sp>
        <p:nvSpPr>
          <p:cNvPr id="28" name="正方形/長方形 27"/>
          <p:cNvSpPr/>
          <p:nvPr/>
        </p:nvSpPr>
        <p:spPr>
          <a:xfrm>
            <a:off x="1415102" y="1505925"/>
            <a:ext cx="2366544" cy="1015663"/>
          </a:xfrm>
          <a:prstGeom prst="rect">
            <a:avLst/>
          </a:prstGeom>
          <a:no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REBORN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8,950㎡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地上２階建て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（一部約</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20m</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 name="正方形/長方形 3"/>
          <p:cNvSpPr/>
          <p:nvPr/>
        </p:nvSpPr>
        <p:spPr>
          <a:xfrm>
            <a:off x="4211960" y="1236543"/>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パビリオン１Ｆ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4" name="正方形/長方形 73"/>
          <p:cNvSpPr/>
          <p:nvPr/>
        </p:nvSpPr>
        <p:spPr>
          <a:xfrm>
            <a:off x="4228473" y="4002242"/>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展示イメージ </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パビリオン２Ｆ</a:t>
            </a:r>
            <a:r>
              <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5" name="正方形/長方形 74"/>
          <p:cNvSpPr/>
          <p:nvPr/>
        </p:nvSpPr>
        <p:spPr>
          <a:xfrm>
            <a:off x="215529" y="1228926"/>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概要</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79" name="正方形/長方形 78"/>
          <p:cNvSpPr/>
          <p:nvPr/>
        </p:nvSpPr>
        <p:spPr>
          <a:xfrm>
            <a:off x="272919" y="4310530"/>
            <a:ext cx="3655769" cy="515526"/>
          </a:xfrm>
          <a:prstGeom prst="rect">
            <a:avLst/>
          </a:prstGeom>
        </p:spPr>
        <p:txBody>
          <a:bodyPr wrap="square">
            <a:spAutoFit/>
          </a:bodyPr>
          <a:lstStyle/>
          <a:p>
            <a:pPr marL="0" marR="0" lvl="0" indent="0" algn="l" defTabSz="914400" rtl="0" eaLnBrk="1" fontAlgn="auto" latinLnBrk="0" hangingPunct="1">
              <a:lnSpc>
                <a:spcPts val="112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年７月、資金</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管理、運営、建築等の業務を担当する実行法人として一般社団</a:t>
            </a:r>
            <a:r>
              <a:rPr kumimoji="1"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法人</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年日本国際博覧会大阪パビリオンを新たに設立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9" name="正方形/長方形 98"/>
          <p:cNvSpPr/>
          <p:nvPr/>
        </p:nvSpPr>
        <p:spPr>
          <a:xfrm>
            <a:off x="314756" y="4002121"/>
            <a:ext cx="3600000" cy="276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推進体制</a:t>
            </a:r>
            <a:endPar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5"/>
          <p:cNvSpPr>
            <a:spLocks noGrp="1"/>
          </p:cNvSpPr>
          <p:nvPr>
            <p:ph type="sldNum" sz="quarter" idx="12"/>
          </p:nvPr>
        </p:nvSpPr>
        <p:spPr/>
        <p:txBody>
          <a:bodyPr/>
          <a:lstStyle/>
          <a:p>
            <a:fld id="{63BC356D-1576-478B-8647-1361C6E9DFF7}" type="slidenum">
              <a:rPr lang="ja-JP" altLang="en-US" smtClean="0"/>
              <a:pPr/>
              <a:t>37</a:t>
            </a:fld>
            <a:endParaRPr lang="ja-JP" altLang="en-US"/>
          </a:p>
        </p:txBody>
      </p:sp>
      <p:pic>
        <p:nvPicPr>
          <p:cNvPr id="8" name="図 7"/>
          <p:cNvPicPr>
            <a:picLocks noChangeAspect="1"/>
          </p:cNvPicPr>
          <p:nvPr/>
        </p:nvPicPr>
        <p:blipFill>
          <a:blip r:embed="rId2"/>
          <a:stretch>
            <a:fillRect/>
          </a:stretch>
        </p:blipFill>
        <p:spPr>
          <a:xfrm>
            <a:off x="831437" y="2623069"/>
            <a:ext cx="2566638" cy="1140051"/>
          </a:xfrm>
          <a:prstGeom prst="rect">
            <a:avLst/>
          </a:prstGeom>
        </p:spPr>
      </p:pic>
      <p:pic>
        <p:nvPicPr>
          <p:cNvPr id="9" name="図 8"/>
          <p:cNvPicPr>
            <a:picLocks noChangeAspect="1"/>
          </p:cNvPicPr>
          <p:nvPr/>
        </p:nvPicPr>
        <p:blipFill>
          <a:blip r:embed="rId3"/>
          <a:stretch>
            <a:fillRect/>
          </a:stretch>
        </p:blipFill>
        <p:spPr>
          <a:xfrm>
            <a:off x="3990819" y="1479084"/>
            <a:ext cx="5096698" cy="2487384"/>
          </a:xfrm>
          <a:prstGeom prst="rect">
            <a:avLst/>
          </a:prstGeom>
        </p:spPr>
      </p:pic>
      <p:pic>
        <p:nvPicPr>
          <p:cNvPr id="10" name="図 9"/>
          <p:cNvPicPr>
            <a:picLocks noChangeAspect="1"/>
          </p:cNvPicPr>
          <p:nvPr/>
        </p:nvPicPr>
        <p:blipFill>
          <a:blip r:embed="rId4"/>
          <a:stretch>
            <a:fillRect/>
          </a:stretch>
        </p:blipFill>
        <p:spPr>
          <a:xfrm>
            <a:off x="4228473" y="4286224"/>
            <a:ext cx="4999153" cy="2505673"/>
          </a:xfrm>
          <a:prstGeom prst="rect">
            <a:avLst/>
          </a:prstGeom>
        </p:spPr>
      </p:pic>
      <p:pic>
        <p:nvPicPr>
          <p:cNvPr id="11" name="図 10"/>
          <p:cNvPicPr>
            <a:picLocks noChangeAspect="1"/>
          </p:cNvPicPr>
          <p:nvPr/>
        </p:nvPicPr>
        <p:blipFill>
          <a:blip r:embed="rId5"/>
          <a:stretch>
            <a:fillRect/>
          </a:stretch>
        </p:blipFill>
        <p:spPr>
          <a:xfrm>
            <a:off x="64032" y="4826056"/>
            <a:ext cx="4426080" cy="2030144"/>
          </a:xfrm>
          <a:prstGeom prst="rect">
            <a:avLst/>
          </a:prstGeom>
        </p:spPr>
      </p:pic>
    </p:spTree>
    <p:extLst>
      <p:ext uri="{BB962C8B-B14F-4D97-AF65-F5344CB8AC3E}">
        <p14:creationId xmlns:p14="http://schemas.microsoft.com/office/powerpoint/2010/main" val="149770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75011187"/>
              </p:ext>
            </p:extLst>
          </p:nvPr>
        </p:nvGraphicFramePr>
        <p:xfrm>
          <a:off x="251520" y="732454"/>
          <a:ext cx="8712968" cy="2673216"/>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28037">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dirty="0" smtClean="0">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dirty="0" smtClean="0">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dirty="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326896">
                <a:tc>
                  <a:txBody>
                    <a:bodyPr/>
                    <a:lstStyle/>
                    <a:p>
                      <a:pPr marL="72000" indent="-457200"/>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・「府市あわせ（不幸せ）」という揶揄に象徴されるように、大都市制度をめぐる歴史的な経緯をはじめ、大阪府と大阪市の連携は必ずしも十分ではなかった。</a:t>
                      </a:r>
                      <a:endPar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府市共同設置による「大阪府市統合本部」などの検討推進体制を整備し、経営形態の見直しや、類似・重複する行政サービスなど、府市の重要政策の方向性について、外部有識者の意見を得ながら具体的な方針を決定。</a:t>
                      </a: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rPr>
                        <a:t>2011.12</a:t>
                      </a:r>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知事を本部長、大阪市長を副本部長とする「大阪府市統合本部」を設置。</a:t>
                      </a:r>
                      <a:endPar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rPr>
                        <a:t>2013</a:t>
                      </a:r>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　特別区設置協議会（法定協議会）を設置、運営。</a:t>
                      </a:r>
                      <a:endPar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rPr>
                        <a:t>2013.4</a:t>
                      </a:r>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　大都市局を共同設置。</a:t>
                      </a:r>
                      <a:endPar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endParaRPr>
                    </a:p>
                    <a:p>
                      <a:pPr marL="72000" indent="-457200"/>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baseline="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27</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回に及ぶ府市統合本部会議を開催。</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smtClean="0">
                          <a:latin typeface="Calibri" panose="020F0502020204030204" pitchFamily="34" charset="0"/>
                          <a:ea typeface="ＭＳ Ｐゴシック" panose="020B0600070205080204" pitchFamily="50" charset="-128"/>
                          <a:cs typeface="Calibri" panose="020F0502020204030204" pitchFamily="34" charset="0"/>
                        </a:rPr>
                        <a:t>・これまで信用保証協会の経営統合など、府市の重要施策の方針（基本的方向性）を決定。</a:t>
                      </a:r>
                      <a:endParaRPr kumimoji="1" lang="en-US" altLang="ja-JP" sz="1300" dirty="0" smtClean="0">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正方形/長方形 1"/>
          <p:cNvSpPr/>
          <p:nvPr/>
        </p:nvSpPr>
        <p:spPr>
          <a:xfrm>
            <a:off x="36004" y="404664"/>
            <a:ext cx="2519772"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大阪府市統合本部</a:t>
            </a:r>
            <a:r>
              <a:rPr lang="en-US" altLang="ja-JP" sz="1600" b="1" dirty="0">
                <a:latin typeface="BIZ UDゴシック" panose="020B0400000000000000" pitchFamily="49" charset="-128"/>
                <a:ea typeface="BIZ UDゴシック" panose="020B0400000000000000" pitchFamily="49" charset="-128"/>
              </a:rPr>
              <a:t>】</a:t>
            </a:r>
          </a:p>
        </p:txBody>
      </p:sp>
      <p:sp>
        <p:nvSpPr>
          <p:cNvPr id="7" name="テキスト ボックス 6"/>
          <p:cNvSpPr txBox="1"/>
          <p:nvPr/>
        </p:nvSpPr>
        <p:spPr>
          <a:xfrm>
            <a:off x="0" y="0"/>
            <a:ext cx="5040000" cy="318924"/>
          </a:xfrm>
          <a:prstGeom prst="rect">
            <a:avLst/>
          </a:prstGeom>
          <a:solidFill>
            <a:srgbClr val="002060"/>
          </a:solidFill>
        </p:spPr>
        <p:txBody>
          <a:bodyPr wrap="square" lIns="36000" tIns="36000" rIns="36000" bIns="36000" rtlCol="0" anchor="ctr" anchorCtr="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（１）</a:t>
            </a:r>
            <a:r>
              <a:rPr lang="zh-TW" altLang="en-US" sz="1600" b="1" u="sng" dirty="0" smtClean="0">
                <a:solidFill>
                  <a:schemeClr val="bg1"/>
                </a:solidFill>
                <a:latin typeface="BIZ UDゴシック" panose="020B0400000000000000" pitchFamily="49" charset="-128"/>
                <a:ea typeface="BIZ UDゴシック" panose="020B0400000000000000" pitchFamily="49" charset="-128"/>
              </a:rPr>
              <a:t>大阪府</a:t>
            </a:r>
            <a:r>
              <a:rPr lang="zh-TW" altLang="en-US" sz="1600" b="1" u="sng" dirty="0">
                <a:solidFill>
                  <a:schemeClr val="bg1"/>
                </a:solidFill>
                <a:latin typeface="BIZ UDゴシック" panose="020B0400000000000000" pitchFamily="49" charset="-128"/>
                <a:ea typeface="BIZ UDゴシック" panose="020B0400000000000000" pitchFamily="49" charset="-128"/>
              </a:rPr>
              <a:t>市統合</a:t>
            </a:r>
            <a:r>
              <a:rPr lang="zh-TW" altLang="en-US" sz="1600" b="1" u="sng" dirty="0" smtClean="0">
                <a:solidFill>
                  <a:schemeClr val="bg1"/>
                </a:solidFill>
                <a:latin typeface="BIZ UDゴシック" panose="020B0400000000000000" pitchFamily="49" charset="-128"/>
                <a:ea typeface="BIZ UDゴシック" panose="020B0400000000000000" pitchFamily="49" charset="-128"/>
              </a:rPr>
              <a:t>本部 </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 </a:t>
            </a:r>
            <a:r>
              <a:rPr lang="zh-TW" altLang="en-US" sz="1600" b="1" u="sng" dirty="0" smtClean="0">
                <a:solidFill>
                  <a:schemeClr val="bg1"/>
                </a:solidFill>
                <a:latin typeface="BIZ UDゴシック" panose="020B0400000000000000" pitchFamily="49" charset="-128"/>
                <a:ea typeface="BIZ UDゴシック" panose="020B0400000000000000" pitchFamily="49" charset="-128"/>
              </a:rPr>
              <a:t>副首都</a:t>
            </a:r>
            <a:r>
              <a:rPr lang="zh-TW" altLang="en-US" sz="1600" b="1" u="sng" dirty="0">
                <a:solidFill>
                  <a:schemeClr val="bg1"/>
                </a:solidFill>
                <a:latin typeface="BIZ UDゴシック" panose="020B0400000000000000" pitchFamily="49" charset="-128"/>
                <a:ea typeface="BIZ UDゴシック" panose="020B0400000000000000" pitchFamily="49" charset="-128"/>
              </a:rPr>
              <a:t>推進本部</a:t>
            </a:r>
          </a:p>
        </p:txBody>
      </p:sp>
      <p:sp>
        <p:nvSpPr>
          <p:cNvPr id="10" name="正方形/長方形 9"/>
          <p:cNvSpPr/>
          <p:nvPr/>
        </p:nvSpPr>
        <p:spPr>
          <a:xfrm>
            <a:off x="35496" y="3645024"/>
            <a:ext cx="2520280" cy="338554"/>
          </a:xfrm>
          <a:prstGeom prst="rect">
            <a:avLst/>
          </a:prstGeom>
        </p:spPr>
        <p:txBody>
          <a:bodyPr wrap="square">
            <a:spAutoFit/>
          </a:bodyPr>
          <a:lstStyle/>
          <a:p>
            <a:pPr marL="92075" indent="-92075">
              <a:defRPr/>
            </a:pP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副首都推進本部</a:t>
            </a:r>
            <a:r>
              <a:rPr lang="en-US" altLang="ja-JP" sz="1600" b="1" dirty="0">
                <a:latin typeface="BIZ UDゴシック" panose="020B0400000000000000" pitchFamily="49" charset="-128"/>
                <a:ea typeface="BIZ UDゴシック" panose="020B0400000000000000" pitchFamily="49" charset="-128"/>
              </a:rPr>
              <a:t>】</a:t>
            </a:r>
          </a:p>
        </p:txBody>
      </p:sp>
      <p:graphicFrame>
        <p:nvGraphicFramePr>
          <p:cNvPr id="11" name="表 10"/>
          <p:cNvGraphicFramePr>
            <a:graphicFrameLocks noGrp="1"/>
          </p:cNvGraphicFramePr>
          <p:nvPr>
            <p:extLst/>
          </p:nvPr>
        </p:nvGraphicFramePr>
        <p:xfrm>
          <a:off x="257038" y="3990347"/>
          <a:ext cx="8712968" cy="2601208"/>
        </p:xfrm>
        <a:graphic>
          <a:graphicData uri="http://schemas.openxmlformats.org/drawingml/2006/table">
            <a:tbl>
              <a:tblPr firstRow="1" bandRow="1">
                <a:tableStyleId>{5940675A-B579-460E-94D1-54222C63F5DA}</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370840">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Why</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Vision</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What</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Outcome</a:t>
                      </a:r>
                      <a:r>
                        <a:rPr kumimoji="1" lang="ja-JP" altLang="en-US" sz="18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endParaRPr kumimoji="1" lang="ja-JP" altLang="en-US" sz="1800" dirty="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0"/>
                  </a:ext>
                </a:extLst>
              </a:tr>
              <a:tr h="2230368">
                <a:tc>
                  <a:txBody>
                    <a:bodyPr/>
                    <a:lstStyle/>
                    <a:p>
                      <a:pPr marL="72000" lvl="0" indent="-457200" algn="l"/>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・東西二極の一極として「首都・東京」 とともに我が国の成長をけん引し、非常時には首都機能のバックアップを図る「副首都・大阪」の確立を図る必要。</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9050" cap="flat" cmpd="sng" algn="ctr">
                      <a:solidFill>
                        <a:srgbClr val="002060"/>
                      </a:solidFill>
                      <a:prstDash val="solid"/>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・府市共同設置による「副首都推進本部」において、中長期的な取組み方向、</a:t>
                      </a:r>
                      <a:r>
                        <a:rPr kumimoji="1" lang="en-US" altLang="ja-JP" sz="13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a:t>
                      </a:r>
                      <a:r>
                        <a:rPr kumimoji="1" lang="ja-JP" altLang="en-US" sz="13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新たな大都市制度の再検討、二重行政の解消などについて検討。</a:t>
                      </a:r>
                      <a:endParaRPr kumimoji="1" lang="en-US" altLang="ja-JP" sz="1300" strike="noStrike"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2015.12</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知事を本部長、大阪市長を副本部長とする「副首都推進本部」を設置。</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2016.4</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副首都推進局を共同設置。</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2017.6</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大都市制度（特別区設置）協議会を設置。</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2019.8</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　堺市が参画。</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22</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回の副首都推進本部会議を開催。</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marL="72000" indent="-457200"/>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・「副首都ビジョン～副首都・大阪に向けた中長期的な取組み方向～」を取りまとめ（</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2017</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年</a:t>
                      </a:r>
                      <a:r>
                        <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3</a:t>
                      </a:r>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月）。</a:t>
                      </a:r>
                    </a:p>
                    <a:p>
                      <a:pPr marL="72000" indent="-457200"/>
                      <a:r>
                        <a:rPr kumimoji="1" lang="ja-JP" altLang="en-US"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rPr>
                        <a:t>・都市機能強化にかかる府市の課題について協議・検討。</a:t>
                      </a:r>
                      <a:endParaRPr kumimoji="1" lang="en-US" altLang="ja-JP" sz="1300" dirty="0" smtClean="0">
                        <a:solidFill>
                          <a:schemeClr val="tx1"/>
                        </a:solidFill>
                        <a:latin typeface="Calibri" panose="020F0502020204030204" pitchFamily="34" charset="0"/>
                        <a:ea typeface="ＭＳ Ｐゴシック" panose="020B0600070205080204" pitchFamily="50" charset="-128"/>
                        <a:cs typeface="Calibri" panose="020F0502020204030204" pitchFamily="34" charset="0"/>
                      </a:endParaRPr>
                    </a:p>
                  </a:txBody>
                  <a:tcPr marL="36000" marR="36000" marT="36000" marB="36000">
                    <a:lnL w="12700" cap="flat" cmpd="sng" algn="ctr">
                      <a:solidFill>
                        <a:srgbClr val="002060"/>
                      </a:solidFill>
                      <a:prstDash val="sysDash"/>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3</a:t>
            </a:fld>
            <a:endParaRPr lang="ja-JP" altLang="en-US" sz="1100" b="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31832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■大阪府市統合本部会議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nvPr>
        </p:nvGraphicFramePr>
        <p:xfrm>
          <a:off x="179512" y="427009"/>
          <a:ext cx="4321006" cy="56848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33094">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第１回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2011.12.27</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大阪府市統合本部について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（１）府市統合本部の役割等について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（２）大都市制度関係について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（３）広域行政関係について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第２回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2012.1.12</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・大都市制度に関する条例案について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第３回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2012.1.25</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大阪のグランドデザインについて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都市魅力創造について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第４回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2012.1.30</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教育基本条例について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9641">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第５回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2012.2.8</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１）大阪府市統合本部検討体制の強化について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２）大阪にふさわしい大都市制度の推進に関する</a:t>
                      </a:r>
                      <a:r>
                        <a:rPr lang="ja-JP" sz="1000" kern="0" dirty="0" smtClean="0">
                          <a:solidFill>
                            <a:schemeClr val="tx1"/>
                          </a:solidFill>
                          <a:effectLst/>
                          <a:latin typeface="Meiryo UI" panose="020B0604030504040204" pitchFamily="50" charset="-128"/>
                          <a:ea typeface="Meiryo UI" panose="020B0604030504040204" pitchFamily="50" charset="-128"/>
                        </a:rPr>
                        <a:t>条例</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３）職員基本条例について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00" kern="0">
                          <a:solidFill>
                            <a:schemeClr val="tx1"/>
                          </a:solidFill>
                          <a:effectLst/>
                          <a:latin typeface="Meiryo UI" panose="020B0604030504040204" pitchFamily="50" charset="-128"/>
                          <a:ea typeface="Meiryo UI" panose="020B0604030504040204" pitchFamily="50" charset="-128"/>
                        </a:rPr>
                        <a:t>第６回</a:t>
                      </a:r>
                      <a:endParaRPr lang="ja-JP" sz="100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a:solidFill>
                            <a:schemeClr val="tx1"/>
                          </a:solidFill>
                          <a:effectLst/>
                          <a:latin typeface="Meiryo UI" panose="020B0604030504040204" pitchFamily="50" charset="-128"/>
                          <a:ea typeface="Meiryo UI" panose="020B0604030504040204" pitchFamily="50" charset="-128"/>
                        </a:rPr>
                        <a:t>2012.2.13</a:t>
                      </a:r>
                      <a:endParaRPr lang="ja-JP" sz="100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２）「広域行政」の一元化に関する今後の進め方について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第７回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2012.3.29</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経営</a:t>
                      </a:r>
                      <a:r>
                        <a:rPr lang="ja-JP" sz="1000" kern="0" dirty="0">
                          <a:solidFill>
                            <a:schemeClr val="tx1"/>
                          </a:solidFill>
                          <a:effectLst/>
                          <a:latin typeface="Meiryo UI" panose="020B0604030504040204" pitchFamily="50" charset="-128"/>
                          <a:ea typeface="Meiryo UI" panose="020B0604030504040204" pitchFamily="50" charset="-128"/>
                        </a:rPr>
                        <a:t>形態の見直し項目（Ａ項目）の論点整理</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２）大阪にふさわしい大都市制度推進協議会等に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9641">
                <a:tc>
                  <a:txBody>
                    <a:bodyPr/>
                    <a:lstStyle/>
                    <a:p>
                      <a:pPr algn="ctr">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第８回</a:t>
                      </a:r>
                      <a:endParaRPr lang="ja-JP" sz="100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2012.4.10</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１）関西電力株式会社への株主提案について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nvPr>
        </p:nvGraphicFramePr>
        <p:xfrm>
          <a:off x="4572000" y="427009"/>
          <a:ext cx="4321006" cy="624528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2012.4.24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（１）「広域行政」の一元化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経営</a:t>
                      </a:r>
                      <a:r>
                        <a:rPr lang="ja-JP" sz="1000" kern="0" dirty="0">
                          <a:solidFill>
                            <a:schemeClr val="tx1"/>
                          </a:solidFill>
                          <a:effectLst/>
                          <a:latin typeface="Meiryo UI" panose="020B0604030504040204" pitchFamily="50" charset="-128"/>
                          <a:ea typeface="Meiryo UI" panose="020B0604030504040204" pitchFamily="50" charset="-128"/>
                        </a:rPr>
                        <a:t>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一般廃棄物</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下水道</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10</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１）経営形態の見直し項目（Ａ項目：地下鉄）に</a:t>
                      </a:r>
                      <a:r>
                        <a:rPr lang="ja-JP" sz="1000" kern="0" dirty="0" smtClean="0">
                          <a:solidFill>
                            <a:schemeClr val="tx1"/>
                          </a:solidFill>
                          <a:effectLst/>
                          <a:latin typeface="Meiryo UI" panose="020B0604030504040204" pitchFamily="50" charset="-128"/>
                          <a:ea typeface="Meiryo UI" panose="020B0604030504040204" pitchFamily="50" charset="-128"/>
                        </a:rPr>
                        <a:t>つ</a:t>
                      </a:r>
                      <a:r>
                        <a:rPr lang="ja-JP" altLang="en-US" sz="1000" kern="0" dirty="0" smtClean="0">
                          <a:solidFill>
                            <a:schemeClr val="tx1"/>
                          </a:solidFill>
                          <a:effectLst/>
                          <a:latin typeface="Meiryo UI" panose="020B0604030504040204" pitchFamily="50" charset="-128"/>
                          <a:ea typeface="Meiryo UI" panose="020B0604030504040204" pitchFamily="50" charset="-128"/>
                        </a:rPr>
                        <a:t>い</a:t>
                      </a:r>
                      <a:r>
                        <a:rPr lang="ja-JP" sz="1000" kern="0" dirty="0" smtClean="0">
                          <a:solidFill>
                            <a:schemeClr val="tx1"/>
                          </a:solidFill>
                          <a:effectLst/>
                          <a:latin typeface="Meiryo UI" panose="020B0604030504040204" pitchFamily="50" charset="-128"/>
                          <a:ea typeface="Meiryo UI" panose="020B0604030504040204" pitchFamily="50" charset="-128"/>
                        </a:rPr>
                        <a:t>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２）類似・重複している行政サービス（Ｂ項目）の</a:t>
                      </a:r>
                      <a:r>
                        <a:rPr lang="ja-JP" sz="1000" kern="0" dirty="0" smtClean="0">
                          <a:solidFill>
                            <a:schemeClr val="tx1"/>
                          </a:solidFill>
                          <a:effectLst/>
                          <a:latin typeface="Meiryo UI" panose="020B0604030504040204" pitchFamily="50" charset="-128"/>
                          <a:ea typeface="Meiryo UI" panose="020B0604030504040204" pitchFamily="50" charset="-128"/>
                        </a:rPr>
                        <a:t>論点整理</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11</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2012.5.14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１）大阪にふさわしい大都市制度推進協議会に向けて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２）信用保証協会について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12</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2012.5.29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１）近現代史の教育のための施設について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a:t>
                      </a:r>
                      <a:r>
                        <a:rPr lang="en-US" sz="1000" kern="0" dirty="0">
                          <a:solidFill>
                            <a:schemeClr val="tx1"/>
                          </a:solidFill>
                          <a:effectLst/>
                          <a:latin typeface="Meiryo UI" panose="020B0604030504040204" pitchFamily="50" charset="-128"/>
                          <a:ea typeface="Meiryo UI" panose="020B0604030504040204" pitchFamily="50" charset="-128"/>
                        </a:rPr>
                        <a:t>(1)</a:t>
                      </a:r>
                      <a:r>
                        <a:rPr lang="ja-JP" sz="1000" kern="0" dirty="0">
                          <a:solidFill>
                            <a:schemeClr val="tx1"/>
                          </a:solidFill>
                          <a:effectLst/>
                          <a:latin typeface="Meiryo UI" panose="020B0604030504040204" pitchFamily="50" charset="-128"/>
                          <a:ea typeface="Meiryo UI" panose="020B0604030504040204" pitchFamily="50" charset="-128"/>
                        </a:rPr>
                        <a:t>病院</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2)</a:t>
                      </a:r>
                      <a:r>
                        <a:rPr lang="ja-JP" sz="1000" kern="0" dirty="0">
                          <a:solidFill>
                            <a:schemeClr val="tx1"/>
                          </a:solidFill>
                          <a:effectLst/>
                          <a:latin typeface="Meiryo UI" panose="020B0604030504040204" pitchFamily="50" charset="-128"/>
                          <a:ea typeface="Meiryo UI" panose="020B0604030504040204" pitchFamily="50" charset="-128"/>
                        </a:rPr>
                        <a:t>消防</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en-US"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3)</a:t>
                      </a:r>
                      <a:r>
                        <a:rPr lang="ja-JP" sz="1000" kern="0" dirty="0">
                          <a:solidFill>
                            <a:schemeClr val="tx1"/>
                          </a:solidFill>
                          <a:effectLst/>
                          <a:latin typeface="Meiryo UI" panose="020B0604030504040204" pitchFamily="50" charset="-128"/>
                          <a:ea typeface="Meiryo UI" panose="020B0604030504040204" pitchFamily="50" charset="-128"/>
                        </a:rPr>
                        <a:t>大学（新大学構想会議（仮称）の設置に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sz="1000" kern="0" dirty="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13</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２）産業技術総合研究所・工業研究所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３）地方独立行政法人制度に係る法的課題について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14</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2012.6.19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１）都市魅力戦略について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２）グランドデザイン・大阪について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３）経営形態の見直し項目（</a:t>
                      </a:r>
                      <a:r>
                        <a:rPr lang="en-US" sz="1000" kern="0" dirty="0">
                          <a:solidFill>
                            <a:schemeClr val="tx1"/>
                          </a:solidFill>
                          <a:effectLst/>
                          <a:latin typeface="Meiryo UI" panose="020B0604030504040204" pitchFamily="50" charset="-128"/>
                          <a:ea typeface="Meiryo UI" panose="020B0604030504040204" pitchFamily="50" charset="-128"/>
                        </a:rPr>
                        <a:t>A</a:t>
                      </a:r>
                      <a:r>
                        <a:rPr lang="ja-JP" sz="1000" kern="0" dirty="0">
                          <a:solidFill>
                            <a:schemeClr val="tx1"/>
                          </a:solidFill>
                          <a:effectLst/>
                          <a:latin typeface="Meiryo UI" panose="020B0604030504040204" pitchFamily="50" charset="-128"/>
                          <a:ea typeface="Meiryo UI" panose="020B0604030504040204" pitchFamily="50" charset="-128"/>
                        </a:rPr>
                        <a:t>項目）の基本的方向性</a:t>
                      </a:r>
                      <a:r>
                        <a:rPr lang="ja-JP" sz="1000" kern="0" dirty="0" smtClean="0">
                          <a:solidFill>
                            <a:schemeClr val="tx1"/>
                          </a:solidFill>
                          <a:effectLst/>
                          <a:latin typeface="Meiryo UI" panose="020B0604030504040204" pitchFamily="50" charset="-128"/>
                          <a:ea typeface="Meiryo UI" panose="020B0604030504040204" pitchFamily="50" charset="-128"/>
                        </a:rPr>
                        <a:t>に</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４）類似・重複している行政サービス（Ｂ項目）の</a:t>
                      </a:r>
                      <a:r>
                        <a:rPr lang="ja-JP" sz="1000" kern="0" dirty="0" smtClean="0">
                          <a:solidFill>
                            <a:schemeClr val="tx1"/>
                          </a:solidFill>
                          <a:effectLst/>
                          <a:latin typeface="Meiryo UI" panose="020B0604030504040204" pitchFamily="50" charset="-128"/>
                          <a:ea typeface="Meiryo UI" panose="020B0604030504040204" pitchFamily="50" charset="-128"/>
                        </a:rPr>
                        <a:t>基本的</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方向性</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15</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2012.6.26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（報告事項）</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（１）エネルギー戦略について</a:t>
                      </a:r>
                      <a:endParaRPr lang="ja-JP" sz="105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（２）被災地の廃棄物の広域処理について</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4</a:t>
            </a:fld>
            <a:endParaRPr lang="ja-JP" altLang="en-US"/>
          </a:p>
        </p:txBody>
      </p:sp>
    </p:spTree>
    <p:extLst>
      <p:ext uri="{BB962C8B-B14F-4D97-AF65-F5344CB8AC3E}">
        <p14:creationId xmlns:p14="http://schemas.microsoft.com/office/powerpoint/2010/main" val="104621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■大阪府市統合本部会議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179512" y="412019"/>
          <a:ext cx="4321006" cy="601326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964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16</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2012.9.4</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いる行政サービス（Ｂ項目）基本的</a:t>
                      </a:r>
                      <a:r>
                        <a:rPr lang="ja-JP" sz="1000" kern="0" dirty="0" smtClean="0">
                          <a:solidFill>
                            <a:schemeClr val="tx1"/>
                          </a:solidFill>
                          <a:effectLst/>
                          <a:latin typeface="Meiryo UI" panose="020B0604030504040204" pitchFamily="50" charset="-128"/>
                          <a:ea typeface="Meiryo UI" panose="020B0604030504040204" pitchFamily="50" charset="-128"/>
                        </a:rPr>
                        <a:t>方向性</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案）</a:t>
                      </a:r>
                      <a:r>
                        <a:rPr lang="ja-JP" sz="1000" kern="0" dirty="0" smtClean="0">
                          <a:solidFill>
                            <a:schemeClr val="tx1"/>
                          </a:solidFill>
                          <a:effectLst/>
                          <a:latin typeface="Meiryo UI" panose="020B0604030504040204" pitchFamily="50" charset="-128"/>
                          <a:ea typeface="Meiryo UI" panose="020B0604030504040204" pitchFamily="50" charset="-128"/>
                        </a:rPr>
                        <a:t>工程表</a:t>
                      </a:r>
                      <a:r>
                        <a:rPr lang="ja-JP" sz="1000" kern="0" dirty="0">
                          <a:solidFill>
                            <a:schemeClr val="tx1"/>
                          </a:solidFill>
                          <a:effectLst/>
                          <a:latin typeface="Meiryo UI" panose="020B0604030504040204" pitchFamily="50" charset="-128"/>
                          <a:ea typeface="Meiryo UI" panose="020B0604030504040204" pitchFamily="50" charset="-128"/>
                        </a:rPr>
                        <a:t>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２）Ａ項目及びＢ項目以外の事務事業の類型化、</a:t>
                      </a:r>
                      <a:r>
                        <a:rPr lang="ja-JP" sz="1000" kern="0" dirty="0" smtClean="0">
                          <a:solidFill>
                            <a:schemeClr val="tx1"/>
                          </a:solidFill>
                          <a:effectLst/>
                          <a:latin typeface="Meiryo UI" panose="020B0604030504040204" pitchFamily="50" charset="-128"/>
                          <a:ea typeface="Meiryo UI" panose="020B0604030504040204" pitchFamily="50" charset="-128"/>
                        </a:rPr>
                        <a:t>見直し</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en-US" altLang="ja-JP"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等の</a:t>
                      </a:r>
                      <a:r>
                        <a:rPr lang="ja-JP" sz="1000" kern="0" dirty="0">
                          <a:solidFill>
                            <a:schemeClr val="tx1"/>
                          </a:solidFill>
                          <a:effectLst/>
                          <a:latin typeface="Meiryo UI" panose="020B0604030504040204" pitchFamily="50" charset="-128"/>
                          <a:ea typeface="Meiryo UI" panose="020B0604030504040204" pitchFamily="50" charset="-128"/>
                        </a:rPr>
                        <a:t>取組状況について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2736">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17</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2012.11.16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（１）「医療戦略会議（仮称）」の設置について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・病院（府立急性期・総合医療センターと住吉市民</a:t>
                      </a:r>
                      <a:r>
                        <a:rPr lang="ja-JP" sz="1000" kern="0" dirty="0" smtClean="0">
                          <a:solidFill>
                            <a:schemeClr val="tx1"/>
                          </a:solidFill>
                          <a:effectLst/>
                          <a:latin typeface="Meiryo UI" panose="020B0604030504040204" pitchFamily="50" charset="-128"/>
                          <a:ea typeface="Meiryo UI" panose="020B0604030504040204" pitchFamily="50" charset="-128"/>
                        </a:rPr>
                        <a:t>病院</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の</a:t>
                      </a:r>
                      <a:r>
                        <a:rPr lang="ja-JP" sz="1000" kern="0" dirty="0">
                          <a:solidFill>
                            <a:schemeClr val="tx1"/>
                          </a:solidFill>
                          <a:effectLst/>
                          <a:latin typeface="Meiryo UI" panose="020B0604030504040204" pitchFamily="50" charset="-128"/>
                          <a:ea typeface="Meiryo UI" panose="020B0604030504040204" pitchFamily="50" charset="-128"/>
                        </a:rPr>
                        <a:t>機能統合）</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（３）類似重複している行政サービス（Ｂ項目）について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消防（府・大阪市消防学校の組織統合）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6189">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18</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１）新大学構想会議の報告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２）規制・サービス改革部会</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３）府市の医療関連分野の再構築</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４）エネルギー戦略会議の報告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５）経営形態の見直し検討項目（Ａ項目）及び類似・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a:t>
                      </a:r>
                      <a:r>
                        <a:rPr lang="ja-JP" sz="1000" kern="0" dirty="0" err="1">
                          <a:solidFill>
                            <a:schemeClr val="tx1"/>
                          </a:solidFill>
                          <a:effectLst/>
                          <a:latin typeface="Meiryo UI" panose="020B0604030504040204" pitchFamily="50" charset="-128"/>
                          <a:ea typeface="Meiryo UI" panose="020B0604030504040204" pitchFamily="50" charset="-128"/>
                        </a:rPr>
                        <a:t>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６）大阪府市大都市局の設置について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19</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2013.3.15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病院（府立急性期・総合医療センターと住吉市民</a:t>
                      </a:r>
                      <a:r>
                        <a:rPr lang="ja-JP" sz="1000" kern="0" dirty="0" smtClean="0">
                          <a:solidFill>
                            <a:schemeClr val="tx1"/>
                          </a:solidFill>
                          <a:effectLst/>
                          <a:latin typeface="Meiryo UI" panose="020B0604030504040204" pitchFamily="50" charset="-128"/>
                          <a:ea typeface="Meiryo UI" panose="020B0604030504040204" pitchFamily="50" charset="-128"/>
                        </a:rPr>
                        <a:t>病院</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の</a:t>
                      </a:r>
                      <a:r>
                        <a:rPr lang="ja-JP" sz="1000" kern="0" dirty="0">
                          <a:solidFill>
                            <a:schemeClr val="tx1"/>
                          </a:solidFill>
                          <a:effectLst/>
                          <a:latin typeface="Meiryo UI" panose="020B0604030504040204" pitchFamily="50" charset="-128"/>
                          <a:ea typeface="Meiryo UI" panose="020B0604030504040204" pitchFamily="50" charset="-128"/>
                        </a:rPr>
                        <a:t>機能統合）</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20</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2013.4.23</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１）大阪府市規制改革会議（仮称）について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21</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2013.8.27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１）大阪府市規制改革会議について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２）大阪府市医療戦略会議について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３）経営形態の見直し検討項目（Ａ項目）及び類似・</a:t>
                      </a:r>
                      <a:r>
                        <a:rPr lang="ja-JP" sz="1000" kern="0" dirty="0" smtClean="0">
                          <a:solidFill>
                            <a:schemeClr val="tx1"/>
                          </a:solidFill>
                          <a:effectLst/>
                          <a:latin typeface="Meiryo UI" panose="020B0604030504040204" pitchFamily="50" charset="-128"/>
                          <a:ea typeface="Meiryo UI" panose="020B0604030504040204" pitchFamily="50" charset="-128"/>
                        </a:rPr>
                        <a:t>重</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err="1" smtClean="0">
                          <a:solidFill>
                            <a:schemeClr val="tx1"/>
                          </a:solidFill>
                          <a:effectLst/>
                          <a:latin typeface="Meiryo UI" panose="020B0604030504040204" pitchFamily="50" charset="-128"/>
                          <a:ea typeface="Meiryo UI" panose="020B0604030504040204" pitchFamily="50" charset="-128"/>
                        </a:rPr>
                        <a:t>複</a:t>
                      </a:r>
                      <a:r>
                        <a:rPr lang="ja-JP" sz="1000" kern="0" dirty="0" err="1">
                          <a:solidFill>
                            <a:schemeClr val="tx1"/>
                          </a:solidFill>
                          <a:effectLst/>
                          <a:latin typeface="Meiryo UI" panose="020B0604030504040204" pitchFamily="50" charset="-128"/>
                          <a:ea typeface="Meiryo UI" panose="020B0604030504040204" pitchFamily="50" charset="-128"/>
                        </a:rPr>
                        <a:t>して</a:t>
                      </a:r>
                      <a:r>
                        <a:rPr lang="ja-JP" sz="1000" kern="0" dirty="0">
                          <a:solidFill>
                            <a:schemeClr val="tx1"/>
                          </a:solidFill>
                          <a:effectLst/>
                          <a:latin typeface="Meiryo UI" panose="020B0604030504040204" pitchFamily="50" charset="-128"/>
                          <a:ea typeface="Meiryo UI" panose="020B0604030504040204" pitchFamily="50" charset="-128"/>
                        </a:rPr>
                        <a:t>いる行政サービス（Ｂ項目）の進捗について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graphicFrame>
        <p:nvGraphicFramePr>
          <p:cNvPr id="5" name="表 4"/>
          <p:cNvGraphicFramePr>
            <a:graphicFrameLocks noGrp="1"/>
          </p:cNvGraphicFramePr>
          <p:nvPr>
            <p:extLst/>
          </p:nvPr>
        </p:nvGraphicFramePr>
        <p:xfrm>
          <a:off x="4644008" y="419278"/>
          <a:ext cx="4321006" cy="5693220"/>
        </p:xfrm>
        <a:graphic>
          <a:graphicData uri="http://schemas.openxmlformats.org/drawingml/2006/table">
            <a:tbl>
              <a:tblPr firstRow="1" firstCol="1" bandRow="1">
                <a:tableStyleId>{5C22544A-7EE6-4342-B048-85BDC9FD1C3A}</a:tableStyleId>
              </a:tblPr>
              <a:tblGrid>
                <a:gridCol w="901006">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0">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32915">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22</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　</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・文化施設</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・特別支援学校・高等学校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9462">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23</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2014.4.18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特別支援学校</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１）類似・重複している行政サービス（Ｂ項目）について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公衆衛生研究所・環境科学</a:t>
                      </a:r>
                      <a:r>
                        <a:rPr lang="ja-JP" sz="1000" kern="0" dirty="0" smtClean="0">
                          <a:solidFill>
                            <a:schemeClr val="tx1"/>
                          </a:solidFill>
                          <a:effectLst/>
                          <a:latin typeface="Meiryo UI" panose="020B0604030504040204" pitchFamily="50" charset="-128"/>
                          <a:ea typeface="Meiryo UI" panose="020B0604030504040204" pitchFamily="50" charset="-128"/>
                        </a:rPr>
                        <a:t>研究所（</a:t>
                      </a:r>
                      <a:r>
                        <a:rPr lang="ja-JP" sz="1000" kern="0" dirty="0">
                          <a:solidFill>
                            <a:schemeClr val="tx1"/>
                          </a:solidFill>
                          <a:effectLst/>
                          <a:latin typeface="Meiryo UI" panose="020B0604030504040204" pitchFamily="50" charset="-128"/>
                          <a:ea typeface="Meiryo UI" panose="020B0604030504040204" pitchFamily="50" charset="-128"/>
                        </a:rPr>
                        <a:t>大阪健康</a:t>
                      </a:r>
                      <a:r>
                        <a:rPr lang="ja-JP" sz="1000" kern="0" dirty="0" smtClean="0">
                          <a:solidFill>
                            <a:schemeClr val="tx1"/>
                          </a:solidFill>
                          <a:effectLst/>
                          <a:latin typeface="Meiryo UI" panose="020B0604030504040204" pitchFamily="50" charset="-128"/>
                          <a:ea typeface="Meiryo UI" panose="020B0604030504040204" pitchFamily="50" charset="-128"/>
                        </a:rPr>
                        <a:t>安全基</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盤</a:t>
                      </a:r>
                      <a:r>
                        <a:rPr lang="ja-JP" sz="1000" kern="0" dirty="0">
                          <a:solidFill>
                            <a:schemeClr val="tx1"/>
                          </a:solidFill>
                          <a:effectLst/>
                          <a:latin typeface="Meiryo UI" panose="020B0604030504040204" pitchFamily="50" charset="-128"/>
                          <a:ea typeface="Meiryo UI" panose="020B0604030504040204" pitchFamily="50" charset="-128"/>
                        </a:rPr>
                        <a:t>研究所）</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文化施設（大阪市博物館協会）</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24</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2014.6.17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港湾</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１）府立中之島図書館及び市中央公会堂について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66368">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25</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2014.9.2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（協議事項）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公営住宅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改革</a:t>
                      </a:r>
                      <a:r>
                        <a:rPr lang="ja-JP" sz="1000" kern="0" dirty="0">
                          <a:solidFill>
                            <a:schemeClr val="tx1"/>
                          </a:solidFill>
                          <a:effectLst/>
                          <a:latin typeface="Meiryo UI" panose="020B0604030504040204" pitchFamily="50" charset="-128"/>
                          <a:ea typeface="Meiryo UI" panose="020B0604030504040204" pitchFamily="50" charset="-128"/>
                        </a:rPr>
                        <a:t>評価について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9821">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26</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2014.11.25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１）経営形態の見直し検討項目（Ａ項目）について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a:solidFill>
                            <a:schemeClr val="tx1"/>
                          </a:solidFill>
                          <a:effectLst/>
                          <a:latin typeface="Meiryo UI" panose="020B0604030504040204" pitchFamily="50" charset="-128"/>
                          <a:ea typeface="Meiryo UI" panose="020B0604030504040204" pitchFamily="50" charset="-128"/>
                        </a:rPr>
                        <a:t>　・大学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33094">
                <a:tc>
                  <a:txBody>
                    <a:bodyPr/>
                    <a:lstStyle/>
                    <a:p>
                      <a:pPr algn="ctr">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27</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2014.12.25</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（報告事項）</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sz="1000" kern="0" dirty="0">
                          <a:solidFill>
                            <a:schemeClr val="tx1"/>
                          </a:solidFill>
                          <a:effectLst/>
                          <a:latin typeface="Meiryo UI" panose="020B0604030504040204" pitchFamily="50" charset="-128"/>
                          <a:ea typeface="Meiryo UI" panose="020B0604030504040204" pitchFamily="50" charset="-128"/>
                        </a:rPr>
                        <a:t>10</a:t>
                      </a:r>
                      <a:r>
                        <a:rPr lang="ja-JP" sz="1000" kern="0" dirty="0">
                          <a:solidFill>
                            <a:schemeClr val="tx1"/>
                          </a:solidFill>
                          <a:effectLst/>
                          <a:latin typeface="Meiryo UI" panose="020B0604030504040204" pitchFamily="50" charset="-128"/>
                          <a:ea typeface="Meiryo UI" panose="020B0604030504040204" pitchFamily="50" charset="-128"/>
                        </a:rPr>
                        <a:t>年後の大阪を見すえて」について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（その他）</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（１）</a:t>
                      </a:r>
                      <a:r>
                        <a:rPr lang="ja-JP" sz="1000" kern="0" dirty="0" smtClean="0">
                          <a:solidFill>
                            <a:schemeClr val="tx1"/>
                          </a:solidFill>
                          <a:effectLst/>
                          <a:latin typeface="Meiryo UI" panose="020B0604030504040204" pitchFamily="50" charset="-128"/>
                          <a:ea typeface="Meiryo UI" panose="020B0604030504040204" pitchFamily="50" charset="-128"/>
                        </a:rPr>
                        <a:t>先行的</a:t>
                      </a:r>
                      <a:r>
                        <a:rPr lang="ja-JP" sz="1000" kern="0" dirty="0">
                          <a:solidFill>
                            <a:schemeClr val="tx1"/>
                          </a:solidFill>
                          <a:effectLst/>
                          <a:latin typeface="Meiryo UI" panose="020B0604030504040204" pitchFamily="50" charset="-128"/>
                          <a:ea typeface="Meiryo UI" panose="020B0604030504040204" pitchFamily="50" charset="-128"/>
                        </a:rPr>
                        <a:t>に取組む広域的な新規・拡充事業について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p:txBody>
          <a:bodyPr/>
          <a:lstStyle/>
          <a:p>
            <a:fld id="{63BC356D-1576-478B-8647-1361C6E9DFF7}" type="slidenum">
              <a:rPr lang="ja-JP" altLang="en-US" smtClean="0"/>
              <a:pPr/>
              <a:t>5</a:t>
            </a:fld>
            <a:endParaRPr lang="ja-JP" altLang="en-US"/>
          </a:p>
        </p:txBody>
      </p:sp>
    </p:spTree>
    <p:extLst>
      <p:ext uri="{BB962C8B-B14F-4D97-AF65-F5344CB8AC3E}">
        <p14:creationId xmlns:p14="http://schemas.microsoft.com/office/powerpoint/2010/main" val="12504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■副首都推進本部会議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58765" y="414233"/>
          <a:ext cx="4320000" cy="6399143"/>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514491">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第１回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2015.12</a:t>
                      </a:r>
                      <a:r>
                        <a:rPr lang="en-US" altLang="ja-JP" sz="1050" kern="0" dirty="0" smtClean="0">
                          <a:solidFill>
                            <a:schemeClr val="tx1"/>
                          </a:solidFill>
                          <a:effectLst/>
                          <a:latin typeface="Meiryo UI" panose="020B0604030504040204" pitchFamily="50" charset="-128"/>
                          <a:ea typeface="Meiryo UI" panose="020B0604030504040204" pitchFamily="50" charset="-128"/>
                        </a:rPr>
                        <a:t>.</a:t>
                      </a:r>
                      <a:r>
                        <a:rPr lang="en-US" sz="1050" kern="0" dirty="0" smtClean="0">
                          <a:solidFill>
                            <a:schemeClr val="tx1"/>
                          </a:solidFill>
                          <a:effectLst/>
                          <a:latin typeface="Meiryo UI" panose="020B0604030504040204" pitchFamily="50" charset="-128"/>
                          <a:ea typeface="Meiryo UI" panose="020B0604030504040204" pitchFamily="50" charset="-128"/>
                        </a:rPr>
                        <a:t>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（１）副首都推進本部の設置について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（２）副首都推進に向けて（有識者との意見交換）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31422">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第２回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　</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（１）ゲストスピーカーによる講話</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大阪への本社機能を含む第二の拠点の新設について」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ロバート</a:t>
                      </a:r>
                      <a:r>
                        <a:rPr lang="ja-JP" sz="1000" kern="0" dirty="0">
                          <a:solidFill>
                            <a:schemeClr val="tx1"/>
                          </a:solidFill>
                          <a:effectLst/>
                          <a:latin typeface="Meiryo UI" panose="020B0604030504040204" pitchFamily="50" charset="-128"/>
                          <a:ea typeface="Meiryo UI" panose="020B0604030504040204" pitchFamily="50" charset="-128"/>
                        </a:rPr>
                        <a:t>Ｌ．ノディン</a:t>
                      </a:r>
                      <a:r>
                        <a:rPr lang="ja-JP" sz="1000" kern="0" dirty="0" smtClean="0">
                          <a:solidFill>
                            <a:schemeClr val="tx1"/>
                          </a:solidFill>
                          <a:effectLst/>
                          <a:latin typeface="Meiryo UI" panose="020B0604030504040204" pitchFamily="50" charset="-128"/>
                          <a:ea typeface="Meiryo UI" panose="020B0604030504040204" pitchFamily="50" charset="-128"/>
                        </a:rPr>
                        <a:t>氏（</a:t>
                      </a:r>
                      <a:r>
                        <a:rPr lang="en-US" sz="1000" kern="0" dirty="0">
                          <a:solidFill>
                            <a:schemeClr val="tx1"/>
                          </a:solidFill>
                          <a:effectLst/>
                          <a:latin typeface="Meiryo UI" panose="020B0604030504040204" pitchFamily="50" charset="-128"/>
                          <a:ea typeface="Meiryo UI" panose="020B0604030504040204" pitchFamily="50" charset="-128"/>
                        </a:rPr>
                        <a:t>A I G</a:t>
                      </a:r>
                      <a:r>
                        <a:rPr lang="ja-JP" sz="1000" kern="0" dirty="0">
                          <a:solidFill>
                            <a:schemeClr val="tx1"/>
                          </a:solidFill>
                          <a:effectLst/>
                          <a:latin typeface="Meiryo UI" panose="020B0604030504040204" pitchFamily="50" charset="-128"/>
                          <a:ea typeface="Meiryo UI" panose="020B0604030504040204" pitchFamily="50" charset="-128"/>
                        </a:rPr>
                        <a:t>シﾞｬハﾟン・</a:t>
                      </a:r>
                      <a:r>
                        <a:rPr lang="ja-JP" sz="1000" kern="0" dirty="0" smtClean="0">
                          <a:solidFill>
                            <a:schemeClr val="tx1"/>
                          </a:solidFill>
                          <a:effectLst/>
                          <a:latin typeface="Meiryo UI" panose="020B0604030504040204" pitchFamily="50" charset="-128"/>
                          <a:ea typeface="Meiryo UI" panose="020B0604030504040204" pitchFamily="50" charset="-128"/>
                        </a:rPr>
                        <a:t>ホｰルテﾞｨンクﾞス</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株式</a:t>
                      </a:r>
                      <a:r>
                        <a:rPr lang="ja-JP" sz="1000" kern="0" dirty="0">
                          <a:solidFill>
                            <a:schemeClr val="tx1"/>
                          </a:solidFill>
                          <a:effectLst/>
                          <a:latin typeface="Meiryo UI" panose="020B0604030504040204" pitchFamily="50" charset="-128"/>
                          <a:ea typeface="Meiryo UI" panose="020B0604030504040204" pitchFamily="50" charset="-128"/>
                        </a:rPr>
                        <a:t>会社代表取締役</a:t>
                      </a:r>
                      <a:r>
                        <a:rPr lang="ja-JP" sz="1000" kern="0" dirty="0" smtClean="0">
                          <a:solidFill>
                            <a:schemeClr val="tx1"/>
                          </a:solidFill>
                          <a:effectLst/>
                          <a:latin typeface="Meiryo UI" panose="020B0604030504040204" pitchFamily="50" charset="-128"/>
                          <a:ea typeface="Meiryo UI" panose="020B0604030504040204" pitchFamily="50" charset="-128"/>
                        </a:rPr>
                        <a:t>社長兼</a:t>
                      </a:r>
                      <a:r>
                        <a:rPr lang="en-US" altLang="ja-JP" sz="1000" kern="0" dirty="0" smtClean="0">
                          <a:solidFill>
                            <a:schemeClr val="tx1"/>
                          </a:solidFill>
                          <a:effectLst/>
                          <a:latin typeface="Meiryo UI" panose="020B0604030504040204" pitchFamily="50" charset="-128"/>
                          <a:ea typeface="Meiryo UI" panose="020B0604030504040204" pitchFamily="50" charset="-128"/>
                        </a:rPr>
                        <a:t>CEO</a:t>
                      </a:r>
                      <a:r>
                        <a:rPr lang="ja-JP"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１）副首都の概念・必要性について（意見交換）</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２）今後の進め方</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３）その他</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22535">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第３回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2016.4.19</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１）大阪府立大学・大阪市立大学統合に向けた</a:t>
                      </a:r>
                      <a:r>
                        <a:rPr lang="ja-JP" sz="1000" kern="0" dirty="0" smtClean="0">
                          <a:solidFill>
                            <a:schemeClr val="tx1"/>
                          </a:solidFill>
                          <a:effectLst/>
                          <a:latin typeface="Meiryo UI" panose="020B0604030504040204" pitchFamily="50" charset="-128"/>
                          <a:ea typeface="Meiryo UI" panose="020B0604030504040204" pitchFamily="50" charset="-128"/>
                        </a:rPr>
                        <a:t>検討体制</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や</a:t>
                      </a:r>
                      <a:r>
                        <a:rPr lang="ja-JP" sz="1000" kern="0" dirty="0">
                          <a:solidFill>
                            <a:schemeClr val="tx1"/>
                          </a:solidFill>
                          <a:effectLst/>
                          <a:latin typeface="Meiryo UI" panose="020B0604030504040204" pitchFamily="50" charset="-128"/>
                          <a:ea typeface="Meiryo UI" panose="020B0604030504040204" pitchFamily="50" charset="-128"/>
                        </a:rPr>
                        <a:t>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２）府立公衆衛生研究所・市立環境科学研究所統合に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検討体制や進め方について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１）副首都の概念（必要性・意義・役割）の整理</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２）これからの検討の</a:t>
                      </a:r>
                      <a:r>
                        <a:rPr lang="ja-JP" sz="1000" kern="0" dirty="0" smtClean="0">
                          <a:solidFill>
                            <a:schemeClr val="tx1"/>
                          </a:solidFill>
                          <a:effectLst/>
                          <a:latin typeface="Meiryo UI" panose="020B0604030504040204" pitchFamily="50" charset="-128"/>
                          <a:ea typeface="Meiryo UI" panose="020B0604030504040204" pitchFamily="50" charset="-128"/>
                        </a:rPr>
                        <a:t>進め方</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810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第４回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2016.7.22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a:t>
                      </a:r>
                      <a:r>
                        <a:rPr lang="ja-JP" sz="1000" kern="0" dirty="0" smtClean="0">
                          <a:solidFill>
                            <a:schemeClr val="tx1"/>
                          </a:solidFill>
                          <a:effectLst/>
                          <a:latin typeface="Meiryo UI" panose="020B0604030504040204" pitchFamily="50" charset="-128"/>
                          <a:ea typeface="Meiryo UI" panose="020B0604030504040204" pitchFamily="50" charset="-128"/>
                        </a:rPr>
                        <a:t>区制</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度</a:t>
                      </a:r>
                      <a:r>
                        <a:rPr lang="ja-JP" sz="1000" kern="0" dirty="0">
                          <a:solidFill>
                            <a:schemeClr val="tx1"/>
                          </a:solidFill>
                          <a:effectLst/>
                          <a:latin typeface="Meiryo UI" panose="020B0604030504040204" pitchFamily="50" charset="-128"/>
                          <a:ea typeface="Meiryo UI" panose="020B0604030504040204" pitchFamily="50" charset="-128"/>
                        </a:rPr>
                        <a:t>）に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ja-JP" sz="1000" kern="0" dirty="0" smtClean="0">
                          <a:solidFill>
                            <a:schemeClr val="tx1"/>
                          </a:solidFill>
                          <a:effectLst/>
                          <a:latin typeface="Meiryo UI" panose="020B0604030504040204" pitchFamily="50" charset="-128"/>
                          <a:ea typeface="Meiryo UI" panose="020B0604030504040204" pitchFamily="50" charset="-128"/>
                        </a:rPr>
                        <a:t>その他</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704762">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第５回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2016.8.22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（１）大阪府立大学・大阪市立大学の統合に向けた検討</a:t>
                      </a:r>
                      <a:r>
                        <a:rPr lang="ja-JP" sz="1000" kern="0" dirty="0" smtClean="0">
                          <a:solidFill>
                            <a:schemeClr val="tx1"/>
                          </a:solidFill>
                          <a:effectLst/>
                          <a:latin typeface="Meiryo UI" panose="020B0604030504040204" pitchFamily="50" charset="-128"/>
                          <a:ea typeface="Meiryo UI" panose="020B0604030504040204" pitchFamily="50" charset="-128"/>
                        </a:rPr>
                        <a:t>状況</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（２）府立産業技術総合研究所・市立工業研究所の統合に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（３）府立公衆衛生研究所・市立環境科学研究所の統合に</a:t>
                      </a:r>
                      <a:r>
                        <a:rPr lang="ja-JP" sz="1000" kern="0" dirty="0" smtClean="0">
                          <a:solidFill>
                            <a:schemeClr val="tx1"/>
                          </a:solidFill>
                          <a:effectLst/>
                          <a:latin typeface="Meiryo UI" panose="020B0604030504040204" pitchFamily="50" charset="-128"/>
                          <a:ea typeface="Meiryo UI" panose="020B0604030504040204" pitchFamily="50" charset="-128"/>
                        </a:rPr>
                        <a:t>向</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けた</a:t>
                      </a:r>
                      <a:r>
                        <a:rPr lang="ja-JP" sz="1000" kern="0" dirty="0">
                          <a:solidFill>
                            <a:schemeClr val="tx1"/>
                          </a:solidFill>
                          <a:effectLst/>
                          <a:latin typeface="Meiryo UI" panose="020B0604030504040204" pitchFamily="50" charset="-128"/>
                          <a:ea typeface="Meiryo UI" panose="020B0604030504040204" pitchFamily="50" charset="-128"/>
                        </a:rPr>
                        <a:t>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5907">
                <a:tc>
                  <a:txBody>
                    <a:bodyPr/>
                    <a:lstStyle/>
                    <a:p>
                      <a:pPr algn="ctr">
                        <a:lnSpc>
                          <a:spcPts val="1100"/>
                        </a:lnSpc>
                        <a:spcAft>
                          <a:spcPts val="0"/>
                        </a:spcAft>
                      </a:pPr>
                      <a:r>
                        <a:rPr lang="ja-JP" sz="1050" kern="0">
                          <a:solidFill>
                            <a:schemeClr val="tx1"/>
                          </a:solidFill>
                          <a:effectLst/>
                          <a:latin typeface="Meiryo UI" panose="020B0604030504040204" pitchFamily="50" charset="-128"/>
                          <a:ea typeface="Meiryo UI" panose="020B0604030504040204" pitchFamily="50" charset="-128"/>
                        </a:rPr>
                        <a:t>第６回</a:t>
                      </a:r>
                      <a:endParaRPr lang="ja-JP" sz="1050" kern="10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a:solidFill>
                            <a:schemeClr val="tx1"/>
                          </a:solidFill>
                          <a:effectLst/>
                          <a:latin typeface="Meiryo UI" panose="020B0604030504040204" pitchFamily="50" charset="-128"/>
                          <a:ea typeface="Meiryo UI" panose="020B0604030504040204" pitchFamily="50" charset="-128"/>
                        </a:rPr>
                        <a:t>2016.9.21</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大阪の副首都化に向けた中長期的な取組み方向」の</a:t>
                      </a:r>
                      <a:r>
                        <a:rPr lang="ja-JP" sz="1000" kern="0" dirty="0" smtClean="0">
                          <a:solidFill>
                            <a:schemeClr val="tx1"/>
                          </a:solidFill>
                          <a:effectLst/>
                          <a:latin typeface="Meiryo UI" panose="020B0604030504040204" pitchFamily="50" charset="-128"/>
                          <a:ea typeface="Meiryo UI" panose="020B0604030504040204" pitchFamily="50" charset="-128"/>
                        </a:rPr>
                        <a:t>中</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間</a:t>
                      </a:r>
                      <a:r>
                        <a:rPr lang="ja-JP" sz="1000" kern="0" dirty="0">
                          <a:solidFill>
                            <a:schemeClr val="tx1"/>
                          </a:solidFill>
                          <a:effectLst/>
                          <a:latin typeface="Meiryo UI" panose="020B0604030504040204" pitchFamily="50" charset="-128"/>
                          <a:ea typeface="Meiryo UI" panose="020B0604030504040204" pitchFamily="50" charset="-128"/>
                        </a:rPr>
                        <a:t>整理案について</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12555">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第７回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2016.12.27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（１）主な府市連携課題の検討状況に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（２）副知事・副市長会議の設置に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a:t>
                      </a:r>
                      <a:r>
                        <a:rPr lang="ja-JP" sz="1000" kern="0" dirty="0" smtClean="0">
                          <a:solidFill>
                            <a:schemeClr val="tx1"/>
                          </a:solidFill>
                          <a:effectLst/>
                          <a:latin typeface="Meiryo UI" panose="020B0604030504040204" pitchFamily="50" charset="-128"/>
                          <a:ea typeface="Meiryo UI" panose="020B0604030504040204" pitchFamily="50" charset="-128"/>
                        </a:rPr>
                        <a:t>その他</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334170">
                <a:tc>
                  <a:txBody>
                    <a:bodyPr/>
                    <a:lstStyle/>
                    <a:p>
                      <a:pPr algn="ctr">
                        <a:lnSpc>
                          <a:spcPts val="1100"/>
                        </a:lnSpc>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第８回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2017.1.31</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IR</a:t>
                      </a:r>
                      <a:r>
                        <a:rPr lang="ja-JP" sz="1000" kern="0" dirty="0" smtClean="0">
                          <a:solidFill>
                            <a:schemeClr val="tx1"/>
                          </a:solidFill>
                          <a:effectLst/>
                          <a:latin typeface="Meiryo UI" panose="020B0604030504040204" pitchFamily="50" charset="-128"/>
                          <a:ea typeface="Meiryo UI" panose="020B0604030504040204" pitchFamily="50" charset="-128"/>
                        </a:rPr>
                        <a:t>推進</a:t>
                      </a:r>
                      <a:r>
                        <a:rPr lang="ja-JP" sz="1000" kern="0" dirty="0">
                          <a:solidFill>
                            <a:schemeClr val="tx1"/>
                          </a:solidFill>
                          <a:effectLst/>
                          <a:latin typeface="Meiryo UI" panose="020B0604030504040204" pitchFamily="50" charset="-128"/>
                          <a:ea typeface="Meiryo UI" panose="020B0604030504040204" pitchFamily="50" charset="-128"/>
                        </a:rPr>
                        <a:t>会議に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（２</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2025</a:t>
                      </a:r>
                      <a:r>
                        <a:rPr lang="ja-JP" sz="1000" kern="0" dirty="0" smtClean="0">
                          <a:solidFill>
                            <a:schemeClr val="tx1"/>
                          </a:solidFill>
                          <a:effectLst/>
                          <a:latin typeface="Meiryo UI" panose="020B0604030504040204" pitchFamily="50" charset="-128"/>
                          <a:ea typeface="Meiryo UI" panose="020B0604030504040204" pitchFamily="50" charset="-128"/>
                        </a:rPr>
                        <a:t>日</a:t>
                      </a:r>
                      <a:r>
                        <a:rPr lang="ja-JP" sz="1000" kern="0" dirty="0">
                          <a:solidFill>
                            <a:schemeClr val="tx1"/>
                          </a:solidFill>
                          <a:effectLst/>
                          <a:latin typeface="Meiryo UI" panose="020B0604030504040204" pitchFamily="50" charset="-128"/>
                          <a:ea typeface="Meiryo UI" panose="020B0604030504040204" pitchFamily="50" charset="-128"/>
                        </a:rPr>
                        <a:t>本万国博覧会開催に向けた府市の取組に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（３）国連犯罪防止・刑事司法会議（コングレス）の誘致に</a:t>
                      </a:r>
                      <a:r>
                        <a:rPr lang="ja-JP" sz="1000" kern="0" dirty="0" err="1" smtClean="0">
                          <a:solidFill>
                            <a:schemeClr val="tx1"/>
                          </a:solidFill>
                          <a:effectLst/>
                          <a:latin typeface="Meiryo UI" panose="020B0604030504040204" pitchFamily="50" charset="-128"/>
                          <a:ea typeface="Meiryo UI" panose="020B0604030504040204" pitchFamily="50" charset="-128"/>
                        </a:rPr>
                        <a:t>つ</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（４）総合区・特別区（新たな大都市制度）に関する</a:t>
                      </a:r>
                      <a:r>
                        <a:rPr lang="ja-JP" sz="1000" kern="0" dirty="0" smtClean="0">
                          <a:solidFill>
                            <a:schemeClr val="tx1"/>
                          </a:solidFill>
                          <a:effectLst/>
                          <a:latin typeface="Meiryo UI" panose="020B0604030504040204" pitchFamily="50" charset="-128"/>
                          <a:ea typeface="Meiryo UI" panose="020B0604030504040204" pitchFamily="50" charset="-128"/>
                        </a:rPr>
                        <a:t>意見募</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集</a:t>
                      </a:r>
                      <a:r>
                        <a:rPr lang="ja-JP" sz="1000" kern="0" dirty="0">
                          <a:solidFill>
                            <a:schemeClr val="tx1"/>
                          </a:solidFill>
                          <a:effectLst/>
                          <a:latin typeface="Meiryo UI" panose="020B0604030504040204" pitchFamily="50" charset="-128"/>
                          <a:ea typeface="Meiryo UI" panose="020B0604030504040204" pitchFamily="50" charset="-128"/>
                        </a:rPr>
                        <a:t>・説明会の報告</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（５）Ａ項目及びＢ項目以外の事務事業の取組みについて</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（１）「副首都ビジョン（案）」に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10" name="表 9"/>
          <p:cNvGraphicFramePr>
            <a:graphicFrameLocks noGrp="1"/>
          </p:cNvGraphicFramePr>
          <p:nvPr>
            <p:extLst/>
          </p:nvPr>
        </p:nvGraphicFramePr>
        <p:xfrm>
          <a:off x="4644008" y="423851"/>
          <a:ext cx="4320000" cy="5353740"/>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3420000">
                  <a:extLst>
                    <a:ext uri="{9D8B030D-6E8A-4147-A177-3AD203B41FA5}">
                      <a16:colId xmlns:a16="http://schemas.microsoft.com/office/drawing/2014/main" val="20001"/>
                    </a:ext>
                  </a:extLst>
                </a:gridCol>
              </a:tblGrid>
              <a:tr h="228841">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第９回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2017.6.20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（１）府市連携課題の進捗状況に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・主な連携課題の進捗状況</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・副知事・副市長会議の報告</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（テーマ１）・消防</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（テーマ２）・スマートシティ</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・データマネジメント</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・パブリックヘルス／スマートエイジング</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10</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2017.8.29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・副首都実現に向けた都市シンクタンク機能の検討</a:t>
                      </a:r>
                    </a:p>
                    <a:p>
                      <a:pPr algn="l">
                        <a:spcAft>
                          <a:spcPts val="0"/>
                        </a:spcAft>
                      </a:pPr>
                      <a:r>
                        <a:rPr lang="ja-JP" altLang="en-US" sz="1000" kern="100" dirty="0" smtClean="0">
                          <a:solidFill>
                            <a:schemeClr val="tx1"/>
                          </a:solidFill>
                          <a:effectLst/>
                          <a:latin typeface="Meiryo UI" panose="020B0604030504040204" pitchFamily="50" charset="-128"/>
                          <a:ea typeface="Meiryo UI" panose="020B0604030504040204" pitchFamily="50" charset="-128"/>
                        </a:rPr>
                        <a:t>　　　　・副首都にふさわしい府域水道のあり方</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２）大阪府立大学・大阪市立大学の統合に向けた検討</a:t>
                      </a:r>
                      <a:r>
                        <a:rPr lang="ja-JP" sz="1000" kern="0" dirty="0" smtClean="0">
                          <a:solidFill>
                            <a:schemeClr val="tx1"/>
                          </a:solidFill>
                          <a:effectLst/>
                          <a:latin typeface="Meiryo UI" panose="020B0604030504040204" pitchFamily="50" charset="-128"/>
                          <a:ea typeface="Meiryo UI" panose="020B0604030504040204" pitchFamily="50" charset="-128"/>
                        </a:rPr>
                        <a:t>状況</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a:t>
                      </a:r>
                      <a:r>
                        <a:rPr lang="ja-JP" sz="1000" kern="0" dirty="0" smtClean="0">
                          <a:solidFill>
                            <a:schemeClr val="tx1"/>
                          </a:solidFill>
                          <a:effectLst/>
                          <a:latin typeface="Meiryo UI" panose="020B0604030504040204" pitchFamily="50" charset="-128"/>
                          <a:ea typeface="Meiryo UI" panose="020B0604030504040204" pitchFamily="50" charset="-128"/>
                        </a:rPr>
                        <a:t>について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（３）副首都・大阪に向けた取組み状況に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8841">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11</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2017.11.9</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サミット首脳会議の誘致に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9694">
                <a:tc>
                  <a:txBody>
                    <a:bodyPr/>
                    <a:lstStyle/>
                    <a:p>
                      <a:pPr algn="ctr">
                        <a:spcAft>
                          <a:spcPts val="0"/>
                        </a:spcAft>
                      </a:pPr>
                      <a:r>
                        <a:rPr lang="ja-JP" sz="1050" kern="0" dirty="0">
                          <a:solidFill>
                            <a:schemeClr val="tx1"/>
                          </a:solidFill>
                          <a:effectLst/>
                          <a:latin typeface="Meiryo UI" panose="020B0604030504040204" pitchFamily="50" charset="-128"/>
                          <a:ea typeface="Meiryo UI" panose="020B0604030504040204" pitchFamily="50" charset="-128"/>
                        </a:rPr>
                        <a:t>第</a:t>
                      </a:r>
                      <a:r>
                        <a:rPr lang="en-US" sz="1050" kern="0" dirty="0">
                          <a:solidFill>
                            <a:schemeClr val="tx1"/>
                          </a:solidFill>
                          <a:effectLst/>
                          <a:latin typeface="Meiryo UI" panose="020B0604030504040204" pitchFamily="50" charset="-128"/>
                          <a:ea typeface="Meiryo UI" panose="020B0604030504040204" pitchFamily="50" charset="-128"/>
                        </a:rPr>
                        <a:t>12</a:t>
                      </a:r>
                      <a:r>
                        <a:rPr lang="ja-JP" sz="1050" kern="0" dirty="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dirty="0">
                          <a:solidFill>
                            <a:schemeClr val="tx1"/>
                          </a:solidFill>
                          <a:effectLst/>
                          <a:latin typeface="Meiryo UI" panose="020B0604030504040204" pitchFamily="50" charset="-128"/>
                          <a:ea typeface="Meiryo UI" panose="020B0604030504040204" pitchFamily="50" charset="-128"/>
                        </a:rPr>
                        <a:t>2018.1.26</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第１部</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副首都</a:t>
                      </a:r>
                      <a:r>
                        <a:rPr lang="ja-JP" sz="1000" kern="0" dirty="0">
                          <a:solidFill>
                            <a:schemeClr val="tx1"/>
                          </a:solidFill>
                          <a:effectLst/>
                          <a:latin typeface="Meiryo UI" panose="020B0604030504040204" pitchFamily="50" charset="-128"/>
                          <a:ea typeface="Meiryo UI" panose="020B0604030504040204" pitchFamily="50" charset="-128"/>
                        </a:rPr>
                        <a:t>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・下水道</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　　　　・消防（救急機能）</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第２部</a:t>
                      </a:r>
                      <a:endParaRPr lang="ja-JP" sz="100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副首都</a:t>
                      </a:r>
                      <a:r>
                        <a:rPr lang="ja-JP" sz="1000" kern="0" dirty="0">
                          <a:solidFill>
                            <a:schemeClr val="tx1"/>
                          </a:solidFill>
                          <a:effectLst/>
                          <a:latin typeface="Meiryo UI" panose="020B0604030504040204" pitchFamily="50" charset="-128"/>
                          <a:ea typeface="Meiryo UI" panose="020B0604030504040204" pitchFamily="50" charset="-128"/>
                        </a:rPr>
                        <a:t>・大阪に向けた取組み状況等に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13</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2018.4.2</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kern="0" dirty="0">
                          <a:solidFill>
                            <a:schemeClr val="tx1"/>
                          </a:solidFill>
                          <a:effectLst/>
                          <a:latin typeface="Meiryo UI" panose="020B0604030504040204" pitchFamily="50" charset="-128"/>
                          <a:ea typeface="Meiryo UI" panose="020B0604030504040204" pitchFamily="50" charset="-128"/>
                        </a:rPr>
                        <a:t>2019</a:t>
                      </a:r>
                      <a:r>
                        <a:rPr lang="ja-JP" sz="1000" kern="0" dirty="0">
                          <a:solidFill>
                            <a:schemeClr val="tx1"/>
                          </a:solidFill>
                          <a:effectLst/>
                          <a:latin typeface="Meiryo UI" panose="020B0604030504040204" pitchFamily="50" charset="-128"/>
                          <a:ea typeface="Meiryo UI" panose="020B0604030504040204" pitchFamily="50" charset="-128"/>
                        </a:rPr>
                        <a:t>年Ｇ</a:t>
                      </a:r>
                      <a:r>
                        <a:rPr lang="en-US" sz="1000" kern="0" dirty="0">
                          <a:solidFill>
                            <a:schemeClr val="tx1"/>
                          </a:solidFill>
                          <a:effectLst/>
                          <a:latin typeface="Meiryo UI" panose="020B0604030504040204" pitchFamily="50" charset="-128"/>
                          <a:ea typeface="Meiryo UI" panose="020B0604030504040204" pitchFamily="50" charset="-128"/>
                        </a:rPr>
                        <a:t>20</a:t>
                      </a:r>
                      <a:r>
                        <a:rPr lang="ja-JP" sz="1000" kern="0" dirty="0">
                          <a:solidFill>
                            <a:schemeClr val="tx1"/>
                          </a:solidFill>
                          <a:effectLst/>
                          <a:latin typeface="Meiryo UI" panose="020B0604030504040204" pitchFamily="50" charset="-128"/>
                          <a:ea typeface="Meiryo UI" panose="020B0604030504040204" pitchFamily="50" charset="-128"/>
                        </a:rPr>
                        <a:t>大阪サミット推進本部の設置に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14</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2018.6.28</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（１）副首都実現に向けた都市機能の強化に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en-US" altLang="ja-JP" sz="1000" kern="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kumimoji="1" lang="ja-JP" altLang="en-US" sz="1000" b="0" i="0" u="none" strike="noStrike" kern="0" baseline="0" dirty="0" smtClean="0">
                          <a:solidFill>
                            <a:schemeClr val="tx1"/>
                          </a:solidFill>
                          <a:effectLst/>
                          <a:latin typeface="Meiryo UI" panose="020B0604030504040204" pitchFamily="50" charset="-128"/>
                          <a:ea typeface="Meiryo UI" panose="020B0604030504040204" pitchFamily="50" charset="-128"/>
                          <a:cs typeface="+mn-cs"/>
                        </a:rPr>
                        <a:t>　　　　</a:t>
                      </a:r>
                      <a:r>
                        <a:rPr kumimoji="1" lang="ja-JP" altLang="en-US" sz="100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・中小企業支援団体（経営支援）のあり方</a:t>
                      </a:r>
                    </a:p>
                    <a:p>
                      <a:pPr>
                        <a:spcAft>
                          <a:spcPts val="0"/>
                        </a:spcAft>
                      </a:pPr>
                      <a:r>
                        <a:rPr kumimoji="1" lang="ja-JP" altLang="en-US" sz="1000" b="0" i="0" u="none" strike="noStrike" kern="1200" baseline="0" dirty="0" smtClean="0">
                          <a:solidFill>
                            <a:schemeClr val="dk1"/>
                          </a:solidFill>
                          <a:latin typeface="Meiryo UI" panose="020B0604030504040204" pitchFamily="50" charset="-128"/>
                          <a:ea typeface="Meiryo UI" panose="020B0604030504040204" pitchFamily="50" charset="-128"/>
                          <a:cs typeface="+mn-cs"/>
                        </a:rPr>
                        <a:t>　　　　・副首都にふさわしい府域水道のあり方</a:t>
                      </a:r>
                      <a:endParaRPr lang="ja-JP" sz="1000" kern="100" dirty="0" smtClean="0">
                        <a:solidFill>
                          <a:schemeClr val="tx1"/>
                        </a:solidFill>
                        <a:effectLst/>
                        <a:latin typeface="Meiryo UI" panose="020B0604030504040204" pitchFamily="50" charset="-128"/>
                        <a:ea typeface="Meiryo UI" panose="020B0604030504040204" pitchFamily="50" charset="-128"/>
                      </a:endParaRPr>
                    </a:p>
                    <a:p>
                      <a:pPr algn="l">
                        <a:spcAft>
                          <a:spcPts val="0"/>
                        </a:spcAft>
                      </a:pP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sz="1000" kern="0" dirty="0">
                          <a:solidFill>
                            <a:schemeClr val="tx1"/>
                          </a:solidFill>
                          <a:effectLst/>
                          <a:latin typeface="Meiryo UI" panose="020B0604030504040204" pitchFamily="50" charset="-128"/>
                          <a:ea typeface="Meiryo UI" panose="020B0604030504040204" pitchFamily="50" charset="-128"/>
                        </a:rPr>
                        <a:t>２）改革評価に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28841">
                <a:tc>
                  <a:txBody>
                    <a:bodyPr/>
                    <a:lstStyle/>
                    <a:p>
                      <a:pPr algn="ctr">
                        <a:spcAft>
                          <a:spcPts val="0"/>
                        </a:spcAft>
                      </a:pPr>
                      <a:r>
                        <a:rPr lang="ja-JP" sz="1050" kern="0">
                          <a:solidFill>
                            <a:schemeClr val="tx1"/>
                          </a:solidFill>
                          <a:effectLst/>
                          <a:latin typeface="Meiryo UI" panose="020B0604030504040204" pitchFamily="50" charset="-128"/>
                          <a:ea typeface="Meiryo UI" panose="020B0604030504040204" pitchFamily="50" charset="-128"/>
                        </a:rPr>
                        <a:t>第</a:t>
                      </a:r>
                      <a:r>
                        <a:rPr lang="en-US" sz="1050" kern="0">
                          <a:solidFill>
                            <a:schemeClr val="tx1"/>
                          </a:solidFill>
                          <a:effectLst/>
                          <a:latin typeface="Meiryo UI" panose="020B0604030504040204" pitchFamily="50" charset="-128"/>
                          <a:ea typeface="Meiryo UI" panose="020B0604030504040204" pitchFamily="50" charset="-128"/>
                        </a:rPr>
                        <a:t>15</a:t>
                      </a:r>
                      <a:r>
                        <a:rPr lang="ja-JP" sz="1050" kern="0">
                          <a:solidFill>
                            <a:schemeClr val="tx1"/>
                          </a:solidFill>
                          <a:effectLst/>
                          <a:latin typeface="Meiryo UI" panose="020B0604030504040204" pitchFamily="50" charset="-128"/>
                          <a:ea typeface="Meiryo UI" panose="020B0604030504040204" pitchFamily="50" charset="-128"/>
                        </a:rPr>
                        <a:t>回</a:t>
                      </a:r>
                      <a:endParaRPr lang="ja-JP" sz="1050" kern="100">
                        <a:solidFill>
                          <a:schemeClr val="tx1"/>
                        </a:solidFill>
                        <a:effectLst/>
                        <a:latin typeface="Meiryo UI" panose="020B0604030504040204" pitchFamily="50" charset="-128"/>
                        <a:ea typeface="Meiryo UI" panose="020B0604030504040204" pitchFamily="50" charset="-128"/>
                      </a:endParaRPr>
                    </a:p>
                    <a:p>
                      <a:pPr algn="ctr">
                        <a:spcAft>
                          <a:spcPts val="0"/>
                        </a:spcAft>
                      </a:pPr>
                      <a:r>
                        <a:rPr lang="en-US" sz="1050" kern="0">
                          <a:solidFill>
                            <a:schemeClr val="tx1"/>
                          </a:solidFill>
                          <a:effectLst/>
                          <a:latin typeface="Meiryo UI" panose="020B0604030504040204" pitchFamily="50" charset="-128"/>
                          <a:ea typeface="Meiryo UI" panose="020B0604030504040204" pitchFamily="50" charset="-128"/>
                        </a:rPr>
                        <a:t>2018.11.16</a:t>
                      </a:r>
                      <a:endParaRPr lang="ja-JP" sz="105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（１）大阪における新たな大都市制度（総合区制度・特別区制度）に</a:t>
                      </a:r>
                      <a:r>
                        <a:rPr lang="ja-JP" sz="1000" kern="0" dirty="0" smtClean="0">
                          <a:solidFill>
                            <a:schemeClr val="tx1"/>
                          </a:solidFill>
                          <a:effectLst/>
                          <a:latin typeface="Meiryo UI" panose="020B0604030504040204" pitchFamily="50" charset="-128"/>
                          <a:ea typeface="Meiryo UI" panose="020B0604030504040204" pitchFamily="50" charset="-128"/>
                        </a:rPr>
                        <a:t>ついて</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4644008" y="5926075"/>
            <a:ext cx="3788464"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smtClean="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6</a:t>
            </a:fld>
            <a:endParaRPr lang="ja-JP" altLang="en-US"/>
          </a:p>
        </p:txBody>
      </p:sp>
    </p:spTree>
    <p:extLst>
      <p:ext uri="{BB962C8B-B14F-4D97-AF65-F5344CB8AC3E}">
        <p14:creationId xmlns:p14="http://schemas.microsoft.com/office/powerpoint/2010/main" val="1928800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9184" y="72353"/>
            <a:ext cx="3633596" cy="318924"/>
          </a:xfrm>
          <a:prstGeom prst="rect">
            <a:avLst/>
          </a:prstGeom>
          <a:noFill/>
        </p:spPr>
        <p:txBody>
          <a:bodyPr wrap="square" lIns="36000" tIns="36000" rIns="36000" bIns="36000" rtlCol="0" anchor="ctr" anchorCtr="0">
            <a:spAutoFit/>
          </a:bodyPr>
          <a:lstStyle/>
          <a:p>
            <a:pPr marL="177800" indent="-177800">
              <a:spcBef>
                <a:spcPts val="600"/>
              </a:spcBef>
            </a:pPr>
            <a:r>
              <a:rPr lang="ja-JP" altLang="en-US" sz="1600" dirty="0" smtClean="0">
                <a:latin typeface="Meiryo UI" panose="020B0604030504040204" pitchFamily="50" charset="-128"/>
                <a:ea typeface="Meiryo UI" panose="020B0604030504040204" pitchFamily="50" charset="-128"/>
              </a:rPr>
              <a:t>■副首都推進本部会議　開催経過</a:t>
            </a:r>
            <a:endParaRPr kumimoji="1" lang="en-US" altLang="ja-JP" sz="1600" dirty="0" smtClean="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nvPr>
        </p:nvGraphicFramePr>
        <p:xfrm>
          <a:off x="158765" y="414233"/>
          <a:ext cx="5061307" cy="4886975"/>
        </p:xfrm>
        <a:graphic>
          <a:graphicData uri="http://schemas.openxmlformats.org/drawingml/2006/table">
            <a:tbl>
              <a:tblPr firstRow="1" firstCol="1" bandRow="1">
                <a:tableStyleId>{5C22544A-7EE6-4342-B048-85BDC9FD1C3A}</a:tableStyleId>
              </a:tblPr>
              <a:tblGrid>
                <a:gridCol w="900000">
                  <a:extLst>
                    <a:ext uri="{9D8B030D-6E8A-4147-A177-3AD203B41FA5}">
                      <a16:colId xmlns:a16="http://schemas.microsoft.com/office/drawing/2014/main" val="20000"/>
                    </a:ext>
                  </a:extLst>
                </a:gridCol>
                <a:gridCol w="4161307">
                  <a:extLst>
                    <a:ext uri="{9D8B030D-6E8A-4147-A177-3AD203B41FA5}">
                      <a16:colId xmlns:a16="http://schemas.microsoft.com/office/drawing/2014/main" val="20001"/>
                    </a:ext>
                  </a:extLst>
                </a:gridCol>
              </a:tblGrid>
              <a:tr h="165773">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回</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ja-JP" altLang="en-US" sz="105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議題</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58507">
                <a:tc>
                  <a:txBody>
                    <a:bodyPr/>
                    <a:lstStyle/>
                    <a:p>
                      <a:pPr algn="ctr">
                        <a:lnSpc>
                          <a:spcPts val="11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16</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2018.12</a:t>
                      </a:r>
                      <a:r>
                        <a:rPr lang="en-US" altLang="ja-JP" sz="1050" kern="0" dirty="0" smtClean="0">
                          <a:solidFill>
                            <a:schemeClr val="tx1"/>
                          </a:solidFill>
                          <a:effectLst/>
                          <a:latin typeface="Meiryo UI" panose="020B0604030504040204" pitchFamily="50" charset="-128"/>
                          <a:ea typeface="Meiryo UI" panose="020B0604030504040204" pitchFamily="50" charset="-128"/>
                        </a:rPr>
                        <a:t>.20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（１）新大阪駅周辺地域のまちづくりの検討体制について（</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（２）副首都実現に向けた都市機能の強化について（</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（３）改革評価について（</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6064">
                <a:tc>
                  <a:txBody>
                    <a:bodyPr/>
                    <a:lstStyle/>
                    <a:p>
                      <a:pPr algn="ctr">
                        <a:lnSpc>
                          <a:spcPts val="11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17</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2019.2.12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（１）万博会場予定地南エリア</a:t>
                      </a:r>
                      <a:r>
                        <a:rPr lang="en-US" altLang="ja-JP" sz="1000" kern="0" dirty="0" smtClean="0">
                          <a:solidFill>
                            <a:schemeClr val="tx1"/>
                          </a:solidFill>
                          <a:effectLst/>
                          <a:latin typeface="Meiryo UI" panose="020B0604030504040204" pitchFamily="50" charset="-128"/>
                          <a:ea typeface="Meiryo UI" panose="020B0604030504040204" pitchFamily="50" charset="-128"/>
                        </a:rPr>
                        <a:t>30</a:t>
                      </a:r>
                      <a:r>
                        <a:rPr lang="ja-JP" altLang="en-US" sz="1000" kern="0" dirty="0" smtClean="0">
                          <a:solidFill>
                            <a:schemeClr val="tx1"/>
                          </a:solidFill>
                          <a:effectLst/>
                          <a:latin typeface="Meiryo UI" panose="020B0604030504040204" pitchFamily="50" charset="-128"/>
                          <a:ea typeface="Meiryo UI" panose="020B0604030504040204" pitchFamily="50" charset="-128"/>
                        </a:rPr>
                        <a:t>ヘクタール埋立の追加工事について（</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（２）ＩＲ（統合型リゾート）の誘致に向けた府市の取組みについて（</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98000">
                <a:tc>
                  <a:txBody>
                    <a:bodyPr/>
                    <a:lstStyle/>
                    <a:p>
                      <a:pPr algn="ctr">
                        <a:lnSpc>
                          <a:spcPts val="11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18</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2019.5.20</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第１部（</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第２部</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（１）副首都・大阪に向けた取組み状況等</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（２）大阪におけるスマートシティについて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0192">
                <a:tc>
                  <a:txBody>
                    <a:bodyPr/>
                    <a:lstStyle/>
                    <a:p>
                      <a:pPr algn="ctr">
                        <a:lnSpc>
                          <a:spcPts val="11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19</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2019.8.27</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第１部</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（１）大阪の観光戦略について</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（２）大阪の臨海部の戦略について</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第２部（</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（１）副首都実現に向けた都市機能の強化について</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（２）府立大学と市立大学の統合に向けた検討について</a:t>
                      </a: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6064">
                <a:tc>
                  <a:txBody>
                    <a:bodyPr/>
                    <a:lstStyle/>
                    <a:p>
                      <a:pPr algn="ctr">
                        <a:lnSpc>
                          <a:spcPts val="11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20</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a:t>
                      </a:r>
                      <a:r>
                        <a:rPr lang="en-US" altLang="ja-JP" sz="1050" kern="0" dirty="0" smtClean="0">
                          <a:solidFill>
                            <a:schemeClr val="tx1"/>
                          </a:solidFill>
                          <a:effectLst/>
                          <a:latin typeface="Meiryo UI" panose="020B0604030504040204" pitchFamily="50" charset="-128"/>
                          <a:ea typeface="Meiryo UI" panose="020B0604030504040204" pitchFamily="50" charset="-128"/>
                        </a:rPr>
                        <a:t>20</a:t>
                      </a:r>
                      <a:r>
                        <a:rPr lang="en-US" sz="1050" kern="0" dirty="0" smtClean="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（１）これまでの副首都推進本部での検討経過報告</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（２）大阪府、大阪市及び堺市における観光施策の連携について</a:t>
                      </a:r>
                    </a:p>
                    <a:p>
                      <a:pPr algn="l">
                        <a:lnSpc>
                          <a:spcPts val="1000"/>
                        </a:lnSpc>
                        <a:spcAft>
                          <a:spcPts val="0"/>
                        </a:spcAft>
                      </a:pPr>
                      <a:r>
                        <a:rPr lang="ja-JP" altLang="en-US" sz="1000" kern="0" dirty="0" smtClean="0">
                          <a:solidFill>
                            <a:schemeClr val="tx1"/>
                          </a:solidFill>
                          <a:effectLst/>
                          <a:latin typeface="Meiryo UI" panose="020B0604030504040204" pitchFamily="50" charset="-128"/>
                          <a:ea typeface="Meiryo UI" panose="020B0604030504040204" pitchFamily="50" charset="-128"/>
                        </a:rPr>
                        <a:t>（３）副首都・大阪に向けた取組み状況等</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6064">
                <a:tc>
                  <a:txBody>
                    <a:bodyPr/>
                    <a:lstStyle/>
                    <a:p>
                      <a:pPr algn="ctr">
                        <a:lnSpc>
                          <a:spcPts val="11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21</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2020.12.28</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lang="ja-JP" altLang="en-US" sz="1000" kern="0" dirty="0" smtClean="0">
                          <a:solidFill>
                            <a:schemeClr val="tx1"/>
                          </a:solidFill>
                          <a:effectLst/>
                          <a:latin typeface="Meiryo UI" panose="020B0604030504040204" pitchFamily="50" charset="-128"/>
                          <a:ea typeface="Meiryo UI" panose="020B0604030504040204" pitchFamily="50" charset="-128"/>
                        </a:rPr>
                        <a:t>（１）府市一体化・広域一元化に向けた条例の検討にあたって（</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altLang="ja-JP" sz="1000" kern="100" dirty="0" smtClean="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6064">
                <a:tc>
                  <a:txBody>
                    <a:bodyPr/>
                    <a:lstStyle/>
                    <a:p>
                      <a:pPr algn="ctr">
                        <a:lnSpc>
                          <a:spcPts val="1100"/>
                        </a:lnSpc>
                        <a:spcAft>
                          <a:spcPts val="0"/>
                        </a:spcAft>
                      </a:pPr>
                      <a:r>
                        <a:rPr lang="ja-JP" sz="1050" kern="0" dirty="0" smtClean="0">
                          <a:solidFill>
                            <a:schemeClr val="tx1"/>
                          </a:solidFill>
                          <a:effectLst/>
                          <a:latin typeface="Meiryo UI" panose="020B0604030504040204" pitchFamily="50" charset="-128"/>
                          <a:ea typeface="Meiryo UI" panose="020B0604030504040204" pitchFamily="50" charset="-128"/>
                        </a:rPr>
                        <a:t>第</a:t>
                      </a:r>
                      <a:r>
                        <a:rPr lang="en-US" altLang="ja-JP" sz="1050" kern="0" dirty="0" smtClean="0">
                          <a:solidFill>
                            <a:schemeClr val="tx1"/>
                          </a:solidFill>
                          <a:effectLst/>
                          <a:latin typeface="Meiryo UI" panose="020B0604030504040204" pitchFamily="50" charset="-128"/>
                          <a:ea typeface="Meiryo UI" panose="020B0604030504040204" pitchFamily="50" charset="-128"/>
                        </a:rPr>
                        <a:t>22</a:t>
                      </a:r>
                      <a:r>
                        <a:rPr lang="ja-JP" sz="1050" kern="0" dirty="0" smtClean="0">
                          <a:solidFill>
                            <a:schemeClr val="tx1"/>
                          </a:solidFill>
                          <a:effectLst/>
                          <a:latin typeface="Meiryo UI" panose="020B0604030504040204" pitchFamily="50" charset="-128"/>
                          <a:ea typeface="Meiryo UI" panose="020B0604030504040204" pitchFamily="50" charset="-128"/>
                        </a:rPr>
                        <a:t>回</a:t>
                      </a:r>
                      <a:endParaRPr lang="ja-JP" sz="1050" kern="100" dirty="0">
                        <a:solidFill>
                          <a:schemeClr val="tx1"/>
                        </a:solidFill>
                        <a:effectLst/>
                        <a:latin typeface="Meiryo UI" panose="020B0604030504040204" pitchFamily="50" charset="-128"/>
                        <a:ea typeface="Meiryo UI" panose="020B0604030504040204" pitchFamily="50" charset="-128"/>
                      </a:endParaRPr>
                    </a:p>
                    <a:p>
                      <a:pPr algn="ctr">
                        <a:lnSpc>
                          <a:spcPts val="1100"/>
                        </a:lnSpc>
                        <a:spcAft>
                          <a:spcPts val="0"/>
                        </a:spcAft>
                      </a:pPr>
                      <a:r>
                        <a:rPr lang="en-US" sz="1050" kern="0" dirty="0" smtClean="0">
                          <a:solidFill>
                            <a:schemeClr val="tx1"/>
                          </a:solidFill>
                          <a:effectLst/>
                          <a:latin typeface="Meiryo UI" panose="020B0604030504040204" pitchFamily="50" charset="-128"/>
                          <a:ea typeface="Meiryo UI" panose="020B0604030504040204" pitchFamily="50" charset="-128"/>
                        </a:rPr>
                        <a:t>20</a:t>
                      </a:r>
                      <a:r>
                        <a:rPr lang="en-US" altLang="ja-JP" sz="1050" kern="0" dirty="0" smtClean="0">
                          <a:solidFill>
                            <a:schemeClr val="tx1"/>
                          </a:solidFill>
                          <a:effectLst/>
                          <a:latin typeface="Meiryo UI" panose="020B0604030504040204" pitchFamily="50" charset="-128"/>
                          <a:ea typeface="Meiryo UI" panose="020B0604030504040204" pitchFamily="50" charset="-128"/>
                        </a:rPr>
                        <a:t>21</a:t>
                      </a:r>
                      <a:r>
                        <a:rPr lang="en-US" sz="1050" kern="0" dirty="0" smtClean="0">
                          <a:solidFill>
                            <a:schemeClr val="tx1"/>
                          </a:solidFill>
                          <a:effectLst/>
                          <a:latin typeface="Meiryo UI" panose="020B0604030504040204" pitchFamily="50" charset="-128"/>
                          <a:ea typeface="Meiryo UI" panose="020B0604030504040204" pitchFamily="50" charset="-128"/>
                        </a:rPr>
                        <a:t>.1.22</a:t>
                      </a:r>
                      <a:endParaRPr lang="ja-JP" sz="105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000"/>
                        </a:lnSpc>
                        <a:spcAft>
                          <a:spcPts val="0"/>
                        </a:spcAft>
                      </a:pPr>
                      <a:r>
                        <a:rPr lang="ja-JP" sz="1000" kern="0" dirty="0">
                          <a:solidFill>
                            <a:schemeClr val="tx1"/>
                          </a:solidFill>
                          <a:effectLst/>
                          <a:latin typeface="Meiryo UI" panose="020B0604030504040204" pitchFamily="50" charset="-128"/>
                          <a:ea typeface="Meiryo UI" panose="020B0604030504040204" pitchFamily="50" charset="-128"/>
                        </a:rPr>
                        <a:t>（１</a:t>
                      </a:r>
                      <a:r>
                        <a:rPr 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府市一体化・広域一元化に向けた条例について（</a:t>
                      </a:r>
                      <a:r>
                        <a:rPr lang="en-US" altLang="ja-JP" sz="1000" kern="0" dirty="0" smtClean="0">
                          <a:solidFill>
                            <a:schemeClr val="tx1"/>
                          </a:solidFill>
                          <a:effectLst/>
                          <a:latin typeface="Meiryo UI" panose="020B0604030504040204" pitchFamily="50" charset="-128"/>
                          <a:ea typeface="Meiryo UI" panose="020B0604030504040204" pitchFamily="50" charset="-128"/>
                        </a:rPr>
                        <a:t>※</a:t>
                      </a:r>
                      <a:r>
                        <a:rPr lang="ja-JP" altLang="en-US" sz="1000" kern="0" dirty="0" smtClean="0">
                          <a:solidFill>
                            <a:schemeClr val="tx1"/>
                          </a:solidFill>
                          <a:effectLst/>
                          <a:latin typeface="Meiryo UI" panose="020B0604030504040204" pitchFamily="50" charset="-128"/>
                          <a:ea typeface="Meiryo UI" panose="020B0604030504040204" pitchFamily="50" charset="-128"/>
                        </a:rPr>
                        <a:t>）</a:t>
                      </a:r>
                      <a:endParaRPr lang="ja-JP" sz="1000" kern="100" dirty="0">
                        <a:solidFill>
                          <a:schemeClr val="tx1"/>
                        </a:solidFill>
                        <a:effectLst/>
                        <a:latin typeface="Meiryo UI" panose="020B0604030504040204" pitchFamily="50" charset="-128"/>
                        <a:ea typeface="Meiryo UI" panose="020B0604030504040204" pitchFamily="50" charset="-128"/>
                      </a:endParaRPr>
                    </a:p>
                  </a:txBody>
                  <a:tcPr marL="36000" marR="36000" marT="18000" marB="1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正方形/長方形 3"/>
          <p:cNvSpPr/>
          <p:nvPr/>
        </p:nvSpPr>
        <p:spPr>
          <a:xfrm>
            <a:off x="158765" y="5445224"/>
            <a:ext cx="3814112" cy="234286"/>
          </a:xfrm>
          <a:prstGeom prst="rect">
            <a:avLst/>
          </a:prstGeom>
        </p:spPr>
        <p:txBody>
          <a:bodyPr wrap="none" lIns="36000" tIns="36000" rIns="36000" bIns="36000">
            <a:spAutoFit/>
          </a:bodyPr>
          <a:lstStyle/>
          <a:p>
            <a:r>
              <a:rPr lang="ja-JP" altLang="en-US" sz="1050" kern="0" dirty="0">
                <a:latin typeface="Meiryo UI" panose="020B0604030504040204" pitchFamily="50" charset="-128"/>
                <a:ea typeface="Meiryo UI" panose="020B0604030504040204" pitchFamily="50" charset="-128"/>
              </a:rPr>
              <a:t>（</a:t>
            </a:r>
            <a:r>
              <a:rPr lang="en-US" altLang="ja-JP" sz="1050" kern="0" dirty="0">
                <a:latin typeface="Meiryo UI" panose="020B0604030504040204" pitchFamily="50" charset="-128"/>
                <a:ea typeface="Meiryo UI" panose="020B0604030504040204" pitchFamily="50" charset="-128"/>
              </a:rPr>
              <a:t>※</a:t>
            </a:r>
            <a:r>
              <a:rPr lang="ja-JP" altLang="en-US" sz="1050" kern="0" dirty="0" smtClean="0">
                <a:latin typeface="Meiryo UI" panose="020B0604030504040204" pitchFamily="50" charset="-128"/>
                <a:ea typeface="Meiryo UI" panose="020B0604030504040204" pitchFamily="50" charset="-128"/>
              </a:rPr>
              <a:t>）大阪府と大阪市の指定都市都道府県調整会議としての議題</a:t>
            </a:r>
            <a:endParaRPr lang="ja-JP" altLang="en-US" sz="1050" dirty="0"/>
          </a:p>
        </p:txBody>
      </p:sp>
      <p:sp>
        <p:nvSpPr>
          <p:cNvPr id="5" name="スライド番号プレースホルダー 4"/>
          <p:cNvSpPr>
            <a:spLocks noGrp="1"/>
          </p:cNvSpPr>
          <p:nvPr>
            <p:ph type="sldNum" sz="quarter" idx="12"/>
          </p:nvPr>
        </p:nvSpPr>
        <p:spPr/>
        <p:txBody>
          <a:bodyPr/>
          <a:lstStyle/>
          <a:p>
            <a:fld id="{63BC356D-1576-478B-8647-1361C6E9DFF7}" type="slidenum">
              <a:rPr lang="ja-JP" altLang="en-US" smtClean="0"/>
              <a:pPr/>
              <a:t>7</a:t>
            </a:fld>
            <a:endParaRPr lang="ja-JP" altLang="en-US"/>
          </a:p>
        </p:txBody>
      </p:sp>
    </p:spTree>
    <p:extLst>
      <p:ext uri="{BB962C8B-B14F-4D97-AF65-F5344CB8AC3E}">
        <p14:creationId xmlns:p14="http://schemas.microsoft.com/office/powerpoint/2010/main" val="3614607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3774772448"/>
              </p:ext>
            </p:extLst>
          </p:nvPr>
        </p:nvGraphicFramePr>
        <p:xfrm>
          <a:off x="117404" y="764705"/>
          <a:ext cx="8867071" cy="5987705"/>
        </p:xfrm>
        <a:graphic>
          <a:graphicData uri="http://schemas.openxmlformats.org/drawingml/2006/table">
            <a:tbl>
              <a:tblPr firstRow="1" firstCol="1" bandRow="1"/>
              <a:tblGrid>
                <a:gridCol w="1997751">
                  <a:extLst>
                    <a:ext uri="{9D8B030D-6E8A-4147-A177-3AD203B41FA5}">
                      <a16:colId xmlns:a16="http://schemas.microsoft.com/office/drawing/2014/main" val="838138467"/>
                    </a:ext>
                  </a:extLst>
                </a:gridCol>
                <a:gridCol w="1803019">
                  <a:extLst>
                    <a:ext uri="{9D8B030D-6E8A-4147-A177-3AD203B41FA5}">
                      <a16:colId xmlns:a16="http://schemas.microsoft.com/office/drawing/2014/main" val="1867253675"/>
                    </a:ext>
                  </a:extLst>
                </a:gridCol>
                <a:gridCol w="2607243">
                  <a:extLst>
                    <a:ext uri="{9D8B030D-6E8A-4147-A177-3AD203B41FA5}">
                      <a16:colId xmlns:a16="http://schemas.microsoft.com/office/drawing/2014/main" val="665385018"/>
                    </a:ext>
                  </a:extLst>
                </a:gridCol>
                <a:gridCol w="2459058">
                  <a:extLst>
                    <a:ext uri="{9D8B030D-6E8A-4147-A177-3AD203B41FA5}">
                      <a16:colId xmlns:a16="http://schemas.microsoft.com/office/drawing/2014/main" val="1580010884"/>
                    </a:ext>
                  </a:extLst>
                </a:gridCol>
              </a:tblGrid>
              <a:tr h="463205">
                <a:tc>
                  <a:txBody>
                    <a:bodyPr/>
                    <a:lstStyle/>
                    <a:p>
                      <a:pPr algn="ctr">
                        <a:spcAft>
                          <a:spcPts val="0"/>
                        </a:spcAft>
                      </a:pPr>
                      <a:r>
                        <a:rPr 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Why</a:t>
                      </a:r>
                      <a:r>
                        <a:rPr 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endPar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Vision</a:t>
                      </a:r>
                      <a:r>
                        <a:rPr 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endPar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What</a:t>
                      </a:r>
                      <a:r>
                        <a:rPr 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endPar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Outcome</a:t>
                      </a:r>
                      <a:r>
                        <a:rPr lang="ja-JP" altLang="en-US" sz="1800" b="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endParaRPr lang="ja-JP" sz="1800" b="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nchor="ctr">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0797845"/>
                  </a:ext>
                </a:extLst>
              </a:tr>
              <a:tr h="5398736">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・全域が都市化した狭隘</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な大阪府域</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に、広域機能を</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担う</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大阪府と大阪市という２つの行政主体が存在し、市は市域、府は市域外での区域分担的な行政運営が行われてきた二元行政のもとで、府市のそれぞれの考え方に基づくサービス提供が行われ、大阪都市圏全体として見たときに最適となっていない二重行政の問題が顕在化した状態があった。</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indent="-457200"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・大阪都市圏全体での</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最適化。</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・現行体制を前提としない解決方策の確立</a:t>
                      </a: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eaLnBrk="0" hangingPunct="0">
                        <a:lnSpc>
                          <a:spcPts val="1500"/>
                        </a:lnSpc>
                        <a:spcBef>
                          <a:spcPts val="0"/>
                        </a:spcBef>
                        <a:spcAft>
                          <a:spcPts val="0"/>
                        </a:spcAft>
                        <a:buFont typeface="Arial" panose="020B0604020202020204" pitchFamily="34" charset="0"/>
                        <a:buNone/>
                      </a:pP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・経営形態の</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転換。</a:t>
                      </a:r>
                      <a:endParaRPr 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2011.12</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府市統合本部会議で、経営形態の見直し項目</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（以下、</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Ａ項目という。）、統合により効率化、サービス向上を図る項目（以下、Ｂ項目という。）を選定。</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2012.6</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府市統合本部会議で、新たな大都市制度への移行を見据えたＡＢ項目の「基本的方向性」を決定。</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marL="72000" indent="-457200"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・改革手法の詳細は以下のとおり（同一項目で複数の取組みがある場合はそれぞれカウント）。</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Ａ項目</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14</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民間</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活力の有効</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活用　  </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13</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a:t>
                      </a:r>
                      <a:r>
                        <a:rPr lang="ja-JP" altLang="en-US"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市</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連携　　　　　　 　　　 ７取組</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４取組</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Ｂ項目</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項目の内訳</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府市連携　　　　 　          </a:t>
                      </a:r>
                      <a:r>
                        <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22</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取組</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統合・一元化　　　           ７取組</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移管　　　　　　　               ２取組</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事業見直し・自立化        ４取組</a:t>
                      </a:r>
                      <a:endParaRPr lang="en-US" altLang="ja-JP"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tabLst/>
                      </a:pP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baseline="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役割見直し・機能再編</a:t>
                      </a:r>
                      <a:r>
                        <a:rPr lang="ja-JP" altLang="en-US" sz="1300" kern="100" baseline="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    </a:t>
                      </a:r>
                      <a:r>
                        <a:rPr lang="ja-JP" altLang="en-US" sz="1300" kern="100" dirty="0" smtClean="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rPr>
                        <a:t>９取組</a:t>
                      </a:r>
                      <a:endParaRPr lang="ja-JP" sz="1300" kern="100" dirty="0">
                        <a:solidFill>
                          <a:schemeClr val="tx1"/>
                        </a:solidFill>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Ａ項目の実施済取組数</a:t>
                      </a:r>
                      <a:r>
                        <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民間</a:t>
                      </a:r>
                      <a:r>
                        <a:rPr lang="ja-JP" altLang="en-US" sz="1300" kern="100" dirty="0">
                          <a:effectLst/>
                          <a:latin typeface="Calibri" panose="020F0502020204030204" pitchFamily="34" charset="0"/>
                          <a:ea typeface="ＭＳ Ｐゴシック" panose="020B0600070205080204" pitchFamily="50" charset="-128"/>
                          <a:cs typeface="Calibri" panose="020F0502020204030204" pitchFamily="34" charset="0"/>
                        </a:rPr>
                        <a:t>活力の</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有効活用　  ６取組　</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府市連携　　　　　　         ４取組</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市町村連携</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１取組</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Ｂ項目の実施済取組数＊</a:t>
                      </a:r>
                      <a:r>
                        <a:rPr lang="en-US" altLang="ja-JP" sz="1300" kern="100" baseline="0" dirty="0" smtClean="0">
                          <a:effectLst/>
                          <a:latin typeface="Calibri" panose="020F0502020204030204" pitchFamily="34" charset="0"/>
                          <a:ea typeface="ＭＳ Ｐゴシック" panose="020B0600070205080204" pitchFamily="50" charset="-128"/>
                          <a:cs typeface="Calibri" panose="020F0502020204030204" pitchFamily="34" charset="0"/>
                        </a:rPr>
                        <a:t>】</a:t>
                      </a: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a:t>
                      </a:r>
                      <a:r>
                        <a:rPr lang="zh-TW"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府市連携　　　        </a:t>
                      </a: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a:t>
                      </a:r>
                      <a:r>
                        <a:rPr lang="en-US" altLang="zh-TW"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20</a:t>
                      </a:r>
                      <a:r>
                        <a:rPr lang="zh-TW"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取組</a:t>
                      </a: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統合・一元化　　　       　５取組</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移管　　　　　　　 　         ２取組</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事業見直し・自立化　   ４取組</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algn="l">
                        <a:lnSpc>
                          <a:spcPts val="1500"/>
                        </a:lnSpc>
                        <a:spcBef>
                          <a:spcPts val="0"/>
                        </a:spcBef>
                        <a:spcAft>
                          <a:spcPts val="0"/>
                        </a:spcAft>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役割見直し・機能再編  ９取組</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＊市存続決定のため検討終了</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sz="1300" kern="100" dirty="0" smtClean="0">
                          <a:effectLst/>
                          <a:latin typeface="Calibri" panose="020F0502020204030204" pitchFamily="34" charset="0"/>
                          <a:ea typeface="ＭＳ Ｐゴシック" panose="020B0600070205080204" pitchFamily="50" charset="-128"/>
                          <a:cs typeface="Calibri" panose="020F0502020204030204" pitchFamily="34" charset="0"/>
                        </a:rPr>
                        <a:t>　　したものも含む。</a:t>
                      </a:r>
                      <a:endParaRPr lang="en-US" altLang="ja-JP" sz="1300" kern="100" dirty="0" smtClean="0">
                        <a:effectLst/>
                        <a:latin typeface="Calibri" panose="020F0502020204030204" pitchFamily="34" charset="0"/>
                        <a:ea typeface="ＭＳ Ｐゴシック" panose="020B0600070205080204" pitchFamily="50" charset="-128"/>
                        <a:cs typeface="Calibri" panose="020F0502020204030204" pitchFamily="34" charset="0"/>
                      </a:endParaRPr>
                    </a:p>
                  </a:txBody>
                  <a:tcPr marL="68580" marR="68580" marT="0" marB="0">
                    <a:lnL w="12700" cap="flat" cmpd="sng" algn="ctr">
                      <a:solidFill>
                        <a:schemeClr val="tx1"/>
                      </a:solidFill>
                      <a:prstDash val="sys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12858"/>
                  </a:ext>
                </a:extLst>
              </a:tr>
            </a:tbl>
          </a:graphicData>
        </a:graphic>
      </p:graphicFrame>
      <p:sp>
        <p:nvSpPr>
          <p:cNvPr id="2" name="大かっこ 1"/>
          <p:cNvSpPr/>
          <p:nvPr/>
        </p:nvSpPr>
        <p:spPr>
          <a:xfrm>
            <a:off x="4014987" y="5473799"/>
            <a:ext cx="2357214" cy="673472"/>
          </a:xfrm>
          <a:prstGeom prst="bracketPair">
            <a:avLst>
              <a:gd name="adj" fmla="val 100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大かっこ 11"/>
          <p:cNvSpPr/>
          <p:nvPr/>
        </p:nvSpPr>
        <p:spPr>
          <a:xfrm>
            <a:off x="6588224" y="5585519"/>
            <a:ext cx="2304257" cy="723801"/>
          </a:xfrm>
          <a:prstGeom prst="bracketPair">
            <a:avLst>
              <a:gd name="adj" fmla="val 8879"/>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14684" y="0"/>
            <a:ext cx="9158684" cy="338554"/>
          </a:xfrm>
          <a:prstGeom prst="rect">
            <a:avLst/>
          </a:prstGeom>
          <a:solidFill>
            <a:srgbClr val="002060"/>
          </a:solidFill>
        </p:spPr>
        <p:txBody>
          <a:bodyPr wrap="square" rtlCol="0">
            <a:spAutoFit/>
          </a:bodyPr>
          <a:lstStyle/>
          <a:p>
            <a:r>
              <a:rPr lang="ja-JP" altLang="en-US" sz="1600" b="1" u="sng" dirty="0" smtClean="0">
                <a:solidFill>
                  <a:schemeClr val="bg1"/>
                </a:solidFill>
                <a:latin typeface="BIZ UDゴシック" panose="020B0400000000000000" pitchFamily="49" charset="-128"/>
                <a:ea typeface="BIZ UDゴシック" panose="020B0400000000000000" pitchFamily="49" charset="-128"/>
              </a:rPr>
              <a:t>（参考） 経営</a:t>
            </a:r>
            <a:r>
              <a:rPr lang="ja-JP" altLang="en-US" sz="1600" b="1" u="sng" dirty="0">
                <a:solidFill>
                  <a:schemeClr val="bg1"/>
                </a:solidFill>
                <a:latin typeface="BIZ UDゴシック" panose="020B0400000000000000" pitchFamily="49" charset="-128"/>
                <a:ea typeface="BIZ UDゴシック" panose="020B0400000000000000" pitchFamily="49" charset="-128"/>
              </a:rPr>
              <a:t>形態の見直し</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項目</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Ａ項目</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及び類似</a:t>
            </a:r>
            <a:r>
              <a:rPr lang="ja-JP" altLang="en-US" sz="1600" b="1" u="sng" dirty="0">
                <a:solidFill>
                  <a:schemeClr val="bg1"/>
                </a:solidFill>
                <a:latin typeface="BIZ UDゴシック" panose="020B0400000000000000" pitchFamily="49" charset="-128"/>
                <a:ea typeface="BIZ UDゴシック" panose="020B0400000000000000" pitchFamily="49" charset="-128"/>
              </a:rPr>
              <a:t>・重複している行政</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サービス</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a:t>
            </a:r>
            <a:r>
              <a:rPr lang="ja-JP" altLang="en-US" sz="1600" b="1" u="sng" dirty="0" smtClean="0">
                <a:solidFill>
                  <a:schemeClr val="bg1"/>
                </a:solidFill>
                <a:latin typeface="BIZ UDゴシック" panose="020B0400000000000000" pitchFamily="49" charset="-128"/>
                <a:ea typeface="BIZ UDゴシック" panose="020B0400000000000000" pitchFamily="49" charset="-128"/>
              </a:rPr>
              <a:t>Ｂ項目</a:t>
            </a:r>
            <a:r>
              <a:rPr lang="en-US" altLang="ja-JP" sz="1600" b="1" u="sng" dirty="0" smtClean="0">
                <a:solidFill>
                  <a:schemeClr val="bg1"/>
                </a:solidFill>
                <a:latin typeface="BIZ UDゴシック" panose="020B0400000000000000" pitchFamily="49" charset="-128"/>
                <a:ea typeface="BIZ UDゴシック" panose="020B0400000000000000" pitchFamily="49" charset="-128"/>
              </a:rPr>
              <a:t>)</a:t>
            </a:r>
            <a:endParaRPr lang="ja-JP" altLang="en-US" sz="1600" b="1" dirty="0">
              <a:solidFill>
                <a:schemeClr val="bg1"/>
              </a:solidFill>
              <a:latin typeface="BIZ UDゴシック" panose="020B0400000000000000" pitchFamily="49" charset="-128"/>
              <a:ea typeface="BIZ UDゴシック" panose="020B0400000000000000" pitchFamily="49" charset="-128"/>
            </a:endParaRPr>
          </a:p>
        </p:txBody>
      </p:sp>
      <p:sp>
        <p:nvSpPr>
          <p:cNvPr id="9" name="正方形/長方形 8"/>
          <p:cNvSpPr/>
          <p:nvPr/>
        </p:nvSpPr>
        <p:spPr>
          <a:xfrm>
            <a:off x="173142" y="404664"/>
            <a:ext cx="4680520" cy="318924"/>
          </a:xfrm>
          <a:prstGeom prst="rect">
            <a:avLst/>
          </a:prstGeom>
        </p:spPr>
        <p:txBody>
          <a:bodyPr wrap="square" lIns="36000" tIns="36000" rIns="36000" bIns="36000">
            <a:spAutoFit/>
          </a:bodyPr>
          <a:lstStyle/>
          <a:p>
            <a:r>
              <a:rPr lang="ja-JP" altLang="en-US" sz="1600" dirty="0">
                <a:latin typeface="BIZ UDゴシック" panose="020B0400000000000000" pitchFamily="49" charset="-128"/>
                <a:ea typeface="BIZ UDゴシック" panose="020B0400000000000000" pitchFamily="49" charset="-128"/>
              </a:rPr>
              <a:t>経営形態の見直し、組織・事業の一元化</a:t>
            </a:r>
          </a:p>
        </p:txBody>
      </p:sp>
      <p:sp>
        <p:nvSpPr>
          <p:cNvPr id="11" name="スライド番号プレースホルダー 2"/>
          <p:cNvSpPr>
            <a:spLocks noGrp="1"/>
          </p:cNvSpPr>
          <p:nvPr>
            <p:ph type="sldNum" sz="quarter" idx="12"/>
          </p:nvPr>
        </p:nvSpPr>
        <p:spPr/>
        <p:txBody>
          <a:bodyPr/>
          <a:lstStyle/>
          <a:p>
            <a:fld id="{63BC356D-1576-478B-8647-1361C6E9DFF7}" type="slidenum">
              <a:rPr lang="ja-JP" altLang="en-US" sz="1100" b="0" smtClean="0">
                <a:latin typeface="BIZ UDゴシック" panose="020B0400000000000000" pitchFamily="49" charset="-128"/>
                <a:ea typeface="BIZ UDゴシック" panose="020B0400000000000000" pitchFamily="49" charset="-128"/>
              </a:rPr>
              <a:pPr/>
              <a:t>8</a:t>
            </a:fld>
            <a:endParaRPr lang="ja-JP" altLang="en-US" sz="1100" b="0">
              <a:latin typeface="BIZ UDゴシック" panose="020B0400000000000000" pitchFamily="49" charset="-128"/>
              <a:ea typeface="BIZ UDゴシック" panose="020B0400000000000000" pitchFamily="49" charset="-128"/>
            </a:endParaRPr>
          </a:p>
        </p:txBody>
      </p:sp>
      <p:sp>
        <p:nvSpPr>
          <p:cNvPr id="3" name="テキスト ボックス 2"/>
          <p:cNvSpPr txBox="1"/>
          <p:nvPr/>
        </p:nvSpPr>
        <p:spPr>
          <a:xfrm>
            <a:off x="1403648" y="1268760"/>
            <a:ext cx="792087" cy="215444"/>
          </a:xfrm>
          <a:prstGeom prst="rect">
            <a:avLst/>
          </a:prstGeom>
          <a:noFill/>
        </p:spPr>
        <p:txBody>
          <a:bodyPr wrap="square" rtlCol="0">
            <a:spAutoFit/>
          </a:bodyPr>
          <a:lstStyle/>
          <a:p>
            <a:r>
              <a:rPr kumimoji="1" lang="ja-JP" altLang="en-US" sz="800" dirty="0" smtClean="0"/>
              <a:t>きょうあい</a:t>
            </a:r>
            <a:endParaRPr kumimoji="1" lang="ja-JP" altLang="en-US" sz="800" dirty="0"/>
          </a:p>
        </p:txBody>
      </p:sp>
    </p:spTree>
    <p:extLst>
      <p:ext uri="{BB962C8B-B14F-4D97-AF65-F5344CB8AC3E}">
        <p14:creationId xmlns:p14="http://schemas.microsoft.com/office/powerpoint/2010/main" val="3103527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13546</Words>
  <Application>Microsoft Office PowerPoint</Application>
  <PresentationFormat>画面に合わせる (4:3)</PresentationFormat>
  <Paragraphs>1678</Paragraphs>
  <Slides>38</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38</vt:i4>
      </vt:variant>
    </vt:vector>
  </HeadingPairs>
  <TitlesOfParts>
    <vt:vector size="52" baseType="lpstr">
      <vt:lpstr>BIZ UDPゴシック</vt:lpstr>
      <vt:lpstr>BIZ UDゴシック</vt:lpstr>
      <vt:lpstr>Meiryo UI</vt:lpstr>
      <vt:lpstr>ＭＳ Ｐゴシック</vt:lpstr>
      <vt:lpstr>ＭＳ ゴシック</vt:lpstr>
      <vt:lpstr>UD デジタル 教科書体 N-R</vt:lpstr>
      <vt:lpstr>Meiryo</vt:lpstr>
      <vt:lpstr>游ゴシック</vt:lpstr>
      <vt:lpstr>Arial</vt:lpstr>
      <vt:lpstr>Calibri</vt:lpstr>
      <vt:lpstr>Times New Roman</vt:lpstr>
      <vt:lpstr>Wingdings</vt:lpstr>
      <vt:lpstr>Office ​​テーマ</vt:lpstr>
      <vt:lpstr>1_Office ​​テーマ</vt:lpstr>
      <vt:lpstr>大阪府市の点検・棚卸し結果 （2008～2022年） 【大阪府・大阪市共通資料】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2023-06-16T06:45:38Z</dcterms:created>
  <dcterms:modified xsi:type="dcterms:W3CDTF">2023-06-20T02:28:02Z</dcterms:modified>
</cp:coreProperties>
</file>