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3" r:id="rId3"/>
    <p:sldId id="264" r:id="rId4"/>
    <p:sldId id="265" r:id="rId5"/>
    <p:sldId id="266" r:id="rId6"/>
    <p:sldId id="267" r:id="rId7"/>
    <p:sldId id="26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E098FE8-9F22-4536-A973-318B0B36A05E}" type="datetimeFigureOut">
              <a:rPr kumimoji="1" lang="ja-JP" altLang="en-US" smtClean="0"/>
              <a:t>2019/1/31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C8D1BCD-298B-4A06-AF62-8FE532F232DD}" type="slidenum">
              <a:rPr kumimoji="1" lang="ja-JP" altLang="en-US" smtClean="0"/>
              <a:t>‹#›</a:t>
            </a:fld>
            <a:endParaRPr kumimoji="1" lang="ja-JP" altLang="en-US"/>
          </a:p>
        </p:txBody>
      </p:sp>
    </p:spTree>
    <p:extLst>
      <p:ext uri="{BB962C8B-B14F-4D97-AF65-F5344CB8AC3E}">
        <p14:creationId xmlns:p14="http://schemas.microsoft.com/office/powerpoint/2010/main" val="632855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1</a:t>
            </a:fld>
            <a:endParaRPr kumimoji="1" lang="ja-JP" altLang="en-US"/>
          </a:p>
        </p:txBody>
      </p:sp>
    </p:spTree>
    <p:extLst>
      <p:ext uri="{BB962C8B-B14F-4D97-AF65-F5344CB8AC3E}">
        <p14:creationId xmlns:p14="http://schemas.microsoft.com/office/powerpoint/2010/main" val="54427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4066335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5</a:t>
            </a:fld>
            <a:endParaRPr kumimoji="1" lang="ja-JP" altLang="en-US"/>
          </a:p>
        </p:txBody>
      </p:sp>
    </p:spTree>
    <p:extLst>
      <p:ext uri="{BB962C8B-B14F-4D97-AF65-F5344CB8AC3E}">
        <p14:creationId xmlns:p14="http://schemas.microsoft.com/office/powerpoint/2010/main" val="309122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7</a:t>
            </a:fld>
            <a:endParaRPr kumimoji="1" lang="ja-JP" altLang="en-US"/>
          </a:p>
        </p:txBody>
      </p:sp>
    </p:spTree>
    <p:extLst>
      <p:ext uri="{BB962C8B-B14F-4D97-AF65-F5344CB8AC3E}">
        <p14:creationId xmlns:p14="http://schemas.microsoft.com/office/powerpoint/2010/main" val="380034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81592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68540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91167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93114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74493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67645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76190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87324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14030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09273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29033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681DD-07E7-4881-AFAE-E7101B2980C6}" type="datetimeFigureOut">
              <a:rPr kumimoji="1" lang="ja-JP" altLang="en-US" smtClean="0"/>
              <a:t>2019/1/31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756333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699724" y="3140609"/>
            <a:ext cx="7992888" cy="0"/>
          </a:xfrm>
          <a:prstGeom prst="line">
            <a:avLst/>
          </a:prstGeom>
          <a:ln w="38100">
            <a:solidFill>
              <a:schemeClr val="accent2"/>
            </a:solidFill>
          </a:ln>
        </p:spPr>
        <p:style>
          <a:lnRef idx="3">
            <a:schemeClr val="accent2"/>
          </a:lnRef>
          <a:fillRef idx="0">
            <a:schemeClr val="accent2"/>
          </a:fillRef>
          <a:effectRef idx="2">
            <a:schemeClr val="accent2"/>
          </a:effectRef>
          <a:fontRef idx="minor">
            <a:schemeClr val="tx1"/>
          </a:fontRef>
        </p:style>
      </p:cxnSp>
      <p:sp>
        <p:nvSpPr>
          <p:cNvPr id="7" name="正方形/長方形 6"/>
          <p:cNvSpPr/>
          <p:nvPr/>
        </p:nvSpPr>
        <p:spPr>
          <a:xfrm>
            <a:off x="1818388" y="2570063"/>
            <a:ext cx="5538696" cy="523220"/>
          </a:xfrm>
          <a:prstGeom prst="rect">
            <a:avLst/>
          </a:prstGeom>
        </p:spPr>
        <p:txBody>
          <a:bodyPr wrap="none">
            <a:spAutoFit/>
          </a:bodyPr>
          <a:lstStyle/>
          <a:p>
            <a:r>
              <a:rPr lang="ja-JP" altLang="en-US" sz="2800" dirty="0" smtClean="0">
                <a:latin typeface="Meiryo UI" panose="020B0604030504040204" pitchFamily="50" charset="-128"/>
                <a:ea typeface="Meiryo UI" panose="020B0604030504040204" pitchFamily="50" charset="-128"/>
              </a:rPr>
              <a:t>大阪</a:t>
            </a:r>
            <a:r>
              <a:rPr lang="ja-JP" altLang="en-US" sz="2800" dirty="0">
                <a:latin typeface="Meiryo UI" panose="020B0604030504040204" pitchFamily="50" charset="-128"/>
                <a:ea typeface="Meiryo UI" panose="020B0604030504040204" pitchFamily="50" charset="-128"/>
              </a:rPr>
              <a:t>の</a:t>
            </a:r>
            <a:r>
              <a:rPr lang="ja-JP" altLang="en-US" sz="2800" dirty="0" smtClean="0">
                <a:latin typeface="Meiryo UI" panose="020B0604030504040204" pitchFamily="50" charset="-128"/>
                <a:ea typeface="Meiryo UI" panose="020B0604030504040204" pitchFamily="50" charset="-128"/>
              </a:rPr>
              <a:t>改革（有識者からのご意見）</a:t>
            </a:r>
            <a:endParaRPr lang="ja-JP" alt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5390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有識者からのご意見について①</a:t>
            </a:r>
            <a:endParaRPr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2</a:t>
            </a:fld>
            <a:endParaRPr lang="ja-JP" altLang="en-US" dirty="0"/>
          </a:p>
        </p:txBody>
      </p:sp>
      <p:sp>
        <p:nvSpPr>
          <p:cNvPr id="14" name="テキスト ボックス 13"/>
          <p:cNvSpPr txBox="1"/>
          <p:nvPr/>
        </p:nvSpPr>
        <p:spPr>
          <a:xfrm>
            <a:off x="270457" y="837722"/>
            <a:ext cx="8603088" cy="4720129"/>
          </a:xfrm>
          <a:prstGeom prst="rect">
            <a:avLst/>
          </a:prstGeom>
          <a:noFill/>
        </p:spPr>
        <p:txBody>
          <a:bodyPr wrap="square" lIns="36000" tIns="36000" rIns="36000" bIns="36000" rtlCol="0">
            <a:spAutoFit/>
          </a:bodyPr>
          <a:lstStyle/>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有識者ヒアリングの趣旨</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今回、大阪府・大阪市で、</a:t>
            </a:r>
            <a:r>
              <a:rPr lang="en-US" altLang="ja-JP" dirty="0" smtClean="0">
                <a:latin typeface="Meiryo UI" panose="020B0604030504040204" pitchFamily="50" charset="-128"/>
                <a:ea typeface="Meiryo UI" panose="020B0604030504040204" pitchFamily="50" charset="-128"/>
              </a:rPr>
              <a:t>2008</a:t>
            </a:r>
            <a:r>
              <a:rPr lang="ja-JP" altLang="en-US" dirty="0" smtClean="0">
                <a:latin typeface="Meiryo UI" panose="020B0604030504040204" pitchFamily="50" charset="-128"/>
                <a:ea typeface="Meiryo UI" panose="020B0604030504040204" pitchFamily="50" charset="-128"/>
              </a:rPr>
              <a:t>年以降の改革について自己点検を行い、副首都本部</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会議において報告を行うにあたり、第三者からの客観的な評価をいただくため、大阪府政、  </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大阪市政に造詣の深い有識者の方へのヒアリングを実施した。</a:t>
            </a:r>
            <a:endParaRPr lang="en-US" altLang="ja-JP"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ご意見をいただく有識者は、府市の特別顧問、審議会、勉強会等の委員等の中から</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選定した。</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ヒアリング方法</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大阪府・大阪市改革評価プロジェクト事務局の職員が、直接、有識者の方からヒアリング</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を実施した。</a:t>
            </a: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（ヒアリング実施日：</a:t>
            </a:r>
            <a:r>
              <a:rPr lang="en-US" altLang="ja-JP" dirty="0" smtClean="0">
                <a:latin typeface="Meiryo UI" panose="020B0604030504040204" pitchFamily="50" charset="-128"/>
                <a:ea typeface="Meiryo UI" panose="020B0604030504040204" pitchFamily="50" charset="-128"/>
              </a:rPr>
              <a:t>H30</a:t>
            </a:r>
            <a:r>
              <a:rPr lang="ja-JP" altLang="en-US" dirty="0" smtClean="0">
                <a:latin typeface="Meiryo UI" panose="020B0604030504040204" pitchFamily="50" charset="-128"/>
                <a:ea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11</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13</a:t>
            </a:r>
            <a:r>
              <a:rPr lang="ja-JP" altLang="en-US" dirty="0" smtClean="0">
                <a:latin typeface="Meiryo UI" panose="020B0604030504040204" pitchFamily="50" charset="-128"/>
                <a:ea typeface="Meiryo UI" panose="020B0604030504040204" pitchFamily="50" charset="-128"/>
              </a:rPr>
              <a:t>日、</a:t>
            </a:r>
            <a:r>
              <a:rPr lang="en-US" altLang="ja-JP" dirty="0" smtClean="0">
                <a:latin typeface="Meiryo UI" panose="020B0604030504040204" pitchFamily="50" charset="-128"/>
                <a:ea typeface="Meiryo UI" panose="020B0604030504040204" pitchFamily="50" charset="-128"/>
              </a:rPr>
              <a:t>26</a:t>
            </a:r>
            <a:r>
              <a:rPr lang="ja-JP" altLang="en-US" dirty="0" smtClean="0">
                <a:latin typeface="Meiryo UI" panose="020B0604030504040204" pitchFamily="50" charset="-128"/>
                <a:ea typeface="Meiryo UI" panose="020B0604030504040204" pitchFamily="50" charset="-128"/>
              </a:rPr>
              <a:t>日）</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ヒアリングにあたっては、本会議に提出している資料にもとづき、大阪府・大阪市の取組みを</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説明したうえで、有識者の方からご意見をいただいた</a:t>
            </a:r>
            <a:r>
              <a:rPr lang="ja-JP" altLang="en-US" dirty="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723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fld id="{138CA411-231B-42B9-AF63-97A64194AA60}" type="slidenum">
              <a:rPr lang="ja-JP" altLang="en-US" smtClean="0"/>
              <a:pPr/>
              <a:t>3</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有識者からのご意見について②</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739519"/>
            <a:ext cx="8603087" cy="592984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〇総　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大阪を元気にするため、大阪府・大阪市がこれまでできなかった改革に挑戦し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て</a:t>
            </a:r>
            <a:r>
              <a:rPr lang="ja-JP" altLang="en-US" sz="2000" dirty="0" smtClean="0">
                <a:solidFill>
                  <a:schemeClr val="tx1"/>
                </a:solidFill>
                <a:latin typeface="Meiryo UI" panose="020B0604030504040204" pitchFamily="50" charset="-128"/>
                <a:ea typeface="Meiryo UI" panose="020B0604030504040204" pitchFamily="50" charset="-128"/>
              </a:rPr>
              <a:t>きたことは評価。</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・大阪はリーマンショックの影響が大きかった。その後の改革により一定の対応が</a:t>
            </a:r>
            <a:r>
              <a:rPr lang="ja-JP" altLang="en-US" sz="2000" dirty="0" smtClean="0">
                <a:solidFill>
                  <a:schemeClr val="tx1"/>
                </a:solidFill>
                <a:latin typeface="Meiryo UI" panose="020B0604030504040204" pitchFamily="50" charset="-128"/>
                <a:ea typeface="Meiryo UI" panose="020B0604030504040204" pitchFamily="50" charset="-128"/>
              </a:rPr>
              <a:t>でき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たこ</a:t>
            </a:r>
            <a:r>
              <a:rPr lang="ja-JP" altLang="en-US" sz="2000" dirty="0">
                <a:solidFill>
                  <a:schemeClr val="tx1"/>
                </a:solidFill>
                <a:latin typeface="Meiryo UI" panose="020B0604030504040204" pitchFamily="50" charset="-128"/>
                <a:ea typeface="Meiryo UI" panose="020B0604030504040204" pitchFamily="50" charset="-128"/>
              </a:rPr>
              <a:t>とは評価されるべきだと思うが，そもそものリーマンショックの影響についても</a:t>
            </a:r>
            <a:r>
              <a:rPr lang="ja-JP" altLang="en-US" sz="2000" dirty="0" smtClean="0">
                <a:solidFill>
                  <a:schemeClr val="tx1"/>
                </a:solidFill>
                <a:latin typeface="Meiryo UI" panose="020B0604030504040204" pitchFamily="50" charset="-128"/>
                <a:ea typeface="Meiryo UI" panose="020B0604030504040204" pitchFamily="50" charset="-128"/>
              </a:rPr>
              <a:t>整</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理</a:t>
            </a:r>
            <a:r>
              <a:rPr lang="ja-JP" altLang="en-US" sz="2000" dirty="0" err="1">
                <a:solidFill>
                  <a:schemeClr val="tx1"/>
                </a:solidFill>
                <a:latin typeface="Meiryo UI" panose="020B0604030504040204" pitchFamily="50" charset="-128"/>
                <a:ea typeface="Meiryo UI" panose="020B0604030504040204" pitchFamily="50" charset="-128"/>
              </a:rPr>
              <a:t>して</a:t>
            </a:r>
            <a:r>
              <a:rPr lang="ja-JP" altLang="en-US" sz="2000" dirty="0">
                <a:solidFill>
                  <a:schemeClr val="tx1"/>
                </a:solidFill>
                <a:latin typeface="Meiryo UI" panose="020B0604030504040204" pitchFamily="50" charset="-128"/>
                <a:ea typeface="Meiryo UI" panose="020B0604030504040204" pitchFamily="50" charset="-128"/>
              </a:rPr>
              <a:t>おいてもよいのではないか。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rgbClr val="FF0000"/>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改革の内容や成果について、納税者である府民・市民に知っていただくとともに、</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どう評価しているのかをフォローアップすることが必要ではないか。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大阪の各種指標の改善は、インバウンドの増加や企業活動の活発化、所得の</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向上といった外部環境の変化によるところが大きいが、府市の改革のベクトル、</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タイミングがうまく合致したことも要因。</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改革の実行に当たっては、その基本として、府市が政策実施にあたって投入し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た</a:t>
            </a:r>
            <a:r>
              <a:rPr lang="ja-JP" altLang="en-US" sz="2000" dirty="0" smtClean="0">
                <a:solidFill>
                  <a:schemeClr val="tx1"/>
                </a:solidFill>
                <a:latin typeface="Meiryo UI" panose="020B0604030504040204" pitchFamily="50" charset="-128"/>
                <a:ea typeface="Meiryo UI" panose="020B0604030504040204" pitchFamily="50" charset="-128"/>
              </a:rPr>
              <a:t>行政資源・成果及び政策以外の外部要因の有無についてきちんと分析する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体制を作ることも考えられるのではないか。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009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fld id="{138CA411-231B-42B9-AF63-97A64194AA60}" type="slidenum">
              <a:rPr lang="ja-JP" altLang="en-US" smtClean="0"/>
              <a:pPr/>
              <a:t>4</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有識者からのご意見について③</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804896"/>
            <a:ext cx="8603088" cy="5687979"/>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〇各　論</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（府市連携）</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大阪府・大阪市の連携はこの１０年間で着実に進んだと思う。</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（民営化・独法化）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下水道</a:t>
            </a:r>
            <a:r>
              <a:rPr lang="ja-JP" altLang="en-US" sz="2000" dirty="0">
                <a:solidFill>
                  <a:schemeClr val="tx1"/>
                </a:solidFill>
                <a:latin typeface="Meiryo UI" panose="020B0604030504040204" pitchFamily="50" charset="-128"/>
                <a:ea typeface="Meiryo UI" panose="020B0604030504040204" pitchFamily="50" charset="-128"/>
              </a:rPr>
              <a:t>の包括委託が民営化に入っている。民営化の定義にはいろんな</a:t>
            </a:r>
            <a:r>
              <a:rPr lang="ja-JP" altLang="en-US" sz="2000" dirty="0" smtClean="0">
                <a:solidFill>
                  <a:schemeClr val="tx1"/>
                </a:solidFill>
                <a:latin typeface="Meiryo UI" panose="020B0604030504040204" pitchFamily="50" charset="-128"/>
                <a:ea typeface="Meiryo UI" panose="020B0604030504040204" pitchFamily="50" charset="-128"/>
              </a:rPr>
              <a:t>考え方</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が</a:t>
            </a:r>
            <a:r>
              <a:rPr lang="ja-JP" altLang="en-US" sz="2000" dirty="0">
                <a:solidFill>
                  <a:schemeClr val="tx1"/>
                </a:solidFill>
                <a:latin typeface="Meiryo UI" panose="020B0604030504040204" pitchFamily="50" charset="-128"/>
                <a:ea typeface="Meiryo UI" panose="020B0604030504040204" pitchFamily="50" charset="-128"/>
              </a:rPr>
              <a:t>あるが</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とは価格を決める権限があるなど経営の裁量があるものであり</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そう</a:t>
            </a:r>
            <a:r>
              <a:rPr lang="ja-JP" altLang="en-US" sz="2000" dirty="0">
                <a:solidFill>
                  <a:schemeClr val="tx1"/>
                </a:solidFill>
                <a:latin typeface="Meiryo UI" panose="020B0604030504040204" pitchFamily="50" charset="-128"/>
                <a:ea typeface="Meiryo UI" panose="020B0604030504040204" pitchFamily="50" charset="-128"/>
              </a:rPr>
              <a:t>いう意味で</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には、事業譲渡とコンセッションくらいだけが入るのでは</a:t>
            </a:r>
            <a:r>
              <a:rPr lang="ja-JP" altLang="en-US" sz="2000" dirty="0" smtClean="0">
                <a:solidFill>
                  <a:schemeClr val="tx1"/>
                </a:solidFill>
                <a:latin typeface="Meiryo UI" panose="020B0604030504040204" pitchFamily="50" charset="-128"/>
                <a:ea typeface="Meiryo UI" panose="020B0604030504040204" pitchFamily="50" charset="-128"/>
              </a:rPr>
              <a:t>ない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か</a:t>
            </a:r>
            <a:r>
              <a:rPr lang="ja-JP" altLang="en-US" sz="2000" dirty="0">
                <a:solidFill>
                  <a:schemeClr val="tx1"/>
                </a:solidFill>
                <a:latin typeface="Meiryo UI" panose="020B0604030504040204" pitchFamily="50" charset="-128"/>
                <a:ea typeface="Meiryo UI" panose="020B0604030504040204" pitchFamily="50" charset="-128"/>
              </a:rPr>
              <a:t>。</a:t>
            </a: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地下鉄は民営化に向けて動き出したことで、初乗り運賃の値下げ等、目</a:t>
            </a:r>
            <a:r>
              <a:rPr lang="ja-JP" altLang="en-US" sz="2000" dirty="0" smtClean="0">
                <a:solidFill>
                  <a:schemeClr val="tx1"/>
                </a:solidFill>
                <a:latin typeface="Meiryo UI" panose="020B0604030504040204" pitchFamily="50" charset="-128"/>
                <a:ea typeface="Meiryo UI" panose="020B0604030504040204" pitchFamily="50" charset="-128"/>
              </a:rPr>
              <a:t>に見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えて</a:t>
            </a:r>
            <a:r>
              <a:rPr lang="ja-JP" altLang="en-US" sz="2000" dirty="0">
                <a:solidFill>
                  <a:schemeClr val="tx1"/>
                </a:solidFill>
                <a:latin typeface="Meiryo UI" panose="020B0604030504040204" pitchFamily="50" charset="-128"/>
                <a:ea typeface="Meiryo UI" panose="020B0604030504040204" pitchFamily="50" charset="-128"/>
              </a:rPr>
              <a:t>サービスが向上した。</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博物館等の独法化については、単に独法化するだけでサービスが向上</a:t>
            </a:r>
            <a:r>
              <a:rPr lang="ja-JP" altLang="en-US" sz="2000" dirty="0" smtClean="0">
                <a:solidFill>
                  <a:schemeClr val="tx1"/>
                </a:solidFill>
                <a:latin typeface="Meiryo UI" panose="020B0604030504040204" pitchFamily="50" charset="-128"/>
                <a:ea typeface="Meiryo UI" panose="020B0604030504040204" pitchFamily="50" charset="-128"/>
              </a:rPr>
              <a:t>するわけ</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では</a:t>
            </a:r>
            <a:r>
              <a:rPr lang="ja-JP" altLang="en-US" sz="2000" dirty="0">
                <a:solidFill>
                  <a:schemeClr val="tx1"/>
                </a:solidFill>
                <a:latin typeface="Meiryo UI" panose="020B0604030504040204" pitchFamily="50" charset="-128"/>
                <a:ea typeface="Meiryo UI" panose="020B0604030504040204" pitchFamily="50" charset="-128"/>
              </a:rPr>
              <a:t>ない。トップ以下職員の意識が変わっていくことが重要ではないか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167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8178"/>
            <a:ext cx="2057400" cy="365125"/>
          </a:xfrm>
        </p:spPr>
        <p:txBody>
          <a:bodyPr/>
          <a:lstStyle/>
          <a:p>
            <a:fld id="{138CA411-231B-42B9-AF63-97A64194AA60}" type="slidenum">
              <a:rPr lang="ja-JP" altLang="en-US" smtClean="0"/>
              <a:pPr/>
              <a:t>5</a:t>
            </a:fld>
            <a:endParaRPr lang="ja-JP" altLang="en-US" dirty="0"/>
          </a:p>
        </p:txBody>
      </p:sp>
      <p:sp>
        <p:nvSpPr>
          <p:cNvPr id="15" name="テキスト ボックス 14"/>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有識者からのご意見について④</a:t>
            </a:r>
            <a:endParaRPr lang="ja-JP" altLang="en-US" sz="2400" dirty="0">
              <a:latin typeface="Meiryo UI" panose="020B0604030504040204" pitchFamily="50" charset="-128"/>
              <a:ea typeface="Meiryo UI" panose="020B0604030504040204" pitchFamily="50" charset="-128"/>
            </a:endParaRPr>
          </a:p>
        </p:txBody>
      </p:sp>
      <p:sp>
        <p:nvSpPr>
          <p:cNvPr id="17" name="正方形/長方形 16"/>
          <p:cNvSpPr/>
          <p:nvPr/>
        </p:nvSpPr>
        <p:spPr>
          <a:xfrm>
            <a:off x="1168400" y="2380626"/>
            <a:ext cx="4572000" cy="923330"/>
          </a:xfrm>
          <a:prstGeom prst="rect">
            <a:avLst/>
          </a:prstGeom>
        </p:spPr>
        <p:txBody>
          <a:bodyPr>
            <a:spAutoFit/>
          </a:bodyPr>
          <a:lstStyle/>
          <a:p>
            <a:endParaRPr lang="ja-JP" altLang="en-US" dirty="0" smtClean="0">
              <a:latin typeface="Meiryo UI" panose="020B0604030504040204" pitchFamily="50" charset="-128"/>
              <a:ea typeface="Meiryo UI" panose="020B0604030504040204" pitchFamily="50" charset="-128"/>
            </a:endParaRPr>
          </a:p>
          <a:p>
            <a:endParaRPr lang="ja-JP" altLang="en-US" dirty="0" smtClean="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2" name="正方形/長方形 21"/>
          <p:cNvSpPr/>
          <p:nvPr/>
        </p:nvSpPr>
        <p:spPr>
          <a:xfrm>
            <a:off x="270457" y="791977"/>
            <a:ext cx="8603088" cy="594939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財政見直し）</a:t>
            </a:r>
            <a:endParaRPr lang="ja-JP" altLang="en-US"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府市</a:t>
            </a:r>
            <a:r>
              <a:rPr lang="ja-JP" altLang="en-US" sz="2000" dirty="0" smtClean="0">
                <a:solidFill>
                  <a:schemeClr val="tx1"/>
                </a:solidFill>
                <a:latin typeface="Meiryo UI" panose="020B0604030504040204" pitchFamily="50" charset="-128"/>
                <a:ea typeface="Meiryo UI" panose="020B0604030504040204" pitchFamily="50" charset="-128"/>
              </a:rPr>
              <a:t>ともに財政</a:t>
            </a:r>
            <a:r>
              <a:rPr lang="ja-JP" altLang="en-US" sz="2000" dirty="0">
                <a:solidFill>
                  <a:schemeClr val="tx1"/>
                </a:solidFill>
                <a:latin typeface="Meiryo UI" panose="020B0604030504040204" pitchFamily="50" charset="-128"/>
                <a:ea typeface="Meiryo UI" panose="020B0604030504040204" pitchFamily="50" charset="-128"/>
              </a:rPr>
              <a:t>見直しをしているが、府市どちらがどちらに追いついたといった分</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析があっても良かったと思う。</a:t>
            </a:r>
          </a:p>
          <a:p>
            <a:pPr>
              <a:lnSpc>
                <a:spcPts val="2200"/>
              </a:lnSpc>
            </a:pPr>
            <a:endParaRPr lang="en-US" altLang="ja-JP" sz="2000" dirty="0">
              <a:solidFill>
                <a:srgbClr val="FF0000"/>
              </a:solidFill>
              <a:latin typeface="Meiryo UI" panose="020B0604030504040204" pitchFamily="50" charset="-128"/>
              <a:ea typeface="Meiryo UI" panose="020B0604030504040204" pitchFamily="50" charset="-128"/>
            </a:endParaRPr>
          </a:p>
          <a:p>
            <a:pPr>
              <a:lnSpc>
                <a:spcPts val="2200"/>
              </a:lnSpc>
            </a:pPr>
            <a:r>
              <a:rPr lang="ja-JP" altLang="en-US" sz="2000" dirty="0" smtClean="0">
                <a:solidFill>
                  <a:schemeClr val="tx1"/>
                </a:solidFill>
                <a:latin typeface="Meiryo UI" panose="020B0604030504040204" pitchFamily="50" charset="-128"/>
                <a:ea typeface="Meiryo UI" panose="020B0604030504040204" pitchFamily="50" charset="-128"/>
              </a:rPr>
              <a:t>（観光）</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大阪観光局のもと、観光には資源を集中してきたが、最近のインバウンドの増 </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の要因として、大阪のどういう点が高く評価された結果なのか、分析をしていくこと</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が、次につながるのではないか。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smtClean="0">
                <a:solidFill>
                  <a:schemeClr val="tx1"/>
                </a:solidFill>
                <a:latin typeface="Meiryo UI" panose="020B0604030504040204" pitchFamily="50" charset="-128"/>
                <a:ea typeface="Meiryo UI" panose="020B0604030504040204" pitchFamily="50" charset="-128"/>
              </a:rPr>
              <a:t>（市町村連携）</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大阪府・大阪市の連携は進んできたが、他の市町村との連携については、まだ</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そこまで進んでいない印象。</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（生活保護）</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保護率の改善は、対象者の高齢化も一因ではないか。改善原因について分</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析が必要。</a:t>
            </a:r>
          </a:p>
          <a:p>
            <a:pPr>
              <a:lnSpc>
                <a:spcPts val="2200"/>
              </a:lnSpc>
            </a:pP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smtClean="0">
                <a:solidFill>
                  <a:schemeClr val="tx1"/>
                </a:solidFill>
                <a:latin typeface="Meiryo UI" panose="020B0604030504040204" pitchFamily="50" charset="-128"/>
                <a:ea typeface="Meiryo UI" panose="020B0604030504040204" pitchFamily="50" charset="-128"/>
              </a:rPr>
              <a:t>（住宅）</a:t>
            </a:r>
            <a:endParaRPr lang="ja-JP" altLang="en-US"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改革メニューとして住宅政策も入れるべきではないか。公共住宅の建設だけで</a:t>
            </a:r>
            <a:r>
              <a:rPr lang="ja-JP" altLang="en-US" sz="2000" dirty="0" smtClean="0">
                <a:solidFill>
                  <a:schemeClr val="tx1"/>
                </a:solidFill>
                <a:latin typeface="Meiryo UI" panose="020B0604030504040204" pitchFamily="50" charset="-128"/>
                <a:ea typeface="Meiryo UI" panose="020B0604030504040204" pitchFamily="50" charset="-128"/>
              </a:rPr>
              <a:t>は</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なく</a:t>
            </a:r>
            <a:r>
              <a:rPr lang="ja-JP" altLang="en-US" sz="2000" dirty="0">
                <a:solidFill>
                  <a:schemeClr val="tx1"/>
                </a:solidFill>
                <a:latin typeface="Meiryo UI" panose="020B0604030504040204" pitchFamily="50" charset="-128"/>
                <a:ea typeface="Meiryo UI" panose="020B0604030504040204" pitchFamily="50" charset="-128"/>
              </a:rPr>
              <a:t>、中古住宅の流通促進や先進国では主流になっている家賃補助なども</a:t>
            </a:r>
            <a:r>
              <a:rPr lang="ja-JP" altLang="en-US" sz="2000" dirty="0" smtClean="0">
                <a:solidFill>
                  <a:schemeClr val="tx1"/>
                </a:solidFill>
                <a:latin typeface="Meiryo UI" panose="020B0604030504040204" pitchFamily="50" charset="-128"/>
                <a:ea typeface="Meiryo UI" panose="020B0604030504040204" pitchFamily="50" charset="-128"/>
              </a:rPr>
              <a:t>含め</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て</a:t>
            </a:r>
            <a:r>
              <a:rPr lang="ja-JP" altLang="en-US" sz="2000" dirty="0">
                <a:solidFill>
                  <a:schemeClr val="tx1"/>
                </a:solidFill>
                <a:latin typeface="Meiryo UI" panose="020B0604030504040204" pitchFamily="50" charset="-128"/>
                <a:ea typeface="Meiryo UI" panose="020B0604030504040204" pitchFamily="50" charset="-128"/>
              </a:rPr>
              <a:t>住宅政策を考えていくべき。</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99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5451" y="6483282"/>
            <a:ext cx="2133600" cy="365125"/>
          </a:xfrm>
        </p:spPr>
        <p:txBody>
          <a:bodyPr/>
          <a:lstStyle/>
          <a:p>
            <a:fld id="{138CA411-231B-42B9-AF63-97A64194AA60}" type="slidenum">
              <a:rPr lang="ja-JP" altLang="en-US" smtClean="0"/>
              <a:pPr/>
              <a:t>6</a:t>
            </a:fld>
            <a:endParaRPr lang="ja-JP" altLang="en-US"/>
          </a:p>
        </p:txBody>
      </p:sp>
      <p:cxnSp>
        <p:nvCxnSpPr>
          <p:cNvPr id="8" name="直線コネクタ 7"/>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有識者からのご意見について⑤</a:t>
            </a:r>
            <a:endParaRPr lang="ja-JP" altLang="en-US" sz="2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70457" y="872904"/>
            <a:ext cx="8603088" cy="550877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今後の課題</a:t>
            </a:r>
            <a:r>
              <a:rPr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（財政規律）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今後</a:t>
            </a:r>
            <a:r>
              <a:rPr lang="ja-JP" altLang="en-US" sz="2000" dirty="0">
                <a:solidFill>
                  <a:schemeClr val="tx1"/>
                </a:solidFill>
                <a:latin typeface="Meiryo UI" panose="020B0604030504040204" pitchFamily="50" charset="-128"/>
                <a:ea typeface="Meiryo UI" panose="020B0604030504040204" pitchFamily="50" charset="-128"/>
              </a:rPr>
              <a:t>、万博など支出増の要素もあるが、財政規律は堅持し続けることが</a:t>
            </a:r>
            <a:r>
              <a:rPr lang="ja-JP" altLang="en-US" sz="2000" dirty="0" smtClean="0">
                <a:solidFill>
                  <a:schemeClr val="tx1"/>
                </a:solidFill>
                <a:latin typeface="Meiryo UI" panose="020B0604030504040204" pitchFamily="50" charset="-128"/>
                <a:ea typeface="Meiryo UI" panose="020B0604030504040204" pitchFamily="50" charset="-128"/>
              </a:rPr>
              <a:t>重要。</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（成長戦略）</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a:t>
            </a:r>
            <a:r>
              <a:rPr lang="ja-JP" altLang="en-US" sz="2000" dirty="0">
                <a:solidFill>
                  <a:schemeClr val="tx1"/>
                </a:solidFill>
                <a:latin typeface="Meiryo UI" panose="020B0604030504040204" pitchFamily="50" charset="-128"/>
                <a:ea typeface="Meiryo UI" panose="020B0604030504040204" pitchFamily="50" charset="-128"/>
              </a:rPr>
              <a:t>交通</a:t>
            </a:r>
            <a:r>
              <a:rPr lang="ja-JP" altLang="en-US" sz="2000" dirty="0" smtClean="0">
                <a:solidFill>
                  <a:schemeClr val="tx1"/>
                </a:solidFill>
                <a:latin typeface="Meiryo UI" panose="020B0604030504040204" pitchFamily="50" charset="-128"/>
                <a:ea typeface="Meiryo UI" panose="020B0604030504040204" pitchFamily="50" charset="-128"/>
              </a:rPr>
              <a:t>インフラなどは、府市連携で進んだ面は理解。ただ、今後は、もっと広域的</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に京阪神というスケールで考える必要がある。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今後、万博・</a:t>
            </a:r>
            <a:r>
              <a:rPr lang="en-US" altLang="ja-JP" sz="2000" dirty="0" smtClean="0">
                <a:solidFill>
                  <a:schemeClr val="tx1"/>
                </a:solidFill>
                <a:latin typeface="Meiryo UI" panose="020B0604030504040204" pitchFamily="50" charset="-128"/>
                <a:ea typeface="Meiryo UI" panose="020B0604030504040204" pitchFamily="50" charset="-128"/>
              </a:rPr>
              <a:t>IR</a:t>
            </a:r>
            <a:r>
              <a:rPr lang="ja-JP" altLang="en-US" sz="2000" dirty="0" smtClean="0">
                <a:solidFill>
                  <a:schemeClr val="tx1"/>
                </a:solidFill>
                <a:latin typeface="Meiryo UI" panose="020B0604030504040204" pitchFamily="50" charset="-128"/>
                <a:ea typeface="Meiryo UI" panose="020B0604030504040204" pitchFamily="50" charset="-128"/>
              </a:rPr>
              <a:t>をはじめ、開発の重心がベイエリアにシフトしていくことを見すえて</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まちづくりを進めるなど、施策の変更を考えていくべき。</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err="1" smtClean="0">
                <a:solidFill>
                  <a:schemeClr val="tx1"/>
                </a:solidFill>
                <a:latin typeface="Meiryo UI" panose="020B0604030504040204" pitchFamily="50" charset="-128"/>
                <a:ea typeface="Meiryo UI" panose="020B0604030504040204" pitchFamily="50" charset="-128"/>
              </a:rPr>
              <a:t>、</a:t>
            </a:r>
            <a:r>
              <a:rPr lang="en-US" altLang="ja-JP" sz="2000" dirty="0" err="1" smtClean="0">
                <a:solidFill>
                  <a:schemeClr val="tx1"/>
                </a:solidFill>
                <a:latin typeface="Meiryo UI" panose="020B0604030504040204" pitchFamily="50" charset="-128"/>
                <a:ea typeface="Meiryo UI" panose="020B0604030504040204" pitchFamily="50" charset="-128"/>
              </a:rPr>
              <a:t>IoT</a:t>
            </a:r>
            <a:r>
              <a:rPr lang="ja-JP" altLang="en-US" sz="2000" dirty="0" smtClean="0">
                <a:solidFill>
                  <a:schemeClr val="tx1"/>
                </a:solidFill>
                <a:latin typeface="Meiryo UI" panose="020B0604030504040204" pitchFamily="50" charset="-128"/>
                <a:ea typeface="Meiryo UI" panose="020B0604030504040204" pitchFamily="50" charset="-128"/>
              </a:rPr>
              <a:t>などの新技術に中小企業がキャッチアップするための環境づくりが必要</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ではないか。</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smtClean="0">
                <a:solidFill>
                  <a:schemeClr val="tx1"/>
                </a:solidFill>
                <a:latin typeface="Meiryo UI" panose="020B0604030504040204" pitchFamily="50" charset="-128"/>
                <a:ea typeface="Meiryo UI" panose="020B0604030504040204" pitchFamily="50" charset="-128"/>
              </a:rPr>
              <a:t>人材の育成を官民あげて考えていくべきではないか。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先端</a:t>
            </a:r>
            <a:r>
              <a:rPr lang="ja-JP" altLang="en-US" sz="2000" dirty="0">
                <a:solidFill>
                  <a:schemeClr val="tx1"/>
                </a:solidFill>
                <a:latin typeface="Meiryo UI" panose="020B0604030504040204" pitchFamily="50" charset="-128"/>
                <a:ea typeface="Meiryo UI" panose="020B0604030504040204" pitchFamily="50" charset="-128"/>
              </a:rPr>
              <a:t>技術は、全体に分散しすぎている。ベースとなるネットワーク、それを</a:t>
            </a:r>
            <a:r>
              <a:rPr lang="ja-JP" altLang="en-US" sz="2000" dirty="0" smtClean="0">
                <a:solidFill>
                  <a:schemeClr val="tx1"/>
                </a:solidFill>
                <a:latin typeface="Meiryo UI" panose="020B0604030504040204" pitchFamily="50" charset="-128"/>
                <a:ea typeface="Meiryo UI" panose="020B0604030504040204" pitchFamily="50" charset="-128"/>
              </a:rPr>
              <a:t>支える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基盤</a:t>
            </a:r>
            <a:r>
              <a:rPr lang="ja-JP" altLang="en-US" sz="2000" dirty="0">
                <a:solidFill>
                  <a:schemeClr val="tx1"/>
                </a:solidFill>
                <a:latin typeface="Meiryo UI" panose="020B0604030504040204" pitchFamily="50" charset="-128"/>
                <a:ea typeface="Meiryo UI" panose="020B0604030504040204" pitchFamily="50" charset="-128"/>
              </a:rPr>
              <a:t>が弱体すぎるので、集中して取り組むべきではないか。　</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173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7</a:t>
            </a:fld>
            <a:endParaRPr lang="ja-JP" altLang="en-US"/>
          </a:p>
        </p:txBody>
      </p:sp>
      <p:sp>
        <p:nvSpPr>
          <p:cNvPr id="14" name="テキスト ボックス 13"/>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有識者からのご意見について⑥</a:t>
            </a:r>
            <a:endParaRPr lang="ja-JP" altLang="en-US"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270457" y="836708"/>
            <a:ext cx="8603088" cy="475253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（民営化）</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　インフラ整備・補修についても、単なる委託ではなく、受益者負担を考慮し</a:t>
            </a:r>
            <a:r>
              <a:rPr lang="ja-JP" altLang="en-US" sz="2000" dirty="0" err="1">
                <a:solidFill>
                  <a:schemeClr val="tx1"/>
                </a:solidFill>
                <a:latin typeface="Meiryo UI" panose="020B0604030504040204" pitchFamily="50" charset="-128"/>
                <a:ea typeface="Meiryo UI" panose="020B0604030504040204" pitchFamily="50" charset="-128"/>
              </a:rPr>
              <a:t>な</a:t>
            </a:r>
            <a:r>
              <a:rPr lang="ja-JP" altLang="en-US" sz="2000" dirty="0">
                <a:solidFill>
                  <a:schemeClr val="tx1"/>
                </a:solidFill>
                <a:latin typeface="Meiryo UI" panose="020B0604030504040204" pitchFamily="50" charset="-128"/>
                <a:ea typeface="Meiryo UI" panose="020B0604030504040204" pitchFamily="50" charset="-128"/>
              </a:rPr>
              <a:t>が</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ら、企業が収益をあげながら行える共同事業体のような仕組みも考えられるので</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endParaRPr lang="ja-JP" altLang="en-US"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人口減少）</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　女性の子育て負担も要因だが、デフレ経済下で、雇用環境が不安定化した</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ことで、若い世代が将来設計を立てられなくなったことも要因ではないか。</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smtClean="0">
                <a:solidFill>
                  <a:schemeClr val="tx1"/>
                </a:solidFill>
                <a:latin typeface="Meiryo UI" panose="020B0604030504040204" pitchFamily="50" charset="-128"/>
                <a:ea typeface="Meiryo UI" panose="020B0604030504040204" pitchFamily="50" charset="-128"/>
              </a:rPr>
              <a:t>（健康・医療）</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介護人材が不足する中、スマートエイジングシティのように、これまでの戦略から</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の大転換を行わない限り、将来の展望が見えないのではないか。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smtClean="0">
                <a:solidFill>
                  <a:schemeClr val="tx1"/>
                </a:solidFill>
                <a:latin typeface="Meiryo UI" panose="020B0604030504040204" pitchFamily="50" charset="-128"/>
                <a:ea typeface="Meiryo UI" panose="020B0604030504040204" pitchFamily="50" charset="-128"/>
              </a:rPr>
              <a:t>（廃棄物）</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大都市においては廃棄物処理が課題となっている。これまでは夢洲が活用できた</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が、夢洲が万博会場になったことに伴い、コスト面も含め廃棄物焼却後の処理地</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をどうするかという新たな課題への対応が必要。</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70457" y="5756246"/>
            <a:ext cx="8603088" cy="892552"/>
          </a:xfrm>
          <a:prstGeom prst="rect">
            <a:avLst/>
          </a:prstGeom>
          <a:noFill/>
          <a:ln w="12700">
            <a:solidFill>
              <a:schemeClr val="tx1"/>
            </a:solidFill>
            <a:prstDash val="sysDash"/>
          </a:ln>
        </p:spPr>
        <p:txBody>
          <a:bodyPr wrap="square" rtlCol="0">
            <a:spAutoFit/>
          </a:bodyPr>
          <a:lstStyle/>
          <a:p>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ご意見をいただいた有識者</a:t>
            </a:r>
            <a:r>
              <a:rPr kumimoji="1" lang="en-US" altLang="ja-JP" sz="1300" dirty="0" smtClean="0">
                <a:latin typeface="Meiryo UI" panose="020B0604030504040204" pitchFamily="50" charset="-128"/>
                <a:ea typeface="Meiryo UI" panose="020B0604030504040204" pitchFamily="50" charset="-128"/>
              </a:rPr>
              <a:t>】</a:t>
            </a:r>
          </a:p>
          <a:p>
            <a:r>
              <a:rPr lang="ja-JP" altLang="en-US" sz="1300" dirty="0" smtClean="0">
                <a:latin typeface="Meiryo UI" panose="020B0604030504040204" pitchFamily="50" charset="-128"/>
                <a:ea typeface="Meiryo UI" panose="020B0604030504040204" pitchFamily="50" charset="-128"/>
              </a:rPr>
              <a:t>　・大阪</a:t>
            </a:r>
            <a:r>
              <a:rPr lang="ja-JP" altLang="en-US" sz="1300" dirty="0">
                <a:latin typeface="Meiryo UI" panose="020B0604030504040204" pitchFamily="50" charset="-128"/>
                <a:ea typeface="Meiryo UI" panose="020B0604030504040204" pitchFamily="50" charset="-128"/>
              </a:rPr>
              <a:t>大学大学院国際公共政策</a:t>
            </a:r>
            <a:r>
              <a:rPr lang="ja-JP" altLang="en-US" sz="1300" dirty="0" smtClean="0">
                <a:latin typeface="Meiryo UI" panose="020B0604030504040204" pitchFamily="50" charset="-128"/>
                <a:ea typeface="Meiryo UI" panose="020B0604030504040204" pitchFamily="50" charset="-128"/>
              </a:rPr>
              <a:t>研究科　教授</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赤井</a:t>
            </a:r>
            <a:r>
              <a:rPr lang="ja-JP" altLang="en-US" sz="1300" dirty="0">
                <a:latin typeface="Meiryo UI" panose="020B0604030504040204" pitchFamily="50" charset="-128"/>
                <a:ea typeface="Meiryo UI" panose="020B0604030504040204" pitchFamily="50" charset="-128"/>
              </a:rPr>
              <a:t>　伸郎　</a:t>
            </a:r>
            <a:r>
              <a:rPr lang="ja-JP" altLang="en-US" sz="1300" dirty="0" smtClean="0">
                <a:latin typeface="Meiryo UI" panose="020B0604030504040204" pitchFamily="50" charset="-128"/>
                <a:ea typeface="Meiryo UI" panose="020B0604030504040204" pitchFamily="50" charset="-128"/>
              </a:rPr>
              <a:t>・りそな</a:t>
            </a:r>
            <a:r>
              <a:rPr lang="ja-JP" altLang="en-US" sz="1300" dirty="0">
                <a:latin typeface="Meiryo UI" panose="020B0604030504040204" pitchFamily="50" charset="-128"/>
                <a:ea typeface="Meiryo UI" panose="020B0604030504040204" pitchFamily="50" charset="-128"/>
              </a:rPr>
              <a:t>総合研究所　主任研究員　　　</a:t>
            </a:r>
            <a:r>
              <a:rPr lang="ja-JP" altLang="en-US"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荒木　秀之</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・同志社</a:t>
            </a:r>
            <a:r>
              <a:rPr lang="ja-JP" altLang="en-US" sz="1300" dirty="0">
                <a:latin typeface="Meiryo UI" panose="020B0604030504040204" pitchFamily="50" charset="-128"/>
                <a:ea typeface="Meiryo UI" panose="020B0604030504040204" pitchFamily="50" charset="-128"/>
              </a:rPr>
              <a:t>大学大学院総合政策科学</a:t>
            </a:r>
            <a:r>
              <a:rPr lang="ja-JP" altLang="en-US" sz="1300" dirty="0" smtClean="0">
                <a:latin typeface="Meiryo UI" panose="020B0604030504040204" pitchFamily="50" charset="-128"/>
                <a:ea typeface="Meiryo UI" panose="020B0604030504040204" pitchFamily="50" charset="-128"/>
              </a:rPr>
              <a:t>研究科　教授　</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新川</a:t>
            </a:r>
            <a:r>
              <a:rPr lang="ja-JP" altLang="en-US" sz="1300" dirty="0">
                <a:latin typeface="Meiryo UI" panose="020B0604030504040204" pitchFamily="50" charset="-128"/>
                <a:ea typeface="Meiryo UI" panose="020B0604030504040204" pitchFamily="50" charset="-128"/>
              </a:rPr>
              <a:t>　達郎　</a:t>
            </a:r>
            <a:r>
              <a:rPr lang="ja-JP" altLang="en-US" sz="1300" dirty="0" smtClean="0">
                <a:latin typeface="Meiryo UI" panose="020B0604030504040204" pitchFamily="50" charset="-128"/>
                <a:ea typeface="Meiryo UI" panose="020B0604030504040204" pitchFamily="50" charset="-128"/>
              </a:rPr>
              <a:t>・</a:t>
            </a:r>
            <a:r>
              <a:rPr lang="zh-CN" altLang="en-US" sz="1300" dirty="0" smtClean="0">
                <a:latin typeface="Meiryo UI" panose="020B0604030504040204" pitchFamily="50" charset="-128"/>
                <a:ea typeface="Meiryo UI" panose="020B0604030504040204" pitchFamily="50" charset="-128"/>
              </a:rPr>
              <a:t>神戸</a:t>
            </a:r>
            <a:r>
              <a:rPr lang="zh-CN" altLang="en-US" sz="1300" dirty="0">
                <a:latin typeface="Meiryo UI" panose="020B0604030504040204" pitchFamily="50" charset="-128"/>
                <a:ea typeface="Meiryo UI" panose="020B0604030504040204" pitchFamily="50" charset="-128"/>
              </a:rPr>
              <a:t>大学大学院法学研究科</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教授</a:t>
            </a: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砂原　庸介</a:t>
            </a:r>
          </a:p>
          <a:p>
            <a:r>
              <a:rPr lang="ja-JP" altLang="en-US" sz="1300" dirty="0" smtClean="0">
                <a:latin typeface="Meiryo UI" panose="020B0604030504040204" pitchFamily="50" charset="-128"/>
                <a:ea typeface="Meiryo UI" panose="020B0604030504040204" pitchFamily="50" charset="-128"/>
              </a:rPr>
              <a:t>　・神戸</a:t>
            </a:r>
            <a:r>
              <a:rPr lang="ja-JP" altLang="en-US" sz="1300" dirty="0">
                <a:latin typeface="Meiryo UI" panose="020B0604030504040204" pitchFamily="50" charset="-128"/>
                <a:ea typeface="Meiryo UI" panose="020B0604030504040204" pitchFamily="50" charset="-128"/>
              </a:rPr>
              <a:t>大学大学院経済学研究科　</a:t>
            </a:r>
            <a:r>
              <a:rPr lang="ja-JP" altLang="en-US" sz="1300" dirty="0" smtClean="0">
                <a:latin typeface="Meiryo UI" panose="020B0604030504040204" pitchFamily="50" charset="-128"/>
                <a:ea typeface="Meiryo UI" panose="020B0604030504040204" pitchFamily="50" charset="-128"/>
              </a:rPr>
              <a:t>教授　　　　　　　　玉岡</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雅之　</a:t>
            </a:r>
            <a:endParaRPr lang="en-US" altLang="ja-JP" sz="13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76887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109</Words>
  <Application>Microsoft Office PowerPoint</Application>
  <PresentationFormat>画面に合わせる (4:3)</PresentationFormat>
  <Paragraphs>128</Paragraphs>
  <Slides>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川端　隆史</dc:creator>
  <cp:lastModifiedBy>粟井　美里</cp:lastModifiedBy>
  <cp:revision>18</cp:revision>
  <cp:lastPrinted>2019-01-24T01:03:28Z</cp:lastPrinted>
  <dcterms:created xsi:type="dcterms:W3CDTF">2018-12-14T08:25:45Z</dcterms:created>
  <dcterms:modified xsi:type="dcterms:W3CDTF">2019-01-31T06:52:55Z</dcterms:modified>
</cp:coreProperties>
</file>