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22" autoAdjust="0"/>
  </p:normalViewPr>
  <p:slideViewPr>
    <p:cSldViewPr>
      <p:cViewPr>
        <p:scale>
          <a:sx n="100" d="100"/>
          <a:sy n="100" d="100"/>
        </p:scale>
        <p:origin x="720" y="1518"/>
      </p:cViewPr>
      <p:guideLst>
        <p:guide orient="horz" pos="3024"/>
        <p:guide pos="403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640080" y="384494"/>
            <a:ext cx="8427720" cy="819213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774C365-1620-42AC-94DF-A60E7EBA4FF5}" type="datetimeFigureOut">
              <a:rPr kumimoji="1" lang="ja-JP" altLang="en-US" smtClean="0"/>
              <a:pPr/>
              <a:t>2014/12/24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823B6B7-035F-4181-AFA9-87C5D15E6B80}"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2774C365-1620-42AC-94DF-A60E7EBA4FF5}" type="datetimeFigureOut">
              <a:rPr kumimoji="1" lang="ja-JP" altLang="en-US" smtClean="0"/>
              <a:pPr/>
              <a:t>2014/12/24</a:t>
            </a:fld>
            <a:endParaRPr kumimoji="1" lang="ja-JP" altLang="en-US"/>
          </a:p>
        </p:txBody>
      </p:sp>
      <p:sp>
        <p:nvSpPr>
          <p:cNvPr id="5" name="フッター プレースホルダ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3823B6B7-035F-4181-AFA9-87C5D15E6B80}"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568152" y="552128"/>
            <a:ext cx="11593368" cy="1224135"/>
          </a:xfrm>
          <a:ln>
            <a:noFill/>
          </a:ln>
        </p:spPr>
        <p:txBody>
          <a:bodyPr anchor="t">
            <a:normAutofit/>
          </a:bodyPr>
          <a:lstStyle/>
          <a:p>
            <a:pPr lvl="0" algn="l"/>
            <a:r>
              <a:rPr lang="en-US" altLang="ja-JP" sz="1400" dirty="0" smtClean="0">
                <a:latin typeface="+mn-ea"/>
              </a:rPr>
              <a:t/>
            </a:r>
            <a:br>
              <a:rPr lang="en-US" altLang="ja-JP" sz="1400" dirty="0" smtClean="0">
                <a:latin typeface="+mn-ea"/>
              </a:rPr>
            </a:br>
            <a:endParaRPr kumimoji="1" lang="ja-JP" altLang="en-US" sz="1400" dirty="0"/>
          </a:p>
        </p:txBody>
      </p:sp>
      <p:sp>
        <p:nvSpPr>
          <p:cNvPr id="12" name="テキスト ボックス 11"/>
          <p:cNvSpPr txBox="1"/>
          <p:nvPr/>
        </p:nvSpPr>
        <p:spPr>
          <a:xfrm>
            <a:off x="280120" y="120080"/>
            <a:ext cx="12385376" cy="400110"/>
          </a:xfrm>
          <a:prstGeom prst="rect">
            <a:avLst/>
          </a:prstGeom>
          <a:solidFill>
            <a:srgbClr val="0070C0"/>
          </a:solidFill>
        </p:spPr>
        <p:txBody>
          <a:bodyPr wrap="square" rtlCol="0">
            <a:spAutoFit/>
          </a:bodyPr>
          <a:lstStyle/>
          <a:p>
            <a:r>
              <a:rPr kumimoji="1" lang="ja-JP" altLang="en-US" sz="2000" dirty="0" smtClean="0">
                <a:solidFill>
                  <a:schemeClr val="bg1"/>
                </a:solidFill>
              </a:rPr>
              <a:t>１０年後の大阪を見</a:t>
            </a:r>
            <a:r>
              <a:rPr lang="ja-JP" altLang="en-US" sz="2000" dirty="0" smtClean="0">
                <a:solidFill>
                  <a:schemeClr val="bg1"/>
                </a:solidFill>
              </a:rPr>
              <a:t>す</a:t>
            </a:r>
            <a:r>
              <a:rPr kumimoji="1" lang="ja-JP" altLang="en-US" sz="2000" dirty="0" smtClean="0">
                <a:solidFill>
                  <a:schemeClr val="bg1"/>
                </a:solidFill>
              </a:rPr>
              <a:t>えて（概要）</a:t>
            </a:r>
            <a:endParaRPr kumimoji="1" lang="ja-JP" altLang="en-US" sz="2000" dirty="0">
              <a:solidFill>
                <a:schemeClr val="bg1"/>
              </a:solidFill>
            </a:endParaRPr>
          </a:p>
        </p:txBody>
      </p:sp>
      <p:sp>
        <p:nvSpPr>
          <p:cNvPr id="13" name="角丸四角形 12"/>
          <p:cNvSpPr/>
          <p:nvPr/>
        </p:nvSpPr>
        <p:spPr>
          <a:xfrm>
            <a:off x="280120" y="1992288"/>
            <a:ext cx="5832648" cy="7560840"/>
          </a:xfrm>
          <a:prstGeom prst="roundRect">
            <a:avLst>
              <a:gd name="adj" fmla="val 2032"/>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None/>
            </a:pPr>
            <a:endParaRPr lang="en-US" altLang="ja-JP" sz="1200" dirty="0" smtClean="0">
              <a:solidFill>
                <a:schemeClr val="tx1"/>
              </a:solidFill>
            </a:endParaRPr>
          </a:p>
          <a:p>
            <a:pPr>
              <a:buNone/>
            </a:pPr>
            <a:endParaRPr lang="en-US" altLang="ja-JP" sz="1200" dirty="0" smtClean="0">
              <a:solidFill>
                <a:schemeClr val="tx1"/>
              </a:solidFill>
            </a:endParaRPr>
          </a:p>
          <a:p>
            <a:pPr>
              <a:buNone/>
            </a:pPr>
            <a:endParaRPr lang="en-US" altLang="ja-JP" sz="1200" dirty="0" smtClean="0">
              <a:solidFill>
                <a:schemeClr val="tx1"/>
              </a:solidFill>
            </a:endParaRPr>
          </a:p>
          <a:p>
            <a:pPr>
              <a:buNone/>
            </a:pPr>
            <a:r>
              <a:rPr lang="ja-JP" altLang="en-US" sz="1200" dirty="0" smtClean="0">
                <a:solidFill>
                  <a:schemeClr val="tx1"/>
                </a:solidFill>
              </a:rPr>
              <a:t>■大阪市</a:t>
            </a:r>
            <a:endParaRPr lang="en-US"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①大阪駅周辺</a:t>
            </a:r>
          </a:p>
          <a:p>
            <a:pPr>
              <a:buNone/>
            </a:pPr>
            <a:r>
              <a:rPr lang="ja-JP" altLang="en-US" sz="1200" dirty="0" smtClean="0">
                <a:solidFill>
                  <a:schemeClr val="tx1"/>
                </a:solidFill>
              </a:rPr>
              <a:t>　　　　　・</a:t>
            </a:r>
            <a:r>
              <a:rPr lang="ja-JP" altLang="ja-JP" sz="1200" dirty="0" smtClean="0">
                <a:solidFill>
                  <a:schemeClr val="tx1"/>
                </a:solidFill>
              </a:rPr>
              <a:t>うめきたのまちづくり</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　・エリアマネジメント</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　・関西国際空港への鉄道所要時間の短縮</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　・歩行者ネットワークの充実</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　・大阪駅の南側駅前広場の再編成</a:t>
            </a:r>
          </a:p>
          <a:p>
            <a:pPr>
              <a:buNone/>
            </a:pPr>
            <a:r>
              <a:rPr lang="ja-JP" altLang="en-US" sz="1200" dirty="0" smtClean="0">
                <a:solidFill>
                  <a:schemeClr val="tx1"/>
                </a:solidFill>
              </a:rPr>
              <a:t>　　</a:t>
            </a:r>
            <a:r>
              <a:rPr lang="ja-JP" altLang="ja-JP" sz="1200" dirty="0" smtClean="0">
                <a:solidFill>
                  <a:schemeClr val="tx1"/>
                </a:solidFill>
              </a:rPr>
              <a:t>②中之島</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　・大阪府立中之島図書館</a:t>
            </a:r>
            <a:r>
              <a:rPr lang="ja-JP" altLang="en-US" sz="1200" dirty="0" smtClean="0">
                <a:solidFill>
                  <a:schemeClr val="tx1"/>
                </a:solidFill>
              </a:rPr>
              <a:t>・</a:t>
            </a:r>
            <a:r>
              <a:rPr lang="ja-JP" altLang="ja-JP" sz="1200" dirty="0" smtClean="0">
                <a:solidFill>
                  <a:schemeClr val="tx1"/>
                </a:solidFill>
              </a:rPr>
              <a:t>大阪市中央公会堂の有効活用</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　・中之島西部のまちづくり</a:t>
            </a:r>
            <a:endParaRPr lang="en-US"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③御堂筋</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・新しい御堂筋のルール</a:t>
            </a:r>
          </a:p>
          <a:p>
            <a:pPr>
              <a:buNone/>
            </a:pPr>
            <a:r>
              <a:rPr lang="ja-JP" altLang="ja-JP" sz="1200" dirty="0" smtClean="0">
                <a:solidFill>
                  <a:schemeClr val="tx1"/>
                </a:solidFill>
              </a:rPr>
              <a:t>　　</a:t>
            </a:r>
            <a:r>
              <a:rPr lang="en-US"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・道路空間再編に向けた側道を活用した社会実験の実施</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・船場地区の観光魅力向上のための歴史・文化的なまちなみ創出</a:t>
            </a:r>
            <a:endParaRPr lang="en-US"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④難波周辺</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・難波駅前広場</a:t>
            </a:r>
            <a:r>
              <a:rPr lang="ja-JP" altLang="en-US" sz="1200" dirty="0" smtClean="0">
                <a:solidFill>
                  <a:schemeClr val="tx1"/>
                </a:solidFill>
              </a:rPr>
              <a:t>再生（</a:t>
            </a:r>
            <a:r>
              <a:rPr lang="ja-JP" altLang="ja-JP" sz="1200" dirty="0" smtClean="0">
                <a:solidFill>
                  <a:schemeClr val="tx1"/>
                </a:solidFill>
              </a:rPr>
              <a:t>歩行者中心の広場へ</a:t>
            </a:r>
            <a:r>
              <a:rPr lang="ja-JP" altLang="en-US" sz="1200" dirty="0" smtClean="0">
                <a:solidFill>
                  <a:schemeClr val="tx1"/>
                </a:solidFill>
              </a:rPr>
              <a:t>）</a:t>
            </a:r>
            <a:endParaRPr lang="ja-JP" altLang="ja-JP" sz="1200" dirty="0" smtClean="0">
              <a:solidFill>
                <a:schemeClr val="tx1"/>
              </a:solidFill>
            </a:endParaRP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・心斎橋筋商店街での「心</a:t>
            </a:r>
            <a:r>
              <a:rPr lang="ja-JP" altLang="ja-JP" sz="1200" dirty="0" err="1" smtClean="0">
                <a:solidFill>
                  <a:schemeClr val="tx1"/>
                </a:solidFill>
              </a:rPr>
              <a:t>ぶら</a:t>
            </a:r>
            <a:r>
              <a:rPr lang="ja-JP" altLang="ja-JP" sz="1200" dirty="0" smtClean="0">
                <a:solidFill>
                  <a:schemeClr val="tx1"/>
                </a:solidFill>
              </a:rPr>
              <a:t>」の実現</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・宗右衛門町地区の格調高く魅力あるまちなみの再生・創造</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・ミナミ周辺での悪質な客引き行為等の適正化</a:t>
            </a:r>
          </a:p>
          <a:p>
            <a:pPr>
              <a:buNone/>
            </a:pPr>
            <a:r>
              <a:rPr lang="ja-JP" altLang="en-US" sz="1200" dirty="0" smtClean="0">
                <a:solidFill>
                  <a:schemeClr val="tx1"/>
                </a:solidFill>
              </a:rPr>
              <a:t>　　</a:t>
            </a:r>
            <a:r>
              <a:rPr lang="ja-JP" altLang="ja-JP" sz="1200" dirty="0" smtClean="0">
                <a:solidFill>
                  <a:schemeClr val="tx1"/>
                </a:solidFill>
              </a:rPr>
              <a:t>⑤大阪城公園、森之宮、京橋・大阪ビジネスパーク</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・大阪城の世界的な歴史観光拠点への再整備</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　・森之宮のまちづくり</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・京橋駅周辺の歩行者ネットワークの向上と</a:t>
            </a:r>
            <a:r>
              <a:rPr lang="ja-JP" altLang="en-US" sz="1200" dirty="0" smtClean="0">
                <a:solidFill>
                  <a:schemeClr val="tx1"/>
                </a:solidFill>
              </a:rPr>
              <a:t>、</a:t>
            </a:r>
            <a:r>
              <a:rPr lang="en-US" altLang="ja-JP" sz="1200" dirty="0" smtClean="0">
                <a:solidFill>
                  <a:schemeClr val="tx1"/>
                </a:solidFill>
              </a:rPr>
              <a:t>OBP</a:t>
            </a:r>
            <a:r>
              <a:rPr lang="ja-JP" altLang="ja-JP" sz="1200" dirty="0" smtClean="0">
                <a:solidFill>
                  <a:schemeClr val="tx1"/>
                </a:solidFill>
              </a:rPr>
              <a:t>の再生</a:t>
            </a:r>
          </a:p>
          <a:p>
            <a:pPr>
              <a:buNone/>
            </a:pPr>
            <a:r>
              <a:rPr lang="ja-JP" altLang="en-US" sz="1200" dirty="0" smtClean="0">
                <a:solidFill>
                  <a:schemeClr val="tx1"/>
                </a:solidFill>
              </a:rPr>
              <a:t>　　</a:t>
            </a:r>
            <a:r>
              <a:rPr lang="ja-JP" altLang="ja-JP" sz="1200" dirty="0" smtClean="0">
                <a:solidFill>
                  <a:schemeClr val="tx1"/>
                </a:solidFill>
              </a:rPr>
              <a:t>⑥湾岸部</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・コスモスクエア駅周辺地域（咲洲）</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・夢洲</a:t>
            </a:r>
          </a:p>
          <a:p>
            <a:pPr>
              <a:buNone/>
            </a:pPr>
            <a:r>
              <a:rPr lang="ja-JP" altLang="en-US" sz="1200" dirty="0" smtClean="0">
                <a:solidFill>
                  <a:schemeClr val="tx1"/>
                </a:solidFill>
              </a:rPr>
              <a:t>　　</a:t>
            </a:r>
            <a:r>
              <a:rPr lang="ja-JP" altLang="ja-JP" sz="1200" dirty="0" smtClean="0">
                <a:solidFill>
                  <a:schemeClr val="tx1"/>
                </a:solidFill>
              </a:rPr>
              <a:t>⑦天王寺公園</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・動物園</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　・大阪市立美術館・慶沢園の魅力向上　　　　　</a:t>
            </a:r>
            <a:endParaRPr lang="en-US"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・公園エントランス</a:t>
            </a:r>
            <a:r>
              <a:rPr lang="ja-JP" altLang="en-US" sz="1200" dirty="0" smtClean="0">
                <a:solidFill>
                  <a:schemeClr val="tx1"/>
                </a:solidFill>
              </a:rPr>
              <a:t>エリア</a:t>
            </a:r>
            <a:r>
              <a:rPr lang="ja-JP" altLang="ja-JP" sz="1200" dirty="0" smtClean="0">
                <a:solidFill>
                  <a:schemeClr val="tx1"/>
                </a:solidFill>
              </a:rPr>
              <a:t>等</a:t>
            </a: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a:t>
            </a:r>
            <a:r>
              <a:rPr lang="ja-JP" altLang="en-US" sz="1200" dirty="0" smtClean="0">
                <a:solidFill>
                  <a:schemeClr val="tx1"/>
                </a:solidFill>
              </a:rPr>
              <a:t>周辺での取組み（</a:t>
            </a:r>
            <a:r>
              <a:rPr lang="ja-JP" altLang="ja-JP" sz="1200" dirty="0" smtClean="0">
                <a:solidFill>
                  <a:schemeClr val="tx1"/>
                </a:solidFill>
              </a:rPr>
              <a:t>軌道敷芝生化</a:t>
            </a:r>
            <a:r>
              <a:rPr lang="ja-JP" altLang="en-US" sz="1200" dirty="0" smtClean="0">
                <a:solidFill>
                  <a:schemeClr val="tx1"/>
                </a:solidFill>
              </a:rPr>
              <a:t>）</a:t>
            </a:r>
            <a:endParaRPr lang="ja-JP" altLang="ja-JP" sz="1200" dirty="0" smtClean="0">
              <a:solidFill>
                <a:schemeClr val="tx1"/>
              </a:solidFill>
            </a:endParaRPr>
          </a:p>
          <a:p>
            <a:pPr>
              <a:buNone/>
            </a:pPr>
            <a:endParaRPr lang="en-US" altLang="ja-JP" sz="1200" dirty="0" smtClean="0">
              <a:solidFill>
                <a:schemeClr val="tx1"/>
              </a:solidFill>
            </a:endParaRPr>
          </a:p>
          <a:p>
            <a:pPr>
              <a:buNone/>
            </a:pPr>
            <a:r>
              <a:rPr lang="ja-JP" altLang="en-US" sz="1200" dirty="0" smtClean="0">
                <a:solidFill>
                  <a:schemeClr val="tx1"/>
                </a:solidFill>
              </a:rPr>
              <a:t>■大阪府</a:t>
            </a:r>
            <a:endParaRPr lang="en-US"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⑧</a:t>
            </a:r>
            <a:r>
              <a:rPr lang="ja-JP" altLang="en-US" sz="1200" dirty="0" smtClean="0">
                <a:solidFill>
                  <a:schemeClr val="tx1"/>
                </a:solidFill>
              </a:rPr>
              <a:t>関西国際空港</a:t>
            </a:r>
            <a:r>
              <a:rPr lang="ja-JP" altLang="ja-JP" sz="1200" dirty="0" smtClean="0">
                <a:solidFill>
                  <a:schemeClr val="tx1"/>
                </a:solidFill>
              </a:rPr>
              <a:t>・りんくうタウン周辺</a:t>
            </a:r>
          </a:p>
          <a:p>
            <a:pPr>
              <a:buNone/>
            </a:pPr>
            <a:r>
              <a:rPr lang="ja-JP" altLang="en-US" sz="1200" dirty="0" smtClean="0">
                <a:solidFill>
                  <a:schemeClr val="tx1"/>
                </a:solidFill>
              </a:rPr>
              <a:t>　　</a:t>
            </a:r>
            <a:r>
              <a:rPr lang="ja-JP" altLang="ja-JP" sz="1200" dirty="0" smtClean="0">
                <a:solidFill>
                  <a:schemeClr val="tx1"/>
                </a:solidFill>
              </a:rPr>
              <a:t>⑨泉北ニュータウン</a:t>
            </a:r>
          </a:p>
          <a:p>
            <a:pPr>
              <a:buNone/>
            </a:pPr>
            <a:r>
              <a:rPr lang="ja-JP" altLang="en-US" sz="1200" dirty="0" smtClean="0">
                <a:solidFill>
                  <a:schemeClr val="tx1"/>
                </a:solidFill>
              </a:rPr>
              <a:t>　　</a:t>
            </a:r>
            <a:r>
              <a:rPr lang="ja-JP" altLang="ja-JP" sz="1200" dirty="0" smtClean="0">
                <a:solidFill>
                  <a:schemeClr val="tx1"/>
                </a:solidFill>
              </a:rPr>
              <a:t>⑩万博</a:t>
            </a:r>
            <a:r>
              <a:rPr lang="ja-JP" altLang="en-US" sz="1200" dirty="0" smtClean="0">
                <a:solidFill>
                  <a:schemeClr val="tx1"/>
                </a:solidFill>
              </a:rPr>
              <a:t>記念公園周辺</a:t>
            </a:r>
            <a:r>
              <a:rPr lang="ja-JP" altLang="ja-JP" sz="1200" dirty="0" smtClean="0">
                <a:solidFill>
                  <a:schemeClr val="tx1"/>
                </a:solidFill>
              </a:rPr>
              <a:t>・吹田操車場跡地</a:t>
            </a:r>
          </a:p>
          <a:p>
            <a:pPr>
              <a:buNone/>
            </a:pPr>
            <a:r>
              <a:rPr lang="ja-JP" altLang="en-US" sz="1200" dirty="0" smtClean="0">
                <a:solidFill>
                  <a:schemeClr val="tx1"/>
                </a:solidFill>
              </a:rPr>
              <a:t>　　</a:t>
            </a:r>
            <a:r>
              <a:rPr lang="ja-JP" altLang="ja-JP" sz="1200" dirty="0" smtClean="0">
                <a:solidFill>
                  <a:schemeClr val="tx1"/>
                </a:solidFill>
              </a:rPr>
              <a:t>⑪箕面森町</a:t>
            </a:r>
            <a:r>
              <a:rPr lang="ja-JP" altLang="en-US" sz="1200" dirty="0" smtClean="0">
                <a:solidFill>
                  <a:schemeClr val="tx1"/>
                </a:solidFill>
              </a:rPr>
              <a:t>・</a:t>
            </a:r>
            <a:r>
              <a:rPr lang="ja-JP" altLang="ja-JP" sz="1200" dirty="0" smtClean="0">
                <a:solidFill>
                  <a:schemeClr val="tx1"/>
                </a:solidFill>
              </a:rPr>
              <a:t>彩都</a:t>
            </a:r>
            <a:endParaRPr kumimoji="1" lang="ja-JP" altLang="en-US" sz="1200" dirty="0">
              <a:solidFill>
                <a:schemeClr val="tx1"/>
              </a:solidFill>
            </a:endParaRPr>
          </a:p>
        </p:txBody>
      </p:sp>
      <p:sp>
        <p:nvSpPr>
          <p:cNvPr id="14" name="角丸四角形 13"/>
          <p:cNvSpPr/>
          <p:nvPr/>
        </p:nvSpPr>
        <p:spPr>
          <a:xfrm>
            <a:off x="6328792" y="1992288"/>
            <a:ext cx="6336704" cy="7560840"/>
          </a:xfrm>
          <a:prstGeom prst="roundRect">
            <a:avLst>
              <a:gd name="adj" fmla="val 4077"/>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None/>
            </a:pPr>
            <a:endParaRPr lang="en-US" altLang="ja-JP" sz="1200" dirty="0" smtClean="0">
              <a:solidFill>
                <a:schemeClr val="tx1"/>
              </a:solidFill>
            </a:endParaRPr>
          </a:p>
          <a:p>
            <a:pPr>
              <a:buNone/>
            </a:pPr>
            <a:endParaRPr lang="en-US" altLang="ja-JP" sz="1200" dirty="0" smtClean="0">
              <a:solidFill>
                <a:schemeClr val="tx1"/>
              </a:solidFill>
            </a:endParaRPr>
          </a:p>
          <a:p>
            <a:pPr>
              <a:buNone/>
            </a:pPr>
            <a:endParaRPr lang="en-US" altLang="ja-JP" sz="1200" dirty="0" smtClean="0">
              <a:solidFill>
                <a:schemeClr val="tx1"/>
              </a:solidFill>
            </a:endParaRPr>
          </a:p>
          <a:p>
            <a:pPr>
              <a:buNone/>
            </a:pPr>
            <a:r>
              <a:rPr lang="ja-JP" altLang="en-US" sz="1200" dirty="0" smtClean="0">
                <a:solidFill>
                  <a:schemeClr val="tx1"/>
                </a:solidFill>
              </a:rPr>
              <a:t>■大阪府市</a:t>
            </a:r>
            <a:endParaRPr lang="en-US"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①</a:t>
            </a:r>
            <a:r>
              <a:rPr lang="ja-JP" altLang="en-US" sz="1200" dirty="0" smtClean="0">
                <a:solidFill>
                  <a:schemeClr val="tx1"/>
                </a:solidFill>
              </a:rPr>
              <a:t>教育改革</a:t>
            </a:r>
            <a:endParaRPr lang="ja-JP" altLang="ja-JP" sz="1200" dirty="0" smtClean="0">
              <a:solidFill>
                <a:schemeClr val="tx1"/>
              </a:solidFill>
            </a:endParaRPr>
          </a:p>
          <a:p>
            <a:pPr>
              <a:buNone/>
            </a:pPr>
            <a:r>
              <a:rPr lang="ja-JP" altLang="en-US" sz="1200" dirty="0" smtClean="0">
                <a:solidFill>
                  <a:schemeClr val="tx1"/>
                </a:solidFill>
              </a:rPr>
              <a:t>　　　　　・教育現場への支援</a:t>
            </a:r>
            <a:endParaRPr lang="en-US" altLang="ja-JP" sz="1200" dirty="0" smtClean="0">
              <a:solidFill>
                <a:schemeClr val="tx1"/>
              </a:solidFill>
            </a:endParaRPr>
          </a:p>
          <a:p>
            <a:pPr>
              <a:buNone/>
            </a:pPr>
            <a:r>
              <a:rPr lang="ja-JP" altLang="en-US" sz="1200" dirty="0" smtClean="0">
                <a:solidFill>
                  <a:schemeClr val="tx1"/>
                </a:solidFill>
              </a:rPr>
              <a:t>　　　　　・学校経営の強化、学校間が切磋琢磨する環境整備</a:t>
            </a:r>
            <a:endParaRPr lang="en-US" altLang="ja-JP" sz="1200" dirty="0" smtClean="0">
              <a:solidFill>
                <a:schemeClr val="tx1"/>
              </a:solidFill>
            </a:endParaRPr>
          </a:p>
          <a:p>
            <a:pPr>
              <a:buNone/>
            </a:pPr>
            <a:r>
              <a:rPr lang="ja-JP" altLang="en-US" sz="1200" dirty="0" smtClean="0">
                <a:solidFill>
                  <a:schemeClr val="tx1"/>
                </a:solidFill>
              </a:rPr>
              <a:t>　　　　　・教育行政制度の改革</a:t>
            </a:r>
            <a:endParaRPr lang="ja-JP"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②</a:t>
            </a:r>
            <a:r>
              <a:rPr lang="ja-JP" altLang="en-US" sz="1200" dirty="0" smtClean="0">
                <a:solidFill>
                  <a:schemeClr val="tx1"/>
                </a:solidFill>
              </a:rPr>
              <a:t>女性の活躍促進</a:t>
            </a:r>
            <a:endParaRPr lang="ja-JP" altLang="ja-JP" sz="1200" dirty="0" smtClean="0">
              <a:solidFill>
                <a:schemeClr val="tx1"/>
              </a:solidFill>
            </a:endParaRP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　・</a:t>
            </a:r>
            <a:r>
              <a:rPr lang="ja-JP" altLang="en-US" sz="1200" dirty="0" smtClean="0">
                <a:solidFill>
                  <a:schemeClr val="tx1"/>
                </a:solidFill>
              </a:rPr>
              <a:t>子育て支援</a:t>
            </a:r>
            <a:endParaRPr lang="en-US" altLang="ja-JP" sz="1200" dirty="0" smtClean="0">
              <a:solidFill>
                <a:schemeClr val="tx1"/>
              </a:solidFill>
            </a:endParaRPr>
          </a:p>
          <a:p>
            <a:pPr>
              <a:buNone/>
            </a:pPr>
            <a:r>
              <a:rPr lang="ja-JP" altLang="en-US" sz="1200" dirty="0" smtClean="0">
                <a:solidFill>
                  <a:schemeClr val="tx1"/>
                </a:solidFill>
              </a:rPr>
              <a:t>　　　　　・女性の就労支援</a:t>
            </a:r>
            <a:endParaRPr lang="en-US" altLang="ja-JP" sz="1200" dirty="0" smtClean="0">
              <a:solidFill>
                <a:schemeClr val="tx1"/>
              </a:solidFill>
            </a:endParaRPr>
          </a:p>
          <a:p>
            <a:pPr>
              <a:buNone/>
            </a:pPr>
            <a:r>
              <a:rPr lang="ja-JP" altLang="en-US" sz="1200" dirty="0" smtClean="0">
                <a:solidFill>
                  <a:schemeClr val="tx1"/>
                </a:solidFill>
              </a:rPr>
              <a:t>　　　　　・女性の活躍促進につなげるための制度構築</a:t>
            </a:r>
            <a:endParaRPr lang="en-US"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③</a:t>
            </a:r>
            <a:r>
              <a:rPr lang="ja-JP" altLang="en-US" sz="1200" dirty="0" smtClean="0">
                <a:solidFill>
                  <a:schemeClr val="tx1"/>
                </a:solidFill>
              </a:rPr>
              <a:t>文化支援施策の改革</a:t>
            </a:r>
            <a:endParaRPr lang="ja-JP" altLang="ja-JP" sz="1200" dirty="0" smtClean="0">
              <a:solidFill>
                <a:schemeClr val="tx1"/>
              </a:solidFill>
            </a:endParaRP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a:t>
            </a:r>
            <a:r>
              <a:rPr lang="ja-JP" altLang="en-US" sz="1200" dirty="0" smtClean="0">
                <a:solidFill>
                  <a:schemeClr val="tx1"/>
                </a:solidFill>
              </a:rPr>
              <a:t>団体への支援策の改革</a:t>
            </a:r>
            <a:endParaRPr lang="en-US" altLang="ja-JP" sz="1200" dirty="0" smtClean="0">
              <a:solidFill>
                <a:schemeClr val="tx1"/>
              </a:solidFill>
            </a:endParaRPr>
          </a:p>
          <a:p>
            <a:pPr>
              <a:buNone/>
            </a:pPr>
            <a:r>
              <a:rPr lang="ja-JP" altLang="en-US" sz="1200" dirty="0" smtClean="0">
                <a:solidFill>
                  <a:schemeClr val="tx1"/>
                </a:solidFill>
              </a:rPr>
              <a:t>　　　　　・直営事業から自立化への転換</a:t>
            </a:r>
            <a:endParaRPr lang="en-US" altLang="ja-JP" sz="1200" dirty="0" smtClean="0">
              <a:solidFill>
                <a:schemeClr val="tx1"/>
              </a:solidFill>
            </a:endParaRPr>
          </a:p>
          <a:p>
            <a:pPr>
              <a:buNone/>
            </a:pPr>
            <a:r>
              <a:rPr lang="ja-JP" altLang="en-US" sz="1200" dirty="0" smtClean="0">
                <a:solidFill>
                  <a:schemeClr val="tx1"/>
                </a:solidFill>
              </a:rPr>
              <a:t>　　　　　・府市の文化振興体制の構築（新しい文化振興の戦略と執行体制）</a:t>
            </a:r>
            <a:endParaRPr lang="en-US"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④</a:t>
            </a:r>
            <a:r>
              <a:rPr lang="ja-JP" altLang="en-US" sz="1200" dirty="0" smtClean="0">
                <a:solidFill>
                  <a:schemeClr val="tx1"/>
                </a:solidFill>
              </a:rPr>
              <a:t>観光・都市魅力創造</a:t>
            </a:r>
            <a:endParaRPr lang="ja-JP" altLang="ja-JP" sz="1200" dirty="0" smtClean="0">
              <a:solidFill>
                <a:schemeClr val="tx1"/>
              </a:solidFill>
            </a:endParaRP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a:t>
            </a:r>
            <a:r>
              <a:rPr lang="ja-JP" altLang="en-US" sz="1200" dirty="0" smtClean="0">
                <a:solidFill>
                  <a:schemeClr val="tx1"/>
                </a:solidFill>
              </a:rPr>
              <a:t>大阪市内中心部のまちの特徴を観光資源に（水の回廊での「水都大阪」の取り組み）</a:t>
            </a:r>
            <a:endParaRPr lang="en-US" altLang="ja-JP" sz="1200" dirty="0" smtClean="0">
              <a:solidFill>
                <a:schemeClr val="tx1"/>
              </a:solidFill>
            </a:endParaRPr>
          </a:p>
          <a:p>
            <a:pPr>
              <a:buNone/>
            </a:pPr>
            <a:r>
              <a:rPr lang="ja-JP" altLang="en-US" sz="1200" dirty="0" smtClean="0">
                <a:solidFill>
                  <a:schemeClr val="tx1"/>
                </a:solidFill>
              </a:rPr>
              <a:t>　　　　　・世界に類を見ない光景観の演出（大阪・光の響宴事業）</a:t>
            </a:r>
            <a:endParaRPr lang="en-US" altLang="ja-JP" sz="1200" dirty="0" smtClean="0">
              <a:solidFill>
                <a:schemeClr val="tx1"/>
              </a:solidFill>
            </a:endParaRPr>
          </a:p>
          <a:p>
            <a:pPr>
              <a:buNone/>
            </a:pPr>
            <a:r>
              <a:rPr lang="ja-JP" altLang="en-US" sz="1200" dirty="0" smtClean="0">
                <a:solidFill>
                  <a:schemeClr val="tx1"/>
                </a:solidFill>
              </a:rPr>
              <a:t>　　　　　・既存の観光資源に新たな魅力を付加（大阪城公園の魅力向上）</a:t>
            </a:r>
            <a:endParaRPr lang="en-US" altLang="ja-JP" sz="1200" dirty="0" smtClean="0">
              <a:solidFill>
                <a:schemeClr val="tx1"/>
              </a:solidFill>
            </a:endParaRPr>
          </a:p>
          <a:p>
            <a:pPr>
              <a:buNone/>
            </a:pPr>
            <a:r>
              <a:rPr lang="ja-JP" altLang="en-US" sz="1200" dirty="0" smtClean="0">
                <a:solidFill>
                  <a:schemeClr val="tx1"/>
                </a:solidFill>
              </a:rPr>
              <a:t>　　　　　・大阪府域全体をミュージアムに見立て、内外に発信（大阪ミュージアム構想）</a:t>
            </a:r>
            <a:endParaRPr lang="en-US" altLang="ja-JP" sz="1200" dirty="0" smtClean="0">
              <a:solidFill>
                <a:schemeClr val="tx1"/>
              </a:solidFill>
            </a:endParaRPr>
          </a:p>
          <a:p>
            <a:pPr>
              <a:buNone/>
            </a:pPr>
            <a:r>
              <a:rPr lang="ja-JP" altLang="en-US" sz="1200" dirty="0" smtClean="0">
                <a:solidFill>
                  <a:schemeClr val="tx1"/>
                </a:solidFill>
              </a:rPr>
              <a:t>　　　　　・オール大阪での観光プロモーション推進体制（大阪観光局）</a:t>
            </a:r>
            <a:endParaRPr lang="ja-JP" altLang="ja-JP" sz="1200" dirty="0" smtClean="0">
              <a:solidFill>
                <a:schemeClr val="tx1"/>
              </a:solidFill>
            </a:endParaRPr>
          </a:p>
          <a:p>
            <a:pPr>
              <a:buNone/>
            </a:pPr>
            <a:r>
              <a:rPr lang="ja-JP" altLang="en-US" sz="1200" dirty="0" smtClean="0">
                <a:solidFill>
                  <a:schemeClr val="tx1"/>
                </a:solidFill>
              </a:rPr>
              <a:t>　　</a:t>
            </a:r>
            <a:r>
              <a:rPr lang="ja-JP" altLang="ja-JP" sz="1200" dirty="0" smtClean="0">
                <a:solidFill>
                  <a:schemeClr val="tx1"/>
                </a:solidFill>
              </a:rPr>
              <a:t>⑤</a:t>
            </a:r>
            <a:r>
              <a:rPr lang="ja-JP" altLang="en-US" sz="1200" dirty="0" smtClean="0">
                <a:solidFill>
                  <a:schemeClr val="tx1"/>
                </a:solidFill>
              </a:rPr>
              <a:t>危機管理・防災</a:t>
            </a:r>
            <a:endParaRPr lang="ja-JP" altLang="ja-JP" sz="1200" dirty="0" smtClean="0">
              <a:solidFill>
                <a:schemeClr val="tx1"/>
              </a:solidFill>
            </a:endParaRP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a:t>
            </a:r>
            <a:r>
              <a:rPr lang="ja-JP" altLang="en-US" sz="1200" dirty="0" smtClean="0">
                <a:solidFill>
                  <a:schemeClr val="tx1"/>
                </a:solidFill>
              </a:rPr>
              <a:t>津波対策（堤防等の耐震・液状化対策による浸水被害の軽減）</a:t>
            </a:r>
            <a:endParaRPr lang="en-US" altLang="ja-JP" sz="1200" dirty="0" smtClean="0">
              <a:solidFill>
                <a:schemeClr val="tx1"/>
              </a:solidFill>
            </a:endParaRPr>
          </a:p>
          <a:p>
            <a:pPr>
              <a:buNone/>
            </a:pPr>
            <a:r>
              <a:rPr lang="ja-JP" altLang="en-US" sz="1200" dirty="0" smtClean="0">
                <a:solidFill>
                  <a:schemeClr val="tx1"/>
                </a:solidFill>
              </a:rPr>
              <a:t>　　　　　・密集市街地の防災性向上</a:t>
            </a:r>
            <a:endParaRPr lang="en-US" altLang="ja-JP" sz="1200" dirty="0" smtClean="0">
              <a:solidFill>
                <a:schemeClr val="tx1"/>
              </a:solidFill>
            </a:endParaRPr>
          </a:p>
          <a:p>
            <a:pPr>
              <a:buNone/>
            </a:pPr>
            <a:r>
              <a:rPr lang="ja-JP" altLang="en-US" sz="1200" dirty="0" smtClean="0">
                <a:solidFill>
                  <a:schemeClr val="tx1"/>
                </a:solidFill>
              </a:rPr>
              <a:t>　　　　　・治水対策の方針転換</a:t>
            </a:r>
            <a:endParaRPr lang="en-US" altLang="ja-JP" sz="1200" dirty="0" smtClean="0">
              <a:solidFill>
                <a:schemeClr val="tx1"/>
              </a:solidFill>
            </a:endParaRPr>
          </a:p>
          <a:p>
            <a:pPr>
              <a:buNone/>
            </a:pPr>
            <a:r>
              <a:rPr lang="ja-JP" altLang="en-US" sz="1200" dirty="0" smtClean="0">
                <a:solidFill>
                  <a:schemeClr val="tx1"/>
                </a:solidFill>
              </a:rPr>
              <a:t>　　　　　・府民等の防災・減災意識の向上（ 「逃げる」ための対策）</a:t>
            </a:r>
            <a:endParaRPr lang="en-US" altLang="ja-JP" sz="1200" dirty="0" smtClean="0">
              <a:solidFill>
                <a:schemeClr val="tx1"/>
              </a:solidFill>
            </a:endParaRPr>
          </a:p>
          <a:p>
            <a:pPr>
              <a:buNone/>
            </a:pPr>
            <a:r>
              <a:rPr lang="ja-JP" altLang="en-US" sz="1200" dirty="0" smtClean="0">
                <a:solidFill>
                  <a:schemeClr val="tx1"/>
                </a:solidFill>
              </a:rPr>
              <a:t>　　　　　・健康危機事象に対応する検査・調査研究機能等の強化</a:t>
            </a:r>
            <a:endParaRPr lang="en-US" altLang="ja-JP" sz="1200" dirty="0" smtClean="0">
              <a:solidFill>
                <a:schemeClr val="tx1"/>
              </a:solidFill>
            </a:endParaRPr>
          </a:p>
          <a:p>
            <a:pPr>
              <a:buNone/>
            </a:pPr>
            <a:r>
              <a:rPr lang="ja-JP" altLang="en-US" sz="1200" dirty="0" smtClean="0">
                <a:solidFill>
                  <a:schemeClr val="tx1"/>
                </a:solidFill>
              </a:rPr>
              <a:t>　　</a:t>
            </a:r>
            <a:r>
              <a:rPr lang="en-US" altLang="ja-JP" sz="1200" dirty="0" smtClean="0">
                <a:solidFill>
                  <a:schemeClr val="tx1"/>
                </a:solidFill>
              </a:rPr>
              <a:t> </a:t>
            </a:r>
            <a:r>
              <a:rPr lang="ja-JP" altLang="ja-JP" sz="1200" dirty="0" smtClean="0">
                <a:solidFill>
                  <a:schemeClr val="tx1"/>
                </a:solidFill>
              </a:rPr>
              <a:t>⑥</a:t>
            </a:r>
            <a:r>
              <a:rPr lang="ja-JP" altLang="en-US" sz="1200" dirty="0" smtClean="0">
                <a:solidFill>
                  <a:schemeClr val="tx1"/>
                </a:solidFill>
              </a:rPr>
              <a:t>健康・医療に関する戦略</a:t>
            </a:r>
            <a:endParaRPr lang="en-US" altLang="ja-JP" sz="1200" dirty="0" smtClean="0">
              <a:solidFill>
                <a:schemeClr val="tx1"/>
              </a:solidFill>
            </a:endParaRPr>
          </a:p>
          <a:p>
            <a:pPr>
              <a:buNone/>
            </a:pPr>
            <a:r>
              <a:rPr lang="ja-JP" altLang="en-US" sz="1200" dirty="0" smtClean="0">
                <a:solidFill>
                  <a:schemeClr val="tx1"/>
                </a:solidFill>
              </a:rPr>
              <a:t>　　　　　・大阪府市医療戦略会議</a:t>
            </a:r>
            <a:r>
              <a:rPr lang="en-US" altLang="ja-JP" sz="1200" dirty="0" smtClean="0">
                <a:solidFill>
                  <a:schemeClr val="tx1"/>
                </a:solidFill>
              </a:rPr>
              <a:t>[</a:t>
            </a:r>
            <a:r>
              <a:rPr lang="ja-JP" altLang="en-US" sz="1200" dirty="0" smtClean="0">
                <a:solidFill>
                  <a:schemeClr val="tx1"/>
                </a:solidFill>
              </a:rPr>
              <a:t>提言</a:t>
            </a:r>
            <a:r>
              <a:rPr lang="en-US" altLang="ja-JP" sz="1200" dirty="0" smtClean="0">
                <a:solidFill>
                  <a:schemeClr val="tx1"/>
                </a:solidFill>
              </a:rPr>
              <a:t>]</a:t>
            </a:r>
          </a:p>
          <a:p>
            <a:pPr>
              <a:buNone/>
            </a:pPr>
            <a:r>
              <a:rPr lang="ja-JP" altLang="en-US" sz="1200" dirty="0" smtClean="0">
                <a:solidFill>
                  <a:schemeClr val="tx1"/>
                </a:solidFill>
              </a:rPr>
              <a:t>　　　　　・特区（健康・医療分野）</a:t>
            </a:r>
            <a:endParaRPr lang="en-US" altLang="ja-JP" sz="1200" dirty="0" smtClean="0">
              <a:solidFill>
                <a:schemeClr val="tx1"/>
              </a:solidFill>
            </a:endParaRPr>
          </a:p>
          <a:p>
            <a:pPr>
              <a:buNone/>
            </a:pPr>
            <a:r>
              <a:rPr lang="ja-JP" altLang="en-US" sz="1200" dirty="0" smtClean="0">
                <a:solidFill>
                  <a:schemeClr val="tx1"/>
                </a:solidFill>
              </a:rPr>
              <a:t>　　 ⑦大阪都市圏の交通インフラ</a:t>
            </a:r>
            <a:endParaRPr lang="ja-JP" altLang="ja-JP" sz="1200" dirty="0" smtClean="0">
              <a:solidFill>
                <a:schemeClr val="tx1"/>
              </a:solidFill>
            </a:endParaRPr>
          </a:p>
          <a:p>
            <a:pPr>
              <a:buNone/>
            </a:pPr>
            <a:r>
              <a:rPr lang="ja-JP" altLang="ja-JP" sz="1200" dirty="0" smtClean="0">
                <a:solidFill>
                  <a:schemeClr val="tx1"/>
                </a:solidFill>
              </a:rPr>
              <a:t>　　</a:t>
            </a:r>
            <a:r>
              <a:rPr lang="ja-JP" altLang="en-US" sz="1200" dirty="0" smtClean="0">
                <a:solidFill>
                  <a:schemeClr val="tx1"/>
                </a:solidFill>
              </a:rPr>
              <a:t>　　　</a:t>
            </a:r>
            <a:r>
              <a:rPr lang="ja-JP" altLang="ja-JP" sz="1200" dirty="0" smtClean="0">
                <a:solidFill>
                  <a:schemeClr val="tx1"/>
                </a:solidFill>
              </a:rPr>
              <a:t>・</a:t>
            </a:r>
            <a:r>
              <a:rPr lang="ja-JP" altLang="en-US" sz="1200" dirty="0" smtClean="0">
                <a:solidFill>
                  <a:schemeClr val="tx1"/>
                </a:solidFill>
              </a:rPr>
              <a:t>鉄道ネットワークの強化</a:t>
            </a:r>
            <a:endParaRPr lang="en-US" altLang="ja-JP" sz="1200" dirty="0" smtClean="0">
              <a:solidFill>
                <a:schemeClr val="tx1"/>
              </a:solidFill>
            </a:endParaRPr>
          </a:p>
          <a:p>
            <a:pPr>
              <a:buNone/>
            </a:pPr>
            <a:r>
              <a:rPr lang="ja-JP" altLang="en-US" sz="1200" dirty="0" smtClean="0">
                <a:solidFill>
                  <a:schemeClr val="tx1"/>
                </a:solidFill>
              </a:rPr>
              <a:t>　　　　　・高速道路ミッシングリンクの解消</a:t>
            </a:r>
            <a:endParaRPr lang="en-US" altLang="ja-JP" sz="1200" dirty="0" smtClean="0">
              <a:solidFill>
                <a:schemeClr val="tx1"/>
              </a:solidFill>
            </a:endParaRPr>
          </a:p>
          <a:p>
            <a:pPr>
              <a:buNone/>
            </a:pPr>
            <a:r>
              <a:rPr lang="ja-JP" altLang="en-US" sz="1200" dirty="0" smtClean="0">
                <a:solidFill>
                  <a:schemeClr val="tx1"/>
                </a:solidFill>
              </a:rPr>
              <a:t>　　　　　・高速道路料金の一元化</a:t>
            </a:r>
            <a:endParaRPr lang="en-US" altLang="ja-JP" sz="1200" dirty="0" smtClean="0">
              <a:solidFill>
                <a:schemeClr val="tx1"/>
              </a:solidFill>
            </a:endParaRPr>
          </a:p>
          <a:p>
            <a:pPr>
              <a:buNone/>
            </a:pPr>
            <a:r>
              <a:rPr lang="ja-JP" altLang="en-US" sz="1200" dirty="0" smtClean="0">
                <a:solidFill>
                  <a:schemeClr val="tx1"/>
                </a:solidFill>
              </a:rPr>
              <a:t>　　　　　・市営地下鉄のサービス向上（ソフト面・ハード面）</a:t>
            </a:r>
            <a:endParaRPr lang="ja-JP" altLang="ja-JP" sz="1200" dirty="0" smtClean="0">
              <a:solidFill>
                <a:schemeClr val="tx1"/>
              </a:solidFill>
            </a:endParaRPr>
          </a:p>
          <a:p>
            <a:endParaRPr kumimoji="1" lang="ja-JP" altLang="en-US" sz="1200" dirty="0"/>
          </a:p>
        </p:txBody>
      </p:sp>
      <p:sp>
        <p:nvSpPr>
          <p:cNvPr id="15" name="角丸四角形 14"/>
          <p:cNvSpPr/>
          <p:nvPr/>
        </p:nvSpPr>
        <p:spPr>
          <a:xfrm>
            <a:off x="280120" y="1992288"/>
            <a:ext cx="5832648" cy="432048"/>
          </a:xfrm>
          <a:prstGeom prst="roundRect">
            <a:avLst>
              <a:gd name="adj" fmla="val 23281"/>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800" dirty="0" smtClean="0">
                <a:solidFill>
                  <a:schemeClr val="bg1"/>
                </a:solidFill>
                <a:latin typeface="+mn-ea"/>
              </a:rPr>
              <a:t>Ⅰ</a:t>
            </a:r>
            <a:r>
              <a:rPr lang="ja-JP" altLang="en-US" sz="1800" dirty="0" err="1" smtClean="0">
                <a:solidFill>
                  <a:schemeClr val="bg1"/>
                </a:solidFill>
                <a:latin typeface="+mn-ea"/>
              </a:rPr>
              <a:t>．</a:t>
            </a:r>
            <a:r>
              <a:rPr lang="ja-JP" altLang="en-US" sz="1800" dirty="0" smtClean="0">
                <a:solidFill>
                  <a:schemeClr val="bg1"/>
                </a:solidFill>
                <a:latin typeface="+mn-ea"/>
              </a:rPr>
              <a:t>エリア編</a:t>
            </a:r>
            <a:endParaRPr lang="ja-JP" altLang="en-US" sz="1800" dirty="0">
              <a:solidFill>
                <a:schemeClr val="bg1"/>
              </a:solidFill>
              <a:latin typeface="+mn-ea"/>
            </a:endParaRPr>
          </a:p>
        </p:txBody>
      </p:sp>
      <p:sp>
        <p:nvSpPr>
          <p:cNvPr id="18" name="角丸四角形 17"/>
          <p:cNvSpPr/>
          <p:nvPr/>
        </p:nvSpPr>
        <p:spPr>
          <a:xfrm>
            <a:off x="6328792" y="1992288"/>
            <a:ext cx="6336704" cy="360040"/>
          </a:xfrm>
          <a:prstGeom prst="roundRect">
            <a:avLst>
              <a:gd name="adj" fmla="val 23281"/>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800" dirty="0" smtClean="0">
                <a:solidFill>
                  <a:schemeClr val="bg1"/>
                </a:solidFill>
                <a:latin typeface="+mn-ea"/>
              </a:rPr>
              <a:t>Ⅱ</a:t>
            </a:r>
            <a:r>
              <a:rPr lang="ja-JP" altLang="en-US" sz="1800" dirty="0" err="1" smtClean="0">
                <a:solidFill>
                  <a:schemeClr val="bg1"/>
                </a:solidFill>
                <a:latin typeface="+mn-ea"/>
              </a:rPr>
              <a:t>．</a:t>
            </a:r>
            <a:r>
              <a:rPr lang="ja-JP" altLang="en-US" sz="1800" dirty="0" smtClean="0">
                <a:solidFill>
                  <a:schemeClr val="bg1"/>
                </a:solidFill>
                <a:latin typeface="+mn-ea"/>
              </a:rPr>
              <a:t>テーマ編</a:t>
            </a:r>
            <a:endParaRPr lang="ja-JP" altLang="en-US" sz="1800" dirty="0">
              <a:solidFill>
                <a:schemeClr val="bg1"/>
              </a:solidFill>
              <a:latin typeface="+mn-ea"/>
            </a:endParaRPr>
          </a:p>
        </p:txBody>
      </p:sp>
      <p:sp>
        <p:nvSpPr>
          <p:cNvPr id="25" name="角丸四角形 24"/>
          <p:cNvSpPr/>
          <p:nvPr/>
        </p:nvSpPr>
        <p:spPr>
          <a:xfrm>
            <a:off x="280120" y="624136"/>
            <a:ext cx="12385376" cy="1224136"/>
          </a:xfrm>
          <a:prstGeom prst="roundRect">
            <a:avLst>
              <a:gd name="adj" fmla="val 12699"/>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buNone/>
            </a:pPr>
            <a:r>
              <a:rPr lang="en-US" altLang="ja-JP" sz="1400" b="1" dirty="0" smtClean="0">
                <a:solidFill>
                  <a:schemeClr val="tx1"/>
                </a:solidFill>
                <a:latin typeface="+mn-ea"/>
              </a:rPr>
              <a:t>【</a:t>
            </a:r>
            <a:r>
              <a:rPr lang="ja-JP" altLang="en-US" sz="1400" b="1" dirty="0" smtClean="0">
                <a:solidFill>
                  <a:schemeClr val="tx1"/>
                </a:solidFill>
                <a:latin typeface="+mn-ea"/>
              </a:rPr>
              <a:t>とりまとめの趣旨</a:t>
            </a:r>
            <a:r>
              <a:rPr lang="en-US" altLang="ja-JP" sz="1400" b="1" dirty="0" smtClean="0">
                <a:solidFill>
                  <a:schemeClr val="tx1"/>
                </a:solidFill>
                <a:latin typeface="+mn-ea"/>
              </a:rPr>
              <a:t> 】</a:t>
            </a:r>
            <a:r>
              <a:rPr lang="en-US" altLang="ja-JP" sz="1400" dirty="0" smtClean="0">
                <a:solidFill>
                  <a:schemeClr val="tx1"/>
                </a:solidFill>
                <a:latin typeface="+mn-ea"/>
              </a:rPr>
              <a:t/>
            </a:r>
            <a:br>
              <a:rPr lang="en-US" altLang="ja-JP" sz="1400" dirty="0" smtClean="0">
                <a:solidFill>
                  <a:schemeClr val="tx1"/>
                </a:solidFill>
                <a:latin typeface="+mn-ea"/>
              </a:rPr>
            </a:br>
            <a:r>
              <a:rPr lang="ja-JP" altLang="en-US" sz="1400" dirty="0" smtClean="0">
                <a:solidFill>
                  <a:schemeClr val="tx1"/>
                </a:solidFill>
                <a:latin typeface="+mn-ea"/>
              </a:rPr>
              <a:t>・大阪</a:t>
            </a:r>
            <a:r>
              <a:rPr lang="ja-JP" altLang="ja-JP" sz="1400" dirty="0" smtClean="0">
                <a:solidFill>
                  <a:schemeClr val="tx1"/>
                </a:solidFill>
                <a:latin typeface="+mn-ea"/>
              </a:rPr>
              <a:t>府</a:t>
            </a:r>
            <a:r>
              <a:rPr lang="ja-JP" altLang="en-US" sz="1400" dirty="0" smtClean="0">
                <a:solidFill>
                  <a:schemeClr val="tx1"/>
                </a:solidFill>
                <a:latin typeface="+mn-ea"/>
              </a:rPr>
              <a:t>市では、大阪の再生に向けて連携して政策の実施と、行政改革に精力的に取り組んできました。これらの取り組みについては、その内容や成果を府民市民の皆様によりわかりやすくお伝えすべきとの指摘もいただいているところです。</a:t>
            </a:r>
            <a:endParaRPr lang="en-US" altLang="ja-JP" sz="1400" dirty="0" smtClean="0">
              <a:solidFill>
                <a:schemeClr val="tx1"/>
              </a:solidFill>
              <a:latin typeface="+mn-ea"/>
            </a:endParaRPr>
          </a:p>
          <a:p>
            <a:pPr lvl="0">
              <a:buNone/>
            </a:pPr>
            <a:r>
              <a:rPr lang="ja-JP" altLang="en-US" sz="1400" dirty="0" smtClean="0">
                <a:solidFill>
                  <a:schemeClr val="tx1"/>
                </a:solidFill>
                <a:latin typeface="+mn-ea"/>
              </a:rPr>
              <a:t>・このため、</a:t>
            </a:r>
            <a:r>
              <a:rPr lang="ja-JP" altLang="ja-JP" sz="1400" dirty="0" smtClean="0">
                <a:solidFill>
                  <a:schemeClr val="tx1"/>
                </a:solidFill>
                <a:latin typeface="+mn-ea"/>
              </a:rPr>
              <a:t>大阪が抱える諸課題</a:t>
            </a:r>
            <a:r>
              <a:rPr lang="ja-JP" altLang="en-US" sz="1400" dirty="0" smtClean="0">
                <a:solidFill>
                  <a:schemeClr val="tx1"/>
                </a:solidFill>
                <a:latin typeface="+mn-ea"/>
              </a:rPr>
              <a:t>に対し取り組んできた主要な政策や改革の実施状況とその成果を整理するとともに、概ね</a:t>
            </a:r>
            <a:r>
              <a:rPr lang="en-US" altLang="ja-JP" sz="1400" dirty="0" smtClean="0">
                <a:solidFill>
                  <a:schemeClr val="tx1"/>
                </a:solidFill>
                <a:latin typeface="+mn-ea"/>
              </a:rPr>
              <a:t>10</a:t>
            </a:r>
            <a:r>
              <a:rPr lang="ja-JP" altLang="en-US" sz="1400" dirty="0" smtClean="0">
                <a:solidFill>
                  <a:schemeClr val="tx1"/>
                </a:solidFill>
                <a:latin typeface="+mn-ea"/>
              </a:rPr>
              <a:t>年後を想定した</a:t>
            </a:r>
            <a:r>
              <a:rPr lang="ja-JP" altLang="ja-JP" sz="1400" dirty="0" smtClean="0">
                <a:solidFill>
                  <a:schemeClr val="tx1"/>
                </a:solidFill>
                <a:latin typeface="+mn-ea"/>
              </a:rPr>
              <a:t>大阪の</a:t>
            </a:r>
            <a:r>
              <a:rPr lang="ja-JP" altLang="en-US" sz="1400" dirty="0" smtClean="0">
                <a:solidFill>
                  <a:schemeClr val="tx1"/>
                </a:solidFill>
                <a:latin typeface="+mn-ea"/>
              </a:rPr>
              <a:t>めざす</a:t>
            </a:r>
            <a:r>
              <a:rPr lang="ja-JP" altLang="ja-JP" sz="1400" dirty="0" smtClean="0">
                <a:solidFill>
                  <a:schemeClr val="tx1"/>
                </a:solidFill>
                <a:latin typeface="+mn-ea"/>
              </a:rPr>
              <a:t>将来像を</a:t>
            </a:r>
            <a:r>
              <a:rPr lang="ja-JP" altLang="en-US" sz="1400" dirty="0" smtClean="0">
                <a:solidFill>
                  <a:schemeClr val="tx1"/>
                </a:solidFill>
                <a:latin typeface="+mn-ea"/>
              </a:rPr>
              <a:t>、府民市民の皆様へお知らせすることを目的に大阪府市が連携してとりまとめました。</a:t>
            </a:r>
            <a:endParaRPr kumimoji="1" lang="ja-JP" altLang="en-US" sz="1400" dirty="0">
              <a:solidFill>
                <a:schemeClr val="tx1"/>
              </a:solidFill>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25</Words>
  <Application>Microsoft Office PowerPoint</Application>
  <PresentationFormat>A3 297x420 mm</PresentationFormat>
  <Paragraphs>82</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]策定目的  ・</dc:title>
  <dc:creator>i9250749</dc:creator>
  <cp:lastModifiedBy>HOSTNAME</cp:lastModifiedBy>
  <cp:revision>44</cp:revision>
  <cp:lastPrinted>2014-12-24T08:43:07Z</cp:lastPrinted>
  <dcterms:created xsi:type="dcterms:W3CDTF">2014-11-28T05:52:54Z</dcterms:created>
  <dcterms:modified xsi:type="dcterms:W3CDTF">2014-12-24T08:43:09Z</dcterms:modified>
</cp:coreProperties>
</file>