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12"/>
  </p:notesMasterIdLst>
  <p:sldIdLst>
    <p:sldId id="308" r:id="rId2"/>
    <p:sldId id="903" r:id="rId3"/>
    <p:sldId id="1061" r:id="rId4"/>
    <p:sldId id="1069" r:id="rId5"/>
    <p:sldId id="929" r:id="rId6"/>
    <p:sldId id="930" r:id="rId7"/>
    <p:sldId id="931" r:id="rId8"/>
    <p:sldId id="932" r:id="rId9"/>
    <p:sldId id="933" r:id="rId10"/>
    <p:sldId id="934" r:id="rId11"/>
    <p:sldId id="935" r:id="rId12"/>
    <p:sldId id="936" r:id="rId13"/>
    <p:sldId id="997" r:id="rId14"/>
    <p:sldId id="938" r:id="rId15"/>
    <p:sldId id="939" r:id="rId16"/>
    <p:sldId id="940" r:id="rId17"/>
    <p:sldId id="941" r:id="rId18"/>
    <p:sldId id="1074" r:id="rId19"/>
    <p:sldId id="943" r:id="rId20"/>
    <p:sldId id="945" r:id="rId21"/>
    <p:sldId id="946" r:id="rId22"/>
    <p:sldId id="947" r:id="rId23"/>
    <p:sldId id="1048" r:id="rId24"/>
    <p:sldId id="1049" r:id="rId25"/>
    <p:sldId id="1050" r:id="rId26"/>
    <p:sldId id="1051" r:id="rId27"/>
    <p:sldId id="1070" r:id="rId28"/>
    <p:sldId id="1053" r:id="rId29"/>
    <p:sldId id="1054" r:id="rId30"/>
    <p:sldId id="1055" r:id="rId31"/>
    <p:sldId id="1056" r:id="rId32"/>
    <p:sldId id="1012" r:id="rId33"/>
    <p:sldId id="1032" r:id="rId34"/>
    <p:sldId id="1014" r:id="rId35"/>
    <p:sldId id="1015" r:id="rId36"/>
    <p:sldId id="1016" r:id="rId37"/>
    <p:sldId id="1017" r:id="rId38"/>
    <p:sldId id="1018" r:id="rId39"/>
    <p:sldId id="1019" r:id="rId40"/>
    <p:sldId id="1020" r:id="rId41"/>
    <p:sldId id="1021" r:id="rId42"/>
    <p:sldId id="1022" r:id="rId43"/>
    <p:sldId id="1023" r:id="rId44"/>
    <p:sldId id="1024" r:id="rId45"/>
    <p:sldId id="1025" r:id="rId46"/>
    <p:sldId id="1026" r:id="rId47"/>
    <p:sldId id="1027" r:id="rId48"/>
    <p:sldId id="1028" r:id="rId49"/>
    <p:sldId id="1029" r:id="rId50"/>
    <p:sldId id="1031" r:id="rId51"/>
    <p:sldId id="1030" r:id="rId52"/>
    <p:sldId id="979" r:id="rId53"/>
    <p:sldId id="980" r:id="rId54"/>
    <p:sldId id="981" r:id="rId55"/>
    <p:sldId id="1064" r:id="rId56"/>
    <p:sldId id="1065" r:id="rId57"/>
    <p:sldId id="1066" r:id="rId58"/>
    <p:sldId id="985" r:id="rId59"/>
    <p:sldId id="1067" r:id="rId60"/>
    <p:sldId id="1059" r:id="rId61"/>
    <p:sldId id="1060" r:id="rId62"/>
    <p:sldId id="1001" r:id="rId63"/>
    <p:sldId id="1002" r:id="rId64"/>
    <p:sldId id="1003" r:id="rId65"/>
    <p:sldId id="1072" r:id="rId66"/>
    <p:sldId id="993" r:id="rId67"/>
    <p:sldId id="311" r:id="rId68"/>
    <p:sldId id="893" r:id="rId69"/>
    <p:sldId id="894" r:id="rId70"/>
    <p:sldId id="895" r:id="rId71"/>
    <p:sldId id="917" r:id="rId72"/>
    <p:sldId id="897" r:id="rId73"/>
    <p:sldId id="790" r:id="rId74"/>
    <p:sldId id="312" r:id="rId75"/>
    <p:sldId id="427" r:id="rId76"/>
    <p:sldId id="430" r:id="rId77"/>
    <p:sldId id="904" r:id="rId78"/>
    <p:sldId id="905" r:id="rId79"/>
    <p:sldId id="906" r:id="rId80"/>
    <p:sldId id="907" r:id="rId81"/>
    <p:sldId id="433" r:id="rId82"/>
    <p:sldId id="436" r:id="rId83"/>
    <p:sldId id="434" r:id="rId84"/>
    <p:sldId id="919" r:id="rId85"/>
    <p:sldId id="797" r:id="rId86"/>
    <p:sldId id="1004" r:id="rId87"/>
    <p:sldId id="435" r:id="rId88"/>
    <p:sldId id="437" r:id="rId89"/>
    <p:sldId id="439" r:id="rId90"/>
    <p:sldId id="441" r:id="rId91"/>
    <p:sldId id="440" r:id="rId92"/>
    <p:sldId id="820" r:id="rId93"/>
    <p:sldId id="1006" r:id="rId94"/>
    <p:sldId id="822" r:id="rId95"/>
    <p:sldId id="823" r:id="rId96"/>
    <p:sldId id="1057" r:id="rId97"/>
    <p:sldId id="825" r:id="rId98"/>
    <p:sldId id="826" r:id="rId99"/>
    <p:sldId id="827" r:id="rId100"/>
    <p:sldId id="828" r:id="rId101"/>
    <p:sldId id="829" r:id="rId102"/>
    <p:sldId id="830" r:id="rId103"/>
    <p:sldId id="831" r:id="rId104"/>
    <p:sldId id="832" r:id="rId105"/>
    <p:sldId id="1075" r:id="rId106"/>
    <p:sldId id="1076" r:id="rId107"/>
    <p:sldId id="1077" r:id="rId108"/>
    <p:sldId id="1078" r:id="rId109"/>
    <p:sldId id="1079" r:id="rId110"/>
    <p:sldId id="1080" r:id="rId111"/>
    <p:sldId id="1081" r:id="rId112"/>
    <p:sldId id="1082" r:id="rId113"/>
    <p:sldId id="1083" r:id="rId114"/>
    <p:sldId id="1084" r:id="rId115"/>
    <p:sldId id="1085" r:id="rId116"/>
    <p:sldId id="1086" r:id="rId117"/>
    <p:sldId id="1087" r:id="rId118"/>
    <p:sldId id="1088" r:id="rId119"/>
    <p:sldId id="1089" r:id="rId120"/>
    <p:sldId id="1090" r:id="rId121"/>
    <p:sldId id="1091" r:id="rId122"/>
    <p:sldId id="1092" r:id="rId123"/>
    <p:sldId id="1093" r:id="rId124"/>
    <p:sldId id="1094" r:id="rId125"/>
    <p:sldId id="1095" r:id="rId126"/>
    <p:sldId id="1096" r:id="rId127"/>
    <p:sldId id="1097" r:id="rId128"/>
    <p:sldId id="1098" r:id="rId129"/>
    <p:sldId id="1099" r:id="rId130"/>
    <p:sldId id="1100" r:id="rId131"/>
    <p:sldId id="1101" r:id="rId132"/>
    <p:sldId id="1102" r:id="rId133"/>
    <p:sldId id="1103" r:id="rId134"/>
    <p:sldId id="1104" r:id="rId135"/>
    <p:sldId id="1105" r:id="rId136"/>
    <p:sldId id="1106" r:id="rId137"/>
    <p:sldId id="1107" r:id="rId138"/>
    <p:sldId id="1108" r:id="rId139"/>
    <p:sldId id="1109" r:id="rId140"/>
    <p:sldId id="1110" r:id="rId141"/>
    <p:sldId id="1111" r:id="rId142"/>
    <p:sldId id="1112" r:id="rId143"/>
    <p:sldId id="1113" r:id="rId144"/>
    <p:sldId id="1114" r:id="rId145"/>
    <p:sldId id="1115" r:id="rId146"/>
    <p:sldId id="1116" r:id="rId147"/>
    <p:sldId id="1117" r:id="rId148"/>
    <p:sldId id="1118" r:id="rId149"/>
    <p:sldId id="1119" r:id="rId150"/>
    <p:sldId id="1120" r:id="rId151"/>
    <p:sldId id="1121" r:id="rId152"/>
    <p:sldId id="1122" r:id="rId153"/>
    <p:sldId id="1123" r:id="rId154"/>
    <p:sldId id="1124" r:id="rId155"/>
    <p:sldId id="1125" r:id="rId156"/>
    <p:sldId id="1126" r:id="rId157"/>
    <p:sldId id="1127" r:id="rId158"/>
    <p:sldId id="1128" r:id="rId159"/>
    <p:sldId id="1129" r:id="rId160"/>
    <p:sldId id="1130" r:id="rId161"/>
    <p:sldId id="1131" r:id="rId162"/>
    <p:sldId id="1132" r:id="rId163"/>
    <p:sldId id="1133" r:id="rId164"/>
    <p:sldId id="1134" r:id="rId165"/>
    <p:sldId id="1135" r:id="rId166"/>
    <p:sldId id="1136" r:id="rId167"/>
    <p:sldId id="1137" r:id="rId168"/>
    <p:sldId id="1138" r:id="rId169"/>
    <p:sldId id="1139" r:id="rId170"/>
    <p:sldId id="680" r:id="rId171"/>
    <p:sldId id="908" r:id="rId172"/>
    <p:sldId id="909" r:id="rId173"/>
    <p:sldId id="910" r:id="rId174"/>
    <p:sldId id="915" r:id="rId175"/>
    <p:sldId id="914" r:id="rId176"/>
    <p:sldId id="913" r:id="rId177"/>
    <p:sldId id="916" r:id="rId178"/>
    <p:sldId id="912" r:id="rId179"/>
    <p:sldId id="911" r:id="rId180"/>
    <p:sldId id="685" r:id="rId181"/>
    <p:sldId id="686" r:id="rId182"/>
    <p:sldId id="996" r:id="rId183"/>
    <p:sldId id="688" r:id="rId184"/>
    <p:sldId id="689" r:id="rId185"/>
    <p:sldId id="690" r:id="rId186"/>
    <p:sldId id="712" r:id="rId187"/>
    <p:sldId id="918" r:id="rId188"/>
    <p:sldId id="711" r:id="rId189"/>
    <p:sldId id="695" r:id="rId190"/>
    <p:sldId id="682" r:id="rId191"/>
    <p:sldId id="920" r:id="rId192"/>
    <p:sldId id="684" r:id="rId193"/>
    <p:sldId id="692" r:id="rId194"/>
    <p:sldId id="716" r:id="rId195"/>
    <p:sldId id="717" r:id="rId196"/>
    <p:sldId id="696" r:id="rId197"/>
    <p:sldId id="697" r:id="rId198"/>
    <p:sldId id="701" r:id="rId199"/>
    <p:sldId id="702" r:id="rId200"/>
    <p:sldId id="1008" r:id="rId201"/>
    <p:sldId id="706" r:id="rId202"/>
    <p:sldId id="709" r:id="rId203"/>
    <p:sldId id="708" r:id="rId204"/>
    <p:sldId id="710" r:id="rId205"/>
    <p:sldId id="698" r:id="rId206"/>
    <p:sldId id="699" r:id="rId207"/>
    <p:sldId id="700" r:id="rId208"/>
    <p:sldId id="703" r:id="rId209"/>
    <p:sldId id="994" r:id="rId210"/>
    <p:sldId id="995" r:id="rId21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4660"/>
  </p:normalViewPr>
  <p:slideViewPr>
    <p:cSldViewPr>
      <p:cViewPr varScale="1">
        <p:scale>
          <a:sx n="74" d="100"/>
          <a:sy n="74" d="100"/>
        </p:scale>
        <p:origin x="118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FB536B7E-0C7A-4BE3-919A-6EED0595B36F}" type="datetimeFigureOut">
              <a:rPr kumimoji="1" lang="ja-JP" altLang="en-US" smtClean="0"/>
              <a:t>2022/12/28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6DE47704-DA29-41EA-9615-E30FD9C8010D}" type="slidenum">
              <a:rPr kumimoji="1" lang="ja-JP" altLang="en-US" smtClean="0"/>
              <a:t>‹#›</a:t>
            </a:fld>
            <a:endParaRPr kumimoji="1" lang="ja-JP" altLang="en-US"/>
          </a:p>
        </p:txBody>
      </p:sp>
    </p:spTree>
    <p:extLst>
      <p:ext uri="{BB962C8B-B14F-4D97-AF65-F5344CB8AC3E}">
        <p14:creationId xmlns:p14="http://schemas.microsoft.com/office/powerpoint/2010/main" val="38114942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A5C514A-B6EE-4628-87B8-3755CB0013A9}" type="slidenum">
              <a:rPr kumimoji="1" lang="ja-JP" altLang="en-US" smtClean="0"/>
              <a:pPr/>
              <a:t>1</a:t>
            </a:fld>
            <a:endParaRPr kumimoji="1" lang="ja-JP" altLang="en-US"/>
          </a:p>
        </p:txBody>
      </p:sp>
    </p:spTree>
    <p:extLst>
      <p:ext uri="{BB962C8B-B14F-4D97-AF65-F5344CB8AC3E}">
        <p14:creationId xmlns:p14="http://schemas.microsoft.com/office/powerpoint/2010/main" val="221075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47704-DA29-41EA-9615-E30FD9C8010D}" type="slidenum">
              <a:rPr kumimoji="1" lang="ja-JP" altLang="en-US" smtClean="0"/>
              <a:t>16</a:t>
            </a:fld>
            <a:endParaRPr kumimoji="1" lang="ja-JP" altLang="en-US"/>
          </a:p>
        </p:txBody>
      </p:sp>
    </p:spTree>
    <p:extLst>
      <p:ext uri="{BB962C8B-B14F-4D97-AF65-F5344CB8AC3E}">
        <p14:creationId xmlns:p14="http://schemas.microsoft.com/office/powerpoint/2010/main" val="112683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47704-DA29-41EA-9615-E30FD9C8010D}" type="slidenum">
              <a:rPr kumimoji="1" lang="ja-JP" altLang="en-US" smtClean="0"/>
              <a:t>18</a:t>
            </a:fld>
            <a:endParaRPr kumimoji="1" lang="ja-JP" altLang="en-US"/>
          </a:p>
        </p:txBody>
      </p:sp>
    </p:spTree>
    <p:extLst>
      <p:ext uri="{BB962C8B-B14F-4D97-AF65-F5344CB8AC3E}">
        <p14:creationId xmlns:p14="http://schemas.microsoft.com/office/powerpoint/2010/main" val="1126833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47704-DA29-41EA-9615-E30FD9C8010D}" type="slidenum">
              <a:rPr kumimoji="1" lang="ja-JP" altLang="en-US" smtClean="0"/>
              <a:t>20</a:t>
            </a:fld>
            <a:endParaRPr kumimoji="1" lang="ja-JP" altLang="en-US"/>
          </a:p>
        </p:txBody>
      </p:sp>
    </p:spTree>
    <p:extLst>
      <p:ext uri="{BB962C8B-B14F-4D97-AF65-F5344CB8AC3E}">
        <p14:creationId xmlns:p14="http://schemas.microsoft.com/office/powerpoint/2010/main" val="1126833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E77B2A58-34A9-4D75-91FD-222CAA55EB6E}" type="slidenum">
              <a:rPr lang="en-US" altLang="ja-JP" smtClean="0"/>
              <a:pPr>
                <a:defRPr/>
              </a:pPr>
              <a:t>92</a:t>
            </a:fld>
            <a:endParaRPr lang="en-US" altLang="ja-JP"/>
          </a:p>
        </p:txBody>
      </p:sp>
    </p:spTree>
    <p:extLst>
      <p:ext uri="{BB962C8B-B14F-4D97-AF65-F5344CB8AC3E}">
        <p14:creationId xmlns:p14="http://schemas.microsoft.com/office/powerpoint/2010/main" val="128955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0FED46-E007-4DE2-8E3B-A0DE623807B7}" type="slidenum">
              <a:rPr kumimoji="1" lang="ja-JP" altLang="en-US" smtClean="0"/>
              <a:pPr/>
              <a:t>144</a:t>
            </a:fld>
            <a:endParaRPr kumimoji="1" lang="ja-JP" altLang="en-US"/>
          </a:p>
        </p:txBody>
      </p:sp>
    </p:spTree>
    <p:extLst>
      <p:ext uri="{BB962C8B-B14F-4D97-AF65-F5344CB8AC3E}">
        <p14:creationId xmlns:p14="http://schemas.microsoft.com/office/powerpoint/2010/main" val="4106007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0FED46-E007-4DE2-8E3B-A0DE623807B7}" type="slidenum">
              <a:rPr kumimoji="1" lang="ja-JP" altLang="en-US" smtClean="0"/>
              <a:pPr/>
              <a:t>161</a:t>
            </a:fld>
            <a:endParaRPr kumimoji="1" lang="ja-JP" altLang="en-US"/>
          </a:p>
        </p:txBody>
      </p:sp>
    </p:spTree>
    <p:extLst>
      <p:ext uri="{BB962C8B-B14F-4D97-AF65-F5344CB8AC3E}">
        <p14:creationId xmlns:p14="http://schemas.microsoft.com/office/powerpoint/2010/main" val="4106007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70664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3899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39935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999676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605897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53829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91523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10711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82597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00682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824DE7E-5DDF-4A69-8D0A-F2D320B8B8AD}" type="datetimeFigureOut">
              <a:rPr kumimoji="1" lang="ja-JP" altLang="en-US" smtClean="0"/>
              <a:t>2022/12/28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880432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4DE7E-5DDF-4A69-8D0A-F2D320B8B8AD}" type="datetimeFigureOut">
              <a:rPr kumimoji="1" lang="ja-JP" altLang="en-US" smtClean="0"/>
              <a:t>2022/12/28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4185586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0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556792"/>
            <a:ext cx="7772400" cy="1470025"/>
          </a:xfrm>
        </p:spPr>
        <p:txBody>
          <a:bodyPr>
            <a:normAutofit/>
          </a:bodyPr>
          <a:lstStyle/>
          <a:p>
            <a:r>
              <a:rPr kumimoji="1" lang="ja-JP" altLang="en-US" sz="4000" dirty="0" smtClean="0"/>
              <a:t>大阪府庁の点検・棚卸し結果</a:t>
            </a:r>
            <a:r>
              <a:rPr kumimoji="1" lang="en-US" altLang="ja-JP" sz="4000" dirty="0" smtClean="0"/>
              <a:t/>
            </a:r>
            <a:br>
              <a:rPr kumimoji="1" lang="en-US" altLang="ja-JP" sz="4000" dirty="0" smtClean="0"/>
            </a:br>
            <a:r>
              <a:rPr lang="ja-JP" altLang="en-US" sz="2800" dirty="0" smtClean="0"/>
              <a:t>（</a:t>
            </a:r>
            <a:r>
              <a:rPr lang="en-US" altLang="ja-JP" sz="2800" dirty="0" smtClean="0"/>
              <a:t>2008</a:t>
            </a:r>
            <a:r>
              <a:rPr lang="ja-JP" altLang="en-US" sz="2800" dirty="0" smtClean="0"/>
              <a:t>年～</a:t>
            </a:r>
            <a:r>
              <a:rPr lang="en-US" altLang="ja-JP" sz="2800" dirty="0" smtClean="0"/>
              <a:t>2014</a:t>
            </a:r>
            <a:r>
              <a:rPr lang="ja-JP" altLang="en-US" sz="2800" dirty="0" smtClean="0"/>
              <a:t>年）</a:t>
            </a:r>
            <a:endParaRPr kumimoji="1" lang="ja-JP" altLang="en-US" sz="2800" dirty="0"/>
          </a:p>
        </p:txBody>
      </p:sp>
      <p:sp>
        <p:nvSpPr>
          <p:cNvPr id="4" name="タイトル 1"/>
          <p:cNvSpPr txBox="1">
            <a:spLocks/>
          </p:cNvSpPr>
          <p:nvPr/>
        </p:nvSpPr>
        <p:spPr>
          <a:xfrm>
            <a:off x="2267744" y="4365104"/>
            <a:ext cx="460851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dirty="0" smtClean="0"/>
              <a:t>2014</a:t>
            </a:r>
            <a:r>
              <a:rPr lang="ja-JP" altLang="en-US" sz="4000" dirty="0" smtClean="0"/>
              <a:t>年</a:t>
            </a:r>
            <a:r>
              <a:rPr lang="en-US" altLang="ja-JP" sz="4000" dirty="0" smtClean="0"/>
              <a:t>9</a:t>
            </a:r>
            <a:r>
              <a:rPr lang="ja-JP" altLang="en-US" sz="4000" dirty="0" smtClean="0"/>
              <a:t>月</a:t>
            </a:r>
            <a:endParaRPr lang="en-US" altLang="ja-JP" sz="4000" dirty="0" smtClean="0"/>
          </a:p>
          <a:p>
            <a:r>
              <a:rPr lang="ja-JP" altLang="en-US" sz="4000" dirty="0" smtClean="0"/>
              <a:t>大阪府</a:t>
            </a:r>
            <a:endParaRPr lang="ja-JP" altLang="en-US" sz="2800" dirty="0"/>
          </a:p>
        </p:txBody>
      </p:sp>
    </p:spTree>
    <p:extLst>
      <p:ext uri="{BB962C8B-B14F-4D97-AF65-F5344CB8AC3E}">
        <p14:creationId xmlns:p14="http://schemas.microsoft.com/office/powerpoint/2010/main" val="2054806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a:t>
            </a:fld>
            <a:endParaRPr kumimoji="1" lang="ja-JP" altLang="en-US" dirty="0"/>
          </a:p>
        </p:txBody>
      </p:sp>
      <p:sp>
        <p:nvSpPr>
          <p:cNvPr id="10" name="テキスト ボックス 9"/>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１．（４）</a:t>
            </a:r>
            <a:endParaRPr lang="en-US" altLang="ja-JP" sz="1600" u="sng" dirty="0" smtClean="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31498"/>
            <a:ext cx="8881814" cy="537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107504" y="513712"/>
            <a:ext cx="8953822" cy="338554"/>
          </a:xfrm>
          <a:prstGeom prst="rect">
            <a:avLst/>
          </a:prstGeom>
        </p:spPr>
        <p:txBody>
          <a:bodyPr wrap="square">
            <a:spAutoFit/>
          </a:bodyPr>
          <a:lstStyle/>
          <a:p>
            <a:r>
              <a:rPr lang="ja-JP" altLang="en-US" sz="1600" dirty="0" smtClean="0">
                <a:latin typeface="+mn-ea"/>
                <a:cs typeface="Meiryo UI" panose="020B0604030504040204" pitchFamily="50" charset="-128"/>
              </a:rPr>
              <a:t>④財政</a:t>
            </a:r>
            <a:r>
              <a:rPr lang="ja-JP" altLang="en-US" sz="1600" dirty="0">
                <a:latin typeface="+mn-ea"/>
                <a:cs typeface="Meiryo UI" panose="020B0604030504040204" pitchFamily="50" charset="-128"/>
              </a:rPr>
              <a:t>運営</a:t>
            </a:r>
            <a:r>
              <a:rPr lang="ja-JP" altLang="en-US" sz="1600" dirty="0" smtClean="0">
                <a:latin typeface="+mn-ea"/>
                <a:cs typeface="Meiryo UI" panose="020B0604030504040204" pitchFamily="50" charset="-128"/>
              </a:rPr>
              <a:t>基本条例の制定（</a:t>
            </a:r>
            <a:r>
              <a:rPr lang="en-US" altLang="ja-JP" sz="1600" dirty="0" smtClean="0">
                <a:latin typeface="+mn-ea"/>
                <a:cs typeface="Meiryo UI" panose="020B0604030504040204" pitchFamily="50" charset="-128"/>
              </a:rPr>
              <a:t>2012</a:t>
            </a:r>
            <a:r>
              <a:rPr lang="ja-JP" altLang="en-US" sz="1600" dirty="0" smtClean="0">
                <a:latin typeface="+mn-ea"/>
                <a:cs typeface="Meiryo UI" panose="020B0604030504040204" pitchFamily="50" charset="-128"/>
              </a:rPr>
              <a:t>年</a:t>
            </a:r>
            <a:r>
              <a:rPr lang="en-US" altLang="ja-JP" sz="1600" dirty="0" smtClean="0">
                <a:latin typeface="+mn-ea"/>
                <a:cs typeface="Meiryo UI" panose="020B0604030504040204" pitchFamily="50" charset="-128"/>
              </a:rPr>
              <a:t>2</a:t>
            </a:r>
            <a:r>
              <a:rPr lang="ja-JP" altLang="en-US" sz="1600" dirty="0" smtClean="0">
                <a:latin typeface="+mn-ea"/>
                <a:cs typeface="Meiryo UI" panose="020B0604030504040204" pitchFamily="50" charset="-128"/>
              </a:rPr>
              <a:t>月施行）</a:t>
            </a:r>
            <a:endParaRPr lang="ja-JP" altLang="en-US" sz="1600" dirty="0">
              <a:latin typeface="+mn-ea"/>
              <a:cs typeface="Meiryo UI" panose="020B0604030504040204" pitchFamily="50" charset="-128"/>
            </a:endParaRPr>
          </a:p>
        </p:txBody>
      </p:sp>
    </p:spTree>
    <p:extLst>
      <p:ext uri="{BB962C8B-B14F-4D97-AF65-F5344CB8AC3E}">
        <p14:creationId xmlns:p14="http://schemas.microsoft.com/office/powerpoint/2010/main" val="6178623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99</a:t>
            </a:fld>
            <a:endParaRPr kumimoji="1" lang="ja-JP" altLang="en-US" dirty="0"/>
          </a:p>
        </p:txBody>
      </p:sp>
      <p:sp>
        <p:nvSpPr>
          <p:cNvPr id="7" name="テキスト ボックス 6"/>
          <p:cNvSpPr txBox="1"/>
          <p:nvPr/>
        </p:nvSpPr>
        <p:spPr>
          <a:xfrm>
            <a:off x="6012160" y="0"/>
            <a:ext cx="3131840" cy="338554"/>
          </a:xfrm>
          <a:prstGeom prst="rect">
            <a:avLst/>
          </a:prstGeom>
          <a:noFill/>
        </p:spPr>
        <p:txBody>
          <a:bodyPr wrap="square" rtlCol="0">
            <a:spAutoFit/>
          </a:bodyPr>
          <a:lstStyle/>
          <a:p>
            <a:pPr algn="r"/>
            <a:r>
              <a:rPr lang="ja-JP" altLang="en-US" sz="1600" u="sng" dirty="0"/>
              <a:t>Ｂ</a:t>
            </a:r>
            <a:r>
              <a:rPr lang="ja-JP" altLang="en-US" sz="1600" u="sng" dirty="0" smtClean="0"/>
              <a:t>　２．（４２）</a:t>
            </a:r>
            <a:endParaRPr lang="en-US" altLang="ja-JP" sz="1600" u="sng" dirty="0" smtClean="0"/>
          </a:p>
        </p:txBody>
      </p:sp>
      <p:sp>
        <p:nvSpPr>
          <p:cNvPr id="6" name="テキスト ボックス 5"/>
          <p:cNvSpPr txBox="1"/>
          <p:nvPr/>
        </p:nvSpPr>
        <p:spPr>
          <a:xfrm>
            <a:off x="-14684" y="0"/>
            <a:ext cx="7467004" cy="338554"/>
          </a:xfrm>
          <a:prstGeom prst="rect">
            <a:avLst/>
          </a:prstGeom>
          <a:solidFill>
            <a:srgbClr val="002060"/>
          </a:solidFill>
        </p:spPr>
        <p:txBody>
          <a:bodyPr wrap="square" rtlCol="0">
            <a:spAutoFit/>
          </a:bodyPr>
          <a:lstStyle/>
          <a:p>
            <a:r>
              <a:rPr lang="en-US" altLang="ja-JP" sz="1600" b="1" u="sng" dirty="0">
                <a:solidFill>
                  <a:schemeClr val="bg1"/>
                </a:solidFill>
                <a:latin typeface="ＭＳ Ｐゴシック" panose="020B0600070205080204" pitchFamily="50" charset="-128"/>
                <a:ea typeface="ＭＳ Ｐゴシック" panose="020B0600070205080204" pitchFamily="50" charset="-128"/>
              </a:rPr>
              <a:t>Ⅳ</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（５）私立高校授業料無償化</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3013490723"/>
              </p:ext>
            </p:extLst>
          </p:nvPr>
        </p:nvGraphicFramePr>
        <p:xfrm>
          <a:off x="251520" y="404664"/>
          <a:ext cx="8712968" cy="643636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484276">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93663" marR="0" indent="-93663"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①学校・行政の供給側の論理が優先</a:t>
                      </a:r>
                      <a:endParaRPr kumimoji="1" lang="en-US" altLang="ja-JP"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これまでの大阪の高校教育は、エンドユーザー（生徒や保護者）の視点よりも、供給側（行政・学校）の論理が優先されてきた。（公立・私立で入学者の受入枠を事前協議で設定する「公私７・３枠の設定」など）</a:t>
                      </a:r>
                    </a:p>
                    <a:p>
                      <a:pPr marL="0" indent="0"/>
                      <a:r>
                        <a:rPr kumimoji="1" lang="ja-JP" altLang="en-US" sz="1400" dirty="0" smtClean="0">
                          <a:solidFill>
                            <a:schemeClr val="tx1"/>
                          </a:solidFill>
                        </a:rPr>
                        <a:t>・国は、高等学校等における教育に係る経済的負担の軽減を図り、それによって教育の機会均等に寄与することを目的に、国公立高校生の授業料不徴収、私立高校生への就学支援制度を、</a:t>
                      </a:r>
                      <a:r>
                        <a:rPr kumimoji="1" lang="en-US" altLang="ja-JP" sz="1400" dirty="0" smtClean="0">
                          <a:solidFill>
                            <a:schemeClr val="tx1"/>
                          </a:solidFill>
                        </a:rPr>
                        <a:t>2010</a:t>
                      </a:r>
                      <a:r>
                        <a:rPr kumimoji="1" lang="ja-JP" altLang="en-US" sz="1400" dirty="0" smtClean="0">
                          <a:solidFill>
                            <a:schemeClr val="tx1"/>
                          </a:solidFill>
                        </a:rPr>
                        <a:t>年度にスタート。しかし、公私間の授業料に大きな格差が残り、「教育の機会均等」は十分とはいえなかった。</a:t>
                      </a:r>
                      <a:endParaRPr kumimoji="1" lang="en-US" altLang="ja-JP" sz="1400" dirty="0" smtClean="0">
                        <a:solidFill>
                          <a:schemeClr val="tx1"/>
                        </a:solidFill>
                      </a:endParaRPr>
                    </a:p>
                    <a:p>
                      <a:pPr marL="0" indent="0"/>
                      <a:endParaRPr kumimoji="1" lang="ja-JP" altLang="en-US"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b="1" dirty="0" smtClean="0">
                          <a:solidFill>
                            <a:schemeClr val="tx1"/>
                          </a:solidFill>
                        </a:rPr>
                        <a:t>②自由な学校選択の機会の保証</a:t>
                      </a:r>
                      <a:endParaRPr kumimoji="1" lang="en-US" altLang="ja-JP" sz="1400" b="1" dirty="0" smtClean="0">
                        <a:solidFill>
                          <a:schemeClr val="tx1"/>
                        </a:solidFill>
                      </a:endParaRPr>
                    </a:p>
                    <a:p>
                      <a:pPr marL="0" indent="0"/>
                      <a:r>
                        <a:rPr kumimoji="1" lang="ja-JP" altLang="en-US" sz="1400" dirty="0" smtClean="0">
                          <a:solidFill>
                            <a:schemeClr val="tx1"/>
                          </a:solidFill>
                        </a:rPr>
                        <a:t>・中学生が、進学先の高校を選択する際、家庭の経済的事情に関わらず、教育内容そのものが決め手になるよう、公立・私立高校の保護者負担格差を解消し、自由な学校選択の機会を保障。</a:t>
                      </a:r>
                      <a:endParaRPr kumimoji="1" lang="en-US" altLang="ja-JP" sz="1400" dirty="0" smtClean="0">
                        <a:solidFill>
                          <a:schemeClr val="tx1"/>
                        </a:solidFill>
                      </a:endParaRPr>
                    </a:p>
                    <a:p>
                      <a:pPr marL="0" indent="0"/>
                      <a:r>
                        <a:rPr kumimoji="1" lang="ja-JP" altLang="en-US" sz="1400" b="1" dirty="0" smtClean="0">
                          <a:solidFill>
                            <a:schemeClr val="tx1"/>
                          </a:solidFill>
                        </a:rPr>
                        <a:t>③学校間の切磋琢磨による教育の質の向上</a:t>
                      </a:r>
                      <a:endParaRPr kumimoji="1" lang="en-US" altLang="ja-JP" sz="1400" b="1" dirty="0" smtClean="0">
                        <a:solidFill>
                          <a:schemeClr val="tx1"/>
                        </a:solidFill>
                      </a:endParaRPr>
                    </a:p>
                    <a:p>
                      <a:pPr marL="0" indent="0"/>
                      <a:r>
                        <a:rPr kumimoji="1" lang="ja-JP" altLang="en-US" sz="1400" dirty="0" smtClean="0">
                          <a:solidFill>
                            <a:schemeClr val="tx1"/>
                          </a:solidFill>
                        </a:rPr>
                        <a:t>・公立・私立高校間の競争条件をほぼ同一にすることにより、魅力ある教育内容を提供するよう学校側の努力を促し、学校間の切磋琢磨による大阪の教育力の底上げをめざす。</a:t>
                      </a:r>
                    </a:p>
                    <a:p>
                      <a:pPr marL="0" indent="0"/>
                      <a:r>
                        <a:rPr kumimoji="1" lang="ja-JP" altLang="en-US" sz="1400" dirty="0" smtClean="0">
                          <a:solidFill>
                            <a:schemeClr val="tx1"/>
                          </a:solidFill>
                        </a:rPr>
                        <a:t>・公私の事前協議で生徒受入枠を決める「公私７・３枠」を撤廃し、公私間の切磋琢磨を促進。</a:t>
                      </a:r>
                      <a:endParaRPr kumimoji="1" lang="en-US" altLang="ja-JP" sz="1400" dirty="0" smtClean="0">
                        <a:solidFill>
                          <a:schemeClr val="tx1"/>
                        </a:solidFill>
                      </a:endParaRPr>
                    </a:p>
                    <a:p>
                      <a:pPr marL="0" indent="0"/>
                      <a:r>
                        <a:rPr kumimoji="1" lang="ja-JP" altLang="en-US" sz="1400" b="1" dirty="0" smtClean="0">
                          <a:solidFill>
                            <a:schemeClr val="tx1"/>
                          </a:solidFill>
                        </a:rPr>
                        <a:t>④経常費補助金の配分方法の転換</a:t>
                      </a:r>
                      <a:endParaRPr kumimoji="1" lang="en-US" altLang="ja-JP" sz="1400" b="1" dirty="0" smtClean="0">
                        <a:solidFill>
                          <a:schemeClr val="tx1"/>
                        </a:solidFill>
                      </a:endParaRPr>
                    </a:p>
                    <a:p>
                      <a:pPr marL="0" indent="0"/>
                      <a:r>
                        <a:rPr kumimoji="1" lang="ja-JP" altLang="en-US" sz="1400" b="1" dirty="0" smtClean="0">
                          <a:solidFill>
                            <a:schemeClr val="tx1"/>
                          </a:solidFill>
                        </a:rPr>
                        <a:t>・</a:t>
                      </a:r>
                      <a:r>
                        <a:rPr kumimoji="1" lang="ja-JP" altLang="en-US" sz="1400" b="0" dirty="0" smtClean="0">
                          <a:solidFill>
                            <a:schemeClr val="tx1"/>
                          </a:solidFill>
                        </a:rPr>
                        <a:t>府が私立高校に対し交付する経常費補助金の配分ルールを見直し。</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・国の国公立高校生授業料不徴収制度にあわせ、大阪府独自で、私立高校生についても、授業料無償化制度を実施。</a:t>
                      </a:r>
                    </a:p>
                    <a:p>
                      <a:pPr marL="92075" indent="-92075"/>
                      <a:r>
                        <a:rPr kumimoji="1" lang="en-US" altLang="ja-JP" sz="1400" dirty="0" smtClean="0">
                          <a:solidFill>
                            <a:schemeClr val="tx1"/>
                          </a:solidFill>
                        </a:rPr>
                        <a:t>-2010</a:t>
                      </a:r>
                      <a:r>
                        <a:rPr kumimoji="1" lang="ja-JP" altLang="en-US" sz="1400" dirty="0" smtClean="0">
                          <a:solidFill>
                            <a:schemeClr val="tx1"/>
                          </a:solidFill>
                        </a:rPr>
                        <a:t>年度：年収目安</a:t>
                      </a:r>
                      <a:r>
                        <a:rPr kumimoji="1" lang="en-US" altLang="ja-JP" sz="1400" dirty="0" smtClean="0">
                          <a:solidFill>
                            <a:schemeClr val="tx1"/>
                          </a:solidFill>
                        </a:rPr>
                        <a:t>350</a:t>
                      </a:r>
                      <a:r>
                        <a:rPr kumimoji="1" lang="ja-JP" altLang="en-US" sz="1400" dirty="0" smtClean="0">
                          <a:solidFill>
                            <a:schemeClr val="tx1"/>
                          </a:solidFill>
                        </a:rPr>
                        <a:t>万円未満世帯対象　（府内生徒の約</a:t>
                      </a:r>
                      <a:r>
                        <a:rPr kumimoji="1" lang="en-US" altLang="ja-JP" sz="1400" dirty="0" smtClean="0">
                          <a:solidFill>
                            <a:schemeClr val="tx1"/>
                          </a:solidFill>
                        </a:rPr>
                        <a:t>20%</a:t>
                      </a:r>
                      <a:r>
                        <a:rPr kumimoji="1" lang="ja-JP" altLang="en-US" sz="1400" dirty="0" smtClean="0">
                          <a:solidFill>
                            <a:schemeClr val="tx1"/>
                          </a:solidFill>
                        </a:rPr>
                        <a:t>）</a:t>
                      </a:r>
                    </a:p>
                    <a:p>
                      <a:pPr marL="92075" indent="-92075"/>
                      <a:r>
                        <a:rPr kumimoji="1" lang="en-US" altLang="ja-JP" sz="1400" dirty="0" smtClean="0">
                          <a:solidFill>
                            <a:schemeClr val="tx1"/>
                          </a:solidFill>
                        </a:rPr>
                        <a:t>-2011</a:t>
                      </a:r>
                      <a:r>
                        <a:rPr kumimoji="1" lang="ja-JP" altLang="en-US" sz="1400" dirty="0" smtClean="0">
                          <a:solidFill>
                            <a:schemeClr val="tx1"/>
                          </a:solidFill>
                        </a:rPr>
                        <a:t>年度対象拡大：所得中位の世帯（年収目安</a:t>
                      </a:r>
                      <a:r>
                        <a:rPr kumimoji="1" lang="en-US" altLang="ja-JP" sz="1400" dirty="0" smtClean="0">
                          <a:solidFill>
                            <a:schemeClr val="tx1"/>
                          </a:solidFill>
                        </a:rPr>
                        <a:t>610</a:t>
                      </a:r>
                      <a:r>
                        <a:rPr kumimoji="1" lang="ja-JP" altLang="en-US" sz="1400" dirty="0" smtClean="0">
                          <a:solidFill>
                            <a:schemeClr val="tx1"/>
                          </a:solidFill>
                        </a:rPr>
                        <a:t>万円未満世帯）の生徒まで拡大（府内生徒の約</a:t>
                      </a:r>
                      <a:r>
                        <a:rPr kumimoji="1" lang="en-US" altLang="ja-JP" sz="1400" dirty="0" smtClean="0">
                          <a:solidFill>
                            <a:schemeClr val="tx1"/>
                          </a:solidFill>
                        </a:rPr>
                        <a:t>50%</a:t>
                      </a:r>
                      <a:r>
                        <a:rPr kumimoji="1" lang="ja-JP" altLang="en-US" sz="1400" dirty="0" smtClean="0">
                          <a:solidFill>
                            <a:schemeClr val="tx1"/>
                          </a:solidFill>
                        </a:rPr>
                        <a:t>）</a:t>
                      </a:r>
                    </a:p>
                    <a:p>
                      <a:pPr marL="0" indent="0"/>
                      <a:r>
                        <a:rPr kumimoji="1" lang="ja-JP" altLang="en-US" sz="1400" dirty="0" smtClean="0">
                          <a:solidFill>
                            <a:schemeClr val="tx1"/>
                          </a:solidFill>
                        </a:rPr>
                        <a:t>・無償化対象外の生徒への「私立高校生等授業料支援補助金」の支給額拡充：年収目安</a:t>
                      </a:r>
                      <a:r>
                        <a:rPr kumimoji="1" lang="en-US" altLang="ja-JP" sz="1400" dirty="0" smtClean="0">
                          <a:solidFill>
                            <a:schemeClr val="tx1"/>
                          </a:solidFill>
                        </a:rPr>
                        <a:t>800</a:t>
                      </a:r>
                      <a:r>
                        <a:rPr kumimoji="1" lang="ja-JP" altLang="en-US" sz="1400" dirty="0" smtClean="0">
                          <a:solidFill>
                            <a:schemeClr val="tx1"/>
                          </a:solidFill>
                        </a:rPr>
                        <a:t>万円未満世帯まで（府内生徒の</a:t>
                      </a:r>
                      <a:r>
                        <a:rPr kumimoji="1" lang="en-US" altLang="ja-JP" sz="1400" dirty="0" smtClean="0">
                          <a:solidFill>
                            <a:schemeClr val="tx1"/>
                          </a:solidFill>
                        </a:rPr>
                        <a:t>70%</a:t>
                      </a:r>
                      <a:r>
                        <a:rPr kumimoji="1" lang="ja-JP" altLang="en-US" sz="1400" dirty="0" smtClean="0">
                          <a:solidFill>
                            <a:schemeClr val="tx1"/>
                          </a:solidFill>
                        </a:rPr>
                        <a:t>程度を保護者負担</a:t>
                      </a:r>
                      <a:r>
                        <a:rPr kumimoji="1" lang="en-US" altLang="ja-JP" sz="1400" dirty="0" smtClean="0">
                          <a:solidFill>
                            <a:schemeClr val="tx1"/>
                          </a:solidFill>
                        </a:rPr>
                        <a:t>10</a:t>
                      </a:r>
                      <a:r>
                        <a:rPr kumimoji="1" lang="ja-JP" altLang="en-US" sz="1400" dirty="0" smtClean="0">
                          <a:solidFill>
                            <a:schemeClr val="tx1"/>
                          </a:solidFill>
                        </a:rPr>
                        <a:t>万円以内に）　</a:t>
                      </a:r>
                      <a:r>
                        <a:rPr kumimoji="1" lang="en-US" altLang="ja-JP" sz="1400" dirty="0" smtClean="0">
                          <a:solidFill>
                            <a:schemeClr val="tx1"/>
                          </a:solidFill>
                        </a:rPr>
                        <a:t>【</a:t>
                      </a:r>
                      <a:r>
                        <a:rPr kumimoji="1" lang="ja-JP" altLang="en-US" sz="1400" dirty="0" smtClean="0">
                          <a:solidFill>
                            <a:schemeClr val="tx1"/>
                          </a:solidFill>
                        </a:rPr>
                        <a:t>制度イメージ</a:t>
                      </a:r>
                      <a:r>
                        <a:rPr kumimoji="1" lang="en-US" altLang="ja-JP" sz="1400" dirty="0" smtClean="0">
                          <a:solidFill>
                            <a:schemeClr val="tx1"/>
                          </a:solidFill>
                        </a:rPr>
                        <a:t>101</a:t>
                      </a:r>
                      <a:r>
                        <a:rPr kumimoji="1" lang="ja-JP" altLang="en-US" sz="1400" dirty="0" smtClean="0">
                          <a:solidFill>
                            <a:schemeClr val="tx1"/>
                          </a:solidFill>
                        </a:rPr>
                        <a:t>ページ参照</a:t>
                      </a:r>
                      <a:r>
                        <a:rPr kumimoji="1" lang="en-US" altLang="ja-JP" sz="1400" dirty="0" smtClean="0">
                          <a:solidFill>
                            <a:schemeClr val="tx1"/>
                          </a:solidFill>
                        </a:rPr>
                        <a:t>】</a:t>
                      </a:r>
                      <a:endParaRPr kumimoji="1" lang="ja-JP" altLang="en-US" sz="1400" dirty="0" smtClean="0">
                        <a:solidFill>
                          <a:schemeClr val="tx1"/>
                        </a:solidFill>
                      </a:endParaRPr>
                    </a:p>
                    <a:p>
                      <a:pPr marL="92075" indent="-92075"/>
                      <a:endParaRPr kumimoji="1" lang="en-US" altLang="ja-JP" sz="1400" dirty="0" smtClean="0">
                        <a:solidFill>
                          <a:schemeClr val="tx1"/>
                        </a:solidFill>
                      </a:endParaRPr>
                    </a:p>
                    <a:p>
                      <a:pPr marL="0" indent="0"/>
                      <a:r>
                        <a:rPr kumimoji="1" lang="ja-JP" altLang="en-US" sz="1400" dirty="0" smtClean="0">
                          <a:solidFill>
                            <a:schemeClr val="tx1"/>
                          </a:solidFill>
                        </a:rPr>
                        <a:t>・府が私立高校に対し交付する経常費補助金の配分ルールについて、それまで授業料水準などの基準により配分していたが、</a:t>
                      </a:r>
                      <a:r>
                        <a:rPr kumimoji="1" lang="en-US" altLang="ja-JP" sz="1400" dirty="0" smtClean="0">
                          <a:solidFill>
                            <a:schemeClr val="tx1"/>
                          </a:solidFill>
                        </a:rPr>
                        <a:t>2011</a:t>
                      </a:r>
                      <a:r>
                        <a:rPr kumimoji="1" lang="ja-JP" altLang="en-US" sz="1400" dirty="0" smtClean="0">
                          <a:solidFill>
                            <a:schemeClr val="tx1"/>
                          </a:solidFill>
                        </a:rPr>
                        <a:t>年度からは、生徒数に応じて決める「パーヘッドの原則」へ転換。</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・私立高校生の比率が上昇。公立・私立高校間の生徒流動化が実現、定着。　</a:t>
                      </a:r>
                      <a:r>
                        <a:rPr kumimoji="1" lang="en-US" altLang="ja-JP" sz="1400" dirty="0" smtClean="0">
                          <a:solidFill>
                            <a:schemeClr val="tx1"/>
                          </a:solidFill>
                        </a:rPr>
                        <a:t>【outcome</a:t>
                      </a:r>
                      <a:r>
                        <a:rPr kumimoji="1" lang="ja-JP" altLang="en-US" sz="1400" dirty="0" smtClean="0">
                          <a:solidFill>
                            <a:schemeClr val="tx1"/>
                          </a:solidFill>
                        </a:rPr>
                        <a:t>別表</a:t>
                      </a:r>
                      <a:r>
                        <a:rPr kumimoji="1" lang="en-US" altLang="ja-JP" sz="1400" smtClean="0">
                          <a:solidFill>
                            <a:schemeClr val="tx1"/>
                          </a:solidFill>
                        </a:rPr>
                        <a:t>102</a:t>
                      </a:r>
                      <a:r>
                        <a:rPr kumimoji="1" lang="ja-JP" altLang="en-US" sz="1400" smtClean="0">
                          <a:solidFill>
                            <a:schemeClr val="tx1"/>
                          </a:solidFill>
                        </a:rPr>
                        <a:t>ページ</a:t>
                      </a:r>
                      <a:r>
                        <a:rPr kumimoji="1" lang="ja-JP" altLang="en-US" sz="1400" dirty="0" smtClean="0">
                          <a:solidFill>
                            <a:schemeClr val="tx1"/>
                          </a:solidFill>
                        </a:rPr>
                        <a:t>参照</a:t>
                      </a:r>
                      <a:r>
                        <a:rPr kumimoji="1" lang="en-US" altLang="ja-JP" sz="1400" dirty="0" smtClean="0">
                          <a:solidFill>
                            <a:schemeClr val="tx1"/>
                          </a:solidFill>
                        </a:rPr>
                        <a:t>】</a:t>
                      </a:r>
                      <a:endParaRPr kumimoji="1" lang="ja-JP" altLang="en-US" sz="1400" dirty="0" smtClean="0">
                        <a:solidFill>
                          <a:schemeClr val="tx1"/>
                        </a:solidFill>
                      </a:endParaRPr>
                    </a:p>
                    <a:p>
                      <a:pPr marL="92075" indent="-92075"/>
                      <a:r>
                        <a:rPr kumimoji="1" lang="en-US" altLang="ja-JP" sz="1400" dirty="0" smtClean="0">
                          <a:solidFill>
                            <a:schemeClr val="tx1"/>
                          </a:solidFill>
                        </a:rPr>
                        <a:t>-2010</a:t>
                      </a:r>
                      <a:r>
                        <a:rPr kumimoji="1" lang="ja-JP" altLang="en-US" sz="1400" dirty="0" smtClean="0">
                          <a:solidFill>
                            <a:schemeClr val="tx1"/>
                          </a:solidFill>
                        </a:rPr>
                        <a:t>年：</a:t>
                      </a:r>
                      <a:r>
                        <a:rPr kumimoji="1" lang="en-US" altLang="ja-JP" sz="1400" dirty="0" smtClean="0">
                          <a:solidFill>
                            <a:schemeClr val="tx1"/>
                          </a:solidFill>
                        </a:rPr>
                        <a:t>27.4%</a:t>
                      </a:r>
                      <a:r>
                        <a:rPr kumimoji="1" lang="ja-JP" altLang="en-US" sz="1400" dirty="0" smtClean="0">
                          <a:solidFill>
                            <a:schemeClr val="tx1"/>
                          </a:solidFill>
                        </a:rPr>
                        <a:t>（</a:t>
                      </a:r>
                      <a:r>
                        <a:rPr kumimoji="1" lang="en-US" altLang="ja-JP" sz="1400" dirty="0" smtClean="0">
                          <a:solidFill>
                            <a:schemeClr val="tx1"/>
                          </a:solidFill>
                        </a:rPr>
                        <a:t>17,990</a:t>
                      </a:r>
                      <a:r>
                        <a:rPr kumimoji="1" lang="ja-JP" altLang="en-US" sz="1400" dirty="0" smtClean="0">
                          <a:solidFill>
                            <a:schemeClr val="tx1"/>
                          </a:solidFill>
                        </a:rPr>
                        <a:t>人）</a:t>
                      </a:r>
                    </a:p>
                    <a:p>
                      <a:pPr marL="92075" indent="-92075"/>
                      <a:r>
                        <a:rPr kumimoji="1" lang="en-US" altLang="ja-JP" sz="1400" dirty="0" smtClean="0">
                          <a:solidFill>
                            <a:schemeClr val="tx1"/>
                          </a:solidFill>
                        </a:rPr>
                        <a:t>-2011</a:t>
                      </a:r>
                      <a:r>
                        <a:rPr kumimoji="1" lang="ja-JP" altLang="en-US" sz="1400" dirty="0" smtClean="0">
                          <a:solidFill>
                            <a:schemeClr val="tx1"/>
                          </a:solidFill>
                        </a:rPr>
                        <a:t>年：</a:t>
                      </a:r>
                      <a:r>
                        <a:rPr kumimoji="1" lang="en-US" altLang="ja-JP" sz="1400" dirty="0" smtClean="0">
                          <a:solidFill>
                            <a:schemeClr val="tx1"/>
                          </a:solidFill>
                        </a:rPr>
                        <a:t>32.2%</a:t>
                      </a:r>
                      <a:r>
                        <a:rPr kumimoji="1" lang="ja-JP" altLang="en-US" sz="1400" dirty="0" smtClean="0">
                          <a:solidFill>
                            <a:schemeClr val="tx1"/>
                          </a:solidFill>
                        </a:rPr>
                        <a:t>（</a:t>
                      </a:r>
                      <a:r>
                        <a:rPr kumimoji="1" lang="en-US" altLang="ja-JP" sz="1400" dirty="0" smtClean="0">
                          <a:solidFill>
                            <a:schemeClr val="tx1"/>
                          </a:solidFill>
                        </a:rPr>
                        <a:t>20,996</a:t>
                      </a:r>
                      <a:r>
                        <a:rPr kumimoji="1" lang="ja-JP" altLang="en-US" sz="1400" dirty="0" smtClean="0">
                          <a:solidFill>
                            <a:schemeClr val="tx1"/>
                          </a:solidFill>
                        </a:rPr>
                        <a:t>人）に上昇し、</a:t>
                      </a:r>
                    </a:p>
                    <a:p>
                      <a:pPr marL="92075" indent="-92075"/>
                      <a:r>
                        <a:rPr kumimoji="1" lang="en-US" altLang="ja-JP" sz="1400" dirty="0" smtClean="0">
                          <a:solidFill>
                            <a:schemeClr val="tx1"/>
                          </a:solidFill>
                        </a:rPr>
                        <a:t>-2012</a:t>
                      </a:r>
                      <a:r>
                        <a:rPr kumimoji="1" lang="ja-JP" altLang="en-US" sz="1400" dirty="0" smtClean="0">
                          <a:solidFill>
                            <a:schemeClr val="tx1"/>
                          </a:solidFill>
                        </a:rPr>
                        <a:t>年：</a:t>
                      </a:r>
                      <a:r>
                        <a:rPr kumimoji="1" lang="en-US" altLang="ja-JP" sz="1400" dirty="0" smtClean="0">
                          <a:solidFill>
                            <a:schemeClr val="tx1"/>
                          </a:solidFill>
                        </a:rPr>
                        <a:t>34.3%</a:t>
                      </a:r>
                      <a:r>
                        <a:rPr kumimoji="1" lang="ja-JP" altLang="en-US" sz="1400" dirty="0" smtClean="0">
                          <a:solidFill>
                            <a:schemeClr val="tx1"/>
                          </a:solidFill>
                        </a:rPr>
                        <a:t>（</a:t>
                      </a:r>
                      <a:r>
                        <a:rPr kumimoji="1" lang="en-US" altLang="ja-JP" sz="1400" dirty="0" smtClean="0">
                          <a:solidFill>
                            <a:schemeClr val="tx1"/>
                          </a:solidFill>
                        </a:rPr>
                        <a:t>23,086</a:t>
                      </a:r>
                      <a:r>
                        <a:rPr kumimoji="1" lang="ja-JP" altLang="en-US" sz="1400" dirty="0" smtClean="0">
                          <a:solidFill>
                            <a:schemeClr val="tx1"/>
                          </a:solidFill>
                        </a:rPr>
                        <a:t>人）</a:t>
                      </a:r>
                    </a:p>
                    <a:p>
                      <a:pPr marL="92075" indent="-92075"/>
                      <a:r>
                        <a:rPr kumimoji="1" lang="en-US" altLang="ja-JP" sz="1400" dirty="0" smtClean="0">
                          <a:solidFill>
                            <a:schemeClr val="tx1"/>
                          </a:solidFill>
                        </a:rPr>
                        <a:t>-2013</a:t>
                      </a:r>
                      <a:r>
                        <a:rPr kumimoji="1" lang="ja-JP" altLang="en-US" sz="1400" dirty="0" smtClean="0">
                          <a:solidFill>
                            <a:schemeClr val="tx1"/>
                          </a:solidFill>
                        </a:rPr>
                        <a:t>年：</a:t>
                      </a:r>
                      <a:r>
                        <a:rPr kumimoji="1" lang="en-US" altLang="ja-JP" sz="1400" dirty="0" smtClean="0">
                          <a:solidFill>
                            <a:schemeClr val="tx1"/>
                          </a:solidFill>
                        </a:rPr>
                        <a:t>33.6%</a:t>
                      </a:r>
                      <a:r>
                        <a:rPr kumimoji="1" lang="ja-JP" altLang="en-US" sz="1400" dirty="0" smtClean="0">
                          <a:solidFill>
                            <a:schemeClr val="tx1"/>
                          </a:solidFill>
                        </a:rPr>
                        <a:t>（</a:t>
                      </a:r>
                      <a:r>
                        <a:rPr kumimoji="1" lang="en-US" altLang="ja-JP" sz="1400" dirty="0" smtClean="0">
                          <a:solidFill>
                            <a:schemeClr val="tx1"/>
                          </a:solidFill>
                        </a:rPr>
                        <a:t>22,651</a:t>
                      </a:r>
                      <a:r>
                        <a:rPr kumimoji="1" lang="ja-JP" altLang="en-US" sz="1400" dirty="0" smtClean="0">
                          <a:solidFill>
                            <a:schemeClr val="tx1"/>
                          </a:solidFill>
                        </a:rPr>
                        <a:t>人）</a:t>
                      </a:r>
                    </a:p>
                    <a:p>
                      <a:pPr marL="0" indent="0"/>
                      <a:r>
                        <a:rPr kumimoji="1" lang="ja-JP" altLang="en-US" sz="1400" dirty="0" smtClean="0">
                          <a:solidFill>
                            <a:schemeClr val="tx1"/>
                          </a:solidFill>
                        </a:rPr>
                        <a:t>・大学進学率や中退率などに与える影響等について、現在検証中。</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829913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5516" y="445314"/>
            <a:ext cx="8118884" cy="369332"/>
          </a:xfrm>
          <a:prstGeom prst="rect">
            <a:avLst/>
          </a:prstGeom>
          <a:noFill/>
        </p:spPr>
        <p:txBody>
          <a:bodyPr wrap="square" rtlCol="0">
            <a:spAutoFit/>
          </a:bodyPr>
          <a:lstStyle/>
          <a:p>
            <a:r>
              <a:rPr lang="ja-JP" altLang="en-US" dirty="0" smtClean="0"/>
              <a:t>■　私学無償化制度における改革の考え方の整理</a:t>
            </a:r>
            <a:endParaRPr kumimoji="1" lang="ja-JP" altLang="en-US" dirty="0"/>
          </a:p>
        </p:txBody>
      </p:sp>
      <p:sp>
        <p:nvSpPr>
          <p:cNvPr id="4" name="テキスト ボックス 3"/>
          <p:cNvSpPr txBox="1"/>
          <p:nvPr/>
        </p:nvSpPr>
        <p:spPr>
          <a:xfrm>
            <a:off x="2537756" y="805756"/>
            <a:ext cx="1944216" cy="369332"/>
          </a:xfrm>
          <a:prstGeom prst="rect">
            <a:avLst/>
          </a:prstGeom>
          <a:noFill/>
        </p:spPr>
        <p:txBody>
          <a:bodyPr wrap="square" rtlCol="0">
            <a:spAutoFit/>
          </a:bodyPr>
          <a:lstStyle/>
          <a:p>
            <a:pPr algn="ctr"/>
            <a:r>
              <a:rPr kumimoji="1" lang="en-US" altLang="ja-JP" u="sng" dirty="0" smtClean="0"/>
              <a:t>Before</a:t>
            </a:r>
            <a:endParaRPr kumimoji="1" lang="ja-JP" altLang="en-US" u="sng" dirty="0"/>
          </a:p>
        </p:txBody>
      </p:sp>
      <p:sp>
        <p:nvSpPr>
          <p:cNvPr id="5" name="テキスト ボックス 4"/>
          <p:cNvSpPr txBox="1"/>
          <p:nvPr/>
        </p:nvSpPr>
        <p:spPr>
          <a:xfrm>
            <a:off x="6012160" y="802928"/>
            <a:ext cx="1944216" cy="369332"/>
          </a:xfrm>
          <a:prstGeom prst="rect">
            <a:avLst/>
          </a:prstGeom>
          <a:noFill/>
        </p:spPr>
        <p:txBody>
          <a:bodyPr wrap="square" rtlCol="0">
            <a:spAutoFit/>
          </a:bodyPr>
          <a:lstStyle/>
          <a:p>
            <a:pPr algn="ctr"/>
            <a:r>
              <a:rPr kumimoji="1" lang="en-US" altLang="ja-JP" u="sng" dirty="0" smtClean="0"/>
              <a:t>After</a:t>
            </a:r>
            <a:endParaRPr kumimoji="1" lang="ja-JP" altLang="en-US" u="sng" dirty="0"/>
          </a:p>
        </p:txBody>
      </p:sp>
      <p:sp>
        <p:nvSpPr>
          <p:cNvPr id="6" name="テキスト ボックス 5"/>
          <p:cNvSpPr txBox="1"/>
          <p:nvPr/>
        </p:nvSpPr>
        <p:spPr>
          <a:xfrm>
            <a:off x="179512" y="1224260"/>
            <a:ext cx="2016224" cy="369332"/>
          </a:xfrm>
          <a:prstGeom prst="rect">
            <a:avLst/>
          </a:prstGeom>
          <a:noFill/>
          <a:ln>
            <a:solidFill>
              <a:schemeClr val="bg1">
                <a:lumMod val="85000"/>
              </a:schemeClr>
            </a:solidFill>
          </a:ln>
        </p:spPr>
        <p:txBody>
          <a:bodyPr wrap="square" rtlCol="0">
            <a:noAutofit/>
          </a:bodyPr>
          <a:lstStyle/>
          <a:p>
            <a:r>
              <a:rPr lang="ja-JP" altLang="en-US" dirty="0"/>
              <a:t>①</a:t>
            </a:r>
            <a:r>
              <a:rPr lang="ja-JP" altLang="en-US" dirty="0" smtClean="0"/>
              <a:t>政策</a:t>
            </a:r>
            <a:r>
              <a:rPr lang="ja-JP" altLang="en-US" dirty="0"/>
              <a:t>理念</a:t>
            </a:r>
            <a:endParaRPr kumimoji="1" lang="ja-JP" altLang="en-US" dirty="0"/>
          </a:p>
        </p:txBody>
      </p:sp>
      <p:sp>
        <p:nvSpPr>
          <p:cNvPr id="7" name="テキスト ボックス 6"/>
          <p:cNvSpPr txBox="1"/>
          <p:nvPr/>
        </p:nvSpPr>
        <p:spPr>
          <a:xfrm>
            <a:off x="2339752" y="1209576"/>
            <a:ext cx="2376264" cy="584775"/>
          </a:xfrm>
          <a:prstGeom prst="rect">
            <a:avLst/>
          </a:prstGeom>
          <a:noFill/>
          <a:ln>
            <a:solidFill>
              <a:schemeClr val="bg1">
                <a:lumMod val="85000"/>
              </a:schemeClr>
            </a:solidFill>
          </a:ln>
        </p:spPr>
        <p:txBody>
          <a:bodyPr wrap="square" rtlCol="0">
            <a:noAutofit/>
          </a:bodyPr>
          <a:lstStyle/>
          <a:p>
            <a:r>
              <a:rPr kumimoji="1" lang="ja-JP" altLang="en-US" sz="1600" dirty="0" smtClean="0"/>
              <a:t>学校・行政の供給側の論理が優先</a:t>
            </a:r>
            <a:endParaRPr kumimoji="1" lang="ja-JP" altLang="en-US" sz="1600" dirty="0"/>
          </a:p>
        </p:txBody>
      </p:sp>
      <p:sp>
        <p:nvSpPr>
          <p:cNvPr id="8" name="テキスト ボックス 7"/>
          <p:cNvSpPr txBox="1"/>
          <p:nvPr/>
        </p:nvSpPr>
        <p:spPr>
          <a:xfrm>
            <a:off x="5272112" y="1209576"/>
            <a:ext cx="3744416" cy="584775"/>
          </a:xfrm>
          <a:prstGeom prst="rect">
            <a:avLst/>
          </a:prstGeom>
          <a:noFill/>
          <a:ln>
            <a:solidFill>
              <a:schemeClr val="bg1">
                <a:lumMod val="85000"/>
              </a:schemeClr>
            </a:solidFill>
          </a:ln>
        </p:spPr>
        <p:txBody>
          <a:bodyPr wrap="square" rtlCol="0">
            <a:noAutofit/>
          </a:bodyPr>
          <a:lstStyle/>
          <a:p>
            <a:r>
              <a:rPr kumimoji="1" lang="ja-JP" altLang="en-US" sz="1600" dirty="0" smtClean="0"/>
              <a:t>・エンドユーザーの視点から私学助成を再構築</a:t>
            </a:r>
            <a:endParaRPr kumimoji="1" lang="ja-JP" altLang="en-US" sz="1600" dirty="0"/>
          </a:p>
        </p:txBody>
      </p:sp>
      <p:sp>
        <p:nvSpPr>
          <p:cNvPr id="9" name="二等辺三角形 8"/>
          <p:cNvSpPr/>
          <p:nvPr/>
        </p:nvSpPr>
        <p:spPr>
          <a:xfrm rot="5400000">
            <a:off x="3411014" y="3389382"/>
            <a:ext cx="3237532" cy="2924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15516" y="1866032"/>
            <a:ext cx="2016224" cy="664885"/>
          </a:xfrm>
          <a:prstGeom prst="rect">
            <a:avLst/>
          </a:prstGeom>
          <a:noFill/>
          <a:ln>
            <a:solidFill>
              <a:schemeClr val="bg1">
                <a:lumMod val="85000"/>
              </a:schemeClr>
            </a:solidFill>
          </a:ln>
        </p:spPr>
        <p:txBody>
          <a:bodyPr wrap="square" rtlCol="0">
            <a:noAutofit/>
          </a:bodyPr>
          <a:lstStyle/>
          <a:p>
            <a:r>
              <a:rPr lang="ja-JP" altLang="en-US" dirty="0"/>
              <a:t>②</a:t>
            </a:r>
            <a:r>
              <a:rPr lang="ja-JP" altLang="en-US" dirty="0" smtClean="0"/>
              <a:t>自由</a:t>
            </a:r>
            <a:r>
              <a:rPr lang="ja-JP" altLang="en-US" dirty="0"/>
              <a:t>な学校</a:t>
            </a:r>
            <a:r>
              <a:rPr lang="ja-JP" altLang="en-US" dirty="0" smtClean="0"/>
              <a:t>選択の機会の保証</a:t>
            </a:r>
            <a:endParaRPr kumimoji="1" lang="ja-JP" altLang="en-US" dirty="0"/>
          </a:p>
        </p:txBody>
      </p:sp>
      <p:sp>
        <p:nvSpPr>
          <p:cNvPr id="11" name="テキスト ボックス 10"/>
          <p:cNvSpPr txBox="1"/>
          <p:nvPr/>
        </p:nvSpPr>
        <p:spPr>
          <a:xfrm>
            <a:off x="2382516" y="1866033"/>
            <a:ext cx="2376264" cy="2072942"/>
          </a:xfrm>
          <a:prstGeom prst="rect">
            <a:avLst/>
          </a:prstGeom>
          <a:noFill/>
          <a:ln>
            <a:solidFill>
              <a:schemeClr val="bg1">
                <a:lumMod val="85000"/>
              </a:schemeClr>
            </a:solidFill>
          </a:ln>
        </p:spPr>
        <p:txBody>
          <a:bodyPr wrap="square" rtlCol="0">
            <a:noAutofit/>
          </a:bodyPr>
          <a:lstStyle/>
          <a:p>
            <a:r>
              <a:rPr lang="ja-JP" altLang="en-US" sz="1600" dirty="0" smtClean="0"/>
              <a:t>・２０１０年度、国は国公立高校生の授業料不徴収、私立高校生への就学支援制度をスタートさせたが、公立・私立間の授業料に大きな格差が残り、学校選択の際に経済的事情が影響</a:t>
            </a:r>
            <a:endParaRPr lang="ja-JP" altLang="en-US" sz="1600" dirty="0"/>
          </a:p>
        </p:txBody>
      </p:sp>
      <p:sp>
        <p:nvSpPr>
          <p:cNvPr id="12" name="テキスト ボックス 11"/>
          <p:cNvSpPr txBox="1"/>
          <p:nvPr/>
        </p:nvSpPr>
        <p:spPr>
          <a:xfrm>
            <a:off x="5308116" y="1866033"/>
            <a:ext cx="3708412" cy="1375091"/>
          </a:xfrm>
          <a:prstGeom prst="rect">
            <a:avLst/>
          </a:prstGeom>
          <a:noFill/>
          <a:ln>
            <a:solidFill>
              <a:schemeClr val="bg1">
                <a:lumMod val="85000"/>
              </a:schemeClr>
            </a:solidFill>
          </a:ln>
        </p:spPr>
        <p:txBody>
          <a:bodyPr wrap="square" rtlCol="0">
            <a:noAutofit/>
          </a:bodyPr>
          <a:lstStyle/>
          <a:p>
            <a:r>
              <a:rPr lang="ja-JP" altLang="en-US" sz="1600" dirty="0" smtClean="0"/>
              <a:t>・２０１１年度より、生徒の７割を対象に、授業料を公立同様の無償化もしくは低額負担化とする大幅な支援の拡充。家庭の経済的事情に関わらず、高校進学段階で自由な学校選択の機会を保障</a:t>
            </a:r>
            <a:endParaRPr lang="ja-JP" altLang="en-US" sz="1600" dirty="0"/>
          </a:p>
        </p:txBody>
      </p:sp>
      <p:sp>
        <p:nvSpPr>
          <p:cNvPr id="13" name="テキスト ボックス 12"/>
          <p:cNvSpPr txBox="1"/>
          <p:nvPr/>
        </p:nvSpPr>
        <p:spPr>
          <a:xfrm>
            <a:off x="254100" y="4030588"/>
            <a:ext cx="2016224" cy="945396"/>
          </a:xfrm>
          <a:prstGeom prst="rect">
            <a:avLst/>
          </a:prstGeom>
          <a:noFill/>
          <a:ln>
            <a:solidFill>
              <a:schemeClr val="bg1">
                <a:lumMod val="85000"/>
              </a:schemeClr>
            </a:solidFill>
          </a:ln>
        </p:spPr>
        <p:txBody>
          <a:bodyPr wrap="square" rtlCol="0">
            <a:noAutofit/>
          </a:bodyPr>
          <a:lstStyle/>
          <a:p>
            <a:r>
              <a:rPr lang="ja-JP" altLang="en-US" dirty="0"/>
              <a:t>③</a:t>
            </a:r>
            <a:r>
              <a:rPr kumimoji="1" lang="ja-JP" altLang="en-US" dirty="0" smtClean="0"/>
              <a:t>学校間の切磋琢磨による教育の質の向上</a:t>
            </a:r>
            <a:endParaRPr kumimoji="1" lang="ja-JP" altLang="en-US" dirty="0"/>
          </a:p>
        </p:txBody>
      </p:sp>
      <p:sp>
        <p:nvSpPr>
          <p:cNvPr id="17" name="テキスト ボックス 16"/>
          <p:cNvSpPr txBox="1"/>
          <p:nvPr/>
        </p:nvSpPr>
        <p:spPr>
          <a:xfrm>
            <a:off x="2389627" y="4030588"/>
            <a:ext cx="2376264" cy="1323439"/>
          </a:xfrm>
          <a:prstGeom prst="rect">
            <a:avLst/>
          </a:prstGeom>
          <a:noFill/>
          <a:ln>
            <a:solidFill>
              <a:schemeClr val="bg1">
                <a:lumMod val="85000"/>
              </a:schemeClr>
            </a:solidFill>
          </a:ln>
        </p:spPr>
        <p:txBody>
          <a:bodyPr wrap="square" rtlCol="0">
            <a:noAutofit/>
          </a:bodyPr>
          <a:lstStyle/>
          <a:p>
            <a:r>
              <a:rPr kumimoji="1" lang="ja-JP" altLang="en-US" sz="1600" dirty="0" smtClean="0"/>
              <a:t>・公立・私立間で生徒の受入枠を協議して設定（「公私７・３枠」）。公私の切磋琢磨が起こらない環境</a:t>
            </a:r>
            <a:endParaRPr kumimoji="1" lang="ja-JP" altLang="en-US" sz="1600" dirty="0"/>
          </a:p>
        </p:txBody>
      </p:sp>
      <p:sp>
        <p:nvSpPr>
          <p:cNvPr id="18" name="テキスト ボックス 17"/>
          <p:cNvSpPr txBox="1"/>
          <p:nvPr/>
        </p:nvSpPr>
        <p:spPr>
          <a:xfrm>
            <a:off x="5321987" y="4030588"/>
            <a:ext cx="3694541" cy="1077218"/>
          </a:xfrm>
          <a:prstGeom prst="rect">
            <a:avLst/>
          </a:prstGeom>
          <a:noFill/>
          <a:ln>
            <a:solidFill>
              <a:schemeClr val="bg1">
                <a:lumMod val="85000"/>
              </a:schemeClr>
            </a:solidFill>
          </a:ln>
        </p:spPr>
        <p:txBody>
          <a:bodyPr wrap="square" rtlCol="0">
            <a:noAutofit/>
          </a:bodyPr>
          <a:lstStyle/>
          <a:p>
            <a:r>
              <a:rPr lang="ja-JP" altLang="en-US" sz="1600" dirty="0" smtClean="0"/>
              <a:t>・公私それぞれが受入枠を確保し、公私トータルで高校進学予定者数を上回る募集人員を確保する仕組みにより、学校間の切磋琢磨の環境を整備</a:t>
            </a:r>
            <a:endParaRPr kumimoji="1" lang="ja-JP" altLang="en-US" sz="1600" dirty="0"/>
          </a:p>
        </p:txBody>
      </p:sp>
      <p:sp>
        <p:nvSpPr>
          <p:cNvPr id="16" name="テキスト ボックス 15"/>
          <p:cNvSpPr txBox="1"/>
          <p:nvPr/>
        </p:nvSpPr>
        <p:spPr>
          <a:xfrm>
            <a:off x="8494333" y="6526685"/>
            <a:ext cx="683568" cy="369332"/>
          </a:xfrm>
          <a:prstGeom prst="rect">
            <a:avLst/>
          </a:prstGeom>
          <a:noFill/>
        </p:spPr>
        <p:txBody>
          <a:bodyPr wrap="square" rtlCol="0">
            <a:spAutoFit/>
          </a:bodyPr>
          <a:lstStyle/>
          <a:p>
            <a:pPr algn="r"/>
            <a:fld id="{9C53C868-FF21-494D-AF88-8B2AF852388B}" type="slidenum">
              <a:rPr kumimoji="1" lang="ja-JP" altLang="en-US" smtClean="0"/>
              <a:pPr algn="r"/>
              <a:t>100</a:t>
            </a:fld>
            <a:endParaRPr kumimoji="1" lang="ja-JP" altLang="en-US" dirty="0"/>
          </a:p>
        </p:txBody>
      </p:sp>
      <p:sp>
        <p:nvSpPr>
          <p:cNvPr id="19" name="テキスト ボックス 18"/>
          <p:cNvSpPr txBox="1"/>
          <p:nvPr/>
        </p:nvSpPr>
        <p:spPr>
          <a:xfrm>
            <a:off x="251520" y="5482411"/>
            <a:ext cx="2016224" cy="898917"/>
          </a:xfrm>
          <a:prstGeom prst="rect">
            <a:avLst/>
          </a:prstGeom>
          <a:noFill/>
          <a:ln>
            <a:solidFill>
              <a:schemeClr val="bg1">
                <a:lumMod val="85000"/>
              </a:schemeClr>
            </a:solidFill>
          </a:ln>
        </p:spPr>
        <p:txBody>
          <a:bodyPr wrap="square" rtlCol="0">
            <a:noAutofit/>
          </a:bodyPr>
          <a:lstStyle/>
          <a:p>
            <a:r>
              <a:rPr lang="ja-JP" altLang="en-US" dirty="0"/>
              <a:t>④</a:t>
            </a:r>
            <a:r>
              <a:rPr kumimoji="1" lang="ja-JP" altLang="en-US" dirty="0" smtClean="0"/>
              <a:t>私立高校への経常費補助金の配分方法の転換</a:t>
            </a:r>
            <a:endParaRPr kumimoji="1" lang="ja-JP" altLang="en-US" dirty="0"/>
          </a:p>
        </p:txBody>
      </p:sp>
      <p:sp>
        <p:nvSpPr>
          <p:cNvPr id="20" name="テキスト ボックス 19"/>
          <p:cNvSpPr txBox="1"/>
          <p:nvPr/>
        </p:nvSpPr>
        <p:spPr>
          <a:xfrm>
            <a:off x="2387047" y="5460345"/>
            <a:ext cx="2376264" cy="1323439"/>
          </a:xfrm>
          <a:prstGeom prst="rect">
            <a:avLst/>
          </a:prstGeom>
          <a:noFill/>
          <a:ln>
            <a:solidFill>
              <a:schemeClr val="bg1">
                <a:lumMod val="85000"/>
              </a:schemeClr>
            </a:solidFill>
          </a:ln>
        </p:spPr>
        <p:txBody>
          <a:bodyPr wrap="square" rtlCol="0">
            <a:noAutofit/>
          </a:bodyPr>
          <a:lstStyle/>
          <a:p>
            <a:r>
              <a:rPr kumimoji="1" lang="ja-JP" altLang="en-US" sz="1600" dirty="0" smtClean="0"/>
              <a:t>・授業料水準などの配分基準により、学校間で、生徒一人当たり単価に大きな配分格差</a:t>
            </a:r>
            <a:r>
              <a:rPr kumimoji="1" lang="en-US" altLang="ja-JP" sz="1600" dirty="0" smtClean="0"/>
              <a:t>(</a:t>
            </a:r>
            <a:r>
              <a:rPr kumimoji="1" lang="ja-JP" altLang="en-US" sz="1600" dirty="0" smtClean="0"/>
              <a:t>２１年度で４倍</a:t>
            </a:r>
            <a:r>
              <a:rPr kumimoji="1" lang="en-US" altLang="ja-JP" sz="1600" dirty="0" smtClean="0"/>
              <a:t>)</a:t>
            </a:r>
            <a:endParaRPr kumimoji="1" lang="ja-JP" altLang="en-US" sz="1600" dirty="0"/>
          </a:p>
        </p:txBody>
      </p:sp>
      <p:sp>
        <p:nvSpPr>
          <p:cNvPr id="21" name="テキスト ボックス 20"/>
          <p:cNvSpPr txBox="1"/>
          <p:nvPr/>
        </p:nvSpPr>
        <p:spPr>
          <a:xfrm>
            <a:off x="5319407" y="5460345"/>
            <a:ext cx="3697121" cy="830997"/>
          </a:xfrm>
          <a:prstGeom prst="rect">
            <a:avLst/>
          </a:prstGeom>
          <a:noFill/>
          <a:ln>
            <a:solidFill>
              <a:schemeClr val="bg1">
                <a:lumMod val="85000"/>
              </a:schemeClr>
            </a:solidFill>
          </a:ln>
        </p:spPr>
        <p:txBody>
          <a:bodyPr wrap="square" rtlCol="0">
            <a:noAutofit/>
          </a:bodyPr>
          <a:lstStyle/>
          <a:p>
            <a:r>
              <a:rPr lang="ja-JP" altLang="en-US" sz="1600" dirty="0" smtClean="0"/>
              <a:t>・「パーヘッド</a:t>
            </a:r>
            <a:r>
              <a:rPr lang="en-US" altLang="ja-JP" sz="1600" dirty="0" smtClean="0"/>
              <a:t>(per head)</a:t>
            </a:r>
            <a:r>
              <a:rPr lang="ja-JP" altLang="en-US" sz="1600" dirty="0" smtClean="0"/>
              <a:t>の原則」（原則として生徒単価均等）で配分する制度に転換し、学校間の切磋琢磨を促す環境を整備</a:t>
            </a:r>
            <a:endParaRPr kumimoji="1" lang="ja-JP" altLang="en-US" sz="1600" dirty="0"/>
          </a:p>
        </p:txBody>
      </p:sp>
      <p:sp>
        <p:nvSpPr>
          <p:cNvPr id="22" name="テキスト ボックス 21"/>
          <p:cNvSpPr txBox="1"/>
          <p:nvPr/>
        </p:nvSpPr>
        <p:spPr>
          <a:xfrm>
            <a:off x="6012160" y="0"/>
            <a:ext cx="3131840" cy="338554"/>
          </a:xfrm>
          <a:prstGeom prst="rect">
            <a:avLst/>
          </a:prstGeom>
          <a:noFill/>
        </p:spPr>
        <p:txBody>
          <a:bodyPr wrap="square" rtlCol="0">
            <a:spAutoFit/>
          </a:bodyPr>
          <a:lstStyle/>
          <a:p>
            <a:pPr algn="r"/>
            <a:r>
              <a:rPr lang="ja-JP" altLang="en-US" sz="1600" u="sng" dirty="0"/>
              <a:t>Ｂ</a:t>
            </a:r>
            <a:r>
              <a:rPr lang="ja-JP" altLang="en-US" sz="1600" u="sng" dirty="0" smtClean="0"/>
              <a:t>　２．（４２）</a:t>
            </a:r>
            <a:endParaRPr lang="en-US" altLang="ja-JP" sz="1600" u="sng" dirty="0" smtClean="0"/>
          </a:p>
        </p:txBody>
      </p:sp>
    </p:spTree>
    <p:extLst>
      <p:ext uri="{BB962C8B-B14F-4D97-AF65-F5344CB8AC3E}">
        <p14:creationId xmlns:p14="http://schemas.microsoft.com/office/powerpoint/2010/main" val="9280666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TeradaTa\Desktop\現行制度.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7993"/>
            <a:ext cx="6915900"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1"/>
          <p:cNvSpPr>
            <a:spLocks noGrp="1"/>
          </p:cNvSpPr>
          <p:nvPr>
            <p:ph type="title"/>
          </p:nvPr>
        </p:nvSpPr>
        <p:spPr>
          <a:xfrm>
            <a:off x="179512" y="220448"/>
            <a:ext cx="8229600" cy="404664"/>
          </a:xfrm>
        </p:spPr>
        <p:txBody>
          <a:bodyPr>
            <a:normAutofit/>
          </a:bodyPr>
          <a:lstStyle/>
          <a:p>
            <a:pPr algn="l"/>
            <a:r>
              <a:rPr kumimoji="1" lang="ja-JP" altLang="en-US" sz="1600" dirty="0" smtClean="0"/>
              <a:t>■私立高校等授業料支援補助金の制度概要イメージ</a:t>
            </a:r>
            <a:endParaRPr kumimoji="1" lang="ja-JP" altLang="en-US" sz="1600" dirty="0"/>
          </a:p>
        </p:txBody>
      </p:sp>
      <p:sp>
        <p:nvSpPr>
          <p:cNvPr id="7" name="正方形/長方形 6"/>
          <p:cNvSpPr/>
          <p:nvPr/>
        </p:nvSpPr>
        <p:spPr>
          <a:xfrm>
            <a:off x="0" y="1917993"/>
            <a:ext cx="12596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4355976" y="1935927"/>
            <a:ext cx="4896544" cy="4255494"/>
            <a:chOff x="4355976" y="1935927"/>
            <a:chExt cx="4896544" cy="4255494"/>
          </a:xfrm>
        </p:grpSpPr>
        <p:pic>
          <p:nvPicPr>
            <p:cNvPr id="5" name="Picture 6" descr="D:\TeradaTa\Desktop\無題.jpg"/>
            <p:cNvPicPr>
              <a:picLocks noChangeAspect="1" noChangeArrowheads="1"/>
            </p:cNvPicPr>
            <p:nvPr/>
          </p:nvPicPr>
          <p:blipFill rotWithShape="1">
            <a:blip r:embed="rId3">
              <a:extLst>
                <a:ext uri="{28A0092B-C50C-407E-A947-70E740481C1C}">
                  <a14:useLocalDpi xmlns:a14="http://schemas.microsoft.com/office/drawing/2010/main" val="0"/>
                </a:ext>
              </a:extLst>
            </a:blip>
            <a:srcRect l="3683" r="28431"/>
            <a:stretch/>
          </p:blipFill>
          <p:spPr bwMode="auto">
            <a:xfrm>
              <a:off x="4608000" y="1965045"/>
              <a:ext cx="4644000" cy="422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4355976" y="1935927"/>
              <a:ext cx="4896544" cy="34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正方形/長方形 8"/>
          <p:cNvSpPr/>
          <p:nvPr/>
        </p:nvSpPr>
        <p:spPr>
          <a:xfrm>
            <a:off x="179512" y="1773977"/>
            <a:ext cx="20882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t>2010</a:t>
            </a:r>
            <a:r>
              <a:rPr kumimoji="1" lang="ja-JP" altLang="en-US" sz="1600" dirty="0" smtClean="0"/>
              <a:t>年度の制度</a:t>
            </a:r>
            <a:endParaRPr kumimoji="1" lang="ja-JP" altLang="en-US" sz="1600" dirty="0"/>
          </a:p>
        </p:txBody>
      </p:sp>
      <p:sp>
        <p:nvSpPr>
          <p:cNvPr id="10" name="正方形/長方形 9"/>
          <p:cNvSpPr/>
          <p:nvPr/>
        </p:nvSpPr>
        <p:spPr>
          <a:xfrm>
            <a:off x="5220072" y="1773977"/>
            <a:ext cx="20882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t>2011</a:t>
            </a:r>
            <a:r>
              <a:rPr kumimoji="1" lang="ja-JP" altLang="en-US" sz="1600" dirty="0" smtClean="0"/>
              <a:t>年度～</a:t>
            </a:r>
            <a:r>
              <a:rPr kumimoji="1" lang="ja-JP" altLang="en-US" sz="1600" dirty="0" err="1" smtClean="0"/>
              <a:t>の</a:t>
            </a:r>
            <a:r>
              <a:rPr kumimoji="1" lang="ja-JP" altLang="en-US" sz="1600" dirty="0" smtClean="0"/>
              <a:t>制度</a:t>
            </a:r>
            <a:endParaRPr kumimoji="1" lang="ja-JP" altLang="en-US" sz="1600" dirty="0"/>
          </a:p>
        </p:txBody>
      </p:sp>
      <p:sp>
        <p:nvSpPr>
          <p:cNvPr id="11" name="テキスト ボックス 10"/>
          <p:cNvSpPr txBox="1"/>
          <p:nvPr/>
        </p:nvSpPr>
        <p:spPr>
          <a:xfrm>
            <a:off x="5148064" y="6238473"/>
            <a:ext cx="3995936" cy="261610"/>
          </a:xfrm>
          <a:prstGeom prst="rect">
            <a:avLst/>
          </a:prstGeom>
          <a:noFill/>
        </p:spPr>
        <p:txBody>
          <a:bodyPr wrap="square" rtlCol="0">
            <a:spAutoFit/>
          </a:bodyPr>
          <a:lstStyle/>
          <a:p>
            <a:r>
              <a:rPr kumimoji="1" lang="en-US" altLang="ja-JP" sz="1100" dirty="0" smtClean="0"/>
              <a:t>※</a:t>
            </a:r>
            <a:r>
              <a:rPr kumimoji="1" lang="ja-JP" altLang="en-US" sz="1100" dirty="0" smtClean="0"/>
              <a:t>　</a:t>
            </a:r>
            <a:r>
              <a:rPr kumimoji="1" lang="en-US" altLang="ja-JP" sz="1100" dirty="0" smtClean="0"/>
              <a:t>2014</a:t>
            </a:r>
            <a:r>
              <a:rPr kumimoji="1" lang="ja-JP" altLang="en-US" sz="1100" dirty="0" smtClean="0"/>
              <a:t>年度は、国の就学支援金の増額などの変更がある</a:t>
            </a:r>
            <a:endParaRPr kumimoji="1" lang="ja-JP" altLang="en-US" sz="1100" dirty="0"/>
          </a:p>
        </p:txBody>
      </p:sp>
      <p:sp>
        <p:nvSpPr>
          <p:cNvPr id="12" name="テキスト ボックス 11"/>
          <p:cNvSpPr txBox="1"/>
          <p:nvPr/>
        </p:nvSpPr>
        <p:spPr>
          <a:xfrm>
            <a:off x="209815" y="620688"/>
            <a:ext cx="8928992" cy="830997"/>
          </a:xfrm>
          <a:prstGeom prst="rect">
            <a:avLst/>
          </a:prstGeom>
          <a:noFill/>
        </p:spPr>
        <p:txBody>
          <a:bodyPr wrap="square" rtlCol="0">
            <a:spAutoFit/>
          </a:bodyPr>
          <a:lstStyle/>
          <a:p>
            <a:r>
              <a:rPr kumimoji="1" lang="ja-JP" altLang="en-US" sz="1600" dirty="0" smtClean="0"/>
              <a:t>　</a:t>
            </a:r>
            <a:r>
              <a:rPr kumimoji="1" lang="en-US" altLang="ja-JP" sz="1600" dirty="0" smtClean="0"/>
              <a:t>2011</a:t>
            </a:r>
            <a:r>
              <a:rPr kumimoji="1" lang="ja-JP" altLang="en-US" sz="1600" dirty="0" smtClean="0"/>
              <a:t>年度の新</a:t>
            </a:r>
            <a:r>
              <a:rPr kumimoji="1" lang="en-US" altLang="ja-JP" sz="1600" dirty="0" smtClean="0"/>
              <a:t>1</a:t>
            </a:r>
            <a:r>
              <a:rPr kumimoji="1" lang="ja-JP" altLang="en-US" sz="1600" dirty="0" smtClean="0"/>
              <a:t>年生より、私立高校生等授業料支援補助金を</a:t>
            </a:r>
            <a:endParaRPr kumimoji="1" lang="en-US" altLang="ja-JP" sz="1600" dirty="0" smtClean="0"/>
          </a:p>
          <a:p>
            <a:r>
              <a:rPr lang="ja-JP" altLang="en-US" sz="1600" dirty="0" smtClean="0"/>
              <a:t>・所</a:t>
            </a:r>
            <a:r>
              <a:rPr lang="ja-JP" altLang="en-US" sz="1600" dirty="0"/>
              <a:t>得中位の世帯（年収</a:t>
            </a:r>
            <a:r>
              <a:rPr lang="en-US" altLang="ja-JP" sz="1600" dirty="0"/>
              <a:t>610</a:t>
            </a:r>
            <a:r>
              <a:rPr lang="ja-JP" altLang="en-US" sz="1600" dirty="0"/>
              <a:t>万円未満世帯）の生徒まで授業料を無償とし、</a:t>
            </a:r>
          </a:p>
          <a:p>
            <a:r>
              <a:rPr lang="ja-JP" altLang="en-US" sz="1600" dirty="0" smtClean="0"/>
              <a:t>・生徒</a:t>
            </a:r>
            <a:r>
              <a:rPr lang="ja-JP" altLang="en-US" sz="1600" dirty="0"/>
              <a:t>の</a:t>
            </a:r>
            <a:r>
              <a:rPr lang="en-US" altLang="ja-JP" sz="1600" dirty="0"/>
              <a:t>70</a:t>
            </a:r>
            <a:r>
              <a:rPr lang="ja-JP" altLang="en-US" sz="1600" dirty="0"/>
              <a:t>％（年収</a:t>
            </a:r>
            <a:r>
              <a:rPr lang="en-US" altLang="ja-JP" sz="1600" dirty="0"/>
              <a:t>800</a:t>
            </a:r>
            <a:r>
              <a:rPr lang="ja-JP" altLang="en-US" sz="1600" dirty="0"/>
              <a:t>万円未満世帯）までは保護者負担が</a:t>
            </a:r>
            <a:r>
              <a:rPr lang="en-US" altLang="ja-JP" sz="1600" dirty="0"/>
              <a:t>10</a:t>
            </a:r>
            <a:r>
              <a:rPr lang="ja-JP" altLang="en-US" sz="1600" dirty="0"/>
              <a:t>万円で収まる</a:t>
            </a:r>
            <a:r>
              <a:rPr lang="ja-JP" altLang="en-US" sz="1600" dirty="0" smtClean="0"/>
              <a:t>ように、大幅に拡充</a:t>
            </a:r>
            <a:endParaRPr kumimoji="1" lang="ja-JP" altLang="en-US" sz="1600" dirty="0"/>
          </a:p>
        </p:txBody>
      </p:sp>
      <p:sp>
        <p:nvSpPr>
          <p:cNvPr id="13" name="テキスト ボックス 1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101</a:t>
            </a:fld>
            <a:endParaRPr kumimoji="1" lang="ja-JP" altLang="en-US" dirty="0"/>
          </a:p>
        </p:txBody>
      </p:sp>
      <p:sp>
        <p:nvSpPr>
          <p:cNvPr id="14" name="テキスト ボックス 13"/>
          <p:cNvSpPr txBox="1"/>
          <p:nvPr/>
        </p:nvSpPr>
        <p:spPr>
          <a:xfrm>
            <a:off x="6012160" y="0"/>
            <a:ext cx="3131840" cy="338554"/>
          </a:xfrm>
          <a:prstGeom prst="rect">
            <a:avLst/>
          </a:prstGeom>
          <a:noFill/>
        </p:spPr>
        <p:txBody>
          <a:bodyPr wrap="square" rtlCol="0">
            <a:spAutoFit/>
          </a:bodyPr>
          <a:lstStyle/>
          <a:p>
            <a:pPr algn="r"/>
            <a:r>
              <a:rPr lang="ja-JP" altLang="en-US" sz="1600" u="sng" dirty="0"/>
              <a:t>Ｂ</a:t>
            </a:r>
            <a:r>
              <a:rPr lang="ja-JP" altLang="en-US" sz="1600" u="sng" dirty="0" smtClean="0"/>
              <a:t>　２．（４２）</a:t>
            </a:r>
            <a:endParaRPr lang="en-US" altLang="ja-JP" sz="1600" u="sng" dirty="0" smtClean="0"/>
          </a:p>
        </p:txBody>
      </p:sp>
    </p:spTree>
    <p:extLst>
      <p:ext uri="{BB962C8B-B14F-4D97-AF65-F5344CB8AC3E}">
        <p14:creationId xmlns:p14="http://schemas.microsoft.com/office/powerpoint/2010/main" val="16526255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95536" y="339638"/>
            <a:ext cx="8748464" cy="338554"/>
          </a:xfrm>
          <a:prstGeom prst="rect">
            <a:avLst/>
          </a:prstGeom>
          <a:noFill/>
        </p:spPr>
        <p:txBody>
          <a:bodyPr wrap="square" rtlCol="0">
            <a:spAutoFit/>
          </a:bodyPr>
          <a:lstStyle/>
          <a:p>
            <a:r>
              <a:rPr kumimoji="1" lang="ja-JP" altLang="en-US" sz="1600" dirty="0" smtClean="0"/>
              <a:t>■＜</a:t>
            </a:r>
            <a:r>
              <a:rPr kumimoji="1" lang="en-US" altLang="ja-JP" sz="1600" dirty="0" smtClean="0"/>
              <a:t>outcome</a:t>
            </a:r>
            <a:r>
              <a:rPr kumimoji="1" lang="ja-JP" altLang="en-US" sz="1600" dirty="0" smtClean="0"/>
              <a:t>＞公立・私立高校　入学者割合の推移</a:t>
            </a:r>
            <a:endParaRPr kumimoji="1" lang="ja-JP" altLang="en-US" sz="1600" dirty="0"/>
          </a:p>
        </p:txBody>
      </p:sp>
      <p:sp>
        <p:nvSpPr>
          <p:cNvPr id="12" name="テキスト ボックス 11"/>
          <p:cNvSpPr txBox="1"/>
          <p:nvPr/>
        </p:nvSpPr>
        <p:spPr>
          <a:xfrm>
            <a:off x="539552" y="743158"/>
            <a:ext cx="8280920" cy="584775"/>
          </a:xfrm>
          <a:prstGeom prst="rect">
            <a:avLst/>
          </a:prstGeom>
          <a:noFill/>
        </p:spPr>
        <p:txBody>
          <a:bodyPr wrap="square" rtlCol="0">
            <a:spAutoFit/>
          </a:bodyPr>
          <a:lstStyle/>
          <a:p>
            <a:r>
              <a:rPr kumimoji="1" lang="ja-JP" altLang="en-US" sz="1600" dirty="0" smtClean="0"/>
              <a:t>　</a:t>
            </a:r>
            <a:r>
              <a:rPr kumimoji="1" lang="en-US" altLang="ja-JP" sz="1600" dirty="0" smtClean="0"/>
              <a:t>2011</a:t>
            </a:r>
            <a:r>
              <a:rPr kumimoji="1" lang="ja-JP" altLang="en-US" sz="1600" dirty="0" smtClean="0"/>
              <a:t>年度より私学無償化制度が開始され、府内公立中学校卒業者の私立高校への入学割合が増加し、</a:t>
            </a:r>
            <a:r>
              <a:rPr lang="ja-JP" altLang="en-US" sz="1600" dirty="0"/>
              <a:t>３</a:t>
            </a:r>
            <a:r>
              <a:rPr kumimoji="1" lang="ja-JP" altLang="en-US" sz="1600" dirty="0" smtClean="0"/>
              <a:t>割を上回った。</a:t>
            </a:r>
            <a:endParaRPr kumimoji="1" lang="ja-JP" altLang="en-US" sz="1600" dirty="0"/>
          </a:p>
        </p:txBody>
      </p:sp>
      <p:sp>
        <p:nvSpPr>
          <p:cNvPr id="13" name="テキスト ボックス 12"/>
          <p:cNvSpPr txBox="1"/>
          <p:nvPr/>
        </p:nvSpPr>
        <p:spPr>
          <a:xfrm>
            <a:off x="8478688" y="6525344"/>
            <a:ext cx="683568" cy="369332"/>
          </a:xfrm>
          <a:prstGeom prst="rect">
            <a:avLst/>
          </a:prstGeom>
          <a:noFill/>
        </p:spPr>
        <p:txBody>
          <a:bodyPr wrap="square" rtlCol="0">
            <a:spAutoFit/>
          </a:bodyPr>
          <a:lstStyle/>
          <a:p>
            <a:pPr algn="r"/>
            <a:fld id="{9C53C868-FF21-494D-AF88-8B2AF852388B}" type="slidenum">
              <a:rPr kumimoji="1" lang="ja-JP" altLang="en-US" smtClean="0"/>
              <a:pPr algn="r"/>
              <a:t>102</a:t>
            </a:fld>
            <a:endParaRPr kumimoji="1" lang="ja-JP" altLang="en-US" dirty="0"/>
          </a:p>
        </p:txBody>
      </p:sp>
      <p:sp>
        <p:nvSpPr>
          <p:cNvPr id="16" name="テキスト ボックス 15"/>
          <p:cNvSpPr txBox="1"/>
          <p:nvPr/>
        </p:nvSpPr>
        <p:spPr>
          <a:xfrm>
            <a:off x="6012160" y="0"/>
            <a:ext cx="3131840" cy="338554"/>
          </a:xfrm>
          <a:prstGeom prst="rect">
            <a:avLst/>
          </a:prstGeom>
          <a:noFill/>
        </p:spPr>
        <p:txBody>
          <a:bodyPr wrap="square" rtlCol="0">
            <a:spAutoFit/>
          </a:bodyPr>
          <a:lstStyle/>
          <a:p>
            <a:pPr algn="r"/>
            <a:r>
              <a:rPr lang="ja-JP" altLang="en-US" sz="1600" u="sng" dirty="0"/>
              <a:t>Ｂ</a:t>
            </a:r>
            <a:r>
              <a:rPr lang="ja-JP" altLang="en-US" sz="1600" u="sng" dirty="0" smtClean="0"/>
              <a:t>　２．（４２）</a:t>
            </a:r>
            <a:endParaRPr lang="en-US" altLang="ja-JP" sz="1600" u="sng"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9" y="1397782"/>
            <a:ext cx="9242426" cy="521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3993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1206" y="216024"/>
            <a:ext cx="8587946" cy="620688"/>
          </a:xfrm>
        </p:spPr>
        <p:txBody>
          <a:bodyPr>
            <a:normAutofit/>
          </a:bodyPr>
          <a:lstStyle/>
          <a:p>
            <a:pPr algn="l"/>
            <a:r>
              <a:rPr kumimoji="1" lang="ja-JP" altLang="en-US" sz="1600" dirty="0" smtClean="0">
                <a:latin typeface="+mn-ea"/>
                <a:ea typeface="+mn-ea"/>
              </a:rPr>
              <a:t>■関連データ：私学助成の予算額の推移</a:t>
            </a:r>
            <a:endParaRPr kumimoji="1" lang="ja-JP" altLang="en-US" sz="1600" dirty="0">
              <a:latin typeface="+mn-ea"/>
              <a:ea typeface="+mn-ea"/>
            </a:endParaRPr>
          </a:p>
        </p:txBody>
      </p:sp>
      <p:sp>
        <p:nvSpPr>
          <p:cNvPr id="29" name="テキスト ボックス 28"/>
          <p:cNvSpPr txBox="1"/>
          <p:nvPr/>
        </p:nvSpPr>
        <p:spPr>
          <a:xfrm>
            <a:off x="8532440" y="6525344"/>
            <a:ext cx="683568" cy="369332"/>
          </a:xfrm>
          <a:prstGeom prst="rect">
            <a:avLst/>
          </a:prstGeom>
          <a:noFill/>
        </p:spPr>
        <p:txBody>
          <a:bodyPr wrap="square" rtlCol="0">
            <a:spAutoFit/>
          </a:bodyPr>
          <a:lstStyle/>
          <a:p>
            <a:pPr algn="r"/>
            <a:fld id="{9C53C868-FF21-494D-AF88-8B2AF852388B}" type="slidenum">
              <a:rPr kumimoji="1" lang="ja-JP" altLang="en-US" smtClean="0"/>
              <a:pPr algn="r"/>
              <a:t>103</a:t>
            </a:fld>
            <a:endParaRPr kumimoji="1" lang="ja-JP" altLang="en-US" dirty="0"/>
          </a:p>
        </p:txBody>
      </p:sp>
      <p:sp>
        <p:nvSpPr>
          <p:cNvPr id="30" name="テキスト ボックス 29"/>
          <p:cNvSpPr txBox="1"/>
          <p:nvPr/>
        </p:nvSpPr>
        <p:spPr>
          <a:xfrm>
            <a:off x="6012160" y="0"/>
            <a:ext cx="3131840" cy="338554"/>
          </a:xfrm>
          <a:prstGeom prst="rect">
            <a:avLst/>
          </a:prstGeom>
          <a:noFill/>
        </p:spPr>
        <p:txBody>
          <a:bodyPr wrap="square" rtlCol="0">
            <a:spAutoFit/>
          </a:bodyPr>
          <a:lstStyle/>
          <a:p>
            <a:pPr algn="r"/>
            <a:r>
              <a:rPr lang="ja-JP" altLang="en-US" sz="1600" u="sng" dirty="0"/>
              <a:t>Ｂ</a:t>
            </a:r>
            <a:r>
              <a:rPr lang="ja-JP" altLang="en-US" sz="1600" u="sng" dirty="0" smtClean="0"/>
              <a:t>　２．（４２）</a:t>
            </a:r>
            <a:endParaRPr lang="en-US" altLang="ja-JP" sz="1600" u="sng" dirty="0" smtClean="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7" y="548680"/>
            <a:ext cx="9070975"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 y="3648052"/>
            <a:ext cx="9034463"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9736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548680"/>
            <a:ext cx="8136904" cy="5949280"/>
          </a:xfrm>
        </p:spPr>
        <p:txBody>
          <a:bodyPr>
            <a:noAutofit/>
          </a:bodyPr>
          <a:lstStyle/>
          <a:p>
            <a:pPr>
              <a:spcBef>
                <a:spcPts val="1800"/>
              </a:spcBef>
            </a:pPr>
            <a:r>
              <a:rPr lang="en-US" altLang="ja-JP" sz="2400" dirty="0" smtClean="0"/>
              <a:t>【</a:t>
            </a:r>
            <a:r>
              <a:rPr lang="ja-JP" altLang="en-US" sz="2400" dirty="0" smtClean="0"/>
              <a:t>大阪府・大阪市共通資料</a:t>
            </a:r>
            <a:r>
              <a:rPr lang="en-US" altLang="ja-JP" sz="2400" dirty="0" smtClean="0"/>
              <a:t>】</a:t>
            </a:r>
            <a:br>
              <a:rPr lang="en-US" altLang="ja-JP" sz="2400" dirty="0" smtClean="0"/>
            </a:br>
            <a:r>
              <a:rPr lang="en-US" altLang="ja-JP" sz="2400" dirty="0" smtClean="0"/>
              <a:t/>
            </a:r>
            <a:br>
              <a:rPr lang="en-US" altLang="ja-JP" sz="2400" dirty="0" smtClean="0"/>
            </a:br>
            <a:r>
              <a:rPr lang="en-US" altLang="ja-JP" dirty="0" smtClean="0"/>
              <a:t>Ⅴ</a:t>
            </a:r>
            <a:r>
              <a:rPr kumimoji="1" lang="ja-JP" altLang="en-US" dirty="0" smtClean="0"/>
              <a:t>　大阪府市の連携</a:t>
            </a:r>
            <a:r>
              <a:rPr kumimoji="1" lang="en-US" altLang="ja-JP" dirty="0" smtClean="0"/>
              <a:t/>
            </a:r>
            <a:br>
              <a:rPr kumimoji="1" lang="en-US" altLang="ja-JP" dirty="0" smtClean="0"/>
            </a:br>
            <a:r>
              <a:rPr lang="ja-JP" altLang="en-US" sz="2400" dirty="0"/>
              <a:t>（１）　</a:t>
            </a:r>
            <a:r>
              <a:rPr lang="ja-JP" altLang="en-US" sz="2400" dirty="0" smtClean="0"/>
              <a:t>特</a:t>
            </a:r>
            <a:r>
              <a:rPr lang="ja-JP" altLang="en-US" sz="2400" dirty="0"/>
              <a:t>区制度の創出・活用</a:t>
            </a:r>
            <a:r>
              <a:rPr lang="en-US" altLang="ja-JP" sz="2400" dirty="0"/>
              <a:t/>
            </a:r>
            <a:br>
              <a:rPr lang="en-US" altLang="ja-JP" sz="2400" dirty="0"/>
            </a:br>
            <a:r>
              <a:rPr lang="ja-JP" altLang="en-US" sz="2400" dirty="0" smtClean="0"/>
              <a:t>（２）</a:t>
            </a:r>
            <a:r>
              <a:rPr lang="ja-JP" altLang="en-US" sz="2400" dirty="0"/>
              <a:t>　</a:t>
            </a:r>
            <a:r>
              <a:rPr lang="ja-JP" altLang="en-US" sz="2400" dirty="0" smtClean="0"/>
              <a:t>ＩＲ</a:t>
            </a:r>
            <a:r>
              <a:rPr lang="ja-JP" altLang="en-US" sz="2400" dirty="0"/>
              <a:t>実現に向けた検討</a:t>
            </a:r>
            <a:r>
              <a:rPr lang="en-US" altLang="ja-JP" sz="2400" dirty="0"/>
              <a:t/>
            </a:r>
            <a:br>
              <a:rPr lang="en-US" altLang="ja-JP" sz="2400" dirty="0"/>
            </a:br>
            <a:r>
              <a:rPr lang="ja-JP" altLang="en-US" sz="2400" dirty="0" smtClean="0">
                <a:latin typeface="ＭＳ Ｐゴシック" panose="020B0600070205080204" pitchFamily="50" charset="-128"/>
                <a:ea typeface="ＭＳ Ｐゴシック" panose="020B0600070205080204" pitchFamily="50" charset="-128"/>
              </a:rPr>
              <a:t>（３）大阪府市統合本部</a:t>
            </a:r>
            <a:r>
              <a:rPr lang="en-US" altLang="ja-JP" sz="2400" dirty="0" smtClean="0">
                <a:latin typeface="ＭＳ Ｐゴシック" panose="020B0600070205080204" pitchFamily="50" charset="-128"/>
                <a:ea typeface="ＭＳ Ｐゴシック" panose="020B0600070205080204" pitchFamily="50" charset="-128"/>
              </a:rPr>
              <a:t>	</a:t>
            </a:r>
            <a:br>
              <a:rPr lang="en-US" altLang="ja-JP" sz="2400" dirty="0" smtClean="0">
                <a:latin typeface="ＭＳ Ｐゴシック" panose="020B0600070205080204" pitchFamily="50" charset="-128"/>
                <a:ea typeface="ＭＳ Ｐゴシック" panose="020B0600070205080204" pitchFamily="50" charset="-128"/>
              </a:rPr>
            </a:br>
            <a:r>
              <a:rPr lang="ja-JP" altLang="en-US" sz="2400" dirty="0" smtClean="0">
                <a:latin typeface="ＭＳ Ｐゴシック" panose="020B0600070205080204" pitchFamily="50" charset="-128"/>
                <a:ea typeface="ＭＳ Ｐゴシック" panose="020B0600070205080204" pitchFamily="50" charset="-128"/>
              </a:rPr>
              <a:t>（４）有識者を交えた府市合同の戦略会議</a:t>
            </a:r>
            <a:r>
              <a:rPr lang="en-US" altLang="ja-JP" sz="2400" dirty="0" smtClean="0">
                <a:latin typeface="ＭＳ Ｐゴシック" panose="020B0600070205080204" pitchFamily="50" charset="-128"/>
                <a:ea typeface="ＭＳ Ｐゴシック" panose="020B0600070205080204" pitchFamily="50" charset="-128"/>
              </a:rPr>
              <a:t/>
            </a:r>
            <a:br>
              <a:rPr lang="en-US" altLang="ja-JP" sz="2400" dirty="0" smtClean="0">
                <a:latin typeface="ＭＳ Ｐゴシック" panose="020B0600070205080204" pitchFamily="50" charset="-128"/>
                <a:ea typeface="ＭＳ Ｐゴシック" panose="020B0600070205080204" pitchFamily="50" charset="-128"/>
              </a:rPr>
            </a:br>
            <a:r>
              <a:rPr lang="ja-JP" altLang="en-US" sz="2400" dirty="0" smtClean="0">
                <a:latin typeface="ＭＳ Ｐゴシック" panose="020B0600070205080204" pitchFamily="50" charset="-128"/>
                <a:ea typeface="ＭＳ Ｐゴシック" panose="020B0600070205080204" pitchFamily="50" charset="-128"/>
              </a:rPr>
              <a:t>（５）組織統合</a:t>
            </a:r>
            <a:r>
              <a:rPr lang="en-US" altLang="ja-JP" sz="2400" dirty="0" smtClean="0">
                <a:latin typeface="ＭＳ Ｐゴシック" panose="020B0600070205080204" pitchFamily="50" charset="-128"/>
                <a:ea typeface="ＭＳ Ｐゴシック" panose="020B0600070205080204" pitchFamily="50" charset="-128"/>
              </a:rPr>
              <a:t/>
            </a:r>
            <a:br>
              <a:rPr lang="en-US" altLang="ja-JP" sz="2400" dirty="0" smtClean="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　　　①大阪府中小企業信用保証協会・大阪市信用保証協会	</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　　　②大阪府立病院・大阪市民病院の統合	</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　　　③大阪府立公衆衛生研究所・大阪市立環境科学研究所</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　　　④大阪府立大学・大阪市立大学	</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　　　⑤その他の組織統合</a:t>
            </a:r>
            <a:br>
              <a:rPr lang="ja-JP" altLang="en-US" sz="2000" dirty="0">
                <a:latin typeface="ＭＳ Ｐゴシック" panose="020B0600070205080204" pitchFamily="50" charset="-128"/>
                <a:ea typeface="ＭＳ Ｐゴシック" panose="020B0600070205080204" pitchFamily="50" charset="-128"/>
              </a:rPr>
            </a:br>
            <a:r>
              <a:rPr lang="ja-JP" altLang="en-US" sz="2400" dirty="0" smtClean="0">
                <a:latin typeface="ＭＳ Ｐゴシック" panose="020B0600070205080204" pitchFamily="50" charset="-128"/>
                <a:ea typeface="ＭＳ Ｐゴシック" panose="020B0600070205080204" pitchFamily="50" charset="-128"/>
              </a:rPr>
              <a:t>（６）事業連携等</a:t>
            </a:r>
            <a:r>
              <a:rPr lang="en-US" altLang="ja-JP" sz="2400" dirty="0" smtClean="0">
                <a:latin typeface="ＭＳ Ｐゴシック" panose="020B0600070205080204" pitchFamily="50" charset="-128"/>
                <a:ea typeface="ＭＳ Ｐゴシック" panose="020B0600070205080204" pitchFamily="50" charset="-128"/>
              </a:rPr>
              <a:t/>
            </a:r>
            <a:br>
              <a:rPr lang="en-US" altLang="ja-JP" sz="2400" dirty="0" smtClean="0">
                <a:latin typeface="ＭＳ Ｐゴシック" panose="020B0600070205080204" pitchFamily="50" charset="-128"/>
                <a:ea typeface="ＭＳ Ｐゴシック" panose="020B0600070205080204" pitchFamily="50" charset="-128"/>
              </a:rPr>
            </a:br>
            <a:r>
              <a:rPr lang="ja-JP" altLang="en-US" sz="2000" dirty="0" smtClean="0">
                <a:latin typeface="ＭＳ Ｐゴシック" panose="020B0600070205080204" pitchFamily="50" charset="-128"/>
                <a:ea typeface="ＭＳ Ｐゴシック" panose="020B0600070205080204" pitchFamily="50" charset="-128"/>
              </a:rPr>
              <a:t>　　　①大阪府立中之島図書館・大阪市中央公会堂の連携</a:t>
            </a:r>
            <a:r>
              <a:rPr lang="en-US" altLang="ja-JP" sz="2000" dirty="0">
                <a:latin typeface="ＭＳ Ｐゴシック" panose="020B0600070205080204" pitchFamily="50" charset="-128"/>
                <a:ea typeface="ＭＳ Ｐゴシック" panose="020B0600070205080204" pitchFamily="50" charset="-128"/>
              </a:rPr>
              <a:t/>
            </a:r>
            <a:br>
              <a:rPr lang="en-US" altLang="ja-JP" sz="2000" dirty="0">
                <a:latin typeface="ＭＳ Ｐゴシック" panose="020B0600070205080204" pitchFamily="50" charset="-128"/>
                <a:ea typeface="ＭＳ Ｐゴシック" panose="020B0600070205080204" pitchFamily="50" charset="-128"/>
              </a:rPr>
            </a:br>
            <a:r>
              <a:rPr lang="ja-JP" altLang="en-US" sz="2000" dirty="0" smtClean="0">
                <a:latin typeface="ＭＳ Ｐゴシック" panose="020B0600070205080204" pitchFamily="50" charset="-128"/>
                <a:ea typeface="ＭＳ Ｐゴシック" panose="020B0600070205080204" pitchFamily="50" charset="-128"/>
              </a:rPr>
              <a:t>　　　②その他の事業連携と事業移管</a:t>
            </a:r>
            <a:endParaRPr lang="en-US" altLang="ja-JP" sz="2000" dirty="0" smtClean="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104</a:t>
            </a:fld>
            <a:endParaRPr kumimoji="1" lang="ja-JP" altLang="en-US" dirty="0"/>
          </a:p>
        </p:txBody>
      </p:sp>
    </p:spTree>
    <p:extLst>
      <p:ext uri="{BB962C8B-B14F-4D97-AF65-F5344CB8AC3E}">
        <p14:creationId xmlns:p14="http://schemas.microsoft.com/office/powerpoint/2010/main" val="28466707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105</a:t>
            </a:fld>
            <a:endParaRPr kumimoji="1" lang="ja-JP" altLang="en-US" dirty="0"/>
          </a:p>
        </p:txBody>
      </p:sp>
      <p:sp>
        <p:nvSpPr>
          <p:cNvPr id="5" name="テキスト ボックス 4"/>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sp>
        <p:nvSpPr>
          <p:cNvPr id="7" name="テキスト ボックス 6"/>
          <p:cNvSpPr txBox="1"/>
          <p:nvPr/>
        </p:nvSpPr>
        <p:spPr>
          <a:xfrm>
            <a:off x="-14684" y="0"/>
            <a:ext cx="602684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１</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）特区制度の創出・活用</a:t>
            </a:r>
            <a:endPar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1258708649"/>
              </p:ext>
            </p:extLst>
          </p:nvPr>
        </p:nvGraphicFramePr>
        <p:xfrm>
          <a:off x="251520" y="548680"/>
          <a:ext cx="8712968" cy="5904656"/>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533816">
                <a:tc>
                  <a:txBody>
                    <a:bodyPr/>
                    <a:lstStyle/>
                    <a:p>
                      <a:pPr marL="0" indent="0"/>
                      <a:r>
                        <a:rPr kumimoji="1" lang="ja-JP" altLang="en-US" sz="1400" dirty="0" smtClean="0">
                          <a:solidFill>
                            <a:schemeClr val="tx1"/>
                          </a:solidFill>
                        </a:rPr>
                        <a:t>　産業構造の変化、アジア新興国の台頭による国際競争が激化。高度経済成長期に大阪経済を支えた繊維・家電産業の分野での優位性が低下。</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　今後の大阪のポテンシャルを活かせるライフサイエンスやバッテリー・エネルギーの分野で競争力を強化するためには、国内他地域と差別化できる大胆な規制改革や、海外企業等を呼び込む税制措置などが必要（大阪の「特区」化）。</a:t>
                      </a:r>
                    </a:p>
                    <a:p>
                      <a:endParaRPr kumimoji="1" lang="ja-JP" altLang="en-US"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177800" indent="-177800"/>
                      <a:r>
                        <a:rPr kumimoji="1" lang="ja-JP" altLang="en-US" sz="1400" dirty="0" smtClean="0">
                          <a:solidFill>
                            <a:schemeClr val="tx1"/>
                          </a:solidFill>
                        </a:rPr>
                        <a:t>①大都市圏を対象とした新たな特区制度の創設</a:t>
                      </a:r>
                      <a:endParaRPr kumimoji="1" lang="en-US" altLang="ja-JP" sz="1400" dirty="0" smtClean="0">
                        <a:solidFill>
                          <a:schemeClr val="tx1"/>
                        </a:solidFill>
                      </a:endParaRPr>
                    </a:p>
                    <a:p>
                      <a:pPr marL="177800" indent="-177800"/>
                      <a:endParaRPr kumimoji="1" lang="en-US" altLang="ja-JP" sz="1400" dirty="0" smtClean="0">
                        <a:solidFill>
                          <a:schemeClr val="tx1"/>
                        </a:solidFill>
                      </a:endParaRPr>
                    </a:p>
                    <a:p>
                      <a:pPr marL="177800" indent="-177800"/>
                      <a:r>
                        <a:rPr kumimoji="1" lang="ja-JP" altLang="en-US" sz="1400" dirty="0" smtClean="0">
                          <a:solidFill>
                            <a:schemeClr val="tx1"/>
                          </a:solidFill>
                        </a:rPr>
                        <a:t>②大阪の産業ポテンシャルを活かせる分野での特区指定の実現</a:t>
                      </a:r>
                      <a:endParaRPr kumimoji="1" lang="en-US" altLang="ja-JP" sz="1400" dirty="0" smtClean="0">
                        <a:solidFill>
                          <a:schemeClr val="tx1"/>
                        </a:solidFill>
                      </a:endParaRPr>
                    </a:p>
                    <a:p>
                      <a:pPr marL="177800" indent="-177800"/>
                      <a:endParaRPr kumimoji="1" lang="en-US" altLang="ja-JP" sz="1400" dirty="0" smtClean="0">
                        <a:solidFill>
                          <a:schemeClr val="tx1"/>
                        </a:solidFill>
                      </a:endParaRPr>
                    </a:p>
                    <a:p>
                      <a:pPr marL="177800" indent="-177800"/>
                      <a:r>
                        <a:rPr kumimoji="1" lang="ja-JP" altLang="en-US" sz="1400" dirty="0" smtClean="0">
                          <a:solidFill>
                            <a:schemeClr val="tx1"/>
                          </a:solidFill>
                        </a:rPr>
                        <a:t>③特区を活用した規制緩和の実現・法人税の実効税率の低減等による国際競争力の強化、海外企業等の誘致強化</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88900" indent="-88900"/>
                      <a:r>
                        <a:rPr kumimoji="1" lang="ja-JP" altLang="en-US" sz="1400" dirty="0" smtClean="0">
                          <a:solidFill>
                            <a:schemeClr val="tx1"/>
                          </a:solidFill>
                        </a:rPr>
                        <a:t>①国際戦略総合特区の創設働きかけ</a:t>
                      </a:r>
                      <a:endParaRPr kumimoji="1" lang="en-US" altLang="ja-JP" sz="1400" dirty="0" smtClean="0">
                        <a:solidFill>
                          <a:schemeClr val="tx1"/>
                        </a:solidFill>
                      </a:endParaRPr>
                    </a:p>
                    <a:p>
                      <a:pPr marL="88900" indent="-88900"/>
                      <a:endParaRPr kumimoji="1" lang="en-US" altLang="ja-JP" sz="1400" dirty="0" smtClean="0">
                        <a:solidFill>
                          <a:schemeClr val="tx1"/>
                        </a:solidFill>
                      </a:endParaRPr>
                    </a:p>
                    <a:p>
                      <a:pPr marL="88900" indent="-88900"/>
                      <a:r>
                        <a:rPr kumimoji="1" lang="ja-JP" altLang="en-US" sz="1400" dirty="0" smtClean="0">
                          <a:solidFill>
                            <a:schemeClr val="tx1"/>
                          </a:solidFill>
                        </a:rPr>
                        <a:t>②地域指定獲得</a:t>
                      </a:r>
                      <a:endParaRPr kumimoji="1" lang="en-US" altLang="ja-JP" sz="1400" dirty="0" smtClean="0">
                        <a:solidFill>
                          <a:schemeClr val="tx1"/>
                        </a:solidFill>
                      </a:endParaRPr>
                    </a:p>
                    <a:p>
                      <a:pPr marL="88900" indent="-88900"/>
                      <a:r>
                        <a:rPr kumimoji="1" lang="ja-JP" altLang="en-US" sz="1400" dirty="0" smtClean="0">
                          <a:solidFill>
                            <a:schemeClr val="tx1"/>
                          </a:solidFill>
                        </a:rPr>
                        <a:t>　２つの分野（ライフサイエンス（医薬品・医療機器等）、エネルギー（バッテリー関連）産業の２分野を軸に指定を獲得</a:t>
                      </a:r>
                      <a:endParaRPr kumimoji="1" lang="en-US" altLang="ja-JP" sz="1400" dirty="0" smtClean="0">
                        <a:solidFill>
                          <a:schemeClr val="tx1"/>
                        </a:solidFill>
                      </a:endParaRPr>
                    </a:p>
                    <a:p>
                      <a:pPr marL="88900" indent="-88900"/>
                      <a:endParaRPr kumimoji="1" lang="en-US" altLang="ja-JP" sz="1400" dirty="0" smtClean="0">
                        <a:solidFill>
                          <a:schemeClr val="tx1"/>
                        </a:solidFill>
                      </a:endParaRPr>
                    </a:p>
                    <a:p>
                      <a:pPr marL="88900" indent="-88900"/>
                      <a:r>
                        <a:rPr kumimoji="1" lang="ja-JP" altLang="en-US" sz="1400" dirty="0" smtClean="0">
                          <a:solidFill>
                            <a:schemeClr val="tx1"/>
                          </a:solidFill>
                        </a:rPr>
                        <a:t>　さらに、</a:t>
                      </a:r>
                      <a:r>
                        <a:rPr kumimoji="1" lang="en-US" altLang="ja-JP" sz="1400" dirty="0" smtClean="0">
                          <a:solidFill>
                            <a:schemeClr val="tx1"/>
                          </a:solidFill>
                        </a:rPr>
                        <a:t>2014</a:t>
                      </a:r>
                      <a:r>
                        <a:rPr kumimoji="1" lang="ja-JP" altLang="en-US" sz="1400" dirty="0" smtClean="0">
                          <a:solidFill>
                            <a:schemeClr val="tx1"/>
                          </a:solidFill>
                        </a:rPr>
                        <a:t>年</a:t>
                      </a:r>
                      <a:r>
                        <a:rPr kumimoji="1" lang="en-US" altLang="ja-JP" sz="1400" dirty="0" smtClean="0">
                          <a:solidFill>
                            <a:schemeClr val="tx1"/>
                          </a:solidFill>
                        </a:rPr>
                        <a:t>5</a:t>
                      </a:r>
                      <a:r>
                        <a:rPr kumimoji="1" lang="ja-JP" altLang="en-US" sz="1400" dirty="0" smtClean="0">
                          <a:solidFill>
                            <a:schemeClr val="tx1"/>
                          </a:solidFill>
                        </a:rPr>
                        <a:t>月には新たな特区制度「国家戦略特区」のプロジェクトに提案し区域指定を獲得。（関西圏としての指定）</a:t>
                      </a:r>
                      <a:endParaRPr kumimoji="1" lang="en-US" altLang="ja-JP" sz="1400" dirty="0" smtClean="0">
                        <a:solidFill>
                          <a:schemeClr val="tx1"/>
                        </a:solidFill>
                      </a:endParaRPr>
                    </a:p>
                    <a:p>
                      <a:pPr marL="88900" indent="-88900"/>
                      <a:endParaRPr kumimoji="1" lang="en-US" altLang="ja-JP" sz="1400" dirty="0" smtClean="0">
                        <a:solidFill>
                          <a:schemeClr val="tx1"/>
                        </a:solidFill>
                      </a:endParaRPr>
                    </a:p>
                    <a:p>
                      <a:pPr marL="88900" indent="-88900"/>
                      <a:r>
                        <a:rPr kumimoji="1" lang="ja-JP" altLang="en-US" sz="1400" dirty="0" smtClean="0">
                          <a:solidFill>
                            <a:schemeClr val="tx1"/>
                          </a:solidFill>
                        </a:rPr>
                        <a:t>③特区指定地域における地方税の軽減措置を実施、府内各市町の税優遇措置と併せて実質地方税ゼロを実現</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①国際戦略総合特区スタート（大阪から提案した税制措置を盛り込んだ特区制度の創設）</a:t>
                      </a:r>
                    </a:p>
                    <a:p>
                      <a:pPr marL="177800" indent="-177800"/>
                      <a:endParaRPr kumimoji="1" lang="en-US" altLang="ja-JP" sz="1400" dirty="0" smtClean="0">
                        <a:solidFill>
                          <a:schemeClr val="tx1"/>
                        </a:solidFill>
                      </a:endParaRPr>
                    </a:p>
                    <a:p>
                      <a:pPr marL="177800" indent="-177800"/>
                      <a:r>
                        <a:rPr kumimoji="1" lang="ja-JP" altLang="en-US" sz="1400" dirty="0" smtClean="0">
                          <a:solidFill>
                            <a:schemeClr val="tx1"/>
                          </a:solidFill>
                        </a:rPr>
                        <a:t>②認定プロジェクト数</a:t>
                      </a:r>
                      <a:r>
                        <a:rPr kumimoji="1" lang="en-US" altLang="ja-JP" sz="1400" dirty="0" smtClean="0">
                          <a:solidFill>
                            <a:schemeClr val="tx1"/>
                          </a:solidFill>
                        </a:rPr>
                        <a:t>46</a:t>
                      </a:r>
                      <a:r>
                        <a:rPr kumimoji="1" lang="ja-JP" altLang="en-US" sz="1400" dirty="0" smtClean="0">
                          <a:solidFill>
                            <a:schemeClr val="tx1"/>
                          </a:solidFill>
                        </a:rPr>
                        <a:t>件（全国最多）</a:t>
                      </a:r>
                      <a:endParaRPr kumimoji="1" lang="en-US" altLang="ja-JP" sz="1400" dirty="0" smtClean="0">
                        <a:solidFill>
                          <a:schemeClr val="tx1"/>
                        </a:solidFill>
                      </a:endParaRPr>
                    </a:p>
                    <a:p>
                      <a:pPr marL="177800" indent="-177800"/>
                      <a:r>
                        <a:rPr kumimoji="1" lang="ja-JP" altLang="en-US" sz="14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うち大阪府内地区が関連するﾌﾟﾛｼﾞｪｸﾄ</a:t>
                      </a:r>
                      <a:r>
                        <a:rPr kumimoji="1" lang="en-US" altLang="ja-JP" sz="1200" dirty="0" smtClean="0">
                          <a:solidFill>
                            <a:schemeClr val="tx1"/>
                          </a:solidFill>
                        </a:rPr>
                        <a:t>31</a:t>
                      </a:r>
                      <a:r>
                        <a:rPr kumimoji="1" lang="ja-JP" altLang="en-US" sz="1200" dirty="0" smtClean="0">
                          <a:solidFill>
                            <a:schemeClr val="tx1"/>
                          </a:solidFill>
                        </a:rPr>
                        <a:t>件</a:t>
                      </a:r>
                      <a:endParaRPr kumimoji="1" lang="en-US" altLang="ja-JP" sz="1200" dirty="0" smtClean="0">
                        <a:solidFill>
                          <a:schemeClr val="tx1"/>
                        </a:solidFill>
                      </a:endParaRPr>
                    </a:p>
                    <a:p>
                      <a:pPr marL="177800" indent="-177800"/>
                      <a:r>
                        <a:rPr kumimoji="1" lang="ja-JP" altLang="en-US" sz="1400" dirty="0" smtClean="0">
                          <a:solidFill>
                            <a:schemeClr val="tx1"/>
                          </a:solidFill>
                        </a:rPr>
                        <a:t>　</a:t>
                      </a:r>
                      <a:r>
                        <a:rPr kumimoji="1" lang="en-US" altLang="ja-JP" sz="1400" dirty="0" smtClean="0">
                          <a:solidFill>
                            <a:schemeClr val="tx1"/>
                          </a:solidFill>
                        </a:rPr>
                        <a:t>-</a:t>
                      </a:r>
                      <a:r>
                        <a:rPr kumimoji="1" lang="ja-JP" altLang="en-US" sz="1400" dirty="0" smtClean="0">
                          <a:solidFill>
                            <a:schemeClr val="tx1"/>
                          </a:solidFill>
                        </a:rPr>
                        <a:t>認定プロジェクトに係る民間事業者等の投資総額　約</a:t>
                      </a:r>
                      <a:r>
                        <a:rPr kumimoji="1" lang="en-US" altLang="ja-JP" sz="1400" dirty="0" smtClean="0">
                          <a:solidFill>
                            <a:schemeClr val="tx1"/>
                          </a:solidFill>
                        </a:rPr>
                        <a:t>631</a:t>
                      </a:r>
                      <a:r>
                        <a:rPr kumimoji="1" lang="ja-JP" altLang="en-US" sz="1400" dirty="0" smtClean="0">
                          <a:solidFill>
                            <a:schemeClr val="tx1"/>
                          </a:solidFill>
                        </a:rPr>
                        <a:t>億円（見込含）</a:t>
                      </a:r>
                    </a:p>
                    <a:p>
                      <a:pPr marL="177800" indent="-177800"/>
                      <a:r>
                        <a:rPr kumimoji="1" lang="ja-JP" altLang="en-US" sz="1400" dirty="0" smtClean="0">
                          <a:solidFill>
                            <a:schemeClr val="tx1"/>
                          </a:solidFill>
                        </a:rPr>
                        <a:t>　</a:t>
                      </a:r>
                      <a:r>
                        <a:rPr kumimoji="1" lang="en-US" altLang="ja-JP" sz="1400" dirty="0" smtClean="0">
                          <a:solidFill>
                            <a:schemeClr val="tx1"/>
                          </a:solidFill>
                        </a:rPr>
                        <a:t>-PMDA</a:t>
                      </a:r>
                      <a:r>
                        <a:rPr kumimoji="1" lang="ja-JP" altLang="en-US" sz="1400" dirty="0" smtClean="0">
                          <a:solidFill>
                            <a:schemeClr val="tx1"/>
                          </a:solidFill>
                        </a:rPr>
                        <a:t>関西支部設置実現など　</a:t>
                      </a:r>
                      <a:endParaRPr kumimoji="1" lang="en-US" altLang="ja-JP" sz="1400" dirty="0" smtClean="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799483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106</a:t>
            </a:fld>
            <a:endParaRPr kumimoji="1" lang="ja-JP" altLang="en-US" dirty="0"/>
          </a:p>
        </p:txBody>
      </p:sp>
      <p:sp>
        <p:nvSpPr>
          <p:cNvPr id="9" name="正方形/長方形 8"/>
          <p:cNvSpPr/>
          <p:nvPr/>
        </p:nvSpPr>
        <p:spPr>
          <a:xfrm>
            <a:off x="2851601" y="1179289"/>
            <a:ext cx="476186" cy="249656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lang="ja-JP" altLang="en-US" sz="1200" dirty="0">
                <a:solidFill>
                  <a:schemeClr val="tx1"/>
                </a:solidFill>
              </a:rPr>
              <a:t>▲</a:t>
            </a:r>
            <a:r>
              <a:rPr kumimoji="1" lang="en-US" altLang="ja-JP" sz="1200" dirty="0" smtClean="0">
                <a:solidFill>
                  <a:schemeClr val="tx1"/>
                </a:solidFill>
              </a:rPr>
              <a:t>11</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a:t>
            </a:r>
            <a:endParaRPr kumimoji="1" lang="en-US" altLang="ja-JP" sz="1200" dirty="0" smtClean="0">
              <a:solidFill>
                <a:schemeClr val="tx1"/>
              </a:solidFill>
            </a:endParaRPr>
          </a:p>
          <a:p>
            <a:pPr marL="355600"/>
            <a:r>
              <a:rPr kumimoji="1" lang="ja-JP" altLang="en-US" sz="1200" dirty="0" smtClean="0">
                <a:solidFill>
                  <a:schemeClr val="tx1"/>
                </a:solidFill>
              </a:rPr>
              <a:t>国際戦略総合特区制度</a:t>
            </a:r>
            <a:r>
              <a:rPr lang="ja-JP" altLang="en-US" sz="1200" dirty="0" smtClean="0">
                <a:solidFill>
                  <a:schemeClr val="tx1"/>
                </a:solidFill>
              </a:rPr>
              <a:t>創設</a:t>
            </a:r>
            <a:endParaRPr kumimoji="1" lang="en-US" altLang="ja-JP" sz="1200" dirty="0" smtClean="0">
              <a:solidFill>
                <a:schemeClr val="tx1"/>
              </a:solidFill>
            </a:endParaRPr>
          </a:p>
        </p:txBody>
      </p:sp>
      <p:sp>
        <p:nvSpPr>
          <p:cNvPr id="10" name="正方形/長方形 9"/>
          <p:cNvSpPr/>
          <p:nvPr/>
        </p:nvSpPr>
        <p:spPr>
          <a:xfrm>
            <a:off x="1907704" y="4104326"/>
            <a:ext cx="428497" cy="23490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10</a:t>
            </a:r>
            <a:r>
              <a:rPr kumimoji="1" lang="ja-JP" altLang="en-US" sz="1200" dirty="0" smtClean="0">
                <a:solidFill>
                  <a:schemeClr val="tx1"/>
                </a:solidFill>
              </a:rPr>
              <a:t>年　</a:t>
            </a:r>
            <a:r>
              <a:rPr lang="ja-JP" altLang="en-US" sz="1200" dirty="0" smtClean="0">
                <a:solidFill>
                  <a:schemeClr val="tx1"/>
                </a:solidFill>
              </a:rPr>
              <a:t>特区制度提案</a:t>
            </a:r>
            <a:endParaRPr kumimoji="1" lang="en-US" altLang="ja-JP" sz="1200" dirty="0" smtClean="0">
              <a:solidFill>
                <a:schemeClr val="tx1"/>
              </a:solidFill>
            </a:endParaRPr>
          </a:p>
        </p:txBody>
      </p:sp>
      <p:sp>
        <p:nvSpPr>
          <p:cNvPr id="11" name="正方形/長方形 10"/>
          <p:cNvSpPr/>
          <p:nvPr/>
        </p:nvSpPr>
        <p:spPr>
          <a:xfrm>
            <a:off x="3276963" y="4104326"/>
            <a:ext cx="611781" cy="23490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11</a:t>
            </a:r>
            <a:r>
              <a:rPr kumimoji="1" lang="ja-JP" altLang="en-US" sz="1200" dirty="0" smtClean="0">
                <a:solidFill>
                  <a:schemeClr val="tx1"/>
                </a:solidFill>
              </a:rPr>
              <a:t>年</a:t>
            </a:r>
            <a:r>
              <a:rPr kumimoji="1" lang="en-US" altLang="ja-JP" sz="1200" dirty="0" smtClean="0">
                <a:solidFill>
                  <a:schemeClr val="tx1"/>
                </a:solidFill>
              </a:rPr>
              <a:t>12</a:t>
            </a:r>
            <a:r>
              <a:rPr kumimoji="1" lang="ja-JP" altLang="en-US" sz="1200" dirty="0" smtClean="0">
                <a:solidFill>
                  <a:schemeClr val="tx1"/>
                </a:solidFill>
              </a:rPr>
              <a:t>月</a:t>
            </a:r>
            <a:endParaRPr kumimoji="1" lang="en-US" altLang="ja-JP" sz="1200" dirty="0" smtClean="0">
              <a:solidFill>
                <a:schemeClr val="tx1"/>
              </a:solidFill>
            </a:endParaRPr>
          </a:p>
          <a:p>
            <a:pPr marL="355600"/>
            <a:r>
              <a:rPr kumimoji="1" lang="ja-JP" altLang="en-US" sz="1200" dirty="0" smtClean="0">
                <a:solidFill>
                  <a:schemeClr val="tx1"/>
                </a:solidFill>
              </a:rPr>
              <a:t>関西（３府県３市）地域指定</a:t>
            </a:r>
            <a:r>
              <a:rPr kumimoji="1" lang="en-US" altLang="ja-JP" sz="1200" dirty="0" smtClean="0">
                <a:solidFill>
                  <a:schemeClr val="tx1"/>
                </a:solidFill>
              </a:rPr>
              <a:t/>
            </a:r>
            <a:br>
              <a:rPr kumimoji="1" lang="en-US" altLang="ja-JP" sz="1200" dirty="0" smtClean="0">
                <a:solidFill>
                  <a:schemeClr val="tx1"/>
                </a:solidFill>
              </a:rPr>
            </a:br>
            <a:r>
              <a:rPr kumimoji="1" lang="ja-JP" altLang="en-US" sz="1200" dirty="0" smtClean="0">
                <a:solidFill>
                  <a:schemeClr val="tx1"/>
                </a:solidFill>
              </a:rPr>
              <a:t>獲得</a:t>
            </a:r>
            <a:endParaRPr kumimoji="1" lang="en-US" altLang="ja-JP" sz="1200" dirty="0" smtClean="0">
              <a:solidFill>
                <a:schemeClr val="tx1"/>
              </a:solidFill>
            </a:endParaRPr>
          </a:p>
        </p:txBody>
      </p:sp>
      <p:sp>
        <p:nvSpPr>
          <p:cNvPr id="12" name="正方形/長方形 11"/>
          <p:cNvSpPr/>
          <p:nvPr/>
        </p:nvSpPr>
        <p:spPr>
          <a:xfrm>
            <a:off x="5755561" y="1179289"/>
            <a:ext cx="411015" cy="249655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algn="dist"/>
            <a:r>
              <a:rPr lang="ja-JP" altLang="en-US" sz="1200" dirty="0" smtClean="0">
                <a:solidFill>
                  <a:schemeClr val="tx1"/>
                </a:solidFill>
              </a:rPr>
              <a:t>▲</a:t>
            </a:r>
            <a:r>
              <a:rPr lang="en-US" altLang="ja-JP" sz="1200" dirty="0" smtClean="0">
                <a:solidFill>
                  <a:schemeClr val="tx1"/>
                </a:solidFill>
              </a:rPr>
              <a:t>13</a:t>
            </a:r>
            <a:r>
              <a:rPr lang="ja-JP" altLang="en-US" sz="1200" dirty="0" smtClean="0">
                <a:solidFill>
                  <a:schemeClr val="tx1"/>
                </a:solidFill>
              </a:rPr>
              <a:t>年</a:t>
            </a:r>
            <a:r>
              <a:rPr lang="en-US" altLang="ja-JP" sz="1200" dirty="0" smtClean="0">
                <a:solidFill>
                  <a:schemeClr val="tx1"/>
                </a:solidFill>
              </a:rPr>
              <a:t>6</a:t>
            </a:r>
            <a:r>
              <a:rPr lang="ja-JP" altLang="en-US" sz="1200" dirty="0" smtClean="0">
                <a:solidFill>
                  <a:schemeClr val="tx1"/>
                </a:solidFill>
              </a:rPr>
              <a:t>月　閣議決定</a:t>
            </a:r>
            <a:r>
              <a:rPr lang="ja-JP" altLang="en-US" sz="1200" spc="-150" dirty="0" smtClean="0">
                <a:solidFill>
                  <a:schemeClr val="tx1"/>
                </a:solidFill>
              </a:rPr>
              <a:t>（日本再興戦略）</a:t>
            </a:r>
            <a:endParaRPr lang="en-US" altLang="ja-JP" sz="1200" spc="-150" dirty="0" smtClean="0">
              <a:solidFill>
                <a:schemeClr val="tx1"/>
              </a:solidFill>
            </a:endParaRPr>
          </a:p>
        </p:txBody>
      </p:sp>
      <p:sp>
        <p:nvSpPr>
          <p:cNvPr id="13" name="正方形/長方形 12"/>
          <p:cNvSpPr/>
          <p:nvPr/>
        </p:nvSpPr>
        <p:spPr>
          <a:xfrm>
            <a:off x="6035705" y="4329814"/>
            <a:ext cx="667692" cy="235480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13</a:t>
            </a:r>
            <a:r>
              <a:rPr kumimoji="1" lang="ja-JP" altLang="en-US" sz="1200" dirty="0" smtClean="0">
                <a:solidFill>
                  <a:schemeClr val="tx1"/>
                </a:solidFill>
              </a:rPr>
              <a:t>年</a:t>
            </a:r>
            <a:r>
              <a:rPr kumimoji="1" lang="en-US" altLang="ja-JP" sz="1200" dirty="0" smtClean="0">
                <a:solidFill>
                  <a:schemeClr val="tx1"/>
                </a:solidFill>
              </a:rPr>
              <a:t>9</a:t>
            </a:r>
            <a:r>
              <a:rPr kumimoji="1" lang="ja-JP" altLang="en-US" sz="1200" dirty="0" smtClean="0">
                <a:solidFill>
                  <a:schemeClr val="tx1"/>
                </a:solidFill>
              </a:rPr>
              <a:t>月</a:t>
            </a:r>
            <a:endParaRPr kumimoji="1" lang="en-US" altLang="ja-JP" sz="1200" dirty="0" smtClean="0">
              <a:solidFill>
                <a:schemeClr val="tx1"/>
              </a:solidFill>
            </a:endParaRPr>
          </a:p>
          <a:p>
            <a:pPr marL="355600"/>
            <a:r>
              <a:rPr lang="ja-JP" altLang="en-US" sz="1200" dirty="0" smtClean="0">
                <a:solidFill>
                  <a:schemeClr val="tx1"/>
                </a:solidFill>
              </a:rPr>
              <a:t>府市連名でプロジェクト提案、規制緩和提案</a:t>
            </a:r>
            <a:endParaRPr kumimoji="1" lang="en-US" altLang="ja-JP" sz="1200" dirty="0" smtClean="0">
              <a:solidFill>
                <a:schemeClr val="tx1"/>
              </a:solidFill>
            </a:endParaRPr>
          </a:p>
        </p:txBody>
      </p:sp>
      <p:sp>
        <p:nvSpPr>
          <p:cNvPr id="14" name="正方形/長方形 13"/>
          <p:cNvSpPr/>
          <p:nvPr/>
        </p:nvSpPr>
        <p:spPr>
          <a:xfrm>
            <a:off x="7778966" y="4329814"/>
            <a:ext cx="609458" cy="230818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14</a:t>
            </a:r>
            <a:r>
              <a:rPr kumimoji="1" lang="ja-JP" altLang="en-US" sz="1200" dirty="0" smtClean="0">
                <a:solidFill>
                  <a:schemeClr val="tx1"/>
                </a:solidFill>
              </a:rPr>
              <a:t>年</a:t>
            </a:r>
            <a:r>
              <a:rPr kumimoji="1" lang="en-US" altLang="ja-JP" sz="1200" dirty="0" smtClean="0">
                <a:solidFill>
                  <a:schemeClr val="tx1"/>
                </a:solidFill>
              </a:rPr>
              <a:t>5</a:t>
            </a:r>
            <a:r>
              <a:rPr kumimoji="1" lang="ja-JP" altLang="en-US" sz="1200" dirty="0" smtClean="0">
                <a:solidFill>
                  <a:schemeClr val="tx1"/>
                </a:solidFill>
              </a:rPr>
              <a:t>月</a:t>
            </a:r>
            <a:endParaRPr kumimoji="1" lang="en-US" altLang="ja-JP" sz="1200" dirty="0" smtClean="0">
              <a:solidFill>
                <a:schemeClr val="tx1"/>
              </a:solidFill>
            </a:endParaRPr>
          </a:p>
          <a:p>
            <a:pPr marL="355600"/>
            <a:r>
              <a:rPr kumimoji="1" lang="ja-JP" altLang="en-US" sz="1200" dirty="0" smtClean="0">
                <a:solidFill>
                  <a:schemeClr val="tx1"/>
                </a:solidFill>
              </a:rPr>
              <a:t>関西圏で国家戦略特区区域指定獲得</a:t>
            </a:r>
            <a:endParaRPr kumimoji="1" lang="en-US" altLang="ja-JP" sz="1200" dirty="0" smtClean="0">
              <a:solidFill>
                <a:schemeClr val="tx1"/>
              </a:solidFill>
            </a:endParaRPr>
          </a:p>
        </p:txBody>
      </p:sp>
      <p:sp>
        <p:nvSpPr>
          <p:cNvPr id="25" name="テキスト ボックス 24"/>
          <p:cNvSpPr txBox="1"/>
          <p:nvPr/>
        </p:nvSpPr>
        <p:spPr>
          <a:xfrm>
            <a:off x="179512" y="442791"/>
            <a:ext cx="8485524" cy="338554"/>
          </a:xfrm>
          <a:prstGeom prst="rect">
            <a:avLst/>
          </a:prstGeom>
          <a:noFill/>
        </p:spPr>
        <p:txBody>
          <a:bodyPr wrap="square" rtlCol="0">
            <a:spAutoFit/>
          </a:bodyPr>
          <a:lstStyle/>
          <a:p>
            <a:r>
              <a:rPr kumimoji="1" lang="ja-JP" altLang="en-US" sz="1600" dirty="0" smtClean="0"/>
              <a:t>■特区の制度創設、地域指定の経緯</a:t>
            </a:r>
            <a:endParaRPr kumimoji="1" lang="ja-JP" altLang="en-US" sz="1600" dirty="0"/>
          </a:p>
        </p:txBody>
      </p:sp>
      <p:cxnSp>
        <p:nvCxnSpPr>
          <p:cNvPr id="26" name="直線矢印コネクタ 25"/>
          <p:cNvCxnSpPr/>
          <p:nvPr/>
        </p:nvCxnSpPr>
        <p:spPr>
          <a:xfrm>
            <a:off x="3888744" y="4221088"/>
            <a:ext cx="4954837"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8388424" y="4653136"/>
            <a:ext cx="455157"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4948609" y="4266314"/>
            <a:ext cx="1042423" cy="461665"/>
          </a:xfrm>
          <a:prstGeom prst="rect">
            <a:avLst/>
          </a:prstGeom>
          <a:noFill/>
        </p:spPr>
        <p:txBody>
          <a:bodyPr wrap="square" rtlCol="0">
            <a:spAutoFit/>
          </a:bodyPr>
          <a:lstStyle/>
          <a:p>
            <a:r>
              <a:rPr lang="ja-JP" altLang="en-US" sz="1200" dirty="0" smtClean="0"/>
              <a:t>各ﾌﾟﾛｼﾞｪｸ</a:t>
            </a:r>
            <a:r>
              <a:rPr lang="en-US" altLang="ja-JP" sz="1200" dirty="0" smtClean="0"/>
              <a:t/>
            </a:r>
            <a:br>
              <a:rPr lang="en-US" altLang="ja-JP" sz="1200" dirty="0" smtClean="0"/>
            </a:br>
            <a:r>
              <a:rPr lang="ja-JP" altLang="en-US" sz="1200" dirty="0" smtClean="0"/>
              <a:t>ﾄ認定・実施</a:t>
            </a:r>
            <a:endParaRPr kumimoji="1" lang="ja-JP" altLang="en-US" sz="1200" dirty="0"/>
          </a:p>
        </p:txBody>
      </p:sp>
      <p:sp>
        <p:nvSpPr>
          <p:cNvPr id="30" name="正方形/長方形 29"/>
          <p:cNvSpPr/>
          <p:nvPr/>
        </p:nvSpPr>
        <p:spPr>
          <a:xfrm>
            <a:off x="4211960" y="4104326"/>
            <a:ext cx="647575" cy="234901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lang="ja-JP" altLang="en-US" sz="1200" dirty="0" smtClean="0">
                <a:solidFill>
                  <a:schemeClr val="tx1"/>
                </a:solidFill>
              </a:rPr>
              <a:t>▲</a:t>
            </a:r>
            <a:r>
              <a:rPr lang="en-US" altLang="ja-JP" sz="1200" dirty="0" smtClean="0">
                <a:solidFill>
                  <a:schemeClr val="tx1"/>
                </a:solidFill>
              </a:rPr>
              <a:t>12</a:t>
            </a:r>
            <a:r>
              <a:rPr kumimoji="1" lang="ja-JP" altLang="en-US" sz="1200" dirty="0" smtClean="0">
                <a:solidFill>
                  <a:schemeClr val="tx1"/>
                </a:solidFill>
              </a:rPr>
              <a:t>年</a:t>
            </a:r>
            <a:r>
              <a:rPr kumimoji="1" lang="en-US" altLang="ja-JP" sz="1200" dirty="0" smtClean="0">
                <a:solidFill>
                  <a:schemeClr val="tx1"/>
                </a:solidFill>
              </a:rPr>
              <a:t>12</a:t>
            </a:r>
            <a:r>
              <a:rPr lang="ja-JP" altLang="en-US" sz="1200" dirty="0" smtClean="0">
                <a:solidFill>
                  <a:schemeClr val="tx1"/>
                </a:solidFill>
              </a:rPr>
              <a:t>月</a:t>
            </a:r>
            <a:endParaRPr lang="en-US" altLang="ja-JP" sz="1200" dirty="0" smtClean="0">
              <a:solidFill>
                <a:schemeClr val="tx1"/>
              </a:solidFill>
            </a:endParaRPr>
          </a:p>
          <a:p>
            <a:pPr marL="177800"/>
            <a:r>
              <a:rPr lang="ja-JP" altLang="en-US" sz="1200" dirty="0" smtClean="0">
                <a:solidFill>
                  <a:schemeClr val="tx1"/>
                </a:solidFill>
              </a:rPr>
              <a:t>地方税ゼロ</a:t>
            </a:r>
            <a:r>
              <a:rPr lang="ja-JP" altLang="en-US" sz="1200" dirty="0">
                <a:solidFill>
                  <a:schemeClr val="tx1"/>
                </a:solidFill>
              </a:rPr>
              <a:t>と</a:t>
            </a:r>
            <a:r>
              <a:rPr lang="ja-JP" altLang="en-US" sz="1200" dirty="0" smtClean="0">
                <a:solidFill>
                  <a:schemeClr val="tx1"/>
                </a:solidFill>
              </a:rPr>
              <a:t>なる特区税制創設</a:t>
            </a:r>
            <a:endParaRPr kumimoji="1" lang="en-US" altLang="ja-JP" sz="1200" dirty="0" smtClean="0">
              <a:solidFill>
                <a:schemeClr val="tx1"/>
              </a:solidFill>
            </a:endParaRPr>
          </a:p>
        </p:txBody>
      </p:sp>
      <p:sp>
        <p:nvSpPr>
          <p:cNvPr id="31" name="正方形/長方形 30"/>
          <p:cNvSpPr/>
          <p:nvPr/>
        </p:nvSpPr>
        <p:spPr>
          <a:xfrm>
            <a:off x="5220072" y="1179289"/>
            <a:ext cx="495081" cy="249656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lang="ja-JP" altLang="en-US" sz="1200" dirty="0" smtClean="0">
                <a:solidFill>
                  <a:schemeClr val="tx1"/>
                </a:solidFill>
              </a:rPr>
              <a:t>▲</a:t>
            </a:r>
            <a:r>
              <a:rPr lang="en-US" altLang="ja-JP" sz="1200" dirty="0" smtClean="0">
                <a:solidFill>
                  <a:schemeClr val="tx1"/>
                </a:solidFill>
              </a:rPr>
              <a:t>13</a:t>
            </a:r>
            <a:r>
              <a:rPr kumimoji="1" lang="ja-JP" altLang="en-US" sz="1200" dirty="0" smtClean="0">
                <a:solidFill>
                  <a:schemeClr val="tx1"/>
                </a:solidFill>
              </a:rPr>
              <a:t>年</a:t>
            </a:r>
            <a:r>
              <a:rPr lang="en-US" altLang="ja-JP" sz="1200" dirty="0">
                <a:solidFill>
                  <a:schemeClr val="tx1"/>
                </a:solidFill>
              </a:rPr>
              <a:t>6</a:t>
            </a:r>
            <a:r>
              <a:rPr lang="ja-JP" altLang="en-US" sz="1200" dirty="0" smtClean="0">
                <a:solidFill>
                  <a:schemeClr val="tx1"/>
                </a:solidFill>
              </a:rPr>
              <a:t>月（厚労省）</a:t>
            </a:r>
            <a:endParaRPr lang="en-US" altLang="ja-JP" sz="1200" dirty="0" smtClean="0">
              <a:solidFill>
                <a:schemeClr val="tx1"/>
              </a:solidFill>
            </a:endParaRPr>
          </a:p>
          <a:p>
            <a:pPr marL="177800"/>
            <a:r>
              <a:rPr kumimoji="1" lang="en-US" altLang="ja-JP" sz="1200" dirty="0" smtClean="0">
                <a:solidFill>
                  <a:schemeClr val="tx1"/>
                </a:solidFill>
              </a:rPr>
              <a:t>PMDA</a:t>
            </a:r>
            <a:r>
              <a:rPr kumimoji="1" lang="ja-JP" altLang="en-US" sz="1200" dirty="0" smtClean="0">
                <a:solidFill>
                  <a:schemeClr val="tx1"/>
                </a:solidFill>
              </a:rPr>
              <a:t>関西支部設置決定</a:t>
            </a:r>
            <a:endParaRPr kumimoji="1" lang="en-US" altLang="ja-JP" sz="1200" dirty="0" smtClean="0">
              <a:solidFill>
                <a:schemeClr val="tx1"/>
              </a:solidFill>
            </a:endParaRPr>
          </a:p>
        </p:txBody>
      </p:sp>
      <p:sp>
        <p:nvSpPr>
          <p:cNvPr id="33" name="正方形/長方形 32"/>
          <p:cNvSpPr/>
          <p:nvPr/>
        </p:nvSpPr>
        <p:spPr>
          <a:xfrm>
            <a:off x="6602437" y="1179289"/>
            <a:ext cx="544390" cy="2496559"/>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lang="ja-JP" altLang="en-US" sz="1200" dirty="0" smtClean="0">
                <a:solidFill>
                  <a:schemeClr val="tx1"/>
                </a:solidFill>
              </a:rPr>
              <a:t>▲</a:t>
            </a:r>
            <a:r>
              <a:rPr lang="en-US" altLang="ja-JP" sz="1200" dirty="0" smtClean="0">
                <a:solidFill>
                  <a:schemeClr val="tx1"/>
                </a:solidFill>
              </a:rPr>
              <a:t>13</a:t>
            </a:r>
            <a:r>
              <a:rPr kumimoji="1" lang="ja-JP" altLang="en-US" sz="1200" dirty="0" smtClean="0">
                <a:solidFill>
                  <a:schemeClr val="tx1"/>
                </a:solidFill>
              </a:rPr>
              <a:t>年</a:t>
            </a:r>
            <a:r>
              <a:rPr lang="en-US" altLang="ja-JP" sz="1200" dirty="0" smtClean="0">
                <a:solidFill>
                  <a:schemeClr val="tx1"/>
                </a:solidFill>
              </a:rPr>
              <a:t>10</a:t>
            </a:r>
            <a:r>
              <a:rPr lang="ja-JP" altLang="en-US" sz="1200" dirty="0" smtClean="0">
                <a:solidFill>
                  <a:schemeClr val="tx1"/>
                </a:solidFill>
              </a:rPr>
              <a:t>月</a:t>
            </a:r>
            <a:r>
              <a:rPr lang="ja-JP" altLang="en-US" sz="1200" dirty="0">
                <a:solidFill>
                  <a:schemeClr val="tx1"/>
                </a:solidFill>
              </a:rPr>
              <a:t>～</a:t>
            </a:r>
            <a:endParaRPr lang="en-US" altLang="ja-JP" sz="1200" dirty="0" smtClean="0">
              <a:solidFill>
                <a:schemeClr val="tx1"/>
              </a:solidFill>
            </a:endParaRPr>
          </a:p>
          <a:p>
            <a:pPr marL="177800"/>
            <a:r>
              <a:rPr kumimoji="1" lang="en-US" altLang="ja-JP" sz="1200" dirty="0" smtClean="0">
                <a:solidFill>
                  <a:schemeClr val="tx1"/>
                </a:solidFill>
              </a:rPr>
              <a:t>PMDA</a:t>
            </a:r>
            <a:r>
              <a:rPr kumimoji="1" lang="ja-JP" altLang="en-US" sz="1200" dirty="0" smtClean="0">
                <a:solidFill>
                  <a:schemeClr val="tx1"/>
                </a:solidFill>
              </a:rPr>
              <a:t>関西支部</a:t>
            </a:r>
            <a:r>
              <a:rPr lang="ja-JP" altLang="en-US" sz="1200" dirty="0" smtClean="0">
                <a:solidFill>
                  <a:schemeClr val="tx1"/>
                </a:solidFill>
              </a:rPr>
              <a:t>うめきたに</a:t>
            </a:r>
            <a:r>
              <a:rPr kumimoji="1" lang="ja-JP" altLang="en-US" sz="1200" dirty="0" smtClean="0">
                <a:solidFill>
                  <a:schemeClr val="tx1"/>
                </a:solidFill>
              </a:rPr>
              <a:t>設置</a:t>
            </a:r>
            <a:endParaRPr kumimoji="1" lang="en-US" altLang="ja-JP" sz="1200" dirty="0" smtClean="0">
              <a:solidFill>
                <a:schemeClr val="tx1"/>
              </a:solidFill>
            </a:endParaRPr>
          </a:p>
        </p:txBody>
      </p:sp>
      <p:sp>
        <p:nvSpPr>
          <p:cNvPr id="36" name="正方形/長方形 35"/>
          <p:cNvSpPr/>
          <p:nvPr/>
        </p:nvSpPr>
        <p:spPr>
          <a:xfrm>
            <a:off x="7223596" y="1179289"/>
            <a:ext cx="470094" cy="249656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13</a:t>
            </a:r>
            <a:r>
              <a:rPr kumimoji="1" lang="ja-JP" altLang="en-US" sz="1200" dirty="0" smtClean="0">
                <a:solidFill>
                  <a:schemeClr val="tx1"/>
                </a:solidFill>
              </a:rPr>
              <a:t>年</a:t>
            </a:r>
            <a:r>
              <a:rPr kumimoji="1" lang="en-US" altLang="ja-JP" sz="1200" dirty="0" smtClean="0">
                <a:solidFill>
                  <a:schemeClr val="tx1"/>
                </a:solidFill>
              </a:rPr>
              <a:t>12</a:t>
            </a:r>
            <a:r>
              <a:rPr kumimoji="1" lang="ja-JP" altLang="en-US" sz="1200" dirty="0" smtClean="0">
                <a:solidFill>
                  <a:schemeClr val="tx1"/>
                </a:solidFill>
              </a:rPr>
              <a:t>月</a:t>
            </a:r>
            <a:endParaRPr kumimoji="1" lang="en-US" altLang="ja-JP" sz="1200" dirty="0" smtClean="0">
              <a:solidFill>
                <a:schemeClr val="tx1"/>
              </a:solidFill>
            </a:endParaRPr>
          </a:p>
          <a:p>
            <a:pPr marL="355600"/>
            <a:r>
              <a:rPr kumimoji="1" lang="ja-JP" altLang="en-US" sz="1200" dirty="0" smtClean="0">
                <a:solidFill>
                  <a:schemeClr val="tx1"/>
                </a:solidFill>
              </a:rPr>
              <a:t>国家戦略特別区域法制定</a:t>
            </a:r>
            <a:endParaRPr kumimoji="1" lang="en-US" altLang="ja-JP" sz="1200" dirty="0" smtClean="0">
              <a:solidFill>
                <a:schemeClr val="tx1"/>
              </a:solidFill>
            </a:endParaRPr>
          </a:p>
        </p:txBody>
      </p:sp>
      <p:graphicFrame>
        <p:nvGraphicFramePr>
          <p:cNvPr id="34" name="表 33"/>
          <p:cNvGraphicFramePr>
            <a:graphicFrameLocks noGrp="1"/>
          </p:cNvGraphicFramePr>
          <p:nvPr>
            <p:extLst>
              <p:ext uri="{D42A27DB-BD31-4B8C-83A1-F6EECF244321}">
                <p14:modId xmlns:p14="http://schemas.microsoft.com/office/powerpoint/2010/main" val="694190885"/>
              </p:ext>
            </p:extLst>
          </p:nvPr>
        </p:nvGraphicFramePr>
        <p:xfrm>
          <a:off x="755577" y="807250"/>
          <a:ext cx="8064895" cy="334510"/>
        </p:xfrm>
        <a:graphic>
          <a:graphicData uri="http://schemas.openxmlformats.org/drawingml/2006/table">
            <a:tbl>
              <a:tblPr firstRow="1" bandRow="1">
                <a:tableStyleId>{7DF18680-E054-41AD-8BC1-D1AEF772440D}</a:tableStyleId>
              </a:tblPr>
              <a:tblGrid>
                <a:gridCol w="1061559">
                  <a:extLst>
                    <a:ext uri="{9D8B030D-6E8A-4147-A177-3AD203B41FA5}">
                      <a16:colId xmlns:a16="http://schemas.microsoft.com/office/drawing/2014/main" val="20000"/>
                    </a:ext>
                  </a:extLst>
                </a:gridCol>
                <a:gridCol w="954664">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3024336">
                  <a:extLst>
                    <a:ext uri="{9D8B030D-6E8A-4147-A177-3AD203B41FA5}">
                      <a16:colId xmlns:a16="http://schemas.microsoft.com/office/drawing/2014/main" val="20004"/>
                    </a:ext>
                  </a:extLst>
                </a:gridCol>
                <a:gridCol w="864096">
                  <a:extLst>
                    <a:ext uri="{9D8B030D-6E8A-4147-A177-3AD203B41FA5}">
                      <a16:colId xmlns:a16="http://schemas.microsoft.com/office/drawing/2014/main" val="20005"/>
                    </a:ext>
                  </a:extLst>
                </a:gridCol>
              </a:tblGrid>
              <a:tr h="334510">
                <a:tc>
                  <a:txBody>
                    <a:bodyPr/>
                    <a:lstStyle/>
                    <a:p>
                      <a:r>
                        <a:rPr kumimoji="1" lang="ja-JP" altLang="en-US" sz="1050" dirty="0" smtClean="0"/>
                        <a:t>～</a:t>
                      </a:r>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tc>
                  <a:txBody>
                    <a:bodyPr/>
                    <a:lstStyle/>
                    <a:p>
                      <a:r>
                        <a:rPr kumimoji="1" lang="en-US" altLang="ja-JP" sz="1050" dirty="0" smtClean="0"/>
                        <a:t>2014</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sp>
        <p:nvSpPr>
          <p:cNvPr id="3" name="テキスト ボックス 2"/>
          <p:cNvSpPr txBox="1"/>
          <p:nvPr/>
        </p:nvSpPr>
        <p:spPr>
          <a:xfrm>
            <a:off x="6028" y="2185692"/>
            <a:ext cx="461665" cy="936104"/>
          </a:xfrm>
          <a:prstGeom prst="rect">
            <a:avLst/>
          </a:prstGeom>
          <a:noFill/>
        </p:spPr>
        <p:txBody>
          <a:bodyPr vert="eaVert" wrap="square" rtlCol="0">
            <a:spAutoFit/>
          </a:bodyPr>
          <a:lstStyle/>
          <a:p>
            <a:r>
              <a:rPr kumimoji="1" lang="en-US" altLang="ja-JP" dirty="0" smtClean="0"/>
              <a:t>《</a:t>
            </a:r>
            <a:r>
              <a:rPr kumimoji="1" lang="ja-JP" altLang="en-US" dirty="0" smtClean="0"/>
              <a:t>　国　</a:t>
            </a:r>
            <a:r>
              <a:rPr kumimoji="1" lang="en-US" altLang="ja-JP" dirty="0" smtClean="0"/>
              <a:t>》</a:t>
            </a:r>
            <a:endParaRPr kumimoji="1" lang="ja-JP" altLang="en-US" dirty="0"/>
          </a:p>
        </p:txBody>
      </p:sp>
      <p:sp>
        <p:nvSpPr>
          <p:cNvPr id="35" name="テキスト ボックス 34"/>
          <p:cNvSpPr txBox="1"/>
          <p:nvPr/>
        </p:nvSpPr>
        <p:spPr>
          <a:xfrm>
            <a:off x="6028" y="4581128"/>
            <a:ext cx="461665" cy="1727548"/>
          </a:xfrm>
          <a:prstGeom prst="rect">
            <a:avLst/>
          </a:prstGeom>
          <a:noFill/>
        </p:spPr>
        <p:txBody>
          <a:bodyPr vert="eaVert" wrap="square" rtlCol="0">
            <a:spAutoFit/>
          </a:bodyPr>
          <a:lstStyle/>
          <a:p>
            <a:r>
              <a:rPr kumimoji="1" lang="en-US" altLang="ja-JP" dirty="0" smtClean="0"/>
              <a:t>《</a:t>
            </a:r>
            <a:r>
              <a:rPr kumimoji="1" lang="ja-JP" altLang="en-US" dirty="0" smtClean="0"/>
              <a:t>　府・市　</a:t>
            </a:r>
            <a:r>
              <a:rPr kumimoji="1" lang="en-US" altLang="ja-JP" dirty="0" smtClean="0"/>
              <a:t>》</a:t>
            </a:r>
            <a:endParaRPr kumimoji="1" lang="ja-JP" altLang="en-US" dirty="0"/>
          </a:p>
        </p:txBody>
      </p:sp>
      <p:cxnSp>
        <p:nvCxnSpPr>
          <p:cNvPr id="38" name="直線矢印コネクタ 37"/>
          <p:cNvCxnSpPr>
            <a:stCxn id="9" idx="2"/>
            <a:endCxn id="11" idx="0"/>
          </p:cNvCxnSpPr>
          <p:nvPr/>
        </p:nvCxnSpPr>
        <p:spPr>
          <a:xfrm>
            <a:off x="3089694" y="3675849"/>
            <a:ext cx="493160" cy="428477"/>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endCxn id="31" idx="2"/>
          </p:cNvCxnSpPr>
          <p:nvPr/>
        </p:nvCxnSpPr>
        <p:spPr>
          <a:xfrm flipH="1" flipV="1">
            <a:off x="5467613" y="3675849"/>
            <a:ext cx="112499" cy="214238"/>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13" idx="0"/>
            <a:endCxn id="12" idx="2"/>
          </p:cNvCxnSpPr>
          <p:nvPr/>
        </p:nvCxnSpPr>
        <p:spPr>
          <a:xfrm flipH="1" flipV="1">
            <a:off x="5961069" y="3675848"/>
            <a:ext cx="408482" cy="653966"/>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5620014" y="3890087"/>
            <a:ext cx="1083383" cy="0"/>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stCxn id="33" idx="2"/>
          </p:cNvCxnSpPr>
          <p:nvPr/>
        </p:nvCxnSpPr>
        <p:spPr>
          <a:xfrm flipH="1">
            <a:off x="6703397" y="3675848"/>
            <a:ext cx="171235" cy="214239"/>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stCxn id="13" idx="0"/>
            <a:endCxn id="36" idx="2"/>
          </p:cNvCxnSpPr>
          <p:nvPr/>
        </p:nvCxnSpPr>
        <p:spPr>
          <a:xfrm flipV="1">
            <a:off x="6369551" y="3675849"/>
            <a:ext cx="1089092" cy="653965"/>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14" idx="0"/>
            <a:endCxn id="36" idx="2"/>
          </p:cNvCxnSpPr>
          <p:nvPr/>
        </p:nvCxnSpPr>
        <p:spPr>
          <a:xfrm flipH="1" flipV="1">
            <a:off x="7458643" y="3675849"/>
            <a:ext cx="625052" cy="653965"/>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33" idx="2"/>
          </p:cNvCxnSpPr>
          <p:nvPr/>
        </p:nvCxnSpPr>
        <p:spPr>
          <a:xfrm>
            <a:off x="6874632" y="3675848"/>
            <a:ext cx="348964" cy="545240"/>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spTree>
    <p:extLst>
      <p:ext uri="{BB962C8B-B14F-4D97-AF65-F5344CB8AC3E}">
        <p14:creationId xmlns:p14="http://schemas.microsoft.com/office/powerpoint/2010/main" val="41370060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0"/>
          <p:cNvSpPr txBox="1"/>
          <p:nvPr/>
        </p:nvSpPr>
        <p:spPr>
          <a:xfrm>
            <a:off x="4950971" y="6348561"/>
            <a:ext cx="4362449" cy="2095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関西経済連合会　関西ｲﾉﾍﾞｰｼｮﾝ国際戦略総合特区「目標に向けた取組の進捗に関する評価」より）</a:t>
            </a:r>
          </a:p>
        </p:txBody>
      </p:sp>
      <p:sp>
        <p:nvSpPr>
          <p:cNvPr id="10" name="テキスト ボックス 9"/>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107</a:t>
            </a:fld>
            <a:endParaRPr kumimoji="1" lang="ja-JP" altLang="en-US" dirty="0"/>
          </a:p>
        </p:txBody>
      </p:sp>
      <p:sp>
        <p:nvSpPr>
          <p:cNvPr id="20" name="正方形/長方形 19"/>
          <p:cNvSpPr/>
          <p:nvPr/>
        </p:nvSpPr>
        <p:spPr>
          <a:xfrm>
            <a:off x="207988" y="696818"/>
            <a:ext cx="3829429" cy="338554"/>
          </a:xfrm>
          <a:prstGeom prst="rect">
            <a:avLst/>
          </a:prstGeom>
          <a:ln>
            <a:noFill/>
          </a:ln>
        </p:spPr>
        <p:txBody>
          <a:bodyPr wrap="square">
            <a:spAutoFit/>
          </a:bodyPr>
          <a:lstStyle/>
          <a:p>
            <a:r>
              <a:rPr lang="ja-JP" altLang="en-US" sz="1600" u="sng" dirty="0" smtClean="0">
                <a:latin typeface="+mn-ea"/>
                <a:cs typeface="Meiryo UI" panose="020B0604030504040204" pitchFamily="50" charset="-128"/>
              </a:rPr>
              <a:t>医薬品・医療機器関連</a:t>
            </a:r>
            <a:endParaRPr lang="en-US" altLang="ja-JP" sz="1600" u="sng" dirty="0" smtClean="0">
              <a:latin typeface="+mn-ea"/>
              <a:cs typeface="Meiryo UI" panose="020B0604030504040204" pitchFamily="50" charset="-128"/>
            </a:endParaRPr>
          </a:p>
        </p:txBody>
      </p:sp>
      <p:sp>
        <p:nvSpPr>
          <p:cNvPr id="21" name="正方形/長方形 20"/>
          <p:cNvSpPr/>
          <p:nvPr/>
        </p:nvSpPr>
        <p:spPr>
          <a:xfrm>
            <a:off x="4860032" y="696818"/>
            <a:ext cx="2965333" cy="338554"/>
          </a:xfrm>
          <a:prstGeom prst="rect">
            <a:avLst/>
          </a:prstGeom>
          <a:ln>
            <a:noFill/>
          </a:ln>
        </p:spPr>
        <p:txBody>
          <a:bodyPr wrap="square">
            <a:spAutoFit/>
          </a:bodyPr>
          <a:lstStyle/>
          <a:p>
            <a:r>
              <a:rPr lang="ja-JP" altLang="en-US" sz="1600" u="sng" dirty="0" smtClean="0">
                <a:latin typeface="+mn-ea"/>
                <a:cs typeface="Meiryo UI" panose="020B0604030504040204" pitchFamily="50" charset="-128"/>
              </a:rPr>
              <a:t>バッテリー関連</a:t>
            </a:r>
            <a:endParaRPr lang="en-US" altLang="ja-JP" sz="1600" u="sng" dirty="0" smtClean="0">
              <a:solidFill>
                <a:srgbClr val="00B0F0"/>
              </a:solidFill>
              <a:latin typeface="+mn-ea"/>
              <a:cs typeface="Meiryo UI" panose="020B0604030504040204" pitchFamily="50" charset="-128"/>
            </a:endParaRPr>
          </a:p>
        </p:txBody>
      </p:sp>
      <p:sp>
        <p:nvSpPr>
          <p:cNvPr id="23" name="テキスト ボックス 4"/>
          <p:cNvSpPr txBox="1">
            <a:spLocks noChangeArrowheads="1"/>
          </p:cNvSpPr>
          <p:nvPr/>
        </p:nvSpPr>
        <p:spPr bwMode="auto">
          <a:xfrm>
            <a:off x="179388" y="1069876"/>
            <a:ext cx="4320604" cy="1554272"/>
          </a:xfrm>
          <a:prstGeom prst="rect">
            <a:avLst/>
          </a:prstGeom>
          <a:noFill/>
          <a:ln w="9525">
            <a:noFill/>
            <a:miter lim="800000"/>
            <a:headEnd/>
            <a:tailEnd/>
          </a:ln>
        </p:spPr>
        <p:txBody>
          <a:bodyPr wrap="square">
            <a:spAutoFit/>
          </a:bodyPr>
          <a:lstStyle/>
          <a:p>
            <a:pPr marL="234950" indent="-234950">
              <a:spcBef>
                <a:spcPts val="600"/>
              </a:spcBef>
            </a:pPr>
            <a:r>
              <a:rPr lang="ja-JP" altLang="en-US" sz="1500" dirty="0" smtClean="0">
                <a:latin typeface="+mn-ea"/>
                <a:cs typeface="Meiryo UI" pitchFamily="50" charset="-128"/>
              </a:rPr>
              <a:t>・　医薬品関連では、同分野における関西のシェアは関東を上回っており、有力な産業分野となっている。</a:t>
            </a:r>
            <a:endParaRPr lang="en-US" altLang="ja-JP" sz="1500" dirty="0" smtClean="0">
              <a:latin typeface="+mn-ea"/>
              <a:cs typeface="Meiryo UI" pitchFamily="50" charset="-128"/>
            </a:endParaRPr>
          </a:p>
          <a:p>
            <a:pPr marL="209550" indent="-209550">
              <a:spcBef>
                <a:spcPts val="600"/>
              </a:spcBef>
            </a:pPr>
            <a:r>
              <a:rPr lang="ja-JP" altLang="en-US" sz="1500" dirty="0" smtClean="0">
                <a:latin typeface="+mn-ea"/>
                <a:cs typeface="Meiryo UI" pitchFamily="50" charset="-128"/>
              </a:rPr>
              <a:t>・　関西の医療機器関連市場は、関東と比してシェアは大きくはないが、大阪</a:t>
            </a:r>
            <a:r>
              <a:rPr lang="ja-JP" altLang="en-US" sz="1500" dirty="0">
                <a:latin typeface="+mn-ea"/>
                <a:cs typeface="Meiryo UI" pitchFamily="50" charset="-128"/>
              </a:rPr>
              <a:t>の強みである</a:t>
            </a:r>
            <a:r>
              <a:rPr lang="ja-JP" altLang="en-US" sz="1500" dirty="0" smtClean="0">
                <a:latin typeface="+mn-ea"/>
                <a:cs typeface="Meiryo UI" pitchFamily="50" charset="-128"/>
              </a:rPr>
              <a:t>ものづくり産業</a:t>
            </a:r>
            <a:r>
              <a:rPr lang="ja-JP" altLang="en-US" sz="1500" dirty="0">
                <a:latin typeface="+mn-ea"/>
                <a:cs typeface="Meiryo UI" pitchFamily="50" charset="-128"/>
              </a:rPr>
              <a:t>との</a:t>
            </a:r>
            <a:r>
              <a:rPr lang="ja-JP" altLang="en-US" sz="1500" dirty="0" smtClean="0">
                <a:latin typeface="+mn-ea"/>
                <a:cs typeface="Meiryo UI" pitchFamily="50" charset="-128"/>
              </a:rPr>
              <a:t>連携（医工</a:t>
            </a:r>
            <a:r>
              <a:rPr lang="ja-JP" altLang="en-US" sz="1500" dirty="0">
                <a:latin typeface="+mn-ea"/>
                <a:cs typeface="Meiryo UI" pitchFamily="50" charset="-128"/>
              </a:rPr>
              <a:t>連携）が期待</a:t>
            </a:r>
            <a:r>
              <a:rPr lang="ja-JP" altLang="en-US" sz="1500" dirty="0" smtClean="0">
                <a:latin typeface="+mn-ea"/>
                <a:cs typeface="Meiryo UI" pitchFamily="50" charset="-128"/>
              </a:rPr>
              <a:t>される。</a:t>
            </a:r>
            <a:endParaRPr lang="en-US" altLang="ja-JP" sz="1500" dirty="0">
              <a:latin typeface="+mn-ea"/>
              <a:cs typeface="Meiryo UI" pitchFamily="50" charset="-128"/>
            </a:endParaRPr>
          </a:p>
        </p:txBody>
      </p:sp>
      <p:sp>
        <p:nvSpPr>
          <p:cNvPr id="26" name="テキスト ボックス 4"/>
          <p:cNvSpPr txBox="1">
            <a:spLocks noChangeArrowheads="1"/>
          </p:cNvSpPr>
          <p:nvPr/>
        </p:nvSpPr>
        <p:spPr bwMode="auto">
          <a:xfrm>
            <a:off x="4716016" y="1039972"/>
            <a:ext cx="4320604" cy="1323439"/>
          </a:xfrm>
          <a:prstGeom prst="rect">
            <a:avLst/>
          </a:prstGeom>
          <a:noFill/>
          <a:ln w="9525">
            <a:noFill/>
            <a:miter lim="800000"/>
            <a:headEnd/>
            <a:tailEnd/>
          </a:ln>
        </p:spPr>
        <p:txBody>
          <a:bodyPr wrap="square">
            <a:spAutoFit/>
          </a:bodyPr>
          <a:lstStyle/>
          <a:p>
            <a:pPr marL="234950" indent="-234950">
              <a:spcBef>
                <a:spcPts val="600"/>
              </a:spcBef>
            </a:pPr>
            <a:r>
              <a:rPr lang="ja-JP" altLang="en-US" sz="1500" dirty="0" smtClean="0">
                <a:latin typeface="+mn-ea"/>
                <a:cs typeface="Meiryo UI" pitchFamily="50" charset="-128"/>
              </a:rPr>
              <a:t>・　近畿のリチウムイオン蓄電池生産量は平成</a:t>
            </a:r>
            <a:r>
              <a:rPr lang="en-US" altLang="ja-JP" sz="1500" dirty="0" smtClean="0">
                <a:latin typeface="+mn-ea"/>
                <a:cs typeface="Meiryo UI" pitchFamily="50" charset="-128"/>
              </a:rPr>
              <a:t>22</a:t>
            </a:r>
            <a:r>
              <a:rPr lang="ja-JP" altLang="en-US" sz="1500" dirty="0" smtClean="0">
                <a:latin typeface="+mn-ea"/>
                <a:cs typeface="Meiryo UI" pitchFamily="50" charset="-128"/>
              </a:rPr>
              <a:t>年では</a:t>
            </a:r>
            <a:r>
              <a:rPr lang="en-US" altLang="ja-JP" sz="1500" dirty="0" smtClean="0">
                <a:latin typeface="+mn-ea"/>
                <a:cs typeface="Meiryo UI" pitchFamily="50" charset="-128"/>
              </a:rPr>
              <a:t>16</a:t>
            </a:r>
            <a:r>
              <a:rPr lang="ja-JP" altLang="en-US" sz="1500" dirty="0" smtClean="0">
                <a:latin typeface="+mn-ea"/>
                <a:cs typeface="Meiryo UI" pitchFamily="50" charset="-128"/>
              </a:rPr>
              <a:t>億</a:t>
            </a:r>
            <a:r>
              <a:rPr lang="en-US" altLang="ja-JP" sz="1500" dirty="0" smtClean="0">
                <a:latin typeface="+mn-ea"/>
                <a:cs typeface="Meiryo UI" pitchFamily="50" charset="-128"/>
              </a:rPr>
              <a:t>7,770</a:t>
            </a:r>
            <a:r>
              <a:rPr lang="ja-JP" altLang="en-US" sz="1500" dirty="0" smtClean="0">
                <a:latin typeface="+mn-ea"/>
                <a:cs typeface="Meiryo UI" pitchFamily="50" charset="-128"/>
              </a:rPr>
              <a:t>万</a:t>
            </a:r>
            <a:r>
              <a:rPr lang="en-US" altLang="ja-JP" sz="1500" dirty="0" smtClean="0">
                <a:latin typeface="+mn-ea"/>
                <a:cs typeface="Meiryo UI" pitchFamily="50" charset="-128"/>
              </a:rPr>
              <a:t>Ah</a:t>
            </a:r>
            <a:r>
              <a:rPr lang="ja-JP" altLang="en-US" sz="1500" dirty="0" smtClean="0">
                <a:latin typeface="+mn-ea"/>
                <a:cs typeface="Meiryo UI" pitchFamily="50" charset="-128"/>
              </a:rPr>
              <a:t>（アンペアアワー）で全国の</a:t>
            </a:r>
            <a:r>
              <a:rPr lang="en-US" altLang="ja-JP" sz="1500" dirty="0" smtClean="0">
                <a:latin typeface="+mn-ea"/>
                <a:cs typeface="Meiryo UI" pitchFamily="50" charset="-128"/>
              </a:rPr>
              <a:t>82</a:t>
            </a:r>
            <a:r>
              <a:rPr lang="ja-JP" altLang="en-US" sz="1500" dirty="0" smtClean="0">
                <a:latin typeface="+mn-ea"/>
                <a:cs typeface="Meiryo UI" pitchFamily="50" charset="-128"/>
              </a:rPr>
              <a:t>％のシェアを占めている。</a:t>
            </a:r>
            <a:endParaRPr lang="en-US" altLang="ja-JP" sz="1500" dirty="0" smtClean="0">
              <a:latin typeface="+mn-ea"/>
              <a:cs typeface="Meiryo UI" pitchFamily="50" charset="-128"/>
            </a:endParaRPr>
          </a:p>
          <a:p>
            <a:pPr marL="209550" indent="-209550">
              <a:spcBef>
                <a:spcPts val="600"/>
              </a:spcBef>
            </a:pPr>
            <a:r>
              <a:rPr lang="ja-JP" altLang="en-US" sz="1500" dirty="0" smtClean="0">
                <a:latin typeface="+mn-ea"/>
                <a:cs typeface="Meiryo UI" pitchFamily="50" charset="-128"/>
              </a:rPr>
              <a:t>・　近畿の太陽電池モジュール生産量についても、全国の</a:t>
            </a:r>
            <a:r>
              <a:rPr lang="en-US" altLang="ja-JP" sz="1500" dirty="0" smtClean="0">
                <a:latin typeface="+mn-ea"/>
                <a:cs typeface="Meiryo UI" pitchFamily="50" charset="-128"/>
              </a:rPr>
              <a:t>77.8</a:t>
            </a:r>
            <a:r>
              <a:rPr lang="ja-JP" altLang="en-US" sz="1500" dirty="0" smtClean="0">
                <a:latin typeface="+mn-ea"/>
                <a:cs typeface="Meiryo UI" pitchFamily="50" charset="-128"/>
              </a:rPr>
              <a:t>％を占めており、優位性がある。</a:t>
            </a:r>
            <a:endParaRPr lang="en-US" altLang="ja-JP" sz="1500" dirty="0">
              <a:latin typeface="+mn-ea"/>
              <a:cs typeface="Meiryo UI" pitchFamily="50" charset="-128"/>
            </a:endParaRPr>
          </a:p>
        </p:txBody>
      </p:sp>
      <p:sp>
        <p:nvSpPr>
          <p:cNvPr id="27" name="正方形/長方形 26"/>
          <p:cNvSpPr/>
          <p:nvPr/>
        </p:nvSpPr>
        <p:spPr>
          <a:xfrm>
            <a:off x="149052" y="210126"/>
            <a:ext cx="8335512" cy="338554"/>
          </a:xfrm>
          <a:prstGeom prst="rect">
            <a:avLst/>
          </a:prstGeom>
          <a:ln>
            <a:noFill/>
          </a:ln>
        </p:spPr>
        <p:txBody>
          <a:bodyPr wrap="square">
            <a:spAutoFit/>
          </a:bodyPr>
          <a:lstStyle/>
          <a:p>
            <a:r>
              <a:rPr lang="ja-JP" altLang="en-US" sz="1600" dirty="0" smtClean="0">
                <a:latin typeface="+mn-ea"/>
                <a:cs typeface="Meiryo UI" panose="020B0604030504040204" pitchFamily="50" charset="-128"/>
              </a:rPr>
              <a:t>■ライフサイエンス、バッテリーの２分野での大阪の優位性</a:t>
            </a:r>
            <a:endParaRPr lang="en-US" altLang="ja-JP" sz="1600" dirty="0" smtClean="0">
              <a:latin typeface="+mn-ea"/>
              <a:cs typeface="Meiryo UI" panose="020B0604030504040204" pitchFamily="50" charset="-128"/>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 y="2780928"/>
            <a:ext cx="2530685"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758" y="2780928"/>
            <a:ext cx="2426214"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
          <p:cNvSpPr txBox="1"/>
          <p:nvPr/>
        </p:nvSpPr>
        <p:spPr>
          <a:xfrm>
            <a:off x="323528" y="5633864"/>
            <a:ext cx="4176464" cy="3838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ＭＳ Ｐゴシック" panose="020B0600070205080204" pitchFamily="50" charset="-128"/>
                <a:ea typeface="ＭＳ Ｐゴシック" panose="020B0600070205080204" pitchFamily="50" charset="-128"/>
              </a:rPr>
              <a:t>経済</a:t>
            </a:r>
            <a:r>
              <a:rPr lang="ja-JP" altLang="en-US" sz="900" dirty="0">
                <a:latin typeface="ＭＳ Ｐゴシック" panose="020B0600070205080204" pitchFamily="50" charset="-128"/>
                <a:ea typeface="ＭＳ Ｐゴシック" panose="020B0600070205080204" pitchFamily="50" charset="-128"/>
              </a:rPr>
              <a:t>産業省</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平成</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年度工業統計表</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err="1">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内閣府「県民経済計算」「</a:t>
            </a:r>
            <a:r>
              <a:rPr lang="en-US" altLang="ja-JP" sz="900" dirty="0">
                <a:latin typeface="ＭＳ Ｐゴシック" panose="020B0600070205080204" pitchFamily="50" charset="-128"/>
                <a:ea typeface="ＭＳ Ｐゴシック" panose="020B0600070205080204" pitchFamily="50" charset="-128"/>
              </a:rPr>
              <a:t>2011</a:t>
            </a:r>
            <a:r>
              <a:rPr lang="ja-JP" altLang="en-US" sz="900" dirty="0">
                <a:latin typeface="ＭＳ Ｐゴシック" panose="020B0600070205080204" pitchFamily="50" charset="-128"/>
                <a:ea typeface="ＭＳ Ｐゴシック" panose="020B0600070205080204" pitchFamily="50" charset="-128"/>
              </a:rPr>
              <a:t>年度国民経済計算」を元に府作成</a:t>
            </a:r>
          </a:p>
        </p:txBody>
      </p:sp>
      <p:sp>
        <p:nvSpPr>
          <p:cNvPr id="17" name="テキスト ボックス 16"/>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0972" y="2847677"/>
            <a:ext cx="4151313"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8785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108</a:t>
            </a:fld>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3329437026"/>
              </p:ext>
            </p:extLst>
          </p:nvPr>
        </p:nvGraphicFramePr>
        <p:xfrm>
          <a:off x="171676" y="3212976"/>
          <a:ext cx="8852219" cy="2931160"/>
        </p:xfrm>
        <a:graphic>
          <a:graphicData uri="http://schemas.openxmlformats.org/drawingml/2006/table">
            <a:tbl>
              <a:tblPr>
                <a:tableStyleId>{5C22544A-7EE6-4342-B048-85BDC9FD1C3A}</a:tableStyleId>
              </a:tblPr>
              <a:tblGrid>
                <a:gridCol w="948130">
                  <a:extLst>
                    <a:ext uri="{9D8B030D-6E8A-4147-A177-3AD203B41FA5}">
                      <a16:colId xmlns:a16="http://schemas.microsoft.com/office/drawing/2014/main" val="20000"/>
                    </a:ext>
                  </a:extLst>
                </a:gridCol>
                <a:gridCol w="940259">
                  <a:extLst>
                    <a:ext uri="{9D8B030D-6E8A-4147-A177-3AD203B41FA5}">
                      <a16:colId xmlns:a16="http://schemas.microsoft.com/office/drawing/2014/main" val="20001"/>
                    </a:ext>
                  </a:extLst>
                </a:gridCol>
                <a:gridCol w="2603795">
                  <a:extLst>
                    <a:ext uri="{9D8B030D-6E8A-4147-A177-3AD203B41FA5}">
                      <a16:colId xmlns:a16="http://schemas.microsoft.com/office/drawing/2014/main" val="20002"/>
                    </a:ext>
                  </a:extLst>
                </a:gridCol>
                <a:gridCol w="2820778">
                  <a:extLst>
                    <a:ext uri="{9D8B030D-6E8A-4147-A177-3AD203B41FA5}">
                      <a16:colId xmlns:a16="http://schemas.microsoft.com/office/drawing/2014/main" val="20003"/>
                    </a:ext>
                  </a:extLst>
                </a:gridCol>
                <a:gridCol w="361638">
                  <a:extLst>
                    <a:ext uri="{9D8B030D-6E8A-4147-A177-3AD203B41FA5}">
                      <a16:colId xmlns:a16="http://schemas.microsoft.com/office/drawing/2014/main" val="20004"/>
                    </a:ext>
                  </a:extLst>
                </a:gridCol>
                <a:gridCol w="1177619">
                  <a:extLst>
                    <a:ext uri="{9D8B030D-6E8A-4147-A177-3AD203B41FA5}">
                      <a16:colId xmlns:a16="http://schemas.microsoft.com/office/drawing/2014/main" val="20005"/>
                    </a:ext>
                  </a:extLst>
                </a:gridCol>
              </a:tblGrid>
              <a:tr h="245825">
                <a:tc rowSpan="2">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dirty="0" smtClean="0">
                          <a:solidFill>
                            <a:schemeClr val="tx1"/>
                          </a:solidFill>
                        </a:rPr>
                        <a:t>税目</a:t>
                      </a:r>
                    </a:p>
                  </a:txBody>
                  <a:tcPr anchor="ctr">
                    <a:solidFill>
                      <a:schemeClr val="bg1">
                        <a:lumMod val="85000"/>
                      </a:schemeClr>
                    </a:solidFill>
                  </a:tcPr>
                </a:tc>
                <a:tc rowSpan="2">
                  <a:txBody>
                    <a:bodyPr/>
                    <a:lstStyle/>
                    <a:p>
                      <a:pPr algn="ctr">
                        <a:lnSpc>
                          <a:spcPts val="1300"/>
                        </a:lnSpc>
                      </a:pPr>
                      <a:endParaRPr kumimoji="1" lang="ja-JP" altLang="en-US" sz="1100" b="0" dirty="0">
                        <a:solidFill>
                          <a:schemeClr val="tx1"/>
                        </a:solidFill>
                      </a:endParaRPr>
                    </a:p>
                  </a:txBody>
                  <a:tcPr>
                    <a:lnB w="12700" cap="flat" cmpd="sng" algn="ctr">
                      <a:solidFill>
                        <a:schemeClr val="bg1"/>
                      </a:solidFill>
                      <a:prstDash val="solid"/>
                      <a:round/>
                      <a:headEnd type="none" w="med" len="med"/>
                      <a:tailEnd type="none" w="med" len="med"/>
                    </a:lnB>
                  </a:tcPr>
                </a:tc>
                <a:tc gridSpan="2">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strike="noStrike" baseline="0" dirty="0" smtClean="0">
                          <a:solidFill>
                            <a:schemeClr val="tx1"/>
                          </a:solidFill>
                        </a:rPr>
                        <a:t>地方税ゼロ</a:t>
                      </a:r>
                      <a:r>
                        <a:rPr kumimoji="1" lang="ja-JP" altLang="en-US" sz="1100" b="0" dirty="0" smtClean="0">
                          <a:solidFill>
                            <a:schemeClr val="tx1"/>
                          </a:solidFill>
                        </a:rPr>
                        <a:t>導入前（税率又は税額）</a:t>
                      </a:r>
                      <a:endParaRPr kumimoji="1" lang="ja-JP" altLang="en-US" sz="1100" b="0" dirty="0">
                        <a:solidFill>
                          <a:schemeClr val="tx1"/>
                        </a:solidFill>
                      </a:endParaRPr>
                    </a:p>
                  </a:txBody>
                  <a:tcPr>
                    <a:lnB w="12700" cap="flat" cmpd="sng" algn="ctr">
                      <a:solidFill>
                        <a:schemeClr val="bg1"/>
                      </a:solidFill>
                      <a:prstDash val="solid"/>
                      <a:round/>
                      <a:headEnd type="none" w="med" len="med"/>
                      <a:tailEnd type="none" w="med" len="med"/>
                    </a:lnB>
                  </a:tcPr>
                </a:tc>
                <a:tc hMerge="1">
                  <a:txBody>
                    <a:bodyPr/>
                    <a:lstStyle/>
                    <a:p>
                      <a:pPr algn="ctr">
                        <a:lnSpc>
                          <a:spcPts val="1300"/>
                        </a:lnSpc>
                      </a:pPr>
                      <a:endParaRPr kumimoji="1" lang="ja-JP" altLang="en-US" sz="1100" b="0" dirty="0">
                        <a:solidFill>
                          <a:srgbClr val="FF0000"/>
                        </a:solidFill>
                      </a:endParaRPr>
                    </a:p>
                  </a:txBody>
                  <a:tcPr>
                    <a:lnB w="12700" cap="flat" cmpd="sng" algn="ctr">
                      <a:solidFill>
                        <a:schemeClr val="bg1"/>
                      </a:solidFill>
                      <a:prstDash val="solid"/>
                      <a:round/>
                      <a:headEnd type="none" w="med" len="med"/>
                      <a:tailEnd type="none" w="med" len="med"/>
                    </a:lnB>
                  </a:tcPr>
                </a:tc>
                <a:tc>
                  <a:txBody>
                    <a:bodyPr/>
                    <a:lstStyle/>
                    <a:p>
                      <a:pPr algn="ctr">
                        <a:lnSpc>
                          <a:spcPts val="1300"/>
                        </a:lnSpc>
                      </a:pPr>
                      <a:endParaRPr kumimoji="1" lang="en-US" altLang="ja-JP" sz="1100" b="0" dirty="0" smtClean="0">
                        <a:solidFill>
                          <a:schemeClr val="tx1"/>
                        </a:solidFill>
                      </a:endParaRPr>
                    </a:p>
                  </a:txBody>
                  <a:tcPr>
                    <a:solidFill>
                      <a:schemeClr val="bg1"/>
                    </a:solidFill>
                  </a:tcPr>
                </a:tc>
                <a:tc rowSpan="2">
                  <a:txBody>
                    <a:bodyPr/>
                    <a:lstStyle/>
                    <a:p>
                      <a:pPr algn="ctr">
                        <a:lnSpc>
                          <a:spcPts val="1300"/>
                        </a:lnSpc>
                      </a:pPr>
                      <a:r>
                        <a:rPr kumimoji="1" lang="ja-JP" altLang="en-US" sz="1100" b="0" dirty="0" smtClean="0">
                          <a:solidFill>
                            <a:schemeClr val="tx1"/>
                          </a:solidFill>
                        </a:rPr>
                        <a:t>地方税ゼロ</a:t>
                      </a:r>
                      <a:endParaRPr kumimoji="1" lang="en-US" altLang="ja-JP" sz="1100" b="0" dirty="0" smtClean="0">
                        <a:solidFill>
                          <a:schemeClr val="tx1"/>
                        </a:solidFill>
                      </a:endParaRPr>
                    </a:p>
                    <a:p>
                      <a:pPr algn="ctr">
                        <a:lnSpc>
                          <a:spcPts val="1300"/>
                        </a:lnSpc>
                      </a:pPr>
                      <a:r>
                        <a:rPr kumimoji="1" lang="ja-JP" altLang="en-US" sz="1100" b="0" dirty="0" smtClean="0">
                          <a:solidFill>
                            <a:schemeClr val="tx1"/>
                          </a:solidFill>
                        </a:rPr>
                        <a:t>導入後</a:t>
                      </a:r>
                      <a:endParaRPr kumimoji="1" lang="en-US" altLang="ja-JP" sz="1100" b="0" dirty="0" smtClean="0">
                        <a:solidFill>
                          <a:schemeClr val="tx1"/>
                        </a:solidFill>
                      </a:endParaRPr>
                    </a:p>
                    <a:p>
                      <a:pPr algn="ctr">
                        <a:lnSpc>
                          <a:spcPts val="1300"/>
                        </a:lnSpc>
                      </a:pPr>
                      <a:r>
                        <a:rPr kumimoji="1" lang="ja-JP" altLang="en-US" sz="1100" b="0" dirty="0" smtClean="0">
                          <a:solidFill>
                            <a:schemeClr val="tx1"/>
                          </a:solidFill>
                        </a:rPr>
                        <a:t>（税額）</a:t>
                      </a:r>
                      <a:endParaRPr kumimoji="1" lang="ja-JP" altLang="en-US" sz="1100" b="0" dirty="0">
                        <a:solidFill>
                          <a:schemeClr val="tx1"/>
                        </a:solidFill>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33945">
                <a:tc vMerge="1">
                  <a:txBody>
                    <a:bodyPr/>
                    <a:lstStyle/>
                    <a:p>
                      <a:pPr algn="ctr">
                        <a:lnSpc>
                          <a:spcPts val="1300"/>
                        </a:lnSpc>
                      </a:pPr>
                      <a:endParaRPr kumimoji="1" lang="ja-JP" altLang="en-US" sz="1100" b="0" dirty="0"/>
                    </a:p>
                  </a:txBody>
                  <a:tcPr>
                    <a:solidFill>
                      <a:schemeClr val="bg1">
                        <a:lumMod val="85000"/>
                      </a:schemeClr>
                    </a:solidFill>
                  </a:tcPr>
                </a:tc>
                <a:tc vMerge="1">
                  <a:txBody>
                    <a:bodyPr/>
                    <a:lstStyle/>
                    <a:p>
                      <a:pPr algn="ctr">
                        <a:lnSpc>
                          <a:spcPts val="1300"/>
                        </a:lnSpc>
                      </a:pPr>
                      <a:endParaRPr kumimoji="1" lang="ja-JP" altLang="en-US" sz="1100" b="0" dirty="0">
                        <a:solidFill>
                          <a:srgbClr val="FF0000"/>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300"/>
                        </a:lnSpc>
                      </a:pPr>
                      <a:r>
                        <a:rPr kumimoji="1" lang="ja-JP" altLang="en-US" sz="1100" b="0" dirty="0" smtClean="0">
                          <a:solidFill>
                            <a:schemeClr val="tx1"/>
                          </a:solidFill>
                        </a:rPr>
                        <a:t>資本金１億円を超える法人</a:t>
                      </a:r>
                      <a:endParaRPr kumimoji="1" lang="ja-JP" altLang="en-US" sz="1100" b="0" dirty="0">
                        <a:solidFill>
                          <a:schemeClr val="tx1"/>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300"/>
                        </a:lnSpc>
                      </a:pPr>
                      <a:r>
                        <a:rPr kumimoji="1" lang="ja-JP" altLang="en-US" sz="1100" b="0" dirty="0" smtClean="0">
                          <a:solidFill>
                            <a:schemeClr val="tx1"/>
                          </a:solidFill>
                        </a:rPr>
                        <a:t>資本金１億円以下の法人</a:t>
                      </a:r>
                      <a:endParaRPr kumimoji="1" lang="ja-JP" altLang="en-US" sz="1100" b="0" dirty="0">
                        <a:solidFill>
                          <a:schemeClr val="tx1"/>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8">
                  <a:txBody>
                    <a:bodyPr/>
                    <a:lstStyle/>
                    <a:p>
                      <a:pPr algn="ctr">
                        <a:lnSpc>
                          <a:spcPts val="1300"/>
                        </a:lnSpc>
                      </a:pPr>
                      <a:endParaRPr kumimoji="1" lang="en-US" altLang="ja-JP" sz="1100" b="0" dirty="0" smtClean="0">
                        <a:solidFill>
                          <a:schemeClr val="tx1"/>
                        </a:solidFill>
                      </a:endParaRPr>
                    </a:p>
                    <a:p>
                      <a:pPr algn="ctr">
                        <a:lnSpc>
                          <a:spcPts val="1300"/>
                        </a:lnSpc>
                      </a:pPr>
                      <a:endParaRPr kumimoji="1" lang="en-US" altLang="ja-JP" sz="1100" b="0" dirty="0" smtClean="0">
                        <a:solidFill>
                          <a:schemeClr val="tx1"/>
                        </a:solidFill>
                      </a:endParaRPr>
                    </a:p>
                    <a:p>
                      <a:pPr algn="ctr">
                        <a:lnSpc>
                          <a:spcPts val="1300"/>
                        </a:lnSpc>
                      </a:pPr>
                      <a:endParaRPr kumimoji="1" lang="en-US" altLang="ja-JP" sz="1100" b="0" dirty="0" smtClean="0">
                        <a:solidFill>
                          <a:schemeClr val="tx1"/>
                        </a:solidFill>
                      </a:endParaRPr>
                    </a:p>
                  </a:txBody>
                  <a:tcPr>
                    <a:solidFill>
                      <a:schemeClr val="bg1"/>
                    </a:solidFill>
                  </a:tcPr>
                </a:tc>
                <a:tc vMerge="1">
                  <a:txBody>
                    <a:bodyPr/>
                    <a:lstStyle/>
                    <a:p>
                      <a:pPr algn="ctr">
                        <a:lnSpc>
                          <a:spcPts val="1300"/>
                        </a:lnSpc>
                      </a:pPr>
                      <a:endParaRPr kumimoji="1" lang="ja-JP" altLang="en-US" sz="1100" b="0" dirty="0">
                        <a:solidFill>
                          <a:srgbClr val="FF0000"/>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27743">
                <a:tc rowSpan="2">
                  <a:txBody>
                    <a:bodyPr/>
                    <a:lstStyle/>
                    <a:p>
                      <a:pPr algn="ctr">
                        <a:lnSpc>
                          <a:spcPts val="1300"/>
                        </a:lnSpc>
                      </a:pPr>
                      <a:r>
                        <a:rPr kumimoji="1" lang="ja-JP" altLang="en-US" sz="1100" b="0" dirty="0" smtClean="0">
                          <a:solidFill>
                            <a:schemeClr val="tx1"/>
                          </a:solidFill>
                        </a:rPr>
                        <a:t>法人府民税</a:t>
                      </a:r>
                      <a:endParaRPr kumimoji="1" lang="ja-JP" altLang="en-US" sz="1100" b="0" dirty="0">
                        <a:solidFill>
                          <a:schemeClr val="tx1"/>
                        </a:solidFill>
                      </a:endParaRPr>
                    </a:p>
                  </a:txBody>
                  <a:tcPr anchor="ctr">
                    <a:solidFill>
                      <a:schemeClr val="bg1">
                        <a:lumMod val="85000"/>
                      </a:schemeClr>
                    </a:solidFill>
                  </a:tcPr>
                </a:tc>
                <a:tc>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dirty="0" smtClean="0">
                          <a:solidFill>
                            <a:schemeClr val="tx1"/>
                          </a:solidFill>
                        </a:rPr>
                        <a:t>均等割</a:t>
                      </a:r>
                      <a:endParaRPr kumimoji="1" lang="ja-JP" altLang="en-US" sz="11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300"/>
                        </a:lnSpc>
                      </a:pPr>
                      <a:r>
                        <a:rPr kumimoji="1" lang="ja-JP" altLang="en-US" sz="1100" b="0" dirty="0" smtClean="0">
                          <a:solidFill>
                            <a:schemeClr val="tx1"/>
                          </a:solidFill>
                        </a:rPr>
                        <a:t>　　</a:t>
                      </a:r>
                      <a:r>
                        <a:rPr kumimoji="1" lang="en-US" altLang="ja-JP" sz="1100" b="0" dirty="0" smtClean="0">
                          <a:solidFill>
                            <a:schemeClr val="tx1"/>
                          </a:solidFill>
                        </a:rPr>
                        <a:t>26</a:t>
                      </a:r>
                      <a:r>
                        <a:rPr kumimoji="1" lang="ja-JP" altLang="en-US" sz="1100" b="0" dirty="0" smtClean="0">
                          <a:solidFill>
                            <a:schemeClr val="tx1"/>
                          </a:solidFill>
                        </a:rPr>
                        <a:t>万円～</a:t>
                      </a:r>
                      <a:r>
                        <a:rPr kumimoji="1" lang="en-US" altLang="ja-JP" sz="1100" b="0" dirty="0" smtClean="0">
                          <a:solidFill>
                            <a:schemeClr val="tx1"/>
                          </a:solidFill>
                        </a:rPr>
                        <a:t>160</a:t>
                      </a:r>
                      <a:r>
                        <a:rPr kumimoji="1" lang="ja-JP" altLang="en-US" sz="1100" b="0" dirty="0" smtClean="0">
                          <a:solidFill>
                            <a:schemeClr val="tx1"/>
                          </a:solidFill>
                        </a:rPr>
                        <a:t>万円</a:t>
                      </a:r>
                      <a:endParaRPr kumimoji="1" lang="ja-JP" altLang="en-US" sz="11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300"/>
                        </a:lnSpc>
                      </a:pPr>
                      <a:r>
                        <a:rPr kumimoji="1" lang="ja-JP" altLang="en-US" sz="1100" b="0" dirty="0" smtClean="0">
                          <a:solidFill>
                            <a:schemeClr val="tx1"/>
                          </a:solidFill>
                        </a:rPr>
                        <a:t>　　</a:t>
                      </a:r>
                      <a:r>
                        <a:rPr kumimoji="1" lang="en-US" altLang="ja-JP" sz="1100" b="0" dirty="0" smtClean="0">
                          <a:solidFill>
                            <a:schemeClr val="tx1"/>
                          </a:solidFill>
                        </a:rPr>
                        <a:t>2</a:t>
                      </a:r>
                      <a:r>
                        <a:rPr kumimoji="1" lang="ja-JP" altLang="en-US" sz="1100" b="0" dirty="0" smtClean="0">
                          <a:solidFill>
                            <a:schemeClr val="tx1"/>
                          </a:solidFill>
                        </a:rPr>
                        <a:t>万円～</a:t>
                      </a:r>
                      <a:r>
                        <a:rPr kumimoji="1" lang="en-US" altLang="ja-JP" sz="1100" b="0" dirty="0" smtClean="0">
                          <a:solidFill>
                            <a:schemeClr val="tx1"/>
                          </a:solidFill>
                        </a:rPr>
                        <a:t>7.5</a:t>
                      </a:r>
                      <a:r>
                        <a:rPr kumimoji="1" lang="ja-JP" altLang="en-US" sz="1100" b="0" dirty="0" smtClean="0">
                          <a:solidFill>
                            <a:schemeClr val="tx1"/>
                          </a:solidFill>
                        </a:rPr>
                        <a:t>万円</a:t>
                      </a:r>
                      <a:endParaRPr kumimoji="1" lang="ja-JP" altLang="en-US" sz="11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a:endParaRPr kumimoji="1" lang="ja-JP" altLang="en-US" sz="1400" b="0" dirty="0">
                        <a:solidFill>
                          <a:srgbClr val="FF0000"/>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ts val="1300"/>
                        </a:lnSpc>
                      </a:pPr>
                      <a:r>
                        <a:rPr kumimoji="1" lang="ja-JP" altLang="en-US" sz="1100" b="0" dirty="0" smtClean="0">
                          <a:solidFill>
                            <a:schemeClr val="tx1"/>
                          </a:solidFill>
                        </a:rPr>
                        <a:t>　　</a:t>
                      </a:r>
                      <a:r>
                        <a:rPr kumimoji="1" lang="en-US" altLang="ja-JP" sz="1100" b="0" dirty="0" smtClean="0">
                          <a:solidFill>
                            <a:schemeClr val="tx1"/>
                          </a:solidFill>
                        </a:rPr>
                        <a:t>0</a:t>
                      </a:r>
                      <a:r>
                        <a:rPr kumimoji="1" lang="ja-JP" altLang="en-US" sz="1100" b="0" dirty="0" smtClean="0">
                          <a:solidFill>
                            <a:schemeClr val="tx1"/>
                          </a:solidFill>
                        </a:rPr>
                        <a:t>円</a:t>
                      </a:r>
                      <a:endParaRPr kumimoji="1" lang="ja-JP" altLang="en-US" sz="1100" b="0" dirty="0">
                        <a:solidFill>
                          <a:schemeClr val="tx1"/>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27743">
                <a:tc vMerge="1">
                  <a:txBody>
                    <a:bodyPr/>
                    <a:lstStyle/>
                    <a:p>
                      <a:pPr algn="ctr"/>
                      <a:endParaRPr kumimoji="1" lang="ja-JP" altLang="en-US" sz="1400" b="0" dirty="0"/>
                    </a:p>
                  </a:txBody>
                  <a:tcPr>
                    <a:solidFill>
                      <a:schemeClr val="bg1">
                        <a:lumMod val="85000"/>
                      </a:schemeClr>
                    </a:solidFill>
                  </a:tcPr>
                </a:tc>
                <a:tc>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smtClean="0">
                          <a:solidFill>
                            <a:schemeClr val="tx1"/>
                          </a:solidFill>
                        </a:rPr>
                        <a:t>法人税割</a:t>
                      </a:r>
                      <a:endParaRPr kumimoji="1" lang="ja-JP" altLang="en-US" sz="11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300"/>
                        </a:lnSpc>
                      </a:pPr>
                      <a:r>
                        <a:rPr kumimoji="1" lang="ja-JP" altLang="en-US" sz="1100" b="0" dirty="0" smtClean="0">
                          <a:solidFill>
                            <a:schemeClr val="tx1"/>
                          </a:solidFill>
                        </a:rPr>
                        <a:t>　　法人税額</a:t>
                      </a:r>
                      <a:r>
                        <a:rPr kumimoji="1" lang="en-US" altLang="ja-JP" sz="1100" b="0" dirty="0" smtClean="0">
                          <a:solidFill>
                            <a:schemeClr val="tx1"/>
                          </a:solidFill>
                        </a:rPr>
                        <a:t>×6</a:t>
                      </a:r>
                      <a:r>
                        <a:rPr kumimoji="1" lang="ja-JP" altLang="en-US" sz="1100" b="0" dirty="0" smtClean="0">
                          <a:solidFill>
                            <a:schemeClr val="tx1"/>
                          </a:solidFill>
                        </a:rPr>
                        <a:t>％（超過税率）</a:t>
                      </a:r>
                      <a:endParaRPr kumimoji="1" lang="ja-JP" altLang="en-US" sz="11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300"/>
                        </a:lnSpc>
                      </a:pPr>
                      <a:r>
                        <a:rPr kumimoji="1" lang="ja-JP" altLang="en-US" sz="1100" b="0" dirty="0" smtClean="0">
                          <a:solidFill>
                            <a:schemeClr val="tx1"/>
                          </a:solidFill>
                        </a:rPr>
                        <a:t>　　法人税額</a:t>
                      </a:r>
                      <a:r>
                        <a:rPr kumimoji="1" lang="en-US" altLang="ja-JP" sz="1100" b="0" dirty="0" smtClean="0">
                          <a:solidFill>
                            <a:schemeClr val="tx1"/>
                          </a:solidFill>
                        </a:rPr>
                        <a:t>×5</a:t>
                      </a:r>
                      <a:r>
                        <a:rPr kumimoji="1" lang="ja-JP" altLang="en-US" sz="1100" b="0" dirty="0" smtClean="0">
                          <a:solidFill>
                            <a:schemeClr val="tx1"/>
                          </a:solidFill>
                        </a:rPr>
                        <a:t>％（標準税率）</a:t>
                      </a:r>
                      <a:endParaRPr kumimoji="1" lang="ja-JP" altLang="en-US" sz="11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a:p>
                  </a:txBody>
                  <a:tcPr/>
                </a:tc>
                <a:tc>
                  <a:txBody>
                    <a:bodyPr/>
                    <a:lstStyle/>
                    <a:p>
                      <a:pPr algn="l">
                        <a:lnSpc>
                          <a:spcPts val="1300"/>
                        </a:lnSpc>
                      </a:pPr>
                      <a:r>
                        <a:rPr kumimoji="1" lang="ja-JP" altLang="en-US" sz="1100" b="0" dirty="0" smtClean="0">
                          <a:solidFill>
                            <a:schemeClr val="tx1"/>
                          </a:solidFill>
                        </a:rPr>
                        <a:t>　　</a:t>
                      </a:r>
                      <a:r>
                        <a:rPr kumimoji="1" lang="en-US" altLang="ja-JP" sz="1100" b="0" dirty="0" smtClean="0">
                          <a:solidFill>
                            <a:schemeClr val="tx1"/>
                          </a:solidFill>
                        </a:rPr>
                        <a:t>0</a:t>
                      </a:r>
                      <a:r>
                        <a:rPr kumimoji="1" lang="ja-JP" altLang="en-US" sz="1100" b="0" dirty="0" smtClean="0">
                          <a:solidFill>
                            <a:schemeClr val="tx1"/>
                          </a:solidFill>
                        </a:rPr>
                        <a:t>円</a:t>
                      </a:r>
                      <a:endParaRPr kumimoji="1" lang="ja-JP" altLang="en-US" sz="1100" b="0" dirty="0">
                        <a:solidFill>
                          <a:schemeClr val="tx1"/>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520877">
                <a:tc rowSpan="4">
                  <a:txBody>
                    <a:bodyPr/>
                    <a:lstStyle/>
                    <a:p>
                      <a:pPr algn="ctr">
                        <a:lnSpc>
                          <a:spcPts val="1300"/>
                        </a:lnSpc>
                      </a:pPr>
                      <a:r>
                        <a:rPr kumimoji="1" lang="ja-JP" altLang="en-US" sz="1100" b="0" dirty="0" smtClean="0">
                          <a:solidFill>
                            <a:schemeClr val="tx1"/>
                          </a:solidFill>
                        </a:rPr>
                        <a:t>法人事業税</a:t>
                      </a:r>
                      <a:endParaRPr kumimoji="1" lang="en-US" altLang="ja-JP" sz="1100" b="0" dirty="0" smtClean="0">
                        <a:solidFill>
                          <a:schemeClr val="tx1"/>
                        </a:solidFill>
                      </a:endParaRPr>
                    </a:p>
                  </a:txBody>
                  <a:tcPr anchor="ctr">
                    <a:solidFill>
                      <a:schemeClr val="bg1">
                        <a:lumMod val="85000"/>
                      </a:schemeClr>
                    </a:solidFill>
                  </a:tcPr>
                </a:tc>
                <a:tc>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smtClean="0">
                          <a:solidFill>
                            <a:schemeClr val="tx1"/>
                          </a:solidFill>
                        </a:rPr>
                        <a:t>所得割</a:t>
                      </a:r>
                      <a:endParaRPr kumimoji="1" lang="ja-JP" altLang="en-US" sz="1100" b="0" dirty="0">
                        <a:solidFill>
                          <a:schemeClr val="tx1"/>
                        </a:solidFill>
                      </a:endParaRPr>
                    </a:p>
                  </a:txBody>
                  <a:tcPr anchor="ctr">
                    <a:lnT w="12700" cap="flat" cmpd="sng" algn="ctr">
                      <a:solidFill>
                        <a:schemeClr val="bg1"/>
                      </a:solidFill>
                      <a:prstDash val="solid"/>
                      <a:round/>
                      <a:headEnd type="none" w="med" len="med"/>
                      <a:tailEnd type="none" w="med" len="med"/>
                    </a:lnT>
                  </a:tcPr>
                </a:tc>
                <a:tc>
                  <a:txBody>
                    <a:bodyPr/>
                    <a:lstStyle/>
                    <a:p>
                      <a:pPr algn="ctr">
                        <a:lnSpc>
                          <a:spcPts val="1300"/>
                        </a:lnSpc>
                      </a:pPr>
                      <a:r>
                        <a:rPr kumimoji="1" lang="ja-JP" altLang="en-US" sz="1100" b="0" dirty="0" smtClean="0">
                          <a:solidFill>
                            <a:schemeClr val="tx1"/>
                          </a:solidFill>
                        </a:rPr>
                        <a:t>年</a:t>
                      </a:r>
                      <a:r>
                        <a:rPr kumimoji="1" lang="en-US" altLang="ja-JP" sz="1100" b="0" dirty="0" smtClean="0">
                          <a:solidFill>
                            <a:schemeClr val="tx1"/>
                          </a:solidFill>
                        </a:rPr>
                        <a:t>400</a:t>
                      </a:r>
                      <a:r>
                        <a:rPr kumimoji="1" lang="ja-JP" altLang="en-US" sz="1100" b="0" dirty="0" smtClean="0">
                          <a:solidFill>
                            <a:schemeClr val="tx1"/>
                          </a:solidFill>
                        </a:rPr>
                        <a:t>万円以下の所得　</a:t>
                      </a:r>
                      <a:r>
                        <a:rPr kumimoji="1" lang="en-US" altLang="ja-JP" sz="1100" b="0" dirty="0" smtClean="0">
                          <a:solidFill>
                            <a:schemeClr val="tx1"/>
                          </a:solidFill>
                        </a:rPr>
                        <a:t>1.69</a:t>
                      </a:r>
                      <a:r>
                        <a:rPr kumimoji="1" lang="ja-JP" altLang="en-US" sz="1100" b="0" dirty="0" smtClean="0">
                          <a:solidFill>
                            <a:schemeClr val="tx1"/>
                          </a:solidFill>
                        </a:rPr>
                        <a:t>％</a:t>
                      </a:r>
                      <a:endParaRPr kumimoji="1" lang="en-US" altLang="ja-JP" sz="1100" b="0" dirty="0" smtClean="0">
                        <a:solidFill>
                          <a:schemeClr val="tx1"/>
                        </a:solidFill>
                      </a:endParaRPr>
                    </a:p>
                    <a:p>
                      <a:pPr algn="ctr">
                        <a:lnSpc>
                          <a:spcPts val="1300"/>
                        </a:lnSpc>
                      </a:pPr>
                      <a:r>
                        <a:rPr kumimoji="1" lang="ja-JP" altLang="en-US" sz="1100" b="0" dirty="0" smtClean="0">
                          <a:solidFill>
                            <a:schemeClr val="tx1"/>
                          </a:solidFill>
                        </a:rPr>
                        <a:t>年</a:t>
                      </a:r>
                      <a:r>
                        <a:rPr kumimoji="1" lang="en-US" altLang="ja-JP" sz="1100" b="0" dirty="0" smtClean="0">
                          <a:solidFill>
                            <a:schemeClr val="tx1"/>
                          </a:solidFill>
                        </a:rPr>
                        <a:t>400</a:t>
                      </a:r>
                      <a:r>
                        <a:rPr kumimoji="1" lang="ja-JP" altLang="en-US" sz="1100" b="0" dirty="0" smtClean="0">
                          <a:solidFill>
                            <a:schemeClr val="tx1"/>
                          </a:solidFill>
                        </a:rPr>
                        <a:t>超え</a:t>
                      </a:r>
                      <a:r>
                        <a:rPr kumimoji="1" lang="en-US" altLang="ja-JP" sz="1100" b="0" dirty="0" smtClean="0">
                          <a:solidFill>
                            <a:schemeClr val="tx1"/>
                          </a:solidFill>
                        </a:rPr>
                        <a:t>800</a:t>
                      </a:r>
                      <a:r>
                        <a:rPr kumimoji="1" lang="ja-JP" altLang="en-US" sz="1100" b="0" dirty="0" smtClean="0">
                          <a:solidFill>
                            <a:schemeClr val="tx1"/>
                          </a:solidFill>
                        </a:rPr>
                        <a:t>万円以下の所得</a:t>
                      </a:r>
                      <a:r>
                        <a:rPr kumimoji="1" lang="en-US" altLang="ja-JP" sz="1100" b="0" dirty="0" smtClean="0">
                          <a:solidFill>
                            <a:schemeClr val="tx1"/>
                          </a:solidFill>
                        </a:rPr>
                        <a:t>2.475</a:t>
                      </a:r>
                      <a:r>
                        <a:rPr kumimoji="1" lang="ja-JP" altLang="en-US" sz="1100" b="0" dirty="0" smtClean="0">
                          <a:solidFill>
                            <a:schemeClr val="tx1"/>
                          </a:solidFill>
                        </a:rPr>
                        <a:t>％</a:t>
                      </a:r>
                      <a:endParaRPr kumimoji="1" lang="en-US" altLang="ja-JP" sz="1100" b="0" dirty="0" smtClean="0">
                        <a:solidFill>
                          <a:schemeClr val="tx1"/>
                        </a:solidFill>
                      </a:endParaRPr>
                    </a:p>
                    <a:p>
                      <a:pPr algn="ctr">
                        <a:lnSpc>
                          <a:spcPts val="1300"/>
                        </a:lnSpc>
                      </a:pPr>
                      <a:r>
                        <a:rPr kumimoji="1" lang="ja-JP" altLang="en-US" sz="1100" b="0" dirty="0" smtClean="0">
                          <a:solidFill>
                            <a:schemeClr val="tx1"/>
                          </a:solidFill>
                        </a:rPr>
                        <a:t>年</a:t>
                      </a:r>
                      <a:r>
                        <a:rPr kumimoji="1" lang="en-US" altLang="ja-JP" sz="1100" b="0" dirty="0" smtClean="0">
                          <a:solidFill>
                            <a:schemeClr val="tx1"/>
                          </a:solidFill>
                        </a:rPr>
                        <a:t>800</a:t>
                      </a:r>
                      <a:r>
                        <a:rPr kumimoji="1" lang="ja-JP" altLang="en-US" sz="1100" b="0" dirty="0" smtClean="0">
                          <a:solidFill>
                            <a:schemeClr val="tx1"/>
                          </a:solidFill>
                        </a:rPr>
                        <a:t>万円を超える所得　</a:t>
                      </a:r>
                      <a:r>
                        <a:rPr kumimoji="1" lang="en-US" altLang="ja-JP" sz="1100" b="0" dirty="0" smtClean="0">
                          <a:solidFill>
                            <a:schemeClr val="tx1"/>
                          </a:solidFill>
                        </a:rPr>
                        <a:t>3.26</a:t>
                      </a:r>
                      <a:r>
                        <a:rPr kumimoji="1" lang="ja-JP" altLang="en-US" sz="1100" b="0" dirty="0" smtClean="0">
                          <a:solidFill>
                            <a:schemeClr val="tx1"/>
                          </a:solidFill>
                        </a:rPr>
                        <a:t>％</a:t>
                      </a:r>
                      <a:endParaRPr kumimoji="1" lang="ja-JP" altLang="en-US" sz="1100" b="0" dirty="0">
                        <a:solidFill>
                          <a:schemeClr val="tx1"/>
                        </a:solidFill>
                      </a:endParaRPr>
                    </a:p>
                  </a:txBody>
                  <a:tcPr anchor="ctr">
                    <a:lnT w="12700" cap="flat" cmpd="sng" algn="ctr">
                      <a:solidFill>
                        <a:schemeClr val="bg1"/>
                      </a:solidFill>
                      <a:prstDash val="solid"/>
                      <a:round/>
                      <a:headEnd type="none" w="med" len="med"/>
                      <a:tailEnd type="none" w="med" len="med"/>
                    </a:lnT>
                  </a:tcPr>
                </a:tc>
                <a:tc>
                  <a:txBody>
                    <a:bodyPr/>
                    <a:lstStyle/>
                    <a:p>
                      <a:pPr algn="ctr">
                        <a:lnSpc>
                          <a:spcPts val="1300"/>
                        </a:lnSpc>
                      </a:pPr>
                      <a:r>
                        <a:rPr kumimoji="1" lang="ja-JP" altLang="en-US" sz="1100" b="0" dirty="0" smtClean="0">
                          <a:solidFill>
                            <a:schemeClr val="tx1"/>
                          </a:solidFill>
                        </a:rPr>
                        <a:t>年</a:t>
                      </a:r>
                      <a:r>
                        <a:rPr kumimoji="1" lang="en-US" altLang="ja-JP" sz="1100" b="0" dirty="0" smtClean="0">
                          <a:solidFill>
                            <a:schemeClr val="tx1"/>
                          </a:solidFill>
                        </a:rPr>
                        <a:t>400</a:t>
                      </a:r>
                      <a:r>
                        <a:rPr kumimoji="1" lang="ja-JP" altLang="en-US" sz="1100" b="0" dirty="0" smtClean="0">
                          <a:solidFill>
                            <a:schemeClr val="tx1"/>
                          </a:solidFill>
                        </a:rPr>
                        <a:t>万円以下の所得　</a:t>
                      </a:r>
                      <a:r>
                        <a:rPr kumimoji="1" lang="en-US" altLang="ja-JP" sz="1100" b="0" dirty="0" smtClean="0">
                          <a:solidFill>
                            <a:schemeClr val="tx1"/>
                          </a:solidFill>
                        </a:rPr>
                        <a:t>2.7</a:t>
                      </a:r>
                      <a:r>
                        <a:rPr kumimoji="1" lang="ja-JP" altLang="en-US" sz="1100" b="0" dirty="0" smtClean="0">
                          <a:solidFill>
                            <a:schemeClr val="tx1"/>
                          </a:solidFill>
                        </a:rPr>
                        <a:t>％</a:t>
                      </a:r>
                      <a:endParaRPr kumimoji="1" lang="en-US" altLang="ja-JP" sz="1100" b="0" dirty="0" smtClean="0">
                        <a:solidFill>
                          <a:schemeClr val="tx1"/>
                        </a:solidFill>
                      </a:endParaRPr>
                    </a:p>
                    <a:p>
                      <a:pPr algn="ctr">
                        <a:lnSpc>
                          <a:spcPts val="1300"/>
                        </a:lnSpc>
                      </a:pPr>
                      <a:r>
                        <a:rPr kumimoji="1" lang="ja-JP" altLang="en-US" sz="1100" b="0" dirty="0" smtClean="0">
                          <a:solidFill>
                            <a:schemeClr val="tx1"/>
                          </a:solidFill>
                        </a:rPr>
                        <a:t>年</a:t>
                      </a:r>
                      <a:r>
                        <a:rPr kumimoji="1" lang="en-US" altLang="ja-JP" sz="1100" b="0" dirty="0" smtClean="0">
                          <a:solidFill>
                            <a:schemeClr val="tx1"/>
                          </a:solidFill>
                        </a:rPr>
                        <a:t>400</a:t>
                      </a:r>
                      <a:r>
                        <a:rPr kumimoji="1" lang="ja-JP" altLang="en-US" sz="1100" b="0" dirty="0" smtClean="0">
                          <a:solidFill>
                            <a:schemeClr val="tx1"/>
                          </a:solidFill>
                        </a:rPr>
                        <a:t>超え</a:t>
                      </a:r>
                      <a:r>
                        <a:rPr kumimoji="1" lang="en-US" altLang="ja-JP" sz="1100" b="0" dirty="0" smtClean="0">
                          <a:solidFill>
                            <a:schemeClr val="tx1"/>
                          </a:solidFill>
                        </a:rPr>
                        <a:t>800</a:t>
                      </a:r>
                      <a:r>
                        <a:rPr kumimoji="1" lang="ja-JP" altLang="en-US" sz="1100" b="0" dirty="0" smtClean="0">
                          <a:solidFill>
                            <a:schemeClr val="tx1"/>
                          </a:solidFill>
                        </a:rPr>
                        <a:t>万円以下の所得</a:t>
                      </a:r>
                      <a:r>
                        <a:rPr kumimoji="1" lang="en-US" altLang="ja-JP" sz="1100" b="0" dirty="0" smtClean="0">
                          <a:solidFill>
                            <a:schemeClr val="tx1"/>
                          </a:solidFill>
                        </a:rPr>
                        <a:t>4</a:t>
                      </a:r>
                      <a:r>
                        <a:rPr kumimoji="1" lang="ja-JP" altLang="en-US" sz="1100" b="0" dirty="0" smtClean="0">
                          <a:solidFill>
                            <a:schemeClr val="tx1"/>
                          </a:solidFill>
                        </a:rPr>
                        <a:t>％</a:t>
                      </a:r>
                      <a:endParaRPr kumimoji="1" lang="en-US" altLang="ja-JP" sz="1100" b="0" dirty="0" smtClean="0">
                        <a:solidFill>
                          <a:schemeClr val="tx1"/>
                        </a:solidFill>
                      </a:endParaRPr>
                    </a:p>
                    <a:p>
                      <a:pPr algn="ctr">
                        <a:lnSpc>
                          <a:spcPts val="1300"/>
                        </a:lnSpc>
                      </a:pPr>
                      <a:r>
                        <a:rPr kumimoji="1" lang="ja-JP" altLang="en-US" sz="1100" b="0" dirty="0" smtClean="0">
                          <a:solidFill>
                            <a:schemeClr val="tx1"/>
                          </a:solidFill>
                        </a:rPr>
                        <a:t>年</a:t>
                      </a:r>
                      <a:r>
                        <a:rPr kumimoji="1" lang="en-US" altLang="ja-JP" sz="1100" b="0" dirty="0" smtClean="0">
                          <a:solidFill>
                            <a:schemeClr val="tx1"/>
                          </a:solidFill>
                        </a:rPr>
                        <a:t>800</a:t>
                      </a:r>
                      <a:r>
                        <a:rPr kumimoji="1" lang="ja-JP" altLang="en-US" sz="1100" b="0" dirty="0" smtClean="0">
                          <a:solidFill>
                            <a:schemeClr val="tx1"/>
                          </a:solidFill>
                        </a:rPr>
                        <a:t>万円を超える所得　</a:t>
                      </a:r>
                      <a:r>
                        <a:rPr kumimoji="1" lang="en-US" altLang="ja-JP" sz="1100" b="0" dirty="0" smtClean="0">
                          <a:solidFill>
                            <a:schemeClr val="tx1"/>
                          </a:solidFill>
                        </a:rPr>
                        <a:t>5.3</a:t>
                      </a:r>
                      <a:r>
                        <a:rPr kumimoji="1" lang="ja-JP" altLang="en-US" sz="1100" b="0" dirty="0" smtClean="0">
                          <a:solidFill>
                            <a:schemeClr val="tx1"/>
                          </a:solidFill>
                        </a:rPr>
                        <a:t>％</a:t>
                      </a:r>
                      <a:endParaRPr kumimoji="1" lang="ja-JP" altLang="en-US" sz="1100" b="0" dirty="0">
                        <a:solidFill>
                          <a:schemeClr val="tx1"/>
                        </a:solidFill>
                      </a:endParaRPr>
                    </a:p>
                  </a:txBody>
                  <a:tcPr anchor="ctr">
                    <a:lnT w="12700" cap="flat" cmpd="sng" algn="ctr">
                      <a:solidFill>
                        <a:schemeClr val="bg1"/>
                      </a:solidFill>
                      <a:prstDash val="solid"/>
                      <a:round/>
                      <a:headEnd type="none" w="med" len="med"/>
                      <a:tailEnd type="none" w="med" len="med"/>
                    </a:lnT>
                  </a:tcPr>
                </a:tc>
                <a:tc vMerge="1">
                  <a:txBody>
                    <a:bodyPr/>
                    <a:lstStyle/>
                    <a:p>
                      <a:pPr algn="ctr"/>
                      <a:endParaRPr kumimoji="1" lang="ja-JP" altLang="en-US" sz="1400" b="0" dirty="0">
                        <a:solidFill>
                          <a:srgbClr val="FF0000"/>
                        </a:solidFill>
                      </a:endParaRPr>
                    </a:p>
                  </a:txBody>
                  <a:tcPr>
                    <a:lnT w="12700" cap="flat" cmpd="sng" algn="ctr">
                      <a:solidFill>
                        <a:schemeClr val="bg1"/>
                      </a:solidFill>
                      <a:prstDash val="solid"/>
                      <a:round/>
                      <a:headEnd type="none" w="med" len="med"/>
                      <a:tailEnd type="none" w="med" len="med"/>
                    </a:lnT>
                  </a:tcPr>
                </a:tc>
                <a:tc>
                  <a:txBody>
                    <a:bodyPr/>
                    <a:lstStyle/>
                    <a:p>
                      <a:pPr algn="l">
                        <a:lnSpc>
                          <a:spcPts val="1300"/>
                        </a:lnSpc>
                      </a:pPr>
                      <a:endParaRPr kumimoji="1" lang="en-US" altLang="ja-JP" sz="1100" b="0" dirty="0" smtClean="0">
                        <a:solidFill>
                          <a:schemeClr val="tx1"/>
                        </a:solidFill>
                      </a:endParaRPr>
                    </a:p>
                    <a:p>
                      <a:pPr algn="l">
                        <a:lnSpc>
                          <a:spcPts val="1300"/>
                        </a:lnSpc>
                      </a:pPr>
                      <a:r>
                        <a:rPr kumimoji="1" lang="ja-JP" altLang="en-US" sz="1100" b="0" dirty="0" smtClean="0">
                          <a:solidFill>
                            <a:schemeClr val="tx1"/>
                          </a:solidFill>
                        </a:rPr>
                        <a:t>　　</a:t>
                      </a:r>
                      <a:r>
                        <a:rPr kumimoji="1" lang="en-US" altLang="ja-JP" sz="1100" b="0" dirty="0" smtClean="0">
                          <a:solidFill>
                            <a:schemeClr val="tx1"/>
                          </a:solidFill>
                        </a:rPr>
                        <a:t>0</a:t>
                      </a:r>
                      <a:r>
                        <a:rPr kumimoji="1" lang="ja-JP" altLang="en-US" sz="1100" b="0" dirty="0" smtClean="0">
                          <a:solidFill>
                            <a:schemeClr val="tx1"/>
                          </a:solidFill>
                        </a:rPr>
                        <a:t>円</a:t>
                      </a:r>
                      <a:endParaRPr kumimoji="1" lang="ja-JP" altLang="en-US" sz="1100" b="0" dirty="0">
                        <a:solidFill>
                          <a:schemeClr val="tx1"/>
                        </a:solidFill>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4"/>
                  </a:ext>
                </a:extLst>
              </a:tr>
              <a:tr h="324703">
                <a:tc vMerge="1">
                  <a:txBody>
                    <a:bodyPr/>
                    <a:lstStyle/>
                    <a:p>
                      <a:pPr algn="ctr"/>
                      <a:endParaRPr kumimoji="1" lang="ja-JP" altLang="en-US" sz="1400" b="0" dirty="0"/>
                    </a:p>
                  </a:txBody>
                  <a:tcPr anchor="ctr">
                    <a:solidFill>
                      <a:schemeClr val="bg1">
                        <a:lumMod val="85000"/>
                      </a:schemeClr>
                    </a:solidFill>
                  </a:tcPr>
                </a:tc>
                <a:tc>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dirty="0" smtClean="0">
                          <a:solidFill>
                            <a:schemeClr val="tx1"/>
                          </a:solidFill>
                        </a:rPr>
                        <a:t>付加価値割</a:t>
                      </a:r>
                      <a:endParaRPr kumimoji="1" lang="ja-JP" altLang="en-US" sz="1100" b="0" dirty="0">
                        <a:solidFill>
                          <a:schemeClr val="tx1"/>
                        </a:solidFill>
                      </a:endParaRPr>
                    </a:p>
                  </a:txBody>
                  <a:tcPr anchor="ctr"/>
                </a:tc>
                <a:tc>
                  <a:txBody>
                    <a:bodyPr/>
                    <a:lstStyle/>
                    <a:p>
                      <a:pPr algn="ctr">
                        <a:lnSpc>
                          <a:spcPts val="1300"/>
                        </a:lnSpc>
                      </a:pPr>
                      <a:r>
                        <a:rPr kumimoji="1" lang="ja-JP" altLang="en-US" sz="1100" b="0" dirty="0" smtClean="0">
                          <a:solidFill>
                            <a:schemeClr val="tx1"/>
                          </a:solidFill>
                        </a:rPr>
                        <a:t>付加価値額</a:t>
                      </a:r>
                      <a:r>
                        <a:rPr kumimoji="1" lang="en-US" altLang="ja-JP" sz="1100" b="0" dirty="0" smtClean="0">
                          <a:solidFill>
                            <a:schemeClr val="tx1"/>
                          </a:solidFill>
                        </a:rPr>
                        <a:t>×0.504</a:t>
                      </a:r>
                      <a:r>
                        <a:rPr kumimoji="1" lang="ja-JP" altLang="en-US" sz="1100" b="0" dirty="0" smtClean="0">
                          <a:solidFill>
                            <a:schemeClr val="tx1"/>
                          </a:solidFill>
                        </a:rPr>
                        <a:t>％</a:t>
                      </a:r>
                      <a:endParaRPr kumimoji="1" lang="ja-JP" altLang="en-US" sz="1100" b="0" dirty="0">
                        <a:solidFill>
                          <a:schemeClr val="tx1"/>
                        </a:solidFill>
                      </a:endParaRPr>
                    </a:p>
                  </a:txBody>
                  <a:tcPr anchor="ctr"/>
                </a:tc>
                <a:tc>
                  <a:txBody>
                    <a:bodyPr/>
                    <a:lstStyle/>
                    <a:p>
                      <a:pPr algn="ctr"/>
                      <a:r>
                        <a:rPr lang="en-US" altLang="ja-JP" dirty="0" smtClean="0">
                          <a:solidFill>
                            <a:schemeClr val="tx1"/>
                          </a:solidFill>
                        </a:rPr>
                        <a:t>-</a:t>
                      </a:r>
                      <a:endParaRPr lang="ja-JP" altLang="en-US" dirty="0">
                        <a:solidFill>
                          <a:schemeClr val="tx1"/>
                        </a:solidFill>
                      </a:endParaRPr>
                    </a:p>
                  </a:txBody>
                  <a:tcPr anchor="ctr"/>
                </a:tc>
                <a:tc vMerge="1">
                  <a:txBody>
                    <a:bodyPr/>
                    <a:lstStyle/>
                    <a:p>
                      <a:endParaRPr kumimoji="1" lang="ja-JP" altLang="en-US"/>
                    </a:p>
                  </a:txBody>
                  <a:tcPr/>
                </a:tc>
                <a:tc>
                  <a:txBody>
                    <a:bodyPr/>
                    <a:lstStyle/>
                    <a:p>
                      <a:pPr algn="l">
                        <a:lnSpc>
                          <a:spcPts val="1300"/>
                        </a:lnSpc>
                      </a:pPr>
                      <a:r>
                        <a:rPr kumimoji="1" lang="ja-JP" altLang="en-US" sz="1100" b="0" dirty="0" smtClean="0">
                          <a:solidFill>
                            <a:schemeClr val="tx1"/>
                          </a:solidFill>
                        </a:rPr>
                        <a:t>　　</a:t>
                      </a:r>
                      <a:r>
                        <a:rPr kumimoji="1" lang="en-US" altLang="ja-JP" sz="1100" b="0" dirty="0" smtClean="0">
                          <a:solidFill>
                            <a:schemeClr val="tx1"/>
                          </a:solidFill>
                        </a:rPr>
                        <a:t>0</a:t>
                      </a:r>
                      <a:r>
                        <a:rPr kumimoji="1" lang="ja-JP" altLang="en-US" sz="1100" b="0" dirty="0" smtClean="0">
                          <a:solidFill>
                            <a:schemeClr val="tx1"/>
                          </a:solidFill>
                        </a:rPr>
                        <a:t>円</a:t>
                      </a:r>
                      <a:endParaRPr kumimoji="1" lang="ja-JP" altLang="en-US" sz="1100" b="0" dirty="0">
                        <a:solidFill>
                          <a:schemeClr val="tx1"/>
                        </a:solidFill>
                      </a:endParaRPr>
                    </a:p>
                  </a:txBody>
                  <a:tcPr/>
                </a:tc>
                <a:extLst>
                  <a:ext uri="{0D108BD9-81ED-4DB2-BD59-A6C34878D82A}">
                    <a16:rowId xmlns:a16="http://schemas.microsoft.com/office/drawing/2014/main" val="10005"/>
                  </a:ext>
                </a:extLst>
              </a:tr>
              <a:tr h="227743">
                <a:tc vMerge="1">
                  <a:txBody>
                    <a:bodyPr/>
                    <a:lstStyle/>
                    <a:p>
                      <a:pPr algn="ctr"/>
                      <a:endParaRPr kumimoji="1" lang="ja-JP" altLang="en-US" sz="1400" b="0" dirty="0"/>
                    </a:p>
                  </a:txBody>
                  <a:tcPr anchor="ctr">
                    <a:solidFill>
                      <a:schemeClr val="bg1">
                        <a:lumMod val="85000"/>
                      </a:schemeClr>
                    </a:solidFill>
                  </a:tcPr>
                </a:tc>
                <a:tc rowSpan="2">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smtClean="0">
                          <a:solidFill>
                            <a:schemeClr val="tx1"/>
                          </a:solidFill>
                        </a:rPr>
                        <a:t>資本割</a:t>
                      </a:r>
                      <a:endParaRPr kumimoji="1" lang="ja-JP" altLang="en-US" sz="1100" b="0" dirty="0">
                        <a:solidFill>
                          <a:schemeClr val="tx1"/>
                        </a:solidFill>
                      </a:endParaRPr>
                    </a:p>
                  </a:txBody>
                  <a:tcPr anchor="ctr"/>
                </a:tc>
                <a:tc rowSpan="2">
                  <a:txBody>
                    <a:bodyPr/>
                    <a:lstStyle/>
                    <a:p>
                      <a:pPr algn="ctr">
                        <a:lnSpc>
                          <a:spcPts val="1300"/>
                        </a:lnSpc>
                      </a:pPr>
                      <a:r>
                        <a:rPr kumimoji="1" lang="ja-JP" altLang="en-US" sz="1100" b="0" dirty="0" smtClean="0">
                          <a:solidFill>
                            <a:schemeClr val="tx1"/>
                          </a:solidFill>
                        </a:rPr>
                        <a:t>資本金等の額</a:t>
                      </a:r>
                      <a:r>
                        <a:rPr kumimoji="1" lang="en-US" altLang="ja-JP" sz="1100" b="0" dirty="0" smtClean="0">
                          <a:solidFill>
                            <a:schemeClr val="tx1"/>
                          </a:solidFill>
                        </a:rPr>
                        <a:t>×0.21</a:t>
                      </a:r>
                      <a:r>
                        <a:rPr kumimoji="1" lang="ja-JP" altLang="en-US" sz="1100" b="0" dirty="0" smtClean="0">
                          <a:solidFill>
                            <a:schemeClr val="tx1"/>
                          </a:solidFill>
                        </a:rPr>
                        <a:t>％</a:t>
                      </a:r>
                      <a:endParaRPr kumimoji="1" lang="ja-JP" altLang="en-US" sz="1100" b="0" dirty="0">
                        <a:solidFill>
                          <a:schemeClr val="tx1"/>
                        </a:solidFill>
                      </a:endParaRPr>
                    </a:p>
                  </a:txBody>
                  <a:tcPr anchor="ctr"/>
                </a:tc>
                <a:tc rowSpan="2">
                  <a:txBody>
                    <a:bodyPr/>
                    <a:lstStyle/>
                    <a:p>
                      <a:pPr algn="ctr"/>
                      <a:r>
                        <a:rPr lang="en-US" altLang="ja-JP" dirty="0" smtClean="0">
                          <a:solidFill>
                            <a:schemeClr val="tx1"/>
                          </a:solidFill>
                        </a:rPr>
                        <a:t>-</a:t>
                      </a:r>
                      <a:endParaRPr lang="ja-JP" altLang="en-US" dirty="0">
                        <a:solidFill>
                          <a:schemeClr val="tx1"/>
                        </a:solidFill>
                      </a:endParaRPr>
                    </a:p>
                  </a:txBody>
                  <a:tcPr anchor="ctr"/>
                </a:tc>
                <a:tc vMerge="1">
                  <a:txBody>
                    <a:bodyPr/>
                    <a:lstStyle/>
                    <a:p>
                      <a:endParaRPr kumimoji="1" lang="ja-JP" altLang="en-US"/>
                    </a:p>
                  </a:txBody>
                  <a:tcPr/>
                </a:tc>
                <a:tc>
                  <a:txBody>
                    <a:bodyPr/>
                    <a:lstStyle/>
                    <a:p>
                      <a:pPr algn="l">
                        <a:lnSpc>
                          <a:spcPts val="1300"/>
                        </a:lnSpc>
                      </a:pPr>
                      <a:r>
                        <a:rPr kumimoji="1" lang="ja-JP" altLang="en-US" sz="1100" b="0" dirty="0" smtClean="0">
                          <a:solidFill>
                            <a:schemeClr val="tx1"/>
                          </a:solidFill>
                        </a:rPr>
                        <a:t>　　</a:t>
                      </a:r>
                      <a:r>
                        <a:rPr kumimoji="1" lang="en-US" altLang="ja-JP" sz="1100" b="0" dirty="0" smtClean="0">
                          <a:solidFill>
                            <a:schemeClr val="tx1"/>
                          </a:solidFill>
                        </a:rPr>
                        <a:t>0</a:t>
                      </a:r>
                      <a:r>
                        <a:rPr kumimoji="1" lang="ja-JP" altLang="en-US" sz="1100" b="0" dirty="0" smtClean="0">
                          <a:solidFill>
                            <a:schemeClr val="tx1"/>
                          </a:solidFill>
                        </a:rPr>
                        <a:t>円</a:t>
                      </a:r>
                      <a:endParaRPr kumimoji="1" lang="ja-JP" altLang="en-US" sz="1100" b="0" dirty="0">
                        <a:solidFill>
                          <a:schemeClr val="tx1"/>
                        </a:solidFill>
                      </a:endParaRPr>
                    </a:p>
                  </a:txBody>
                  <a:tcPr/>
                </a:tc>
                <a:extLst>
                  <a:ext uri="{0D108BD9-81ED-4DB2-BD59-A6C34878D82A}">
                    <a16:rowId xmlns:a16="http://schemas.microsoft.com/office/drawing/2014/main" val="10006"/>
                  </a:ext>
                </a:extLst>
              </a:tr>
              <a:tr h="9781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rowSpan="2">
                  <a:txBody>
                    <a:bodyPr/>
                    <a:lstStyle/>
                    <a:p>
                      <a:pPr algn="l">
                        <a:lnSpc>
                          <a:spcPts val="1300"/>
                        </a:lnSpc>
                      </a:pPr>
                      <a:r>
                        <a:rPr kumimoji="1" lang="ja-JP" altLang="en-US" sz="1100" b="0" dirty="0" smtClean="0">
                          <a:solidFill>
                            <a:schemeClr val="tx1"/>
                          </a:solidFill>
                        </a:rPr>
                        <a:t>　　</a:t>
                      </a:r>
                      <a:r>
                        <a:rPr kumimoji="1" lang="en-US" altLang="ja-JP" sz="1100" b="0" dirty="0" smtClean="0">
                          <a:solidFill>
                            <a:schemeClr val="tx1"/>
                          </a:solidFill>
                        </a:rPr>
                        <a:t>0</a:t>
                      </a:r>
                      <a:r>
                        <a:rPr kumimoji="1" lang="ja-JP" altLang="en-US" sz="1100" b="0" dirty="0" smtClean="0">
                          <a:solidFill>
                            <a:schemeClr val="tx1"/>
                          </a:solidFill>
                        </a:rPr>
                        <a:t>円</a:t>
                      </a:r>
                      <a:endParaRPr kumimoji="1" lang="ja-JP" altLang="en-US" sz="1100" b="0" dirty="0">
                        <a:solidFill>
                          <a:schemeClr val="tx1"/>
                        </a:solidFill>
                      </a:endParaRPr>
                    </a:p>
                  </a:txBody>
                  <a:tcPr/>
                </a:tc>
                <a:extLst>
                  <a:ext uri="{0D108BD9-81ED-4DB2-BD59-A6C34878D82A}">
                    <a16:rowId xmlns:a16="http://schemas.microsoft.com/office/drawing/2014/main" val="10007"/>
                  </a:ext>
                </a:extLst>
              </a:tr>
              <a:tr h="227743">
                <a:tc rowSpan="2">
                  <a:txBody>
                    <a:bodyPr/>
                    <a:lstStyle/>
                    <a:p>
                      <a:pPr algn="ctr">
                        <a:lnSpc>
                          <a:spcPts val="1300"/>
                        </a:lnSpc>
                      </a:pPr>
                      <a:r>
                        <a:rPr kumimoji="1" lang="ja-JP" altLang="en-US" sz="1100" b="0" dirty="0" smtClean="0">
                          <a:solidFill>
                            <a:schemeClr val="tx1"/>
                          </a:solidFill>
                        </a:rPr>
                        <a:t>不動産</a:t>
                      </a:r>
                      <a:endParaRPr kumimoji="1" lang="en-US" altLang="ja-JP" sz="1100" b="0" dirty="0" smtClean="0">
                        <a:solidFill>
                          <a:schemeClr val="tx1"/>
                        </a:solidFill>
                      </a:endParaRPr>
                    </a:p>
                    <a:p>
                      <a:pPr algn="ctr">
                        <a:lnSpc>
                          <a:spcPts val="1300"/>
                        </a:lnSpc>
                      </a:pPr>
                      <a:r>
                        <a:rPr kumimoji="1" lang="ja-JP" altLang="en-US" sz="1100" b="0" dirty="0" smtClean="0">
                          <a:solidFill>
                            <a:schemeClr val="tx1"/>
                          </a:solidFill>
                        </a:rPr>
                        <a:t>取得税</a:t>
                      </a:r>
                      <a:endParaRPr kumimoji="1" lang="ja-JP" altLang="en-US" sz="1100" b="0" dirty="0">
                        <a:solidFill>
                          <a:schemeClr val="tx1"/>
                        </a:solidFill>
                      </a:endParaRPr>
                    </a:p>
                  </a:txBody>
                  <a:tcPr anchor="ctr">
                    <a:solidFill>
                      <a:schemeClr val="bg1">
                        <a:lumMod val="85000"/>
                      </a:schemeClr>
                    </a:solidFill>
                  </a:tcPr>
                </a:tc>
                <a:tc>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smtClean="0">
                          <a:solidFill>
                            <a:schemeClr val="tx1"/>
                          </a:solidFill>
                        </a:rPr>
                        <a:t>土地</a:t>
                      </a:r>
                      <a:endParaRPr kumimoji="1" lang="ja-JP" altLang="en-US" sz="1100" b="0" dirty="0">
                        <a:solidFill>
                          <a:schemeClr val="tx1"/>
                        </a:solidFill>
                      </a:endParaRPr>
                    </a:p>
                  </a:txBody>
                  <a:tcPr anchor="ctr"/>
                </a:tc>
                <a:tc>
                  <a:txBody>
                    <a:bodyPr/>
                    <a:lstStyle/>
                    <a:p>
                      <a:pPr algn="ctr">
                        <a:lnSpc>
                          <a:spcPts val="1300"/>
                        </a:lnSpc>
                      </a:pPr>
                      <a:r>
                        <a:rPr kumimoji="1" lang="ja-JP" altLang="en-US" sz="1100" b="0" dirty="0" smtClean="0">
                          <a:solidFill>
                            <a:schemeClr val="tx1"/>
                          </a:solidFill>
                        </a:rPr>
                        <a:t>課税標準額</a:t>
                      </a:r>
                      <a:r>
                        <a:rPr kumimoji="1" lang="en-US" altLang="ja-JP" sz="1100" b="0" dirty="0" smtClean="0">
                          <a:solidFill>
                            <a:schemeClr val="tx1"/>
                          </a:solidFill>
                        </a:rPr>
                        <a:t>×1/2×3</a:t>
                      </a:r>
                      <a:r>
                        <a:rPr kumimoji="1" lang="ja-JP" altLang="en-US" sz="1100" b="0" dirty="0" smtClean="0">
                          <a:solidFill>
                            <a:schemeClr val="tx1"/>
                          </a:solidFill>
                        </a:rPr>
                        <a:t>％</a:t>
                      </a:r>
                      <a:endParaRPr kumimoji="1" lang="ja-JP" altLang="en-US" sz="1100" b="0" dirty="0">
                        <a:solidFill>
                          <a:schemeClr val="tx1"/>
                        </a:solidFill>
                      </a:endParaRPr>
                    </a:p>
                  </a:txBody>
                  <a:tcPr anchor="ctr"/>
                </a:tc>
                <a:tc>
                  <a:txBody>
                    <a:bodyPr/>
                    <a:lstStyle/>
                    <a:p>
                      <a:pPr algn="ctr">
                        <a:lnSpc>
                          <a:spcPts val="1300"/>
                        </a:lnSpc>
                      </a:pPr>
                      <a:r>
                        <a:rPr kumimoji="1" lang="ja-JP" altLang="en-US" sz="1100" b="0" dirty="0" smtClean="0">
                          <a:solidFill>
                            <a:schemeClr val="tx1"/>
                          </a:solidFill>
                        </a:rPr>
                        <a:t>課税標準額</a:t>
                      </a:r>
                      <a:r>
                        <a:rPr kumimoji="1" lang="en-US" altLang="ja-JP" sz="1100" b="0" dirty="0" smtClean="0">
                          <a:solidFill>
                            <a:schemeClr val="tx1"/>
                          </a:solidFill>
                        </a:rPr>
                        <a:t>×1/2×3</a:t>
                      </a:r>
                      <a:r>
                        <a:rPr kumimoji="1" lang="ja-JP" altLang="en-US" sz="1100" b="0" dirty="0" smtClean="0">
                          <a:solidFill>
                            <a:schemeClr val="tx1"/>
                          </a:solidFill>
                        </a:rPr>
                        <a:t>％</a:t>
                      </a:r>
                      <a:endParaRPr kumimoji="1" lang="ja-JP" altLang="en-US" sz="1100" b="0" dirty="0">
                        <a:solidFill>
                          <a:schemeClr val="tx1"/>
                        </a:solidFill>
                      </a:endParaRPr>
                    </a:p>
                  </a:txBody>
                  <a:tcPr anchor="ctr"/>
                </a:tc>
                <a:tc vMerge="1">
                  <a:txBody>
                    <a:bodyPr/>
                    <a:lstStyle/>
                    <a:p>
                      <a:pPr algn="ctr"/>
                      <a:endParaRPr kumimoji="1" lang="ja-JP" altLang="en-US" sz="1400" b="0" dirty="0">
                        <a:solidFill>
                          <a:srgbClr val="FF0000"/>
                        </a:solidFill>
                      </a:endParaRPr>
                    </a:p>
                  </a:txBody>
                  <a:tcPr/>
                </a:tc>
                <a:tc vMerge="1">
                  <a:txBody>
                    <a:bodyPr/>
                    <a:lstStyle/>
                    <a:p>
                      <a:pPr algn="ctr">
                        <a:lnSpc>
                          <a:spcPts val="1100"/>
                        </a:lnSpc>
                      </a:pPr>
                      <a:endParaRPr kumimoji="1" lang="ja-JP" altLang="en-US" sz="1050" b="0" dirty="0">
                        <a:solidFill>
                          <a:srgbClr val="FF0000"/>
                        </a:solidFill>
                      </a:endParaRPr>
                    </a:p>
                  </a:txBody>
                  <a:tcPr/>
                </a:tc>
                <a:extLst>
                  <a:ext uri="{0D108BD9-81ED-4DB2-BD59-A6C34878D82A}">
                    <a16:rowId xmlns:a16="http://schemas.microsoft.com/office/drawing/2014/main" val="10008"/>
                  </a:ext>
                </a:extLst>
              </a:tr>
              <a:tr h="227743">
                <a:tc vMerge="1">
                  <a:txBody>
                    <a:bodyPr/>
                    <a:lstStyle/>
                    <a:p>
                      <a:pPr algn="ctr"/>
                      <a:endParaRPr kumimoji="1" lang="ja-JP" altLang="en-US" sz="1400" b="0" dirty="0"/>
                    </a:p>
                  </a:txBody>
                  <a:tcPr>
                    <a:solidFill>
                      <a:schemeClr val="bg1">
                        <a:lumMod val="85000"/>
                      </a:schemeClr>
                    </a:solidFill>
                  </a:tcPr>
                </a:tc>
                <a:tc>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smtClean="0">
                          <a:solidFill>
                            <a:schemeClr val="tx1"/>
                          </a:solidFill>
                        </a:rPr>
                        <a:t>建物</a:t>
                      </a:r>
                      <a:endParaRPr kumimoji="1" lang="ja-JP" altLang="en-US" sz="1100" b="0" dirty="0">
                        <a:solidFill>
                          <a:schemeClr val="tx1"/>
                        </a:solidFill>
                      </a:endParaRPr>
                    </a:p>
                  </a:txBody>
                  <a:tcPr anchor="ctr"/>
                </a:tc>
                <a:tc>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dirty="0" smtClean="0">
                          <a:solidFill>
                            <a:schemeClr val="tx1"/>
                          </a:solidFill>
                        </a:rPr>
                        <a:t>課税標準額</a:t>
                      </a:r>
                      <a:r>
                        <a:rPr kumimoji="1" lang="en-US" altLang="ja-JP" sz="1100" b="0" dirty="0" smtClean="0">
                          <a:solidFill>
                            <a:schemeClr val="tx1"/>
                          </a:solidFill>
                        </a:rPr>
                        <a:t>×4</a:t>
                      </a:r>
                      <a:r>
                        <a:rPr kumimoji="1" lang="ja-JP" altLang="en-US" sz="1100" b="0" dirty="0" smtClean="0">
                          <a:solidFill>
                            <a:schemeClr val="tx1"/>
                          </a:solidFill>
                        </a:rPr>
                        <a:t>％</a:t>
                      </a:r>
                      <a:endParaRPr kumimoji="1" lang="ja-JP" altLang="en-US" sz="1100" b="0" dirty="0">
                        <a:solidFill>
                          <a:schemeClr val="tx1"/>
                        </a:solidFill>
                      </a:endParaRPr>
                    </a:p>
                  </a:txBody>
                  <a:tcPr anchor="ctr"/>
                </a:tc>
                <a:tc>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kumimoji="1" lang="ja-JP" altLang="en-US" sz="1100" b="0" dirty="0" smtClean="0">
                          <a:solidFill>
                            <a:schemeClr val="tx1"/>
                          </a:solidFill>
                        </a:rPr>
                        <a:t>課税標準額</a:t>
                      </a:r>
                      <a:r>
                        <a:rPr kumimoji="1" lang="en-US" altLang="ja-JP" sz="1100" b="0" dirty="0" smtClean="0">
                          <a:solidFill>
                            <a:schemeClr val="tx1"/>
                          </a:solidFill>
                        </a:rPr>
                        <a:t>×4</a:t>
                      </a:r>
                      <a:r>
                        <a:rPr kumimoji="1" lang="ja-JP" altLang="en-US" sz="1100" b="0" dirty="0" smtClean="0">
                          <a:solidFill>
                            <a:schemeClr val="tx1"/>
                          </a:solidFill>
                        </a:rPr>
                        <a:t>％</a:t>
                      </a:r>
                      <a:endParaRPr kumimoji="1" lang="ja-JP" altLang="en-US" sz="1100" b="0" dirty="0">
                        <a:solidFill>
                          <a:schemeClr val="tx1"/>
                        </a:solidFill>
                      </a:endParaRPr>
                    </a:p>
                  </a:txBody>
                  <a:tcPr anchor="ctr"/>
                </a:tc>
                <a:tc>
                  <a:txBody>
                    <a:bodyPr/>
                    <a:lstStyle/>
                    <a:p>
                      <a:pPr algn="ctr">
                        <a:lnSpc>
                          <a:spcPts val="1300"/>
                        </a:lnSpc>
                      </a:pPr>
                      <a:endParaRPr kumimoji="1" lang="en-US" altLang="ja-JP" sz="1100" b="0" dirty="0" smtClean="0">
                        <a:solidFill>
                          <a:schemeClr val="tx1"/>
                        </a:solidFill>
                      </a:endParaRPr>
                    </a:p>
                  </a:txBody>
                  <a:tcPr>
                    <a:solidFill>
                      <a:schemeClr val="bg1"/>
                    </a:solidFill>
                  </a:tcPr>
                </a:tc>
                <a:tc>
                  <a:txBody>
                    <a:bodyPr/>
                    <a:lstStyle/>
                    <a:p>
                      <a:pPr algn="l">
                        <a:lnSpc>
                          <a:spcPts val="1300"/>
                        </a:lnSpc>
                      </a:pPr>
                      <a:r>
                        <a:rPr kumimoji="1" lang="ja-JP" altLang="en-US" sz="1100" b="0" dirty="0" smtClean="0">
                          <a:solidFill>
                            <a:schemeClr val="tx1"/>
                          </a:solidFill>
                        </a:rPr>
                        <a:t>　　</a:t>
                      </a:r>
                      <a:r>
                        <a:rPr kumimoji="1" lang="en-US" altLang="ja-JP" sz="1100" b="0" dirty="0" smtClean="0">
                          <a:solidFill>
                            <a:schemeClr val="tx1"/>
                          </a:solidFill>
                        </a:rPr>
                        <a:t>0</a:t>
                      </a:r>
                      <a:r>
                        <a:rPr kumimoji="1" lang="ja-JP" altLang="en-US" sz="1100" b="0" dirty="0" smtClean="0">
                          <a:solidFill>
                            <a:schemeClr val="tx1"/>
                          </a:solidFill>
                        </a:rPr>
                        <a:t>円</a:t>
                      </a:r>
                      <a:endParaRPr kumimoji="1" lang="ja-JP" altLang="en-US" sz="1100" b="0" dirty="0">
                        <a:solidFill>
                          <a:schemeClr val="tx1"/>
                        </a:solidFill>
                      </a:endParaRPr>
                    </a:p>
                  </a:txBody>
                  <a:tcPr/>
                </a:tc>
                <a:extLst>
                  <a:ext uri="{0D108BD9-81ED-4DB2-BD59-A6C34878D82A}">
                    <a16:rowId xmlns:a16="http://schemas.microsoft.com/office/drawing/2014/main" val="10009"/>
                  </a:ext>
                </a:extLst>
              </a:tr>
            </a:tbl>
          </a:graphicData>
        </a:graphic>
      </p:graphicFrame>
      <p:sp>
        <p:nvSpPr>
          <p:cNvPr id="33" name="テキスト ボックス 32"/>
          <p:cNvSpPr txBox="1"/>
          <p:nvPr/>
        </p:nvSpPr>
        <p:spPr>
          <a:xfrm>
            <a:off x="60572" y="2924944"/>
            <a:ext cx="8785653" cy="307777"/>
          </a:xfrm>
          <a:prstGeom prst="rect">
            <a:avLst/>
          </a:prstGeom>
          <a:noFill/>
        </p:spPr>
        <p:txBody>
          <a:bodyPr wrap="square" rtlCol="0">
            <a:spAutoFit/>
          </a:bodyPr>
          <a:lstStyle/>
          <a:p>
            <a:r>
              <a:rPr lang="ja-JP" altLang="en-US" sz="1400" u="sng" dirty="0"/>
              <a:t>■</a:t>
            </a:r>
            <a:r>
              <a:rPr kumimoji="1" lang="ja-JP" altLang="en-US" sz="1400" u="sng" dirty="0" smtClean="0"/>
              <a:t>特区の優遇措置の対象となる企業のビジネス環境の変化　</a:t>
            </a:r>
            <a:r>
              <a:rPr lang="ja-JP" altLang="en-US" sz="1400" u="sng" dirty="0" smtClean="0"/>
              <a:t>（</a:t>
            </a:r>
            <a:r>
              <a:rPr kumimoji="1" lang="ja-JP" altLang="en-US" sz="1400" u="sng" dirty="0" smtClean="0"/>
              <a:t>府外から特区に進出した企業）　</a:t>
            </a:r>
            <a:endParaRPr kumimoji="1" lang="ja-JP" altLang="en-US" sz="1400" u="sng" dirty="0"/>
          </a:p>
        </p:txBody>
      </p:sp>
      <p:sp>
        <p:nvSpPr>
          <p:cNvPr id="4" name="正方形/長方形 3"/>
          <p:cNvSpPr/>
          <p:nvPr/>
        </p:nvSpPr>
        <p:spPr>
          <a:xfrm>
            <a:off x="457053" y="6394618"/>
            <a:ext cx="7135954" cy="292388"/>
          </a:xfrm>
          <a:prstGeom prst="rect">
            <a:avLst/>
          </a:prstGeom>
        </p:spPr>
        <p:txBody>
          <a:bodyPr wrap="square">
            <a:spAutoFit/>
          </a:bodyPr>
          <a:lstStyle/>
          <a:p>
            <a:r>
              <a:rPr lang="en-US" altLang="ja-JP" sz="1300" dirty="0" smtClean="0"/>
              <a:t>※</a:t>
            </a:r>
            <a:r>
              <a:rPr lang="ja-JP" altLang="en-US" sz="1300" dirty="0" smtClean="0"/>
              <a:t>大阪府内特区認定件数</a:t>
            </a:r>
            <a:r>
              <a:rPr lang="en-US" altLang="ja-JP" sz="1300" dirty="0" smtClean="0"/>
              <a:t>14</a:t>
            </a:r>
            <a:r>
              <a:rPr lang="ja-JP" altLang="en-US" sz="1300" dirty="0" smtClean="0"/>
              <a:t>件（うち大阪市単独認定件数</a:t>
            </a:r>
            <a:r>
              <a:rPr lang="en-US" altLang="ja-JP" sz="1300" dirty="0" smtClean="0"/>
              <a:t>3</a:t>
            </a:r>
            <a:r>
              <a:rPr lang="ja-JP" altLang="en-US" sz="1300" dirty="0" smtClean="0"/>
              <a:t>件、</a:t>
            </a:r>
            <a:r>
              <a:rPr lang="en-US" altLang="ja-JP" sz="1300" dirty="0" smtClean="0"/>
              <a:t>2014</a:t>
            </a:r>
            <a:r>
              <a:rPr lang="ja-JP" altLang="en-US" sz="1300" dirty="0" smtClean="0"/>
              <a:t>年</a:t>
            </a:r>
            <a:r>
              <a:rPr lang="en-US" altLang="ja-JP" sz="1300" dirty="0" smtClean="0"/>
              <a:t>8</a:t>
            </a:r>
            <a:r>
              <a:rPr lang="ja-JP" altLang="en-US" sz="1300" dirty="0" smtClean="0"/>
              <a:t>月現在）</a:t>
            </a:r>
            <a:endParaRPr lang="en-US" altLang="ja-JP" sz="1300" dirty="0" smtClean="0"/>
          </a:p>
        </p:txBody>
      </p:sp>
      <p:sp>
        <p:nvSpPr>
          <p:cNvPr id="5" name="右矢印 4"/>
          <p:cNvSpPr/>
          <p:nvPr/>
        </p:nvSpPr>
        <p:spPr>
          <a:xfrm>
            <a:off x="7470661" y="5005195"/>
            <a:ext cx="24469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正方形/長方形 7"/>
          <p:cNvSpPr/>
          <p:nvPr/>
        </p:nvSpPr>
        <p:spPr>
          <a:xfrm>
            <a:off x="457053" y="6159643"/>
            <a:ext cx="8746496" cy="292388"/>
          </a:xfrm>
          <a:prstGeom prst="rect">
            <a:avLst/>
          </a:prstGeom>
        </p:spPr>
        <p:txBody>
          <a:bodyPr wrap="square">
            <a:spAutoFit/>
          </a:bodyPr>
          <a:lstStyle/>
          <a:p>
            <a:r>
              <a:rPr lang="en-US" altLang="ja-JP" sz="1300" dirty="0" smtClean="0"/>
              <a:t>※</a:t>
            </a:r>
            <a:r>
              <a:rPr lang="ja-JP" altLang="en-US" sz="1300" dirty="0" smtClean="0"/>
              <a:t>法人府民税及び法人事業税については、府内から特区に新たに進出の場合、従業者数の増加割合に応じて軽減</a:t>
            </a:r>
            <a:endParaRPr lang="en-US" altLang="ja-JP" sz="1200" dirty="0" smtClean="0"/>
          </a:p>
        </p:txBody>
      </p:sp>
      <p:sp>
        <p:nvSpPr>
          <p:cNvPr id="3" name="右中かっこ 2"/>
          <p:cNvSpPr/>
          <p:nvPr/>
        </p:nvSpPr>
        <p:spPr>
          <a:xfrm>
            <a:off x="8395219" y="3933056"/>
            <a:ext cx="288032" cy="208823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p:cNvSpPr txBox="1"/>
          <p:nvPr/>
        </p:nvSpPr>
        <p:spPr>
          <a:xfrm>
            <a:off x="8620068" y="3984930"/>
            <a:ext cx="403828" cy="2108366"/>
          </a:xfrm>
          <a:prstGeom prst="rect">
            <a:avLst/>
          </a:prstGeom>
          <a:noFill/>
        </p:spPr>
        <p:txBody>
          <a:bodyPr vert="eaVert" wrap="square" rtlCol="0">
            <a:spAutoFit/>
          </a:bodyPr>
          <a:lstStyle/>
          <a:p>
            <a:r>
              <a:rPr kumimoji="1" lang="ja-JP" altLang="en-US" sz="1400" dirty="0" smtClean="0"/>
              <a:t>最初の</a:t>
            </a:r>
            <a:r>
              <a:rPr kumimoji="1" lang="en-US" altLang="ja-JP" sz="1400" dirty="0" smtClean="0"/>
              <a:t>5</a:t>
            </a:r>
            <a:r>
              <a:rPr kumimoji="1" lang="ja-JP" altLang="en-US" sz="1400" dirty="0" smtClean="0"/>
              <a:t>年間地方税ゼロ</a:t>
            </a:r>
            <a:endParaRPr kumimoji="1" lang="ja-JP" altLang="en-US" sz="1400" dirty="0"/>
          </a:p>
        </p:txBody>
      </p:sp>
      <p:grpSp>
        <p:nvGrpSpPr>
          <p:cNvPr id="7" name="グループ化 6"/>
          <p:cNvGrpSpPr/>
          <p:nvPr/>
        </p:nvGrpSpPr>
        <p:grpSpPr>
          <a:xfrm>
            <a:off x="25800" y="44624"/>
            <a:ext cx="8685307" cy="2920605"/>
            <a:chOff x="207173" y="3950924"/>
            <a:chExt cx="8685307" cy="2920605"/>
          </a:xfrm>
        </p:grpSpPr>
        <p:pic>
          <p:nvPicPr>
            <p:cNvPr id="14" name="図 13"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299" y="4856999"/>
              <a:ext cx="4870292" cy="2014530"/>
            </a:xfrm>
            <a:prstGeom prst="rect">
              <a:avLst/>
            </a:prstGeom>
          </p:spPr>
        </p:pic>
        <p:sp>
          <p:nvSpPr>
            <p:cNvPr id="11" name="テキスト ボックス 10"/>
            <p:cNvSpPr txBox="1"/>
            <p:nvPr/>
          </p:nvSpPr>
          <p:spPr>
            <a:xfrm>
              <a:off x="207173" y="3950924"/>
              <a:ext cx="3780419" cy="307777"/>
            </a:xfrm>
            <a:prstGeom prst="rect">
              <a:avLst/>
            </a:prstGeom>
            <a:noFill/>
          </p:spPr>
          <p:txBody>
            <a:bodyPr wrap="square" rtlCol="0">
              <a:spAutoFit/>
            </a:bodyPr>
            <a:lstStyle/>
            <a:p>
              <a:pPr marL="355600" indent="-355600"/>
              <a:r>
                <a:rPr lang="ja-JP" altLang="en-US" sz="1400" dirty="0" smtClean="0"/>
                <a:t>■法人所得課税の実効税率</a:t>
              </a:r>
              <a:endParaRPr kumimoji="1" lang="ja-JP" altLang="en-US" sz="1400" dirty="0"/>
            </a:p>
          </p:txBody>
        </p:sp>
        <p:sp>
          <p:nvSpPr>
            <p:cNvPr id="12" name="テキスト ボックス 11"/>
            <p:cNvSpPr txBox="1"/>
            <p:nvPr/>
          </p:nvSpPr>
          <p:spPr>
            <a:xfrm>
              <a:off x="413792" y="4149080"/>
              <a:ext cx="8478688" cy="769441"/>
            </a:xfrm>
            <a:prstGeom prst="rect">
              <a:avLst/>
            </a:prstGeom>
            <a:noFill/>
          </p:spPr>
          <p:txBody>
            <a:bodyPr wrap="square" rtlCol="0">
              <a:spAutoFit/>
            </a:bodyPr>
            <a:lstStyle/>
            <a:p>
              <a:r>
                <a:rPr kumimoji="1" lang="ja-JP" altLang="en-US" sz="1600" dirty="0" smtClean="0"/>
                <a:t>　</a:t>
              </a:r>
              <a:r>
                <a:rPr kumimoji="1" lang="ja-JP" altLang="en-US" sz="1400" dirty="0" smtClean="0"/>
                <a:t>日本の法人税率は、アジア諸国と比べて高い水準にあり、法人実効税率も他国に比べて高い状況。なお、大阪府内の関西イノベーション国際戦略総合特区では、府市連携の地方税ゼロと特区税制を活用した場合、実効税率は中国や韓国と同レベルまで低減可能。</a:t>
              </a:r>
              <a:endParaRPr kumimoji="1" lang="ja-JP" altLang="en-US" sz="1400" dirty="0"/>
            </a:p>
          </p:txBody>
        </p:sp>
        <p:sp>
          <p:nvSpPr>
            <p:cNvPr id="13" name="テキスト ボックス 12"/>
            <p:cNvSpPr txBox="1"/>
            <p:nvPr/>
          </p:nvSpPr>
          <p:spPr>
            <a:xfrm>
              <a:off x="5266793" y="6604144"/>
              <a:ext cx="3582145" cy="246221"/>
            </a:xfrm>
            <a:prstGeom prst="rect">
              <a:avLst/>
            </a:prstGeom>
            <a:noFill/>
          </p:spPr>
          <p:txBody>
            <a:bodyPr wrap="square" rtlCol="0">
              <a:spAutoFit/>
            </a:bodyPr>
            <a:lstStyle/>
            <a:p>
              <a:pPr marL="355600" indent="-355600" algn="ctr"/>
              <a:r>
                <a:rPr lang="ja-JP" altLang="en-US" sz="1000"/>
                <a:t>（出典：財務省ＨＰ</a:t>
              </a:r>
              <a:r>
                <a:rPr lang="ja-JP" altLang="en-US" sz="1000" smtClean="0"/>
                <a:t>）</a:t>
              </a:r>
              <a:r>
                <a:rPr kumimoji="1" lang="ja-JP" altLang="en-US" sz="1000" smtClean="0"/>
                <a:t>法人</a:t>
              </a:r>
              <a:r>
                <a:rPr kumimoji="1" lang="ja-JP" altLang="en-US" sz="1000" dirty="0" smtClean="0"/>
                <a:t>所得課税の実効税率（</a:t>
              </a:r>
              <a:r>
                <a:rPr kumimoji="1" lang="en-US" altLang="ja-JP" sz="1000" dirty="0" smtClean="0"/>
                <a:t>2014</a:t>
              </a:r>
              <a:r>
                <a:rPr kumimoji="1" lang="ja-JP" altLang="en-US" sz="1000" dirty="0" smtClean="0"/>
                <a:t>年</a:t>
              </a:r>
              <a:r>
                <a:rPr lang="en-US" altLang="ja-JP" sz="1000" dirty="0"/>
                <a:t>4</a:t>
              </a:r>
              <a:r>
                <a:rPr kumimoji="1" lang="ja-JP" altLang="en-US" sz="1000" dirty="0" smtClean="0"/>
                <a:t>月</a:t>
              </a:r>
              <a:r>
                <a:rPr kumimoji="1" lang="ja-JP" altLang="en-US" sz="1000" smtClean="0"/>
                <a:t>時点）</a:t>
              </a:r>
              <a:endParaRPr kumimoji="1" lang="en-US" altLang="ja-JP" sz="1000" dirty="0" smtClean="0"/>
            </a:p>
          </p:txBody>
        </p:sp>
        <p:sp>
          <p:nvSpPr>
            <p:cNvPr id="15" name="角丸四角形吹き出し 14"/>
            <p:cNvSpPr/>
            <p:nvPr/>
          </p:nvSpPr>
          <p:spPr>
            <a:xfrm>
              <a:off x="5302173" y="4821879"/>
              <a:ext cx="2015242" cy="442674"/>
            </a:xfrm>
            <a:prstGeom prst="wedgeRoundRectCallout">
              <a:avLst>
                <a:gd name="adj1" fmla="val -109150"/>
                <a:gd name="adj2" fmla="val 133069"/>
                <a:gd name="adj3" fmla="val 16667"/>
              </a:avLst>
            </a:prstGeom>
            <a:ln>
              <a:solidFill>
                <a:schemeClr val="tx1"/>
              </a:solidFill>
            </a:ln>
          </p:spPr>
          <p:txBody>
            <a:bodyPr wrap="square" rtlCol="0" anchor="ctr">
              <a:spAutoFit/>
            </a:bodyPr>
            <a:lstStyle/>
            <a:p>
              <a:pPr marL="177800" indent="-177800"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地方税ゼロ・国特区税制活用時の</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実効税率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9" name="正方形/長方形 18"/>
          <p:cNvSpPr/>
          <p:nvPr/>
        </p:nvSpPr>
        <p:spPr>
          <a:xfrm>
            <a:off x="452464" y="6619577"/>
            <a:ext cx="7956653" cy="292388"/>
          </a:xfrm>
          <a:prstGeom prst="rect">
            <a:avLst/>
          </a:prstGeom>
        </p:spPr>
        <p:txBody>
          <a:bodyPr wrap="square">
            <a:spAutoFit/>
          </a:bodyPr>
          <a:lstStyle/>
          <a:p>
            <a:r>
              <a:rPr lang="en-US" altLang="ja-JP" sz="1300" dirty="0" smtClean="0"/>
              <a:t>※</a:t>
            </a:r>
            <a:r>
              <a:rPr lang="ja-JP" altLang="en-US" sz="1300" dirty="0" smtClean="0"/>
              <a:t>大阪市内・吹田市内・茨木市内・箕面市内・熊取町内のうち特区内は地方税（固定資産税等）最大ゼロ</a:t>
            </a:r>
            <a:endParaRPr lang="en-US" altLang="ja-JP" sz="1300" dirty="0" smtClean="0"/>
          </a:p>
        </p:txBody>
      </p:sp>
      <p:sp>
        <p:nvSpPr>
          <p:cNvPr id="21" name="テキスト ボックス 20"/>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spTree>
    <p:extLst>
      <p:ext uri="{BB962C8B-B14F-4D97-AF65-F5344CB8AC3E}">
        <p14:creationId xmlns:p14="http://schemas.microsoft.com/office/powerpoint/2010/main" val="1576832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4716016" y="332656"/>
            <a:ext cx="39707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2000" dirty="0"/>
          </a:p>
        </p:txBody>
      </p:sp>
      <p:sp>
        <p:nvSpPr>
          <p:cNvPr id="11" name="正方形/長方形 10"/>
          <p:cNvSpPr/>
          <p:nvPr/>
        </p:nvSpPr>
        <p:spPr>
          <a:xfrm>
            <a:off x="323528" y="768896"/>
            <a:ext cx="8363272" cy="1077218"/>
          </a:xfrm>
          <a:prstGeom prst="rect">
            <a:avLst/>
          </a:prstGeom>
        </p:spPr>
        <p:txBody>
          <a:bodyPr wrap="square">
            <a:spAutoFit/>
          </a:bodyPr>
          <a:lstStyle/>
          <a:p>
            <a:r>
              <a:rPr lang="ja-JP" altLang="en-US" sz="1600" dirty="0" smtClean="0">
                <a:latin typeface="+mn-ea"/>
                <a:cs typeface="Meiryo UI" panose="020B0604030504040204" pitchFamily="50" charset="-128"/>
              </a:rPr>
              <a:t>バブル期の</a:t>
            </a:r>
            <a:r>
              <a:rPr lang="en-US" altLang="ja-JP" sz="1600" dirty="0" smtClean="0">
                <a:latin typeface="+mn-ea"/>
                <a:cs typeface="Meiryo UI" panose="020B0604030504040204" pitchFamily="50" charset="-128"/>
              </a:rPr>
              <a:t>1990</a:t>
            </a:r>
            <a:r>
              <a:rPr lang="ja-JP" altLang="en-US" sz="1600" dirty="0" smtClean="0">
                <a:latin typeface="+mn-ea"/>
                <a:cs typeface="Meiryo UI" panose="020B0604030504040204" pitchFamily="50" charset="-128"/>
              </a:rPr>
              <a:t>年度をピークに、バブル崩壊後長期低落傾向となった。</a:t>
            </a:r>
            <a:endParaRPr lang="ja-JP" altLang="en-US" sz="1600" dirty="0">
              <a:latin typeface="+mn-ea"/>
              <a:cs typeface="Meiryo UI" panose="020B0604030504040204" pitchFamily="50" charset="-128"/>
            </a:endParaRPr>
          </a:p>
          <a:p>
            <a:r>
              <a:rPr lang="en-US" altLang="ja-JP" sz="1600" dirty="0" smtClean="0">
                <a:latin typeface="+mn-ea"/>
                <a:cs typeface="Meiryo UI" panose="020B0604030504040204" pitchFamily="50" charset="-128"/>
              </a:rPr>
              <a:t>1997</a:t>
            </a:r>
            <a:r>
              <a:rPr lang="ja-JP" altLang="en-US" sz="1600" dirty="0" smtClean="0">
                <a:latin typeface="+mn-ea"/>
                <a:cs typeface="Meiryo UI" panose="020B0604030504040204" pitchFamily="50" charset="-128"/>
              </a:rPr>
              <a:t>年度の地方消費税の創設、</a:t>
            </a:r>
            <a:r>
              <a:rPr lang="en-US" altLang="ja-JP" sz="1600" dirty="0" smtClean="0">
                <a:latin typeface="+mn-ea"/>
                <a:cs typeface="Meiryo UI" panose="020B0604030504040204" pitchFamily="50" charset="-128"/>
              </a:rPr>
              <a:t>2007</a:t>
            </a:r>
            <a:r>
              <a:rPr lang="ja-JP" altLang="en-US" sz="1600" dirty="0" smtClean="0">
                <a:latin typeface="+mn-ea"/>
                <a:cs typeface="Meiryo UI" panose="020B0604030504040204" pitchFamily="50" charset="-128"/>
              </a:rPr>
              <a:t>年度の所得税から個人住民税への税源移譲などにより、いったんはバブル期の水準近くまで回復した。</a:t>
            </a:r>
            <a:r>
              <a:rPr lang="en-US" altLang="ja-JP" sz="1600" dirty="0" smtClean="0">
                <a:latin typeface="+mn-ea"/>
                <a:cs typeface="Meiryo UI" panose="020B0604030504040204" pitchFamily="50" charset="-128"/>
              </a:rPr>
              <a:t>2009</a:t>
            </a:r>
            <a:r>
              <a:rPr lang="ja-JP" altLang="en-US" sz="1600" dirty="0" smtClean="0">
                <a:latin typeface="+mn-ea"/>
                <a:cs typeface="Meiryo UI" panose="020B0604030504040204" pitchFamily="50" charset="-128"/>
              </a:rPr>
              <a:t>年度以降リーマンショックにより再び府税収入は急減し、その後緩やかに増加している。</a:t>
            </a:r>
            <a:endParaRPr lang="en-US" altLang="ja-JP" sz="1600" dirty="0" smtClean="0">
              <a:latin typeface="+mn-ea"/>
              <a:cs typeface="Meiryo UI" panose="020B0604030504040204" pitchFamily="50" charset="-128"/>
            </a:endParaRPr>
          </a:p>
        </p:txBody>
      </p:sp>
      <p:sp>
        <p:nvSpPr>
          <p:cNvPr id="13" name="正方形/長方形 12"/>
          <p:cNvSpPr/>
          <p:nvPr/>
        </p:nvSpPr>
        <p:spPr>
          <a:xfrm>
            <a:off x="305913" y="332656"/>
            <a:ext cx="8136904" cy="338554"/>
          </a:xfrm>
          <a:prstGeom prst="rect">
            <a:avLst/>
          </a:prstGeom>
        </p:spPr>
        <p:txBody>
          <a:bodyPr wrap="square">
            <a:spAutoFit/>
          </a:bodyPr>
          <a:lstStyle/>
          <a:p>
            <a:r>
              <a:rPr lang="ja-JP" altLang="en-US" sz="1600" dirty="0" smtClean="0">
                <a:latin typeface="+mn-ea"/>
                <a:cs typeface="Meiryo UI" panose="020B0604030504040204" pitchFamily="50" charset="-128"/>
              </a:rPr>
              <a:t>■関連データその１：</a:t>
            </a:r>
            <a:r>
              <a:rPr lang="en-US" altLang="ja-JP" sz="1600" dirty="0" smtClean="0">
                <a:latin typeface="+mn-ea"/>
                <a:cs typeface="Meiryo UI" panose="020B0604030504040204" pitchFamily="50" charset="-128"/>
              </a:rPr>
              <a:t>PL</a:t>
            </a:r>
            <a:r>
              <a:rPr lang="ja-JP" altLang="en-US" sz="1600" dirty="0" smtClean="0">
                <a:latin typeface="+mn-ea"/>
                <a:cs typeface="Meiryo UI" panose="020B0604030504040204" pitchFamily="50" charset="-128"/>
              </a:rPr>
              <a:t>・</a:t>
            </a:r>
            <a:r>
              <a:rPr lang="en-US" altLang="ja-JP" sz="1600" dirty="0" smtClean="0">
                <a:latin typeface="+mn-ea"/>
                <a:cs typeface="Meiryo UI" panose="020B0604030504040204" pitchFamily="50" charset="-128"/>
              </a:rPr>
              <a:t>BS</a:t>
            </a:r>
            <a:r>
              <a:rPr lang="ja-JP" altLang="en-US" sz="1600" dirty="0" smtClean="0">
                <a:latin typeface="+mn-ea"/>
                <a:cs typeface="Meiryo UI" panose="020B0604030504040204" pitchFamily="50" charset="-128"/>
              </a:rPr>
              <a:t>の動向</a:t>
            </a:r>
            <a:endParaRPr lang="ja-JP" altLang="en-US" sz="1600" dirty="0">
              <a:latin typeface="+mn-ea"/>
              <a:cs typeface="Meiryo UI" panose="020B0604030504040204" pitchFamily="50" charset="-128"/>
            </a:endParaRPr>
          </a:p>
        </p:txBody>
      </p:sp>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10</a:t>
            </a:fld>
            <a:endParaRPr kumimoji="1" lang="ja-JP" altLang="en-US" dirty="0"/>
          </a:p>
        </p:txBody>
      </p:sp>
      <p:sp>
        <p:nvSpPr>
          <p:cNvPr id="15" name="テキスト ボックス 14"/>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１．</a:t>
            </a:r>
            <a:endParaRPr lang="en-US" altLang="ja-JP" sz="1600" u="sng" strike="sngStrike" dirty="0" smtClean="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2" y="1988840"/>
            <a:ext cx="7993063" cy="425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8129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109</a:t>
            </a:fld>
            <a:endParaRPr kumimoji="1" lang="ja-JP" altLang="en-US" dirty="0"/>
          </a:p>
        </p:txBody>
      </p:sp>
      <p:sp>
        <p:nvSpPr>
          <p:cNvPr id="27" name="正方形/長方形 26"/>
          <p:cNvSpPr/>
          <p:nvPr/>
        </p:nvSpPr>
        <p:spPr>
          <a:xfrm>
            <a:off x="149052" y="108526"/>
            <a:ext cx="8335512" cy="338554"/>
          </a:xfrm>
          <a:prstGeom prst="rect">
            <a:avLst/>
          </a:prstGeom>
          <a:ln>
            <a:noFill/>
          </a:ln>
        </p:spPr>
        <p:txBody>
          <a:bodyPr wrap="square">
            <a:spAutoFit/>
          </a:bodyPr>
          <a:lstStyle/>
          <a:p>
            <a:r>
              <a:rPr lang="ja-JP" altLang="en-US" sz="1600" dirty="0" smtClean="0">
                <a:latin typeface="+mn-ea"/>
                <a:cs typeface="Meiryo UI" panose="020B0604030504040204" pitchFamily="50" charset="-128"/>
              </a:rPr>
              <a:t>■国際戦略総合特区での認定プロジェクト</a:t>
            </a:r>
            <a:endParaRPr lang="en-US" altLang="ja-JP" sz="1600" dirty="0" smtClean="0">
              <a:latin typeface="+mn-ea"/>
              <a:cs typeface="Meiryo UI" panose="020B0604030504040204" pitchFamily="50" charset="-128"/>
            </a:endParaRPr>
          </a:p>
        </p:txBody>
      </p:sp>
      <p:sp>
        <p:nvSpPr>
          <p:cNvPr id="62" name="テキスト ボックス 61"/>
          <p:cNvSpPr txBox="1"/>
          <p:nvPr/>
        </p:nvSpPr>
        <p:spPr>
          <a:xfrm>
            <a:off x="376338" y="434380"/>
            <a:ext cx="8478688" cy="830997"/>
          </a:xfrm>
          <a:prstGeom prst="rect">
            <a:avLst/>
          </a:prstGeom>
          <a:noFill/>
        </p:spPr>
        <p:txBody>
          <a:bodyPr wrap="square" rtlCol="0">
            <a:spAutoFit/>
          </a:bodyPr>
          <a:lstStyle/>
          <a:p>
            <a:r>
              <a:rPr kumimoji="1" lang="ja-JP" altLang="en-US" sz="1600" dirty="0" smtClean="0"/>
              <a:t>　</a:t>
            </a:r>
            <a:r>
              <a:rPr lang="ja-JP" altLang="en-US" sz="1600" dirty="0"/>
              <a:t>特</a:t>
            </a:r>
            <a:r>
              <a:rPr lang="ja-JP" altLang="en-US" sz="1600" dirty="0" smtClean="0"/>
              <a:t>区で掲げた目標達成に向けて国の認定を受け推進する「認定プロジェクト」は、現在、ライフ分野で３３、グリーン・エネルギー分野で８、両分野共通のインフラ整備関連で５の、合計４６。</a:t>
            </a:r>
            <a:endParaRPr lang="en-US" altLang="ja-JP" sz="1600" dirty="0" smtClean="0"/>
          </a:p>
          <a:p>
            <a:r>
              <a:rPr kumimoji="1" lang="ja-JP" altLang="en-US" sz="1600" dirty="0"/>
              <a:t>　</a:t>
            </a:r>
            <a:r>
              <a:rPr kumimoji="1" lang="ja-JP" altLang="en-US" sz="1600" dirty="0" smtClean="0"/>
              <a:t>特区認定を受けている他の６地域の中で突出。</a:t>
            </a:r>
            <a:endParaRPr kumimoji="1" lang="ja-JP" altLang="en-US" sz="1400" dirty="0"/>
          </a:p>
        </p:txBody>
      </p:sp>
      <p:graphicFrame>
        <p:nvGraphicFramePr>
          <p:cNvPr id="2" name="表 1"/>
          <p:cNvGraphicFramePr>
            <a:graphicFrameLocks noGrp="1"/>
          </p:cNvGraphicFramePr>
          <p:nvPr>
            <p:extLst>
              <p:ext uri="{D42A27DB-BD31-4B8C-83A1-F6EECF244321}">
                <p14:modId xmlns:p14="http://schemas.microsoft.com/office/powerpoint/2010/main" val="1534286422"/>
              </p:ext>
            </p:extLst>
          </p:nvPr>
        </p:nvGraphicFramePr>
        <p:xfrm>
          <a:off x="251521" y="4257630"/>
          <a:ext cx="8603505" cy="2468880"/>
        </p:xfrm>
        <a:graphic>
          <a:graphicData uri="http://schemas.openxmlformats.org/drawingml/2006/table">
            <a:tbl>
              <a:tblPr>
                <a:tableStyleId>{7DF18680-E054-41AD-8BC1-D1AEF772440D}</a:tableStyleId>
              </a:tblPr>
              <a:tblGrid>
                <a:gridCol w="1368152">
                  <a:extLst>
                    <a:ext uri="{9D8B030D-6E8A-4147-A177-3AD203B41FA5}">
                      <a16:colId xmlns:a16="http://schemas.microsoft.com/office/drawing/2014/main" val="20000"/>
                    </a:ext>
                  </a:extLst>
                </a:gridCol>
                <a:gridCol w="3001419">
                  <a:extLst>
                    <a:ext uri="{9D8B030D-6E8A-4147-A177-3AD203B41FA5}">
                      <a16:colId xmlns:a16="http://schemas.microsoft.com/office/drawing/2014/main" val="20001"/>
                    </a:ext>
                  </a:extLst>
                </a:gridCol>
                <a:gridCol w="23894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2554834">
                  <a:extLst>
                    <a:ext uri="{9D8B030D-6E8A-4147-A177-3AD203B41FA5}">
                      <a16:colId xmlns:a16="http://schemas.microsoft.com/office/drawing/2014/main" val="20004"/>
                    </a:ext>
                  </a:extLst>
                </a:gridCol>
              </a:tblGrid>
              <a:tr h="451996">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北大阪（彩都等）</a:t>
                      </a:r>
                      <a:endParaRPr kumimoji="1" lang="ja-JP" altLang="en-US" sz="1100" dirty="0">
                        <a:latin typeface="ＭＳ Ｐゴシック" panose="020B0600070205080204" pitchFamily="50" charset="-128"/>
                        <a:ea typeface="ＭＳ Ｐゴシック" panose="020B0600070205080204" pitchFamily="50" charset="-128"/>
                      </a:endParaRPr>
                    </a:p>
                  </a:txBody>
                  <a:tcPr>
                    <a:lnL w="28575" cap="flat" cmpd="sng" algn="ctr">
                      <a:solidFill>
                        <a:srgbClr val="0070C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ＰＭＤＡ</a:t>
                      </a:r>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ＷＥＳＴ昨日の整備及び治験センター機能の創設　など　１５（３）プロジェクト</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noFill/>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大阪駅周辺</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（うめきた）</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先制医療の実現に向けたコホート（疫学）研究・バイオマーカー研究の推進　など４（１）プロジェクト</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夢洲・咲洲</a:t>
                      </a:r>
                      <a:endParaRPr kumimoji="1" lang="ja-JP" altLang="en-US" sz="1100" dirty="0">
                        <a:latin typeface="ＭＳ Ｐゴシック" panose="020B0600070205080204" pitchFamily="50" charset="-128"/>
                        <a:ea typeface="ＭＳ Ｐゴシック" panose="020B0600070205080204" pitchFamily="50" charset="-128"/>
                      </a:endParaRPr>
                    </a:p>
                  </a:txBody>
                  <a:tcPr>
                    <a:lnL w="28575" cap="flat" cmpd="sng" algn="ctr">
                      <a:solidFill>
                        <a:srgbClr val="0070C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バッテリー戦略研究センター機能の整備　など　４プロジェクト</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noFill/>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関西国際空港</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医薬品・医療機器等の輸出入手続きの電子化・簡素化　など４プロジェクト</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阪神港</a:t>
                      </a:r>
                      <a:endParaRPr kumimoji="1" lang="ja-JP" altLang="en-US" sz="1100" dirty="0">
                        <a:latin typeface="ＭＳ Ｐゴシック" panose="020B0600070205080204" pitchFamily="50" charset="-128"/>
                        <a:ea typeface="ＭＳ Ｐゴシック" panose="020B0600070205080204" pitchFamily="50" charset="-128"/>
                      </a:endParaRPr>
                    </a:p>
                  </a:txBody>
                  <a:tcPr>
                    <a:lnL w="28575" cap="flat" cmpd="sng" algn="ctr">
                      <a:solidFill>
                        <a:srgbClr val="0070C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国内コンテナ貨物の集荷機能の強化　など</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３プロジェクト</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28575" cap="flat" cmpd="sng" algn="ctr">
                      <a:solidFill>
                        <a:srgbClr val="0070C0"/>
                      </a:solidFill>
                      <a:prstDash val="solid"/>
                      <a:round/>
                      <a:headEnd type="none" w="med" len="med"/>
                      <a:tailEnd type="none" w="med" len="med"/>
                    </a:lnB>
                    <a:noFill/>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全地域共通</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kumimoji="1" lang="en-US" altLang="ja-JP" sz="1100" dirty="0" smtClean="0">
                          <a:latin typeface="ＭＳ Ｐゴシック" panose="020B0600070205080204" pitchFamily="50" charset="-128"/>
                          <a:ea typeface="ＭＳ Ｐゴシック" panose="020B0600070205080204" pitchFamily="50" charset="-128"/>
                        </a:rPr>
                        <a:t>PMDA-WEST</a:t>
                      </a:r>
                      <a:r>
                        <a:rPr kumimoji="1" lang="ja-JP" altLang="en-US" sz="1100" dirty="0" smtClean="0">
                          <a:latin typeface="ＭＳ Ｐゴシック" panose="020B0600070205080204" pitchFamily="50" charset="-128"/>
                          <a:ea typeface="ＭＳ Ｐゴシック" panose="020B0600070205080204" pitchFamily="50" charset="-128"/>
                        </a:rPr>
                        <a:t>機能の整備及び治験センター機能の創設　など</a:t>
                      </a:r>
                      <a:r>
                        <a:rPr kumimoji="1" lang="en-US" altLang="ja-JP" sz="1100" dirty="0" smtClean="0">
                          <a:latin typeface="ＭＳ Ｐゴシック" panose="020B0600070205080204" pitchFamily="50" charset="-128"/>
                          <a:ea typeface="ＭＳ Ｐゴシック" panose="020B0600070205080204" pitchFamily="50" charset="-128"/>
                        </a:rPr>
                        <a:t>3</a:t>
                      </a:r>
                      <a:r>
                        <a:rPr kumimoji="1" lang="ja-JP" altLang="en-US" sz="1100" dirty="0" smtClean="0">
                          <a:latin typeface="ＭＳ Ｐゴシック" panose="020B0600070205080204" pitchFamily="50" charset="-128"/>
                          <a:ea typeface="ＭＳ Ｐゴシック" panose="020B0600070205080204" pitchFamily="50" charset="-128"/>
                        </a:rPr>
                        <a:t>（１）プロジェクト</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28575" cap="flat" cmpd="sng" algn="ctr">
                      <a:solidFill>
                        <a:srgbClr val="0070C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京都市内</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革新的消化器系治療機器の開発　など　</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６（３）プロジェクト</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noFill/>
                  </a:tcPr>
                </a:tc>
                <a:tc>
                  <a:txBody>
                    <a:bodyPr/>
                    <a:lstStyle/>
                    <a:p>
                      <a:r>
                        <a:rPr kumimoji="1" lang="ja-JP" altLang="en-US" sz="1100" dirty="0" err="1" smtClean="0">
                          <a:latin typeface="ＭＳ Ｐゴシック" panose="020B0600070205080204" pitchFamily="50" charset="-128"/>
                          <a:ea typeface="ＭＳ Ｐゴシック" panose="020B0600070205080204" pitchFamily="50" charset="-128"/>
                        </a:rPr>
                        <a:t>けいはんな</a:t>
                      </a:r>
                      <a:r>
                        <a:rPr kumimoji="1" lang="ja-JP" altLang="en-US" sz="1100" dirty="0" smtClean="0">
                          <a:latin typeface="ＭＳ Ｐゴシック" panose="020B0600070205080204" pitchFamily="50" charset="-128"/>
                          <a:ea typeface="ＭＳ Ｐゴシック" panose="020B0600070205080204" pitchFamily="50" charset="-128"/>
                        </a:rPr>
                        <a:t>学研都市</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スマートコミュニティオープンイノベーションセンター機能の整備　など２プロジェクト</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神戸医療産業都市</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再生医療・細胞治療の実用化促進　など</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１２（３）プロジェクト</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noFill/>
                  </a:tcPr>
                </a:tc>
                <a:tc>
                  <a:txBody>
                    <a:bodyPr/>
                    <a:lstStyle/>
                    <a:p>
                      <a:r>
                        <a:rPr kumimoji="1" lang="ja-JP" altLang="en-US" sz="1100" dirty="0" smtClean="0">
                          <a:latin typeface="ＭＳ Ｐゴシック" panose="020B0600070205080204" pitchFamily="50" charset="-128"/>
                          <a:ea typeface="ＭＳ Ｐゴシック" panose="020B0600070205080204" pitchFamily="50" charset="-128"/>
                        </a:rPr>
                        <a:t>播磨科学公園都市</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en-US" altLang="ja-JP" sz="1100" dirty="0" smtClean="0">
                          <a:latin typeface="ＭＳ Ｐゴシック" panose="020B0600070205080204" pitchFamily="50" charset="-128"/>
                          <a:ea typeface="ＭＳ Ｐゴシック" panose="020B0600070205080204" pitchFamily="50" charset="-128"/>
                        </a:rPr>
                        <a:t>Spring-</a:t>
                      </a:r>
                      <a:r>
                        <a:rPr kumimoji="1" lang="ja-JP" altLang="en-US" sz="1100" dirty="0" smtClean="0">
                          <a:latin typeface="ＭＳ Ｐゴシック" panose="020B0600070205080204" pitchFamily="50" charset="-128"/>
                          <a:ea typeface="ＭＳ Ｐゴシック" panose="020B0600070205080204" pitchFamily="50" charset="-128"/>
                        </a:rPr>
                        <a:t>８を活用した次世代省エネ材料開発・評価　など２（１）プロジェクト</a:t>
                      </a:r>
                      <a:endParaRPr kumimoji="1" lang="ja-JP" altLang="en-US" sz="11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63" name="テキスト ボックス 62"/>
          <p:cNvSpPr txBox="1"/>
          <p:nvPr/>
        </p:nvSpPr>
        <p:spPr>
          <a:xfrm>
            <a:off x="165276" y="3954626"/>
            <a:ext cx="8478688" cy="276999"/>
          </a:xfrm>
          <a:prstGeom prst="rect">
            <a:avLst/>
          </a:prstGeom>
          <a:noFill/>
        </p:spPr>
        <p:txBody>
          <a:bodyPr wrap="square" rtlCol="0">
            <a:spAutoFit/>
          </a:bodyPr>
          <a:lstStyle/>
          <a:p>
            <a:r>
              <a:rPr kumimoji="1" lang="ja-JP" altLang="en-US" sz="1200" u="sng" dirty="0" smtClean="0"/>
              <a:t>関西イノベーション国際戦略総合特区　４６プロジェクトの特区地区別内訳　（カッコ内は複数地域での認定）</a:t>
            </a:r>
            <a:endParaRPr kumimoji="1" lang="ja-JP" altLang="en-US" sz="1200" u="sng" dirty="0"/>
          </a:p>
        </p:txBody>
      </p:sp>
      <p:sp>
        <p:nvSpPr>
          <p:cNvPr id="51" name="テキスト ボックス 50"/>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38" y="1227277"/>
            <a:ext cx="8345487"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2801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49052" y="108526"/>
            <a:ext cx="8335512" cy="338554"/>
          </a:xfrm>
          <a:prstGeom prst="rect">
            <a:avLst/>
          </a:prstGeom>
          <a:ln>
            <a:noFill/>
          </a:ln>
        </p:spPr>
        <p:txBody>
          <a:bodyPr wrap="square">
            <a:spAutoFit/>
          </a:bodyPr>
          <a:lstStyle/>
          <a:p>
            <a:r>
              <a:rPr lang="ja-JP" altLang="en-US" sz="1600" dirty="0" smtClean="0">
                <a:latin typeface="+mn-ea"/>
                <a:cs typeface="Meiryo UI" panose="020B0604030504040204" pitchFamily="50" charset="-128"/>
              </a:rPr>
              <a:t>■参考：　関西国際戦略総合特区　認定プロジェクト一覧</a:t>
            </a:r>
            <a:endParaRPr lang="en-US" altLang="ja-JP" sz="1600" dirty="0" smtClean="0">
              <a:latin typeface="+mn-ea"/>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158358087"/>
              </p:ext>
            </p:extLst>
          </p:nvPr>
        </p:nvGraphicFramePr>
        <p:xfrm>
          <a:off x="152252" y="675680"/>
          <a:ext cx="8884244" cy="6126480"/>
        </p:xfrm>
        <a:graphic>
          <a:graphicData uri="http://schemas.openxmlformats.org/drawingml/2006/table">
            <a:tbl>
              <a:tblPr firstRow="1">
                <a:tableStyleId>{7DF18680-E054-41AD-8BC1-D1AEF772440D}</a:tableStyleId>
              </a:tblPr>
              <a:tblGrid>
                <a:gridCol w="387300">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149820">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プロジェクト名</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実施主体</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地区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149820">
                <a:tc rowSpan="2">
                  <a:txBody>
                    <a:bodyPr/>
                    <a:lstStyle/>
                    <a:p>
                      <a:r>
                        <a:rPr kumimoji="1" lang="en-US" altLang="ja-JP" sz="1200" dirty="0" smtClean="0">
                          <a:latin typeface="ＭＳ Ｐゴシック" panose="020B0600070205080204" pitchFamily="50" charset="-128"/>
                          <a:ea typeface="ＭＳ Ｐゴシック" panose="020B0600070205080204" pitchFamily="50" charset="-128"/>
                        </a:rPr>
                        <a:t>1</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先制医療の実現に向けたコホート（疫学）研究・バイオマーカー研究の推進</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㈱エイアンドティー</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京都市内</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淀川キリスト教病院</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大阪駅周辺（うめきた他）</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2</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革新的治験薬候補品のヒト臨床への外挿性を高める実証・評価設備導入</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京都大学</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京都市内</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49820">
                <a:tc rowSpan="3">
                  <a:txBody>
                    <a:bodyPr/>
                    <a:lstStyle/>
                    <a:p>
                      <a:r>
                        <a:rPr kumimoji="1" lang="en-US" altLang="ja-JP" sz="1200" dirty="0" smtClean="0">
                          <a:latin typeface="ＭＳ Ｐゴシック" panose="020B0600070205080204" pitchFamily="50" charset="-128"/>
                          <a:ea typeface="ＭＳ Ｐゴシック" panose="020B0600070205080204" pitchFamily="50" charset="-128"/>
                        </a:rPr>
                        <a:t>3</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核酸医薬品の研究開発促進及び製造に係る生産技術の確立</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日本新薬㈱</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京都市内</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㈱ジーンデザイン</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住友化学㈱</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6"/>
                  </a:ext>
                </a:extLst>
              </a:tr>
              <a:tr h="149820">
                <a:tc rowSpan="3">
                  <a:txBody>
                    <a:bodyPr/>
                    <a:lstStyle/>
                    <a:p>
                      <a:r>
                        <a:rPr kumimoji="1" lang="en-US" altLang="ja-JP" sz="1200" dirty="0" smtClean="0">
                          <a:latin typeface="ＭＳ Ｐゴシック" panose="020B0600070205080204" pitchFamily="50" charset="-128"/>
                          <a:ea typeface="ＭＳ Ｐゴシック" panose="020B0600070205080204" pitchFamily="50" charset="-128"/>
                        </a:rPr>
                        <a:t>4</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がん・免疫・循環器系・中枢神経系等領域及び希少疾患における革新的医薬品等の研究開発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日本新薬㈱</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京都市内</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大日本住友製薬㈱</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神戸医療産業都市</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1200" dirty="0" smtClean="0">
                          <a:latin typeface="ＭＳ Ｐゴシック" panose="020B0600070205080204" pitchFamily="50" charset="-128"/>
                          <a:ea typeface="ＭＳ Ｐゴシック" panose="020B0600070205080204" pitchFamily="50" charset="-128"/>
                        </a:rPr>
                        <a:t>大日本住友製薬㈱</a:t>
                      </a:r>
                      <a:endParaRPr kumimoji="1" lang="ja-JP" altLang="en-US" sz="12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9"/>
                  </a:ext>
                </a:extLst>
              </a:tr>
              <a:tr h="149820">
                <a:tc rowSpan="2">
                  <a:txBody>
                    <a:bodyPr/>
                    <a:lstStyle/>
                    <a:p>
                      <a:r>
                        <a:rPr kumimoji="1" lang="en-US" altLang="ja-JP" sz="1200" dirty="0" smtClean="0">
                          <a:latin typeface="ＭＳ Ｐゴシック" panose="020B0600070205080204" pitchFamily="50" charset="-128"/>
                          <a:ea typeface="ＭＳ Ｐゴシック" panose="020B0600070205080204" pitchFamily="50" charset="-128"/>
                        </a:rPr>
                        <a:t>5</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革新的消化器系治療機器の開発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京都府立医科大学、ウシオ電機</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株</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err="1"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大成化工</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株</a:t>
                      </a:r>
                      <a:r>
                        <a:rPr kumimoji="1" lang="en-US" altLang="ja-JP" sz="1200" dirty="0" smtClean="0">
                          <a:latin typeface="ＭＳ Ｐゴシック" panose="020B0600070205080204" pitchFamily="50" charset="-128"/>
                          <a:ea typeface="ＭＳ Ｐゴシック" panose="020B0600070205080204" pitchFamily="50" charset="-128"/>
                        </a:rPr>
                        <a:t>)</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京都市内</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京都府立医科大学、東レエンジニアリング</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株</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err="1"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真空光学</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株</a:t>
                      </a:r>
                      <a:r>
                        <a:rPr kumimoji="1" lang="en-US" altLang="ja-JP" sz="1200" dirty="0" smtClean="0">
                          <a:latin typeface="ＭＳ Ｐゴシック" panose="020B0600070205080204" pitchFamily="50" charset="-128"/>
                          <a:ea typeface="ＭＳ Ｐゴシック" panose="020B0600070205080204" pitchFamily="50" charset="-128"/>
                        </a:rPr>
                        <a:t>)</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京都市内</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6</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低侵襲のがん医療機器と</a:t>
                      </a:r>
                      <a:r>
                        <a:rPr kumimoji="1" lang="en-US" altLang="ja-JP" sz="1200" dirty="0" smtClean="0">
                          <a:latin typeface="ＭＳ Ｐゴシック" panose="020B0600070205080204" pitchFamily="50" charset="-128"/>
                          <a:ea typeface="ＭＳ Ｐゴシック" panose="020B0600070205080204" pitchFamily="50" charset="-128"/>
                        </a:rPr>
                        <a:t>Body-GPS</a:t>
                      </a:r>
                      <a:r>
                        <a:rPr kumimoji="1" lang="ja-JP" altLang="en-US" sz="1200" dirty="0" smtClean="0">
                          <a:latin typeface="ＭＳ Ｐゴシック" panose="020B0600070205080204" pitchFamily="50" charset="-128"/>
                          <a:ea typeface="ＭＳ Ｐゴシック" panose="020B0600070205080204" pitchFamily="50" charset="-128"/>
                        </a:rPr>
                        <a:t>を含む手術ナビシステムの開発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dist"/>
                      <a:r>
                        <a:rPr kumimoji="1" lang="zh-CN" altLang="en-US" sz="1200" spc="-150" dirty="0" smtClean="0">
                          <a:latin typeface="ＭＳ Ｐゴシック" panose="020B0600070205080204" pitchFamily="50" charset="-128"/>
                          <a:ea typeface="ＭＳ Ｐゴシック" panose="020B0600070205080204" pitchFamily="50" charset="-128"/>
                        </a:rPr>
                        <a:t>京都府立医科大学</a:t>
                      </a:r>
                      <a:r>
                        <a:rPr kumimoji="1" lang="zh-CN" altLang="en-US" sz="1200" dirty="0" smtClean="0">
                          <a:latin typeface="ＭＳ Ｐゴシック" panose="020B0600070205080204" pitchFamily="50" charset="-128"/>
                          <a:ea typeface="ＭＳ Ｐゴシック" panose="020B0600070205080204" pitchFamily="50" charset="-128"/>
                        </a:rPr>
                        <a:t>、</a:t>
                      </a:r>
                      <a:r>
                        <a:rPr kumimoji="1" lang="en-US" altLang="zh-CN" sz="1200" dirty="0" smtClean="0">
                          <a:latin typeface="ＭＳ Ｐゴシック" panose="020B0600070205080204" pitchFamily="50" charset="-128"/>
                          <a:ea typeface="ＭＳ Ｐゴシック" panose="020B0600070205080204" pitchFamily="50" charset="-128"/>
                        </a:rPr>
                        <a:t>(</a:t>
                      </a:r>
                      <a:r>
                        <a:rPr kumimoji="1" lang="zh-CN" altLang="en-US" sz="1200" dirty="0" smtClean="0">
                          <a:latin typeface="ＭＳ Ｐゴシック" panose="020B0600070205080204" pitchFamily="50" charset="-128"/>
                          <a:ea typeface="ＭＳ Ｐゴシック" panose="020B0600070205080204" pitchFamily="50" charset="-128"/>
                        </a:rPr>
                        <a:t>株</a:t>
                      </a:r>
                      <a:r>
                        <a:rPr kumimoji="1" lang="en-US" altLang="zh-CN" sz="1200" dirty="0" smtClean="0">
                          <a:latin typeface="ＭＳ Ｐゴシック" panose="020B0600070205080204" pitchFamily="50" charset="-128"/>
                          <a:ea typeface="ＭＳ Ｐゴシック" panose="020B0600070205080204" pitchFamily="50" charset="-128"/>
                        </a:rPr>
                        <a:t>)</a:t>
                      </a:r>
                      <a:r>
                        <a:rPr kumimoji="1" lang="zh-CN" altLang="en-US" sz="1200" dirty="0" smtClean="0">
                          <a:latin typeface="ＭＳ Ｐゴシック" panose="020B0600070205080204" pitchFamily="50" charset="-128"/>
                          <a:ea typeface="ＭＳ Ｐゴシック" panose="020B0600070205080204" pitchFamily="50" charset="-128"/>
                        </a:rPr>
                        <a:t>八光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京都市内</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7</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次世代ワクチンの開発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一財</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阪大微生物病研究会</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北大阪（彩都等）</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3"/>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8</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ペプチド医薬の製造に係る大量生産技術の確立</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㈱ペプチド研究所</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北大阪（彩都等）</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4"/>
                  </a:ext>
                </a:extLst>
              </a:tr>
              <a:tr h="149820">
                <a:tc rowSpan="2">
                  <a:txBody>
                    <a:bodyPr/>
                    <a:lstStyle/>
                    <a:p>
                      <a:r>
                        <a:rPr kumimoji="1" lang="en-US" altLang="ja-JP" sz="1200" dirty="0" smtClean="0">
                          <a:latin typeface="ＭＳ Ｐゴシック" panose="020B0600070205080204" pitchFamily="50" charset="-128"/>
                          <a:ea typeface="ＭＳ Ｐゴシック" panose="020B0600070205080204" pitchFamily="50" charset="-128"/>
                        </a:rPr>
                        <a:t>9</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PET</a:t>
                      </a:r>
                      <a:r>
                        <a:rPr kumimoji="1" lang="ja-JP" altLang="en-US" sz="1200" dirty="0" smtClean="0">
                          <a:latin typeface="ＭＳ Ｐゴシック" panose="020B0600070205080204" pitchFamily="50" charset="-128"/>
                          <a:ea typeface="ＭＳ Ｐゴシック" panose="020B0600070205080204" pitchFamily="50" charset="-128"/>
                        </a:rPr>
                        <a:t>製剤等の新規診断薬の研究開発及び製造に関する事業</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C</a:t>
                      </a:r>
                      <a:r>
                        <a:rPr kumimoji="1" lang="ja-JP" altLang="en-US" sz="1200" dirty="0" smtClean="0">
                          <a:latin typeface="ＭＳ Ｐゴシック" panose="020B0600070205080204" pitchFamily="50" charset="-128"/>
                          <a:ea typeface="ＭＳ Ｐゴシック" panose="020B0600070205080204" pitchFamily="50" charset="-128"/>
                        </a:rPr>
                        <a:t>社</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5"/>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シスメックス㈱</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6"/>
                  </a:ext>
                </a:extLst>
              </a:tr>
              <a:tr h="149820">
                <a:tc rowSpan="2">
                  <a:txBody>
                    <a:bodyPr/>
                    <a:lstStyle/>
                    <a:p>
                      <a:r>
                        <a:rPr kumimoji="1" lang="en-US" altLang="ja-JP" sz="1200" dirty="0" smtClean="0">
                          <a:latin typeface="ＭＳ Ｐゴシック" panose="020B0600070205080204" pitchFamily="50" charset="-128"/>
                          <a:ea typeface="ＭＳ Ｐゴシック" panose="020B0600070205080204" pitchFamily="50" charset="-128"/>
                        </a:rPr>
                        <a:t>10</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PMDA</a:t>
                      </a:r>
                      <a:r>
                        <a:rPr kumimoji="1" lang="ja-JP" altLang="en-US" sz="1200" dirty="0" smtClean="0">
                          <a:latin typeface="ＭＳ Ｐゴシック" panose="020B0600070205080204" pitchFamily="50" charset="-128"/>
                          <a:ea typeface="ＭＳ Ｐゴシック" panose="020B0600070205080204" pitchFamily="50" charset="-128"/>
                        </a:rPr>
                        <a:t>－</a:t>
                      </a:r>
                      <a:r>
                        <a:rPr kumimoji="1" lang="en-US" altLang="ja-JP" sz="1200" dirty="0" smtClean="0">
                          <a:latin typeface="ＭＳ Ｐゴシック" panose="020B0600070205080204" pitchFamily="50" charset="-128"/>
                          <a:ea typeface="ＭＳ Ｐゴシック" panose="020B0600070205080204" pitchFamily="50" charset="-128"/>
                        </a:rPr>
                        <a:t>WEST</a:t>
                      </a:r>
                      <a:r>
                        <a:rPr kumimoji="1" lang="ja-JP" altLang="en-US" sz="1200" dirty="0" smtClean="0">
                          <a:latin typeface="ＭＳ Ｐゴシック" panose="020B0600070205080204" pitchFamily="50" charset="-128"/>
                          <a:ea typeface="ＭＳ Ｐゴシック" panose="020B0600070205080204" pitchFamily="50" charset="-128"/>
                        </a:rPr>
                        <a:t>機能の整備及び治験センター機能の創設</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関西の主要医療機関</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7"/>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（独）医薬品医療機器総合機構（</a:t>
                      </a:r>
                      <a:r>
                        <a:rPr kumimoji="1" lang="en-US" altLang="zh-TW" sz="1200" dirty="0" smtClean="0">
                          <a:latin typeface="ＭＳ Ｐゴシック" panose="020B0600070205080204" pitchFamily="50" charset="-128"/>
                          <a:ea typeface="ＭＳ Ｐゴシック" panose="020B0600070205080204" pitchFamily="50" charset="-128"/>
                        </a:rPr>
                        <a:t>PMDA</a:t>
                      </a:r>
                      <a:r>
                        <a:rPr kumimoji="1" lang="zh-TW" altLang="en-US" sz="1200" dirty="0" smtClean="0">
                          <a:latin typeface="ＭＳ Ｐゴシック" panose="020B0600070205080204" pitchFamily="50" charset="-128"/>
                          <a:ea typeface="ＭＳ Ｐゴシック" panose="020B0600070205080204" pitchFamily="50" charset="-128"/>
                        </a:rPr>
                        <a:t>）</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共通</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8"/>
                  </a:ext>
                </a:extLst>
              </a:tr>
            </a:tbl>
          </a:graphicData>
        </a:graphic>
      </p:graphicFrame>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110</a:t>
            </a:fld>
            <a:endParaRPr kumimoji="1" lang="ja-JP" altLang="en-US" dirty="0"/>
          </a:p>
        </p:txBody>
      </p:sp>
      <p:sp>
        <p:nvSpPr>
          <p:cNvPr id="7" name="正方形/長方形 6"/>
          <p:cNvSpPr/>
          <p:nvPr/>
        </p:nvSpPr>
        <p:spPr>
          <a:xfrm>
            <a:off x="151880" y="345480"/>
            <a:ext cx="8335512" cy="338554"/>
          </a:xfrm>
          <a:prstGeom prst="rect">
            <a:avLst/>
          </a:prstGeom>
          <a:ln>
            <a:noFill/>
          </a:ln>
        </p:spPr>
        <p:txBody>
          <a:bodyPr wrap="square">
            <a:spAutoFit/>
          </a:bodyPr>
          <a:lstStyle/>
          <a:p>
            <a:r>
              <a:rPr lang="ja-JP" altLang="en-US" sz="1600" dirty="0" smtClean="0">
                <a:latin typeface="+mn-ea"/>
                <a:cs typeface="Meiryo UI" panose="020B0604030504040204" pitchFamily="50" charset="-128"/>
              </a:rPr>
              <a:t>＜ライフ分野＞　計</a:t>
            </a:r>
            <a:r>
              <a:rPr lang="en-US" altLang="ja-JP" sz="1600" dirty="0" smtClean="0">
                <a:latin typeface="+mn-ea"/>
                <a:cs typeface="Meiryo UI" panose="020B0604030504040204" pitchFamily="50" charset="-128"/>
              </a:rPr>
              <a:t>33</a:t>
            </a:r>
            <a:r>
              <a:rPr lang="ja-JP" altLang="en-US" sz="1600" dirty="0" smtClean="0">
                <a:latin typeface="+mn-ea"/>
                <a:cs typeface="Meiryo UI" panose="020B0604030504040204" pitchFamily="50" charset="-128"/>
              </a:rPr>
              <a:t>件</a:t>
            </a:r>
            <a:r>
              <a:rPr lang="ja-JP" altLang="en-US" sz="1400" dirty="0" smtClean="0">
                <a:latin typeface="+mn-ea"/>
                <a:cs typeface="Meiryo UI" panose="020B0604030504040204" pitchFamily="50" charset="-128"/>
              </a:rPr>
              <a:t>（うち、大阪府内の地区が関連するもの</a:t>
            </a:r>
            <a:r>
              <a:rPr lang="ja-JP" altLang="en-US" sz="1400" dirty="0">
                <a:latin typeface="+mn-ea"/>
                <a:cs typeface="Meiryo UI" panose="020B0604030504040204" pitchFamily="50" charset="-128"/>
              </a:rPr>
              <a:t>　</a:t>
            </a:r>
            <a:r>
              <a:rPr lang="en-US" altLang="ja-JP" sz="1400" dirty="0" smtClean="0">
                <a:latin typeface="+mn-ea"/>
                <a:cs typeface="Meiryo UI" panose="020B0604030504040204" pitchFamily="50" charset="-128"/>
              </a:rPr>
              <a:t>21</a:t>
            </a:r>
            <a:r>
              <a:rPr lang="ja-JP" altLang="en-US" sz="1400" dirty="0" smtClean="0">
                <a:latin typeface="+mn-ea"/>
                <a:cs typeface="Meiryo UI" panose="020B0604030504040204" pitchFamily="50" charset="-128"/>
              </a:rPr>
              <a:t>件）</a:t>
            </a:r>
            <a:endParaRPr lang="en-US" altLang="ja-JP" sz="1400" dirty="0" smtClean="0">
              <a:latin typeface="+mn-ea"/>
              <a:cs typeface="Meiryo UI" panose="020B0604030504040204" pitchFamily="50" charset="-128"/>
            </a:endParaRPr>
          </a:p>
        </p:txBody>
      </p:sp>
      <p:sp>
        <p:nvSpPr>
          <p:cNvPr id="9" name="テキスト ボックス 8"/>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spTree>
    <p:extLst>
      <p:ext uri="{BB962C8B-B14F-4D97-AF65-F5344CB8AC3E}">
        <p14:creationId xmlns:p14="http://schemas.microsoft.com/office/powerpoint/2010/main" val="6996638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49052" y="108526"/>
            <a:ext cx="8335512" cy="276999"/>
          </a:xfrm>
          <a:prstGeom prst="rect">
            <a:avLst/>
          </a:prstGeom>
          <a:ln>
            <a:noFill/>
          </a:ln>
        </p:spPr>
        <p:txBody>
          <a:bodyPr wrap="square">
            <a:spAutoFit/>
          </a:bodyPr>
          <a:lstStyle/>
          <a:p>
            <a:r>
              <a:rPr lang="ja-JP" altLang="en-US" sz="1200" dirty="0" smtClean="0">
                <a:latin typeface="+mn-ea"/>
                <a:cs typeface="Meiryo UI" panose="020B0604030504040204" pitchFamily="50" charset="-128"/>
              </a:rPr>
              <a:t>ライフ分野　つづき</a:t>
            </a:r>
            <a:endParaRPr lang="en-US" altLang="ja-JP" sz="1600" dirty="0" smtClean="0">
              <a:latin typeface="+mn-ea"/>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697387718"/>
              </p:ext>
            </p:extLst>
          </p:nvPr>
        </p:nvGraphicFramePr>
        <p:xfrm>
          <a:off x="152252" y="447080"/>
          <a:ext cx="8884244" cy="5669280"/>
        </p:xfrm>
        <a:graphic>
          <a:graphicData uri="http://schemas.openxmlformats.org/drawingml/2006/table">
            <a:tbl>
              <a:tblPr firstRow="1">
                <a:tableStyleId>{7DF18680-E054-41AD-8BC1-D1AEF772440D}</a:tableStyleId>
              </a:tblPr>
              <a:tblGrid>
                <a:gridCol w="387300">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149820">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プロジェクト名</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実施主体</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地区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11</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生理活性脂質等の独創的な医薬品研究開発の促進</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小野薬品工業㈱</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北大阪（彩都等）</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12</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パッケージ化した医療インフラの提供</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大阪商工会議所、</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国立循環器病研究Ｃ</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149820">
                <a:tc rowSpan="2">
                  <a:txBody>
                    <a:bodyPr/>
                    <a:lstStyle/>
                    <a:p>
                      <a:r>
                        <a:rPr kumimoji="1" lang="en-US" altLang="ja-JP" sz="1200" dirty="0" smtClean="0">
                          <a:latin typeface="ＭＳ Ｐゴシック" panose="020B0600070205080204" pitchFamily="50" charset="-128"/>
                          <a:ea typeface="ＭＳ Ｐゴシック" panose="020B0600070205080204" pitchFamily="50" charset="-128"/>
                        </a:rPr>
                        <a:t>13</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放射光とシミュレーション技術を組み合わせた革新的な創薬開発の実施</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㈱ジェイテック</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（公財）計算科学振興財団</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播磨科学公園都市</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14</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PIC/S</a:t>
                      </a:r>
                      <a:r>
                        <a:rPr kumimoji="1" lang="ja-JP" altLang="en-US" sz="1200" dirty="0" smtClean="0">
                          <a:latin typeface="ＭＳ Ｐゴシック" panose="020B0600070205080204" pitchFamily="50" charset="-128"/>
                          <a:ea typeface="ＭＳ Ｐゴシック" panose="020B0600070205080204" pitchFamily="50" charset="-128"/>
                        </a:rPr>
                        <a:t>等 </a:t>
                      </a:r>
                      <a:r>
                        <a:rPr kumimoji="1" lang="en-US" altLang="ja-JP" sz="1200" dirty="0" smtClean="0">
                          <a:latin typeface="ＭＳ Ｐゴシック" panose="020B0600070205080204" pitchFamily="50" charset="-128"/>
                          <a:ea typeface="ＭＳ Ｐゴシック" panose="020B0600070205080204" pitchFamily="50" charset="-128"/>
                        </a:rPr>
                        <a:t>GMP</a:t>
                      </a:r>
                      <a:r>
                        <a:rPr kumimoji="1" lang="ja-JP" altLang="en-US" sz="1200" dirty="0" smtClean="0">
                          <a:latin typeface="ＭＳ Ｐゴシック" panose="020B0600070205080204" pitchFamily="50" charset="-128"/>
                          <a:ea typeface="ＭＳ Ｐゴシック" panose="020B0600070205080204" pitchFamily="50" charset="-128"/>
                        </a:rPr>
                        <a:t>に準拠した医薬品・医療機器の製造促進</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アース環境サービス㈱</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15</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アカデミア発創薬（低分子医薬品）の促進</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大阪大学等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6"/>
                  </a:ext>
                </a:extLst>
              </a:tr>
              <a:tr h="149820">
                <a:tc rowSpan="3">
                  <a:txBody>
                    <a:bodyPr/>
                    <a:lstStyle/>
                    <a:p>
                      <a:r>
                        <a:rPr kumimoji="1" lang="en-US" altLang="ja-JP" sz="1200" dirty="0" smtClean="0">
                          <a:latin typeface="ＭＳ Ｐゴシック" panose="020B0600070205080204" pitchFamily="50" charset="-128"/>
                          <a:ea typeface="ＭＳ Ｐゴシック" panose="020B0600070205080204" pitchFamily="50" charset="-128"/>
                        </a:rPr>
                        <a:t>16</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再生医療・細胞治療の実用化促進</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㈱ジェイテック</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7"/>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（一社）日本血液製剤機構</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神戸医療産業都市</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㈱資生堂</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神戸医療産業都市</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17</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感染症、代謝性疾患、疼痛などの領域における革新的医薬品の継続的な創製</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塩野義製薬㈱</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0"/>
                  </a:ext>
                </a:extLst>
              </a:tr>
              <a:tr h="149820">
                <a:tc rowSpan="2">
                  <a:txBody>
                    <a:bodyPr/>
                    <a:lstStyle/>
                    <a:p>
                      <a:r>
                        <a:rPr kumimoji="1" lang="en-US" altLang="ja-JP" sz="1200" dirty="0" smtClean="0">
                          <a:latin typeface="ＭＳ Ｐゴシック" panose="020B0600070205080204" pitchFamily="50" charset="-128"/>
                          <a:ea typeface="ＭＳ Ｐゴシック" panose="020B0600070205080204" pitchFamily="50" charset="-128"/>
                        </a:rPr>
                        <a:t>18</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ホウ素中性子捕捉療法（</a:t>
                      </a:r>
                      <a:r>
                        <a:rPr kumimoji="1" lang="en-US" altLang="ja-JP" sz="1200" dirty="0" smtClean="0">
                          <a:latin typeface="ＭＳ Ｐゴシック" panose="020B0600070205080204" pitchFamily="50" charset="-128"/>
                          <a:ea typeface="ＭＳ Ｐゴシック" panose="020B0600070205080204" pitchFamily="50" charset="-128"/>
                        </a:rPr>
                        <a:t>BNCT</a:t>
                      </a:r>
                      <a:r>
                        <a:rPr kumimoji="1" lang="ja-JP" altLang="en-US" sz="1200" dirty="0" smtClean="0">
                          <a:latin typeface="ＭＳ Ｐゴシック" panose="020B0600070205080204" pitchFamily="50" charset="-128"/>
                          <a:ea typeface="ＭＳ Ｐゴシック" panose="020B0600070205080204" pitchFamily="50" charset="-128"/>
                        </a:rPr>
                        <a:t>）の実用化促進</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CN" altLang="en-US" sz="1200" dirty="0" smtClean="0">
                          <a:latin typeface="ＭＳ Ｐゴシック" panose="020B0600070205080204" pitchFamily="50" charset="-128"/>
                          <a:ea typeface="ＭＳ Ｐゴシック" panose="020B0600070205080204" pitchFamily="50" charset="-128"/>
                        </a:rPr>
                        <a:t>京都大学原子炉実験所、</a:t>
                      </a:r>
                    </a:p>
                    <a:p>
                      <a:pPr algn="l"/>
                      <a:r>
                        <a:rPr kumimoji="1" lang="zh-CN" altLang="en-US" sz="1200" dirty="0" smtClean="0">
                          <a:latin typeface="ＭＳ Ｐゴシック" panose="020B0600070205080204" pitchFamily="50" charset="-128"/>
                          <a:ea typeface="ＭＳ Ｐゴシック" panose="020B0600070205080204" pitchFamily="50" charset="-128"/>
                        </a:rPr>
                        <a:t>大阪府立大学</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en-US" altLang="ja-JP" sz="12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1"/>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ステラケミファ㈱、ステラファーマ㈱</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北大阪（彩都等）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2"/>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19</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国際的な医療サービスと医療交流の促進</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（今後特定）</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大阪駅周辺（うめきた他）</a:t>
                      </a:r>
                      <a:endParaRPr kumimoji="1" lang="en-US" altLang="ja-JP" sz="12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3"/>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20</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医工・看工連携による高齢化社会対応機器・サービスの開発・実証</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（今後特定）</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大阪駅周辺（うめきた他）</a:t>
                      </a:r>
                      <a:endParaRPr kumimoji="1" lang="en-US" altLang="ja-JP" sz="12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4"/>
                  </a:ext>
                </a:extLst>
              </a:tr>
              <a:tr h="149820">
                <a:tc rowSpan="3">
                  <a:txBody>
                    <a:bodyPr/>
                    <a:lstStyle/>
                    <a:p>
                      <a:r>
                        <a:rPr kumimoji="1" lang="en-US" altLang="ja-JP" sz="1200" dirty="0" smtClean="0">
                          <a:latin typeface="ＭＳ Ｐゴシック" panose="020B0600070205080204" pitchFamily="50" charset="-128"/>
                          <a:ea typeface="ＭＳ Ｐゴシック" panose="020B0600070205080204" pitchFamily="50" charset="-128"/>
                        </a:rPr>
                        <a:t>21</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中枢神経系制御薬の開発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TAO</a:t>
                      </a:r>
                      <a:r>
                        <a:rPr kumimoji="1" lang="ja-JP" altLang="en-US" sz="1200" dirty="0" smtClean="0">
                          <a:latin typeface="ＭＳ Ｐゴシック" panose="020B0600070205080204" pitchFamily="50" charset="-128"/>
                          <a:ea typeface="ＭＳ Ｐゴシック" panose="020B0600070205080204" pitchFamily="50" charset="-128"/>
                        </a:rPr>
                        <a:t>ﾍﾙｽﾗｲﾌﾌｧｰﾏ㈱</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15"/>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㈱カン研究所</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16"/>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千寿製薬㈱</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111</a:t>
            </a:fld>
            <a:endParaRPr kumimoji="1" lang="ja-JP" altLang="en-US" dirty="0"/>
          </a:p>
        </p:txBody>
      </p:sp>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spTree>
    <p:extLst>
      <p:ext uri="{BB962C8B-B14F-4D97-AF65-F5344CB8AC3E}">
        <p14:creationId xmlns:p14="http://schemas.microsoft.com/office/powerpoint/2010/main" val="41803502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293435758"/>
              </p:ext>
            </p:extLst>
          </p:nvPr>
        </p:nvGraphicFramePr>
        <p:xfrm>
          <a:off x="136080" y="353149"/>
          <a:ext cx="8884244" cy="5486400"/>
        </p:xfrm>
        <a:graphic>
          <a:graphicData uri="http://schemas.openxmlformats.org/drawingml/2006/table">
            <a:tbl>
              <a:tblPr firstRow="1">
                <a:tableStyleId>{7DF18680-E054-41AD-8BC1-D1AEF772440D}</a:tableStyleId>
              </a:tblPr>
              <a:tblGrid>
                <a:gridCol w="387300">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149820">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プロジェクト名</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実施主体</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地区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149820">
                <a:tc rowSpan="3">
                  <a:txBody>
                    <a:bodyPr/>
                    <a:lstStyle/>
                    <a:p>
                      <a:r>
                        <a:rPr kumimoji="1" lang="en-US" altLang="ja-JP" sz="1200" dirty="0" smtClean="0">
                          <a:latin typeface="ＭＳ Ｐゴシック" panose="020B0600070205080204" pitchFamily="50" charset="-128"/>
                          <a:ea typeface="ＭＳ Ｐゴシック" panose="020B0600070205080204" pitchFamily="50" charset="-128"/>
                        </a:rPr>
                        <a:t>22</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高度専門病院群を核とした国際医療交流による日本の医療技術の発信</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神戸国際ﾌﾛﾝﾃｨｱﾒﾃﾞｨｶﾙｾﾝﾀｰ病院</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神戸低侵襲がん医療ｾﾝﾀｰ</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西記念ポートアイランドリハビリテーション病院</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23</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イメージング技術を活用した創薬の高効率化</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㈱ナード研究所</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24</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高度なドラッグ・デリバリー・システム技術との組み合わせによるバイオ医薬品の研究開発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JCR</a:t>
                      </a:r>
                      <a:r>
                        <a:rPr kumimoji="1" lang="ja-JP" altLang="en-US" sz="1200" dirty="0" smtClean="0">
                          <a:latin typeface="ＭＳ Ｐゴシック" panose="020B0600070205080204" pitchFamily="50" charset="-128"/>
                          <a:ea typeface="ＭＳ Ｐゴシック" panose="020B0600070205080204" pitchFamily="50" charset="-128"/>
                        </a:rPr>
                        <a:t>ファーマ㈱</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25</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粒子線治療装置の小型化や粒子線照射の高精度化等に関する技術開発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三菱電機㈱</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26</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医療機器・新エネルギー分野等でのものづくり中小企業の参入促進</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（公財）神戸市産業振興財団</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49820">
                <a:tc rowSpan="3">
                  <a:txBody>
                    <a:bodyPr/>
                    <a:lstStyle/>
                    <a:p>
                      <a:r>
                        <a:rPr kumimoji="1" lang="en-US" altLang="ja-JP" sz="1200" dirty="0" smtClean="0">
                          <a:latin typeface="ＭＳ Ｐゴシック" panose="020B0600070205080204" pitchFamily="50" charset="-128"/>
                          <a:ea typeface="ＭＳ Ｐゴシック" panose="020B0600070205080204" pitchFamily="50" charset="-128"/>
                        </a:rPr>
                        <a:t>27</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革新的なバイオ医薬品の創出及びその基盤技術の確立</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CN" altLang="en-US" sz="1200" dirty="0" smtClean="0">
                          <a:latin typeface="ＭＳ Ｐゴシック" panose="020B0600070205080204" pitchFamily="50" charset="-128"/>
                          <a:ea typeface="ＭＳ Ｐゴシック" panose="020B0600070205080204" pitchFamily="50" charset="-128"/>
                        </a:rPr>
                        <a:t>神戸天然物化学㈱</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CN" altLang="en-US" sz="1200" dirty="0" smtClean="0">
                          <a:latin typeface="ＭＳ Ｐゴシック" panose="020B0600070205080204" pitchFamily="50" charset="-128"/>
                          <a:ea typeface="ＭＳ Ｐゴシック" panose="020B0600070205080204" pitchFamily="50" charset="-128"/>
                        </a:rPr>
                        <a:t>神戸天然物化学㈱</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次世代バイオ医薬品製造技術研究組合</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28</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先端・先制医療技術に関する審査・評価プラットフォームの構築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CN" altLang="en-US" sz="1200" dirty="0" smtClean="0">
                          <a:latin typeface="ＭＳ Ｐゴシック" panose="020B0600070205080204" pitchFamily="50" charset="-128"/>
                          <a:ea typeface="ＭＳ Ｐゴシック" panose="020B0600070205080204" pitchFamily="50" charset="-128"/>
                        </a:rPr>
                        <a:t>（独）理化学研究所</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29</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レギュラトリーサイエンス・医療技術評価に関する人材育成</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CN" altLang="en-US" sz="1200" dirty="0" smtClean="0">
                          <a:latin typeface="ＭＳ Ｐゴシック" panose="020B0600070205080204" pitchFamily="50" charset="-128"/>
                          <a:ea typeface="ＭＳ Ｐゴシック" panose="020B0600070205080204" pitchFamily="50" charset="-128"/>
                        </a:rPr>
                        <a:t>（独）理化学研究所</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神戸医療産業都市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30</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クールチェーンの強化とガイドライン化</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ＣＫＴＳ㈱等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関西国際空港</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3"/>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31</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医薬品・医療機器等の輸出入手続きの電子化・簡素化</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実証実験参加企業</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関西国際空港</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4"/>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32</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課題解決型医療機器の開発・改良に向けた病院・企業間の連携支援</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事業管理支援法人（⇒大阪商工会議所）等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共通</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5"/>
                  </a:ext>
                </a:extLst>
              </a:tr>
            </a:tbl>
          </a:graphicData>
        </a:graphic>
      </p:graphicFrame>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112</a:t>
            </a:fld>
            <a:endParaRPr kumimoji="1" lang="ja-JP" altLang="en-US" dirty="0"/>
          </a:p>
        </p:txBody>
      </p:sp>
      <p:sp>
        <p:nvSpPr>
          <p:cNvPr id="7" name="正方形/長方形 6"/>
          <p:cNvSpPr/>
          <p:nvPr/>
        </p:nvSpPr>
        <p:spPr>
          <a:xfrm>
            <a:off x="136080" y="76150"/>
            <a:ext cx="8335512" cy="276999"/>
          </a:xfrm>
          <a:prstGeom prst="rect">
            <a:avLst/>
          </a:prstGeom>
          <a:ln>
            <a:noFill/>
          </a:ln>
        </p:spPr>
        <p:txBody>
          <a:bodyPr wrap="square">
            <a:spAutoFit/>
          </a:bodyPr>
          <a:lstStyle/>
          <a:p>
            <a:r>
              <a:rPr lang="ja-JP" altLang="en-US" sz="1200" dirty="0" smtClean="0">
                <a:latin typeface="+mn-ea"/>
                <a:cs typeface="Meiryo UI" panose="020B0604030504040204" pitchFamily="50" charset="-128"/>
              </a:rPr>
              <a:t>ライフ分野　つづき</a:t>
            </a:r>
            <a:endParaRPr lang="en-US" altLang="ja-JP" sz="1600" dirty="0" smtClean="0">
              <a:latin typeface="+mn-ea"/>
              <a:cs typeface="Meiryo UI" panose="020B0604030504040204" pitchFamily="50" charset="-128"/>
            </a:endParaRPr>
          </a:p>
        </p:txBody>
      </p:sp>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spTree>
    <p:extLst>
      <p:ext uri="{BB962C8B-B14F-4D97-AF65-F5344CB8AC3E}">
        <p14:creationId xmlns:p14="http://schemas.microsoft.com/office/powerpoint/2010/main" val="19312186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626588892"/>
              </p:ext>
            </p:extLst>
          </p:nvPr>
        </p:nvGraphicFramePr>
        <p:xfrm>
          <a:off x="136080" y="353149"/>
          <a:ext cx="8884244" cy="1920240"/>
        </p:xfrm>
        <a:graphic>
          <a:graphicData uri="http://schemas.openxmlformats.org/drawingml/2006/table">
            <a:tbl>
              <a:tblPr firstRow="1">
                <a:tableStyleId>{7DF18680-E054-41AD-8BC1-D1AEF772440D}</a:tableStyleId>
              </a:tblPr>
              <a:tblGrid>
                <a:gridCol w="387300">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149820">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プロジェクト名</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実施主体</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地区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149820">
                <a:tc rowSpan="4">
                  <a:txBody>
                    <a:bodyPr/>
                    <a:lstStyle/>
                    <a:p>
                      <a:r>
                        <a:rPr kumimoji="1" lang="en-US" altLang="ja-JP" sz="1200" dirty="0" smtClean="0">
                          <a:latin typeface="ＭＳ Ｐゴシック" panose="020B0600070205080204" pitchFamily="50" charset="-128"/>
                          <a:ea typeface="ＭＳ Ｐゴシック" panose="020B0600070205080204" pitchFamily="50" charset="-128"/>
                        </a:rPr>
                        <a:t>33</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4">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医療機器等事業化促進プラットフォームの構築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大阪商工会議所</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共通</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1"/>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大阪商工会議所、（公財）先端医療振興財団、</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共通</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2"/>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大阪商工会議所、大阪大学、国立循環器病研究センター</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共通</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3"/>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（公財）神戸国際医療交流財団</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共通</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4"/>
                  </a:ext>
                </a:extLst>
              </a:tr>
            </a:tbl>
          </a:graphicData>
        </a:graphic>
      </p:graphicFrame>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113</a:t>
            </a:fld>
            <a:endParaRPr kumimoji="1" lang="ja-JP" altLang="en-US" dirty="0"/>
          </a:p>
        </p:txBody>
      </p:sp>
      <p:sp>
        <p:nvSpPr>
          <p:cNvPr id="7" name="正方形/長方形 6"/>
          <p:cNvSpPr/>
          <p:nvPr/>
        </p:nvSpPr>
        <p:spPr>
          <a:xfrm>
            <a:off x="136080" y="76150"/>
            <a:ext cx="8335512" cy="276999"/>
          </a:xfrm>
          <a:prstGeom prst="rect">
            <a:avLst/>
          </a:prstGeom>
          <a:ln>
            <a:noFill/>
          </a:ln>
        </p:spPr>
        <p:txBody>
          <a:bodyPr wrap="square">
            <a:spAutoFit/>
          </a:bodyPr>
          <a:lstStyle/>
          <a:p>
            <a:r>
              <a:rPr lang="ja-JP" altLang="en-US" sz="1200" dirty="0" smtClean="0">
                <a:latin typeface="+mn-ea"/>
                <a:cs typeface="Meiryo UI" panose="020B0604030504040204" pitchFamily="50" charset="-128"/>
              </a:rPr>
              <a:t>ライフ分野　つづき</a:t>
            </a:r>
            <a:endParaRPr lang="en-US" altLang="ja-JP" sz="1600" dirty="0" smtClean="0">
              <a:latin typeface="+mn-ea"/>
              <a:cs typeface="Meiryo UI" panose="020B0604030504040204" pitchFamily="50" charset="-128"/>
            </a:endParaRPr>
          </a:p>
        </p:txBody>
      </p:sp>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spTree>
    <p:extLst>
      <p:ext uri="{BB962C8B-B14F-4D97-AF65-F5344CB8AC3E}">
        <p14:creationId xmlns:p14="http://schemas.microsoft.com/office/powerpoint/2010/main" val="35743828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252991022"/>
              </p:ext>
            </p:extLst>
          </p:nvPr>
        </p:nvGraphicFramePr>
        <p:xfrm>
          <a:off x="151880" y="671612"/>
          <a:ext cx="8884244" cy="5577840"/>
        </p:xfrm>
        <a:graphic>
          <a:graphicData uri="http://schemas.openxmlformats.org/drawingml/2006/table">
            <a:tbl>
              <a:tblPr firstRow="1">
                <a:tableStyleId>{7DF18680-E054-41AD-8BC1-D1AEF772440D}</a:tableStyleId>
              </a:tblPr>
              <a:tblGrid>
                <a:gridCol w="387300">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149820">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プロジェクト名</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実施主体</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地区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149820">
                <a:tc rowSpan="5">
                  <a:txBody>
                    <a:bodyPr/>
                    <a:lstStyle/>
                    <a:p>
                      <a:r>
                        <a:rPr kumimoji="1" lang="en-US" altLang="ja-JP" sz="1200" dirty="0" smtClean="0">
                          <a:latin typeface="ＭＳ Ｐゴシック" panose="020B0600070205080204" pitchFamily="50" charset="-128"/>
                          <a:ea typeface="ＭＳ Ｐゴシック" panose="020B0600070205080204" pitchFamily="50" charset="-128"/>
                        </a:rPr>
                        <a:t>1</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5">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次世代エネルギー・社会システム実証事業の成果の早期実用化による国際市場の獲得</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A</a:t>
                      </a:r>
                      <a:r>
                        <a:rPr kumimoji="1" lang="ja-JP" altLang="en-US" sz="1200" dirty="0" smtClean="0">
                          <a:latin typeface="ＭＳ Ｐゴシック" panose="020B0600070205080204" pitchFamily="50" charset="-128"/>
                          <a:ea typeface="ＭＳ Ｐゴシック" panose="020B0600070205080204" pitchFamily="50" charset="-128"/>
                        </a:rPr>
                        <a:t>社</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err="1" smtClean="0">
                          <a:latin typeface="ＭＳ Ｐゴシック" panose="020B0600070205080204" pitchFamily="50" charset="-128"/>
                          <a:ea typeface="ＭＳ Ｐゴシック" panose="020B0600070205080204" pitchFamily="50" charset="-128"/>
                        </a:rPr>
                        <a:t>けいはんな</a:t>
                      </a:r>
                      <a:r>
                        <a:rPr kumimoji="1" lang="ja-JP" altLang="en-US" sz="1200" dirty="0" smtClean="0">
                          <a:latin typeface="ＭＳ Ｐゴシック" panose="020B0600070205080204" pitchFamily="50" charset="-128"/>
                          <a:ea typeface="ＭＳ Ｐゴシック" panose="020B0600070205080204" pitchFamily="50" charset="-128"/>
                        </a:rPr>
                        <a:t>学研都市</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B</a:t>
                      </a:r>
                      <a:r>
                        <a:rPr kumimoji="1" lang="ja-JP" altLang="en-US" sz="1200" dirty="0" smtClean="0">
                          <a:latin typeface="ＭＳ Ｐゴシック" panose="020B0600070205080204" pitchFamily="50" charset="-128"/>
                          <a:ea typeface="ＭＳ Ｐゴシック" panose="020B0600070205080204" pitchFamily="50" charset="-128"/>
                        </a:rPr>
                        <a:t>社</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err="1" smtClean="0">
                          <a:latin typeface="ＭＳ Ｐゴシック" panose="020B0600070205080204" pitchFamily="50" charset="-128"/>
                          <a:ea typeface="ＭＳ Ｐゴシック" panose="020B0600070205080204" pitchFamily="50" charset="-128"/>
                        </a:rPr>
                        <a:t>けいはんな</a:t>
                      </a:r>
                      <a:r>
                        <a:rPr kumimoji="1" lang="ja-JP" altLang="en-US" sz="1200" dirty="0" smtClean="0">
                          <a:latin typeface="ＭＳ Ｐゴシック" panose="020B0600070205080204" pitchFamily="50" charset="-128"/>
                          <a:ea typeface="ＭＳ Ｐゴシック" panose="020B0600070205080204" pitchFamily="50" charset="-128"/>
                        </a:rPr>
                        <a:t>学研都市</a:t>
                      </a:r>
                      <a:endParaRPr kumimoji="1" lang="en-US" altLang="ja-JP" sz="12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オムロン</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株</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err="1"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古河電気工業</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株</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err="1" smtClean="0">
                          <a:latin typeface="ＭＳ Ｐゴシック" panose="020B0600070205080204" pitchFamily="50" charset="-128"/>
                          <a:ea typeface="ＭＳ Ｐゴシック" panose="020B0600070205080204" pitchFamily="50" charset="-128"/>
                        </a:rPr>
                        <a:t>けいはんな</a:t>
                      </a:r>
                      <a:r>
                        <a:rPr kumimoji="1" lang="ja-JP" altLang="en-US" sz="1200" dirty="0" smtClean="0">
                          <a:latin typeface="ＭＳ Ｐゴシック" panose="020B0600070205080204" pitchFamily="50" charset="-128"/>
                          <a:ea typeface="ＭＳ Ｐゴシック" panose="020B0600070205080204" pitchFamily="50" charset="-128"/>
                        </a:rPr>
                        <a:t>学研都市</a:t>
                      </a:r>
                      <a:endParaRPr kumimoji="1" lang="en-US" altLang="ja-JP" sz="1200" dirty="0" smtClean="0">
                        <a:latin typeface="ＭＳ Ｐゴシック" panose="020B0600070205080204" pitchFamily="50" charset="-128"/>
                        <a:ea typeface="ＭＳ Ｐゴシック" panose="020B0600070205080204" pitchFamily="50" charset="-128"/>
                      </a:endParaRPr>
                    </a:p>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㈱エム・システム技研</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err="1" smtClean="0">
                          <a:latin typeface="ＭＳ Ｐゴシック" panose="020B0600070205080204" pitchFamily="50" charset="-128"/>
                          <a:ea typeface="ＭＳ Ｐゴシック" panose="020B0600070205080204" pitchFamily="50" charset="-128"/>
                        </a:rPr>
                        <a:t>けいはんな</a:t>
                      </a:r>
                      <a:r>
                        <a:rPr kumimoji="1" lang="ja-JP" altLang="en-US" sz="1200" dirty="0" smtClean="0">
                          <a:latin typeface="ＭＳ Ｐゴシック" panose="020B0600070205080204" pitchFamily="50" charset="-128"/>
                          <a:ea typeface="ＭＳ Ｐゴシック" panose="020B0600070205080204" pitchFamily="50" charset="-128"/>
                        </a:rPr>
                        <a:t>学研都市</a:t>
                      </a:r>
                      <a:endParaRPr kumimoji="1" lang="en-US" altLang="ja-JP" sz="12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エレクセル㈱</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err="1" smtClean="0">
                          <a:latin typeface="ＭＳ Ｐゴシック" panose="020B0600070205080204" pitchFamily="50" charset="-128"/>
                          <a:ea typeface="ＭＳ Ｐゴシック" panose="020B0600070205080204" pitchFamily="50" charset="-128"/>
                        </a:rPr>
                        <a:t>けいはんな</a:t>
                      </a:r>
                      <a:r>
                        <a:rPr kumimoji="1" lang="ja-JP" altLang="en-US" sz="1200" dirty="0" smtClean="0">
                          <a:latin typeface="ＭＳ Ｐゴシック" panose="020B0600070205080204" pitchFamily="50" charset="-128"/>
                          <a:ea typeface="ＭＳ Ｐゴシック" panose="020B0600070205080204" pitchFamily="50" charset="-128"/>
                        </a:rPr>
                        <a:t>学研都市</a:t>
                      </a:r>
                      <a:endParaRPr kumimoji="1" lang="en-US" altLang="ja-JP" sz="12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2</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スマートコミュニティオープンイノベーションセンター機能の整備</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京都府</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err="1" smtClean="0">
                          <a:latin typeface="ＭＳ Ｐゴシック" panose="020B0600070205080204" pitchFamily="50" charset="-128"/>
                          <a:ea typeface="ＭＳ Ｐゴシック" panose="020B0600070205080204" pitchFamily="50" charset="-128"/>
                        </a:rPr>
                        <a:t>けいはんな</a:t>
                      </a:r>
                      <a:r>
                        <a:rPr kumimoji="1" lang="ja-JP" altLang="en-US" sz="1200" dirty="0" smtClean="0">
                          <a:latin typeface="ＭＳ Ｐゴシック" panose="020B0600070205080204" pitchFamily="50" charset="-128"/>
                          <a:ea typeface="ＭＳ Ｐゴシック" panose="020B0600070205080204" pitchFamily="50" charset="-128"/>
                        </a:rPr>
                        <a:t>学研都市</a:t>
                      </a:r>
                      <a:endParaRPr kumimoji="1" lang="en-US" altLang="ja-JP" sz="12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49820">
                <a:tc rowSpan="3">
                  <a:txBody>
                    <a:bodyPr/>
                    <a:lstStyle/>
                    <a:p>
                      <a:r>
                        <a:rPr kumimoji="1" lang="en-US" altLang="ja-JP" sz="1200" dirty="0" smtClean="0">
                          <a:latin typeface="ＭＳ Ｐゴシック" panose="020B0600070205080204" pitchFamily="50" charset="-128"/>
                          <a:ea typeface="ＭＳ Ｐゴシック" panose="020B0600070205080204" pitchFamily="50" charset="-128"/>
                        </a:rPr>
                        <a:t>3</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スマートコミュニティ関連の技術の実証・事業化とショーケース化</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大阪市</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夢洲・咲洲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7"/>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40000"/>
                        <a:lumOff val="60000"/>
                      </a:schemeClr>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㈱日建設計総合研究所</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夢洲・咲洲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8"/>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40000"/>
                        <a:lumOff val="60000"/>
                      </a:schemeClr>
                    </a:solidFill>
                  </a:tcPr>
                </a:tc>
                <a:tc>
                  <a:txBody>
                    <a:bodyPr/>
                    <a:lstStyle/>
                    <a:p>
                      <a:pPr algn="l"/>
                      <a:r>
                        <a:rPr kumimoji="1" lang="zh-CN" altLang="en-US" sz="1200" dirty="0" smtClean="0">
                          <a:latin typeface="ＭＳ Ｐゴシック" panose="020B0600070205080204" pitchFamily="50" charset="-128"/>
                          <a:ea typeface="ＭＳ Ｐゴシック" panose="020B0600070205080204" pitchFamily="50" charset="-128"/>
                        </a:rPr>
                        <a:t>大阪市立大学</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夢洲・咲洲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9"/>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4</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バッテリー戦略研究センター機能の整備</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大阪府</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夢洲・咲洲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0"/>
                  </a:ext>
                </a:extLst>
              </a:tr>
              <a:tr h="149820">
                <a:tc rowSpan="4">
                  <a:txBody>
                    <a:bodyPr/>
                    <a:lstStyle/>
                    <a:p>
                      <a:r>
                        <a:rPr kumimoji="1" lang="en-US" altLang="ja-JP" sz="1200" dirty="0" smtClean="0">
                          <a:latin typeface="ＭＳ Ｐゴシック" panose="020B0600070205080204" pitchFamily="50" charset="-128"/>
                          <a:ea typeface="ＭＳ Ｐゴシック" panose="020B0600070205080204" pitchFamily="50" charset="-128"/>
                        </a:rPr>
                        <a:t>5</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4">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再生可能エネルギー等、多様なエネルギーを利用した電力インフラのシステム構築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住友商事㈱他</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夢洲・咲洲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1"/>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40000"/>
                        <a:lumOff val="60000"/>
                      </a:schemeClr>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住友電気工業㈱</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夢洲・咲洲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2"/>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40000"/>
                        <a:lumOff val="60000"/>
                      </a:schemeClr>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住友電気工業㈱</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夢洲・咲洲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3"/>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40000"/>
                        <a:lumOff val="60000"/>
                      </a:schemeClr>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住友商事㈱</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夢洲・咲洲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4"/>
                  </a:ext>
                </a:extLst>
              </a:tr>
              <a:tr h="149820">
                <a:tc rowSpan="2">
                  <a:txBody>
                    <a:bodyPr/>
                    <a:lstStyle/>
                    <a:p>
                      <a:r>
                        <a:rPr kumimoji="1" lang="en-US" altLang="ja-JP" sz="1200" dirty="0" smtClean="0">
                          <a:latin typeface="ＭＳ Ｐゴシック" panose="020B0600070205080204" pitchFamily="50" charset="-128"/>
                          <a:ea typeface="ＭＳ Ｐゴシック" panose="020B0600070205080204" pitchFamily="50" charset="-128"/>
                        </a:rPr>
                        <a:t>6</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世界</a:t>
                      </a:r>
                      <a:r>
                        <a:rPr kumimoji="1" lang="en-US" altLang="ja-JP" sz="1200" dirty="0" smtClean="0">
                          <a:latin typeface="ＭＳ Ｐゴシック" panose="020B0600070205080204" pitchFamily="50" charset="-128"/>
                          <a:ea typeface="ＭＳ Ｐゴシック" panose="020B0600070205080204" pitchFamily="50" charset="-128"/>
                        </a:rPr>
                        <a:t>No.1</a:t>
                      </a:r>
                      <a:r>
                        <a:rPr kumimoji="1" lang="ja-JP" altLang="en-US" sz="1200" dirty="0" smtClean="0">
                          <a:latin typeface="ＭＳ Ｐゴシック" panose="020B0600070205080204" pitchFamily="50" charset="-128"/>
                          <a:ea typeface="ＭＳ Ｐゴシック" panose="020B0600070205080204" pitchFamily="50" charset="-128"/>
                        </a:rPr>
                        <a:t>のバッテリースーパークラスターの中核拠点の形成</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住友電気工業㈱</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夢洲・咲洲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5"/>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40000"/>
                        <a:lumOff val="60000"/>
                      </a:schemeClr>
                    </a:solid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住友電気工業㈱</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夢洲・咲洲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6"/>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7</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SPring-8</a:t>
                      </a:r>
                      <a:r>
                        <a:rPr kumimoji="1" lang="ja-JP" altLang="en-US" sz="1200" dirty="0" smtClean="0">
                          <a:latin typeface="ＭＳ Ｐゴシック" panose="020B0600070205080204" pitchFamily="50" charset="-128"/>
                          <a:ea typeface="ＭＳ Ｐゴシック" panose="020B0600070205080204" pitchFamily="50" charset="-128"/>
                        </a:rPr>
                        <a:t>を活用した次世代省エネ材料開発・評価</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en-US" altLang="ja-JP" sz="1200" dirty="0" smtClean="0">
                          <a:latin typeface="ＭＳ Ｐゴシック" panose="020B0600070205080204" pitchFamily="50" charset="-128"/>
                          <a:ea typeface="ＭＳ Ｐゴシック" panose="020B0600070205080204" pitchFamily="50" charset="-128"/>
                        </a:rPr>
                        <a:t>D</a:t>
                      </a:r>
                      <a:r>
                        <a:rPr kumimoji="1" lang="ja-JP" altLang="en-US" sz="1200" dirty="0" smtClean="0">
                          <a:latin typeface="ＭＳ Ｐゴシック" panose="020B0600070205080204" pitchFamily="50" charset="-128"/>
                          <a:ea typeface="ＭＳ Ｐゴシック" panose="020B0600070205080204" pitchFamily="50" charset="-128"/>
                        </a:rPr>
                        <a:t>社</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播磨科学公園都市</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8</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水素エネルギー等の新たなエネルギーインフラの構築と関連アプリケーションの実用化</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zh-TW" altLang="en-US" sz="1200" dirty="0" smtClean="0">
                          <a:latin typeface="ＭＳ Ｐゴシック" panose="020B0600070205080204" pitchFamily="50" charset="-128"/>
                          <a:ea typeface="ＭＳ Ｐゴシック" panose="020B0600070205080204" pitchFamily="50" charset="-128"/>
                        </a:rPr>
                        <a:t>岩谷産業㈱、㈱豊田自動織機等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関西国際空港</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18"/>
                  </a:ext>
                </a:extLst>
              </a:tr>
            </a:tbl>
          </a:graphicData>
        </a:graphic>
      </p:graphicFrame>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114</a:t>
            </a:fld>
            <a:endParaRPr kumimoji="1" lang="ja-JP" altLang="en-US" dirty="0"/>
          </a:p>
        </p:txBody>
      </p:sp>
      <p:sp>
        <p:nvSpPr>
          <p:cNvPr id="7" name="正方形/長方形 6"/>
          <p:cNvSpPr/>
          <p:nvPr/>
        </p:nvSpPr>
        <p:spPr>
          <a:xfrm>
            <a:off x="151880" y="273514"/>
            <a:ext cx="8335512" cy="338554"/>
          </a:xfrm>
          <a:prstGeom prst="rect">
            <a:avLst/>
          </a:prstGeom>
          <a:ln>
            <a:noFill/>
          </a:ln>
        </p:spPr>
        <p:txBody>
          <a:bodyPr wrap="square">
            <a:spAutoFit/>
          </a:bodyPr>
          <a:lstStyle/>
          <a:p>
            <a:r>
              <a:rPr lang="ja-JP" altLang="en-US" sz="1600" dirty="0" smtClean="0">
                <a:latin typeface="+mn-ea"/>
                <a:cs typeface="Meiryo UI" panose="020B0604030504040204" pitchFamily="50" charset="-128"/>
              </a:rPr>
              <a:t>＜グリーン・エネルギー分野＞　　計</a:t>
            </a:r>
            <a:r>
              <a:rPr lang="en-US" altLang="ja-JP" sz="1600" dirty="0" smtClean="0">
                <a:latin typeface="+mn-ea"/>
                <a:cs typeface="Meiryo UI" panose="020B0604030504040204" pitchFamily="50" charset="-128"/>
              </a:rPr>
              <a:t>8</a:t>
            </a:r>
            <a:r>
              <a:rPr lang="ja-JP" altLang="en-US" sz="1600" dirty="0" smtClean="0">
                <a:latin typeface="+mn-ea"/>
                <a:cs typeface="Meiryo UI" panose="020B0604030504040204" pitchFamily="50" charset="-128"/>
              </a:rPr>
              <a:t>件</a:t>
            </a:r>
            <a:r>
              <a:rPr lang="ja-JP" altLang="en-US" sz="1400" dirty="0">
                <a:latin typeface="+mn-ea"/>
                <a:cs typeface="Meiryo UI" panose="020B0604030504040204" pitchFamily="50" charset="-128"/>
              </a:rPr>
              <a:t>（うち、大阪府内の地区が関連するもの　</a:t>
            </a:r>
            <a:r>
              <a:rPr lang="en-US" altLang="ja-JP" sz="1400" dirty="0" smtClean="0">
                <a:latin typeface="+mn-ea"/>
                <a:cs typeface="Meiryo UI" panose="020B0604030504040204" pitchFamily="50" charset="-128"/>
              </a:rPr>
              <a:t>5</a:t>
            </a:r>
            <a:r>
              <a:rPr lang="ja-JP" altLang="en-US" sz="1400" dirty="0" smtClean="0">
                <a:latin typeface="+mn-ea"/>
                <a:cs typeface="Meiryo UI" panose="020B0604030504040204" pitchFamily="50" charset="-128"/>
              </a:rPr>
              <a:t>件）</a:t>
            </a:r>
            <a:endParaRPr lang="en-US" altLang="ja-JP" sz="1400" dirty="0">
              <a:latin typeface="+mn-ea"/>
              <a:cs typeface="Meiryo UI" panose="020B0604030504040204" pitchFamily="50" charset="-128"/>
            </a:endParaRPr>
          </a:p>
        </p:txBody>
      </p:sp>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spTree>
    <p:extLst>
      <p:ext uri="{BB962C8B-B14F-4D97-AF65-F5344CB8AC3E}">
        <p14:creationId xmlns:p14="http://schemas.microsoft.com/office/powerpoint/2010/main" val="11075698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115</a:t>
            </a:fld>
            <a:endParaRPr kumimoji="1" lang="ja-JP" altLang="en-US" dirty="0"/>
          </a:p>
        </p:txBody>
      </p:sp>
      <p:sp>
        <p:nvSpPr>
          <p:cNvPr id="8" name="正方形/長方形 7"/>
          <p:cNvSpPr/>
          <p:nvPr/>
        </p:nvSpPr>
        <p:spPr>
          <a:xfrm>
            <a:off x="151880" y="345480"/>
            <a:ext cx="8335512" cy="338554"/>
          </a:xfrm>
          <a:prstGeom prst="rect">
            <a:avLst/>
          </a:prstGeom>
          <a:ln>
            <a:noFill/>
          </a:ln>
        </p:spPr>
        <p:txBody>
          <a:bodyPr wrap="square">
            <a:spAutoFit/>
          </a:bodyPr>
          <a:lstStyle/>
          <a:p>
            <a:r>
              <a:rPr lang="ja-JP" altLang="en-US" sz="1600" dirty="0" smtClean="0">
                <a:latin typeface="+mn-ea"/>
                <a:cs typeface="Meiryo UI" panose="020B0604030504040204" pitchFamily="50" charset="-128"/>
              </a:rPr>
              <a:t>＜インフラ・共通＞　計</a:t>
            </a:r>
            <a:r>
              <a:rPr lang="en-US" altLang="ja-JP" sz="1600" dirty="0" smtClean="0">
                <a:latin typeface="+mn-ea"/>
                <a:cs typeface="Meiryo UI" panose="020B0604030504040204" pitchFamily="50" charset="-128"/>
              </a:rPr>
              <a:t>5</a:t>
            </a:r>
            <a:r>
              <a:rPr lang="ja-JP" altLang="en-US" sz="1600" dirty="0" smtClean="0">
                <a:latin typeface="+mn-ea"/>
                <a:cs typeface="Meiryo UI" panose="020B0604030504040204" pitchFamily="50" charset="-128"/>
              </a:rPr>
              <a:t>件</a:t>
            </a:r>
            <a:r>
              <a:rPr lang="ja-JP" altLang="en-US" sz="1400" dirty="0">
                <a:latin typeface="+mn-ea"/>
                <a:cs typeface="Meiryo UI" panose="020B0604030504040204" pitchFamily="50" charset="-128"/>
              </a:rPr>
              <a:t>（うち、大阪府内の地区が関連するもの　</a:t>
            </a:r>
            <a:r>
              <a:rPr lang="en-US" altLang="ja-JP" sz="1400" dirty="0" smtClean="0">
                <a:latin typeface="+mn-ea"/>
                <a:cs typeface="Meiryo UI" panose="020B0604030504040204" pitchFamily="50" charset="-128"/>
              </a:rPr>
              <a:t>5</a:t>
            </a:r>
            <a:r>
              <a:rPr lang="ja-JP" altLang="en-US" sz="1400" dirty="0" smtClean="0">
                <a:latin typeface="+mn-ea"/>
                <a:cs typeface="Meiryo UI" panose="020B0604030504040204" pitchFamily="50" charset="-128"/>
              </a:rPr>
              <a:t>件）</a:t>
            </a:r>
            <a:endParaRPr lang="en-US" altLang="ja-JP" sz="1400" dirty="0">
              <a:latin typeface="+mn-ea"/>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4045983844"/>
              </p:ext>
            </p:extLst>
          </p:nvPr>
        </p:nvGraphicFramePr>
        <p:xfrm>
          <a:off x="184548" y="764704"/>
          <a:ext cx="8884244" cy="2377440"/>
        </p:xfrm>
        <a:graphic>
          <a:graphicData uri="http://schemas.openxmlformats.org/drawingml/2006/table">
            <a:tbl>
              <a:tblPr firstRow="1">
                <a:tableStyleId>{7DF18680-E054-41AD-8BC1-D1AEF772440D}</a:tableStyleId>
              </a:tblPr>
              <a:tblGrid>
                <a:gridCol w="387300">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149820">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プロジェクト名</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実施主体</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200" dirty="0" smtClean="0">
                          <a:latin typeface="ＭＳ Ｐゴシック" panose="020B0600070205080204" pitchFamily="50" charset="-128"/>
                          <a:ea typeface="ＭＳ Ｐゴシック" panose="020B0600070205080204" pitchFamily="50" charset="-128"/>
                        </a:rPr>
                        <a:t>地区</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1</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イノベーション創出事業　</a:t>
                      </a:r>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コンベンションセンター等</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㈱コングレ、㈱</a:t>
                      </a:r>
                      <a:r>
                        <a:rPr kumimoji="1" lang="en-US" altLang="ja-JP" sz="1200" dirty="0" smtClean="0">
                          <a:latin typeface="ＭＳ Ｐゴシック" panose="020B0600070205080204" pitchFamily="50" charset="-128"/>
                          <a:ea typeface="ＭＳ Ｐゴシック" panose="020B0600070205080204" pitchFamily="50" charset="-128"/>
                        </a:rPr>
                        <a:t>KMO</a:t>
                      </a:r>
                      <a:r>
                        <a:rPr kumimoji="1" lang="ja-JP" altLang="en-US" sz="1200" dirty="0" err="1" smtClean="0">
                          <a:latin typeface="ＭＳ Ｐゴシック" panose="020B0600070205080204" pitchFamily="50" charset="-128"/>
                          <a:ea typeface="ＭＳ Ｐゴシック" panose="020B0600070205080204" pitchFamily="50" charset="-128"/>
                        </a:rPr>
                        <a:t>、</a:t>
                      </a:r>
                      <a:r>
                        <a:rPr kumimoji="1" lang="en-US" altLang="ja-JP" sz="1200" dirty="0" smtClean="0">
                          <a:latin typeface="ＭＳ Ｐゴシック" panose="020B0600070205080204" pitchFamily="50" charset="-128"/>
                          <a:ea typeface="ＭＳ Ｐゴシック" panose="020B0600070205080204" pitchFamily="50" charset="-128"/>
                        </a:rPr>
                        <a:t/>
                      </a:r>
                      <a:br>
                        <a:rPr kumimoji="1" lang="en-US" altLang="ja-JP" sz="1200" dirty="0" smtClean="0">
                          <a:latin typeface="ＭＳ Ｐゴシック" panose="020B0600070205080204" pitchFamily="50" charset="-128"/>
                          <a:ea typeface="ＭＳ Ｐゴシック" panose="020B0600070205080204" pitchFamily="50" charset="-128"/>
                        </a:rPr>
                      </a:br>
                      <a:r>
                        <a:rPr kumimoji="1" lang="ja-JP" altLang="en-US" sz="1200" dirty="0" smtClean="0">
                          <a:latin typeface="ＭＳ Ｐゴシック" panose="020B0600070205080204" pitchFamily="50" charset="-128"/>
                          <a:ea typeface="ＭＳ Ｐゴシック" panose="020B0600070205080204" pitchFamily="50" charset="-128"/>
                        </a:rPr>
                        <a:t>（一社）ナレッジキャピタル</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大阪駅周辺（うめきた他）</a:t>
                      </a:r>
                      <a:endParaRPr kumimoji="1" lang="en-US" altLang="ja-JP" sz="12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1"/>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2</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国際物流等事業者誘致によるアジア拠点の形成</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新関西国際空港㈱</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関西国際空港</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2"/>
                  </a:ext>
                </a:extLst>
              </a:tr>
              <a:tr h="149820">
                <a:tc rowSpan="3">
                  <a:txBody>
                    <a:bodyPr/>
                    <a:lstStyle/>
                    <a:p>
                      <a:r>
                        <a:rPr kumimoji="1" lang="en-US" altLang="ja-JP" sz="1200" dirty="0" smtClean="0">
                          <a:latin typeface="ＭＳ Ｐゴシック" panose="020B0600070205080204" pitchFamily="50" charset="-128"/>
                          <a:ea typeface="ＭＳ Ｐゴシック" panose="020B0600070205080204" pitchFamily="50" charset="-128"/>
                        </a:rPr>
                        <a:t>3</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イノベーションを下支えする基盤の強化（阪神港地区関連事業）</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㈱上組</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阪神港</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3"/>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商船港運㈱</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阪神港</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4"/>
                  </a:ext>
                </a:extLst>
              </a:tr>
              <a:tr h="149820">
                <a:tc vMerge="1">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㈱辰巳商会</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阪神港</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5"/>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4</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国内コンテナ貨物の集荷機能の強化</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国土交通省</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阪神港</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6"/>
                  </a:ext>
                </a:extLst>
              </a:tr>
              <a:tr h="149820">
                <a:tc>
                  <a:txBody>
                    <a:bodyPr/>
                    <a:lstStyle/>
                    <a:p>
                      <a:r>
                        <a:rPr kumimoji="1" lang="en-US" altLang="ja-JP" sz="1200" dirty="0" smtClean="0">
                          <a:latin typeface="ＭＳ Ｐゴシック" panose="020B0600070205080204" pitchFamily="50" charset="-128"/>
                          <a:ea typeface="ＭＳ Ｐゴシック" panose="020B0600070205080204" pitchFamily="50" charset="-128"/>
                        </a:rPr>
                        <a:t>5</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港湾コストの低減</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1200" dirty="0" smtClean="0">
                          <a:latin typeface="ＭＳ Ｐゴシック" panose="020B0600070205080204" pitchFamily="50" charset="-128"/>
                          <a:ea typeface="ＭＳ Ｐゴシック" panose="020B0600070205080204" pitchFamily="50" charset="-128"/>
                        </a:rPr>
                        <a:t>国土交通省</a:t>
                      </a:r>
                      <a:endParaRPr kumimoji="1" lang="ja-JP" altLang="en-US" sz="1200" dirty="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阪神港</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7"/>
                  </a:ext>
                </a:extLst>
              </a:tr>
            </a:tbl>
          </a:graphicData>
        </a:graphic>
      </p:graphicFrame>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spTree>
    <p:extLst>
      <p:ext uri="{BB962C8B-B14F-4D97-AF65-F5344CB8AC3E}">
        <p14:creationId xmlns:p14="http://schemas.microsoft.com/office/powerpoint/2010/main" val="1147567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408300"/>
            <a:ext cx="7704856" cy="338554"/>
          </a:xfrm>
          <a:prstGeom prst="rect">
            <a:avLst/>
          </a:prstGeom>
          <a:noFill/>
        </p:spPr>
        <p:txBody>
          <a:bodyPr wrap="square" rtlCol="0">
            <a:spAutoFit/>
          </a:bodyPr>
          <a:lstStyle/>
          <a:p>
            <a:r>
              <a:rPr lang="ja-JP" altLang="en-US" sz="1600" dirty="0" smtClean="0"/>
              <a:t>■参考：特区制度の概要</a:t>
            </a:r>
            <a:endParaRPr kumimoji="1" lang="ja-JP" altLang="en-US" sz="1600" dirty="0"/>
          </a:p>
        </p:txBody>
      </p:sp>
      <p:graphicFrame>
        <p:nvGraphicFramePr>
          <p:cNvPr id="17" name="表 16"/>
          <p:cNvGraphicFramePr>
            <a:graphicFrameLocks noGrp="1"/>
          </p:cNvGraphicFramePr>
          <p:nvPr>
            <p:extLst>
              <p:ext uri="{D42A27DB-BD31-4B8C-83A1-F6EECF244321}">
                <p14:modId xmlns:p14="http://schemas.microsoft.com/office/powerpoint/2010/main" val="2550082730"/>
              </p:ext>
            </p:extLst>
          </p:nvPr>
        </p:nvGraphicFramePr>
        <p:xfrm>
          <a:off x="179512" y="744948"/>
          <a:ext cx="8856984" cy="5928776"/>
        </p:xfrm>
        <a:graphic>
          <a:graphicData uri="http://schemas.openxmlformats.org/drawingml/2006/table">
            <a:tbl>
              <a:tblPr firstRow="1">
                <a:tableStyleId>{5A111915-BE36-4E01-A7E5-04B1672EAD32}</a:tableStyleId>
              </a:tblPr>
              <a:tblGrid>
                <a:gridCol w="360040">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3888432">
                  <a:extLst>
                    <a:ext uri="{9D8B030D-6E8A-4147-A177-3AD203B41FA5}">
                      <a16:colId xmlns:a16="http://schemas.microsoft.com/office/drawing/2014/main" val="20002"/>
                    </a:ext>
                  </a:extLst>
                </a:gridCol>
                <a:gridCol w="3888432">
                  <a:extLst>
                    <a:ext uri="{9D8B030D-6E8A-4147-A177-3AD203B41FA5}">
                      <a16:colId xmlns:a16="http://schemas.microsoft.com/office/drawing/2014/main" val="20003"/>
                    </a:ext>
                  </a:extLst>
                </a:gridCol>
              </a:tblGrid>
              <a:tr h="232651">
                <a:tc gridSpan="2">
                  <a:txBody>
                    <a:bodyPr/>
                    <a:lstStyle/>
                    <a:p>
                      <a:endParaRPr kumimoji="1" lang="ja-JP" altLang="en-US"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a:r>
                        <a:rPr kumimoji="1" lang="ja-JP" altLang="en-US" sz="1400" dirty="0" smtClean="0"/>
                        <a:t>国際戦略総合特区</a:t>
                      </a:r>
                      <a:endParaRPr kumimoji="1" lang="ja-JP" altLang="en-US"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ja-JP" altLang="en-US" sz="1400" dirty="0" smtClean="0"/>
                        <a:t>国家戦略特区</a:t>
                      </a:r>
                      <a:endParaRPr kumimoji="1" lang="ja-JP" altLang="en-US"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7480">
                <a:tc gridSpan="2">
                  <a:txBody>
                    <a:bodyPr/>
                    <a:lstStyle/>
                    <a:p>
                      <a:pPr>
                        <a:spcBef>
                          <a:spcPts val="600"/>
                        </a:spcBef>
                      </a:pPr>
                      <a:r>
                        <a:rPr kumimoji="1" lang="ja-JP" altLang="en-US" sz="1400" dirty="0" smtClean="0"/>
                        <a:t>趣旨</a:t>
                      </a:r>
                      <a:endParaRPr kumimoji="1" lang="ja-JP" altLang="en-US"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dirty="0" smtClean="0"/>
                        <a:t>新成長戦略を実現するための政策課題解決の突破口として、地域の包括的・戦略的なチャレンジを国がオーダーメイドで総合的に支援</a:t>
                      </a:r>
                      <a:endParaRPr kumimoji="1" lang="en-US" altLang="ja-JP" sz="1200" dirty="0" smtClean="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smtClean="0"/>
                        <a:t>経済社会の構造改革を重点的に推進することにより、産業の国際競争力を強化するとともに、国際的な経済活動の拠点の形成を促進する観点から、国が定めた国家戦略特別区域において、規制改革等の施策を総合的かつ集中的に推進</a:t>
                      </a:r>
                      <a:endParaRPr kumimoji="1" lang="ja-JP" alt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3808">
                <a:tc gridSpan="2">
                  <a:txBody>
                    <a:bodyPr/>
                    <a:lstStyle/>
                    <a:p>
                      <a:r>
                        <a:rPr kumimoji="1" lang="ja-JP" altLang="en-US" sz="1400" dirty="0" smtClean="0"/>
                        <a:t>対象分野</a:t>
                      </a:r>
                      <a:endParaRPr kumimoji="1" lang="en-US" altLang="ja-JP" sz="1400" dirty="0" smtClean="0"/>
                    </a:p>
                    <a:p>
                      <a:pPr>
                        <a:spcBef>
                          <a:spcPts val="600"/>
                        </a:spcBef>
                      </a:pPr>
                      <a:r>
                        <a:rPr kumimoji="1" lang="ja-JP" altLang="en-US" sz="1100" dirty="0" smtClean="0"/>
                        <a:t>●：関西の特区がターゲットとしている分野</a:t>
                      </a:r>
                      <a:endParaRPr kumimoji="1" lang="ja-JP" altLang="en-US" sz="11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b="1" u="sng" dirty="0" smtClean="0"/>
                        <a:t>●バイオ・ライフサイエンス（ライフ分野）</a:t>
                      </a:r>
                      <a:endParaRPr kumimoji="1" lang="en-US" altLang="ja-JP" sz="1200" b="1" u="sng" dirty="0" smtClean="0"/>
                    </a:p>
                    <a:p>
                      <a:r>
                        <a:rPr kumimoji="1" lang="ja-JP" altLang="en-US" sz="1200" b="1" u="sng" dirty="0" smtClean="0"/>
                        <a:t>●環境・次世代エネルギー（グリーン分野）</a:t>
                      </a:r>
                      <a:endParaRPr kumimoji="1" lang="en-US" altLang="ja-JP" sz="1200" b="1" u="sng" dirty="0" smtClean="0"/>
                    </a:p>
                    <a:p>
                      <a:r>
                        <a:rPr kumimoji="1" lang="ja-JP" altLang="en-US" sz="1200" dirty="0" smtClean="0"/>
                        <a:t>○アジア拠点　　　　　○コンベンション</a:t>
                      </a:r>
                      <a:endParaRPr kumimoji="1" lang="en-US" altLang="ja-JP" sz="1200" dirty="0" smtClean="0"/>
                    </a:p>
                    <a:p>
                      <a:r>
                        <a:rPr kumimoji="1" lang="ja-JP" altLang="en-US" sz="1200" dirty="0" smtClean="0"/>
                        <a:t>○農業　　　　　　　　　○国際物流・国際港湾</a:t>
                      </a:r>
                      <a:endParaRPr kumimoji="1" lang="en-US" altLang="ja-JP" sz="1200" dirty="0" smtClean="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b="1" u="sng" dirty="0" smtClean="0"/>
                        <a:t>●医療</a:t>
                      </a:r>
                      <a:r>
                        <a:rPr kumimoji="1" lang="ja-JP" altLang="en-US" sz="1200" b="1" dirty="0" smtClean="0"/>
                        <a:t>　　</a:t>
                      </a:r>
                      <a:r>
                        <a:rPr kumimoji="1" lang="ja-JP" altLang="en-US" sz="1200" b="1" u="sng" dirty="0" smtClean="0"/>
                        <a:t>●都市再生・まちづくり</a:t>
                      </a:r>
                      <a:r>
                        <a:rPr kumimoji="1" lang="ja-JP" altLang="en-US" sz="1200" b="1" dirty="0" smtClean="0"/>
                        <a:t>　　</a:t>
                      </a:r>
                      <a:r>
                        <a:rPr kumimoji="1" lang="ja-JP" altLang="en-US" sz="1200" b="1" u="sng" dirty="0" smtClean="0"/>
                        <a:t>●雇用</a:t>
                      </a:r>
                      <a:endParaRPr kumimoji="1" lang="en-US" altLang="ja-JP" sz="1200" b="1" u="sng" dirty="0" smtClean="0"/>
                    </a:p>
                    <a:p>
                      <a:r>
                        <a:rPr kumimoji="1" lang="ja-JP" altLang="en-US" sz="1200" b="1" u="sng" dirty="0" smtClean="0"/>
                        <a:t>●教育</a:t>
                      </a:r>
                      <a:r>
                        <a:rPr kumimoji="1" lang="ja-JP" altLang="en-US" sz="1200" b="1" dirty="0" smtClean="0"/>
                        <a:t>　　</a:t>
                      </a:r>
                      <a:r>
                        <a:rPr kumimoji="1" lang="ja-JP" altLang="en-US" sz="1200" b="1" u="sng" dirty="0" smtClean="0"/>
                        <a:t>●歴史的建築物の活用</a:t>
                      </a:r>
                      <a:endParaRPr kumimoji="1" lang="en-US" altLang="ja-JP" sz="1200" b="1" u="sng" dirty="0" smtClean="0"/>
                    </a:p>
                    <a:p>
                      <a:r>
                        <a:rPr kumimoji="1" lang="ja-JP" altLang="en-US" sz="1200" dirty="0" smtClean="0"/>
                        <a:t>○農業　　○その他</a:t>
                      </a:r>
                      <a:endParaRPr kumimoji="1" lang="en-US" altLang="ja-JP" sz="1200" dirty="0" smtClean="0"/>
                    </a:p>
                    <a:p>
                      <a:r>
                        <a:rPr kumimoji="1" lang="ja-JP" altLang="en-US" sz="1200" dirty="0" smtClean="0"/>
                        <a:t>（他分野も法律改正により随時追加される見込み）</a:t>
                      </a:r>
                      <a:endParaRPr kumimoji="1" lang="ja-JP" alt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64">
                <a:tc gridSpan="2">
                  <a:txBody>
                    <a:bodyPr/>
                    <a:lstStyle/>
                    <a:p>
                      <a:r>
                        <a:rPr kumimoji="1" lang="ja-JP" altLang="en-US" sz="1400" dirty="0" smtClean="0"/>
                        <a:t>対象地域</a:t>
                      </a:r>
                      <a:endParaRPr kumimoji="1" lang="ja-JP" altLang="en-US"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dirty="0" smtClean="0"/>
                        <a:t>全国７箇所</a:t>
                      </a:r>
                      <a:endParaRPr kumimoji="1" lang="en-US" altLang="ja-JP" sz="1200" dirty="0" smtClean="0"/>
                    </a:p>
                    <a:p>
                      <a:r>
                        <a:rPr kumimoji="1" lang="ja-JP" altLang="en-US" sz="1200" dirty="0" smtClean="0"/>
                        <a:t>（北海道・筑波・東京・神奈川・中京圏・</a:t>
                      </a:r>
                      <a:r>
                        <a:rPr kumimoji="1" lang="ja-JP" altLang="en-US" sz="1200" b="1" u="sng" dirty="0" smtClean="0"/>
                        <a:t>関西</a:t>
                      </a:r>
                      <a:r>
                        <a:rPr kumimoji="1" lang="ja-JP" altLang="en-US" sz="1200" dirty="0" smtClean="0"/>
                        <a:t>・福岡）</a:t>
                      </a:r>
                      <a:endParaRPr kumimoji="1" lang="en-US" altLang="ja-JP" sz="1200" dirty="0" smtClean="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smtClean="0"/>
                        <a:t>全国６箇所</a:t>
                      </a:r>
                      <a:endParaRPr kumimoji="1" lang="en-US" altLang="ja-JP" sz="1200" dirty="0" smtClean="0"/>
                    </a:p>
                    <a:p>
                      <a:r>
                        <a:rPr kumimoji="1" lang="ja-JP" altLang="en-US" sz="1200" dirty="0" smtClean="0"/>
                        <a:t>（東京圏、</a:t>
                      </a:r>
                      <a:r>
                        <a:rPr kumimoji="1" lang="ja-JP" altLang="en-US" sz="1200" b="1" u="sng" dirty="0" smtClean="0"/>
                        <a:t>関西圏</a:t>
                      </a:r>
                      <a:r>
                        <a:rPr kumimoji="1" lang="ja-JP" altLang="en-US" sz="1200" dirty="0" smtClean="0"/>
                        <a:t>、新潟県新潟市、兵庫県養父市、福岡県福岡市、沖縄県）</a:t>
                      </a:r>
                      <a:endParaRPr kumimoji="1" lang="ja-JP" alt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8032">
                <a:tc rowSpan="4">
                  <a:txBody>
                    <a:bodyPr/>
                    <a:lstStyle/>
                    <a:p>
                      <a:pPr algn="ctr"/>
                      <a:r>
                        <a:rPr kumimoji="1" lang="ja-JP" altLang="en-US" sz="1400" dirty="0" smtClean="0"/>
                        <a:t>特例措置</a:t>
                      </a:r>
                      <a:endParaRPr kumimoji="1" lang="ja-JP" altLang="en-US" sz="1400" dirty="0"/>
                    </a:p>
                  </a:txBody>
                  <a:tcPr vert="eaVert"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400" dirty="0" smtClean="0"/>
                        <a:t>規制</a:t>
                      </a:r>
                      <a:endParaRPr kumimoji="1" lang="ja-JP" altLang="en-US"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smtClean="0"/>
                        <a:t>関係府省と地元側との</a:t>
                      </a:r>
                      <a:r>
                        <a:rPr kumimoji="1" lang="ja-JP" altLang="en-US" sz="1200" b="1" u="sng" dirty="0" smtClean="0"/>
                        <a:t>協議を経て実現</a:t>
                      </a:r>
                      <a:endParaRPr kumimoji="1" lang="en-US" altLang="ja-JP" sz="1200" b="1" u="sng" dirty="0" smtClean="0"/>
                    </a:p>
                    <a:p>
                      <a:r>
                        <a:rPr kumimoji="1" lang="ja-JP" altLang="en-US" sz="1200" b="1" u="sng" dirty="0" smtClean="0"/>
                        <a:t>（ボトムアップ型）</a:t>
                      </a:r>
                      <a:endParaRPr kumimoji="1" lang="en-US" altLang="ja-JP" sz="1200" b="1" u="sng" dirty="0" smtClean="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b="1" u="sng" dirty="0" smtClean="0"/>
                        <a:t>国が自ら主導</a:t>
                      </a:r>
                      <a:r>
                        <a:rPr kumimoji="1" lang="ja-JP" altLang="en-US" sz="1200" dirty="0" smtClean="0"/>
                        <a:t>し、国と地方の双方が有機的連携を図る</a:t>
                      </a:r>
                      <a:endParaRPr kumimoji="1" lang="ja-JP" alt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55048">
                <a:tc vMerge="1">
                  <a:txBody>
                    <a:bodyPr/>
                    <a:lstStyle/>
                    <a:p>
                      <a:endParaRPr kumimoji="1" lang="ja-JP" altLang="en-US" sz="1400" dirty="0"/>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kumimoji="1" lang="ja-JP" altLang="en-US" sz="1400" dirty="0" smtClean="0"/>
                        <a:t>税制</a:t>
                      </a:r>
                      <a:endParaRPr kumimoji="1" lang="ja-JP" altLang="en-US"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smtClean="0"/>
                        <a:t>１、２のどちらか一方のみ適用</a:t>
                      </a:r>
                      <a:endParaRPr kumimoji="1" lang="en-US" altLang="ja-JP" sz="1200" dirty="0" smtClean="0"/>
                    </a:p>
                    <a:p>
                      <a:r>
                        <a:rPr kumimoji="1" lang="ja-JP" altLang="en-US" sz="1200" dirty="0" smtClean="0"/>
                        <a:t>１．特別償却または投資税額控除</a:t>
                      </a:r>
                      <a:endParaRPr kumimoji="1" lang="en-US" altLang="ja-JP" sz="1200" dirty="0" smtClean="0"/>
                    </a:p>
                    <a:p>
                      <a:r>
                        <a:rPr kumimoji="1" lang="ja-JP" altLang="en-US" sz="1200" dirty="0" smtClean="0"/>
                        <a:t>２．所得控除</a:t>
                      </a:r>
                      <a:endParaRPr kumimoji="1" lang="en-US" altLang="ja-JP" sz="1200" dirty="0" smtClean="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smtClean="0"/>
                        <a:t>１．特別償却（即時償却</a:t>
                      </a:r>
                      <a:r>
                        <a:rPr kumimoji="1" lang="en-US" altLang="ja-JP" sz="1200" dirty="0" smtClean="0"/>
                        <a:t>※</a:t>
                      </a:r>
                      <a:r>
                        <a:rPr kumimoji="1" lang="ja-JP" altLang="en-US" sz="1200" dirty="0" smtClean="0"/>
                        <a:t>）または投資税額控除</a:t>
                      </a:r>
                      <a:endParaRPr kumimoji="1" lang="en-US" altLang="ja-JP" sz="1200" dirty="0" smtClean="0"/>
                    </a:p>
                    <a:p>
                      <a:r>
                        <a:rPr kumimoji="1" lang="ja-JP" altLang="en-US" sz="1200" dirty="0" smtClean="0"/>
                        <a:t>２．研究開発税制の特例（法人税）</a:t>
                      </a:r>
                      <a:r>
                        <a:rPr kumimoji="1" lang="en-US" altLang="ja-JP" sz="1200" dirty="0" smtClean="0"/>
                        <a:t>※</a:t>
                      </a:r>
                    </a:p>
                    <a:p>
                      <a:r>
                        <a:rPr kumimoji="1" lang="ja-JP" altLang="en-US" sz="1200" dirty="0" smtClean="0"/>
                        <a:t>３．</a:t>
                      </a:r>
                      <a:r>
                        <a:rPr kumimoji="1" lang="ja-JP" altLang="en-US" sz="1200" dirty="0" smtClean="0">
                          <a:solidFill>
                            <a:schemeClr val="tx1"/>
                          </a:solidFill>
                        </a:rPr>
                        <a:t>償却資産の特例（固定資産税</a:t>
                      </a:r>
                      <a:r>
                        <a:rPr kumimoji="1" lang="ja-JP" altLang="en-US" sz="1200" dirty="0" smtClean="0"/>
                        <a:t>）</a:t>
                      </a:r>
                      <a:r>
                        <a:rPr kumimoji="1" lang="en-US" altLang="ja-JP" sz="1200" dirty="0" smtClean="0"/>
                        <a:t>※</a:t>
                      </a:r>
                    </a:p>
                    <a:p>
                      <a:r>
                        <a:rPr kumimoji="1" lang="ja-JP" altLang="en-US" sz="1100" dirty="0" smtClean="0"/>
                        <a:t>　</a:t>
                      </a:r>
                      <a:r>
                        <a:rPr kumimoji="1" lang="en-US" altLang="ja-JP" sz="1100" dirty="0" smtClean="0"/>
                        <a:t>※</a:t>
                      </a:r>
                      <a:r>
                        <a:rPr kumimoji="1" lang="ja-JP" altLang="en-US" sz="1100" dirty="0" smtClean="0"/>
                        <a:t>は、特定中核事業に適用されるもの</a:t>
                      </a:r>
                      <a:endParaRPr kumimoji="1" lang="en-US" altLang="ja-JP" sz="1100" dirty="0" smtClean="0"/>
                    </a:p>
                    <a:p>
                      <a:pPr marL="355600" indent="-355600"/>
                      <a:r>
                        <a:rPr kumimoji="1" lang="ja-JP" altLang="en-US" sz="1100" dirty="0" smtClean="0"/>
                        <a:t>　　特定中核事業：イノベーションにより新たな成長分野を切り開いていくために、まずは、先端的技術を活用した医療等医療分野（医薬品・再生医療・医療機器）を対象とし、特区の具体的な内容についての検討が進んだ段階において、必要に応じて追加</a:t>
                      </a:r>
                      <a:endParaRPr kumimoji="1" lang="ja-JP" altLang="en-US" sz="11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2696">
                <a:tc vMerge="1">
                  <a:txBody>
                    <a:bodyPr/>
                    <a:lstStyle/>
                    <a:p>
                      <a:endParaRPr kumimoji="1" lang="ja-JP" altLang="en-US" sz="1400" dirty="0"/>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kumimoji="1" lang="ja-JP" altLang="en-US" sz="1400" dirty="0" smtClean="0"/>
                        <a:t>財政</a:t>
                      </a:r>
                      <a:endParaRPr kumimoji="1" lang="ja-JP" altLang="en-US"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b="1" u="sng" dirty="0" smtClean="0"/>
                        <a:t>総合特区調整費（最大２０億円／年）</a:t>
                      </a:r>
                      <a:endParaRPr kumimoji="1" lang="en-US" altLang="ja-JP" sz="1200" b="1" u="sng" dirty="0" smtClean="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smtClean="0"/>
                        <a:t>なし</a:t>
                      </a:r>
                      <a:endParaRPr kumimoji="1" lang="ja-JP" alt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2696">
                <a:tc vMerge="1">
                  <a:txBody>
                    <a:bodyPr/>
                    <a:lstStyle/>
                    <a:p>
                      <a:endParaRPr kumimoji="1" lang="ja-JP" altLang="en-US" sz="1400" dirty="0"/>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kumimoji="1" lang="ja-JP" altLang="en-US" sz="1400" dirty="0" smtClean="0"/>
                        <a:t>金融</a:t>
                      </a:r>
                      <a:endParaRPr kumimoji="1" lang="ja-JP" altLang="en-US"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smtClean="0"/>
                        <a:t>利子補給（最大０．７％、５年間）</a:t>
                      </a:r>
                      <a:endParaRPr kumimoji="1" lang="en-US" altLang="ja-JP" sz="1200" dirty="0" smtClean="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smtClean="0"/>
                        <a:t>利子補給（率等は内閣府令で決定）</a:t>
                      </a:r>
                      <a:endParaRPr kumimoji="1" lang="en-US" altLang="ja-JP" sz="1200" dirty="0" smtClean="0"/>
                    </a:p>
                    <a:p>
                      <a:r>
                        <a:rPr kumimoji="1" lang="ja-JP" altLang="en-US" sz="1200" dirty="0" smtClean="0"/>
                        <a:t>　＊ベンチャー企業、中小企業が主な対象</a:t>
                      </a:r>
                      <a:endParaRPr kumimoji="1" lang="ja-JP" alt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4" name="テキスト ボックス 1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116</a:t>
            </a:fld>
            <a:endParaRPr kumimoji="1" lang="ja-JP" altLang="en-US" dirty="0"/>
          </a:p>
        </p:txBody>
      </p:sp>
      <p:sp>
        <p:nvSpPr>
          <p:cNvPr id="18" name="テキスト ボックス 17"/>
          <p:cNvSpPr txBox="1"/>
          <p:nvPr/>
        </p:nvSpPr>
        <p:spPr>
          <a:xfrm>
            <a:off x="1097360" y="6639436"/>
            <a:ext cx="7704856" cy="261610"/>
          </a:xfrm>
          <a:prstGeom prst="rect">
            <a:avLst/>
          </a:prstGeom>
          <a:noFill/>
        </p:spPr>
        <p:txBody>
          <a:bodyPr wrap="square" rtlCol="0">
            <a:spAutoFit/>
          </a:bodyPr>
          <a:lstStyle/>
          <a:p>
            <a:pPr algn="r"/>
            <a:r>
              <a:rPr kumimoji="1" lang="ja-JP" altLang="en-US" sz="1100" dirty="0" smtClean="0"/>
              <a:t>首相官邸</a:t>
            </a:r>
            <a:r>
              <a:rPr kumimoji="1" lang="en-US" altLang="ja-JP" sz="1100" dirty="0" smtClean="0"/>
              <a:t>HP</a:t>
            </a:r>
            <a:r>
              <a:rPr kumimoji="1" lang="ja-JP" altLang="en-US" sz="1100" dirty="0" smtClean="0"/>
              <a:t>の資料等をもとに作成</a:t>
            </a:r>
            <a:endParaRPr kumimoji="1" lang="ja-JP" altLang="en-US" sz="1100" dirty="0"/>
          </a:p>
        </p:txBody>
      </p:sp>
      <p:sp>
        <p:nvSpPr>
          <p:cNvPr id="7" name="テキスト ボックス 6"/>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Ｄ１．（６８）、市　Ｄ１．（８３）</a:t>
            </a:r>
            <a:endParaRPr lang="en-US" altLang="ja-JP" sz="1600" u="sng" dirty="0" smtClean="0"/>
          </a:p>
        </p:txBody>
      </p:sp>
    </p:spTree>
    <p:extLst>
      <p:ext uri="{BB962C8B-B14F-4D97-AF65-F5344CB8AC3E}">
        <p14:creationId xmlns:p14="http://schemas.microsoft.com/office/powerpoint/2010/main" val="406110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117</a:t>
            </a:fld>
            <a:endParaRPr kumimoji="1" lang="ja-JP" altLang="en-US" dirty="0"/>
          </a:p>
        </p:txBody>
      </p:sp>
      <p:sp>
        <p:nvSpPr>
          <p:cNvPr id="7" name="テキスト ボックス 6"/>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Ｄ２．（６９）、市　Ｄ２．（８４）</a:t>
            </a:r>
            <a:endParaRPr lang="en-US" altLang="ja-JP" sz="1600" u="sng" dirty="0" smtClean="0"/>
          </a:p>
        </p:txBody>
      </p:sp>
      <p:sp>
        <p:nvSpPr>
          <p:cNvPr id="6" name="テキスト ボックス 5"/>
          <p:cNvSpPr txBox="1"/>
          <p:nvPr/>
        </p:nvSpPr>
        <p:spPr>
          <a:xfrm>
            <a:off x="-14684" y="0"/>
            <a:ext cx="602684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２</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）ＩＲ実現に向けた検討</a:t>
            </a:r>
            <a:endPar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234014335"/>
              </p:ext>
            </p:extLst>
          </p:nvPr>
        </p:nvGraphicFramePr>
        <p:xfrm>
          <a:off x="251520" y="548680"/>
          <a:ext cx="8712968" cy="622300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solidFill>
                            <a:schemeClr val="tx1"/>
                          </a:solidFill>
                        </a:rPr>
                        <a:t>＜</a:t>
                      </a:r>
                      <a:r>
                        <a:rPr kumimoji="1" lang="en-US" altLang="ja-JP" dirty="0" smtClean="0">
                          <a:solidFill>
                            <a:schemeClr val="tx1"/>
                          </a:solidFill>
                        </a:rPr>
                        <a:t>Why</a:t>
                      </a:r>
                      <a:r>
                        <a:rPr kumimoji="1" lang="ja-JP" altLang="en-US" dirty="0" smtClean="0">
                          <a:solidFill>
                            <a:schemeClr val="tx1"/>
                          </a:solidFill>
                        </a:rPr>
                        <a:t>＞</a:t>
                      </a:r>
                      <a:endParaRPr kumimoji="1" lang="ja-JP" altLang="en-US"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Vision</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What</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Outcome</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indent="0"/>
                      <a:r>
                        <a:rPr kumimoji="1" lang="ja-JP" altLang="en-US" sz="1400" dirty="0" smtClean="0">
                          <a:solidFill>
                            <a:schemeClr val="tx1"/>
                          </a:solidFill>
                        </a:rPr>
                        <a:t>　</a:t>
                      </a:r>
                      <a:r>
                        <a:rPr kumimoji="1" lang="en-US" altLang="ja-JP" sz="1400" dirty="0" smtClean="0">
                          <a:solidFill>
                            <a:schemeClr val="tx1"/>
                          </a:solidFill>
                        </a:rPr>
                        <a:t>2001</a:t>
                      </a:r>
                      <a:r>
                        <a:rPr kumimoji="1" lang="ja-JP" altLang="en-US" sz="1400" dirty="0" smtClean="0">
                          <a:solidFill>
                            <a:schemeClr val="tx1"/>
                          </a:solidFill>
                        </a:rPr>
                        <a:t>年以降、超党派による国会議員連盟、一部の地方公共団体や経済団体において、カジノ導入による経済活性化を求める動きがあった。また、</a:t>
                      </a:r>
                      <a:r>
                        <a:rPr kumimoji="1" lang="en-US" altLang="ja-JP" sz="1400" dirty="0" smtClean="0">
                          <a:solidFill>
                            <a:schemeClr val="tx1"/>
                          </a:solidFill>
                        </a:rPr>
                        <a:t>2010</a:t>
                      </a:r>
                      <a:r>
                        <a:rPr kumimoji="1" lang="ja-JP" altLang="en-US" sz="1400" dirty="0" smtClean="0">
                          <a:solidFill>
                            <a:schemeClr val="tx1"/>
                          </a:solidFill>
                        </a:rPr>
                        <a:t>年にオープンしたシンガポールの</a:t>
                      </a:r>
                      <a:r>
                        <a:rPr kumimoji="1" lang="en-US" altLang="ja-JP" sz="1400" dirty="0" smtClean="0">
                          <a:solidFill>
                            <a:schemeClr val="tx1"/>
                          </a:solidFill>
                        </a:rPr>
                        <a:t>IR</a:t>
                      </a:r>
                      <a:r>
                        <a:rPr kumimoji="1" lang="ja-JP" altLang="en-US" sz="1400" dirty="0" smtClean="0">
                          <a:solidFill>
                            <a:schemeClr val="tx1"/>
                          </a:solidFill>
                        </a:rPr>
                        <a:t>（カジノを含む統合型リゾート）の成功以後は、</a:t>
                      </a:r>
                      <a:r>
                        <a:rPr kumimoji="1" lang="en-US" altLang="ja-JP" sz="1400" dirty="0" smtClean="0">
                          <a:solidFill>
                            <a:schemeClr val="tx1"/>
                          </a:solidFill>
                        </a:rPr>
                        <a:t>IR</a:t>
                      </a:r>
                      <a:r>
                        <a:rPr kumimoji="1" lang="ja-JP" altLang="en-US" sz="1400" dirty="0" smtClean="0">
                          <a:solidFill>
                            <a:schemeClr val="tx1"/>
                          </a:solidFill>
                        </a:rPr>
                        <a:t>が観光集客力を飛躍的に高める装置として認識されることとなり、アジアを中心に世界の多くの地域で</a:t>
                      </a:r>
                      <a:r>
                        <a:rPr kumimoji="1" lang="en-US" altLang="ja-JP" sz="1400" dirty="0" smtClean="0">
                          <a:solidFill>
                            <a:schemeClr val="tx1"/>
                          </a:solidFill>
                        </a:rPr>
                        <a:t>IR</a:t>
                      </a:r>
                      <a:r>
                        <a:rPr kumimoji="1" lang="ja-JP" altLang="en-US" sz="1400" dirty="0" smtClean="0">
                          <a:solidFill>
                            <a:schemeClr val="tx1"/>
                          </a:solidFill>
                        </a:rPr>
                        <a:t>の立地が検討されることとなった。</a:t>
                      </a:r>
                    </a:p>
                    <a:p>
                      <a:endParaRPr kumimoji="1" lang="ja-JP" altLang="en-US"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　</a:t>
                      </a:r>
                      <a:r>
                        <a:rPr kumimoji="1" lang="en-US" altLang="ja-JP" sz="1400" dirty="0" smtClean="0">
                          <a:solidFill>
                            <a:schemeClr val="tx1"/>
                          </a:solidFill>
                        </a:rPr>
                        <a:t>IR</a:t>
                      </a:r>
                      <a:r>
                        <a:rPr kumimoji="1" lang="ja-JP" altLang="en-US" sz="1400" dirty="0" smtClean="0">
                          <a:solidFill>
                            <a:schemeClr val="tx1"/>
                          </a:solidFill>
                        </a:rPr>
                        <a:t>の法制化の動きを踏まえ、大阪で</a:t>
                      </a:r>
                      <a:r>
                        <a:rPr kumimoji="1" lang="en-US" altLang="ja-JP" sz="1400" dirty="0" smtClean="0">
                          <a:solidFill>
                            <a:schemeClr val="tx1"/>
                          </a:solidFill>
                        </a:rPr>
                        <a:t>IR</a:t>
                      </a:r>
                      <a:r>
                        <a:rPr kumimoji="1" lang="ja-JP" altLang="en-US" sz="1400" dirty="0" smtClean="0">
                          <a:solidFill>
                            <a:schemeClr val="tx1"/>
                          </a:solidFill>
                        </a:rPr>
                        <a:t>を立地するとした場合の課題や対策等を検討する。</a:t>
                      </a:r>
                    </a:p>
                    <a:p>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　行政、有識者、経済団体等で構成する「大阪エンターテインメント都市構想推進検討会」を設置。</a:t>
                      </a:r>
                    </a:p>
                    <a:p>
                      <a:pPr marL="92075" indent="-92075"/>
                      <a:r>
                        <a:rPr kumimoji="1" lang="ja-JP" altLang="en-US" sz="1400" dirty="0" smtClean="0">
                          <a:solidFill>
                            <a:schemeClr val="tx1"/>
                          </a:solidFill>
                        </a:rPr>
                        <a:t>　府内にＩＲを立地した場合の、ＩＲ機能の検討、犯罪・不正防止、青少年対策・依存症対策など懸念される課題の整理とその対応について議論し、基本コンセプト案を取りまとめ。</a:t>
                      </a:r>
                    </a:p>
                    <a:p>
                      <a:pPr marL="0" indent="0"/>
                      <a:r>
                        <a:rPr kumimoji="1" lang="ja-JP" altLang="en-US" sz="1400" dirty="0" smtClean="0">
                          <a:solidFill>
                            <a:schemeClr val="tx1"/>
                          </a:solidFill>
                        </a:rPr>
                        <a:t>　府民向けシンポジウム（</a:t>
                      </a:r>
                      <a:r>
                        <a:rPr kumimoji="1" lang="en-US" altLang="ja-JP" sz="1400" dirty="0" smtClean="0">
                          <a:solidFill>
                            <a:schemeClr val="tx1"/>
                          </a:solidFill>
                        </a:rPr>
                        <a:t>2014</a:t>
                      </a:r>
                      <a:r>
                        <a:rPr kumimoji="1" lang="ja-JP" altLang="en-US" sz="1400" dirty="0" smtClean="0">
                          <a:solidFill>
                            <a:schemeClr val="tx1"/>
                          </a:solidFill>
                        </a:rPr>
                        <a:t>年</a:t>
                      </a:r>
                      <a:r>
                        <a:rPr kumimoji="1" lang="en-US" altLang="ja-JP" sz="1400" dirty="0" smtClean="0">
                          <a:solidFill>
                            <a:schemeClr val="tx1"/>
                          </a:solidFill>
                        </a:rPr>
                        <a:t>2</a:t>
                      </a:r>
                      <a:r>
                        <a:rPr kumimoji="1" lang="ja-JP" altLang="en-US" sz="1400" dirty="0" smtClean="0">
                          <a:solidFill>
                            <a:schemeClr val="tx1"/>
                          </a:solidFill>
                        </a:rPr>
                        <a:t>月：</a:t>
                      </a:r>
                      <a:r>
                        <a:rPr kumimoji="1" lang="en-US" altLang="ja-JP" sz="1400" dirty="0" smtClean="0">
                          <a:solidFill>
                            <a:schemeClr val="tx1"/>
                          </a:solidFill>
                        </a:rPr>
                        <a:t>200</a:t>
                      </a:r>
                      <a:r>
                        <a:rPr kumimoji="1" lang="ja-JP" altLang="en-US" sz="1400" dirty="0" smtClean="0">
                          <a:solidFill>
                            <a:schemeClr val="tx1"/>
                          </a:solidFill>
                        </a:rPr>
                        <a:t>名）や府民アンケート調査（</a:t>
                      </a:r>
                      <a:r>
                        <a:rPr kumimoji="1" lang="en-US" altLang="ja-JP" sz="1400" dirty="0" smtClean="0">
                          <a:solidFill>
                            <a:schemeClr val="tx1"/>
                          </a:solidFill>
                        </a:rPr>
                        <a:t>2014</a:t>
                      </a:r>
                      <a:r>
                        <a:rPr kumimoji="1" lang="ja-JP" altLang="en-US" sz="1400" dirty="0" smtClean="0">
                          <a:solidFill>
                            <a:schemeClr val="tx1"/>
                          </a:solidFill>
                        </a:rPr>
                        <a:t>年</a:t>
                      </a:r>
                      <a:r>
                        <a:rPr kumimoji="1" lang="en-US" altLang="ja-JP" sz="1400" dirty="0" smtClean="0">
                          <a:solidFill>
                            <a:schemeClr val="tx1"/>
                          </a:solidFill>
                        </a:rPr>
                        <a:t>3</a:t>
                      </a:r>
                      <a:r>
                        <a:rPr kumimoji="1" lang="ja-JP" altLang="en-US" sz="1400" dirty="0" smtClean="0">
                          <a:solidFill>
                            <a:schemeClr val="tx1"/>
                          </a:solidFill>
                        </a:rPr>
                        <a:t>月：</a:t>
                      </a:r>
                      <a:r>
                        <a:rPr kumimoji="1" lang="en-US" altLang="ja-JP" sz="1400" dirty="0" smtClean="0">
                          <a:solidFill>
                            <a:schemeClr val="tx1"/>
                          </a:solidFill>
                        </a:rPr>
                        <a:t>2</a:t>
                      </a:r>
                      <a:r>
                        <a:rPr kumimoji="1" lang="ja-JP" altLang="en-US" sz="1400" dirty="0" smtClean="0">
                          <a:solidFill>
                            <a:schemeClr val="tx1"/>
                          </a:solidFill>
                        </a:rPr>
                        <a:t>千人）も実施し、府民に大阪への</a:t>
                      </a:r>
                      <a:r>
                        <a:rPr kumimoji="1" lang="en-US" altLang="ja-JP" sz="1400" dirty="0" smtClean="0">
                          <a:solidFill>
                            <a:schemeClr val="tx1"/>
                          </a:solidFill>
                        </a:rPr>
                        <a:t>IR</a:t>
                      </a:r>
                      <a:r>
                        <a:rPr kumimoji="1" lang="ja-JP" altLang="en-US" sz="1400" dirty="0" smtClean="0">
                          <a:solidFill>
                            <a:schemeClr val="tx1"/>
                          </a:solidFill>
                        </a:rPr>
                        <a:t>立地について考えていただく契機とした。</a:t>
                      </a:r>
                    </a:p>
                    <a:p>
                      <a:pPr marL="0" indent="0"/>
                      <a:r>
                        <a:rPr kumimoji="1" lang="ja-JP" altLang="en-US" sz="1400" dirty="0" smtClean="0">
                          <a:solidFill>
                            <a:schemeClr val="tx1"/>
                          </a:solidFill>
                        </a:rPr>
                        <a:t>　国会における</a:t>
                      </a:r>
                      <a:r>
                        <a:rPr kumimoji="1" lang="en-US" altLang="ja-JP" sz="1400" dirty="0" smtClean="0">
                          <a:solidFill>
                            <a:schemeClr val="tx1"/>
                          </a:solidFill>
                        </a:rPr>
                        <a:t>IR</a:t>
                      </a:r>
                      <a:r>
                        <a:rPr kumimoji="1" lang="ja-JP" altLang="en-US" sz="1400" dirty="0" smtClean="0">
                          <a:solidFill>
                            <a:schemeClr val="tx1"/>
                          </a:solidFill>
                        </a:rPr>
                        <a:t>推進法案の可決を見据え、具体的な候補地選定や</a:t>
                      </a:r>
                      <a:r>
                        <a:rPr kumimoji="1" lang="en-US" altLang="ja-JP" sz="1400" dirty="0" smtClean="0">
                          <a:solidFill>
                            <a:schemeClr val="tx1"/>
                          </a:solidFill>
                        </a:rPr>
                        <a:t>IR</a:t>
                      </a:r>
                      <a:r>
                        <a:rPr kumimoji="1" lang="ja-JP" altLang="en-US" sz="1400" dirty="0" smtClean="0">
                          <a:solidFill>
                            <a:schemeClr val="tx1"/>
                          </a:solidFill>
                        </a:rPr>
                        <a:t>立地に向けた課題の整理などの準備作業を府・市が一体となって取り組むため、「大阪府市ＩＲ立地準備会議」（</a:t>
                      </a:r>
                      <a:r>
                        <a:rPr kumimoji="1" lang="en-US" altLang="ja-JP" sz="1400" dirty="0" smtClean="0">
                          <a:solidFill>
                            <a:schemeClr val="tx1"/>
                          </a:solidFill>
                        </a:rPr>
                        <a:t>2013</a:t>
                      </a:r>
                      <a:r>
                        <a:rPr kumimoji="1" lang="ja-JP" altLang="en-US" sz="1400" dirty="0" smtClean="0">
                          <a:solidFill>
                            <a:schemeClr val="tx1"/>
                          </a:solidFill>
                        </a:rPr>
                        <a:t>年</a:t>
                      </a:r>
                      <a:r>
                        <a:rPr kumimoji="1" lang="en-US" altLang="ja-JP" sz="1400" dirty="0" smtClean="0">
                          <a:solidFill>
                            <a:schemeClr val="tx1"/>
                          </a:solidFill>
                        </a:rPr>
                        <a:t>12</a:t>
                      </a:r>
                      <a:r>
                        <a:rPr kumimoji="1" lang="ja-JP" altLang="en-US" sz="1400" dirty="0" smtClean="0">
                          <a:solidFill>
                            <a:schemeClr val="tx1"/>
                          </a:solidFill>
                        </a:rPr>
                        <a:t>月）を設置した。</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　</a:t>
                      </a:r>
                      <a:r>
                        <a:rPr kumimoji="1" lang="en-US" altLang="ja-JP" sz="1400" dirty="0" smtClean="0">
                          <a:solidFill>
                            <a:schemeClr val="tx1"/>
                          </a:solidFill>
                        </a:rPr>
                        <a:t>2010</a:t>
                      </a:r>
                      <a:r>
                        <a:rPr kumimoji="1" lang="ja-JP" altLang="en-US" sz="1400" dirty="0" smtClean="0">
                          <a:solidFill>
                            <a:schemeClr val="tx1"/>
                          </a:solidFill>
                        </a:rPr>
                        <a:t>年以降、大阪の活性化の起爆剤としてカジノを含むＩＲ実現に改めて着目。国への法整備を提案するとともに、府市共同で具体的な地域、機能などの検討を開始。</a:t>
                      </a:r>
                    </a:p>
                    <a:p>
                      <a:pPr marL="0" indent="0"/>
                      <a:r>
                        <a:rPr kumimoji="1" lang="ja-JP" altLang="en-US" sz="1400" dirty="0" smtClean="0">
                          <a:solidFill>
                            <a:schemeClr val="tx1"/>
                          </a:solidFill>
                        </a:rPr>
                        <a:t>　国における法令の整備と並行して、具体的な候補地の例を対外的に示し、検討を進めることで、国内外に大阪のＩＲポテンシャルを発信した。</a:t>
                      </a:r>
                    </a:p>
                    <a:p>
                      <a:pPr marL="0" indent="0"/>
                      <a:r>
                        <a:rPr kumimoji="1" lang="ja-JP" altLang="en-US" sz="1400" dirty="0" smtClean="0">
                          <a:solidFill>
                            <a:schemeClr val="tx1"/>
                          </a:solidFill>
                        </a:rPr>
                        <a:t>　広大な用地を有する夢洲地区に経済成長の起爆剤としての活路が見出された。</a:t>
                      </a:r>
                      <a:endParaRPr kumimoji="1" lang="en-US" altLang="ja-JP" sz="1400" dirty="0" smtClean="0">
                        <a:solidFill>
                          <a:schemeClr val="tx1"/>
                        </a:solidFill>
                      </a:endParaRPr>
                    </a:p>
                    <a:p>
                      <a:pPr marL="0" indent="0"/>
                      <a:r>
                        <a:rPr kumimoji="1" lang="ja-JP" altLang="en-US" sz="1400" dirty="0" smtClean="0">
                          <a:solidFill>
                            <a:schemeClr val="tx1"/>
                          </a:solidFill>
                        </a:rPr>
                        <a:t>・海外ＩＲ事業者の知事表敬訪問実績（</a:t>
                      </a:r>
                      <a:r>
                        <a:rPr kumimoji="1" lang="en-US" altLang="ja-JP" sz="1400" dirty="0" smtClean="0">
                          <a:solidFill>
                            <a:schemeClr val="tx1"/>
                          </a:solidFill>
                        </a:rPr>
                        <a:t>2014</a:t>
                      </a:r>
                      <a:r>
                        <a:rPr kumimoji="1" lang="ja-JP" altLang="en-US" sz="1400" dirty="0" smtClean="0">
                          <a:solidFill>
                            <a:schemeClr val="tx1"/>
                          </a:solidFill>
                        </a:rPr>
                        <a:t>年：</a:t>
                      </a:r>
                      <a:r>
                        <a:rPr kumimoji="1" lang="en-US" altLang="ja-JP" sz="1400" dirty="0" smtClean="0">
                          <a:solidFill>
                            <a:schemeClr val="tx1"/>
                          </a:solidFill>
                        </a:rPr>
                        <a:t>7</a:t>
                      </a:r>
                      <a:r>
                        <a:rPr kumimoji="1" lang="ja-JP" altLang="en-US" sz="1400" dirty="0" smtClean="0">
                          <a:solidFill>
                            <a:schemeClr val="tx1"/>
                          </a:solidFill>
                        </a:rPr>
                        <a:t>社</a:t>
                      </a:r>
                      <a:r>
                        <a:rPr kumimoji="1" lang="en-US" altLang="ja-JP" sz="1400" dirty="0" smtClean="0">
                          <a:solidFill>
                            <a:schemeClr val="tx1"/>
                          </a:solidFill>
                        </a:rPr>
                        <a:t>9</a:t>
                      </a:r>
                      <a:r>
                        <a:rPr kumimoji="1" lang="ja-JP" altLang="en-US" sz="1400" dirty="0" smtClean="0">
                          <a:solidFill>
                            <a:schemeClr val="tx1"/>
                          </a:solidFill>
                        </a:rPr>
                        <a:t>回）</a:t>
                      </a:r>
                      <a:endParaRPr kumimoji="1" lang="en-US" altLang="ja-JP" sz="1400" dirty="0" smtClean="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760934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460432" y="6444044"/>
            <a:ext cx="683568" cy="369332"/>
          </a:xfrm>
          <a:prstGeom prst="rect">
            <a:avLst/>
          </a:prstGeom>
          <a:noFill/>
        </p:spPr>
        <p:txBody>
          <a:bodyPr wrap="square" rtlCol="0">
            <a:spAutoFit/>
          </a:bodyPr>
          <a:lstStyle/>
          <a:p>
            <a:pPr algn="r"/>
            <a:fld id="{9C53C868-FF21-494D-AF88-8B2AF852388B}" type="slidenum">
              <a:rPr kumimoji="1" lang="ja-JP" altLang="en-US" smtClean="0"/>
              <a:pPr algn="r"/>
              <a:t>118</a:t>
            </a:fld>
            <a:endParaRPr kumimoji="1" lang="ja-JP" altLang="en-US" dirty="0"/>
          </a:p>
        </p:txBody>
      </p:sp>
      <p:sp>
        <p:nvSpPr>
          <p:cNvPr id="7" name="正方形/長方形 6"/>
          <p:cNvSpPr/>
          <p:nvPr/>
        </p:nvSpPr>
        <p:spPr>
          <a:xfrm>
            <a:off x="420335" y="773812"/>
            <a:ext cx="461394" cy="308723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indent="-444500"/>
            <a:r>
              <a:rPr lang="ja-JP" altLang="en-US" sz="1200" dirty="0" smtClean="0">
                <a:solidFill>
                  <a:schemeClr val="tx1"/>
                </a:solidFill>
              </a:rPr>
              <a:t>▲</a:t>
            </a:r>
            <a:r>
              <a:rPr lang="en-US" altLang="ja-JP" sz="1200" dirty="0" smtClean="0">
                <a:solidFill>
                  <a:schemeClr val="tx1"/>
                </a:solidFill>
              </a:rPr>
              <a:t>99</a:t>
            </a:r>
            <a:r>
              <a:rPr lang="ja-JP" altLang="en-US" sz="1200" dirty="0">
                <a:solidFill>
                  <a:schemeClr val="tx1"/>
                </a:solidFill>
              </a:rPr>
              <a:t>年</a:t>
            </a:r>
            <a:r>
              <a:rPr lang="ja-JP" altLang="en-US" sz="1200" dirty="0" smtClean="0">
                <a:solidFill>
                  <a:schemeClr val="tx1"/>
                </a:solidFill>
              </a:rPr>
              <a:t>　東京都がカジノ運営に関する国政レベルのアプローチ。以後都で独自に検討</a:t>
            </a:r>
            <a:endParaRPr kumimoji="1" lang="en-US" altLang="ja-JP" sz="1200" dirty="0" smtClean="0">
              <a:solidFill>
                <a:schemeClr val="tx1"/>
              </a:solidFill>
            </a:endParaRPr>
          </a:p>
        </p:txBody>
      </p:sp>
      <p:sp>
        <p:nvSpPr>
          <p:cNvPr id="9" name="正方形/長方形 8"/>
          <p:cNvSpPr/>
          <p:nvPr/>
        </p:nvSpPr>
        <p:spPr>
          <a:xfrm>
            <a:off x="924516" y="782369"/>
            <a:ext cx="461394"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indent="-444500"/>
            <a:r>
              <a:rPr lang="ja-JP" altLang="en-US" sz="1200" dirty="0" smtClean="0">
                <a:solidFill>
                  <a:schemeClr val="tx1"/>
                </a:solidFill>
              </a:rPr>
              <a:t>▲</a:t>
            </a:r>
            <a:r>
              <a:rPr lang="en-US" altLang="ja-JP" sz="1200" dirty="0" smtClean="0">
                <a:solidFill>
                  <a:schemeClr val="tx1"/>
                </a:solidFill>
              </a:rPr>
              <a:t>02</a:t>
            </a:r>
            <a:r>
              <a:rPr lang="ja-JP" altLang="en-US" sz="1200" dirty="0" smtClean="0">
                <a:solidFill>
                  <a:schemeClr val="tx1"/>
                </a:solidFill>
              </a:rPr>
              <a:t>年</a:t>
            </a:r>
            <a:r>
              <a:rPr lang="en-US" altLang="ja-JP" sz="1200" dirty="0" smtClean="0">
                <a:solidFill>
                  <a:schemeClr val="tx1"/>
                </a:solidFill>
              </a:rPr>
              <a:t>12</a:t>
            </a:r>
            <a:r>
              <a:rPr lang="ja-JP" altLang="en-US" sz="1200" dirty="0" smtClean="0">
                <a:solidFill>
                  <a:schemeClr val="tx1"/>
                </a:solidFill>
              </a:rPr>
              <a:t>月　自民党「国際観光産業としてのカジノを考える議員連盟」発足</a:t>
            </a:r>
            <a:endParaRPr kumimoji="1" lang="en-US" altLang="ja-JP" sz="1200" dirty="0" smtClean="0">
              <a:solidFill>
                <a:schemeClr val="tx1"/>
              </a:solidFill>
            </a:endParaRPr>
          </a:p>
        </p:txBody>
      </p:sp>
      <p:sp>
        <p:nvSpPr>
          <p:cNvPr id="11" name="正方形/長方形 10"/>
          <p:cNvSpPr/>
          <p:nvPr/>
        </p:nvSpPr>
        <p:spPr>
          <a:xfrm>
            <a:off x="1086850" y="3981788"/>
            <a:ext cx="1008650"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03</a:t>
            </a:r>
            <a:r>
              <a:rPr lang="ja-JP" altLang="en-US" sz="1200" dirty="0" smtClean="0">
                <a:solidFill>
                  <a:schemeClr val="tx1"/>
                </a:solidFill>
              </a:rPr>
              <a:t>年</a:t>
            </a:r>
            <a:r>
              <a:rPr lang="en-US" altLang="ja-JP" sz="1200" dirty="0" smtClean="0">
                <a:solidFill>
                  <a:schemeClr val="tx1"/>
                </a:solidFill>
              </a:rPr>
              <a:t>2</a:t>
            </a:r>
            <a:r>
              <a:rPr lang="ja-JP" altLang="en-US" sz="1200" dirty="0" smtClean="0">
                <a:solidFill>
                  <a:schemeClr val="tx1"/>
                </a:solidFill>
              </a:rPr>
              <a:t>月～地方自治体カジノ</a:t>
            </a:r>
            <a:r>
              <a:rPr lang="ja-JP" altLang="en-US" sz="1200" strike="sngStrike" dirty="0" smtClean="0">
                <a:solidFill>
                  <a:schemeClr val="tx1"/>
                </a:solidFill>
              </a:rPr>
              <a:t>協議</a:t>
            </a:r>
            <a:r>
              <a:rPr lang="ja-JP" altLang="en-US" sz="1200" dirty="0" smtClean="0">
                <a:solidFill>
                  <a:schemeClr val="tx1"/>
                </a:solidFill>
              </a:rPr>
              <a:t>研究会</a:t>
            </a:r>
            <a:r>
              <a:rPr kumimoji="1" lang="ja-JP" altLang="en-US" sz="1200" dirty="0" smtClean="0">
                <a:solidFill>
                  <a:schemeClr val="tx1"/>
                </a:solidFill>
              </a:rPr>
              <a:t>（東京、大阪、静岡、和歌山、宮崎、神奈川：後に協議会へと改組）</a:t>
            </a:r>
            <a:endParaRPr kumimoji="1" lang="en-US" altLang="ja-JP" sz="1200" dirty="0" smtClean="0">
              <a:solidFill>
                <a:schemeClr val="tx1"/>
              </a:solidFill>
            </a:endParaRPr>
          </a:p>
          <a:p>
            <a:pPr marL="266700"/>
            <a:r>
              <a:rPr lang="ja-JP" altLang="en-US" sz="1200" dirty="0" smtClean="0">
                <a:solidFill>
                  <a:schemeClr val="tx1"/>
                </a:solidFill>
              </a:rPr>
              <a:t>カジノ実現のための法制度の在り方など検討し、国へ提言</a:t>
            </a:r>
            <a:endParaRPr kumimoji="1" lang="en-US" altLang="ja-JP" sz="1200" dirty="0" smtClean="0">
              <a:solidFill>
                <a:schemeClr val="tx1"/>
              </a:solidFill>
            </a:endParaRPr>
          </a:p>
        </p:txBody>
      </p:sp>
      <p:sp>
        <p:nvSpPr>
          <p:cNvPr id="12" name="正方形/長方形 11"/>
          <p:cNvSpPr/>
          <p:nvPr/>
        </p:nvSpPr>
        <p:spPr>
          <a:xfrm>
            <a:off x="2346784" y="3996373"/>
            <a:ext cx="965200"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10</a:t>
            </a:r>
            <a:r>
              <a:rPr lang="ja-JP" altLang="en-US" sz="1200" dirty="0" smtClean="0">
                <a:solidFill>
                  <a:schemeClr val="tx1"/>
                </a:solidFill>
              </a:rPr>
              <a:t>年</a:t>
            </a:r>
            <a:r>
              <a:rPr lang="en-US" altLang="ja-JP" sz="1200" dirty="0" smtClean="0">
                <a:solidFill>
                  <a:schemeClr val="tx1"/>
                </a:solidFill>
              </a:rPr>
              <a:t>2</a:t>
            </a:r>
            <a:r>
              <a:rPr lang="ja-JP" altLang="en-US" sz="1200" dirty="0" smtClean="0">
                <a:solidFill>
                  <a:schemeClr val="tx1"/>
                </a:solidFill>
              </a:rPr>
              <a:t>月　橋下知事　シンガポール視察</a:t>
            </a:r>
            <a:endParaRPr lang="en-US" altLang="ja-JP" sz="1200" dirty="0" smtClean="0">
              <a:solidFill>
                <a:schemeClr val="tx1"/>
              </a:solidFill>
            </a:endParaRPr>
          </a:p>
          <a:p>
            <a:pPr marL="266700"/>
            <a:r>
              <a:rPr lang="ja-JP" altLang="en-US" sz="1200" dirty="0" smtClean="0">
                <a:solidFill>
                  <a:schemeClr val="tx1"/>
                </a:solidFill>
              </a:rPr>
              <a:t>国での法制度の整備を求めるとともに、大阪の統合型リゾートの立地ポテンシャルに言及</a:t>
            </a:r>
            <a:endParaRPr kumimoji="1" lang="en-US" altLang="ja-JP" sz="1200" dirty="0" smtClean="0">
              <a:solidFill>
                <a:schemeClr val="tx1"/>
              </a:solidFill>
            </a:endParaRPr>
          </a:p>
        </p:txBody>
      </p:sp>
      <p:sp>
        <p:nvSpPr>
          <p:cNvPr id="13" name="正方形/長方形 12"/>
          <p:cNvSpPr/>
          <p:nvPr/>
        </p:nvSpPr>
        <p:spPr>
          <a:xfrm>
            <a:off x="5271578" y="3997931"/>
            <a:ext cx="892333"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11</a:t>
            </a:r>
            <a:r>
              <a:rPr lang="ja-JP" altLang="en-US" sz="1200" dirty="0" smtClean="0">
                <a:solidFill>
                  <a:schemeClr val="tx1"/>
                </a:solidFill>
              </a:rPr>
              <a:t>年　橋下知事　関西広域連合での議論を提案</a:t>
            </a:r>
            <a:endParaRPr lang="en-US" altLang="ja-JP" sz="1200" dirty="0" smtClean="0">
              <a:solidFill>
                <a:schemeClr val="tx1"/>
              </a:solidFill>
            </a:endParaRPr>
          </a:p>
          <a:p>
            <a:pPr marL="266700"/>
            <a:r>
              <a:rPr kumimoji="1" lang="ja-JP" altLang="en-US" sz="1200" dirty="0" smtClean="0">
                <a:solidFill>
                  <a:schemeClr val="tx1"/>
                </a:solidFill>
              </a:rPr>
              <a:t>関西観光・文化振興計画に</a:t>
            </a:r>
            <a:r>
              <a:rPr lang="en-US" altLang="ja-JP" sz="1200" dirty="0" smtClean="0">
                <a:solidFill>
                  <a:schemeClr val="tx1"/>
                </a:solidFill>
              </a:rPr>
              <a:t>KANSAI</a:t>
            </a:r>
            <a:r>
              <a:rPr lang="ja-JP" altLang="en-US" sz="1200" dirty="0" smtClean="0">
                <a:solidFill>
                  <a:schemeClr val="tx1"/>
                </a:solidFill>
              </a:rPr>
              <a:t>統合型リゾートの検討が盛り込まれる</a:t>
            </a:r>
            <a:endParaRPr kumimoji="1" lang="en-US" altLang="ja-JP" sz="1200" dirty="0" smtClean="0">
              <a:solidFill>
                <a:schemeClr val="tx1"/>
              </a:solidFill>
            </a:endParaRPr>
          </a:p>
        </p:txBody>
      </p:sp>
      <p:sp>
        <p:nvSpPr>
          <p:cNvPr id="14" name="正方形/長方形 13"/>
          <p:cNvSpPr/>
          <p:nvPr/>
        </p:nvSpPr>
        <p:spPr>
          <a:xfrm>
            <a:off x="6289228" y="3988225"/>
            <a:ext cx="401836"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12</a:t>
            </a:r>
            <a:r>
              <a:rPr lang="ja-JP" altLang="en-US" sz="1200" dirty="0" smtClean="0">
                <a:solidFill>
                  <a:schemeClr val="tx1"/>
                </a:solidFill>
              </a:rPr>
              <a:t>年</a:t>
            </a:r>
            <a:r>
              <a:rPr lang="en-US" altLang="ja-JP" sz="1200" dirty="0" smtClean="0">
                <a:solidFill>
                  <a:schemeClr val="tx1"/>
                </a:solidFill>
              </a:rPr>
              <a:t>7</a:t>
            </a:r>
            <a:r>
              <a:rPr lang="ja-JP" altLang="en-US" sz="1200" dirty="0" smtClean="0">
                <a:solidFill>
                  <a:schemeClr val="tx1"/>
                </a:solidFill>
              </a:rPr>
              <a:t>月　松井知事　シンガポール視察</a:t>
            </a:r>
            <a:endParaRPr kumimoji="1" lang="en-US" altLang="ja-JP" sz="1200" dirty="0" smtClean="0">
              <a:solidFill>
                <a:schemeClr val="tx1"/>
              </a:solidFill>
            </a:endParaRPr>
          </a:p>
        </p:txBody>
      </p:sp>
      <p:sp>
        <p:nvSpPr>
          <p:cNvPr id="15" name="正方形/長方形 14"/>
          <p:cNvSpPr/>
          <p:nvPr/>
        </p:nvSpPr>
        <p:spPr>
          <a:xfrm>
            <a:off x="6882482" y="4002737"/>
            <a:ext cx="414164"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13</a:t>
            </a:r>
            <a:r>
              <a:rPr lang="ja-JP" altLang="en-US" sz="1200" dirty="0" smtClean="0">
                <a:solidFill>
                  <a:schemeClr val="tx1"/>
                </a:solidFill>
              </a:rPr>
              <a:t>年</a:t>
            </a:r>
            <a:r>
              <a:rPr lang="en-US" altLang="ja-JP" sz="1200" dirty="0" smtClean="0">
                <a:solidFill>
                  <a:schemeClr val="tx1"/>
                </a:solidFill>
              </a:rPr>
              <a:t>1</a:t>
            </a:r>
            <a:r>
              <a:rPr lang="ja-JP" altLang="en-US" sz="1200" dirty="0" smtClean="0">
                <a:solidFill>
                  <a:schemeClr val="tx1"/>
                </a:solidFill>
              </a:rPr>
              <a:t>月</a:t>
            </a:r>
            <a:r>
              <a:rPr lang="ja-JP" altLang="en-US" sz="1200" dirty="0">
                <a:solidFill>
                  <a:schemeClr val="tx1"/>
                </a:solidFill>
              </a:rPr>
              <a:t>　</a:t>
            </a:r>
            <a:r>
              <a:rPr lang="ja-JP" altLang="en-US" sz="1200" dirty="0" smtClean="0">
                <a:solidFill>
                  <a:schemeClr val="tx1"/>
                </a:solidFill>
              </a:rPr>
              <a:t>松井知事・橋下市長</a:t>
            </a:r>
            <a:endParaRPr lang="en-US" altLang="ja-JP" sz="1200" dirty="0" smtClean="0">
              <a:solidFill>
                <a:schemeClr val="tx1"/>
              </a:solidFill>
            </a:endParaRPr>
          </a:p>
          <a:p>
            <a:pPr marL="266700" indent="-266700"/>
            <a:r>
              <a:rPr lang="ja-JP" altLang="en-US" sz="1200" dirty="0">
                <a:solidFill>
                  <a:schemeClr val="tx1"/>
                </a:solidFill>
              </a:rPr>
              <a:t>　</a:t>
            </a:r>
            <a:r>
              <a:rPr lang="ja-JP" altLang="en-US" sz="1200" dirty="0" smtClean="0">
                <a:solidFill>
                  <a:schemeClr val="tx1"/>
                </a:solidFill>
              </a:rPr>
              <a:t>　　首相にＩＲ早期法制化を提案</a:t>
            </a:r>
            <a:endParaRPr kumimoji="1" lang="en-US" altLang="ja-JP" sz="1200" dirty="0" smtClean="0">
              <a:solidFill>
                <a:schemeClr val="tx1"/>
              </a:solidFill>
            </a:endParaRPr>
          </a:p>
        </p:txBody>
      </p:sp>
      <p:sp>
        <p:nvSpPr>
          <p:cNvPr id="16" name="正方形/長方形 15"/>
          <p:cNvSpPr/>
          <p:nvPr/>
        </p:nvSpPr>
        <p:spPr>
          <a:xfrm>
            <a:off x="4080257" y="3996300"/>
            <a:ext cx="404552"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10</a:t>
            </a:r>
            <a:r>
              <a:rPr lang="ja-JP" altLang="en-US" sz="1200" dirty="0" smtClean="0">
                <a:solidFill>
                  <a:schemeClr val="tx1"/>
                </a:solidFill>
              </a:rPr>
              <a:t>年</a:t>
            </a:r>
            <a:r>
              <a:rPr lang="en-US" altLang="ja-JP" sz="1200" dirty="0" smtClean="0">
                <a:solidFill>
                  <a:schemeClr val="tx1"/>
                </a:solidFill>
              </a:rPr>
              <a:t>7</a:t>
            </a:r>
            <a:r>
              <a:rPr lang="ja-JP" altLang="en-US" sz="1200" dirty="0" smtClean="0">
                <a:solidFill>
                  <a:schemeClr val="tx1"/>
                </a:solidFill>
              </a:rPr>
              <a:t>月　大阪エンターテイメント都市構想推進検討会設置、検討開始</a:t>
            </a:r>
            <a:endParaRPr kumimoji="1" lang="en-US" altLang="ja-JP" sz="1200" dirty="0" smtClean="0">
              <a:solidFill>
                <a:schemeClr val="tx1"/>
              </a:solidFill>
            </a:endParaRPr>
          </a:p>
        </p:txBody>
      </p:sp>
      <p:sp>
        <p:nvSpPr>
          <p:cNvPr id="17" name="正方形/長方形 16"/>
          <p:cNvSpPr/>
          <p:nvPr/>
        </p:nvSpPr>
        <p:spPr>
          <a:xfrm>
            <a:off x="3356496" y="798269"/>
            <a:ext cx="428104" cy="308939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indent="-444500"/>
            <a:r>
              <a:rPr lang="ja-JP" altLang="en-US" sz="1200" dirty="0" smtClean="0">
                <a:solidFill>
                  <a:schemeClr val="tx1"/>
                </a:solidFill>
              </a:rPr>
              <a:t>▲</a:t>
            </a:r>
            <a:r>
              <a:rPr lang="en-US" altLang="ja-JP" sz="1200" dirty="0" smtClean="0">
                <a:solidFill>
                  <a:schemeClr val="tx1"/>
                </a:solidFill>
              </a:rPr>
              <a:t>10</a:t>
            </a:r>
            <a:r>
              <a:rPr lang="ja-JP" altLang="en-US" sz="1200" dirty="0" smtClean="0">
                <a:solidFill>
                  <a:schemeClr val="tx1"/>
                </a:solidFill>
              </a:rPr>
              <a:t>年</a:t>
            </a:r>
            <a:r>
              <a:rPr lang="en-US" altLang="ja-JP" sz="1200" dirty="0">
                <a:solidFill>
                  <a:schemeClr val="tx1"/>
                </a:solidFill>
              </a:rPr>
              <a:t>4</a:t>
            </a:r>
            <a:r>
              <a:rPr lang="ja-JP" altLang="en-US" sz="1200" dirty="0">
                <a:solidFill>
                  <a:schemeClr val="tx1"/>
                </a:solidFill>
              </a:rPr>
              <a:t>月</a:t>
            </a:r>
            <a:r>
              <a:rPr lang="ja-JP" altLang="en-US" sz="1200" dirty="0" smtClean="0">
                <a:solidFill>
                  <a:schemeClr val="tx1"/>
                </a:solidFill>
              </a:rPr>
              <a:t>　超党派「国際観光産業振興議員連盟」（ＩＲ議連）結成</a:t>
            </a:r>
            <a:endParaRPr kumimoji="1" lang="en-US" altLang="ja-JP" sz="1200" dirty="0" smtClean="0">
              <a:solidFill>
                <a:schemeClr val="tx1"/>
              </a:solidFill>
            </a:endParaRPr>
          </a:p>
        </p:txBody>
      </p:sp>
      <p:sp>
        <p:nvSpPr>
          <p:cNvPr id="18" name="正方形/長方形 17"/>
          <p:cNvSpPr/>
          <p:nvPr/>
        </p:nvSpPr>
        <p:spPr>
          <a:xfrm>
            <a:off x="3817687" y="764509"/>
            <a:ext cx="601340" cy="309653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indent="-444500"/>
            <a:r>
              <a:rPr lang="ja-JP" altLang="en-US" sz="1200" dirty="0" smtClean="0">
                <a:solidFill>
                  <a:schemeClr val="tx1"/>
                </a:solidFill>
              </a:rPr>
              <a:t>▲</a:t>
            </a:r>
            <a:r>
              <a:rPr lang="en-US" altLang="ja-JP" sz="1200" dirty="0" smtClean="0">
                <a:solidFill>
                  <a:schemeClr val="tx1"/>
                </a:solidFill>
              </a:rPr>
              <a:t>10</a:t>
            </a:r>
            <a:r>
              <a:rPr lang="ja-JP" altLang="en-US" sz="1200" dirty="0" smtClean="0">
                <a:solidFill>
                  <a:schemeClr val="tx1"/>
                </a:solidFill>
              </a:rPr>
              <a:t>年</a:t>
            </a:r>
            <a:r>
              <a:rPr lang="en-US" altLang="ja-JP" sz="1200" dirty="0" smtClean="0">
                <a:solidFill>
                  <a:schemeClr val="tx1"/>
                </a:solidFill>
              </a:rPr>
              <a:t>5</a:t>
            </a:r>
            <a:r>
              <a:rPr lang="ja-JP" altLang="en-US" sz="1200" dirty="0" smtClean="0">
                <a:solidFill>
                  <a:schemeClr val="tx1"/>
                </a:solidFill>
              </a:rPr>
              <a:t>月　国土交通省の成長戦略会議報告書に、新しい観光アイテムとしてのＩＲ検討明記</a:t>
            </a:r>
            <a:endParaRPr kumimoji="1" lang="en-US" altLang="ja-JP" sz="1200" dirty="0" smtClean="0">
              <a:solidFill>
                <a:schemeClr val="tx1"/>
              </a:solidFill>
            </a:endParaRPr>
          </a:p>
        </p:txBody>
      </p:sp>
      <p:sp>
        <p:nvSpPr>
          <p:cNvPr id="19" name="正方形/長方形 18"/>
          <p:cNvSpPr/>
          <p:nvPr/>
        </p:nvSpPr>
        <p:spPr>
          <a:xfrm>
            <a:off x="4737180" y="764508"/>
            <a:ext cx="464148"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indent="-444500"/>
            <a:r>
              <a:rPr lang="ja-JP" altLang="en-US" sz="1200" dirty="0" smtClean="0">
                <a:solidFill>
                  <a:schemeClr val="tx1"/>
                </a:solidFill>
              </a:rPr>
              <a:t>▲</a:t>
            </a:r>
            <a:r>
              <a:rPr lang="en-US" altLang="ja-JP" sz="1200" dirty="0" smtClean="0">
                <a:solidFill>
                  <a:schemeClr val="tx1"/>
                </a:solidFill>
              </a:rPr>
              <a:t>11</a:t>
            </a:r>
            <a:r>
              <a:rPr lang="ja-JP" altLang="en-US" sz="1200" dirty="0" smtClean="0">
                <a:solidFill>
                  <a:schemeClr val="tx1"/>
                </a:solidFill>
              </a:rPr>
              <a:t>年</a:t>
            </a:r>
            <a:r>
              <a:rPr lang="en-US" altLang="ja-JP" sz="1200" dirty="0" smtClean="0">
                <a:solidFill>
                  <a:schemeClr val="tx1"/>
                </a:solidFill>
              </a:rPr>
              <a:t>1</a:t>
            </a:r>
            <a:r>
              <a:rPr lang="ja-JP" altLang="en-US" sz="1200" dirty="0" smtClean="0">
                <a:solidFill>
                  <a:schemeClr val="tx1"/>
                </a:solidFill>
              </a:rPr>
              <a:t>月</a:t>
            </a:r>
            <a:r>
              <a:rPr lang="ja-JP" altLang="en-US" sz="1200" dirty="0">
                <a:solidFill>
                  <a:schemeClr val="tx1"/>
                </a:solidFill>
              </a:rPr>
              <a:t>　</a:t>
            </a:r>
            <a:r>
              <a:rPr lang="ja-JP" altLang="en-US" sz="1200" dirty="0" smtClean="0">
                <a:solidFill>
                  <a:schemeClr val="tx1"/>
                </a:solidFill>
              </a:rPr>
              <a:t>行政刷新会議「できるだけ早く具体的な検討を開始する必要がある」</a:t>
            </a:r>
            <a:endParaRPr kumimoji="1" lang="en-US" altLang="ja-JP" sz="1200" dirty="0" smtClean="0">
              <a:solidFill>
                <a:schemeClr val="tx1"/>
              </a:solidFill>
            </a:endParaRPr>
          </a:p>
        </p:txBody>
      </p:sp>
      <p:sp>
        <p:nvSpPr>
          <p:cNvPr id="20" name="正方形/長方形 19"/>
          <p:cNvSpPr/>
          <p:nvPr/>
        </p:nvSpPr>
        <p:spPr>
          <a:xfrm>
            <a:off x="5269463" y="768081"/>
            <a:ext cx="286604" cy="309296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indent="-444500"/>
            <a:r>
              <a:rPr lang="ja-JP" altLang="en-US" sz="1200" dirty="0">
                <a:solidFill>
                  <a:schemeClr val="tx1"/>
                </a:solidFill>
              </a:rPr>
              <a:t>▲</a:t>
            </a:r>
            <a:r>
              <a:rPr lang="en-US" altLang="ja-JP" sz="1200" dirty="0" smtClean="0">
                <a:solidFill>
                  <a:schemeClr val="tx1"/>
                </a:solidFill>
              </a:rPr>
              <a:t>11</a:t>
            </a:r>
            <a:r>
              <a:rPr lang="ja-JP" altLang="en-US" sz="1200" dirty="0" smtClean="0">
                <a:solidFill>
                  <a:schemeClr val="tx1"/>
                </a:solidFill>
              </a:rPr>
              <a:t>年</a:t>
            </a:r>
            <a:r>
              <a:rPr lang="en-US" altLang="ja-JP" sz="1200" dirty="0">
                <a:solidFill>
                  <a:schemeClr val="tx1"/>
                </a:solidFill>
              </a:rPr>
              <a:t>7</a:t>
            </a:r>
            <a:r>
              <a:rPr lang="ja-JP" altLang="en-US" sz="1200" dirty="0" smtClean="0">
                <a:solidFill>
                  <a:schemeClr val="tx1"/>
                </a:solidFill>
              </a:rPr>
              <a:t>月</a:t>
            </a:r>
            <a:r>
              <a:rPr lang="ja-JP" altLang="en-US" sz="1200" dirty="0">
                <a:solidFill>
                  <a:schemeClr val="tx1"/>
                </a:solidFill>
              </a:rPr>
              <a:t>　</a:t>
            </a:r>
            <a:r>
              <a:rPr lang="ja-JP" altLang="en-US" sz="1200" dirty="0" smtClean="0">
                <a:solidFill>
                  <a:schemeClr val="tx1"/>
                </a:solidFill>
              </a:rPr>
              <a:t>ＩＲ議連　特別立法大綱案発表</a:t>
            </a:r>
            <a:endParaRPr kumimoji="1" lang="en-US" altLang="ja-JP" sz="1200" dirty="0" smtClean="0">
              <a:solidFill>
                <a:schemeClr val="tx1"/>
              </a:solidFill>
            </a:endParaRPr>
          </a:p>
        </p:txBody>
      </p:sp>
      <p:sp>
        <p:nvSpPr>
          <p:cNvPr id="21" name="正方形/長方形 20"/>
          <p:cNvSpPr/>
          <p:nvPr/>
        </p:nvSpPr>
        <p:spPr>
          <a:xfrm>
            <a:off x="7531100" y="4002737"/>
            <a:ext cx="433884"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13</a:t>
            </a:r>
            <a:r>
              <a:rPr lang="ja-JP" altLang="en-US" sz="1200" dirty="0" smtClean="0">
                <a:solidFill>
                  <a:schemeClr val="tx1"/>
                </a:solidFill>
              </a:rPr>
              <a:t>年</a:t>
            </a:r>
            <a:r>
              <a:rPr lang="en-US" altLang="ja-JP" sz="1200" dirty="0" smtClean="0">
                <a:solidFill>
                  <a:schemeClr val="tx1"/>
                </a:solidFill>
              </a:rPr>
              <a:t>12</a:t>
            </a:r>
            <a:r>
              <a:rPr lang="ja-JP" altLang="en-US" sz="1200" dirty="0" smtClean="0">
                <a:solidFill>
                  <a:schemeClr val="tx1"/>
                </a:solidFill>
              </a:rPr>
              <a:t>月</a:t>
            </a:r>
            <a:r>
              <a:rPr lang="ja-JP" altLang="en-US" sz="1200" dirty="0">
                <a:solidFill>
                  <a:schemeClr val="tx1"/>
                </a:solidFill>
              </a:rPr>
              <a:t>　</a:t>
            </a:r>
            <a:r>
              <a:rPr lang="ja-JP" altLang="en-US" sz="1200" dirty="0" smtClean="0">
                <a:solidFill>
                  <a:schemeClr val="tx1"/>
                </a:solidFill>
              </a:rPr>
              <a:t>大阪府市ＩＲ立地準備会議設置</a:t>
            </a:r>
            <a:endParaRPr kumimoji="1" lang="en-US" altLang="ja-JP" sz="1200" dirty="0" smtClean="0">
              <a:solidFill>
                <a:schemeClr val="tx1"/>
              </a:solidFill>
            </a:endParaRPr>
          </a:p>
        </p:txBody>
      </p:sp>
      <p:sp>
        <p:nvSpPr>
          <p:cNvPr id="22" name="正方形/長方形 21"/>
          <p:cNvSpPr/>
          <p:nvPr/>
        </p:nvSpPr>
        <p:spPr>
          <a:xfrm>
            <a:off x="8124681" y="4002737"/>
            <a:ext cx="634999" cy="26324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14</a:t>
            </a:r>
            <a:r>
              <a:rPr lang="ja-JP" altLang="en-US" sz="1200" dirty="0" smtClean="0">
                <a:solidFill>
                  <a:schemeClr val="tx1"/>
                </a:solidFill>
              </a:rPr>
              <a:t>年</a:t>
            </a:r>
            <a:r>
              <a:rPr lang="en-US" altLang="ja-JP" sz="1200" dirty="0" smtClean="0">
                <a:solidFill>
                  <a:schemeClr val="tx1"/>
                </a:solidFill>
              </a:rPr>
              <a:t>4</a:t>
            </a:r>
            <a:r>
              <a:rPr lang="ja-JP" altLang="en-US" sz="1200" dirty="0" smtClean="0">
                <a:solidFill>
                  <a:schemeClr val="tx1"/>
                </a:solidFill>
              </a:rPr>
              <a:t>月</a:t>
            </a:r>
            <a:r>
              <a:rPr lang="ja-JP" altLang="en-US" sz="1200" dirty="0">
                <a:solidFill>
                  <a:schemeClr val="tx1"/>
                </a:solidFill>
              </a:rPr>
              <a:t>　</a:t>
            </a:r>
            <a:r>
              <a:rPr lang="ja-JP" altLang="en-US" sz="1200" dirty="0" smtClean="0">
                <a:solidFill>
                  <a:schemeClr val="tx1"/>
                </a:solidFill>
              </a:rPr>
              <a:t>大阪府市ＩＲ立地準備会議「基本コンセプト案」、府市の候補地の例として夢洲ベイエリア提示</a:t>
            </a:r>
            <a:endParaRPr lang="en-US" altLang="ja-JP" sz="1200" dirty="0" smtClean="0">
              <a:solidFill>
                <a:schemeClr val="tx1"/>
              </a:solidFill>
            </a:endParaRPr>
          </a:p>
        </p:txBody>
      </p:sp>
      <p:sp>
        <p:nvSpPr>
          <p:cNvPr id="23" name="正方形/長方形 22"/>
          <p:cNvSpPr/>
          <p:nvPr/>
        </p:nvSpPr>
        <p:spPr>
          <a:xfrm>
            <a:off x="7531100" y="757365"/>
            <a:ext cx="444500"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444500" indent="-444500"/>
            <a:r>
              <a:rPr lang="ja-JP" altLang="en-US" sz="1200" dirty="0" smtClean="0">
                <a:solidFill>
                  <a:schemeClr val="tx1"/>
                </a:solidFill>
              </a:rPr>
              <a:t>▲</a:t>
            </a:r>
            <a:r>
              <a:rPr lang="en-US" altLang="ja-JP" sz="1200" dirty="0" smtClean="0">
                <a:solidFill>
                  <a:schemeClr val="tx1"/>
                </a:solidFill>
              </a:rPr>
              <a:t>13</a:t>
            </a:r>
            <a:r>
              <a:rPr lang="ja-JP" altLang="en-US" sz="1200" dirty="0" smtClean="0">
                <a:solidFill>
                  <a:schemeClr val="tx1"/>
                </a:solidFill>
              </a:rPr>
              <a:t>年</a:t>
            </a:r>
            <a:r>
              <a:rPr lang="en-US" altLang="ja-JP" sz="1200" dirty="0" smtClean="0">
                <a:solidFill>
                  <a:schemeClr val="tx1"/>
                </a:solidFill>
              </a:rPr>
              <a:t>12</a:t>
            </a:r>
            <a:r>
              <a:rPr lang="ja-JP" altLang="en-US" sz="1200" dirty="0" smtClean="0">
                <a:solidFill>
                  <a:schemeClr val="tx1"/>
                </a:solidFill>
              </a:rPr>
              <a:t>月</a:t>
            </a:r>
            <a:r>
              <a:rPr lang="ja-JP" altLang="en-US" sz="1200" dirty="0">
                <a:solidFill>
                  <a:schemeClr val="tx1"/>
                </a:solidFill>
              </a:rPr>
              <a:t>　</a:t>
            </a:r>
            <a:r>
              <a:rPr lang="ja-JP" altLang="en-US" sz="1200" dirty="0" smtClean="0">
                <a:solidFill>
                  <a:schemeClr val="tx1"/>
                </a:solidFill>
              </a:rPr>
              <a:t>ＩＲ推進法案衆議院提出（議員提出法案：自民・維新・生活など）</a:t>
            </a:r>
            <a:endParaRPr kumimoji="1" lang="en-US" altLang="ja-JP" sz="1200" dirty="0" smtClean="0">
              <a:solidFill>
                <a:schemeClr val="tx1"/>
              </a:solidFill>
            </a:endParaRPr>
          </a:p>
        </p:txBody>
      </p:sp>
      <p:sp>
        <p:nvSpPr>
          <p:cNvPr id="26" name="正方形/長方形 25"/>
          <p:cNvSpPr/>
          <p:nvPr/>
        </p:nvSpPr>
        <p:spPr>
          <a:xfrm>
            <a:off x="4533981" y="3997931"/>
            <a:ext cx="591148"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10</a:t>
            </a:r>
            <a:r>
              <a:rPr lang="ja-JP" altLang="en-US" sz="1200" dirty="0" smtClean="0">
                <a:solidFill>
                  <a:schemeClr val="tx1"/>
                </a:solidFill>
              </a:rPr>
              <a:t>年</a:t>
            </a:r>
            <a:r>
              <a:rPr lang="en-US" altLang="ja-JP" sz="1200" dirty="0" smtClean="0">
                <a:solidFill>
                  <a:schemeClr val="tx1"/>
                </a:solidFill>
              </a:rPr>
              <a:t>12</a:t>
            </a:r>
            <a:r>
              <a:rPr lang="ja-JP" altLang="en-US" sz="1200" dirty="0" smtClean="0">
                <a:solidFill>
                  <a:schemeClr val="tx1"/>
                </a:solidFill>
              </a:rPr>
              <a:t>月</a:t>
            </a:r>
            <a:r>
              <a:rPr lang="ja-JP" altLang="en-US" sz="1200" dirty="0">
                <a:solidFill>
                  <a:schemeClr val="tx1"/>
                </a:solidFill>
              </a:rPr>
              <a:t>　</a:t>
            </a:r>
            <a:r>
              <a:rPr lang="ja-JP" altLang="en-US" sz="1200" dirty="0" smtClean="0">
                <a:solidFill>
                  <a:schemeClr val="tx1"/>
                </a:solidFill>
              </a:rPr>
              <a:t>府「大阪の成長戦略」の具体的な取組みの一つとしてＩＲ盛り込み</a:t>
            </a:r>
            <a:endParaRPr lang="en-US" altLang="ja-JP" sz="1200" dirty="0" smtClean="0">
              <a:solidFill>
                <a:schemeClr val="tx1"/>
              </a:solidFill>
            </a:endParaRPr>
          </a:p>
        </p:txBody>
      </p:sp>
      <p:sp>
        <p:nvSpPr>
          <p:cNvPr id="27" name="正方形/長方形 26"/>
          <p:cNvSpPr/>
          <p:nvPr/>
        </p:nvSpPr>
        <p:spPr>
          <a:xfrm>
            <a:off x="601703" y="3981788"/>
            <a:ext cx="462629"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02</a:t>
            </a:r>
            <a:r>
              <a:rPr lang="ja-JP" altLang="en-US" sz="1200" dirty="0" smtClean="0">
                <a:solidFill>
                  <a:schemeClr val="tx1"/>
                </a:solidFill>
              </a:rPr>
              <a:t>年</a:t>
            </a:r>
            <a:r>
              <a:rPr lang="en-US" altLang="ja-JP" sz="1200" dirty="0" smtClean="0">
                <a:solidFill>
                  <a:schemeClr val="tx1"/>
                </a:solidFill>
              </a:rPr>
              <a:t>8</a:t>
            </a:r>
            <a:r>
              <a:rPr lang="ja-JP" altLang="en-US" sz="1200" dirty="0" smtClean="0">
                <a:solidFill>
                  <a:schemeClr val="tx1"/>
                </a:solidFill>
              </a:rPr>
              <a:t>月　府　構造改革特区第一次提案「カジノ特別法の制定」</a:t>
            </a:r>
            <a:endParaRPr kumimoji="1" lang="en-US" altLang="ja-JP" sz="1200" dirty="0" smtClean="0">
              <a:solidFill>
                <a:schemeClr val="tx1"/>
              </a:solidFill>
            </a:endParaRPr>
          </a:p>
        </p:txBody>
      </p:sp>
      <p:sp>
        <p:nvSpPr>
          <p:cNvPr id="28" name="正方形/長方形 27"/>
          <p:cNvSpPr/>
          <p:nvPr/>
        </p:nvSpPr>
        <p:spPr>
          <a:xfrm>
            <a:off x="3358520" y="3999488"/>
            <a:ext cx="426080"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indent="-266700"/>
            <a:r>
              <a:rPr lang="ja-JP" altLang="en-US" sz="1200" dirty="0" smtClean="0">
                <a:solidFill>
                  <a:schemeClr val="tx1"/>
                </a:solidFill>
              </a:rPr>
              <a:t>▲</a:t>
            </a:r>
            <a:r>
              <a:rPr lang="en-US" altLang="ja-JP" sz="1200" dirty="0" smtClean="0">
                <a:solidFill>
                  <a:schemeClr val="tx1"/>
                </a:solidFill>
              </a:rPr>
              <a:t>10</a:t>
            </a:r>
            <a:r>
              <a:rPr lang="ja-JP" altLang="en-US" sz="1200" dirty="0" smtClean="0">
                <a:solidFill>
                  <a:schemeClr val="tx1"/>
                </a:solidFill>
              </a:rPr>
              <a:t>年</a:t>
            </a:r>
            <a:r>
              <a:rPr lang="en-US" altLang="ja-JP" sz="1200" dirty="0" smtClean="0">
                <a:solidFill>
                  <a:schemeClr val="tx1"/>
                </a:solidFill>
              </a:rPr>
              <a:t>3</a:t>
            </a:r>
            <a:r>
              <a:rPr lang="ja-JP" altLang="en-US" sz="1200" dirty="0" smtClean="0">
                <a:solidFill>
                  <a:schemeClr val="tx1"/>
                </a:solidFill>
              </a:rPr>
              <a:t>月　府　構造改革特区臨時提案「総合コンベンション法制の整備」</a:t>
            </a:r>
            <a:endParaRPr kumimoji="1" lang="en-US" altLang="ja-JP" sz="1200" dirty="0" smtClean="0">
              <a:solidFill>
                <a:schemeClr val="tx1"/>
              </a:solidFill>
            </a:endParaRPr>
          </a:p>
        </p:txBody>
      </p:sp>
      <p:sp>
        <p:nvSpPr>
          <p:cNvPr id="29" name="正方形/長方形 28"/>
          <p:cNvSpPr/>
          <p:nvPr/>
        </p:nvSpPr>
        <p:spPr>
          <a:xfrm>
            <a:off x="8357398" y="757365"/>
            <a:ext cx="444500"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indent="-444500"/>
            <a:r>
              <a:rPr lang="ja-JP" altLang="en-US" sz="1200" dirty="0" smtClean="0">
                <a:solidFill>
                  <a:schemeClr val="tx1"/>
                </a:solidFill>
              </a:rPr>
              <a:t>▲</a:t>
            </a:r>
            <a:r>
              <a:rPr lang="en-US" altLang="ja-JP" sz="1200" dirty="0" smtClean="0">
                <a:solidFill>
                  <a:schemeClr val="tx1"/>
                </a:solidFill>
              </a:rPr>
              <a:t>14</a:t>
            </a:r>
            <a:r>
              <a:rPr lang="ja-JP" altLang="en-US" sz="1200" dirty="0" smtClean="0">
                <a:solidFill>
                  <a:schemeClr val="tx1"/>
                </a:solidFill>
              </a:rPr>
              <a:t>年</a:t>
            </a:r>
            <a:r>
              <a:rPr lang="en-US" altLang="ja-JP" sz="1200" dirty="0" smtClean="0">
                <a:solidFill>
                  <a:schemeClr val="tx1"/>
                </a:solidFill>
              </a:rPr>
              <a:t>6</a:t>
            </a:r>
            <a:r>
              <a:rPr lang="ja-JP" altLang="en-US" sz="1200" dirty="0" smtClean="0">
                <a:solidFill>
                  <a:schemeClr val="tx1"/>
                </a:solidFill>
              </a:rPr>
              <a:t>月</a:t>
            </a:r>
            <a:r>
              <a:rPr lang="ja-JP" altLang="en-US" sz="1200" dirty="0">
                <a:solidFill>
                  <a:schemeClr val="tx1"/>
                </a:solidFill>
              </a:rPr>
              <a:t>　</a:t>
            </a:r>
            <a:r>
              <a:rPr lang="ja-JP" altLang="en-US" sz="1200" dirty="0" smtClean="0">
                <a:solidFill>
                  <a:schemeClr val="tx1"/>
                </a:solidFill>
              </a:rPr>
              <a:t>ＩＲ推進法案が内閣委員会で審議開始（継続審議）</a:t>
            </a:r>
            <a:endParaRPr kumimoji="1" lang="en-US" altLang="ja-JP" sz="1200" dirty="0" smtClean="0">
              <a:solidFill>
                <a:schemeClr val="tx1"/>
              </a:solidFill>
            </a:endParaRPr>
          </a:p>
        </p:txBody>
      </p:sp>
      <p:sp>
        <p:nvSpPr>
          <p:cNvPr id="30" name="正方形/長方形 29"/>
          <p:cNvSpPr/>
          <p:nvPr/>
        </p:nvSpPr>
        <p:spPr>
          <a:xfrm>
            <a:off x="5580111" y="768081"/>
            <a:ext cx="275269" cy="309296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indent="-444500"/>
            <a:r>
              <a:rPr lang="ja-JP" altLang="en-US" sz="1200" dirty="0" smtClean="0">
                <a:solidFill>
                  <a:schemeClr val="tx1"/>
                </a:solidFill>
              </a:rPr>
              <a:t>▲</a:t>
            </a:r>
            <a:r>
              <a:rPr lang="en-US" altLang="ja-JP" sz="1200" dirty="0" smtClean="0">
                <a:solidFill>
                  <a:schemeClr val="tx1"/>
                </a:solidFill>
              </a:rPr>
              <a:t>11</a:t>
            </a:r>
            <a:r>
              <a:rPr lang="ja-JP" altLang="en-US" sz="1200" dirty="0" smtClean="0">
                <a:solidFill>
                  <a:schemeClr val="tx1"/>
                </a:solidFill>
              </a:rPr>
              <a:t>年</a:t>
            </a:r>
            <a:r>
              <a:rPr lang="en-US" altLang="ja-JP" sz="1200" dirty="0" smtClean="0">
                <a:solidFill>
                  <a:schemeClr val="tx1"/>
                </a:solidFill>
              </a:rPr>
              <a:t>8</a:t>
            </a:r>
            <a:r>
              <a:rPr lang="ja-JP" altLang="en-US" sz="1200" dirty="0" smtClean="0">
                <a:solidFill>
                  <a:schemeClr val="tx1"/>
                </a:solidFill>
              </a:rPr>
              <a:t>月</a:t>
            </a:r>
            <a:r>
              <a:rPr lang="ja-JP" altLang="en-US" sz="1200" dirty="0">
                <a:solidFill>
                  <a:schemeClr val="tx1"/>
                </a:solidFill>
              </a:rPr>
              <a:t>　</a:t>
            </a:r>
            <a:r>
              <a:rPr lang="ja-JP" altLang="en-US" sz="1200" dirty="0" smtClean="0">
                <a:solidFill>
                  <a:schemeClr val="tx1"/>
                </a:solidFill>
              </a:rPr>
              <a:t>ＩＲ議連　ＩＲ推進法案発表</a:t>
            </a:r>
            <a:endParaRPr kumimoji="1" lang="en-US" altLang="ja-JP" sz="1200" dirty="0" smtClean="0">
              <a:solidFill>
                <a:schemeClr val="tx1"/>
              </a:solidFill>
            </a:endParaRPr>
          </a:p>
        </p:txBody>
      </p:sp>
      <p:sp>
        <p:nvSpPr>
          <p:cNvPr id="31" name="正方形/長方形 30"/>
          <p:cNvSpPr/>
          <p:nvPr/>
        </p:nvSpPr>
        <p:spPr>
          <a:xfrm>
            <a:off x="6948264" y="764508"/>
            <a:ext cx="444500"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indent="-444500"/>
            <a:r>
              <a:rPr lang="ja-JP" altLang="en-US" sz="1200" dirty="0" smtClean="0">
                <a:solidFill>
                  <a:schemeClr val="tx1"/>
                </a:solidFill>
              </a:rPr>
              <a:t>▲</a:t>
            </a:r>
            <a:r>
              <a:rPr lang="en-US" altLang="ja-JP" sz="1200" dirty="0" smtClean="0">
                <a:solidFill>
                  <a:schemeClr val="tx1"/>
                </a:solidFill>
              </a:rPr>
              <a:t>13</a:t>
            </a:r>
            <a:r>
              <a:rPr lang="ja-JP" altLang="en-US" sz="1200" dirty="0" smtClean="0">
                <a:solidFill>
                  <a:schemeClr val="tx1"/>
                </a:solidFill>
              </a:rPr>
              <a:t>年</a:t>
            </a:r>
            <a:r>
              <a:rPr lang="en-US" altLang="ja-JP" sz="1200" dirty="0" smtClean="0">
                <a:solidFill>
                  <a:schemeClr val="tx1"/>
                </a:solidFill>
              </a:rPr>
              <a:t>6</a:t>
            </a:r>
            <a:r>
              <a:rPr lang="ja-JP" altLang="en-US" sz="1200" dirty="0" smtClean="0">
                <a:solidFill>
                  <a:schemeClr val="tx1"/>
                </a:solidFill>
              </a:rPr>
              <a:t>月</a:t>
            </a:r>
            <a:r>
              <a:rPr lang="ja-JP" altLang="en-US" sz="1200" dirty="0">
                <a:solidFill>
                  <a:schemeClr val="tx1"/>
                </a:solidFill>
              </a:rPr>
              <a:t>　</a:t>
            </a:r>
            <a:r>
              <a:rPr lang="ja-JP" altLang="en-US" sz="1200" dirty="0" smtClean="0">
                <a:solidFill>
                  <a:schemeClr val="tx1"/>
                </a:solidFill>
              </a:rPr>
              <a:t>ＩＲ推進法案衆議院提出（議員提出法案：維新単独）</a:t>
            </a:r>
            <a:endParaRPr kumimoji="1" lang="en-US" altLang="ja-JP" sz="1200" dirty="0" smtClean="0">
              <a:solidFill>
                <a:schemeClr val="tx1"/>
              </a:solidFill>
            </a:endParaRPr>
          </a:p>
        </p:txBody>
      </p:sp>
      <p:sp>
        <p:nvSpPr>
          <p:cNvPr id="36" name="テキスト ボックス 35"/>
          <p:cNvSpPr txBox="1"/>
          <p:nvPr/>
        </p:nvSpPr>
        <p:spPr>
          <a:xfrm>
            <a:off x="209104" y="169277"/>
            <a:ext cx="2835612" cy="338554"/>
          </a:xfrm>
          <a:prstGeom prst="rect">
            <a:avLst/>
          </a:prstGeom>
          <a:noFill/>
        </p:spPr>
        <p:txBody>
          <a:bodyPr wrap="square" rtlCol="0">
            <a:spAutoFit/>
          </a:bodyPr>
          <a:lstStyle/>
          <a:p>
            <a:r>
              <a:rPr lang="ja-JP" altLang="en-US" sz="1600" dirty="0" smtClean="0"/>
              <a:t>■ＩＲ検討の</a:t>
            </a:r>
            <a:r>
              <a:rPr kumimoji="1" lang="ja-JP" altLang="en-US" sz="1600" dirty="0" smtClean="0"/>
              <a:t>経緯</a:t>
            </a:r>
            <a:endParaRPr kumimoji="1" lang="ja-JP" altLang="en-US" sz="1600" dirty="0"/>
          </a:p>
        </p:txBody>
      </p:sp>
      <p:sp>
        <p:nvSpPr>
          <p:cNvPr id="32" name="テキスト ボックス 31"/>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Ｄ２．（６９）、市　Ｄ２．（８４）</a:t>
            </a:r>
            <a:endParaRPr lang="en-US" altLang="ja-JP" sz="1600" u="sng" dirty="0" smtClean="0"/>
          </a:p>
        </p:txBody>
      </p:sp>
      <p:graphicFrame>
        <p:nvGraphicFramePr>
          <p:cNvPr id="34" name="表 33"/>
          <p:cNvGraphicFramePr>
            <a:graphicFrameLocks noGrp="1"/>
          </p:cNvGraphicFramePr>
          <p:nvPr>
            <p:extLst>
              <p:ext uri="{D42A27DB-BD31-4B8C-83A1-F6EECF244321}">
                <p14:modId xmlns:p14="http://schemas.microsoft.com/office/powerpoint/2010/main" val="3125472349"/>
              </p:ext>
            </p:extLst>
          </p:nvPr>
        </p:nvGraphicFramePr>
        <p:xfrm>
          <a:off x="116304" y="466791"/>
          <a:ext cx="8913399" cy="265174"/>
        </p:xfrm>
        <a:graphic>
          <a:graphicData uri="http://schemas.openxmlformats.org/drawingml/2006/table">
            <a:tbl>
              <a:tblPr firstRow="1" bandRow="1">
                <a:tableStyleId>{7DF18680-E054-41AD-8BC1-D1AEF772440D}</a:tableStyleId>
              </a:tblPr>
              <a:tblGrid>
                <a:gridCol w="20794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gridCol w="929311">
                  <a:extLst>
                    <a:ext uri="{9D8B030D-6E8A-4147-A177-3AD203B41FA5}">
                      <a16:colId xmlns:a16="http://schemas.microsoft.com/office/drawing/2014/main" val="20006"/>
                    </a:ext>
                  </a:extLst>
                </a:gridCol>
              </a:tblGrid>
              <a:tr h="265174">
                <a:tc>
                  <a:txBody>
                    <a:bodyPr/>
                    <a:lstStyle/>
                    <a:p>
                      <a:pPr algn="ctr"/>
                      <a:r>
                        <a:rPr kumimoji="1" lang="ja-JP" altLang="en-US" sz="1050" dirty="0" smtClean="0">
                          <a:solidFill>
                            <a:schemeClr val="tx1"/>
                          </a:solidFill>
                        </a:rPr>
                        <a:t>～</a:t>
                      </a:r>
                      <a:r>
                        <a:rPr kumimoji="1" lang="en-US" altLang="ja-JP" sz="1050" dirty="0" smtClean="0">
                          <a:solidFill>
                            <a:schemeClr val="tx1"/>
                          </a:solidFill>
                        </a:rPr>
                        <a:t>2008</a:t>
                      </a:r>
                      <a:r>
                        <a:rPr kumimoji="1" lang="ja-JP" altLang="en-US" sz="1050" dirty="0" smtClean="0">
                          <a:solidFill>
                            <a:schemeClr val="tx1"/>
                          </a:solidFill>
                        </a:rPr>
                        <a:t>年</a:t>
                      </a:r>
                      <a:endParaRPr kumimoji="1" lang="ja-JP" altLang="en-US" sz="1050" dirty="0">
                        <a:solidFill>
                          <a:schemeClr val="tx1"/>
                        </a:solidFill>
                      </a:endParaRPr>
                    </a:p>
                  </a:txBody>
                  <a:tcPr>
                    <a:solidFill>
                      <a:schemeClr val="accent1">
                        <a:lumMod val="40000"/>
                        <a:lumOff val="60000"/>
                      </a:schemeClr>
                    </a:solidFill>
                  </a:tcPr>
                </a:tc>
                <a:tc>
                  <a:txBody>
                    <a:bodyPr/>
                    <a:lstStyle/>
                    <a:p>
                      <a:pPr algn="ctr"/>
                      <a:r>
                        <a:rPr kumimoji="1" lang="en-US" altLang="ja-JP" sz="1050" dirty="0" smtClean="0">
                          <a:solidFill>
                            <a:schemeClr val="tx1"/>
                          </a:solidFill>
                        </a:rPr>
                        <a:t>2009</a:t>
                      </a:r>
                      <a:r>
                        <a:rPr kumimoji="1" lang="ja-JP" altLang="en-US" sz="1050" dirty="0" smtClean="0">
                          <a:solidFill>
                            <a:schemeClr val="tx1"/>
                          </a:solidFill>
                        </a:rPr>
                        <a:t>年</a:t>
                      </a:r>
                      <a:endParaRPr kumimoji="1" lang="ja-JP" altLang="en-US" sz="1050" dirty="0">
                        <a:solidFill>
                          <a:schemeClr val="tx1"/>
                        </a:solidFill>
                      </a:endParaRPr>
                    </a:p>
                  </a:txBody>
                  <a:tcPr>
                    <a:solidFill>
                      <a:schemeClr val="accent1">
                        <a:lumMod val="40000"/>
                        <a:lumOff val="60000"/>
                      </a:schemeClr>
                    </a:solidFill>
                  </a:tcPr>
                </a:tc>
                <a:tc>
                  <a:txBody>
                    <a:bodyPr/>
                    <a:lstStyle/>
                    <a:p>
                      <a:pPr algn="ctr"/>
                      <a:r>
                        <a:rPr kumimoji="1" lang="en-US" altLang="ja-JP" sz="1050" dirty="0" smtClean="0">
                          <a:solidFill>
                            <a:schemeClr val="tx1"/>
                          </a:solidFill>
                        </a:rPr>
                        <a:t>2010</a:t>
                      </a:r>
                      <a:r>
                        <a:rPr kumimoji="1" lang="ja-JP" altLang="en-US" sz="1050" dirty="0" smtClean="0">
                          <a:solidFill>
                            <a:schemeClr val="tx1"/>
                          </a:solidFill>
                        </a:rPr>
                        <a:t>年</a:t>
                      </a:r>
                      <a:endParaRPr kumimoji="1" lang="ja-JP" altLang="en-US" sz="1050" dirty="0">
                        <a:solidFill>
                          <a:schemeClr val="tx1"/>
                        </a:solidFill>
                      </a:endParaRPr>
                    </a:p>
                  </a:txBody>
                  <a:tcPr>
                    <a:solidFill>
                      <a:schemeClr val="accent1">
                        <a:lumMod val="40000"/>
                        <a:lumOff val="60000"/>
                      </a:schemeClr>
                    </a:solidFill>
                  </a:tcPr>
                </a:tc>
                <a:tc>
                  <a:txBody>
                    <a:bodyPr/>
                    <a:lstStyle/>
                    <a:p>
                      <a:pPr algn="ctr"/>
                      <a:r>
                        <a:rPr kumimoji="1" lang="en-US" altLang="ja-JP" sz="1050" dirty="0" smtClean="0">
                          <a:solidFill>
                            <a:schemeClr val="tx1"/>
                          </a:solidFill>
                        </a:rPr>
                        <a:t>2011</a:t>
                      </a:r>
                      <a:r>
                        <a:rPr kumimoji="1" lang="ja-JP" altLang="en-US" sz="1050" dirty="0" smtClean="0">
                          <a:solidFill>
                            <a:schemeClr val="tx1"/>
                          </a:solidFill>
                        </a:rPr>
                        <a:t>年</a:t>
                      </a:r>
                      <a:endParaRPr kumimoji="1" lang="ja-JP" altLang="en-US" sz="1050" dirty="0">
                        <a:solidFill>
                          <a:schemeClr val="tx1"/>
                        </a:solidFill>
                      </a:endParaRPr>
                    </a:p>
                  </a:txBody>
                  <a:tcPr>
                    <a:solidFill>
                      <a:schemeClr val="accent1">
                        <a:lumMod val="40000"/>
                        <a:lumOff val="60000"/>
                      </a:schemeClr>
                    </a:solidFill>
                  </a:tcPr>
                </a:tc>
                <a:tc>
                  <a:txBody>
                    <a:bodyPr/>
                    <a:lstStyle/>
                    <a:p>
                      <a:pPr algn="ctr"/>
                      <a:r>
                        <a:rPr kumimoji="1" lang="en-US" altLang="ja-JP" sz="1050" dirty="0" smtClean="0">
                          <a:solidFill>
                            <a:schemeClr val="tx1"/>
                          </a:solidFill>
                        </a:rPr>
                        <a:t>2012</a:t>
                      </a:r>
                      <a:r>
                        <a:rPr kumimoji="1" lang="ja-JP" altLang="en-US" sz="1050" dirty="0" smtClean="0">
                          <a:solidFill>
                            <a:schemeClr val="tx1"/>
                          </a:solidFill>
                        </a:rPr>
                        <a:t>年</a:t>
                      </a:r>
                      <a:endParaRPr kumimoji="1" lang="ja-JP" altLang="en-US" sz="1050" dirty="0">
                        <a:solidFill>
                          <a:schemeClr val="tx1"/>
                        </a:solidFill>
                      </a:endParaRPr>
                    </a:p>
                  </a:txBody>
                  <a:tcPr>
                    <a:solidFill>
                      <a:schemeClr val="accent1">
                        <a:lumMod val="40000"/>
                        <a:lumOff val="60000"/>
                      </a:schemeClr>
                    </a:solidFill>
                  </a:tcPr>
                </a:tc>
                <a:tc>
                  <a:txBody>
                    <a:bodyPr/>
                    <a:lstStyle/>
                    <a:p>
                      <a:pPr algn="ctr"/>
                      <a:r>
                        <a:rPr kumimoji="1" lang="en-US" altLang="ja-JP" sz="1050" dirty="0" smtClean="0">
                          <a:solidFill>
                            <a:schemeClr val="tx1"/>
                          </a:solidFill>
                        </a:rPr>
                        <a:t>2013</a:t>
                      </a:r>
                      <a:r>
                        <a:rPr kumimoji="1" lang="ja-JP" altLang="en-US" sz="1050" dirty="0" smtClean="0">
                          <a:solidFill>
                            <a:schemeClr val="tx1"/>
                          </a:solidFill>
                        </a:rPr>
                        <a:t>年</a:t>
                      </a:r>
                      <a:endParaRPr kumimoji="1" lang="ja-JP" altLang="en-US" sz="1050" dirty="0">
                        <a:solidFill>
                          <a:schemeClr val="tx1"/>
                        </a:solidFill>
                      </a:endParaRPr>
                    </a:p>
                  </a:txBody>
                  <a:tcPr>
                    <a:solidFill>
                      <a:schemeClr val="accent1">
                        <a:lumMod val="40000"/>
                        <a:lumOff val="60000"/>
                      </a:schemeClr>
                    </a:solidFill>
                  </a:tcPr>
                </a:tc>
                <a:tc>
                  <a:txBody>
                    <a:bodyPr/>
                    <a:lstStyle/>
                    <a:p>
                      <a:pPr algn="ctr"/>
                      <a:r>
                        <a:rPr kumimoji="1" lang="en-US" altLang="ja-JP" sz="1050" dirty="0" smtClean="0">
                          <a:solidFill>
                            <a:schemeClr val="tx1"/>
                          </a:solidFill>
                        </a:rPr>
                        <a:t>2014</a:t>
                      </a:r>
                      <a:r>
                        <a:rPr kumimoji="1" lang="ja-JP" altLang="en-US" sz="1050" dirty="0" smtClean="0">
                          <a:solidFill>
                            <a:schemeClr val="tx1"/>
                          </a:solidFill>
                        </a:rPr>
                        <a:t>年～</a:t>
                      </a:r>
                      <a:endParaRPr kumimoji="1" lang="ja-JP" altLang="en-US" sz="1050"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1124744"/>
            <a:ext cx="461665" cy="1997052"/>
          </a:xfrm>
          <a:prstGeom prst="rect">
            <a:avLst/>
          </a:prstGeom>
          <a:noFill/>
        </p:spPr>
        <p:txBody>
          <a:bodyPr vert="eaVert" wrap="square" rtlCol="0">
            <a:spAutoFit/>
          </a:bodyPr>
          <a:lstStyle/>
          <a:p>
            <a:r>
              <a:rPr kumimoji="1" lang="en-US" altLang="ja-JP" dirty="0" smtClean="0"/>
              <a:t>《</a:t>
            </a:r>
            <a:r>
              <a:rPr kumimoji="1" lang="ja-JP" altLang="en-US" dirty="0" smtClean="0"/>
              <a:t>　国の動き　</a:t>
            </a:r>
            <a:r>
              <a:rPr kumimoji="1" lang="en-US" altLang="ja-JP" dirty="0" smtClean="0"/>
              <a:t>》</a:t>
            </a:r>
            <a:endParaRPr kumimoji="1" lang="ja-JP" altLang="en-US" dirty="0"/>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r>
              <a:rPr kumimoji="1" lang="en-US" altLang="ja-JP" dirty="0" smtClean="0"/>
              <a:t>《</a:t>
            </a:r>
            <a:r>
              <a:rPr kumimoji="1" lang="ja-JP" altLang="en-US" dirty="0" smtClean="0"/>
              <a:t>　大阪の動き　</a:t>
            </a:r>
            <a:r>
              <a:rPr kumimoji="1" lang="en-US" altLang="ja-JP" dirty="0" smtClean="0"/>
              <a:t>》</a:t>
            </a:r>
            <a:endParaRPr kumimoji="1" lang="ja-JP" altLang="en-US" dirty="0"/>
          </a:p>
        </p:txBody>
      </p:sp>
    </p:spTree>
    <p:extLst>
      <p:ext uri="{BB962C8B-B14F-4D97-AF65-F5344CB8AC3E}">
        <p14:creationId xmlns:p14="http://schemas.microsoft.com/office/powerpoint/2010/main" val="2335763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35510" y="6079503"/>
            <a:ext cx="9008489" cy="461665"/>
          </a:xfrm>
          <a:prstGeom prst="rect">
            <a:avLst/>
          </a:prstGeom>
          <a:noFill/>
        </p:spPr>
        <p:txBody>
          <a:bodyPr wrap="square" rtlCol="0">
            <a:spAutoFit/>
          </a:bodyPr>
          <a:lstStyle/>
          <a:p>
            <a:r>
              <a:rPr lang="ja-JP" altLang="en-US" sz="1200" dirty="0">
                <a:latin typeface="+mn-ea"/>
                <a:cs typeface="Meiryo UI" pitchFamily="50" charset="-128"/>
              </a:rPr>
              <a:t>（</a:t>
            </a:r>
            <a:r>
              <a:rPr lang="en-US" altLang="ja-JP" sz="1200" dirty="0">
                <a:latin typeface="+mn-ea"/>
                <a:cs typeface="Meiryo UI" pitchFamily="50" charset="-128"/>
              </a:rPr>
              <a:t>※</a:t>
            </a:r>
            <a:r>
              <a:rPr lang="ja-JP" altLang="en-US" sz="1200" dirty="0" smtClean="0">
                <a:latin typeface="+mn-ea"/>
                <a:cs typeface="Meiryo UI" pitchFamily="50" charset="-128"/>
              </a:rPr>
              <a:t>）</a:t>
            </a:r>
            <a:r>
              <a:rPr lang="ja-JP" altLang="en-US" sz="1200" dirty="0">
                <a:latin typeface="+mn-ea"/>
                <a:cs typeface="Meiryo UI" pitchFamily="50" charset="-128"/>
              </a:rPr>
              <a:t>　</a:t>
            </a:r>
            <a:r>
              <a:rPr lang="ja-JP" altLang="en-US" sz="1200" dirty="0" smtClean="0">
                <a:latin typeface="+mn-ea"/>
                <a:cs typeface="Meiryo UI" pitchFamily="50" charset="-128"/>
              </a:rPr>
              <a:t>臨時</a:t>
            </a:r>
            <a:r>
              <a:rPr lang="ja-JP" altLang="en-US" sz="1200" dirty="0">
                <a:latin typeface="+mn-ea"/>
                <a:cs typeface="Meiryo UI" pitchFamily="50" charset="-128"/>
              </a:rPr>
              <a:t>財政対策債等は、国による減税や地方財源の不足への対応するための特別な地方債で</a:t>
            </a:r>
            <a:r>
              <a:rPr lang="ja-JP" altLang="en-US" sz="1200" dirty="0" smtClean="0">
                <a:latin typeface="+mn-ea"/>
                <a:cs typeface="Meiryo UI" pitchFamily="50" charset="-128"/>
              </a:rPr>
              <a:t>、臨時財政対策債の他</a:t>
            </a:r>
            <a:r>
              <a:rPr lang="ja-JP" altLang="en-US" sz="1200" dirty="0">
                <a:latin typeface="+mn-ea"/>
                <a:cs typeface="Meiryo UI" pitchFamily="50" charset="-128"/>
              </a:rPr>
              <a:t>に減収補塡債などが</a:t>
            </a:r>
            <a:r>
              <a:rPr lang="ja-JP" altLang="en-US" sz="1200" dirty="0" smtClean="0">
                <a:latin typeface="+mn-ea"/>
                <a:cs typeface="Meiryo UI" pitchFamily="50" charset="-128"/>
              </a:rPr>
              <a:t>ある。　</a:t>
            </a:r>
            <a:endParaRPr lang="ja-JP" altLang="en-US" sz="1200" dirty="0">
              <a:latin typeface="+mn-ea"/>
              <a:cs typeface="Meiryo UI" pitchFamily="50" charset="-128"/>
            </a:endParaRPr>
          </a:p>
        </p:txBody>
      </p:sp>
      <p:sp>
        <p:nvSpPr>
          <p:cNvPr id="23" name="正方形/長方形 22"/>
          <p:cNvSpPr/>
          <p:nvPr/>
        </p:nvSpPr>
        <p:spPr>
          <a:xfrm>
            <a:off x="423471" y="790888"/>
            <a:ext cx="8473122" cy="1077218"/>
          </a:xfrm>
          <a:prstGeom prst="rect">
            <a:avLst/>
          </a:prstGeom>
        </p:spPr>
        <p:txBody>
          <a:bodyPr wrap="square">
            <a:spAutoFit/>
          </a:bodyPr>
          <a:lstStyle/>
          <a:p>
            <a:r>
              <a:rPr lang="ja-JP" altLang="en-US" sz="1600" dirty="0">
                <a:latin typeface="+mn-ea"/>
                <a:cs typeface="Meiryo UI" panose="020B0604030504040204" pitchFamily="50" charset="-128"/>
              </a:rPr>
              <a:t>　</a:t>
            </a:r>
            <a:r>
              <a:rPr lang="en-US" altLang="ja-JP" sz="1600" dirty="0" smtClean="0">
                <a:latin typeface="+mn-ea"/>
                <a:cs typeface="Meiryo UI" panose="020B0604030504040204" pitchFamily="50" charset="-128"/>
              </a:rPr>
              <a:t>1992</a:t>
            </a:r>
            <a:r>
              <a:rPr lang="ja-JP" altLang="en-US" sz="1600" dirty="0" smtClean="0">
                <a:latin typeface="+mn-ea"/>
                <a:cs typeface="Meiryo UI" panose="020B0604030504040204" pitchFamily="50" charset="-128"/>
              </a:rPr>
              <a:t>年度以降、国の経済対策に呼応して実施した建設事業費の追加や、景気低迷期における財源対策等による府債発行額の大幅な増加に伴い、府債残高が</a:t>
            </a:r>
            <a:r>
              <a:rPr lang="ja-JP" altLang="en-US" sz="1600" dirty="0">
                <a:latin typeface="+mn-ea"/>
                <a:cs typeface="Meiryo UI" panose="020B0604030504040204" pitchFamily="50" charset="-128"/>
              </a:rPr>
              <a:t>増嵩</a:t>
            </a:r>
            <a:r>
              <a:rPr lang="ja-JP" altLang="en-US" sz="1600" dirty="0" smtClean="0">
                <a:latin typeface="+mn-ea"/>
                <a:cs typeface="Meiryo UI" panose="020B0604030504040204" pitchFamily="50" charset="-128"/>
              </a:rPr>
              <a:t>。</a:t>
            </a:r>
            <a:endParaRPr lang="en-US" altLang="ja-JP" sz="1600" dirty="0" smtClean="0">
              <a:latin typeface="+mn-ea"/>
              <a:cs typeface="Meiryo UI" panose="020B0604030504040204" pitchFamily="50" charset="-128"/>
            </a:endParaRPr>
          </a:p>
          <a:p>
            <a:r>
              <a:rPr lang="ja-JP" altLang="en-US" sz="1600" dirty="0">
                <a:latin typeface="+mn-ea"/>
                <a:cs typeface="Meiryo UI" panose="020B0604030504040204" pitchFamily="50" charset="-128"/>
              </a:rPr>
              <a:t>　</a:t>
            </a:r>
            <a:r>
              <a:rPr lang="en-US" altLang="ja-JP" sz="1600" dirty="0" smtClean="0">
                <a:latin typeface="+mn-ea"/>
                <a:cs typeface="Meiryo UI" panose="020B0604030504040204" pitchFamily="50" charset="-128"/>
              </a:rPr>
              <a:t>1996</a:t>
            </a:r>
            <a:r>
              <a:rPr lang="ja-JP" altLang="en-US" sz="1600" dirty="0" smtClean="0">
                <a:latin typeface="+mn-ea"/>
                <a:cs typeface="Meiryo UI" panose="020B0604030504040204" pitchFamily="50" charset="-128"/>
              </a:rPr>
              <a:t>年度以降の行財政改革により臨時財政</a:t>
            </a:r>
            <a:r>
              <a:rPr lang="ja-JP" altLang="en-US" sz="1600" dirty="0">
                <a:latin typeface="+mn-ea"/>
                <a:cs typeface="Meiryo UI" panose="020B0604030504040204" pitchFamily="50" charset="-128"/>
              </a:rPr>
              <a:t>対策債等（</a:t>
            </a:r>
            <a:r>
              <a:rPr lang="en-US" altLang="ja-JP" sz="1600" dirty="0">
                <a:latin typeface="+mn-ea"/>
                <a:cs typeface="Meiryo UI" panose="020B0604030504040204" pitchFamily="50" charset="-128"/>
              </a:rPr>
              <a:t>※</a:t>
            </a:r>
            <a:r>
              <a:rPr lang="ja-JP" altLang="en-US" sz="1600" dirty="0">
                <a:latin typeface="+mn-ea"/>
                <a:cs typeface="Meiryo UI" panose="020B0604030504040204" pitchFamily="50" charset="-128"/>
              </a:rPr>
              <a:t>）以外</a:t>
            </a:r>
            <a:r>
              <a:rPr lang="ja-JP" altLang="en-US" sz="1600" dirty="0" smtClean="0">
                <a:latin typeface="+mn-ea"/>
                <a:cs typeface="Meiryo UI" panose="020B0604030504040204" pitchFamily="50" charset="-128"/>
              </a:rPr>
              <a:t>の府債残高は</a:t>
            </a:r>
            <a:r>
              <a:rPr lang="en-US" altLang="ja-JP" sz="1600" dirty="0" smtClean="0">
                <a:latin typeface="+mn-ea"/>
                <a:cs typeface="Meiryo UI" panose="020B0604030504040204" pitchFamily="50" charset="-128"/>
              </a:rPr>
              <a:t>2006</a:t>
            </a:r>
            <a:r>
              <a:rPr lang="ja-JP" altLang="en-US" sz="1600" dirty="0" smtClean="0">
                <a:latin typeface="+mn-ea"/>
                <a:cs typeface="Meiryo UI" panose="020B0604030504040204" pitchFamily="50" charset="-128"/>
              </a:rPr>
              <a:t>年度をピークに減少に転じるものの、全体では増加の一途となっている。</a:t>
            </a:r>
            <a:endParaRPr lang="ja-JP" altLang="en-US" sz="1600" dirty="0">
              <a:latin typeface="+mn-ea"/>
              <a:cs typeface="Meiryo UI" panose="020B0604030504040204" pitchFamily="50" charset="-128"/>
            </a:endParaRPr>
          </a:p>
        </p:txBody>
      </p:sp>
      <p:sp>
        <p:nvSpPr>
          <p:cNvPr id="2" name="テキスト ボックス 1"/>
          <p:cNvSpPr txBox="1"/>
          <p:nvPr/>
        </p:nvSpPr>
        <p:spPr>
          <a:xfrm>
            <a:off x="423470" y="426245"/>
            <a:ext cx="7316881" cy="338554"/>
          </a:xfrm>
          <a:prstGeom prst="rect">
            <a:avLst/>
          </a:prstGeom>
          <a:noFill/>
        </p:spPr>
        <p:txBody>
          <a:bodyPr wrap="square" rtlCol="0">
            <a:spAutoFit/>
          </a:bodyPr>
          <a:lstStyle/>
          <a:p>
            <a:r>
              <a:rPr lang="ja-JP" altLang="en-US" sz="1600" dirty="0">
                <a:latin typeface="+mn-ea"/>
                <a:cs typeface="Meiryo UI" panose="020B0604030504040204" pitchFamily="50" charset="-128"/>
              </a:rPr>
              <a:t>■関連</a:t>
            </a:r>
            <a:r>
              <a:rPr lang="ja-JP" altLang="en-US" sz="1600" dirty="0" smtClean="0">
                <a:latin typeface="+mn-ea"/>
                <a:cs typeface="Meiryo UI" panose="020B0604030504040204" pitchFamily="50" charset="-128"/>
              </a:rPr>
              <a:t>データその２：</a:t>
            </a:r>
            <a:r>
              <a:rPr kumimoji="1" lang="ja-JP" altLang="en-US" sz="1600" dirty="0" smtClean="0"/>
              <a:t>府債残高（全会計）の推移</a:t>
            </a:r>
            <a:endParaRPr kumimoji="1" lang="ja-JP" altLang="en-US" sz="1600" dirty="0"/>
          </a:p>
        </p:txBody>
      </p:sp>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11</a:t>
            </a:fld>
            <a:endParaRPr kumimoji="1" lang="ja-JP" altLang="en-US" dirty="0"/>
          </a:p>
        </p:txBody>
      </p:sp>
      <p:sp>
        <p:nvSpPr>
          <p:cNvPr id="15" name="テキスト ボックス 14"/>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１．</a:t>
            </a:r>
            <a:endParaRPr lang="en-US" altLang="ja-JP" sz="1600" u="sng" strike="sngStrike" dirty="0" smtClean="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8" y="1713018"/>
            <a:ext cx="9418638"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2788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064" y="581659"/>
            <a:ext cx="6096920" cy="38345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568" y="581659"/>
            <a:ext cx="5832647" cy="379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テキスト ボックス 22"/>
          <p:cNvSpPr txBox="1"/>
          <p:nvPr/>
        </p:nvSpPr>
        <p:spPr>
          <a:xfrm>
            <a:off x="0" y="165783"/>
            <a:ext cx="9144000" cy="338554"/>
          </a:xfrm>
          <a:prstGeom prst="rect">
            <a:avLst/>
          </a:prstGeom>
          <a:noFill/>
        </p:spPr>
        <p:txBody>
          <a:bodyPr wrap="square" rtlCol="0">
            <a:spAutoFit/>
          </a:bodyPr>
          <a:lstStyle/>
          <a:p>
            <a:r>
              <a:rPr lang="ja-JP" altLang="en-US" sz="1600" dirty="0" smtClean="0"/>
              <a:t>■大阪における統合型リゾート（ＩＲ）立地に向けて　～基本コンセプト案～</a:t>
            </a:r>
            <a:endParaRPr kumimoji="1" lang="ja-JP" altLang="en-US" sz="1600"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137" y="4772577"/>
            <a:ext cx="4088109" cy="208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a:xfrm>
            <a:off x="170384" y="4387742"/>
            <a:ext cx="4401616" cy="1261884"/>
          </a:xfrm>
          <a:prstGeom prst="rect">
            <a:avLst/>
          </a:prstGeom>
          <a:noFill/>
        </p:spPr>
        <p:txBody>
          <a:bodyPr wrap="square" rtlCol="0">
            <a:spAutoFit/>
          </a:bodyPr>
          <a:lstStyle/>
          <a:p>
            <a:r>
              <a:rPr kumimoji="1" lang="ja-JP" altLang="en-US" sz="1200" b="1" dirty="0" smtClean="0"/>
              <a:t>○“ＩＲ”イメージ</a:t>
            </a:r>
            <a:endParaRPr kumimoji="1" lang="en-US" altLang="ja-JP" sz="1200" b="1" dirty="0" smtClean="0"/>
          </a:p>
          <a:p>
            <a:r>
              <a:rPr lang="ja-JP" altLang="en-US" sz="1200" dirty="0" smtClean="0"/>
              <a:t>　・建設</a:t>
            </a:r>
            <a:r>
              <a:rPr lang="ja-JP" altLang="en-US" sz="1200" dirty="0"/>
              <a:t>・運営主体：民間事業者</a:t>
            </a:r>
            <a:endParaRPr lang="en-US" altLang="ja-JP" sz="1200" dirty="0"/>
          </a:p>
          <a:p>
            <a:pPr marL="812800" indent="-812800"/>
            <a:r>
              <a:rPr lang="ja-JP" altLang="en-US" sz="1200" dirty="0" smtClean="0"/>
              <a:t>　・機能</a:t>
            </a:r>
            <a:r>
              <a:rPr lang="ja-JP" altLang="en-US" sz="1200" dirty="0"/>
              <a:t>：世界最高水準のエンターテイメント</a:t>
            </a:r>
            <a:r>
              <a:rPr lang="ja-JP" altLang="en-US" sz="1200" dirty="0" smtClean="0"/>
              <a:t>、</a:t>
            </a:r>
            <a:endParaRPr lang="en-US" altLang="ja-JP" sz="1200" dirty="0" smtClean="0"/>
          </a:p>
          <a:p>
            <a:pPr marL="812800" indent="-812800"/>
            <a:r>
              <a:rPr lang="ja-JP" altLang="en-US" sz="1200" dirty="0"/>
              <a:t>　</a:t>
            </a:r>
            <a:r>
              <a:rPr lang="ja-JP" altLang="en-US" sz="1200" dirty="0" smtClean="0"/>
              <a:t>　　　　　ＭＩＣＥ、カジノ等で</a:t>
            </a:r>
            <a:r>
              <a:rPr lang="ja-JP" altLang="en-US" sz="1200" dirty="0"/>
              <a:t>構成</a:t>
            </a:r>
            <a:r>
              <a:rPr lang="ja-JP" altLang="en-US" sz="1200" dirty="0" smtClean="0"/>
              <a:t>。</a:t>
            </a:r>
            <a:endParaRPr lang="en-US" altLang="ja-JP" sz="1200" dirty="0" smtClean="0"/>
          </a:p>
          <a:p>
            <a:pPr marL="812800" indent="-812800"/>
            <a:r>
              <a:rPr lang="ja-JP" altLang="en-US" sz="1200" dirty="0"/>
              <a:t>　</a:t>
            </a:r>
            <a:r>
              <a:rPr lang="ja-JP" altLang="en-US" sz="1200" dirty="0" smtClean="0"/>
              <a:t>　　　　　非日常</a:t>
            </a:r>
            <a:r>
              <a:rPr lang="ja-JP" altLang="en-US" sz="1200" dirty="0"/>
              <a:t>空間の演出</a:t>
            </a:r>
          </a:p>
          <a:p>
            <a:endParaRPr kumimoji="1" lang="ja-JP" altLang="en-US" sz="1600" dirty="0"/>
          </a:p>
        </p:txBody>
      </p:sp>
      <p:grpSp>
        <p:nvGrpSpPr>
          <p:cNvPr id="22" name="グループ化 21"/>
          <p:cNvGrpSpPr/>
          <p:nvPr/>
        </p:nvGrpSpPr>
        <p:grpSpPr>
          <a:xfrm>
            <a:off x="4864578" y="4568832"/>
            <a:ext cx="4258270" cy="2161589"/>
            <a:chOff x="4864578" y="4568832"/>
            <a:chExt cx="4258270" cy="2161589"/>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0301" y="4568832"/>
              <a:ext cx="3920171" cy="2161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テキスト ボックス 26"/>
            <p:cNvSpPr txBox="1"/>
            <p:nvPr/>
          </p:nvSpPr>
          <p:spPr>
            <a:xfrm>
              <a:off x="4864578" y="4568832"/>
              <a:ext cx="4258270" cy="461665"/>
            </a:xfrm>
            <a:prstGeom prst="rect">
              <a:avLst/>
            </a:prstGeom>
            <a:solidFill>
              <a:schemeClr val="bg1"/>
            </a:solidFill>
          </p:spPr>
          <p:txBody>
            <a:bodyPr wrap="square" rtlCol="0">
              <a:spAutoFit/>
            </a:bodyPr>
            <a:lstStyle/>
            <a:p>
              <a:pPr marL="265113" indent="-265113"/>
              <a:r>
                <a:rPr kumimoji="1" lang="ja-JP" altLang="en-US" sz="1200" b="1" dirty="0" smtClean="0"/>
                <a:t>○“ＩＲ”の立地候補地の例</a:t>
              </a:r>
              <a:r>
                <a:rPr kumimoji="1" lang="en-US" altLang="ja-JP" sz="1200" b="1" dirty="0" smtClean="0"/>
                <a:t/>
              </a:r>
              <a:br>
                <a:rPr kumimoji="1" lang="en-US" altLang="ja-JP" sz="1200" b="1" dirty="0" smtClean="0"/>
              </a:br>
              <a:r>
                <a:rPr kumimoji="1" lang="ja-JP" altLang="en-US" sz="1200" b="1" dirty="0" smtClean="0"/>
                <a:t>＝夢洲を軸とした大阪市内ベイエリアなど</a:t>
              </a:r>
              <a:endParaRPr kumimoji="1" lang="ja-JP" altLang="en-US" sz="1200" b="1" dirty="0"/>
            </a:p>
          </p:txBody>
        </p:sp>
      </p:grpSp>
      <p:sp>
        <p:nvSpPr>
          <p:cNvPr id="30" name="テキスト ボックス 29"/>
          <p:cNvSpPr txBox="1"/>
          <p:nvPr/>
        </p:nvSpPr>
        <p:spPr>
          <a:xfrm>
            <a:off x="6279040" y="1556792"/>
            <a:ext cx="2843808" cy="2308324"/>
          </a:xfrm>
          <a:prstGeom prst="rect">
            <a:avLst/>
          </a:prstGeom>
          <a:noFill/>
          <a:ln>
            <a:solidFill>
              <a:schemeClr val="accent1">
                <a:shade val="50000"/>
              </a:schemeClr>
            </a:solidFill>
          </a:ln>
        </p:spPr>
        <p:txBody>
          <a:bodyPr wrap="square" rtlCol="0">
            <a:spAutoFit/>
          </a:bodyPr>
          <a:lstStyle/>
          <a:p>
            <a:r>
              <a:rPr kumimoji="1" lang="ja-JP" altLang="en-US" sz="1200" b="1" dirty="0" smtClean="0"/>
              <a:t>○セーフティネットの構築と地域貢献活動</a:t>
            </a:r>
            <a:endParaRPr kumimoji="1" lang="en-US" altLang="ja-JP" sz="1200" b="1" dirty="0" smtClean="0"/>
          </a:p>
          <a:p>
            <a:endParaRPr lang="en-US" altLang="ja-JP" sz="1200" dirty="0" smtClean="0"/>
          </a:p>
          <a:p>
            <a:r>
              <a:rPr lang="en-US" altLang="ja-JP" sz="1200" dirty="0" smtClean="0"/>
              <a:t>【</a:t>
            </a:r>
            <a:r>
              <a:rPr lang="ja-JP" altLang="en-US" sz="1200" dirty="0" smtClean="0"/>
              <a:t>セーフティネットの構築</a:t>
            </a:r>
            <a:r>
              <a:rPr lang="en-US" altLang="ja-JP" sz="1200" dirty="0" smtClean="0"/>
              <a:t>】</a:t>
            </a:r>
            <a:endParaRPr kumimoji="1" lang="en-US" altLang="ja-JP" sz="1200" dirty="0" smtClean="0"/>
          </a:p>
          <a:p>
            <a:r>
              <a:rPr lang="ja-JP" altLang="en-US" sz="1200" dirty="0" smtClean="0"/>
              <a:t>　・犯罪、不正防止対策</a:t>
            </a:r>
            <a:endParaRPr lang="en-US" altLang="ja-JP" sz="1200" dirty="0" smtClean="0"/>
          </a:p>
          <a:p>
            <a:r>
              <a:rPr kumimoji="1" lang="ja-JP" altLang="en-US" sz="1200" dirty="0" smtClean="0"/>
              <a:t>　・青少年対策</a:t>
            </a:r>
            <a:endParaRPr kumimoji="1" lang="en-US" altLang="ja-JP" sz="1200" dirty="0" smtClean="0"/>
          </a:p>
          <a:p>
            <a:r>
              <a:rPr lang="ja-JP" altLang="en-US" sz="1200" dirty="0" smtClean="0"/>
              <a:t>　・依存症対策　など</a:t>
            </a:r>
            <a:endParaRPr lang="en-US" altLang="ja-JP" sz="1200" dirty="0" smtClean="0"/>
          </a:p>
          <a:p>
            <a:endParaRPr lang="en-US" altLang="ja-JP" sz="1200" dirty="0"/>
          </a:p>
          <a:p>
            <a:r>
              <a:rPr lang="en-US" altLang="ja-JP" sz="1200" dirty="0" smtClean="0"/>
              <a:t>【</a:t>
            </a:r>
            <a:r>
              <a:rPr lang="ja-JP" altLang="en-US" sz="1200" dirty="0" smtClean="0"/>
              <a:t>地域貢献活動</a:t>
            </a:r>
            <a:r>
              <a:rPr lang="en-US" altLang="ja-JP" sz="1200" dirty="0" smtClean="0"/>
              <a:t>】</a:t>
            </a:r>
          </a:p>
          <a:p>
            <a:r>
              <a:rPr lang="ja-JP" altLang="en-US" sz="1200" dirty="0"/>
              <a:t>　・事業者と地元との連絡</a:t>
            </a:r>
            <a:r>
              <a:rPr lang="ja-JP" altLang="en-US" sz="1200" dirty="0" smtClean="0"/>
              <a:t>協議会</a:t>
            </a:r>
            <a:r>
              <a:rPr lang="ja-JP" altLang="en-US" sz="1200" dirty="0"/>
              <a:t>の実施</a:t>
            </a:r>
          </a:p>
          <a:p>
            <a:r>
              <a:rPr lang="ja-JP" altLang="en-US" sz="1200" dirty="0" smtClean="0"/>
              <a:t>　・事</a:t>
            </a:r>
            <a:r>
              <a:rPr lang="ja-JP" altLang="en-US" sz="1200" dirty="0"/>
              <a:t>業者による交通対策の</a:t>
            </a:r>
            <a:r>
              <a:rPr lang="ja-JP" altLang="en-US" sz="1200" dirty="0" smtClean="0"/>
              <a:t>実施</a:t>
            </a:r>
            <a:endParaRPr lang="ja-JP" altLang="en-US" sz="1200" dirty="0"/>
          </a:p>
          <a:p>
            <a:r>
              <a:rPr lang="ja-JP" altLang="en-US" sz="1200" dirty="0" smtClean="0"/>
              <a:t>　・事</a:t>
            </a:r>
            <a:r>
              <a:rPr lang="ja-JP" altLang="en-US" sz="1200" dirty="0"/>
              <a:t>業者による地元の</a:t>
            </a:r>
            <a:r>
              <a:rPr lang="ja-JP" altLang="en-US" sz="1200" dirty="0" smtClean="0"/>
              <a:t>コミュニティ活動</a:t>
            </a:r>
            <a:endParaRPr lang="en-US" altLang="ja-JP" sz="1200" dirty="0" smtClean="0"/>
          </a:p>
          <a:p>
            <a:r>
              <a:rPr lang="ja-JP" altLang="en-US" sz="1200" dirty="0"/>
              <a:t>　</a:t>
            </a:r>
            <a:r>
              <a:rPr lang="ja-JP" altLang="en-US" sz="1200" dirty="0" smtClean="0"/>
              <a:t>　</a:t>
            </a:r>
            <a:r>
              <a:rPr lang="ja-JP" altLang="en-US" sz="1200" dirty="0" err="1" smtClean="0"/>
              <a:t>への</a:t>
            </a:r>
            <a:r>
              <a:rPr lang="ja-JP" altLang="en-US" sz="1200" dirty="0" smtClean="0"/>
              <a:t>支援　など</a:t>
            </a:r>
            <a:endParaRPr lang="ja-JP" altLang="en-US" sz="1200" dirty="0"/>
          </a:p>
        </p:txBody>
      </p:sp>
      <p:sp>
        <p:nvSpPr>
          <p:cNvPr id="3" name="曲折矢印 2"/>
          <p:cNvSpPr/>
          <p:nvPr/>
        </p:nvSpPr>
        <p:spPr>
          <a:xfrm rot="5400000">
            <a:off x="6132925" y="930300"/>
            <a:ext cx="576064" cy="648072"/>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8460432" y="6444044"/>
            <a:ext cx="683568" cy="369332"/>
          </a:xfrm>
          <a:prstGeom prst="rect">
            <a:avLst/>
          </a:prstGeom>
          <a:noFill/>
        </p:spPr>
        <p:txBody>
          <a:bodyPr wrap="square" rtlCol="0">
            <a:spAutoFit/>
          </a:bodyPr>
          <a:lstStyle/>
          <a:p>
            <a:pPr algn="r"/>
            <a:fld id="{9C53C868-FF21-494D-AF88-8B2AF852388B}" type="slidenum">
              <a:rPr kumimoji="1" lang="ja-JP" altLang="en-US" smtClean="0"/>
              <a:pPr algn="r"/>
              <a:t>119</a:t>
            </a:fld>
            <a:endParaRPr kumimoji="1" lang="ja-JP" altLang="en-US" dirty="0"/>
          </a:p>
        </p:txBody>
      </p:sp>
      <p:sp>
        <p:nvSpPr>
          <p:cNvPr id="15" name="正方形/長方形 14"/>
          <p:cNvSpPr/>
          <p:nvPr/>
        </p:nvSpPr>
        <p:spPr>
          <a:xfrm>
            <a:off x="2530165" y="6635631"/>
            <a:ext cx="2544501"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rPr>
              <a:t>大阪エンターテイメント都市構想研究会作成図をもとに加工</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prstClr val="black"/>
                </a:solidFill>
                <a:effectLst/>
                <a:uLnTx/>
                <a:uFillTx/>
              </a:rPr>
              <a:t>H22</a:t>
            </a:r>
            <a:r>
              <a:rPr kumimoji="0" lang="ja-JP" altLang="en-US" sz="600" b="0" i="0" u="none" strike="noStrike" kern="0" cap="none" spc="0" normalizeH="0" baseline="0" noProof="0" dirty="0" smtClean="0">
                <a:ln>
                  <a:noFill/>
                </a:ln>
                <a:solidFill>
                  <a:prstClr val="black"/>
                </a:solidFill>
                <a:effectLst/>
                <a:uLnTx/>
                <a:uFillTx/>
              </a:rPr>
              <a:t>年</a:t>
            </a:r>
            <a:r>
              <a:rPr kumimoji="0" lang="en-US" altLang="ja-JP" sz="600" b="0" i="0" u="none" strike="noStrike" kern="0" cap="none" spc="0" normalizeH="0" baseline="0" noProof="0" dirty="0" smtClean="0">
                <a:ln>
                  <a:noFill/>
                </a:ln>
                <a:solidFill>
                  <a:prstClr val="black"/>
                </a:solidFill>
                <a:effectLst/>
                <a:uLnTx/>
                <a:uFillTx/>
              </a:rPr>
              <a:t>1</a:t>
            </a:r>
            <a:r>
              <a:rPr kumimoji="0" lang="ja-JP" altLang="en-US" sz="600" b="0" i="0" u="none" strike="noStrike" kern="0" cap="none" spc="0" normalizeH="0" baseline="0" noProof="0" dirty="0" smtClean="0">
                <a:ln>
                  <a:noFill/>
                </a:ln>
                <a:solidFill>
                  <a:prstClr val="black"/>
                </a:solidFill>
                <a:effectLst/>
                <a:uLnTx/>
                <a:uFillTx/>
              </a:rPr>
              <a:t>月発行「統合型エンターテイメント・リゾート </a:t>
            </a:r>
            <a:r>
              <a:rPr kumimoji="0" lang="en-US" altLang="ja-JP" sz="600" b="0" i="0" u="none" strike="noStrike" kern="0" cap="none" spc="0" normalizeH="0" baseline="0" noProof="0" dirty="0" smtClean="0">
                <a:ln>
                  <a:noFill/>
                </a:ln>
                <a:solidFill>
                  <a:prstClr val="black"/>
                </a:solidFill>
                <a:effectLst/>
                <a:uLnTx/>
                <a:uFillTx/>
              </a:rPr>
              <a:t>in</a:t>
            </a:r>
            <a:r>
              <a:rPr kumimoji="0" lang="ja-JP" altLang="en-US" sz="600" b="0" i="0" u="none" strike="noStrike" kern="0" cap="none" spc="0" normalizeH="0" baseline="0" noProof="0" dirty="0" smtClean="0">
                <a:ln>
                  <a:noFill/>
                </a:ln>
                <a:solidFill>
                  <a:prstClr val="black"/>
                </a:solidFill>
                <a:effectLst/>
                <a:uLnTx/>
                <a:uFillTx/>
              </a:rPr>
              <a:t> 大阪」報告書より</a:t>
            </a:r>
            <a:endParaRPr kumimoji="0" lang="ja-JP" altLang="en-US" sz="600" b="0" i="0" u="none" strike="noStrike" kern="0" cap="none" spc="0" normalizeH="0" baseline="0" noProof="0" dirty="0" smtClean="0">
              <a:ln>
                <a:noFill/>
              </a:ln>
              <a:solidFill>
                <a:sysClr val="windowText" lastClr="000000"/>
              </a:solidFill>
              <a:effectLst/>
              <a:uLnTx/>
              <a:uFillTx/>
            </a:endParaRPr>
          </a:p>
        </p:txBody>
      </p:sp>
      <p:sp>
        <p:nvSpPr>
          <p:cNvPr id="18" name="テキスト ボックス 17"/>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Ｄ２．（６９）、市　Ｄ２．（８４）</a:t>
            </a:r>
            <a:endParaRPr lang="en-US" altLang="ja-JP" sz="1600" u="sng" dirty="0" smtClean="0"/>
          </a:p>
        </p:txBody>
      </p:sp>
    </p:spTree>
    <p:extLst>
      <p:ext uri="{BB962C8B-B14F-4D97-AF65-F5344CB8AC3E}">
        <p14:creationId xmlns:p14="http://schemas.microsoft.com/office/powerpoint/2010/main" val="38359568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8523932" y="6542236"/>
            <a:ext cx="683568" cy="369332"/>
          </a:xfrm>
          <a:prstGeom prst="rect">
            <a:avLst/>
          </a:prstGeom>
          <a:noFill/>
        </p:spPr>
        <p:txBody>
          <a:bodyPr wrap="square" rtlCol="0">
            <a:spAutoFit/>
          </a:bodyPr>
          <a:lstStyle/>
          <a:p>
            <a:pPr algn="r"/>
            <a:fld id="{9C53C868-FF21-494D-AF88-8B2AF852388B}" type="slidenum">
              <a:rPr kumimoji="1" lang="ja-JP" altLang="en-US" smtClean="0"/>
              <a:pPr algn="r"/>
              <a:t>120</a:t>
            </a:fld>
            <a:endParaRPr kumimoji="1"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4253536828"/>
              </p:ext>
            </p:extLst>
          </p:nvPr>
        </p:nvGraphicFramePr>
        <p:xfrm>
          <a:off x="251520" y="827792"/>
          <a:ext cx="8712968" cy="5481528"/>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110688">
                <a:tc>
                  <a:txBody>
                    <a:bodyPr/>
                    <a:lstStyle/>
                    <a:p>
                      <a:pPr marL="92075" indent="-92075"/>
                      <a:r>
                        <a:rPr kumimoji="1" lang="ja-JP" altLang="en-US" sz="1400" dirty="0" smtClean="0"/>
                        <a:t>・　「府市あわせ（不幸せ）」という揶揄に象徴されるように、大都市制度をめぐる歴史的な経緯をはじめ、大阪府と大阪市の連携は必ずしも十分ではなかった。</a:t>
                      </a:r>
                      <a:endParaRPr kumimoji="1" lang="en-US" altLang="ja-JP" sz="1400" dirty="0" smtClean="0"/>
                    </a:p>
                    <a:p>
                      <a:pPr marL="92075" indent="-92075"/>
                      <a:endParaRPr kumimoji="1" lang="en-US" altLang="ja-JP" sz="1400" dirty="0" smtClean="0"/>
                    </a:p>
                    <a:p>
                      <a:pPr marL="92075" indent="-92075"/>
                      <a:r>
                        <a:rPr kumimoji="1" lang="ja-JP" altLang="en-US" sz="1400" dirty="0" smtClean="0"/>
                        <a:t>・　これまで府市の二重行政の解消や、連携強化が様々な</a:t>
                      </a:r>
                      <a:r>
                        <a:rPr kumimoji="1" lang="ja-JP" altLang="en-US" sz="1400" dirty="0" smtClean="0">
                          <a:solidFill>
                            <a:schemeClr val="tx1"/>
                          </a:solidFill>
                        </a:rPr>
                        <a:t>場で協</a:t>
                      </a:r>
                      <a:r>
                        <a:rPr kumimoji="1" lang="ja-JP" altLang="en-US" sz="1400" dirty="0" smtClean="0"/>
                        <a:t>議されてきたが、抜本的な動きにはつながってこなかった。</a:t>
                      </a:r>
                      <a:endParaRPr kumimoji="1" lang="en-US" altLang="ja-JP" sz="1400" dirty="0" smtClean="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t>・府市共同設置による「大阪府市統合本部」をはじめ、検討推進体制を整備し、経営形態の見直しや、類似・重複する行政サービスなど、府市の重要政策の方向性について、外部有識者の意見を得ながら具体的な方針を決定する</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a:t>
                      </a:r>
                      <a:r>
                        <a:rPr kumimoji="1" lang="en-US" altLang="ja-JP" sz="1400" dirty="0" smtClean="0"/>
                        <a:t>2011.12</a:t>
                      </a:r>
                      <a:r>
                        <a:rPr kumimoji="1" lang="ja-JP" altLang="en-US" sz="1400" dirty="0" smtClean="0"/>
                        <a:t>に、大阪府知事が本部長、大阪市長が副本部長とする、府市共同の「大阪府市統合本部」を設置</a:t>
                      </a:r>
                      <a:endParaRPr kumimoji="1" lang="en-US" altLang="ja-JP" sz="1400" dirty="0" smtClean="0"/>
                    </a:p>
                    <a:p>
                      <a:pPr marL="92075" marR="0" indent="-92075"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a:t>
                      </a:r>
                      <a:r>
                        <a:rPr kumimoji="1" lang="en-US" altLang="ja-JP" sz="1400" dirty="0" smtClean="0"/>
                        <a:t>2013</a:t>
                      </a:r>
                      <a:r>
                        <a:rPr kumimoji="1" lang="ja-JP" altLang="en-US" sz="1400" dirty="0" smtClean="0"/>
                        <a:t>　に特別区設置協議会（法定協議会）を設置、運営</a:t>
                      </a:r>
                      <a:endParaRPr kumimoji="1" lang="en-US" altLang="ja-JP" sz="1400" dirty="0" smtClean="0"/>
                    </a:p>
                    <a:p>
                      <a:pPr marL="92075" indent="-92075"/>
                      <a:endParaRPr kumimoji="1" lang="en-US" altLang="ja-JP" sz="1400" dirty="0" smtClean="0"/>
                    </a:p>
                    <a:p>
                      <a:pPr marL="92075" indent="-92075"/>
                      <a:r>
                        <a:rPr kumimoji="1" lang="ja-JP" altLang="en-US" sz="1400" dirty="0" smtClean="0"/>
                        <a:t>・</a:t>
                      </a:r>
                      <a:r>
                        <a:rPr kumimoji="1" lang="en-US" altLang="ja-JP" sz="1400" dirty="0" smtClean="0"/>
                        <a:t>2013.4</a:t>
                      </a:r>
                      <a:r>
                        <a:rPr kumimoji="1" lang="ja-JP" altLang="en-US" sz="1400" dirty="0" smtClean="0"/>
                        <a:t>に内部組織の共同設置による大都市局を設置</a:t>
                      </a:r>
                      <a:endParaRPr kumimoji="1" lang="en-US" altLang="ja-JP" sz="1400" dirty="0" smtClean="0"/>
                    </a:p>
                    <a:p>
                      <a:pPr marL="92075" indent="-92075"/>
                      <a:endParaRPr kumimoji="1" lang="en-US" altLang="ja-JP" sz="1400" dirty="0" smtClean="0"/>
                    </a:p>
                    <a:p>
                      <a:pPr marL="92075" indent="-92075"/>
                      <a:r>
                        <a:rPr kumimoji="1" lang="ja-JP" altLang="en-US" sz="1400" dirty="0" smtClean="0"/>
                        <a:t>・統合本部会議の下に、有識者による次の戦略会議等を条例により設置</a:t>
                      </a:r>
                      <a:endParaRPr kumimoji="1" lang="en-US" altLang="ja-JP" sz="1400" dirty="0" smtClean="0"/>
                    </a:p>
                    <a:p>
                      <a:pPr marL="92075" indent="-92075"/>
                      <a:r>
                        <a:rPr kumimoji="1" lang="ja-JP" altLang="en-US" sz="1400" dirty="0" smtClean="0"/>
                        <a:t>　①都市魅力戦略会議</a:t>
                      </a:r>
                      <a:endParaRPr kumimoji="1" lang="en-US" altLang="ja-JP" sz="1400" dirty="0" smtClean="0"/>
                    </a:p>
                    <a:p>
                      <a:pPr marL="92075" indent="-92075"/>
                      <a:r>
                        <a:rPr kumimoji="1" lang="ja-JP" altLang="en-US" sz="1400" dirty="0" smtClean="0"/>
                        <a:t>　②新大学構想会議</a:t>
                      </a:r>
                      <a:endParaRPr kumimoji="1" lang="en-US" altLang="ja-JP" sz="1400" dirty="0" smtClean="0"/>
                    </a:p>
                    <a:p>
                      <a:pPr marL="92075" indent="-92075"/>
                      <a:r>
                        <a:rPr kumimoji="1" lang="ja-JP" altLang="en-US" sz="1400" dirty="0" smtClean="0"/>
                        <a:t>　③エネルギー戦略会議</a:t>
                      </a:r>
                      <a:endParaRPr kumimoji="1" lang="en-US" altLang="ja-JP" sz="1400" dirty="0" smtClean="0"/>
                    </a:p>
                    <a:p>
                      <a:pPr marL="92075" indent="-92075"/>
                      <a:r>
                        <a:rPr kumimoji="1" lang="ja-JP" altLang="en-US" sz="1400" dirty="0" smtClean="0"/>
                        <a:t>　④医療戦略会議</a:t>
                      </a:r>
                      <a:endParaRPr kumimoji="1" lang="en-US" altLang="ja-JP" sz="1400" dirty="0" smtClean="0"/>
                    </a:p>
                    <a:p>
                      <a:pPr marL="92075" indent="-92075"/>
                      <a:r>
                        <a:rPr kumimoji="1" lang="ja-JP" altLang="en-US" sz="1400" dirty="0" smtClean="0"/>
                        <a:t>　⑤規制改革会議</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t>・これまで</a:t>
                      </a:r>
                      <a:r>
                        <a:rPr kumimoji="1" lang="en-US" altLang="ja-JP" sz="1400" dirty="0" smtClean="0"/>
                        <a:t>24</a:t>
                      </a:r>
                      <a:r>
                        <a:rPr kumimoji="1" lang="ja-JP" altLang="en-US" sz="1400" dirty="0" smtClean="0"/>
                        <a:t>回に及ぶ府市統合本部会議を開催し、初の統合案件である信用保証協会の経営統合など、府市の重要施策の方針（基本的方向性）を決定</a:t>
                      </a:r>
                      <a:endParaRPr kumimoji="1" lang="en-US" altLang="ja-JP" sz="1400" dirty="0" smtClean="0"/>
                    </a:p>
                    <a:p>
                      <a:pPr marL="92075" indent="-92075"/>
                      <a:endParaRPr kumimoji="1" lang="en-US" altLang="ja-JP" sz="1400" dirty="0" smtClean="0"/>
                    </a:p>
                    <a:p>
                      <a:pPr marL="92075" indent="-92075"/>
                      <a:r>
                        <a:rPr kumimoji="1" lang="ja-JP" altLang="en-US" sz="1400" dirty="0" smtClean="0"/>
                        <a:t>①経営形態の見直し</a:t>
                      </a:r>
                      <a:endParaRPr kumimoji="1" lang="en-US" altLang="ja-JP" sz="1400" dirty="0" smtClean="0"/>
                    </a:p>
                    <a:p>
                      <a:pPr marL="92075" indent="-92075"/>
                      <a:r>
                        <a:rPr kumimoji="1" lang="ja-JP" altLang="en-US" sz="1400" dirty="0" smtClean="0"/>
                        <a:t>・地下鉄、バス、水道、下水道、病院、一般廃棄物、港湾、大学等</a:t>
                      </a:r>
                      <a:endParaRPr kumimoji="1" lang="en-US" altLang="ja-JP" sz="1400" dirty="0" smtClean="0"/>
                    </a:p>
                    <a:p>
                      <a:pPr marL="92075" indent="-92075"/>
                      <a:endParaRPr kumimoji="1" lang="en-US" altLang="ja-JP" sz="1400" dirty="0" smtClean="0"/>
                    </a:p>
                    <a:p>
                      <a:pPr marL="92075" indent="-92075"/>
                      <a:r>
                        <a:rPr kumimoji="1" lang="ja-JP" altLang="en-US" sz="1400" dirty="0" smtClean="0"/>
                        <a:t>②類似・重複する行政サービス</a:t>
                      </a:r>
                      <a:endParaRPr kumimoji="1" lang="en-US" altLang="ja-JP" sz="1400" dirty="0" smtClean="0"/>
                    </a:p>
                    <a:p>
                      <a:pPr marL="92075" indent="-92075"/>
                      <a:r>
                        <a:rPr kumimoji="1" lang="ja-JP" altLang="en-US" sz="1400" dirty="0" smtClean="0"/>
                        <a:t>・公設試験施設、中小企業支援、高校、特別支援学校等</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テキスト ボックス 4"/>
          <p:cNvSpPr txBox="1"/>
          <p:nvPr/>
        </p:nvSpPr>
        <p:spPr>
          <a:xfrm>
            <a:off x="-14684" y="0"/>
            <a:ext cx="3636512"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（３）　大阪府市統合本部</a:t>
            </a:r>
            <a:endPar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Ａ</a:t>
            </a:r>
            <a:r>
              <a:rPr lang="ja-JP" altLang="en-US" sz="1600" u="sng" dirty="0"/>
              <a:t>１０</a:t>
            </a:r>
            <a:r>
              <a:rPr lang="ja-JP" altLang="en-US" sz="1600" u="sng" dirty="0" smtClean="0"/>
              <a:t>．（２０）、市　Ａ１１．（２９）</a:t>
            </a:r>
            <a:endParaRPr lang="en-US" altLang="ja-JP" sz="1600" u="sng" dirty="0" smtClean="0"/>
          </a:p>
        </p:txBody>
      </p:sp>
    </p:spTree>
    <p:extLst>
      <p:ext uri="{BB962C8B-B14F-4D97-AF65-F5344CB8AC3E}">
        <p14:creationId xmlns:p14="http://schemas.microsoft.com/office/powerpoint/2010/main" val="3673213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6160" y="2795308"/>
            <a:ext cx="5189105"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吹き出し 1"/>
          <p:cNvSpPr/>
          <p:nvPr/>
        </p:nvSpPr>
        <p:spPr>
          <a:xfrm>
            <a:off x="6562360" y="1772816"/>
            <a:ext cx="2267992" cy="774682"/>
          </a:xfrm>
          <a:prstGeom prst="wedgeRoundRectCallout">
            <a:avLst>
              <a:gd name="adj1" fmla="val -41312"/>
              <a:gd name="adj2" fmla="val 81333"/>
              <a:gd name="adj3" fmla="val 16667"/>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地方自治法</a:t>
            </a:r>
            <a:r>
              <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に基づく</a:t>
            </a:r>
            <a:endPar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内部組織の共同設置</a:t>
            </a:r>
            <a:endPar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1100" dirty="0" smtClean="0">
                <a:solidFill>
                  <a:schemeClr val="tx1"/>
                </a:solidFill>
                <a:latin typeface="HG丸ｺﾞｼｯｸM-PRO" panose="020F0600000000000000" pitchFamily="50" charset="-128"/>
                <a:ea typeface="HG丸ｺﾞｼｯｸM-PRO" panose="020F0600000000000000" pitchFamily="50" charset="-128"/>
              </a:rPr>
              <a:t>（法第</a:t>
            </a:r>
            <a:r>
              <a:rPr kumimoji="1" lang="en-US" altLang="ja-JP" sz="1100" dirty="0" smtClean="0">
                <a:solidFill>
                  <a:schemeClr val="tx1"/>
                </a:solidFill>
                <a:latin typeface="HG丸ｺﾞｼｯｸM-PRO" panose="020F0600000000000000" pitchFamily="50" charset="-128"/>
                <a:ea typeface="HG丸ｺﾞｼｯｸM-PRO" panose="020F0600000000000000" pitchFamily="50" charset="-128"/>
              </a:rPr>
              <a:t>252</a:t>
            </a:r>
            <a:r>
              <a:rPr kumimoji="1" lang="ja-JP" altLang="en-US" sz="1100" dirty="0" smtClean="0">
                <a:solidFill>
                  <a:schemeClr val="tx1"/>
                </a:solidFill>
                <a:latin typeface="HG丸ｺﾞｼｯｸM-PRO" panose="020F0600000000000000" pitchFamily="50" charset="-128"/>
                <a:ea typeface="HG丸ｺﾞｼｯｸM-PRO" panose="020F0600000000000000" pitchFamily="50" charset="-128"/>
              </a:rPr>
              <a:t>条の７）</a:t>
            </a:r>
            <a:endParaRPr kumimoji="1"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11" name="角丸四角形吹き出し 10"/>
          <p:cNvSpPr/>
          <p:nvPr/>
        </p:nvSpPr>
        <p:spPr>
          <a:xfrm>
            <a:off x="325800" y="2997080"/>
            <a:ext cx="2809080" cy="1152000"/>
          </a:xfrm>
          <a:prstGeom prst="wedgeRoundRectCallout">
            <a:avLst>
              <a:gd name="adj1" fmla="val 62052"/>
              <a:gd name="adj2" fmla="val 7015"/>
              <a:gd name="adj3" fmla="val 16667"/>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latin typeface="HG丸ｺﾞｼｯｸM-PRO" panose="020F0600000000000000" pitchFamily="50" charset="-128"/>
                <a:ea typeface="HG丸ｺﾞｼｯｸM-PRO" panose="020F0600000000000000" pitchFamily="50" charset="-128"/>
              </a:rPr>
              <a:t>『</a:t>
            </a:r>
            <a:r>
              <a:rPr lang="zh-TW" altLang="en-US" sz="1400" b="1" dirty="0" smtClean="0">
                <a:solidFill>
                  <a:schemeClr val="tx1"/>
                </a:solidFill>
                <a:latin typeface="HG丸ｺﾞｼｯｸM-PRO" panose="020F0600000000000000" pitchFamily="50" charset="-128"/>
                <a:ea typeface="HG丸ｺﾞｼｯｸM-PRO" panose="020F0600000000000000" pitchFamily="50" charset="-128"/>
              </a:rPr>
              <a:t>大阪府</a:t>
            </a:r>
            <a:r>
              <a:rPr lang="zh-TW" altLang="en-US" sz="1400" b="1" dirty="0">
                <a:solidFill>
                  <a:schemeClr val="tx1"/>
                </a:solidFill>
                <a:latin typeface="HG丸ｺﾞｼｯｸM-PRO" panose="020F0600000000000000" pitchFamily="50" charset="-128"/>
                <a:ea typeface="HG丸ｺﾞｼｯｸM-PRO" panose="020F0600000000000000" pitchFamily="50" charset="-128"/>
              </a:rPr>
              <a:t>市統合本部設置</a:t>
            </a:r>
            <a:r>
              <a:rPr lang="zh-TW" altLang="en-US" sz="1400" b="1" dirty="0" smtClean="0">
                <a:solidFill>
                  <a:schemeClr val="tx1"/>
                </a:solidFill>
                <a:latin typeface="HG丸ｺﾞｼｯｸM-PRO" panose="020F0600000000000000" pitchFamily="50" charset="-128"/>
                <a:ea typeface="HG丸ｺﾞｼｯｸM-PRO" panose="020F0600000000000000" pitchFamily="50" charset="-128"/>
              </a:rPr>
              <a:t>要綱</a:t>
            </a:r>
            <a:r>
              <a:rPr lang="en-US" altLang="ja-JP" sz="14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tx1"/>
                </a:solidFill>
                <a:latin typeface="HG丸ｺﾞｼｯｸM-PRO" panose="020F0600000000000000" pitchFamily="50" charset="-128"/>
                <a:ea typeface="HG丸ｺﾞｼｯｸM-PRO" panose="020F0600000000000000" pitchFamily="50" charset="-128"/>
              </a:rPr>
              <a:t>に基づく検討体制の</a:t>
            </a:r>
            <a:r>
              <a:rPr lang="ja-JP" altLang="en-US" sz="1400" b="1" dirty="0">
                <a:solidFill>
                  <a:schemeClr val="tx1"/>
                </a:solidFill>
                <a:latin typeface="HG丸ｺﾞｼｯｸM-PRO" panose="020F0600000000000000" pitchFamily="50" charset="-128"/>
                <a:ea typeface="HG丸ｺﾞｼｯｸM-PRO" panose="020F0600000000000000" pitchFamily="50" charset="-128"/>
              </a:rPr>
              <a:t>整備</a:t>
            </a:r>
            <a:endParaRPr lang="en-US" altLang="ja-JP" sz="1400" b="1" dirty="0" smtClean="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600" b="1"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400" b="1" dirty="0" smtClean="0">
                <a:solidFill>
                  <a:schemeClr val="tx1"/>
                </a:solidFill>
                <a:latin typeface="HG丸ｺﾞｼｯｸM-PRO" panose="020F0600000000000000" pitchFamily="50" charset="-128"/>
                <a:ea typeface="HG丸ｺﾞｼｯｸM-PRO" panose="020F0600000000000000" pitchFamily="50" charset="-128"/>
              </a:rPr>
              <a:t>本部長：知事</a:t>
            </a:r>
            <a:endParaRPr lang="en-US" altLang="ja-JP" sz="1400" b="1"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400" b="1" dirty="0" smtClean="0">
                <a:solidFill>
                  <a:schemeClr val="tx1"/>
                </a:solidFill>
                <a:latin typeface="HG丸ｺﾞｼｯｸM-PRO" panose="020F0600000000000000" pitchFamily="50" charset="-128"/>
                <a:ea typeface="HG丸ｺﾞｼｯｸM-PRO" panose="020F0600000000000000" pitchFamily="50" charset="-128"/>
              </a:rPr>
              <a:t>副本部長：市長</a:t>
            </a:r>
            <a:endParaRPr kumimoji="1" lang="ja-JP" altLang="en-US" sz="1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2" name="角丸四角形吹き出し 11"/>
          <p:cNvSpPr/>
          <p:nvPr/>
        </p:nvSpPr>
        <p:spPr>
          <a:xfrm>
            <a:off x="326568" y="5243580"/>
            <a:ext cx="2809080" cy="720080"/>
          </a:xfrm>
          <a:prstGeom prst="wedgeRoundRectCallout">
            <a:avLst>
              <a:gd name="adj1" fmla="val 72917"/>
              <a:gd name="adj2" fmla="val -18411"/>
              <a:gd name="adj3" fmla="val 16667"/>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大阪府市共同設置附属機関条例</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p>
          <a:p>
            <a:pPr algn="ct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に基づき、各種戦略会議を設置</a:t>
            </a:r>
            <a:endParaRPr kumimoji="1"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353352" y="6432418"/>
            <a:ext cx="4202204" cy="253916"/>
          </a:xfrm>
          <a:prstGeom prst="rect">
            <a:avLst/>
          </a:prstGeom>
          <a:noFill/>
        </p:spPr>
        <p:txBody>
          <a:bodyPr wrap="square" rtlCol="0">
            <a:spAutoFit/>
          </a:bodyPr>
          <a:lstStyle/>
          <a:p>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18</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回府市統合本部会議資料</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2013.2.8</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）を時点修正</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3968404" y="5719765"/>
            <a:ext cx="972000" cy="180000"/>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規制改革</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会議</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8460432" y="6499001"/>
            <a:ext cx="683568" cy="369332"/>
          </a:xfrm>
          <a:prstGeom prst="rect">
            <a:avLst/>
          </a:prstGeom>
          <a:noFill/>
        </p:spPr>
        <p:txBody>
          <a:bodyPr wrap="square" rtlCol="0">
            <a:spAutoFit/>
          </a:bodyPr>
          <a:lstStyle/>
          <a:p>
            <a:pPr algn="r"/>
            <a:fld id="{9C53C868-FF21-494D-AF88-8B2AF852388B}" type="slidenum">
              <a:rPr kumimoji="1" lang="ja-JP" altLang="en-US" smtClean="0"/>
              <a:pPr algn="r"/>
              <a:t>121</a:t>
            </a:fld>
            <a:endParaRPr kumimoji="1" lang="ja-JP" altLang="en-US" dirty="0"/>
          </a:p>
        </p:txBody>
      </p:sp>
      <p:sp>
        <p:nvSpPr>
          <p:cNvPr id="4" name="正方形/長方形 3"/>
          <p:cNvSpPr/>
          <p:nvPr/>
        </p:nvSpPr>
        <p:spPr>
          <a:xfrm>
            <a:off x="639696" y="910461"/>
            <a:ext cx="8036760" cy="646331"/>
          </a:xfrm>
          <a:prstGeom prst="rect">
            <a:avLst/>
          </a:prstGeom>
        </p:spPr>
        <p:txBody>
          <a:bodyPr wrap="square">
            <a:spAutoFit/>
          </a:bodyPr>
          <a:lstStyle/>
          <a:p>
            <a:pPr marL="285750" indent="-285750">
              <a:buFont typeface="Arial" panose="020B0604020202020204" pitchFamily="34" charset="0"/>
              <a:buChar char="•"/>
            </a:pPr>
            <a:r>
              <a:rPr lang="ja-JP" altLang="en-US" dirty="0">
                <a:latin typeface="+mn-ea"/>
                <a:cs typeface="メイリオ" panose="020B0604030504040204" pitchFamily="50" charset="-128"/>
              </a:rPr>
              <a:t>大阪府と大阪市の</a:t>
            </a:r>
            <a:r>
              <a:rPr lang="ja-JP" altLang="en-US" dirty="0" smtClean="0">
                <a:latin typeface="+mn-ea"/>
                <a:cs typeface="メイリオ" panose="020B0604030504040204" pitchFamily="50" charset="-128"/>
              </a:rPr>
              <a:t>共同に</a:t>
            </a:r>
            <a:r>
              <a:rPr lang="ja-JP" altLang="en-US" dirty="0">
                <a:latin typeface="+mn-ea"/>
                <a:cs typeface="メイリオ" panose="020B0604030504040204" pitchFamily="50" charset="-128"/>
              </a:rPr>
              <a:t>よる府市統合本部</a:t>
            </a:r>
            <a:r>
              <a:rPr lang="ja-JP" altLang="en-US" dirty="0" smtClean="0">
                <a:latin typeface="+mn-ea"/>
                <a:cs typeface="メイリオ" panose="020B0604030504040204" pitchFamily="50" charset="-128"/>
              </a:rPr>
              <a:t>を設置すると</a:t>
            </a:r>
            <a:r>
              <a:rPr lang="ja-JP" altLang="en-US" dirty="0">
                <a:latin typeface="+mn-ea"/>
                <a:cs typeface="メイリオ" panose="020B0604030504040204" pitchFamily="50" charset="-128"/>
              </a:rPr>
              <a:t>ともに、法に</a:t>
            </a:r>
            <a:r>
              <a:rPr lang="ja-JP" altLang="en-US" dirty="0" smtClean="0">
                <a:latin typeface="+mn-ea"/>
                <a:cs typeface="メイリオ" panose="020B0604030504040204" pitchFamily="50" charset="-128"/>
              </a:rPr>
              <a:t>基づく内部組織の共同設置を</a:t>
            </a:r>
            <a:r>
              <a:rPr lang="ja-JP" altLang="en-US" dirty="0">
                <a:latin typeface="+mn-ea"/>
                <a:cs typeface="メイリオ" panose="020B0604030504040204" pitchFamily="50" charset="-128"/>
              </a:rPr>
              <a:t>整備するなど、</a:t>
            </a:r>
            <a:r>
              <a:rPr lang="ja-JP" altLang="en-US" dirty="0" smtClean="0">
                <a:latin typeface="+mn-ea"/>
                <a:cs typeface="メイリオ" panose="020B0604030504040204" pitchFamily="50" charset="-128"/>
              </a:rPr>
              <a:t>検討の推進体制</a:t>
            </a:r>
            <a:r>
              <a:rPr lang="ja-JP" altLang="en-US" dirty="0">
                <a:latin typeface="+mn-ea"/>
                <a:cs typeface="メイリオ" panose="020B0604030504040204" pitchFamily="50" charset="-128"/>
              </a:rPr>
              <a:t>を強化</a:t>
            </a:r>
            <a:endParaRPr lang="en-US" altLang="ja-JP" dirty="0">
              <a:latin typeface="+mn-ea"/>
              <a:cs typeface="メイリオ" panose="020B0604030504040204" pitchFamily="50" charset="-128"/>
            </a:endParaRPr>
          </a:p>
        </p:txBody>
      </p:sp>
      <p:sp>
        <p:nvSpPr>
          <p:cNvPr id="16" name="正方形/長方形 15"/>
          <p:cNvSpPr/>
          <p:nvPr/>
        </p:nvSpPr>
        <p:spPr>
          <a:xfrm>
            <a:off x="3494152" y="2793240"/>
            <a:ext cx="2852184" cy="2373841"/>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府 市 統 合 本 部</a:t>
            </a:r>
            <a:endParaRPr kumimoji="1"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dirty="0"/>
          </a:p>
          <a:p>
            <a:pPr algn="ctr"/>
            <a:r>
              <a:rPr kumimoji="1" lang="ja-JP" altLang="en-US" sz="1000" dirty="0" smtClean="0">
                <a:latin typeface="HGPｺﾞｼｯｸM" panose="020B0600000000000000" pitchFamily="50" charset="-128"/>
                <a:ea typeface="HGPｺﾞｼｯｸM" panose="020B0600000000000000" pitchFamily="50" charset="-128"/>
              </a:rPr>
              <a:t>従来は「府大都市制度室」と「市都市制度改革室」</a:t>
            </a:r>
            <a:endParaRPr kumimoji="1" lang="en-US" altLang="ja-JP" sz="1000" dirty="0" smtClean="0">
              <a:latin typeface="HGPｺﾞｼｯｸM" panose="020B0600000000000000" pitchFamily="50" charset="-128"/>
              <a:ea typeface="HGPｺﾞｼｯｸM" panose="020B0600000000000000" pitchFamily="50" charset="-128"/>
            </a:endParaRPr>
          </a:p>
          <a:p>
            <a:pPr algn="ctr"/>
            <a:r>
              <a:rPr kumimoji="1" lang="ja-JP" altLang="en-US" sz="1000" dirty="0" smtClean="0">
                <a:latin typeface="HGPｺﾞｼｯｸM" panose="020B0600000000000000" pitchFamily="50" charset="-128"/>
                <a:ea typeface="HGPｺﾞｼｯｸM" panose="020B0600000000000000" pitchFamily="50" charset="-128"/>
              </a:rPr>
              <a:t>に指揮命令</a:t>
            </a:r>
            <a:endParaRPr kumimoji="1" lang="en-US" altLang="ja-JP" sz="1000" dirty="0" smtClean="0">
              <a:latin typeface="HGPｺﾞｼｯｸM" panose="020B0600000000000000" pitchFamily="50" charset="-128"/>
              <a:ea typeface="HGPｺﾞｼｯｸM" panose="020B0600000000000000" pitchFamily="50" charset="-128"/>
            </a:endParaRPr>
          </a:p>
          <a:p>
            <a:pPr algn="ctr"/>
            <a:r>
              <a:rPr lang="ja-JP" altLang="en-US" sz="1000" dirty="0" smtClean="0">
                <a:latin typeface="HGPｺﾞｼｯｸM" panose="020B0600000000000000" pitchFamily="50" charset="-128"/>
                <a:ea typeface="HGPｺﾞｼｯｸM" panose="020B0600000000000000" pitchFamily="50" charset="-128"/>
              </a:rPr>
              <a:t>府市各</a:t>
            </a:r>
            <a:r>
              <a:rPr lang="ja-JP" altLang="en-US" sz="1000" dirty="0">
                <a:latin typeface="HGPｺﾞｼｯｸM" panose="020B0600000000000000" pitchFamily="50" charset="-128"/>
                <a:ea typeface="HGPｺﾞｼｯｸM" panose="020B0600000000000000" pitchFamily="50" charset="-128"/>
              </a:rPr>
              <a:t>部局へ</a:t>
            </a:r>
            <a:r>
              <a:rPr lang="ja-JP" altLang="en-US" sz="1000" dirty="0" smtClean="0">
                <a:latin typeface="HGPｺﾞｼｯｸM" panose="020B0600000000000000" pitchFamily="50" charset="-128"/>
                <a:ea typeface="HGPｺﾞｼｯｸM" panose="020B0600000000000000" pitchFamily="50" charset="-128"/>
              </a:rPr>
              <a:t>の指示も府市それぞれで実施</a:t>
            </a:r>
            <a:endParaRPr lang="en-US" altLang="ja-JP" sz="1000" dirty="0" smtClean="0">
              <a:latin typeface="HGPｺﾞｼｯｸM" panose="020B0600000000000000" pitchFamily="50" charset="-128"/>
              <a:ea typeface="HGPｺﾞｼｯｸM" panose="020B0600000000000000" pitchFamily="50" charset="-128"/>
            </a:endParaRPr>
          </a:p>
          <a:p>
            <a:pPr algn="ctr"/>
            <a:endParaRPr kumimoji="1" lang="en-US" altLang="ja-JP" sz="900" dirty="0" smtClean="0">
              <a:latin typeface="HGPｺﾞｼｯｸM" panose="020B0600000000000000" pitchFamily="50" charset="-128"/>
              <a:ea typeface="HGPｺﾞｼｯｸM" panose="020B0600000000000000" pitchFamily="50" charset="-128"/>
            </a:endParaRPr>
          </a:p>
          <a:p>
            <a:pPr algn="ctr"/>
            <a:endParaRPr kumimoji="1" lang="en-US" altLang="ja-JP" sz="900" dirty="0" smtClean="0">
              <a:latin typeface="HGPｺﾞｼｯｸM" panose="020B0600000000000000" pitchFamily="50" charset="-128"/>
              <a:ea typeface="HGPｺﾞｼｯｸM" panose="020B0600000000000000" pitchFamily="50" charset="-128"/>
            </a:endParaRPr>
          </a:p>
          <a:p>
            <a:pPr algn="ctr"/>
            <a:endParaRPr kumimoji="1" lang="en-US" altLang="ja-JP" sz="900" dirty="0">
              <a:latin typeface="HGPｺﾞｼｯｸM" panose="020B0600000000000000" pitchFamily="50" charset="-128"/>
              <a:ea typeface="HGPｺﾞｼｯｸM" panose="020B0600000000000000" pitchFamily="50" charset="-128"/>
            </a:endParaRPr>
          </a:p>
          <a:p>
            <a:pPr algn="ctr"/>
            <a:r>
              <a:rPr lang="ja-JP" altLang="en-US" sz="1050" b="1" dirty="0" smtClean="0">
                <a:latin typeface="HGPｺﾞｼｯｸM" panose="020B0600000000000000" pitchFamily="50" charset="-128"/>
                <a:ea typeface="HGPｺﾞｼｯｸM" panose="020B0600000000000000" pitchFamily="50" charset="-128"/>
              </a:rPr>
              <a:t>指揮命令先が“大都市局”に一本化</a:t>
            </a:r>
            <a:endParaRPr lang="en-US" altLang="ja-JP" sz="1050" b="1" dirty="0" smtClean="0">
              <a:latin typeface="HGPｺﾞｼｯｸM" panose="020B0600000000000000" pitchFamily="50" charset="-128"/>
              <a:ea typeface="HGPｺﾞｼｯｸM" panose="020B0600000000000000" pitchFamily="50" charset="-128"/>
            </a:endParaRPr>
          </a:p>
          <a:p>
            <a:pPr algn="ctr"/>
            <a:r>
              <a:rPr kumimoji="1" lang="ja-JP" altLang="en-US" sz="1050" b="1" dirty="0" smtClean="0">
                <a:latin typeface="HGPｺﾞｼｯｸM" panose="020B0600000000000000" pitchFamily="50" charset="-128"/>
                <a:ea typeface="HGPｺﾞｼｯｸM" panose="020B0600000000000000" pitchFamily="50" charset="-128"/>
              </a:rPr>
              <a:t>あわせて府市各局への指示も一本化</a:t>
            </a:r>
            <a:endParaRPr kumimoji="1" lang="ja-JP" altLang="en-US" sz="1050" b="1" dirty="0">
              <a:latin typeface="HGPｺﾞｼｯｸM" panose="020B0600000000000000" pitchFamily="50" charset="-128"/>
              <a:ea typeface="HGPｺﾞｼｯｸM" panose="020B0600000000000000" pitchFamily="50" charset="-128"/>
            </a:endParaRPr>
          </a:p>
        </p:txBody>
      </p:sp>
      <p:sp>
        <p:nvSpPr>
          <p:cNvPr id="6" name="二等辺三角形 5"/>
          <p:cNvSpPr/>
          <p:nvPr/>
        </p:nvSpPr>
        <p:spPr>
          <a:xfrm rot="10800000">
            <a:off x="4618224" y="4158970"/>
            <a:ext cx="720000" cy="14400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09104" y="282134"/>
            <a:ext cx="3138760" cy="338554"/>
          </a:xfrm>
          <a:prstGeom prst="rect">
            <a:avLst/>
          </a:prstGeom>
          <a:noFill/>
        </p:spPr>
        <p:txBody>
          <a:bodyPr wrap="square" rtlCol="0">
            <a:spAutoFit/>
          </a:bodyPr>
          <a:lstStyle/>
          <a:p>
            <a:r>
              <a:rPr lang="ja-JP" altLang="en-US" sz="1600" dirty="0" smtClean="0"/>
              <a:t>■大阪府市統合本部の設置</a:t>
            </a:r>
            <a:endParaRPr kumimoji="1" lang="ja-JP" altLang="en-US" sz="1600" dirty="0"/>
          </a:p>
        </p:txBody>
      </p:sp>
      <p:sp>
        <p:nvSpPr>
          <p:cNvPr id="15" name="テキスト ボックス 14"/>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Ａ</a:t>
            </a:r>
            <a:r>
              <a:rPr lang="ja-JP" altLang="en-US" sz="1600" u="sng" dirty="0"/>
              <a:t>１０</a:t>
            </a:r>
            <a:r>
              <a:rPr lang="ja-JP" altLang="en-US" sz="1600" u="sng" dirty="0" smtClean="0"/>
              <a:t>．（２０）、市　Ａ１１．（２９）</a:t>
            </a:r>
            <a:endParaRPr lang="en-US" altLang="ja-JP" sz="1600" u="sng" dirty="0" smtClean="0"/>
          </a:p>
        </p:txBody>
      </p:sp>
    </p:spTree>
    <p:extLst>
      <p:ext uri="{BB962C8B-B14F-4D97-AF65-F5344CB8AC3E}">
        <p14:creationId xmlns:p14="http://schemas.microsoft.com/office/powerpoint/2010/main" val="2363967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8467660" y="6485964"/>
            <a:ext cx="683568" cy="369332"/>
          </a:xfrm>
          <a:prstGeom prst="rect">
            <a:avLst/>
          </a:prstGeom>
          <a:noFill/>
        </p:spPr>
        <p:txBody>
          <a:bodyPr wrap="square" rtlCol="0">
            <a:spAutoFit/>
          </a:bodyPr>
          <a:lstStyle/>
          <a:p>
            <a:pPr algn="r"/>
            <a:fld id="{9C53C868-FF21-494D-AF88-8B2AF852388B}" type="slidenum">
              <a:rPr kumimoji="1" lang="ja-JP" altLang="en-US" smtClean="0"/>
              <a:pPr algn="r"/>
              <a:t>122</a:t>
            </a:fld>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007" y="2991083"/>
            <a:ext cx="4005985" cy="294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044841"/>
            <a:ext cx="4005985" cy="289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478498" y="6439798"/>
            <a:ext cx="3229406" cy="253916"/>
          </a:xfrm>
          <a:prstGeom prst="rect">
            <a:avLst/>
          </a:prstGeom>
          <a:noFill/>
        </p:spPr>
        <p:txBody>
          <a:bodyPr wrap="squar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メイリオ" panose="020B0604030504040204" pitchFamily="50" charset="-128"/>
              </a:rPr>
              <a:t>第</a:t>
            </a:r>
            <a:r>
              <a:rPr kumimoji="1" lang="en-US" altLang="ja-JP" sz="1050" dirty="0" smtClean="0">
                <a:latin typeface="HGSｺﾞｼｯｸM" panose="020B0600000000000000" pitchFamily="50" charset="-128"/>
                <a:ea typeface="HGSｺﾞｼｯｸM" panose="020B0600000000000000" pitchFamily="50" charset="-128"/>
                <a:cs typeface="メイリオ" panose="020B0604030504040204" pitchFamily="50" charset="-128"/>
              </a:rPr>
              <a:t>1</a:t>
            </a:r>
            <a:r>
              <a:rPr kumimoji="1" lang="ja-JP" altLang="en-US" sz="1050" dirty="0" smtClean="0">
                <a:latin typeface="HGSｺﾞｼｯｸM" panose="020B0600000000000000" pitchFamily="50" charset="-128"/>
                <a:ea typeface="HGSｺﾞｼｯｸM" panose="020B0600000000000000" pitchFamily="50" charset="-128"/>
                <a:cs typeface="メイリオ" panose="020B0604030504040204" pitchFamily="50" charset="-128"/>
              </a:rPr>
              <a:t>回府市統合本部会議資料</a:t>
            </a:r>
            <a:r>
              <a:rPr lang="ja-JP" altLang="en-US" sz="1050" dirty="0" smtClean="0">
                <a:latin typeface="HGSｺﾞｼｯｸM" panose="020B0600000000000000" pitchFamily="50" charset="-128"/>
                <a:ea typeface="HGSｺﾞｼｯｸM" panose="020B0600000000000000" pitchFamily="50" charset="-128"/>
                <a:cs typeface="メイリオ" panose="020B0604030504040204" pitchFamily="50" charset="-128"/>
              </a:rPr>
              <a:t>　（</a:t>
            </a:r>
            <a:r>
              <a:rPr lang="en-US" altLang="ja-JP" sz="1050" dirty="0" smtClean="0">
                <a:latin typeface="HGSｺﾞｼｯｸM" panose="020B0600000000000000" pitchFamily="50" charset="-128"/>
                <a:ea typeface="HGSｺﾞｼｯｸM" panose="020B0600000000000000" pitchFamily="50" charset="-128"/>
                <a:cs typeface="メイリオ" panose="020B0604030504040204" pitchFamily="50" charset="-128"/>
              </a:rPr>
              <a:t>2011.12.27</a:t>
            </a:r>
            <a:r>
              <a:rPr lang="ja-JP" altLang="en-US" sz="1050" dirty="0" smtClean="0">
                <a:latin typeface="HGSｺﾞｼｯｸM" panose="020B0600000000000000" pitchFamily="50" charset="-128"/>
                <a:ea typeface="HGSｺﾞｼｯｸM" panose="020B0600000000000000" pitchFamily="50" charset="-128"/>
                <a:cs typeface="メイリオ" panose="020B0604030504040204" pitchFamily="50" charset="-128"/>
              </a:rPr>
              <a:t>）より</a:t>
            </a:r>
            <a:endParaRPr kumimoji="1" lang="ja-JP" altLang="en-US" sz="1050" dirty="0">
              <a:latin typeface="HGSｺﾞｼｯｸM" panose="020B0600000000000000" pitchFamily="50" charset="-128"/>
              <a:ea typeface="HGSｺﾞｼｯｸM" panose="020B0600000000000000" pitchFamily="50" charset="-128"/>
              <a:cs typeface="メイリオ" panose="020B0604030504040204" pitchFamily="50" charset="-128"/>
            </a:endParaRPr>
          </a:p>
        </p:txBody>
      </p:sp>
      <p:sp>
        <p:nvSpPr>
          <p:cNvPr id="8" name="テキスト ボックス 7"/>
          <p:cNvSpPr txBox="1"/>
          <p:nvPr/>
        </p:nvSpPr>
        <p:spPr>
          <a:xfrm>
            <a:off x="615859" y="984496"/>
            <a:ext cx="7988589" cy="1661993"/>
          </a:xfrm>
          <a:prstGeom prst="rect">
            <a:avLst/>
          </a:prstGeom>
          <a:noFill/>
        </p:spPr>
        <p:txBody>
          <a:bodyPr wrap="square" rtlCol="0">
            <a:spAutoFit/>
          </a:bodyPr>
          <a:lstStyle/>
          <a:p>
            <a:pPr marL="285750" indent="-285750">
              <a:buFont typeface="Arial" panose="020B0604020202020204" pitchFamily="34" charset="0"/>
              <a:buChar char="•"/>
            </a:pPr>
            <a:r>
              <a:rPr lang="ja-JP" altLang="en-US" dirty="0" smtClean="0">
                <a:latin typeface="+mn-ea"/>
                <a:cs typeface="メイリオ" panose="020B0604030504040204" pitchFamily="50" charset="-128"/>
              </a:rPr>
              <a:t>府</a:t>
            </a:r>
            <a:r>
              <a:rPr lang="ja-JP" altLang="en-US" dirty="0">
                <a:latin typeface="+mn-ea"/>
                <a:cs typeface="メイリオ" panose="020B0604030504040204" pitchFamily="50" charset="-128"/>
              </a:rPr>
              <a:t>市統合本部では</a:t>
            </a:r>
            <a:r>
              <a:rPr lang="ja-JP" altLang="en-US" dirty="0" smtClean="0">
                <a:latin typeface="+mn-ea"/>
                <a:cs typeface="メイリオ" panose="020B0604030504040204" pitchFamily="50" charset="-128"/>
              </a:rPr>
              <a:t>、大阪にふさわしい大都市</a:t>
            </a:r>
            <a:r>
              <a:rPr lang="ja-JP" altLang="en-US" dirty="0">
                <a:latin typeface="+mn-ea"/>
                <a:cs typeface="メイリオ" panose="020B0604030504040204" pitchFamily="50" charset="-128"/>
              </a:rPr>
              <a:t>制度の検討を進める</a:t>
            </a:r>
            <a:r>
              <a:rPr lang="ja-JP" altLang="en-US" dirty="0" smtClean="0">
                <a:latin typeface="+mn-ea"/>
                <a:cs typeface="メイリオ" panose="020B0604030504040204" pitchFamily="50" charset="-128"/>
              </a:rPr>
              <a:t>ため主に、①</a:t>
            </a:r>
            <a:r>
              <a:rPr lang="ja-JP" altLang="en-US" dirty="0">
                <a:latin typeface="+mn-ea"/>
                <a:cs typeface="メイリオ" panose="020B0604030504040204" pitchFamily="50" charset="-128"/>
              </a:rPr>
              <a:t>大都市制度、②広域行政・二重行政、③府市戦略の協議、</a:t>
            </a:r>
            <a:r>
              <a:rPr lang="ja-JP" altLang="en-US" dirty="0" smtClean="0">
                <a:latin typeface="+mn-ea"/>
                <a:cs typeface="メイリオ" panose="020B0604030504040204" pitchFamily="50" charset="-128"/>
              </a:rPr>
              <a:t>の主に三つ</a:t>
            </a:r>
            <a:r>
              <a:rPr lang="ja-JP" altLang="en-US" dirty="0">
                <a:latin typeface="+mn-ea"/>
                <a:cs typeface="メイリオ" panose="020B0604030504040204" pitchFamily="50" charset="-128"/>
              </a:rPr>
              <a:t>のテーマを</a:t>
            </a:r>
            <a:r>
              <a:rPr lang="ja-JP" altLang="en-US" dirty="0" smtClean="0">
                <a:latin typeface="+mn-ea"/>
                <a:cs typeface="メイリオ" panose="020B0604030504040204" pitchFamily="50" charset="-128"/>
              </a:rPr>
              <a:t>協議</a:t>
            </a:r>
            <a:endParaRPr lang="en-US" altLang="ja-JP" dirty="0" smtClean="0">
              <a:latin typeface="+mn-ea"/>
              <a:cs typeface="メイリオ" panose="020B0604030504040204" pitchFamily="50" charset="-128"/>
            </a:endParaRPr>
          </a:p>
          <a:p>
            <a:pPr marL="285750" indent="-285750">
              <a:buFont typeface="Arial" panose="020B0604020202020204" pitchFamily="34" charset="0"/>
              <a:buChar char="•"/>
            </a:pPr>
            <a:endParaRPr lang="en-US" altLang="ja-JP" sz="1200" dirty="0" smtClean="0">
              <a:latin typeface="+mn-ea"/>
              <a:cs typeface="メイリオ" panose="020B0604030504040204" pitchFamily="50" charset="-128"/>
            </a:endParaRPr>
          </a:p>
          <a:p>
            <a:pPr marL="285750" indent="-285750">
              <a:buFont typeface="Arial" panose="020B0604020202020204" pitchFamily="34" charset="0"/>
              <a:buChar char="•"/>
            </a:pPr>
            <a:r>
              <a:rPr lang="ja-JP" altLang="en-US" dirty="0" smtClean="0">
                <a:latin typeface="+mn-ea"/>
                <a:cs typeface="メイリオ" panose="020B0604030504040204" pitchFamily="50" charset="-128"/>
              </a:rPr>
              <a:t>これまで</a:t>
            </a:r>
            <a:r>
              <a:rPr lang="en-US" altLang="ja-JP" dirty="0" smtClean="0">
                <a:latin typeface="+mn-ea"/>
                <a:cs typeface="メイリオ" panose="020B0604030504040204" pitchFamily="50" charset="-128"/>
              </a:rPr>
              <a:t>24</a:t>
            </a:r>
            <a:r>
              <a:rPr lang="ja-JP" altLang="en-US" dirty="0" smtClean="0">
                <a:latin typeface="+mn-ea"/>
                <a:cs typeface="メイリオ" panose="020B0604030504040204" pitchFamily="50" charset="-128"/>
              </a:rPr>
              <a:t>回の本部会議を開催し、広域行政・二重行政の見直しにかかる協議や、各種戦略会議の報告などを実施してきた。</a:t>
            </a:r>
            <a:endParaRPr lang="ja-JP" altLang="en-US" dirty="0">
              <a:latin typeface="+mn-ea"/>
              <a:cs typeface="メイリオ" panose="020B0604030504040204" pitchFamily="50" charset="-128"/>
            </a:endParaRPr>
          </a:p>
        </p:txBody>
      </p:sp>
      <p:sp>
        <p:nvSpPr>
          <p:cNvPr id="9" name="テキスト ボックス 8"/>
          <p:cNvSpPr txBox="1"/>
          <p:nvPr/>
        </p:nvSpPr>
        <p:spPr>
          <a:xfrm>
            <a:off x="209104" y="282134"/>
            <a:ext cx="3138760" cy="338554"/>
          </a:xfrm>
          <a:prstGeom prst="rect">
            <a:avLst/>
          </a:prstGeom>
          <a:noFill/>
        </p:spPr>
        <p:txBody>
          <a:bodyPr wrap="square" rtlCol="0">
            <a:spAutoFit/>
          </a:bodyPr>
          <a:lstStyle/>
          <a:p>
            <a:r>
              <a:rPr lang="ja-JP" altLang="en-US" sz="1600" dirty="0" smtClean="0"/>
              <a:t>■大阪府市統合本部の役割</a:t>
            </a:r>
            <a:endParaRPr kumimoji="1" lang="ja-JP" altLang="en-US" sz="1600" dirty="0"/>
          </a:p>
        </p:txBody>
      </p:sp>
      <p:sp>
        <p:nvSpPr>
          <p:cNvPr id="11" name="テキスト ボックス 10"/>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Ａ</a:t>
            </a:r>
            <a:r>
              <a:rPr lang="ja-JP" altLang="en-US" sz="1600" u="sng" dirty="0"/>
              <a:t>１０</a:t>
            </a:r>
            <a:r>
              <a:rPr lang="ja-JP" altLang="en-US" sz="1600" u="sng" dirty="0" smtClean="0"/>
              <a:t>．（２０）、市　Ａ１１．（２９）</a:t>
            </a:r>
            <a:endParaRPr lang="en-US" altLang="ja-JP" sz="1600" u="sng" dirty="0" smtClean="0"/>
          </a:p>
        </p:txBody>
      </p:sp>
    </p:spTree>
    <p:extLst>
      <p:ext uri="{BB962C8B-B14F-4D97-AF65-F5344CB8AC3E}">
        <p14:creationId xmlns:p14="http://schemas.microsoft.com/office/powerpoint/2010/main" val="15447367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123</a:t>
            </a:fld>
            <a:endParaRPr kumimoji="1" lang="ja-JP" altLang="en-US" dirty="0"/>
          </a:p>
        </p:txBody>
      </p:sp>
      <p:sp>
        <p:nvSpPr>
          <p:cNvPr id="8" name="正方形/長方形 7"/>
          <p:cNvSpPr/>
          <p:nvPr/>
        </p:nvSpPr>
        <p:spPr>
          <a:xfrm>
            <a:off x="323528" y="727824"/>
            <a:ext cx="8328607" cy="2308324"/>
          </a:xfrm>
          <a:prstGeom prst="rect">
            <a:avLst/>
          </a:prstGeom>
        </p:spPr>
        <p:txBody>
          <a:bodyPr wrap="square">
            <a:spAutoFit/>
          </a:bodyPr>
          <a:lstStyle/>
          <a:p>
            <a:pPr marL="285750" indent="-285750">
              <a:buFont typeface="Arial" panose="020B0604020202020204" pitchFamily="34" charset="0"/>
              <a:buChar char="•"/>
            </a:pPr>
            <a:r>
              <a:rPr lang="ja-JP" altLang="en-US" dirty="0">
                <a:latin typeface="+mn-ea"/>
                <a:cs typeface="メイリオ" panose="020B0604030504040204" pitchFamily="50" charset="-128"/>
              </a:rPr>
              <a:t>大阪府と大阪市の</a:t>
            </a:r>
            <a:r>
              <a:rPr lang="ja-JP" altLang="en-US" dirty="0" smtClean="0">
                <a:latin typeface="+mn-ea"/>
                <a:cs typeface="メイリオ" panose="020B0604030504040204" pitchFamily="50" charset="-128"/>
              </a:rPr>
              <a:t>共同に</a:t>
            </a:r>
            <a:r>
              <a:rPr lang="ja-JP" altLang="en-US" dirty="0">
                <a:latin typeface="+mn-ea"/>
                <a:cs typeface="メイリオ" panose="020B0604030504040204" pitchFamily="50" charset="-128"/>
              </a:rPr>
              <a:t>よる府市統合本部</a:t>
            </a:r>
            <a:r>
              <a:rPr lang="ja-JP" altLang="en-US" dirty="0" smtClean="0">
                <a:latin typeface="+mn-ea"/>
                <a:cs typeface="メイリオ" panose="020B0604030504040204" pitchFamily="50" charset="-128"/>
              </a:rPr>
              <a:t>を設置すると</a:t>
            </a:r>
            <a:r>
              <a:rPr lang="ja-JP" altLang="en-US" dirty="0">
                <a:latin typeface="+mn-ea"/>
                <a:cs typeface="メイリオ" panose="020B0604030504040204" pitchFamily="50" charset="-128"/>
              </a:rPr>
              <a:t>ともに</a:t>
            </a:r>
            <a:r>
              <a:rPr lang="ja-JP" altLang="en-US" dirty="0" smtClean="0">
                <a:latin typeface="+mn-ea"/>
                <a:cs typeface="メイリオ" panose="020B0604030504040204" pitchFamily="50" charset="-128"/>
              </a:rPr>
              <a:t>、「大都市地域における特別区の設置に関する法律（平成</a:t>
            </a:r>
            <a:r>
              <a:rPr lang="en-US" altLang="ja-JP" dirty="0" smtClean="0">
                <a:latin typeface="+mn-ea"/>
                <a:cs typeface="メイリオ" panose="020B0604030504040204" pitchFamily="50" charset="-128"/>
              </a:rPr>
              <a:t>24</a:t>
            </a:r>
            <a:r>
              <a:rPr lang="ja-JP" altLang="en-US" dirty="0" smtClean="0">
                <a:latin typeface="+mn-ea"/>
                <a:cs typeface="メイリオ" panose="020B0604030504040204" pitchFamily="50" charset="-128"/>
              </a:rPr>
              <a:t>年</a:t>
            </a:r>
            <a:r>
              <a:rPr lang="en-US" altLang="ja-JP" dirty="0" smtClean="0">
                <a:latin typeface="+mn-ea"/>
                <a:cs typeface="メイリオ" panose="020B0604030504040204" pitchFamily="50" charset="-128"/>
              </a:rPr>
              <a:t>9</a:t>
            </a:r>
            <a:r>
              <a:rPr lang="ja-JP" altLang="en-US" dirty="0" smtClean="0">
                <a:latin typeface="+mn-ea"/>
                <a:cs typeface="メイリオ" panose="020B0604030504040204" pitchFamily="50" charset="-128"/>
              </a:rPr>
              <a:t>月</a:t>
            </a:r>
            <a:r>
              <a:rPr lang="en-US" altLang="ja-JP" dirty="0" smtClean="0">
                <a:latin typeface="+mn-ea"/>
                <a:cs typeface="メイリオ" panose="020B0604030504040204" pitchFamily="50" charset="-128"/>
              </a:rPr>
              <a:t>5</a:t>
            </a:r>
            <a:r>
              <a:rPr lang="ja-JP" altLang="en-US" dirty="0" smtClean="0">
                <a:latin typeface="+mn-ea"/>
                <a:cs typeface="メイリオ" panose="020B0604030504040204" pitchFamily="50" charset="-128"/>
              </a:rPr>
              <a:t>日公布）」に基づき、大阪市の区域における特別区設置協定書の作成及び必要な協議を行うため、</a:t>
            </a:r>
            <a:endParaRPr lang="en-US" altLang="ja-JP" dirty="0" smtClean="0">
              <a:latin typeface="+mn-ea"/>
              <a:cs typeface="メイリオ" panose="020B0604030504040204" pitchFamily="50" charset="-128"/>
            </a:endParaRPr>
          </a:p>
          <a:p>
            <a:pPr marL="285750" indent="-285750"/>
            <a:r>
              <a:rPr lang="ja-JP" altLang="en-US" dirty="0" smtClean="0">
                <a:latin typeface="+mn-ea"/>
                <a:cs typeface="メイリオ" panose="020B0604030504040204" pitchFamily="50" charset="-128"/>
              </a:rPr>
              <a:t>　</a:t>
            </a:r>
            <a:r>
              <a:rPr lang="ja-JP" altLang="en-US" b="1" dirty="0" smtClean="0">
                <a:latin typeface="+mn-ea"/>
                <a:cs typeface="メイリオ" panose="020B0604030504040204" pitchFamily="50" charset="-128"/>
              </a:rPr>
              <a:t>　「大阪府・大阪市特別区設置協議会」を設置</a:t>
            </a:r>
            <a:r>
              <a:rPr lang="en-US" altLang="ja-JP" b="1" dirty="0" smtClean="0">
                <a:latin typeface="+mn-ea"/>
                <a:cs typeface="メイリオ" panose="020B0604030504040204" pitchFamily="50" charset="-128"/>
              </a:rPr>
              <a:t>【</a:t>
            </a:r>
            <a:r>
              <a:rPr lang="ja-JP" altLang="en-US" b="1" dirty="0" smtClean="0">
                <a:latin typeface="+mn-ea"/>
                <a:cs typeface="メイリオ" panose="020B0604030504040204" pitchFamily="50" charset="-128"/>
              </a:rPr>
              <a:t>平成</a:t>
            </a:r>
            <a:r>
              <a:rPr lang="en-US" altLang="ja-JP" b="1" dirty="0" smtClean="0">
                <a:latin typeface="+mn-ea"/>
                <a:cs typeface="メイリオ" panose="020B0604030504040204" pitchFamily="50" charset="-128"/>
              </a:rPr>
              <a:t>25</a:t>
            </a:r>
            <a:r>
              <a:rPr lang="ja-JP" altLang="en-US" b="1" dirty="0" smtClean="0">
                <a:latin typeface="+mn-ea"/>
                <a:cs typeface="メイリオ" panose="020B0604030504040204" pitchFamily="50" charset="-128"/>
              </a:rPr>
              <a:t>年</a:t>
            </a:r>
            <a:r>
              <a:rPr lang="en-US" altLang="ja-JP" b="1" dirty="0" smtClean="0">
                <a:latin typeface="+mn-ea"/>
                <a:cs typeface="メイリオ" panose="020B0604030504040204" pitchFamily="50" charset="-128"/>
              </a:rPr>
              <a:t>2</a:t>
            </a:r>
            <a:r>
              <a:rPr lang="ja-JP" altLang="en-US" b="1" dirty="0" smtClean="0">
                <a:latin typeface="+mn-ea"/>
                <a:cs typeface="メイリオ" panose="020B0604030504040204" pitchFamily="50" charset="-128"/>
              </a:rPr>
              <a:t>月</a:t>
            </a:r>
            <a:r>
              <a:rPr lang="en-US" altLang="ja-JP" b="1" dirty="0" smtClean="0">
                <a:latin typeface="+mn-ea"/>
                <a:cs typeface="メイリオ" panose="020B0604030504040204" pitchFamily="50" charset="-128"/>
              </a:rPr>
              <a:t>】</a:t>
            </a:r>
          </a:p>
          <a:p>
            <a:pPr marL="285750" indent="-285750">
              <a:buFont typeface="Arial" panose="020B0604020202020204" pitchFamily="34" charset="0"/>
              <a:buChar char="•"/>
            </a:pPr>
            <a:endParaRPr lang="en-US" altLang="ja-JP" dirty="0" smtClean="0">
              <a:latin typeface="+mn-ea"/>
              <a:cs typeface="メイリオ" panose="020B0604030504040204" pitchFamily="50" charset="-128"/>
            </a:endParaRPr>
          </a:p>
          <a:p>
            <a:pPr marL="285750" indent="-285750">
              <a:buFont typeface="Arial" panose="020B0604020202020204" pitchFamily="34" charset="0"/>
              <a:buChar char="•"/>
            </a:pPr>
            <a:r>
              <a:rPr lang="ja-JP" altLang="en-US" dirty="0" smtClean="0">
                <a:latin typeface="+mn-ea"/>
                <a:cs typeface="メイリオ" panose="020B0604030504040204" pitchFamily="50" charset="-128"/>
              </a:rPr>
              <a:t>法定協議会事務局機能及び府市統合本部事務局機能を担う</a:t>
            </a:r>
            <a:endParaRPr lang="en-US" altLang="ja-JP" dirty="0" smtClean="0">
              <a:latin typeface="+mn-ea"/>
              <a:cs typeface="メイリオ" panose="020B0604030504040204" pitchFamily="50" charset="-128"/>
            </a:endParaRPr>
          </a:p>
          <a:p>
            <a:pPr marL="285750" indent="-285750"/>
            <a:r>
              <a:rPr lang="ja-JP" altLang="en-US" dirty="0" smtClean="0">
                <a:latin typeface="+mn-ea"/>
                <a:cs typeface="メイリオ" panose="020B0604030504040204" pitchFamily="50" charset="-128"/>
              </a:rPr>
              <a:t>　　「大阪府市大都市局」を地方自治法に基づく内部組織として共同設置</a:t>
            </a:r>
            <a:endParaRPr lang="en-US" altLang="ja-JP" dirty="0" smtClean="0">
              <a:latin typeface="+mn-ea"/>
              <a:cs typeface="メイリオ" panose="020B0604030504040204" pitchFamily="50" charset="-128"/>
            </a:endParaRPr>
          </a:p>
          <a:p>
            <a:pPr marL="285750" indent="-285750"/>
            <a:r>
              <a:rPr lang="ja-JP" altLang="en-US" dirty="0" smtClean="0">
                <a:latin typeface="+mn-ea"/>
                <a:cs typeface="メイリオ" panose="020B0604030504040204" pitchFamily="50" charset="-128"/>
              </a:rPr>
              <a:t>　　　　　　　　　　　　　　　　　　　　　　　　　　　　　　　　　　　　　　　　</a:t>
            </a:r>
            <a:r>
              <a:rPr lang="en-US" altLang="ja-JP" dirty="0" smtClean="0">
                <a:latin typeface="+mn-ea"/>
                <a:cs typeface="メイリオ" panose="020B0604030504040204" pitchFamily="50" charset="-128"/>
              </a:rPr>
              <a:t>【</a:t>
            </a:r>
            <a:r>
              <a:rPr lang="ja-JP" altLang="en-US" dirty="0" smtClean="0">
                <a:latin typeface="+mn-ea"/>
                <a:cs typeface="メイリオ" panose="020B0604030504040204" pitchFamily="50" charset="-128"/>
              </a:rPr>
              <a:t>平成</a:t>
            </a:r>
            <a:r>
              <a:rPr lang="en-US" altLang="ja-JP" dirty="0" smtClean="0">
                <a:latin typeface="+mn-ea"/>
                <a:cs typeface="メイリオ" panose="020B0604030504040204" pitchFamily="50" charset="-128"/>
              </a:rPr>
              <a:t>25</a:t>
            </a:r>
            <a:r>
              <a:rPr lang="ja-JP" altLang="en-US" dirty="0" smtClean="0">
                <a:latin typeface="+mn-ea"/>
                <a:cs typeface="メイリオ" panose="020B0604030504040204" pitchFamily="50" charset="-128"/>
              </a:rPr>
              <a:t>年</a:t>
            </a:r>
            <a:r>
              <a:rPr lang="en-US" altLang="ja-JP" dirty="0" smtClean="0">
                <a:latin typeface="+mn-ea"/>
                <a:cs typeface="メイリオ" panose="020B0604030504040204" pitchFamily="50" charset="-128"/>
              </a:rPr>
              <a:t>4</a:t>
            </a:r>
            <a:r>
              <a:rPr lang="ja-JP" altLang="en-US" dirty="0" smtClean="0">
                <a:latin typeface="+mn-ea"/>
                <a:cs typeface="メイリオ" panose="020B0604030504040204" pitchFamily="50" charset="-128"/>
              </a:rPr>
              <a:t>月</a:t>
            </a:r>
            <a:r>
              <a:rPr lang="en-US" altLang="ja-JP" dirty="0" smtClean="0">
                <a:latin typeface="+mn-ea"/>
                <a:cs typeface="メイリオ" panose="020B0604030504040204" pitchFamily="50" charset="-128"/>
              </a:rPr>
              <a:t>】</a:t>
            </a:r>
          </a:p>
        </p:txBody>
      </p:sp>
      <p:sp>
        <p:nvSpPr>
          <p:cNvPr id="12" name="テキスト ボックス 11"/>
          <p:cNvSpPr txBox="1"/>
          <p:nvPr/>
        </p:nvSpPr>
        <p:spPr>
          <a:xfrm>
            <a:off x="611560" y="3104088"/>
            <a:ext cx="7920880" cy="3493264"/>
          </a:xfrm>
          <a:prstGeom prst="rect">
            <a:avLst/>
          </a:prstGeom>
          <a:solidFill>
            <a:schemeClr val="accent1">
              <a:lumMod val="40000"/>
              <a:lumOff val="60000"/>
            </a:schemeClr>
          </a:solidFill>
          <a:ln w="19050">
            <a:solidFill>
              <a:schemeClr val="tx1"/>
            </a:solidFill>
          </a:ln>
        </p:spPr>
        <p:txBody>
          <a:bodyPr wrap="square" rtlCol="0">
            <a:spAutoFit/>
          </a:bodyPr>
          <a:lstStyle/>
          <a:p>
            <a:r>
              <a:rPr kumimoji="1" lang="ja-JP" altLang="en-US" b="1" dirty="0" smtClean="0">
                <a:latin typeface="+mj-ea"/>
                <a:ea typeface="+mj-ea"/>
              </a:rPr>
              <a:t>大阪府・大阪市特別区設置協議会</a:t>
            </a:r>
            <a:endParaRPr kumimoji="1" lang="en-US" altLang="ja-JP" b="1" dirty="0" smtClean="0">
              <a:latin typeface="+mj-ea"/>
              <a:ea typeface="+mj-ea"/>
            </a:endParaRPr>
          </a:p>
          <a:p>
            <a:endParaRPr lang="en-US" altLang="ja-JP" dirty="0" smtClean="0"/>
          </a:p>
          <a:p>
            <a:r>
              <a:rPr kumimoji="1" lang="ja-JP" altLang="en-US" dirty="0" smtClean="0"/>
              <a:t>　</a:t>
            </a:r>
            <a:r>
              <a:rPr kumimoji="1" lang="ja-JP" altLang="en-US" b="1" dirty="0" smtClean="0"/>
              <a:t>◎平成２５年２月～平成２６年７月　　１７回開催</a:t>
            </a:r>
            <a:endParaRPr kumimoji="1" lang="en-US" altLang="ja-JP" b="1" dirty="0" smtClean="0"/>
          </a:p>
          <a:p>
            <a:pPr>
              <a:spcBef>
                <a:spcPts val="600"/>
              </a:spcBef>
            </a:pPr>
            <a:r>
              <a:rPr kumimoji="1" lang="ja-JP" altLang="en-US" b="1" dirty="0" smtClean="0"/>
              <a:t>　◎「特別区設置協定書（案）」を取りまとめ（平成２６年７月２３日）</a:t>
            </a:r>
            <a:endParaRPr kumimoji="1" lang="en-US" altLang="ja-JP" b="1" dirty="0" smtClean="0"/>
          </a:p>
          <a:p>
            <a:endParaRPr lang="en-US" altLang="ja-JP" dirty="0" smtClean="0"/>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p:txBody>
      </p:sp>
      <p:sp>
        <p:nvSpPr>
          <p:cNvPr id="14" name="テキスト ボックス 13"/>
          <p:cNvSpPr txBox="1"/>
          <p:nvPr/>
        </p:nvSpPr>
        <p:spPr>
          <a:xfrm>
            <a:off x="827584" y="4472240"/>
            <a:ext cx="7488832" cy="2031325"/>
          </a:xfrm>
          <a:prstGeom prst="rect">
            <a:avLst/>
          </a:prstGeom>
          <a:solidFill>
            <a:schemeClr val="bg1"/>
          </a:solidFill>
        </p:spPr>
        <p:txBody>
          <a:bodyPr wrap="square" rtlCol="0">
            <a:spAutoFit/>
          </a:bodyPr>
          <a:lstStyle/>
          <a:p>
            <a:r>
              <a:rPr kumimoji="1" lang="en-US" altLang="ja-JP" dirty="0" smtClean="0"/>
              <a:t>【</a:t>
            </a:r>
            <a:r>
              <a:rPr kumimoji="1" lang="ja-JP" altLang="en-US" dirty="0" smtClean="0"/>
              <a:t>協議項目（協定書作成項目）</a:t>
            </a:r>
            <a:r>
              <a:rPr kumimoji="1" lang="en-US" altLang="ja-JP" dirty="0" smtClean="0"/>
              <a:t>]</a:t>
            </a:r>
          </a:p>
          <a:p>
            <a:r>
              <a:rPr lang="ja-JP" altLang="en-US" dirty="0" smtClean="0"/>
              <a:t>・特別区を設置する日　　　・特別区の名称と区域　</a:t>
            </a:r>
            <a:endParaRPr lang="en-US" altLang="ja-JP" dirty="0" smtClean="0"/>
          </a:p>
          <a:p>
            <a:r>
              <a:rPr lang="ja-JP" altLang="en-US" dirty="0" smtClean="0"/>
              <a:t>・特別区の設置に伴う財産処分に関すること　・特別区の議会の議員の定数</a:t>
            </a:r>
            <a:endParaRPr lang="en-US" altLang="ja-JP" dirty="0" smtClean="0"/>
          </a:p>
          <a:p>
            <a:r>
              <a:rPr lang="ja-JP" altLang="en-US" dirty="0" smtClean="0"/>
              <a:t>・特別区と大阪府の事務分担に関すること</a:t>
            </a:r>
            <a:endParaRPr lang="en-US" altLang="ja-JP" dirty="0" smtClean="0"/>
          </a:p>
          <a:p>
            <a:r>
              <a:rPr lang="ja-JP" altLang="en-US" dirty="0" smtClean="0"/>
              <a:t>・特別区と大阪府の税源配分及び財政調整に関すること</a:t>
            </a:r>
            <a:endParaRPr lang="en-US" altLang="ja-JP" dirty="0" smtClean="0"/>
          </a:p>
          <a:p>
            <a:r>
              <a:rPr lang="ja-JP" altLang="en-US" dirty="0" smtClean="0"/>
              <a:t>・大阪市と大阪府の職員の移管に関すること</a:t>
            </a:r>
            <a:endParaRPr lang="en-US" altLang="ja-JP" dirty="0" smtClean="0"/>
          </a:p>
          <a:p>
            <a:r>
              <a:rPr lang="ja-JP" altLang="en-US" dirty="0" smtClean="0"/>
              <a:t>・その他、特別区の設置に関する必要な事項　</a:t>
            </a:r>
            <a:endParaRPr kumimoji="1" lang="ja-JP" altLang="en-US" dirty="0"/>
          </a:p>
        </p:txBody>
      </p:sp>
      <p:sp>
        <p:nvSpPr>
          <p:cNvPr id="6" name="テキスト ボックス 5"/>
          <p:cNvSpPr txBox="1"/>
          <p:nvPr/>
        </p:nvSpPr>
        <p:spPr>
          <a:xfrm>
            <a:off x="209104" y="303709"/>
            <a:ext cx="3786832" cy="338554"/>
          </a:xfrm>
          <a:prstGeom prst="rect">
            <a:avLst/>
          </a:prstGeom>
          <a:noFill/>
        </p:spPr>
        <p:txBody>
          <a:bodyPr wrap="square" rtlCol="0">
            <a:spAutoFit/>
          </a:bodyPr>
          <a:lstStyle/>
          <a:p>
            <a:r>
              <a:rPr lang="ja-JP" altLang="en-US" sz="1600" dirty="0" smtClean="0"/>
              <a:t>■大阪府・大阪市特別区協議会の設置</a:t>
            </a:r>
            <a:endParaRPr kumimoji="1" lang="ja-JP" altLang="en-US" sz="1600" dirty="0"/>
          </a:p>
        </p:txBody>
      </p:sp>
      <p:sp>
        <p:nvSpPr>
          <p:cNvPr id="9" name="テキスト ボックス 8"/>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Ａ</a:t>
            </a:r>
            <a:r>
              <a:rPr lang="ja-JP" altLang="en-US" sz="1600" u="sng" dirty="0"/>
              <a:t>１０</a:t>
            </a:r>
            <a:r>
              <a:rPr lang="ja-JP" altLang="en-US" sz="1600" u="sng" dirty="0" smtClean="0"/>
              <a:t>．（２０）、市　Ａ１１．（２９）</a:t>
            </a:r>
            <a:endParaRPr lang="en-US" altLang="ja-JP" sz="1600" u="sng" dirty="0" smtClean="0"/>
          </a:p>
        </p:txBody>
      </p:sp>
    </p:spTree>
    <p:extLst>
      <p:ext uri="{BB962C8B-B14F-4D97-AF65-F5344CB8AC3E}">
        <p14:creationId xmlns:p14="http://schemas.microsoft.com/office/powerpoint/2010/main" val="24735464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p:cNvGraphicFramePr>
            <a:graphicFrameLocks noGrp="1"/>
          </p:cNvGraphicFramePr>
          <p:nvPr>
            <p:extLst>
              <p:ext uri="{D42A27DB-BD31-4B8C-83A1-F6EECF244321}">
                <p14:modId xmlns:p14="http://schemas.microsoft.com/office/powerpoint/2010/main" val="1284368804"/>
              </p:ext>
            </p:extLst>
          </p:nvPr>
        </p:nvGraphicFramePr>
        <p:xfrm>
          <a:off x="811848" y="924455"/>
          <a:ext cx="7992888" cy="5744905"/>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tblGrid>
              <a:tr h="288032">
                <a:tc>
                  <a:txBody>
                    <a:bodyPr/>
                    <a:lstStyle/>
                    <a:p>
                      <a:pPr algn="ct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　　　～　</a:t>
                      </a: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2007</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年</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a:noFill/>
                  </a:tcPr>
                </a:tc>
                <a:tc>
                  <a:txBody>
                    <a:bodyPr/>
                    <a:lstStyle/>
                    <a:p>
                      <a:pPr algn="ct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2008</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年 ～ </a:t>
                      </a: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2011</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年</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a:noFill/>
                  </a:tcPr>
                </a:tc>
                <a:tc>
                  <a:txBody>
                    <a:bodyPr/>
                    <a:lstStyle/>
                    <a:p>
                      <a:pPr algn="l"/>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　　</a:t>
                      </a: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2012</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年　～</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a:noFill/>
                  </a:tcPr>
                </a:tc>
                <a:extLst>
                  <a:ext uri="{0D108BD9-81ED-4DB2-BD59-A6C34878D82A}">
                    <a16:rowId xmlns:a16="http://schemas.microsoft.com/office/drawing/2014/main" val="10000"/>
                  </a:ext>
                </a:extLst>
              </a:tr>
              <a:tr h="2385289">
                <a:tc>
                  <a:txBody>
                    <a:bodyPr/>
                    <a:lstStyle/>
                    <a:p>
                      <a:endParaRPr kumimoji="1" lang="ja-JP" altLang="en-US" dirty="0"/>
                    </a:p>
                  </a:txBody>
                  <a:tcPr>
                    <a:lnR w="12700" cap="flat" cmpd="sng" algn="ctr">
                      <a:solidFill>
                        <a:schemeClr val="tx1"/>
                      </a:solidFill>
                      <a:prstDash val="dash"/>
                      <a:round/>
                      <a:headEnd type="none" w="med" len="med"/>
                      <a:tailEnd type="none" w="med" len="med"/>
                    </a:lnR>
                  </a:tcPr>
                </a:tc>
                <a:tc>
                  <a:txBody>
                    <a:bodyPr/>
                    <a:lstStyle/>
                    <a:p>
                      <a:endParaRPr kumimoji="1" lang="ja-JP" alt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tcPr>
                </a:tc>
                <a:tc>
                  <a:txBody>
                    <a:bodyPr/>
                    <a:lstStyle/>
                    <a:p>
                      <a:endParaRPr kumimoji="1" lang="ja-JP" altLang="en-US" dirty="0"/>
                    </a:p>
                  </a:txBody>
                  <a:tcP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1"/>
                  </a:ext>
                </a:extLst>
              </a:tr>
              <a:tr h="3024336">
                <a:tc>
                  <a:txBody>
                    <a:bodyPr/>
                    <a:lstStyle/>
                    <a:p>
                      <a:endParaRPr kumimoji="1" lang="ja-JP" altLang="en-US" dirty="0"/>
                    </a:p>
                  </a:txBody>
                  <a:tcPr>
                    <a:lnR w="12700" cap="flat" cmpd="sng" algn="ctr">
                      <a:solidFill>
                        <a:schemeClr val="tx1"/>
                      </a:solidFill>
                      <a:prstDash val="dash"/>
                      <a:round/>
                      <a:headEnd type="none" w="med" len="med"/>
                      <a:tailEnd type="none" w="med" len="med"/>
                    </a:lnR>
                  </a:tcPr>
                </a:tc>
                <a:tc>
                  <a:txBody>
                    <a:bodyPr/>
                    <a:lstStyle/>
                    <a:p>
                      <a:endParaRPr kumimoji="1" lang="ja-JP" alt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tcPr>
                </a:tc>
                <a:tc>
                  <a:txBody>
                    <a:bodyPr/>
                    <a:lstStyle/>
                    <a:p>
                      <a:endParaRPr kumimoji="1" lang="ja-JP" altLang="en-US" dirty="0"/>
                    </a:p>
                  </a:txBody>
                  <a:tcP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5" name="角丸四角形 14"/>
          <p:cNvSpPr/>
          <p:nvPr/>
        </p:nvSpPr>
        <p:spPr>
          <a:xfrm>
            <a:off x="241242" y="1340768"/>
            <a:ext cx="468000" cy="2160240"/>
          </a:xfrm>
          <a:prstGeom prst="round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大都市制度の議論</a:t>
            </a:r>
            <a:endParaRPr kumimoji="1"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角丸四角形 15"/>
          <p:cNvSpPr/>
          <p:nvPr/>
        </p:nvSpPr>
        <p:spPr>
          <a:xfrm>
            <a:off x="241242" y="3717032"/>
            <a:ext cx="468000" cy="2815796"/>
          </a:xfrm>
          <a:prstGeom prst="round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府市の事業連携・再編</a:t>
            </a:r>
            <a:endParaRPr kumimoji="1"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811848" y="1320029"/>
            <a:ext cx="5416868" cy="1200329"/>
          </a:xfrm>
          <a:prstGeom prst="rect">
            <a:avLst/>
          </a:prstGeom>
          <a:noFill/>
        </p:spPr>
        <p:txBody>
          <a:bodyPr wrap="none" rtlCol="0">
            <a:spAutoFit/>
          </a:bodyPr>
          <a:lstStyle/>
          <a:p>
            <a:r>
              <a:rPr lang="ja-JP" altLang="en-US" sz="1200" b="1" dirty="0" smtClean="0">
                <a:latin typeface="HGPｺﾞｼｯｸM" panose="020B0600000000000000" pitchFamily="50" charset="-128"/>
                <a:ea typeface="HGPｺﾞｼｯｸM" panose="020B0600000000000000" pitchFamily="50" charset="-128"/>
              </a:rPr>
              <a:t>＜大阪府・市の動き＞</a:t>
            </a:r>
            <a:endParaRPr lang="en-US" altLang="ja-JP" sz="1200" b="1" dirty="0" smtClean="0">
              <a:latin typeface="HGPｺﾞｼｯｸM" panose="020B0600000000000000" pitchFamily="50" charset="-128"/>
              <a:ea typeface="HGPｺﾞｼｯｸM" panose="020B0600000000000000" pitchFamily="50" charset="-128"/>
            </a:endParaRPr>
          </a:p>
          <a:p>
            <a:r>
              <a:rPr lang="ja-JP" altLang="en-US" sz="1200" dirty="0" smtClean="0">
                <a:latin typeface="HGPｺﾞｼｯｸM" panose="020B0600000000000000" pitchFamily="50" charset="-128"/>
                <a:ea typeface="HGPｺﾞｼｯｸM" panose="020B0600000000000000" pitchFamily="50" charset="-128"/>
              </a:rPr>
              <a:t>★</a:t>
            </a:r>
            <a:r>
              <a:rPr lang="en-US" altLang="ja-JP" sz="1200" dirty="0" smtClean="0">
                <a:latin typeface="HGPｺﾞｼｯｸM" panose="020B0600000000000000" pitchFamily="50" charset="-128"/>
                <a:ea typeface="HGPｺﾞｼｯｸM" panose="020B0600000000000000" pitchFamily="50" charset="-128"/>
              </a:rPr>
              <a:t>1952</a:t>
            </a:r>
            <a:r>
              <a:rPr lang="ja-JP" altLang="en-US" sz="1200" dirty="0" smtClean="0">
                <a:latin typeface="HGPｺﾞｼｯｸM" panose="020B0600000000000000" pitchFamily="50" charset="-128"/>
                <a:ea typeface="HGPｺﾞｼｯｸM" panose="020B0600000000000000" pitchFamily="50" charset="-128"/>
              </a:rPr>
              <a:t>～／大都市制度をめぐる府市の対立</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smtClean="0">
                <a:latin typeface="HGPｺﾞｼｯｸM" panose="020B0600000000000000" pitchFamily="50" charset="-128"/>
                <a:ea typeface="HGPｺﾞｼｯｸM" panose="020B0600000000000000" pitchFamily="50" charset="-128"/>
              </a:rPr>
              <a:t>　　★</a:t>
            </a:r>
            <a:r>
              <a:rPr lang="en-US" altLang="ja-JP" sz="1200" dirty="0" smtClean="0">
                <a:latin typeface="HGPｺﾞｼｯｸM" panose="020B0600000000000000" pitchFamily="50" charset="-128"/>
                <a:ea typeface="HGPｺﾞｼｯｸM" panose="020B0600000000000000" pitchFamily="50" charset="-128"/>
              </a:rPr>
              <a:t>1955</a:t>
            </a:r>
            <a:r>
              <a:rPr lang="ja-JP" altLang="en-US" sz="1200" dirty="0" smtClean="0">
                <a:latin typeface="HGPｺﾞｼｯｸM" panose="020B0600000000000000" pitchFamily="50" charset="-128"/>
                <a:ea typeface="HGPｺﾞｼｯｸM" panose="020B0600000000000000" pitchFamily="50" charset="-128"/>
              </a:rPr>
              <a:t>～／隣接市町村編入（市域拡大）</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a:t>
            </a:r>
            <a:r>
              <a:rPr lang="en-US" altLang="ja-JP" sz="1200" dirty="0" smtClean="0">
                <a:latin typeface="HGPｺﾞｼｯｸM" panose="020B0600000000000000" pitchFamily="50" charset="-128"/>
                <a:ea typeface="HGPｺﾞｼｯｸM" panose="020B0600000000000000" pitchFamily="50" charset="-128"/>
              </a:rPr>
              <a:t>2001</a:t>
            </a:r>
            <a:r>
              <a:rPr lang="ja-JP" altLang="en-US" sz="1200" dirty="0" smtClean="0">
                <a:latin typeface="HGPｺﾞｼｯｸM" panose="020B0600000000000000" pitchFamily="50" charset="-128"/>
                <a:ea typeface="HGPｺﾞｼｯｸM" panose="020B0600000000000000" pitchFamily="50" charset="-128"/>
              </a:rPr>
              <a:t>／新しい大都市自治システム研究会　　　</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a:t>
            </a:r>
            <a:r>
              <a:rPr lang="en-US" altLang="ja-JP" sz="1200" dirty="0" smtClean="0">
                <a:latin typeface="HGPｺﾞｼｯｸM" panose="020B0600000000000000" pitchFamily="50" charset="-128"/>
                <a:ea typeface="HGPｺﾞｼｯｸM" panose="020B0600000000000000" pitchFamily="50" charset="-128"/>
              </a:rPr>
              <a:t>2003</a:t>
            </a:r>
            <a:r>
              <a:rPr lang="ja-JP" altLang="en-US" sz="1200" dirty="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大阪都構想</a:t>
            </a:r>
            <a:r>
              <a:rPr lang="en-US" altLang="ja-JP" sz="1200" dirty="0" smtClean="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太田知事</a:t>
            </a:r>
            <a:r>
              <a:rPr lang="en-US" altLang="ja-JP" sz="1200" dirty="0" smtClean="0">
                <a:latin typeface="HGPｺﾞｼｯｸM" panose="020B0600000000000000" pitchFamily="50" charset="-128"/>
                <a:ea typeface="HGPｺﾞｼｯｸM" panose="020B0600000000000000" pitchFamily="50" charset="-128"/>
              </a:rPr>
              <a:t>】</a:t>
            </a: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a:t>
            </a:r>
            <a:r>
              <a:rPr lang="en-US" altLang="ja-JP" sz="1200" dirty="0" smtClean="0">
                <a:latin typeface="HGPｺﾞｼｯｸM" panose="020B0600000000000000" pitchFamily="50" charset="-128"/>
                <a:ea typeface="HGPｺﾞｼｯｸM" panose="020B0600000000000000" pitchFamily="50" charset="-128"/>
              </a:rPr>
              <a:t>2003</a:t>
            </a:r>
            <a:r>
              <a:rPr lang="ja-JP" altLang="en-US" sz="1200" dirty="0" smtClean="0">
                <a:latin typeface="HGPｺﾞｼｯｸM" panose="020B0600000000000000" pitchFamily="50" charset="-128"/>
                <a:ea typeface="HGPｺﾞｼｯｸM" panose="020B0600000000000000" pitchFamily="50" charset="-128"/>
              </a:rPr>
              <a:t>／スーパー政令市構想</a:t>
            </a:r>
            <a:r>
              <a:rPr lang="en-US" altLang="ja-JP" sz="1200" dirty="0" smtClean="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磯村</a:t>
            </a:r>
            <a:r>
              <a:rPr lang="ja-JP" altLang="en-US" sz="1200" dirty="0">
                <a:latin typeface="HGPｺﾞｼｯｸM" panose="020B0600000000000000" pitchFamily="50" charset="-128"/>
                <a:ea typeface="HGPｺﾞｼｯｸM" panose="020B0600000000000000" pitchFamily="50" charset="-128"/>
              </a:rPr>
              <a:t>市長</a:t>
            </a:r>
            <a:r>
              <a:rPr lang="en-US" altLang="ja-JP" sz="1200" dirty="0" smtClean="0">
                <a:latin typeface="HGPｺﾞｼｯｸM" panose="020B0600000000000000" pitchFamily="50" charset="-128"/>
                <a:ea typeface="HGPｺﾞｼｯｸM" panose="020B0600000000000000" pitchFamily="50" charset="-128"/>
              </a:rPr>
              <a:t>】</a:t>
            </a:r>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a:t>
            </a:r>
            <a:endParaRPr lang="en-US" altLang="ja-JP" sz="1200" dirty="0" smtClean="0">
              <a:latin typeface="HGPｺﾞｼｯｸM" panose="020B0600000000000000" pitchFamily="50" charset="-128"/>
              <a:ea typeface="HGPｺﾞｼｯｸM" panose="020B0600000000000000" pitchFamily="50" charset="-128"/>
            </a:endParaRPr>
          </a:p>
        </p:txBody>
      </p:sp>
      <p:sp>
        <p:nvSpPr>
          <p:cNvPr id="12" name="正方形/長方形 11"/>
          <p:cNvSpPr/>
          <p:nvPr/>
        </p:nvSpPr>
        <p:spPr>
          <a:xfrm>
            <a:off x="5385896" y="2551256"/>
            <a:ext cx="3416320" cy="1015663"/>
          </a:xfrm>
          <a:prstGeom prst="rect">
            <a:avLst/>
          </a:prstGeom>
        </p:spPr>
        <p:txBody>
          <a:bodyPr wrap="none">
            <a:spAutoFit/>
          </a:bodyPr>
          <a:lstStyle/>
          <a:p>
            <a:r>
              <a:rPr lang="ja-JP" altLang="en-US" sz="1200" dirty="0" smtClean="0">
                <a:latin typeface="HGPｺﾞｼｯｸM" panose="020B0600000000000000" pitchFamily="50" charset="-128"/>
                <a:ea typeface="HGPｺﾞｼｯｸM" panose="020B0600000000000000" pitchFamily="50" charset="-128"/>
              </a:rPr>
              <a:t>★</a:t>
            </a:r>
            <a:r>
              <a:rPr lang="en-US" altLang="ja-JP" sz="1200" dirty="0" smtClean="0">
                <a:latin typeface="HGPｺﾞｼｯｸM" panose="020B0600000000000000" pitchFamily="50" charset="-128"/>
                <a:ea typeface="HGPｺﾞｼｯｸM" panose="020B0600000000000000" pitchFamily="50" charset="-128"/>
              </a:rPr>
              <a:t>2010</a:t>
            </a:r>
            <a:r>
              <a:rPr lang="ja-JP" altLang="en-US" sz="1200" dirty="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大阪府自治制度研究会</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smtClean="0">
                <a:latin typeface="HGPｺﾞｼｯｸM" panose="020B0600000000000000" pitchFamily="50" charset="-128"/>
                <a:ea typeface="HGPｺﾞｼｯｸM" panose="020B0600000000000000" pitchFamily="50" charset="-128"/>
              </a:rPr>
              <a:t>　　　　　　　　　　★</a:t>
            </a:r>
            <a:r>
              <a:rPr lang="en-US" altLang="ja-JP" sz="1200" dirty="0" smtClean="0">
                <a:latin typeface="HGPｺﾞｼｯｸM" panose="020B0600000000000000" pitchFamily="50" charset="-128"/>
                <a:ea typeface="HGPｺﾞｼｯｸM" panose="020B0600000000000000" pitchFamily="50" charset="-128"/>
              </a:rPr>
              <a:t>2012</a:t>
            </a:r>
            <a:r>
              <a:rPr lang="ja-JP" altLang="en-US" sz="1200" dirty="0" smtClean="0">
                <a:latin typeface="HGPｺﾞｼｯｸM" panose="020B0600000000000000" pitchFamily="50" charset="-128"/>
                <a:ea typeface="HGPｺﾞｼｯｸM" panose="020B0600000000000000" pitchFamily="50" charset="-128"/>
              </a:rPr>
              <a:t>／</a:t>
            </a:r>
            <a:endParaRPr lang="en-US" altLang="ja-JP" sz="1200" dirty="0">
              <a:latin typeface="HGPｺﾞｼｯｸM" panose="020B0600000000000000" pitchFamily="50" charset="-128"/>
              <a:ea typeface="HGPｺﾞｼｯｸM" panose="020B0600000000000000" pitchFamily="50" charset="-128"/>
            </a:endParaRPr>
          </a:p>
          <a:p>
            <a:r>
              <a:rPr lang="ja-JP" altLang="en-US" sz="1200" dirty="0" smtClean="0">
                <a:latin typeface="HGPｺﾞｼｯｸM" panose="020B0600000000000000" pitchFamily="50" charset="-128"/>
                <a:ea typeface="HGPｺﾞｼｯｸM" panose="020B0600000000000000" pitchFamily="50" charset="-128"/>
              </a:rPr>
              <a:t>　　　　　　　　　　　　大阪にふさわしい</a:t>
            </a:r>
            <a:endParaRPr lang="en-US" altLang="ja-JP" sz="1200" dirty="0">
              <a:latin typeface="HGPｺﾞｼｯｸM" panose="020B0600000000000000" pitchFamily="50" charset="-128"/>
              <a:ea typeface="HGPｺﾞｼｯｸM" panose="020B0600000000000000" pitchFamily="50" charset="-128"/>
            </a:endParaRPr>
          </a:p>
          <a:p>
            <a:r>
              <a:rPr lang="ja-JP" altLang="en-US" sz="1200" dirty="0" smtClean="0">
                <a:latin typeface="HGPｺﾞｼｯｸM" panose="020B0600000000000000" pitchFamily="50" charset="-128"/>
                <a:ea typeface="HGPｺﾞｼｯｸM" panose="020B0600000000000000" pitchFamily="50" charset="-128"/>
              </a:rPr>
              <a:t>　　　　　　　　　　　　大都市制度推進協議会</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a:t>
            </a:r>
            <a:r>
              <a:rPr lang="en-US" altLang="ja-JP" sz="1200" dirty="0" smtClean="0">
                <a:latin typeface="HGPｺﾞｼｯｸM" panose="020B0600000000000000" pitchFamily="50" charset="-128"/>
                <a:ea typeface="HGPｺﾞｼｯｸM" panose="020B0600000000000000" pitchFamily="50" charset="-128"/>
              </a:rPr>
              <a:t>2013</a:t>
            </a:r>
            <a:r>
              <a:rPr lang="ja-JP" altLang="en-US" sz="1200" dirty="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特別区設置</a:t>
            </a:r>
            <a:r>
              <a:rPr lang="ja-JP" altLang="en-US" sz="1200" dirty="0">
                <a:latin typeface="HGPｺﾞｼｯｸM" panose="020B0600000000000000" pitchFamily="50" charset="-128"/>
                <a:ea typeface="HGPｺﾞｼｯｸM" panose="020B0600000000000000" pitchFamily="50" charset="-128"/>
              </a:rPr>
              <a:t>協議会</a:t>
            </a:r>
          </a:p>
        </p:txBody>
      </p:sp>
      <p:sp>
        <p:nvSpPr>
          <p:cNvPr id="17" name="テキスト ボックス 16"/>
          <p:cNvSpPr txBox="1"/>
          <p:nvPr/>
        </p:nvSpPr>
        <p:spPr>
          <a:xfrm>
            <a:off x="2438228" y="3717032"/>
            <a:ext cx="6505307" cy="2985433"/>
          </a:xfrm>
          <a:prstGeom prst="rect">
            <a:avLst/>
          </a:prstGeom>
          <a:noFill/>
        </p:spPr>
        <p:txBody>
          <a:bodyPr wrap="none" rtlCol="0">
            <a:spAutoFit/>
          </a:bodyPr>
          <a:lstStyle/>
          <a:p>
            <a:r>
              <a:rPr lang="ja-JP" altLang="en-US" sz="1200" dirty="0" smtClean="0">
                <a:latin typeface="HGPｺﾞｼｯｸM" panose="020B0600000000000000" pitchFamily="50" charset="-128"/>
                <a:ea typeface="HGPｺﾞｼｯｸM" panose="020B0600000000000000" pitchFamily="50" charset="-128"/>
              </a:rPr>
              <a:t>★</a:t>
            </a:r>
            <a:r>
              <a:rPr lang="en-US" altLang="ja-JP" sz="1200" dirty="0" smtClean="0">
                <a:latin typeface="HGPｺﾞｼｯｸM" panose="020B0600000000000000" pitchFamily="50" charset="-128"/>
                <a:ea typeface="HGPｺﾞｼｯｸM" panose="020B0600000000000000" pitchFamily="50" charset="-128"/>
              </a:rPr>
              <a:t>2001</a:t>
            </a:r>
            <a:r>
              <a:rPr lang="ja-JP" altLang="en-US" sz="1200" dirty="0" smtClean="0">
                <a:latin typeface="HGPｺﾞｼｯｸM" panose="020B0600000000000000" pitchFamily="50" charset="-128"/>
                <a:ea typeface="HGPｺﾞｼｯｸM" panose="020B0600000000000000" pitchFamily="50" charset="-128"/>
              </a:rPr>
              <a:t>／第一次府市首脳懇談会</a:t>
            </a:r>
            <a:r>
              <a:rPr lang="en-US" altLang="ja-JP" sz="1200" dirty="0" smtClean="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太田知事・磯村市長</a:t>
            </a:r>
            <a:r>
              <a:rPr lang="en-US" altLang="ja-JP" sz="1200" dirty="0" smtClean="0">
                <a:latin typeface="HGPｺﾞｼｯｸM" panose="020B0600000000000000" pitchFamily="50" charset="-128"/>
                <a:ea typeface="HGPｺﾞｼｯｸM" panose="020B0600000000000000" pitchFamily="50" charset="-128"/>
              </a:rPr>
              <a:t>】</a:t>
            </a:r>
          </a:p>
          <a:p>
            <a:r>
              <a:rPr lang="ja-JP" altLang="en-US" sz="1200" dirty="0" smtClean="0">
                <a:latin typeface="HGPｺﾞｼｯｸM" panose="020B0600000000000000" pitchFamily="50" charset="-128"/>
                <a:ea typeface="HGPｺﾞｼｯｸM" panose="020B0600000000000000" pitchFamily="50" charset="-128"/>
              </a:rPr>
              <a:t>　　　　　　 ⇒　大都市圏の行政課題、二重行政の解消にむけ検討・研究を合意</a:t>
            </a:r>
            <a:endParaRPr lang="en-US" altLang="ja-JP" sz="1200" dirty="0">
              <a:latin typeface="HGPｺﾞｼｯｸM" panose="020B0600000000000000" pitchFamily="50" charset="-128"/>
              <a:ea typeface="HGPｺﾞｼｯｸM" panose="020B0600000000000000" pitchFamily="50" charset="-128"/>
            </a:endParaRPr>
          </a:p>
          <a:p>
            <a:endParaRPr lang="en-US" altLang="ja-JP" sz="8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a:t>
            </a:r>
            <a:r>
              <a:rPr lang="en-US" altLang="ja-JP" sz="1200" dirty="0">
                <a:latin typeface="HGPｺﾞｼｯｸM" panose="020B0600000000000000" pitchFamily="50" charset="-128"/>
                <a:ea typeface="HGPｺﾞｼｯｸM" panose="020B0600000000000000" pitchFamily="50" charset="-128"/>
              </a:rPr>
              <a:t>2006</a:t>
            </a:r>
            <a:r>
              <a:rPr lang="ja-JP" altLang="en-US" sz="1200" dirty="0">
                <a:latin typeface="HGPｺﾞｼｯｸM" panose="020B0600000000000000" pitchFamily="50" charset="-128"/>
                <a:ea typeface="HGPｺﾞｼｯｸM" panose="020B0600000000000000" pitchFamily="50" charset="-128"/>
              </a:rPr>
              <a:t>／第二次府市首脳</a:t>
            </a:r>
            <a:r>
              <a:rPr lang="ja-JP" altLang="en-US" sz="1200" dirty="0" smtClean="0">
                <a:latin typeface="HGPｺﾞｼｯｸM" panose="020B0600000000000000" pitchFamily="50" charset="-128"/>
                <a:ea typeface="HGPｺﾞｼｯｸM" panose="020B0600000000000000" pitchFamily="50" charset="-128"/>
              </a:rPr>
              <a:t>懇談会</a:t>
            </a:r>
            <a:r>
              <a:rPr lang="en-US" altLang="ja-JP" sz="1200" dirty="0" smtClean="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太田知事・関市長</a:t>
            </a:r>
            <a:r>
              <a:rPr lang="en-US" altLang="ja-JP" sz="1200" dirty="0" smtClean="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　　</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　主要６項目（信用保証協会、中小企業支援、男女共同施策等）</a:t>
            </a:r>
            <a:endParaRPr lang="en-US" altLang="ja-JP" sz="1200" dirty="0" smtClean="0">
              <a:latin typeface="HGPｺﾞｼｯｸM" panose="020B0600000000000000" pitchFamily="50" charset="-128"/>
              <a:ea typeface="HGPｺﾞｼｯｸM" panose="020B0600000000000000" pitchFamily="50" charset="-128"/>
            </a:endParaRPr>
          </a:p>
          <a:p>
            <a:endParaRPr lang="en-US" altLang="ja-JP" sz="8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a:t>
            </a:r>
            <a:r>
              <a:rPr lang="en-US" altLang="ja-JP" sz="1200" dirty="0" smtClean="0">
                <a:latin typeface="HGPｺﾞｼｯｸM" panose="020B0600000000000000" pitchFamily="50" charset="-128"/>
                <a:ea typeface="HGPｺﾞｼｯｸM" panose="020B0600000000000000" pitchFamily="50" charset="-128"/>
              </a:rPr>
              <a:t>2008</a:t>
            </a:r>
            <a:r>
              <a:rPr lang="ja-JP" altLang="en-US" sz="1200" dirty="0" smtClean="0">
                <a:latin typeface="HGPｺﾞｼｯｸM" panose="020B0600000000000000" pitchFamily="50" charset="-128"/>
                <a:ea typeface="HGPｺﾞｼｯｸM" panose="020B0600000000000000" pitchFamily="50" charset="-128"/>
              </a:rPr>
              <a:t>～／知事と市長との意見交換会</a:t>
            </a:r>
            <a:r>
              <a:rPr lang="en-US" altLang="ja-JP" sz="1200" dirty="0" smtClean="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橋下知事・平松市長</a:t>
            </a:r>
            <a:r>
              <a:rPr lang="en-US" altLang="ja-JP" sz="1200" dirty="0" smtClean="0">
                <a:latin typeface="HGPｺﾞｼｯｸM" panose="020B0600000000000000" pitchFamily="50" charset="-128"/>
                <a:ea typeface="HGPｺﾞｼｯｸM" panose="020B0600000000000000" pitchFamily="50" charset="-128"/>
              </a:rPr>
              <a:t>】</a:t>
            </a:r>
            <a:r>
              <a:rPr lang="ja-JP" altLang="en-US" sz="1200" dirty="0" smtClean="0">
                <a:latin typeface="HGPｺﾞｼｯｸM" panose="020B0600000000000000" pitchFamily="50" charset="-128"/>
                <a:ea typeface="HGPｺﾞｼｯｸM" panose="020B0600000000000000" pitchFamily="50" charset="-128"/>
              </a:rPr>
              <a:t>　</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smtClean="0">
                <a:latin typeface="HGPｺﾞｼｯｸM" panose="020B0600000000000000" pitchFamily="50" charset="-128"/>
                <a:ea typeface="HGPｺﾞｼｯｸM" panose="020B0600000000000000" pitchFamily="50" charset="-128"/>
              </a:rPr>
              <a:t>　　　　　　　　　　　　　　　　 　　　　 ⇒上記</a:t>
            </a:r>
            <a:r>
              <a:rPr lang="en-US" altLang="ja-JP" sz="1200" dirty="0" smtClean="0">
                <a:latin typeface="HGPｺﾞｼｯｸM" panose="020B0600000000000000" pitchFamily="50" charset="-128"/>
                <a:ea typeface="HGPｺﾞｼｯｸM" panose="020B0600000000000000" pitchFamily="50" charset="-128"/>
              </a:rPr>
              <a:t>6</a:t>
            </a:r>
            <a:r>
              <a:rPr lang="ja-JP" altLang="en-US" sz="1200" dirty="0" smtClean="0">
                <a:latin typeface="HGPｺﾞｼｯｸM" panose="020B0600000000000000" pitchFamily="50" charset="-128"/>
                <a:ea typeface="HGPｺﾞｼｯｸM" panose="020B0600000000000000" pitchFamily="50" charset="-128"/>
              </a:rPr>
              <a:t>項目に「水道事業」を協議事項に追加</a:t>
            </a:r>
            <a:endParaRPr lang="en-US" altLang="ja-JP" sz="1200" dirty="0">
              <a:latin typeface="HGPｺﾞｼｯｸM" panose="020B0600000000000000" pitchFamily="50" charset="-128"/>
              <a:ea typeface="HGPｺﾞｼｯｸM" panose="020B0600000000000000" pitchFamily="50" charset="-128"/>
            </a:endParaRPr>
          </a:p>
          <a:p>
            <a:endParaRPr lang="en-US" altLang="ja-JP" sz="800" dirty="0" smtClean="0">
              <a:latin typeface="HGPｺﾞｼｯｸM" panose="020B0600000000000000" pitchFamily="50" charset="-128"/>
              <a:ea typeface="HGPｺﾞｼｯｸM" panose="020B0600000000000000" pitchFamily="50" charset="-128"/>
            </a:endParaRPr>
          </a:p>
          <a:p>
            <a:r>
              <a:rPr lang="ja-JP" altLang="en-US" sz="1200" dirty="0" smtClean="0">
                <a:latin typeface="HGPｺﾞｼｯｸM" panose="020B0600000000000000" pitchFamily="50" charset="-128"/>
                <a:ea typeface="HGPｺﾞｼｯｸM" panose="020B0600000000000000" pitchFamily="50" charset="-128"/>
              </a:rPr>
              <a:t>　　　　　　　　　　　　　　　　　　　　　　　　　　　　　★</a:t>
            </a:r>
            <a:r>
              <a:rPr lang="en-US" altLang="ja-JP" sz="1200" dirty="0" smtClean="0">
                <a:latin typeface="HGPｺﾞｼｯｸM" panose="020B0600000000000000" pitchFamily="50" charset="-128"/>
                <a:ea typeface="HGPｺﾞｼｯｸM" panose="020B0600000000000000" pitchFamily="50" charset="-128"/>
              </a:rPr>
              <a:t>2010</a:t>
            </a:r>
            <a:r>
              <a:rPr lang="ja-JP" altLang="en-US" sz="1200" dirty="0" smtClean="0">
                <a:latin typeface="HGPｺﾞｼｯｸM" panose="020B0600000000000000" pitchFamily="50" charset="-128"/>
                <a:ea typeface="HGPｺﾞｼｯｸM" panose="020B0600000000000000" pitchFamily="50" charset="-128"/>
              </a:rPr>
              <a:t>／夢洲・咲洲地区活性化合同チーム設置</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⇒大阪府によるＷＴＣ購入</a:t>
            </a:r>
            <a:endParaRPr lang="en-US" altLang="ja-JP" sz="1200" dirty="0" smtClean="0">
              <a:latin typeface="HGPｺﾞｼｯｸM" panose="020B0600000000000000" pitchFamily="50" charset="-128"/>
              <a:ea typeface="HGPｺﾞｼｯｸM" panose="020B0600000000000000" pitchFamily="50" charset="-128"/>
            </a:endParaRPr>
          </a:p>
          <a:p>
            <a:endParaRPr lang="en-US" altLang="ja-JP" sz="800" dirty="0">
              <a:latin typeface="HGPｺﾞｼｯｸM" panose="020B0600000000000000" pitchFamily="50" charset="-128"/>
              <a:ea typeface="HGPｺﾞｼｯｸM" panose="020B0600000000000000" pitchFamily="50" charset="-128"/>
            </a:endParaRPr>
          </a:p>
          <a:p>
            <a:r>
              <a:rPr lang="ja-JP" altLang="en-US" sz="1200" dirty="0" smtClean="0">
                <a:latin typeface="HGPｺﾞｼｯｸM" panose="020B0600000000000000" pitchFamily="50" charset="-128"/>
                <a:ea typeface="HGPｺﾞｼｯｸM" panose="020B0600000000000000" pitchFamily="50" charset="-128"/>
              </a:rPr>
              <a:t>　　　　　　　　　　　　　　　　　　　　　　　　　　　　　　　　　</a:t>
            </a:r>
            <a:r>
              <a:rPr lang="ja-JP" altLang="en-US" sz="1200" b="1" u="sng" dirty="0" smtClean="0">
                <a:latin typeface="HGPｺﾞｼｯｸM" panose="020B0600000000000000" pitchFamily="50" charset="-128"/>
                <a:ea typeface="HGPｺﾞｼｯｸM" panose="020B0600000000000000" pitchFamily="50" charset="-128"/>
              </a:rPr>
              <a:t>★</a:t>
            </a:r>
            <a:r>
              <a:rPr lang="en-US" altLang="ja-JP" sz="1200" b="1" u="sng" dirty="0" smtClean="0">
                <a:latin typeface="HGPｺﾞｼｯｸM" panose="020B0600000000000000" pitchFamily="50" charset="-128"/>
                <a:ea typeface="HGPｺﾞｼｯｸM" panose="020B0600000000000000" pitchFamily="50" charset="-128"/>
              </a:rPr>
              <a:t>2011</a:t>
            </a:r>
            <a:r>
              <a:rPr lang="ja-JP" altLang="en-US" sz="1200" b="1" u="sng" dirty="0" smtClean="0">
                <a:latin typeface="HGPｺﾞｼｯｸM" panose="020B0600000000000000" pitchFamily="50" charset="-128"/>
                <a:ea typeface="HGPｺﾞｼｯｸM" panose="020B0600000000000000" pitchFamily="50" charset="-128"/>
              </a:rPr>
              <a:t>／大阪府市統合本部会議の設置</a:t>
            </a:r>
            <a:r>
              <a:rPr lang="ja-JP" altLang="en-US" sz="1200" dirty="0" smtClean="0">
                <a:latin typeface="HGPｺﾞｼｯｸM" panose="020B0600000000000000" pitchFamily="50" charset="-128"/>
                <a:ea typeface="HGPｺﾞｼｯｸM" panose="020B0600000000000000" pitchFamily="50" charset="-128"/>
              </a:rPr>
              <a:t>　</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⇒府市事業の再編協議（ＡＢ項目）</a:t>
            </a:r>
            <a:endParaRPr lang="en-US" altLang="ja-JP" sz="12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⇒府市戦略の協議</a:t>
            </a:r>
            <a:endParaRPr lang="en-US" altLang="ja-JP" sz="1200" dirty="0" smtClean="0">
              <a:latin typeface="HGPｺﾞｼｯｸM" panose="020B0600000000000000" pitchFamily="50" charset="-128"/>
              <a:ea typeface="HGPｺﾞｼｯｸM" panose="020B0600000000000000" pitchFamily="50" charset="-128"/>
            </a:endParaRPr>
          </a:p>
          <a:p>
            <a:endParaRPr lang="en-US" altLang="ja-JP" sz="800" dirty="0" smtClean="0">
              <a:latin typeface="HGPｺﾞｼｯｸM" panose="020B0600000000000000" pitchFamily="50" charset="-128"/>
              <a:ea typeface="HGPｺﾞｼｯｸM" panose="020B0600000000000000" pitchFamily="50" charset="-128"/>
            </a:endParaRPr>
          </a:p>
          <a:p>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a:t>
            </a:r>
            <a:r>
              <a:rPr lang="en-US" altLang="ja-JP" sz="1200" dirty="0" smtClean="0">
                <a:latin typeface="HGPｺﾞｼｯｸM" panose="020B0600000000000000" pitchFamily="50" charset="-128"/>
                <a:ea typeface="HGPｺﾞｼｯｸM" panose="020B0600000000000000" pitchFamily="50" charset="-128"/>
              </a:rPr>
              <a:t>2013</a:t>
            </a:r>
            <a:r>
              <a:rPr lang="ja-JP" altLang="en-US" sz="1200" dirty="0" smtClean="0">
                <a:latin typeface="HGPｺﾞｼｯｸM" panose="020B0600000000000000" pitchFamily="50" charset="-128"/>
                <a:ea typeface="HGPｺﾞｼｯｸM" panose="020B0600000000000000" pitchFamily="50" charset="-128"/>
              </a:rPr>
              <a:t>／大都市局の設置</a:t>
            </a:r>
            <a:endParaRPr lang="en-US" altLang="ja-JP" sz="1200" dirty="0" smtClean="0">
              <a:latin typeface="HGPｺﾞｼｯｸM" panose="020B0600000000000000" pitchFamily="50" charset="-128"/>
              <a:ea typeface="HGPｺﾞｼｯｸM" panose="020B0600000000000000" pitchFamily="50" charset="-128"/>
            </a:endParaRPr>
          </a:p>
        </p:txBody>
      </p:sp>
      <p:sp>
        <p:nvSpPr>
          <p:cNvPr id="18" name="テキスト ボックス 1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124</a:t>
            </a:fld>
            <a:endParaRPr kumimoji="1" lang="ja-JP" altLang="en-US" dirty="0"/>
          </a:p>
        </p:txBody>
      </p:sp>
      <p:sp>
        <p:nvSpPr>
          <p:cNvPr id="11" name="テキスト ボックス 10"/>
          <p:cNvSpPr txBox="1"/>
          <p:nvPr/>
        </p:nvSpPr>
        <p:spPr>
          <a:xfrm>
            <a:off x="209104" y="210126"/>
            <a:ext cx="3138760" cy="338554"/>
          </a:xfrm>
          <a:prstGeom prst="rect">
            <a:avLst/>
          </a:prstGeom>
          <a:noFill/>
        </p:spPr>
        <p:txBody>
          <a:bodyPr wrap="square" rtlCol="0">
            <a:spAutoFit/>
          </a:bodyPr>
          <a:lstStyle/>
          <a:p>
            <a:r>
              <a:rPr lang="ja-JP" altLang="en-US" sz="1600" dirty="0" smtClean="0"/>
              <a:t>■大都市制度と府市連携の動き</a:t>
            </a:r>
            <a:endParaRPr kumimoji="1" lang="ja-JP" altLang="en-US" sz="1600" dirty="0"/>
          </a:p>
        </p:txBody>
      </p:sp>
      <p:sp>
        <p:nvSpPr>
          <p:cNvPr id="19" name="テキスト ボックス 18"/>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Ａ</a:t>
            </a:r>
            <a:r>
              <a:rPr lang="ja-JP" altLang="en-US" sz="1600" u="sng" dirty="0"/>
              <a:t>１０</a:t>
            </a:r>
            <a:r>
              <a:rPr lang="ja-JP" altLang="en-US" sz="1600" u="sng" dirty="0" smtClean="0"/>
              <a:t>．（２０）、市　Ａ１１．（２９）</a:t>
            </a:r>
            <a:endParaRPr lang="en-US" altLang="ja-JP" sz="1600" u="sng" dirty="0" smtClean="0"/>
          </a:p>
        </p:txBody>
      </p:sp>
    </p:spTree>
    <p:extLst>
      <p:ext uri="{BB962C8B-B14F-4D97-AF65-F5344CB8AC3E}">
        <p14:creationId xmlns:p14="http://schemas.microsoft.com/office/powerpoint/2010/main" val="17029981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125</a:t>
            </a:fld>
            <a:endParaRPr kumimoji="1" lang="ja-JP" altLang="en-US" dirty="0"/>
          </a:p>
        </p:txBody>
      </p:sp>
      <p:sp>
        <p:nvSpPr>
          <p:cNvPr id="13" name="テキスト ボックス 12"/>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Ｄ３．（７０～７４）、市　Ｄ３．（８５～８９）</a:t>
            </a:r>
            <a:endParaRPr lang="en-US" altLang="ja-JP" sz="1600" u="sng" dirty="0" smtClean="0"/>
          </a:p>
        </p:txBody>
      </p:sp>
      <p:graphicFrame>
        <p:nvGraphicFramePr>
          <p:cNvPr id="20" name="表 19"/>
          <p:cNvGraphicFramePr>
            <a:graphicFrameLocks noGrp="1"/>
          </p:cNvGraphicFramePr>
          <p:nvPr>
            <p:extLst>
              <p:ext uri="{D42A27DB-BD31-4B8C-83A1-F6EECF244321}">
                <p14:modId xmlns:p14="http://schemas.microsoft.com/office/powerpoint/2010/main" val="3171505349"/>
              </p:ext>
            </p:extLst>
          </p:nvPr>
        </p:nvGraphicFramePr>
        <p:xfrm>
          <a:off x="389831" y="2671803"/>
          <a:ext cx="8342853" cy="3791898"/>
        </p:xfrm>
        <a:graphic>
          <a:graphicData uri="http://schemas.openxmlformats.org/drawingml/2006/table">
            <a:tbl>
              <a:tblPr firstRow="1" bandRow="1">
                <a:tableStyleId>{5940675A-B579-460E-94D1-54222C63F5DA}</a:tableStyleId>
              </a:tblPr>
              <a:tblGrid>
                <a:gridCol w="216348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3242819">
                  <a:extLst>
                    <a:ext uri="{9D8B030D-6E8A-4147-A177-3AD203B41FA5}">
                      <a16:colId xmlns:a16="http://schemas.microsoft.com/office/drawing/2014/main" val="20002"/>
                    </a:ext>
                  </a:extLst>
                </a:gridCol>
                <a:gridCol w="2216468">
                  <a:extLst>
                    <a:ext uri="{9D8B030D-6E8A-4147-A177-3AD203B41FA5}">
                      <a16:colId xmlns:a16="http://schemas.microsoft.com/office/drawing/2014/main" val="20003"/>
                    </a:ext>
                  </a:extLst>
                </a:gridCol>
              </a:tblGrid>
              <a:tr h="432048">
                <a:tc>
                  <a:txBody>
                    <a:bodyPr/>
                    <a:lstStyle/>
                    <a:p>
                      <a:pPr algn="ctr"/>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会議名</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oFill/>
                  </a:tcPr>
                </a:tc>
                <a:tc>
                  <a:txBody>
                    <a:bodyPr/>
                    <a:lstStyle/>
                    <a:p>
                      <a:pPr algn="ctr"/>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委員数</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oFill/>
                  </a:tcPr>
                </a:tc>
                <a:tc>
                  <a:txBody>
                    <a:bodyPr/>
                    <a:lstStyle/>
                    <a:p>
                      <a:pPr algn="ctr"/>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議論・検討の内容</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oFill/>
                  </a:tcPr>
                </a:tc>
                <a:tc>
                  <a:txBody>
                    <a:bodyPr/>
                    <a:lstStyle/>
                    <a:p>
                      <a:pPr algn="ctr"/>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設置期間　（会議開催回数）</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oFill/>
                  </a:tcPr>
                </a:tc>
                <a:extLst>
                  <a:ext uri="{0D108BD9-81ED-4DB2-BD59-A6C34878D82A}">
                    <a16:rowId xmlns:a16="http://schemas.microsoft.com/office/drawing/2014/main" val="10000"/>
                  </a:ext>
                </a:extLst>
              </a:tr>
              <a:tr h="158755">
                <a:tc>
                  <a:txBody>
                    <a:bodyPr/>
                    <a:lstStyle/>
                    <a:p>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①都市魅力戦略会議</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9525"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５名</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9525"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大阪府市の都市魅力の推進に関する施策についての調査審議に関すること</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9525"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（８回）</a:t>
                      </a:r>
                      <a:endPar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3603">
                <a:tc>
                  <a:txBody>
                    <a:bodyPr/>
                    <a:lstStyle/>
                    <a:p>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②新大学構想会議</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T w="9525" cap="flat" cmpd="sng" algn="ctr">
                      <a:solidFill>
                        <a:schemeClr val="tx1"/>
                      </a:solidFill>
                      <a:prstDash val="solid"/>
                      <a:round/>
                      <a:headEnd type="none" w="med" len="med"/>
                      <a:tailEnd type="none" w="med" len="med"/>
                    </a:lnT>
                  </a:tcPr>
                </a:tc>
                <a:tc>
                  <a:txBody>
                    <a:bodyPr/>
                    <a:lstStyle/>
                    <a:p>
                      <a:pPr marL="0" indent="0" algn="r">
                        <a:buFont typeface="Arial" panose="020B0604020202020204" pitchFamily="34" charset="0"/>
                        <a:buNone/>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６名</a:t>
                      </a:r>
                    </a:p>
                  </a:txBody>
                  <a:tcPr anchor="ctr">
                    <a:lnT w="9525"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大阪における公立大学の将来ビジョンの取りまとめに関すること</a:t>
                      </a:r>
                    </a:p>
                  </a:txBody>
                  <a:tcPr anchor="ctr">
                    <a:lnT w="9525" cap="flat" cmpd="sng" algn="ctr">
                      <a:solidFill>
                        <a:schemeClr val="tx1"/>
                      </a:solidFill>
                      <a:prstDash val="solid"/>
                      <a:round/>
                      <a:headEnd type="none" w="med" len="med"/>
                      <a:tailEnd type="none" w="med" len="med"/>
                    </a:lnT>
                  </a:tcPr>
                </a:tc>
                <a:tc>
                  <a:txBody>
                    <a:bodyPr/>
                    <a:lstStyle/>
                    <a:p>
                      <a:pPr algn="l"/>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（１０回）</a:t>
                      </a:r>
                      <a:endPar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0">
                <a:tc>
                  <a:txBody>
                    <a:bodyPr/>
                    <a:lstStyle/>
                    <a:p>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③エネルギー戦略会議</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marL="0" indent="0" algn="r">
                        <a:buFont typeface="Arial" panose="020B0604020202020204" pitchFamily="34" charset="0"/>
                        <a:buNone/>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１０名</a:t>
                      </a:r>
                    </a:p>
                  </a:txBody>
                  <a:tcPr anchor="ctr"/>
                </a:tc>
                <a:tc>
                  <a:txBody>
                    <a:bodyPr/>
                    <a:lstStyle/>
                    <a:p>
                      <a:pPr marL="285750" indent="-285750">
                        <a:buFont typeface="Arial" panose="020B0604020202020204" pitchFamily="34" charset="0"/>
                        <a:buChar char="•"/>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エネルギー需給構造の転換にかかる研究及び提案に関すること。</a:t>
                      </a:r>
                      <a:endPar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Arial" panose="020B0604020202020204" pitchFamily="34" charset="0"/>
                        <a:buChar char="•"/>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府市エネルギー戦略のとりまとめに関すること。</a:t>
                      </a:r>
                    </a:p>
                  </a:txBody>
                  <a:tcPr anchor="ctr"/>
                </a:tc>
                <a:tc>
                  <a:txBody>
                    <a:bodyPr/>
                    <a:lstStyle/>
                    <a:p>
                      <a:pPr algn="ct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（２８回）</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3"/>
                  </a:ext>
                </a:extLst>
              </a:tr>
              <a:tr h="149587">
                <a:tc>
                  <a:txBody>
                    <a:bodyPr/>
                    <a:lstStyle/>
                    <a:p>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④医療戦略会議</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５名</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医療及び保健に関する施策の在り方並びにこれらに関連する産業の振興の方向性等についての調査審議に関すること。</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（９回）</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49587">
                <a:tc>
                  <a:txBody>
                    <a:bodyPr/>
                    <a:lstStyle/>
                    <a:p>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⑤規制改革会議</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８名</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成長戦略の推進及び大阪の産業の活性化等に資するための規制緩和及び制度の改善についての調査審議に関すること。</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（７回）</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42330">
                <a:tc>
                  <a:txBody>
                    <a:bodyPr/>
                    <a:lstStyle/>
                    <a:p>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r">
                        <a:buFont typeface="Arial" panose="020B0604020202020204" pitchFamily="34" charset="0"/>
                        <a:buNone/>
                      </a:pP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21" name="正方形/長方形 20"/>
          <p:cNvSpPr/>
          <p:nvPr/>
        </p:nvSpPr>
        <p:spPr>
          <a:xfrm>
            <a:off x="382408" y="6308446"/>
            <a:ext cx="8496944" cy="261610"/>
          </a:xfrm>
          <a:prstGeom prst="rect">
            <a:avLst/>
          </a:prstGeom>
        </p:spPr>
        <p:txBody>
          <a:bodyPr wrap="square">
            <a:spAutoFit/>
          </a:bodyPr>
          <a:lstStyle/>
          <a:p>
            <a:r>
              <a:rPr lang="ja-JP" altLang="en-US" sz="1100" dirty="0" smtClean="0">
                <a:latin typeface="+mn-ea"/>
                <a:cs typeface="メイリオ" panose="020B0604030504040204" pitchFamily="50" charset="-128"/>
              </a:rPr>
              <a:t>注）都市魅力戦略会議は、</a:t>
            </a:r>
            <a:r>
              <a:rPr lang="en-US" altLang="ja-JP" sz="1100" dirty="0" smtClean="0">
                <a:latin typeface="+mn-ea"/>
                <a:cs typeface="メイリオ" panose="020B0604030504040204" pitchFamily="50" charset="-128"/>
              </a:rPr>
              <a:t>2012.11.20</a:t>
            </a:r>
            <a:r>
              <a:rPr lang="ja-JP" altLang="en-US" sz="1100" dirty="0" smtClean="0">
                <a:latin typeface="+mn-ea"/>
                <a:cs typeface="メイリオ" panose="020B0604030504040204" pitchFamily="50" charset="-128"/>
              </a:rPr>
              <a:t>に都市魅力戦略推進会議に名称を変更</a:t>
            </a:r>
            <a:endParaRPr lang="en-US" altLang="ja-JP" sz="1100" dirty="0" smtClean="0">
              <a:latin typeface="+mn-ea"/>
              <a:cs typeface="メイリオ" panose="020B0604030504040204" pitchFamily="50" charset="-128"/>
            </a:endParaRPr>
          </a:p>
        </p:txBody>
      </p:sp>
      <p:sp>
        <p:nvSpPr>
          <p:cNvPr id="22" name="正方形/長方形 21"/>
          <p:cNvSpPr/>
          <p:nvPr/>
        </p:nvSpPr>
        <p:spPr>
          <a:xfrm>
            <a:off x="382408" y="2280009"/>
            <a:ext cx="8460000" cy="30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有識者による府市合同の戦略会議</a:t>
            </a:r>
            <a:endParaRPr kumimoji="1" lang="ja-JP" altLang="en-US" sz="16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270226" y="431960"/>
            <a:ext cx="8554066" cy="1569660"/>
          </a:xfrm>
          <a:prstGeom prst="rect">
            <a:avLst/>
          </a:prstGeom>
          <a:noFill/>
        </p:spPr>
        <p:txBody>
          <a:bodyPr wrap="square" rtlCol="0">
            <a:spAutoFit/>
          </a:bodyPr>
          <a:lstStyle/>
          <a:p>
            <a:r>
              <a:rPr lang="ja-JP" altLang="en-US" sz="1600" dirty="0" smtClean="0"/>
              <a:t>　現行の法制度に捉われない、例えば国を動かさないと実現できないような重要かつ困難な案件について議論するため、府市統合本部の下、府と市が共同で戦略会議を設置。</a:t>
            </a:r>
            <a:endParaRPr lang="en-US" altLang="ja-JP" sz="1600" dirty="0" smtClean="0"/>
          </a:p>
          <a:p>
            <a:r>
              <a:rPr lang="ja-JP" altLang="en-US" sz="1600" dirty="0"/>
              <a:t>　</a:t>
            </a:r>
            <a:r>
              <a:rPr lang="ja-JP" altLang="en-US" sz="1600" dirty="0" smtClean="0"/>
              <a:t>会議委員は外部有識者で構成</a:t>
            </a:r>
            <a:r>
              <a:rPr lang="ja-JP" altLang="en-US" sz="1600" dirty="0"/>
              <a:t>し、府・市という自治体の枠を超え、</a:t>
            </a:r>
            <a:r>
              <a:rPr lang="ja-JP" altLang="en-US" sz="1600" dirty="0" smtClean="0"/>
              <a:t>また、行政分野の枠組みを超えた視点から、短期的・集中的に議論と検討を行い、提言をとりまとめた。</a:t>
            </a:r>
            <a:endParaRPr lang="en-US" altLang="ja-JP" sz="1600" dirty="0" smtClean="0"/>
          </a:p>
          <a:p>
            <a:r>
              <a:rPr kumimoji="1" lang="ja-JP" altLang="en-US" sz="1600" dirty="0"/>
              <a:t>　</a:t>
            </a:r>
            <a:r>
              <a:rPr kumimoji="1" lang="ja-JP" altLang="en-US" sz="1600" dirty="0" smtClean="0"/>
              <a:t>各会議における議論や提言を契機として、府・市から国等に対し、制度改革の提案を働きかけたり、民間の手法を取り入れた新規事業を企画・実施するなどの新たな取組みを実施している。</a:t>
            </a:r>
            <a:endParaRPr kumimoji="1" lang="en-US" altLang="ja-JP" sz="1600" dirty="0" smtClean="0"/>
          </a:p>
        </p:txBody>
      </p:sp>
      <p:sp>
        <p:nvSpPr>
          <p:cNvPr id="9" name="テキスト ボックス 8"/>
          <p:cNvSpPr txBox="1"/>
          <p:nvPr/>
        </p:nvSpPr>
        <p:spPr>
          <a:xfrm>
            <a:off x="-14684" y="0"/>
            <a:ext cx="5378772"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（４）</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有識者を交えた府市合同の戦略</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会議</a:t>
            </a:r>
            <a:endPar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241690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44016" y="210126"/>
            <a:ext cx="6156176" cy="338554"/>
          </a:xfrm>
          <a:prstGeom prst="rect">
            <a:avLst/>
          </a:prstGeom>
          <a:noFill/>
        </p:spPr>
        <p:txBody>
          <a:bodyPr wrap="square" rtlCol="0">
            <a:spAutoFit/>
          </a:bodyPr>
          <a:lstStyle/>
          <a:p>
            <a:r>
              <a:rPr kumimoji="1" lang="ja-JP" altLang="en-US" sz="1600" b="1" dirty="0" smtClean="0"/>
              <a:t>①大阪府市都市魅力戦略推進会議</a:t>
            </a:r>
            <a:endParaRPr kumimoji="1" lang="en-US" altLang="ja-JP" sz="1600" b="1" dirty="0" smtClean="0"/>
          </a:p>
        </p:txBody>
      </p:sp>
      <p:graphicFrame>
        <p:nvGraphicFramePr>
          <p:cNvPr id="2" name="表 1"/>
          <p:cNvGraphicFramePr>
            <a:graphicFrameLocks noGrp="1"/>
          </p:cNvGraphicFramePr>
          <p:nvPr>
            <p:extLst>
              <p:ext uri="{D42A27DB-BD31-4B8C-83A1-F6EECF244321}">
                <p14:modId xmlns:p14="http://schemas.microsoft.com/office/powerpoint/2010/main" val="2305407108"/>
              </p:ext>
            </p:extLst>
          </p:nvPr>
        </p:nvGraphicFramePr>
        <p:xfrm>
          <a:off x="179512" y="602590"/>
          <a:ext cx="8784975" cy="5708218"/>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1747778">
                <a:tc>
                  <a:txBody>
                    <a:bodyPr/>
                    <a:lstStyle/>
                    <a:p>
                      <a:r>
                        <a:rPr kumimoji="1" lang="ja-JP" altLang="en-US" sz="1400" dirty="0" smtClean="0">
                          <a:solidFill>
                            <a:schemeClr val="tx1"/>
                          </a:solidFill>
                          <a:latin typeface="+mn-ea"/>
                          <a:ea typeface="+mn-ea"/>
                        </a:rPr>
                        <a:t>戦略策定の背景にあった</a:t>
                      </a:r>
                      <a:r>
                        <a:rPr kumimoji="1" lang="en-US" altLang="ja-JP" sz="1400" dirty="0" smtClean="0">
                          <a:solidFill>
                            <a:schemeClr val="tx1"/>
                          </a:solidFill>
                          <a:latin typeface="+mn-ea"/>
                          <a:ea typeface="+mn-ea"/>
                        </a:rPr>
                        <a:t/>
                      </a:r>
                      <a:br>
                        <a:rPr kumimoji="1" lang="en-US" altLang="ja-JP" sz="1400" dirty="0" smtClean="0">
                          <a:solidFill>
                            <a:schemeClr val="tx1"/>
                          </a:solidFill>
                          <a:latin typeface="+mn-ea"/>
                          <a:ea typeface="+mn-ea"/>
                        </a:rPr>
                      </a:br>
                      <a:r>
                        <a:rPr kumimoji="1" lang="ja-JP" altLang="en-US" sz="1400" dirty="0" smtClean="0">
                          <a:solidFill>
                            <a:schemeClr val="tx1"/>
                          </a:solidFill>
                          <a:latin typeface="+mn-ea"/>
                          <a:ea typeface="+mn-ea"/>
                        </a:rPr>
                        <a:t>問題意識・課題</a:t>
                      </a:r>
                      <a:endParaRPr kumimoji="1" lang="ja-JP" altLang="en-US" sz="1400" dirty="0">
                        <a:solidFill>
                          <a:schemeClr val="tx1"/>
                        </a:solidFill>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400" dirty="0" smtClean="0">
                          <a:solidFill>
                            <a:schemeClr val="tx1"/>
                          </a:solidFill>
                          <a:latin typeface="+mn-ea"/>
                          <a:ea typeface="+mn-ea"/>
                        </a:rPr>
                        <a:t>・世界都市ランキングで大阪は下位</a:t>
                      </a:r>
                    </a:p>
                    <a:p>
                      <a:r>
                        <a:rPr kumimoji="1" lang="ja-JP" altLang="en-US" sz="1400" dirty="0" smtClean="0">
                          <a:solidFill>
                            <a:schemeClr val="tx1"/>
                          </a:solidFill>
                          <a:latin typeface="+mn-ea"/>
                          <a:ea typeface="+mn-ea"/>
                        </a:rPr>
                        <a:t>　世界主要</a:t>
                      </a:r>
                      <a:r>
                        <a:rPr kumimoji="1" lang="en-US" altLang="ja-JP" sz="1400" dirty="0" smtClean="0">
                          <a:solidFill>
                            <a:schemeClr val="tx1"/>
                          </a:solidFill>
                          <a:latin typeface="+mn-ea"/>
                          <a:ea typeface="+mn-ea"/>
                        </a:rPr>
                        <a:t>40</a:t>
                      </a:r>
                      <a:r>
                        <a:rPr kumimoji="1" lang="ja-JP" altLang="en-US" sz="1400" dirty="0" smtClean="0">
                          <a:solidFill>
                            <a:schemeClr val="tx1"/>
                          </a:solidFill>
                          <a:latin typeface="+mn-ea"/>
                          <a:ea typeface="+mn-ea"/>
                        </a:rPr>
                        <a:t>都市中　　　</a:t>
                      </a:r>
                      <a:r>
                        <a:rPr kumimoji="1" lang="ja-JP" altLang="en-US" sz="1400" baseline="0" dirty="0" smtClean="0">
                          <a:solidFill>
                            <a:schemeClr val="tx1"/>
                          </a:solidFill>
                          <a:latin typeface="+mn-ea"/>
                          <a:ea typeface="+mn-ea"/>
                        </a:rPr>
                        <a:t>  </a:t>
                      </a:r>
                      <a:r>
                        <a:rPr kumimoji="1" lang="en-US" altLang="ja-JP" sz="1400" dirty="0" smtClean="0">
                          <a:solidFill>
                            <a:schemeClr val="tx1"/>
                          </a:solidFill>
                          <a:latin typeface="+mn-ea"/>
                          <a:ea typeface="+mn-ea"/>
                        </a:rPr>
                        <a:t>2010</a:t>
                      </a:r>
                      <a:r>
                        <a:rPr kumimoji="1" lang="ja-JP" altLang="en-US" sz="1400" dirty="0" smtClean="0">
                          <a:solidFill>
                            <a:schemeClr val="tx1"/>
                          </a:solidFill>
                          <a:latin typeface="+mn-ea"/>
                          <a:ea typeface="+mn-ea"/>
                        </a:rPr>
                        <a:t>年　</a:t>
                      </a:r>
                      <a:r>
                        <a:rPr kumimoji="1" lang="en-US" altLang="ja-JP" sz="1400" dirty="0" smtClean="0">
                          <a:solidFill>
                            <a:schemeClr val="tx1"/>
                          </a:solidFill>
                          <a:latin typeface="+mn-ea"/>
                          <a:ea typeface="+mn-ea"/>
                        </a:rPr>
                        <a:t>25</a:t>
                      </a:r>
                      <a:r>
                        <a:rPr kumimoji="1" lang="ja-JP" altLang="en-US" sz="1400" dirty="0" smtClean="0">
                          <a:solidFill>
                            <a:schemeClr val="tx1"/>
                          </a:solidFill>
                          <a:latin typeface="+mn-ea"/>
                          <a:ea typeface="+mn-ea"/>
                        </a:rPr>
                        <a:t>位</a:t>
                      </a:r>
                    </a:p>
                    <a:p>
                      <a:pPr marL="1973263" indent="0"/>
                      <a:r>
                        <a:rPr kumimoji="1" lang="en-US" altLang="ja-JP" sz="1400" dirty="0" smtClean="0">
                          <a:solidFill>
                            <a:schemeClr val="tx1"/>
                          </a:solidFill>
                          <a:latin typeface="+mn-ea"/>
                          <a:ea typeface="+mn-ea"/>
                        </a:rPr>
                        <a:t>2011</a:t>
                      </a:r>
                      <a:r>
                        <a:rPr kumimoji="1" lang="ja-JP" altLang="en-US" sz="1400" dirty="0" smtClean="0">
                          <a:solidFill>
                            <a:schemeClr val="tx1"/>
                          </a:solidFill>
                          <a:latin typeface="+mn-ea"/>
                          <a:ea typeface="+mn-ea"/>
                        </a:rPr>
                        <a:t>年　</a:t>
                      </a:r>
                      <a:r>
                        <a:rPr kumimoji="1" lang="en-US" altLang="ja-JP" sz="1400" dirty="0" smtClean="0">
                          <a:solidFill>
                            <a:schemeClr val="tx1"/>
                          </a:solidFill>
                          <a:latin typeface="+mn-ea"/>
                          <a:ea typeface="+mn-ea"/>
                        </a:rPr>
                        <a:t>24</a:t>
                      </a:r>
                      <a:r>
                        <a:rPr kumimoji="1" lang="ja-JP" altLang="en-US" sz="1400" dirty="0" smtClean="0">
                          <a:solidFill>
                            <a:schemeClr val="tx1"/>
                          </a:solidFill>
                          <a:latin typeface="+mn-ea"/>
                          <a:ea typeface="+mn-ea"/>
                        </a:rPr>
                        <a:t>位</a:t>
                      </a:r>
                    </a:p>
                    <a:p>
                      <a:pPr marL="1973263" indent="0"/>
                      <a:r>
                        <a:rPr kumimoji="1" lang="en-US" altLang="ja-JP" sz="1400" dirty="0" smtClean="0">
                          <a:solidFill>
                            <a:schemeClr val="tx1"/>
                          </a:solidFill>
                          <a:latin typeface="+mn-ea"/>
                          <a:ea typeface="+mn-ea"/>
                        </a:rPr>
                        <a:t>2012</a:t>
                      </a:r>
                      <a:r>
                        <a:rPr kumimoji="1" lang="ja-JP" altLang="en-US" sz="1400" dirty="0" smtClean="0">
                          <a:solidFill>
                            <a:schemeClr val="tx1"/>
                          </a:solidFill>
                          <a:latin typeface="+mn-ea"/>
                          <a:ea typeface="+mn-ea"/>
                        </a:rPr>
                        <a:t>年　</a:t>
                      </a:r>
                      <a:r>
                        <a:rPr kumimoji="1" lang="en-US" altLang="ja-JP" sz="1400" dirty="0" smtClean="0">
                          <a:solidFill>
                            <a:schemeClr val="tx1"/>
                          </a:solidFill>
                          <a:latin typeface="+mn-ea"/>
                          <a:ea typeface="+mn-ea"/>
                        </a:rPr>
                        <a:t>28</a:t>
                      </a:r>
                      <a:r>
                        <a:rPr kumimoji="1" lang="ja-JP" altLang="en-US" sz="1400" dirty="0" smtClean="0">
                          <a:solidFill>
                            <a:schemeClr val="tx1"/>
                          </a:solidFill>
                          <a:latin typeface="+mn-ea"/>
                          <a:ea typeface="+mn-ea"/>
                        </a:rPr>
                        <a:t>位</a:t>
                      </a:r>
                    </a:p>
                    <a:p>
                      <a:pPr marL="92075" indent="-92075"/>
                      <a:r>
                        <a:rPr kumimoji="1" lang="ja-JP" altLang="en-US" sz="1400" dirty="0" smtClean="0">
                          <a:solidFill>
                            <a:schemeClr val="tx1"/>
                          </a:solidFill>
                          <a:latin typeface="+mn-ea"/>
                          <a:ea typeface="+mn-ea"/>
                        </a:rPr>
                        <a:t>・集客エリアが大阪市内に集中している中で、府と市が類似の場所で類似のイベントを別々に企画、実施するなど、コスト・効果・発信力などの面で改善が求められた</a:t>
                      </a:r>
                      <a:endParaRPr kumimoji="1" lang="ja-JP" altLang="en-US" sz="1400" dirty="0">
                        <a:solidFill>
                          <a:schemeClr val="tx1"/>
                        </a:solidFill>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1512168">
                <a:tc>
                  <a:txBody>
                    <a:bodyPr/>
                    <a:lstStyle/>
                    <a:p>
                      <a:r>
                        <a:rPr kumimoji="1" lang="ja-JP" altLang="en-US" sz="1400" dirty="0" smtClean="0">
                          <a:solidFill>
                            <a:schemeClr val="tx1"/>
                          </a:solidFill>
                          <a:latin typeface="+mn-ea"/>
                          <a:ea typeface="+mn-ea"/>
                        </a:rPr>
                        <a:t>提言内容</a:t>
                      </a:r>
                      <a:endParaRPr kumimoji="1" lang="ja-JP" altLang="en-US" sz="1400" dirty="0">
                        <a:solidFill>
                          <a:schemeClr val="tx1"/>
                        </a:solidFill>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zh-TW" altLang="en-US" sz="1400" dirty="0" smtClean="0">
                          <a:solidFill>
                            <a:schemeClr val="tx1"/>
                          </a:solidFill>
                          <a:latin typeface="ＭＳ Ｐゴシック" panose="020B0600070205080204" pitchFamily="50" charset="-128"/>
                          <a:ea typeface="ＭＳ Ｐゴシック" panose="020B0600070205080204" pitchFamily="50" charset="-128"/>
                        </a:rPr>
                        <a:t>大阪都市魅力創造戦略</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endParaRPr kumimoji="1" lang="zh-TW" altLang="en-US" sz="1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・基本的な考え方を提示</a:t>
                      </a:r>
                    </a:p>
                    <a:p>
                      <a:pPr marL="182563" indent="-182563"/>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行政と民間の役割の考え方の整理（民が主役、行政は民間の活動を最大限にサポート）</a:t>
                      </a:r>
                    </a:p>
                    <a:p>
                      <a:pPr marL="182563" indent="-182563"/>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既存の都市魅力資源を最大限活用</a:t>
                      </a:r>
                    </a:p>
                    <a:p>
                      <a:pPr marL="182563" indent="-182563"/>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観光、国際交流、文化、スポーツ各戦略におけるターゲット・目標の明確化</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448272">
                <a:tc>
                  <a:txBody>
                    <a:bodyPr/>
                    <a:lstStyle/>
                    <a:p>
                      <a:r>
                        <a:rPr kumimoji="1" lang="ja-JP" altLang="en-US" sz="1400" dirty="0" smtClean="0">
                          <a:solidFill>
                            <a:schemeClr val="tx1"/>
                          </a:solidFill>
                          <a:latin typeface="+mn-ea"/>
                          <a:ea typeface="+mn-ea"/>
                        </a:rPr>
                        <a:t>会議・提言を契機とする</a:t>
                      </a:r>
                      <a:endParaRPr kumimoji="1" lang="en-US" altLang="ja-JP" sz="1400" dirty="0" smtClean="0">
                        <a:solidFill>
                          <a:schemeClr val="tx1"/>
                        </a:solidFill>
                        <a:latin typeface="+mn-ea"/>
                        <a:ea typeface="+mn-ea"/>
                      </a:endParaRPr>
                    </a:p>
                    <a:p>
                      <a:r>
                        <a:rPr kumimoji="1" lang="ja-JP" altLang="en-US" sz="1400" dirty="0" smtClean="0">
                          <a:solidFill>
                            <a:schemeClr val="tx1"/>
                          </a:solidFill>
                          <a:latin typeface="+mn-ea"/>
                          <a:ea typeface="+mn-ea"/>
                        </a:rPr>
                        <a:t>新たな取組み</a:t>
                      </a:r>
                      <a:endParaRPr kumimoji="1" lang="ja-JP" altLang="en-US" sz="1400" dirty="0">
                        <a:solidFill>
                          <a:schemeClr val="tx1"/>
                        </a:solidFill>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・３つの重点事業の推進体制を整備</a:t>
                      </a:r>
                    </a:p>
                    <a:p>
                      <a:pPr marL="274638" indent="0"/>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水都大阪ﾊﾟｰﾄﾅｰｽﾞ･ｵｰｿﾘﾃｨ</a:t>
                      </a:r>
                    </a:p>
                    <a:p>
                      <a:pPr marL="274638" indent="0"/>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大阪ｱｰﾂｶｳﾝｼﾙ</a:t>
                      </a:r>
                    </a:p>
                    <a:p>
                      <a:pPr marL="274638" indent="0"/>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大阪観光局</a:t>
                      </a:r>
                    </a:p>
                    <a:p>
                      <a:pPr marL="182563" indent="-182563">
                        <a:spcBef>
                          <a:spcPts val="600"/>
                        </a:spcBef>
                      </a:pP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・エリアの特性に応じたエリアマネジメントを推進（大阪城、中之島、御堂筋など）</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marL="182563" indent="-182563">
                        <a:spcBef>
                          <a:spcPts val="600"/>
                        </a:spcBef>
                      </a:pP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・府市共同で発信力ある大規模イベントを展開</a:t>
                      </a:r>
                    </a:p>
                    <a:p>
                      <a:pPr marL="274638" indent="0"/>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大阪ﾏﾗｿﾝ</a:t>
                      </a:r>
                    </a:p>
                    <a:p>
                      <a:pPr marL="274638" indent="0"/>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御堂筋</a:t>
                      </a:r>
                      <a:r>
                        <a:rPr kumimoji="1" lang="en-US" altLang="ja-JP" sz="1400" dirty="0" err="1" smtClean="0">
                          <a:solidFill>
                            <a:schemeClr val="tx1"/>
                          </a:solidFill>
                          <a:latin typeface="ＭＳ Ｐゴシック" panose="020B0600070205080204" pitchFamily="50" charset="-128"/>
                          <a:ea typeface="ＭＳ Ｐゴシック" panose="020B0600070205080204" pitchFamily="50" charset="-128"/>
                        </a:rPr>
                        <a:t>kappo</a:t>
                      </a:r>
                      <a:r>
                        <a:rPr kumimoji="1" lang="ja-JP" altLang="en-US" sz="1400" dirty="0" err="1"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御堂筋フェスタ</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marL="274638" indent="0"/>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大阪・光の饗宴（御堂筋ｲﾙﾐﾈｰｼｮﾝ・</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OSAKA</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光のルネサンス）</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marL="274638" indent="0"/>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水都大阪フェス</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126</a:t>
            </a:fld>
            <a:endParaRPr kumimoji="1" lang="ja-JP" altLang="en-US" dirty="0"/>
          </a:p>
        </p:txBody>
      </p:sp>
      <p:sp>
        <p:nvSpPr>
          <p:cNvPr id="6" name="テキスト ボックス 5"/>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Ｄ３．（７０）、市　Ｄ３．（８５）</a:t>
            </a:r>
            <a:endParaRPr lang="en-US" altLang="ja-JP" sz="1600" u="sng" dirty="0" smtClean="0"/>
          </a:p>
        </p:txBody>
      </p:sp>
    </p:spTree>
    <p:extLst>
      <p:ext uri="{BB962C8B-B14F-4D97-AF65-F5344CB8AC3E}">
        <p14:creationId xmlns:p14="http://schemas.microsoft.com/office/powerpoint/2010/main" val="27344422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2647684446"/>
              </p:ext>
            </p:extLst>
          </p:nvPr>
        </p:nvGraphicFramePr>
        <p:xfrm>
          <a:off x="179512" y="574192"/>
          <a:ext cx="8784975" cy="5663120"/>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1558664">
                <a:tc>
                  <a:txBody>
                    <a:bodyPr/>
                    <a:lstStyle/>
                    <a:p>
                      <a:r>
                        <a:rPr kumimoji="1" lang="ja-JP" altLang="en-US" sz="1400" dirty="0" smtClean="0">
                          <a:latin typeface="+mn-ea"/>
                          <a:ea typeface="+mn-ea"/>
                        </a:rPr>
                        <a:t>戦略策定の背景にあった</a:t>
                      </a:r>
                      <a:r>
                        <a:rPr kumimoji="1" lang="en-US" altLang="ja-JP" sz="1400" dirty="0" smtClean="0">
                          <a:latin typeface="+mn-ea"/>
                          <a:ea typeface="+mn-ea"/>
                        </a:rPr>
                        <a:t/>
                      </a:r>
                      <a:br>
                        <a:rPr kumimoji="1" lang="en-US" altLang="ja-JP" sz="1400" dirty="0" smtClean="0">
                          <a:latin typeface="+mn-ea"/>
                          <a:ea typeface="+mn-ea"/>
                        </a:rPr>
                      </a:br>
                      <a:r>
                        <a:rPr kumimoji="1" lang="ja-JP" altLang="en-US" sz="1400" dirty="0" smtClean="0">
                          <a:latin typeface="+mn-ea"/>
                          <a:ea typeface="+mn-ea"/>
                        </a:rPr>
                        <a:t>問題意識・課題</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r>
                        <a:rPr kumimoji="1" lang="ja-JP" altLang="en-US" sz="1400" dirty="0" smtClean="0">
                          <a:latin typeface="+mn-ea"/>
                          <a:ea typeface="+mn-ea"/>
                        </a:rPr>
                        <a:t>・社会のグローバル化、少子化が進み、大学淘汰、大学評価時代を迎えるという厳しい環境の中、世界的な大学間競争を勝ち抜くためには、ブランド力等の更なる向上が必要</a:t>
                      </a:r>
                    </a:p>
                    <a:p>
                      <a:pPr marL="92075" indent="-92075"/>
                      <a:r>
                        <a:rPr kumimoji="1" lang="ja-JP" altLang="en-US" sz="1400" dirty="0" smtClean="0">
                          <a:latin typeface="+mn-ea"/>
                          <a:ea typeface="+mn-ea"/>
                        </a:rPr>
                        <a:t>・ また、国も国立大学の機能の再構築を進め、有力国公私立大学間の競争も激化。</a:t>
                      </a:r>
                    </a:p>
                    <a:p>
                      <a:pPr marL="92075" indent="-92075"/>
                      <a:r>
                        <a:rPr kumimoji="1" lang="ja-JP" altLang="en-US" sz="1400" dirty="0" smtClean="0">
                          <a:latin typeface="+mn-ea"/>
                          <a:ea typeface="+mn-ea"/>
                        </a:rPr>
                        <a:t>・ 強い大阪を実現する</a:t>
                      </a:r>
                      <a:r>
                        <a:rPr kumimoji="1" lang="en-US" altLang="ja-JP" sz="1400" dirty="0" smtClean="0">
                          <a:latin typeface="+mn-ea"/>
                          <a:ea typeface="+mn-ea"/>
                        </a:rPr>
                        <a:t>『</a:t>
                      </a:r>
                      <a:r>
                        <a:rPr kumimoji="1" lang="ja-JP" altLang="en-US" sz="1400" dirty="0" smtClean="0">
                          <a:latin typeface="+mn-ea"/>
                          <a:ea typeface="+mn-ea"/>
                        </a:rPr>
                        <a:t>知的インフラ</a:t>
                      </a:r>
                      <a:r>
                        <a:rPr kumimoji="1" lang="en-US" altLang="ja-JP" sz="1400" dirty="0" smtClean="0">
                          <a:latin typeface="+mn-ea"/>
                          <a:ea typeface="+mn-ea"/>
                        </a:rPr>
                        <a:t>』</a:t>
                      </a:r>
                      <a:r>
                        <a:rPr kumimoji="1" lang="ja-JP" altLang="en-US" sz="1400" dirty="0" smtClean="0">
                          <a:latin typeface="+mn-ea"/>
                          <a:ea typeface="+mn-ea"/>
                        </a:rPr>
                        <a:t>拠点としての役割を十分果たすため、両大学それぞれの強み・特徴をトータルで活用することが必要。</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376264">
                <a:tc>
                  <a:txBody>
                    <a:bodyPr/>
                    <a:lstStyle/>
                    <a:p>
                      <a:r>
                        <a:rPr kumimoji="1" lang="ja-JP" altLang="en-US" sz="1400" dirty="0" smtClean="0">
                          <a:solidFill>
                            <a:schemeClr val="tx1"/>
                          </a:solidFill>
                          <a:latin typeface="+mn-ea"/>
                          <a:ea typeface="+mn-ea"/>
                        </a:rPr>
                        <a:t>提言内容</a:t>
                      </a:r>
                      <a:endParaRPr kumimoji="1" lang="ja-JP" altLang="en-US" sz="1400" dirty="0">
                        <a:solidFill>
                          <a:schemeClr val="tx1"/>
                        </a:solidFill>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大阪府市新大学構想</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１．新たな教学体制の導入</a:t>
                      </a:r>
                    </a:p>
                    <a:p>
                      <a:pPr marL="182563" indent="-182563"/>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・研究組織と教育組織を分離し、効率的な組織運営と教育ニーズへの柔軟な対応を図る</a:t>
                      </a:r>
                    </a:p>
                    <a:p>
                      <a:pPr marL="182563" indent="-182563"/>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２．選択と集中による教育組織の再編</a:t>
                      </a:r>
                    </a:p>
                    <a:p>
                      <a:pPr marL="182563" indent="-182563"/>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・両大学の重複分野を統合・再編し、そこから生み出された資源を戦略分野等に集中投入</a:t>
                      </a:r>
                    </a:p>
                    <a:p>
                      <a:pPr marL="182563" indent="-182563"/>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３．大学運営システムの抜本的改革</a:t>
                      </a:r>
                    </a:p>
                    <a:p>
                      <a:pPr marL="182563" indent="-182563"/>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・理事長・学長のガバナンス強化などにより「柔軟で持続的に改革できる大学」をめざす</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728192">
                <a:tc>
                  <a:txBody>
                    <a:bodyPr/>
                    <a:lstStyle/>
                    <a:p>
                      <a:r>
                        <a:rPr kumimoji="1" lang="ja-JP" altLang="en-US" sz="1400" dirty="0" smtClean="0">
                          <a:solidFill>
                            <a:schemeClr val="tx1"/>
                          </a:solidFill>
                          <a:latin typeface="+mn-ea"/>
                          <a:ea typeface="+mn-ea"/>
                        </a:rPr>
                        <a:t>会議・提言を契機とする</a:t>
                      </a:r>
                      <a:endParaRPr kumimoji="1" lang="en-US" altLang="ja-JP" sz="1400" dirty="0" smtClean="0">
                        <a:solidFill>
                          <a:schemeClr val="tx1"/>
                        </a:solidFill>
                        <a:latin typeface="+mn-ea"/>
                        <a:ea typeface="+mn-ea"/>
                      </a:endParaRPr>
                    </a:p>
                    <a:p>
                      <a:r>
                        <a:rPr kumimoji="1" lang="ja-JP" altLang="en-US" sz="1400" dirty="0" smtClean="0">
                          <a:solidFill>
                            <a:schemeClr val="tx1"/>
                          </a:solidFill>
                          <a:latin typeface="+mn-ea"/>
                          <a:ea typeface="+mn-ea"/>
                        </a:rPr>
                        <a:t>新たな取組み</a:t>
                      </a:r>
                      <a:endParaRPr kumimoji="1" lang="ja-JP" altLang="en-US" sz="1400" dirty="0">
                        <a:solidFill>
                          <a:schemeClr val="tx1"/>
                        </a:solidFill>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・府市で「新大学ビジョン」を取りまとめた（</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年９月）</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・府市及び両大学で「新大学案」、府市で「新法人基本方針」を作成（</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・「ガバナンス改革」に関する提言を先取りした大学改革を実施</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戦略的研究費公募選考（</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人事委員会制度創設（</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理事長・学長、研究科長選考方法見直し（</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（いずれも市立大。府立大は</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2005</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年以降独法化に伴いｶﾞﾊﾞﾅﾝｽ改革を実施済）</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127</a:t>
            </a:fld>
            <a:endParaRPr kumimoji="1" lang="ja-JP" altLang="en-US" dirty="0"/>
          </a:p>
        </p:txBody>
      </p:sp>
      <p:sp>
        <p:nvSpPr>
          <p:cNvPr id="13" name="テキスト ボックス 12"/>
          <p:cNvSpPr txBox="1"/>
          <p:nvPr/>
        </p:nvSpPr>
        <p:spPr>
          <a:xfrm>
            <a:off x="72008" y="215240"/>
            <a:ext cx="6156176" cy="338554"/>
          </a:xfrm>
          <a:prstGeom prst="rect">
            <a:avLst/>
          </a:prstGeom>
          <a:noFill/>
        </p:spPr>
        <p:txBody>
          <a:bodyPr wrap="square" rtlCol="0">
            <a:spAutoFit/>
          </a:bodyPr>
          <a:lstStyle/>
          <a:p>
            <a:r>
              <a:rPr lang="ja-JP" altLang="en-US" sz="1600" b="1" dirty="0"/>
              <a:t>②</a:t>
            </a:r>
            <a:r>
              <a:rPr lang="ja-JP" altLang="en-US" sz="1600" b="1" dirty="0" smtClean="0"/>
              <a:t>大阪府</a:t>
            </a:r>
            <a:r>
              <a:rPr kumimoji="1" lang="ja-JP" altLang="en-US" sz="1600" b="1" dirty="0" smtClean="0"/>
              <a:t>市新大学構想会議</a:t>
            </a:r>
            <a:endParaRPr kumimoji="1" lang="en-US" altLang="ja-JP" sz="1600" b="1" dirty="0" smtClean="0"/>
          </a:p>
        </p:txBody>
      </p:sp>
      <p:sp>
        <p:nvSpPr>
          <p:cNvPr id="14" name="テキスト ボックス 13"/>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Ｄ３．（７１）、市　Ｄ３．（８６）</a:t>
            </a:r>
            <a:endParaRPr lang="en-US" altLang="ja-JP" sz="1600" u="sng" dirty="0" smtClean="0"/>
          </a:p>
        </p:txBody>
      </p:sp>
    </p:spTree>
    <p:extLst>
      <p:ext uri="{BB962C8B-B14F-4D97-AF65-F5344CB8AC3E}">
        <p14:creationId xmlns:p14="http://schemas.microsoft.com/office/powerpoint/2010/main" val="11986587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3101484431"/>
              </p:ext>
            </p:extLst>
          </p:nvPr>
        </p:nvGraphicFramePr>
        <p:xfrm>
          <a:off x="179512" y="305411"/>
          <a:ext cx="8784975" cy="6544949"/>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1395397">
                <a:tc>
                  <a:txBody>
                    <a:bodyPr/>
                    <a:lstStyle/>
                    <a:p>
                      <a:r>
                        <a:rPr kumimoji="1" lang="ja-JP" altLang="en-US" sz="1400" dirty="0" smtClean="0">
                          <a:latin typeface="+mn-ea"/>
                          <a:ea typeface="+mn-ea"/>
                        </a:rPr>
                        <a:t>戦略策定の背景にあった</a:t>
                      </a:r>
                      <a:r>
                        <a:rPr kumimoji="1" lang="en-US" altLang="ja-JP" sz="1400" dirty="0" smtClean="0">
                          <a:latin typeface="+mn-ea"/>
                          <a:ea typeface="+mn-ea"/>
                        </a:rPr>
                        <a:t/>
                      </a:r>
                      <a:br>
                        <a:rPr kumimoji="1" lang="en-US" altLang="ja-JP" sz="1400" dirty="0" smtClean="0">
                          <a:latin typeface="+mn-ea"/>
                          <a:ea typeface="+mn-ea"/>
                        </a:rPr>
                      </a:br>
                      <a:r>
                        <a:rPr kumimoji="1" lang="ja-JP" altLang="en-US" sz="1400" dirty="0" smtClean="0">
                          <a:latin typeface="+mn-ea"/>
                          <a:ea typeface="+mn-ea"/>
                        </a:rPr>
                        <a:t>問題意識・課題</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tabLst/>
                      </a:pPr>
                      <a:r>
                        <a:rPr kumimoji="1" lang="ja-JP" altLang="en-US" sz="1400" dirty="0" smtClean="0">
                          <a:latin typeface="+mn-ea"/>
                          <a:ea typeface="+mn-ea"/>
                        </a:rPr>
                        <a:t>・大阪・関西は、原発依存度が高く、東日本大震災以降、全国で最も電力需給がひっ迫。</a:t>
                      </a:r>
                    </a:p>
                    <a:p>
                      <a:pPr marL="92075" indent="260350">
                        <a:tabLst>
                          <a:tab pos="182563" algn="l"/>
                        </a:tabLst>
                      </a:pPr>
                      <a:r>
                        <a:rPr kumimoji="1" lang="en-US" altLang="ja-JP" sz="1400" dirty="0" smtClean="0">
                          <a:latin typeface="+mn-ea"/>
                          <a:ea typeface="+mn-ea"/>
                        </a:rPr>
                        <a:t>-</a:t>
                      </a:r>
                      <a:r>
                        <a:rPr kumimoji="1" lang="ja-JP" altLang="en-US" sz="1400" dirty="0" smtClean="0">
                          <a:latin typeface="+mn-ea"/>
                          <a:ea typeface="+mn-ea"/>
                        </a:rPr>
                        <a:t>関西の原発依存　　</a:t>
                      </a:r>
                      <a:r>
                        <a:rPr kumimoji="1" lang="en-US" altLang="ja-JP" sz="1400" dirty="0" smtClean="0">
                          <a:latin typeface="+mn-ea"/>
                          <a:ea typeface="+mn-ea"/>
                        </a:rPr>
                        <a:t>2010</a:t>
                      </a:r>
                      <a:r>
                        <a:rPr kumimoji="1" lang="ja-JP" altLang="en-US" sz="1400" dirty="0" smtClean="0">
                          <a:latin typeface="+mn-ea"/>
                          <a:ea typeface="+mn-ea"/>
                        </a:rPr>
                        <a:t>年度（震災前）　</a:t>
                      </a:r>
                      <a:r>
                        <a:rPr kumimoji="1" lang="en-US" altLang="ja-JP" sz="1400" dirty="0" smtClean="0">
                          <a:latin typeface="+mn-ea"/>
                          <a:ea typeface="+mn-ea"/>
                        </a:rPr>
                        <a:t>44</a:t>
                      </a:r>
                      <a:r>
                        <a:rPr kumimoji="1" lang="ja-JP" altLang="en-US" sz="1400" dirty="0" smtClean="0">
                          <a:latin typeface="+mn-ea"/>
                          <a:ea typeface="+mn-ea"/>
                        </a:rPr>
                        <a:t>％、　</a:t>
                      </a:r>
                      <a:r>
                        <a:rPr kumimoji="1" lang="en-US" altLang="ja-JP" sz="1400" dirty="0" smtClean="0">
                          <a:latin typeface="+mn-ea"/>
                          <a:ea typeface="+mn-ea"/>
                        </a:rPr>
                        <a:t>2012</a:t>
                      </a:r>
                      <a:r>
                        <a:rPr kumimoji="1" lang="ja-JP" altLang="en-US" sz="1400" dirty="0" smtClean="0">
                          <a:latin typeface="+mn-ea"/>
                          <a:ea typeface="+mn-ea"/>
                        </a:rPr>
                        <a:t>年度（震災後）　</a:t>
                      </a:r>
                      <a:r>
                        <a:rPr kumimoji="1" lang="en-US" altLang="ja-JP" sz="1400" dirty="0" smtClean="0">
                          <a:latin typeface="+mn-ea"/>
                          <a:ea typeface="+mn-ea"/>
                        </a:rPr>
                        <a:t>10</a:t>
                      </a:r>
                      <a:r>
                        <a:rPr kumimoji="1" lang="ja-JP" altLang="en-US" sz="1400" dirty="0" smtClean="0">
                          <a:latin typeface="+mn-ea"/>
                          <a:ea typeface="+mn-ea"/>
                        </a:rPr>
                        <a:t>％</a:t>
                      </a:r>
                    </a:p>
                    <a:p>
                      <a:pPr marL="92075" indent="-92075"/>
                      <a:r>
                        <a:rPr kumimoji="1" lang="ja-JP" altLang="en-US" sz="1400" dirty="0" smtClean="0">
                          <a:latin typeface="+mn-ea"/>
                          <a:ea typeface="+mn-ea"/>
                        </a:rPr>
                        <a:t>・関西では、継続的な節電対策を余儀なくされ、今後、持続的な経済成長を図るためには、大規模集中型から地域分散型の電力供給システムへの転換が必要。</a:t>
                      </a:r>
                    </a:p>
                    <a:p>
                      <a:pPr marL="92075" indent="-92075"/>
                      <a:r>
                        <a:rPr kumimoji="1" lang="ja-JP" altLang="en-US" sz="1400" dirty="0" smtClean="0">
                          <a:latin typeface="+mn-ea"/>
                          <a:ea typeface="+mn-ea"/>
                        </a:rPr>
                        <a:t>・エネルギー政策は、国や電力会社任せで推進。</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168352">
                <a:tc>
                  <a:txBody>
                    <a:bodyPr/>
                    <a:lstStyle/>
                    <a:p>
                      <a:r>
                        <a:rPr kumimoji="1" lang="ja-JP" altLang="en-US" sz="1400" dirty="0" smtClean="0">
                          <a:latin typeface="+mn-ea"/>
                          <a:ea typeface="+mn-ea"/>
                        </a:rPr>
                        <a:t>提言内容</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提言の概要</a:t>
                      </a:r>
                      <a:r>
                        <a:rPr kumimoji="1" lang="en-US" altLang="ja-JP" sz="1400" dirty="0" smtClean="0">
                          <a:latin typeface="ＭＳ Ｐゴシック" panose="020B0600070205080204" pitchFamily="50" charset="-128"/>
                          <a:ea typeface="ＭＳ Ｐゴシック" panose="020B0600070205080204" pitchFamily="50" charset="-128"/>
                        </a:rPr>
                        <a:t>】</a:t>
                      </a:r>
                    </a:p>
                    <a:p>
                      <a:r>
                        <a:rPr kumimoji="1" lang="ja-JP" altLang="en-US" sz="1400" dirty="0" smtClean="0">
                          <a:latin typeface="ＭＳ Ｐゴシック" panose="020B0600070205080204" pitchFamily="50" charset="-128"/>
                          <a:ea typeface="ＭＳ Ｐゴシック" panose="020B0600070205080204" pitchFamily="50" charset="-128"/>
                        </a:rPr>
                        <a:t>・大阪府市がなぜエネルギー戦略を掲げるのか</a:t>
                      </a:r>
                    </a:p>
                    <a:p>
                      <a:r>
                        <a:rPr kumimoji="1" lang="ja-JP" altLang="en-US" sz="1400" dirty="0" smtClean="0">
                          <a:latin typeface="ＭＳ Ｐゴシック" panose="020B0600070205080204" pitchFamily="50" charset="-128"/>
                          <a:ea typeface="ＭＳ Ｐゴシック" panose="020B0600070205080204" pitchFamily="50" charset="-128"/>
                        </a:rPr>
                        <a:t>・大阪府市エネルギー戦略策定の前提</a:t>
                      </a:r>
                    </a:p>
                    <a:p>
                      <a:r>
                        <a:rPr kumimoji="1" lang="ja-JP" altLang="en-US" sz="1400" dirty="0" smtClean="0">
                          <a:latin typeface="ＭＳ Ｐゴシック" panose="020B0600070205080204" pitchFamily="50" charset="-128"/>
                          <a:ea typeface="ＭＳ Ｐゴシック" panose="020B0600070205080204" pitchFamily="50" charset="-128"/>
                        </a:rPr>
                        <a:t>　</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関西における電力需給問題と原発再稼働問題　等</a:t>
                      </a:r>
                    </a:p>
                    <a:p>
                      <a:r>
                        <a:rPr kumimoji="1" lang="ja-JP" altLang="en-US" sz="1400" dirty="0" smtClean="0">
                          <a:latin typeface="ＭＳ Ｐゴシック" panose="020B0600070205080204" pitchFamily="50" charset="-128"/>
                          <a:ea typeface="ＭＳ Ｐゴシック" panose="020B0600070205080204" pitchFamily="50" charset="-128"/>
                        </a:rPr>
                        <a:t>・日本のエネルギー政策と大阪府市エネルギー戦略</a:t>
                      </a:r>
                    </a:p>
                    <a:p>
                      <a:r>
                        <a:rPr kumimoji="1" lang="ja-JP" altLang="en-US" sz="1400" dirty="0" smtClean="0">
                          <a:latin typeface="ＭＳ Ｐゴシック" panose="020B0600070205080204" pitchFamily="50" charset="-128"/>
                          <a:ea typeface="ＭＳ Ｐゴシック" panose="020B0600070205080204" pitchFamily="50" charset="-128"/>
                        </a:rPr>
                        <a:t>　</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原発依存からの脱却</a:t>
                      </a:r>
                    </a:p>
                    <a:p>
                      <a:r>
                        <a:rPr kumimoji="1" lang="ja-JP" altLang="en-US" sz="1400" dirty="0" smtClean="0">
                          <a:latin typeface="ＭＳ Ｐゴシック" panose="020B0600070205080204" pitchFamily="50" charset="-128"/>
                          <a:ea typeface="ＭＳ Ｐゴシック" panose="020B0600070205080204" pitchFamily="50" charset="-128"/>
                        </a:rPr>
                        <a:t>　</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再生可能エネルギー普及の方策</a:t>
                      </a:r>
                    </a:p>
                    <a:p>
                      <a:r>
                        <a:rPr kumimoji="1" lang="ja-JP" altLang="en-US" sz="1400" dirty="0" smtClean="0">
                          <a:latin typeface="ＭＳ Ｐゴシック" panose="020B0600070205080204" pitchFamily="50" charset="-128"/>
                          <a:ea typeface="ＭＳ Ｐゴシック" panose="020B0600070205080204" pitchFamily="50" charset="-128"/>
                        </a:rPr>
                        <a:t>　</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省エネルギーの推進</a:t>
                      </a:r>
                    </a:p>
                    <a:p>
                      <a:r>
                        <a:rPr kumimoji="1" lang="ja-JP" altLang="en-US" sz="1400" dirty="0" smtClean="0">
                          <a:latin typeface="ＭＳ Ｐゴシック" panose="020B0600070205080204" pitchFamily="50" charset="-128"/>
                          <a:ea typeface="ＭＳ Ｐゴシック" panose="020B0600070205080204" pitchFamily="50" charset="-128"/>
                        </a:rPr>
                        <a:t>　</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電力システムの改革　　　　　　　　　等</a:t>
                      </a:r>
                    </a:p>
                    <a:p>
                      <a:r>
                        <a:rPr kumimoji="1" lang="ja-JP" altLang="en-US" sz="1400" dirty="0" smtClean="0">
                          <a:latin typeface="ＭＳ Ｐゴシック" panose="020B0600070205080204" pitchFamily="50" charset="-128"/>
                          <a:ea typeface="ＭＳ Ｐゴシック" panose="020B0600070205080204" pitchFamily="50" charset="-128"/>
                        </a:rPr>
                        <a:t>・新しいエネルギー社会の実現に向けて</a:t>
                      </a:r>
                    </a:p>
                    <a:p>
                      <a:r>
                        <a:rPr kumimoji="1" lang="ja-JP" altLang="en-US" sz="1400" dirty="0" smtClean="0">
                          <a:latin typeface="ＭＳ Ｐゴシック" panose="020B0600070205080204" pitchFamily="50" charset="-128"/>
                          <a:ea typeface="ＭＳ Ｐゴシック" panose="020B0600070205080204" pitchFamily="50" charset="-128"/>
                        </a:rPr>
                        <a:t>　</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エネルギー戦略の実行に当たっての課題</a:t>
                      </a:r>
                    </a:p>
                    <a:p>
                      <a:r>
                        <a:rPr kumimoji="1" lang="ja-JP" altLang="en-US" sz="1400" dirty="0" smtClean="0">
                          <a:latin typeface="ＭＳ Ｐゴシック" panose="020B0600070205080204" pitchFamily="50" charset="-128"/>
                          <a:ea typeface="ＭＳ Ｐゴシック" panose="020B0600070205080204" pitchFamily="50" charset="-128"/>
                        </a:rPr>
                        <a:t>　</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経済・社会への影響</a:t>
                      </a:r>
                    </a:p>
                    <a:p>
                      <a:r>
                        <a:rPr kumimoji="1" lang="ja-JP" altLang="en-US" sz="1400" dirty="0" smtClean="0">
                          <a:latin typeface="ＭＳ Ｐゴシック" panose="020B0600070205080204" pitchFamily="50" charset="-128"/>
                          <a:ea typeface="ＭＳ Ｐゴシック" panose="020B0600070205080204" pitchFamily="50" charset="-128"/>
                        </a:rPr>
                        <a:t>　</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大阪府市の役割</a:t>
                      </a:r>
                    </a:p>
                    <a:p>
                      <a:r>
                        <a:rPr kumimoji="1" lang="ja-JP" altLang="en-US" sz="1400" dirty="0" smtClean="0">
                          <a:latin typeface="ＭＳ Ｐゴシック" panose="020B0600070205080204" pitchFamily="50" charset="-128"/>
                          <a:ea typeface="ＭＳ Ｐゴシック" panose="020B0600070205080204" pitchFamily="50" charset="-128"/>
                        </a:rPr>
                        <a:t>・エネルギー戦略の工程表　</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224136">
                <a:tc>
                  <a:txBody>
                    <a:bodyPr/>
                    <a:lstStyle/>
                    <a:p>
                      <a:r>
                        <a:rPr kumimoji="1" lang="ja-JP" altLang="en-US" sz="1400" dirty="0" smtClean="0">
                          <a:latin typeface="+mn-ea"/>
                          <a:ea typeface="+mn-ea"/>
                        </a:rPr>
                        <a:t>会議・提言を契機とする</a:t>
                      </a:r>
                      <a:endParaRPr kumimoji="1" lang="en-US" altLang="ja-JP" sz="1400" dirty="0" smtClean="0">
                        <a:latin typeface="+mn-ea"/>
                        <a:ea typeface="+mn-ea"/>
                      </a:endParaRPr>
                    </a:p>
                    <a:p>
                      <a:r>
                        <a:rPr kumimoji="1" lang="ja-JP" altLang="en-US" sz="1400" dirty="0" smtClean="0">
                          <a:latin typeface="+mn-ea"/>
                          <a:ea typeface="+mn-ea"/>
                        </a:rPr>
                        <a:t>新たな取組み</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88900" indent="-88900"/>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・政府に対し、知事・市長から原子力発電所の安全性に関する８つの項目を提案（</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4</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a:t>
                      </a:r>
                    </a:p>
                    <a:p>
                      <a:pPr marL="88900" indent="-88900"/>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・大阪市から関西電力㈱に株主提案（脱原発と安全性の確保、事業形態の革新、経営体質の強化、経営の透明性の確保）（</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b="0" dirty="0" smtClean="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b="0" dirty="0" smtClean="0">
                          <a:solidFill>
                            <a:schemeClr val="tx1"/>
                          </a:solidFill>
                          <a:latin typeface="ＭＳ Ｐゴシック" panose="020B0600070205080204" pitchFamily="50" charset="-128"/>
                          <a:ea typeface="ＭＳ Ｐゴシック" panose="020B0600070205080204" pitchFamily="50" charset="-128"/>
                        </a:rPr>
                        <a:t>6</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・「おおさかスマートエネルギーセンター」を設立・運営（</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4</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公共施設の屋根・遊休地と発電事業者のマッチング　など</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b="0" strike="noStrike" baseline="0" dirty="0" smtClean="0">
                          <a:solidFill>
                            <a:schemeClr val="tx1"/>
                          </a:solidFill>
                          <a:latin typeface="ＭＳ Ｐゴシック" panose="020B0600070205080204" pitchFamily="50" charset="-128"/>
                          <a:ea typeface="ＭＳ Ｐゴシック" panose="020B0600070205080204" pitchFamily="50" charset="-128"/>
                        </a:rPr>
                        <a:t>おおさか</a:t>
                      </a:r>
                      <a:r>
                        <a:rPr kumimoji="1" lang="ja-JP" altLang="en-US" sz="1400" b="0" dirty="0" smtClean="0">
                          <a:solidFill>
                            <a:schemeClr val="tx1"/>
                          </a:solidFill>
                          <a:latin typeface="ＭＳ Ｐゴシック" panose="020B0600070205080204" pitchFamily="50" charset="-128"/>
                          <a:ea typeface="ＭＳ Ｐゴシック" panose="020B0600070205080204" pitchFamily="50" charset="-128"/>
                        </a:rPr>
                        <a:t>スマートエネルギー協議会の開催（</a:t>
                      </a:r>
                      <a:r>
                        <a:rPr kumimoji="1" lang="en-US" altLang="ja-JP" sz="1400" b="0" dirty="0" smtClean="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b="0" dirty="0" smtClean="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b="0" dirty="0" smtClean="0">
                        <a:solidFill>
                          <a:schemeClr val="tx1"/>
                        </a:solidFill>
                        <a:latin typeface="ＭＳ Ｐゴシック" panose="020B0600070205080204" pitchFamily="50" charset="-128"/>
                        <a:ea typeface="ＭＳ Ｐゴシック" panose="020B0600070205080204" pitchFamily="50" charset="-128"/>
                      </a:endParaRPr>
                    </a:p>
                    <a:p>
                      <a:pPr marL="88900" indent="-88900"/>
                      <a:r>
                        <a:rPr kumimoji="1" lang="ja-JP" altLang="en-US" sz="1400" b="0" dirty="0" smtClean="0">
                          <a:solidFill>
                            <a:schemeClr val="tx1"/>
                          </a:solidFill>
                          <a:latin typeface="ＭＳ Ｐゴシック" panose="020B0600070205080204" pitchFamily="50" charset="-128"/>
                          <a:ea typeface="ＭＳ Ｐゴシック" panose="020B0600070205080204" pitchFamily="50" charset="-128"/>
                        </a:rPr>
                        <a:t>・府環境審議会答申や本会議の提言を踏まえ、「おおさかエネルギー地産地消推進プラン」の策定（</a:t>
                      </a:r>
                      <a:r>
                        <a:rPr kumimoji="1" lang="en-US" altLang="ja-JP" sz="1400" b="0" dirty="0" smtClean="0">
                          <a:solidFill>
                            <a:schemeClr val="tx1"/>
                          </a:solidFill>
                          <a:latin typeface="ＭＳ Ｐゴシック" panose="020B0600070205080204" pitchFamily="50" charset="-128"/>
                          <a:ea typeface="ＭＳ Ｐゴシック" panose="020B0600070205080204" pitchFamily="50" charset="-128"/>
                        </a:rPr>
                        <a:t>2014</a:t>
                      </a:r>
                      <a:r>
                        <a:rPr kumimoji="1" lang="ja-JP" altLang="en-US" sz="1400" b="0" dirty="0" smtClean="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b="0" dirty="0" smtClean="0">
                          <a:solidFill>
                            <a:schemeClr val="tx1"/>
                          </a:solidFill>
                          <a:latin typeface="ＭＳ Ｐゴシック" panose="020B0600070205080204" pitchFamily="50" charset="-128"/>
                          <a:ea typeface="ＭＳ Ｐゴシック" panose="020B0600070205080204" pitchFamily="50" charset="-128"/>
                        </a:rPr>
                        <a:t>3</a:t>
                      </a:r>
                      <a:r>
                        <a:rPr kumimoji="1" lang="ja-JP" altLang="en-US" sz="1400" b="0" dirty="0" smtClean="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b="0" dirty="0" smtClean="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テキスト ボックス 6"/>
          <p:cNvSpPr txBox="1"/>
          <p:nvPr/>
        </p:nvSpPr>
        <p:spPr>
          <a:xfrm>
            <a:off x="0" y="0"/>
            <a:ext cx="8460432" cy="338554"/>
          </a:xfrm>
          <a:prstGeom prst="rect">
            <a:avLst/>
          </a:prstGeom>
          <a:noFill/>
        </p:spPr>
        <p:txBody>
          <a:bodyPr wrap="square" rtlCol="0">
            <a:spAutoFit/>
          </a:bodyPr>
          <a:lstStyle/>
          <a:p>
            <a:r>
              <a:rPr lang="ja-JP" altLang="en-US" sz="1600" b="1" dirty="0"/>
              <a:t>③</a:t>
            </a:r>
            <a:r>
              <a:rPr lang="ja-JP" altLang="en-US" sz="1600" b="1" dirty="0" smtClean="0"/>
              <a:t>大阪府</a:t>
            </a:r>
            <a:r>
              <a:rPr kumimoji="1" lang="ja-JP" altLang="en-US" sz="1600" b="1" dirty="0" smtClean="0"/>
              <a:t>市エネルギー戦略会議</a:t>
            </a:r>
            <a:endParaRPr kumimoji="1" lang="en-US" altLang="ja-JP" sz="1600" b="1" dirty="0" smtClean="0"/>
          </a:p>
        </p:txBody>
      </p:sp>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128</a:t>
            </a:fld>
            <a:endParaRPr kumimoji="1" lang="ja-JP" altLang="en-US" dirty="0"/>
          </a:p>
        </p:txBody>
      </p:sp>
      <p:sp>
        <p:nvSpPr>
          <p:cNvPr id="6" name="テキスト ボックス 5"/>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Ｄ３．（７２）、市　Ｄ３．（８７）</a:t>
            </a:r>
            <a:endParaRPr lang="en-US" altLang="ja-JP" sz="1600" u="sng" dirty="0" smtClean="0"/>
          </a:p>
        </p:txBody>
      </p:sp>
    </p:spTree>
    <p:extLst>
      <p:ext uri="{BB962C8B-B14F-4D97-AF65-F5344CB8AC3E}">
        <p14:creationId xmlns:p14="http://schemas.microsoft.com/office/powerpoint/2010/main" val="337371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423471" y="790888"/>
            <a:ext cx="8473122" cy="1569660"/>
          </a:xfrm>
          <a:prstGeom prst="rect">
            <a:avLst/>
          </a:prstGeom>
        </p:spPr>
        <p:txBody>
          <a:bodyPr wrap="square">
            <a:spAutoFit/>
          </a:bodyPr>
          <a:lstStyle/>
          <a:p>
            <a:r>
              <a:rPr lang="ja-JP" altLang="en-US" sz="1600" dirty="0" smtClean="0"/>
              <a:t>臨時財政対策債とは、本来は国が交付税として地方に配分するものを、交付税原資の財源不足のため、従来は国が借入を行ってきたが、</a:t>
            </a:r>
            <a:r>
              <a:rPr lang="en-US" altLang="ja-JP" sz="1600" dirty="0" smtClean="0"/>
              <a:t>2001</a:t>
            </a:r>
            <a:r>
              <a:rPr lang="ja-JP" altLang="en-US" sz="1600" dirty="0" smtClean="0"/>
              <a:t>年度から地方が直接借り入れる方式に改められたことにより、特例的に認められている地方債。 </a:t>
            </a:r>
            <a:r>
              <a:rPr lang="ja-JP" altLang="en-US" sz="1600" dirty="0"/>
              <a:t/>
            </a:r>
            <a:br>
              <a:rPr lang="ja-JP" altLang="en-US" sz="1600" dirty="0"/>
            </a:br>
            <a:r>
              <a:rPr lang="ja-JP" altLang="en-US" sz="1600" dirty="0"/>
              <a:t>この元利償還金は、その全額が後年度交付税措置</a:t>
            </a:r>
            <a:r>
              <a:rPr lang="ja-JP" altLang="en-US" sz="1600" dirty="0" smtClean="0"/>
              <a:t>されることとなっており、</a:t>
            </a:r>
            <a:r>
              <a:rPr lang="ja-JP" altLang="en-US" sz="1600" dirty="0"/>
              <a:t>いわば交付税の肩代わりといえる</a:t>
            </a:r>
            <a:r>
              <a:rPr lang="ja-JP" altLang="en-US" sz="1600" dirty="0" smtClean="0"/>
              <a:t>もの</a:t>
            </a:r>
            <a:r>
              <a:rPr lang="ja-JP" altLang="en-US" sz="1600" dirty="0"/>
              <a:t>で</a:t>
            </a:r>
            <a:r>
              <a:rPr lang="ja-JP" altLang="en-US" sz="1600" dirty="0" smtClean="0"/>
              <a:t>ある</a:t>
            </a:r>
            <a:r>
              <a:rPr lang="ja-JP" altLang="en-US" sz="1600" dirty="0"/>
              <a:t>が</a:t>
            </a:r>
            <a:r>
              <a:rPr lang="ja-JP" altLang="en-US" sz="1600" dirty="0" smtClean="0"/>
              <a:t>、毎年府には約</a:t>
            </a:r>
            <a:r>
              <a:rPr lang="en-US" altLang="ja-JP" sz="1600" dirty="0" smtClean="0"/>
              <a:t>3000</a:t>
            </a:r>
            <a:r>
              <a:rPr lang="ja-JP" altLang="en-US" sz="1600" dirty="0" smtClean="0"/>
              <a:t>億円程度の割り当てがなされることから、府債残高を押し上げる要因となっている。</a:t>
            </a:r>
            <a:endParaRPr lang="ja-JP" altLang="en-US" sz="1600" dirty="0">
              <a:latin typeface="+mn-ea"/>
              <a:cs typeface="Meiryo UI" panose="020B0604030504040204" pitchFamily="50" charset="-128"/>
            </a:endParaRPr>
          </a:p>
        </p:txBody>
      </p:sp>
      <p:sp>
        <p:nvSpPr>
          <p:cNvPr id="2" name="テキスト ボックス 1"/>
          <p:cNvSpPr txBox="1"/>
          <p:nvPr/>
        </p:nvSpPr>
        <p:spPr>
          <a:xfrm>
            <a:off x="423470" y="426245"/>
            <a:ext cx="7316881" cy="338554"/>
          </a:xfrm>
          <a:prstGeom prst="rect">
            <a:avLst/>
          </a:prstGeom>
          <a:noFill/>
        </p:spPr>
        <p:txBody>
          <a:bodyPr wrap="square" rtlCol="0">
            <a:spAutoFit/>
          </a:bodyPr>
          <a:lstStyle/>
          <a:p>
            <a:r>
              <a:rPr lang="ja-JP" altLang="en-US" sz="1600" dirty="0">
                <a:latin typeface="+mn-ea"/>
                <a:cs typeface="Meiryo UI" panose="020B0604030504040204" pitchFamily="50" charset="-128"/>
              </a:rPr>
              <a:t>■関連</a:t>
            </a:r>
            <a:r>
              <a:rPr lang="ja-JP" altLang="en-US" sz="1600" dirty="0" smtClean="0">
                <a:latin typeface="+mn-ea"/>
                <a:cs typeface="Meiryo UI" panose="020B0604030504040204" pitchFamily="50" charset="-128"/>
              </a:rPr>
              <a:t>データその３：臨時財政対策債</a:t>
            </a:r>
            <a:endParaRPr kumimoji="1" lang="ja-JP" altLang="en-US" sz="1600" dirty="0"/>
          </a:p>
        </p:txBody>
      </p:sp>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12</a:t>
            </a:fld>
            <a:endParaRPr kumimoji="1" lang="ja-JP" altLang="en-US" dirty="0"/>
          </a:p>
        </p:txBody>
      </p:sp>
      <p:sp>
        <p:nvSpPr>
          <p:cNvPr id="15" name="テキスト ボックス 14"/>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１．</a:t>
            </a:r>
            <a:endParaRPr lang="en-US" altLang="ja-JP" sz="1600" u="sng" strike="sngStrike" dirty="0" smtClean="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76" y="2456527"/>
            <a:ext cx="5364163"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254914"/>
            <a:ext cx="457200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3084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85656" y="175294"/>
            <a:ext cx="6156176" cy="338554"/>
          </a:xfrm>
          <a:prstGeom prst="rect">
            <a:avLst/>
          </a:prstGeom>
          <a:noFill/>
        </p:spPr>
        <p:txBody>
          <a:bodyPr wrap="square" rtlCol="0">
            <a:spAutoFit/>
          </a:bodyPr>
          <a:lstStyle/>
          <a:p>
            <a:r>
              <a:rPr lang="ja-JP" altLang="en-US" sz="1600" b="1" dirty="0" smtClean="0"/>
              <a:t>④大阪府</a:t>
            </a:r>
            <a:r>
              <a:rPr kumimoji="1" lang="ja-JP" altLang="en-US" sz="1600" b="1" dirty="0" smtClean="0"/>
              <a:t>市医療戦略会議</a:t>
            </a:r>
            <a:endParaRPr kumimoji="1" lang="en-US" altLang="ja-JP" sz="1600" b="1" dirty="0" smtClean="0"/>
          </a:p>
        </p:txBody>
      </p:sp>
      <p:graphicFrame>
        <p:nvGraphicFramePr>
          <p:cNvPr id="9" name="表 8"/>
          <p:cNvGraphicFramePr>
            <a:graphicFrameLocks noGrp="1"/>
          </p:cNvGraphicFramePr>
          <p:nvPr>
            <p:extLst>
              <p:ext uri="{D42A27DB-BD31-4B8C-83A1-F6EECF244321}">
                <p14:modId xmlns:p14="http://schemas.microsoft.com/office/powerpoint/2010/main" val="2210406461"/>
              </p:ext>
            </p:extLst>
          </p:nvPr>
        </p:nvGraphicFramePr>
        <p:xfrm>
          <a:off x="179512" y="507325"/>
          <a:ext cx="8784975" cy="6147046"/>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2598811">
                <a:tc>
                  <a:txBody>
                    <a:bodyPr/>
                    <a:lstStyle/>
                    <a:p>
                      <a:r>
                        <a:rPr kumimoji="1" lang="ja-JP" altLang="en-US" sz="1400" dirty="0" smtClean="0">
                          <a:latin typeface="+mn-ea"/>
                          <a:ea typeface="+mn-ea"/>
                        </a:rPr>
                        <a:t>戦略策定の背景にあった</a:t>
                      </a:r>
                      <a:r>
                        <a:rPr kumimoji="1" lang="en-US" altLang="ja-JP" sz="1400" dirty="0" smtClean="0">
                          <a:latin typeface="+mn-ea"/>
                          <a:ea typeface="+mn-ea"/>
                        </a:rPr>
                        <a:t/>
                      </a:r>
                      <a:br>
                        <a:rPr kumimoji="1" lang="en-US" altLang="ja-JP" sz="1400" dirty="0" smtClean="0">
                          <a:latin typeface="+mn-ea"/>
                          <a:ea typeface="+mn-ea"/>
                        </a:rPr>
                      </a:br>
                      <a:r>
                        <a:rPr kumimoji="1" lang="ja-JP" altLang="en-US" sz="1400" dirty="0" smtClean="0">
                          <a:latin typeface="+mn-ea"/>
                          <a:ea typeface="+mn-ea"/>
                        </a:rPr>
                        <a:t>問題意識・課題</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r>
                        <a:rPr kumimoji="1" lang="ja-JP" altLang="en-US" sz="1400" dirty="0" smtClean="0">
                          <a:latin typeface="+mn-ea"/>
                          <a:ea typeface="+mn-ea"/>
                        </a:rPr>
                        <a:t>・府民の健康指標は、他府県に比べて悪い</a:t>
                      </a:r>
                    </a:p>
                    <a:p>
                      <a:pPr marL="534988" indent="-92075"/>
                      <a:r>
                        <a:rPr kumimoji="1" lang="ja-JP" altLang="en-US" sz="1400" dirty="0" smtClean="0">
                          <a:latin typeface="+mn-ea"/>
                          <a:ea typeface="+mn-ea"/>
                        </a:rPr>
                        <a:t>　</a:t>
                      </a:r>
                      <a:r>
                        <a:rPr kumimoji="1" lang="en-US" altLang="ja-JP" sz="1400" dirty="0" smtClean="0">
                          <a:latin typeface="+mn-ea"/>
                          <a:ea typeface="+mn-ea"/>
                        </a:rPr>
                        <a:t>-</a:t>
                      </a:r>
                      <a:r>
                        <a:rPr kumimoji="1" lang="ja-JP" altLang="en-US" sz="1400" dirty="0" smtClean="0">
                          <a:latin typeface="+mn-ea"/>
                          <a:ea typeface="+mn-ea"/>
                        </a:rPr>
                        <a:t>平均寿命　　　男性</a:t>
                      </a:r>
                      <a:r>
                        <a:rPr kumimoji="1" lang="en-US" altLang="ja-JP" sz="1400" dirty="0" smtClean="0">
                          <a:latin typeface="+mn-ea"/>
                          <a:ea typeface="+mn-ea"/>
                        </a:rPr>
                        <a:t>78.99</a:t>
                      </a:r>
                      <a:r>
                        <a:rPr kumimoji="1" lang="ja-JP" altLang="en-US" sz="1400" dirty="0" smtClean="0">
                          <a:latin typeface="+mn-ea"/>
                          <a:ea typeface="+mn-ea"/>
                        </a:rPr>
                        <a:t>歳（</a:t>
                      </a:r>
                      <a:r>
                        <a:rPr kumimoji="1" lang="en-US" altLang="ja-JP" sz="1400" dirty="0" smtClean="0">
                          <a:latin typeface="+mn-ea"/>
                          <a:ea typeface="+mn-ea"/>
                        </a:rPr>
                        <a:t>41</a:t>
                      </a:r>
                      <a:r>
                        <a:rPr kumimoji="1" lang="ja-JP" altLang="en-US" sz="1400" dirty="0" smtClean="0">
                          <a:latin typeface="+mn-ea"/>
                          <a:ea typeface="+mn-ea"/>
                        </a:rPr>
                        <a:t>位）、　女性</a:t>
                      </a:r>
                      <a:r>
                        <a:rPr kumimoji="1" lang="en-US" altLang="ja-JP" sz="1400" dirty="0" smtClean="0">
                          <a:latin typeface="+mn-ea"/>
                          <a:ea typeface="+mn-ea"/>
                        </a:rPr>
                        <a:t>85.93</a:t>
                      </a:r>
                      <a:r>
                        <a:rPr kumimoji="1" lang="ja-JP" altLang="en-US" sz="1400" dirty="0" smtClean="0">
                          <a:latin typeface="+mn-ea"/>
                          <a:ea typeface="+mn-ea"/>
                        </a:rPr>
                        <a:t>歳（</a:t>
                      </a:r>
                      <a:r>
                        <a:rPr kumimoji="1" lang="en-US" altLang="ja-JP" sz="1400" dirty="0" smtClean="0">
                          <a:latin typeface="+mn-ea"/>
                          <a:ea typeface="+mn-ea"/>
                        </a:rPr>
                        <a:t>40</a:t>
                      </a:r>
                      <a:r>
                        <a:rPr kumimoji="1" lang="ja-JP" altLang="en-US" sz="1400" dirty="0" smtClean="0">
                          <a:latin typeface="+mn-ea"/>
                          <a:ea typeface="+mn-ea"/>
                        </a:rPr>
                        <a:t>位）</a:t>
                      </a:r>
                    </a:p>
                    <a:p>
                      <a:pPr marL="534988" indent="-92075"/>
                      <a:r>
                        <a:rPr kumimoji="1" lang="ja-JP" altLang="en-US" sz="1400" dirty="0" smtClean="0">
                          <a:latin typeface="+mn-ea"/>
                          <a:ea typeface="+mn-ea"/>
                        </a:rPr>
                        <a:t>　</a:t>
                      </a:r>
                      <a:r>
                        <a:rPr kumimoji="1" lang="en-US" altLang="ja-JP" sz="1400" dirty="0" smtClean="0">
                          <a:latin typeface="+mn-ea"/>
                          <a:ea typeface="+mn-ea"/>
                        </a:rPr>
                        <a:t>-</a:t>
                      </a:r>
                      <a:r>
                        <a:rPr kumimoji="1" lang="ja-JP" altLang="en-US" sz="1400" dirty="0" smtClean="0">
                          <a:latin typeface="+mn-ea"/>
                          <a:ea typeface="+mn-ea"/>
                        </a:rPr>
                        <a:t>健康寿命　　　男性</a:t>
                      </a:r>
                      <a:r>
                        <a:rPr kumimoji="1" lang="en-US" altLang="ja-JP" sz="1400" dirty="0" smtClean="0">
                          <a:latin typeface="+mn-ea"/>
                          <a:ea typeface="+mn-ea"/>
                        </a:rPr>
                        <a:t>69.39</a:t>
                      </a:r>
                      <a:r>
                        <a:rPr kumimoji="1" lang="ja-JP" altLang="en-US" sz="1400" dirty="0" smtClean="0">
                          <a:latin typeface="+mn-ea"/>
                          <a:ea typeface="+mn-ea"/>
                        </a:rPr>
                        <a:t>歳（</a:t>
                      </a:r>
                      <a:r>
                        <a:rPr kumimoji="1" lang="en-US" altLang="ja-JP" sz="1400" dirty="0" smtClean="0">
                          <a:latin typeface="+mn-ea"/>
                          <a:ea typeface="+mn-ea"/>
                        </a:rPr>
                        <a:t>44</a:t>
                      </a:r>
                      <a:r>
                        <a:rPr kumimoji="1" lang="ja-JP" altLang="en-US" sz="1400" dirty="0" smtClean="0">
                          <a:latin typeface="+mn-ea"/>
                          <a:ea typeface="+mn-ea"/>
                        </a:rPr>
                        <a:t>位）、　女性</a:t>
                      </a:r>
                      <a:r>
                        <a:rPr kumimoji="1" lang="en-US" altLang="ja-JP" sz="1400" dirty="0" smtClean="0">
                          <a:latin typeface="+mn-ea"/>
                          <a:ea typeface="+mn-ea"/>
                        </a:rPr>
                        <a:t>72.55</a:t>
                      </a:r>
                      <a:r>
                        <a:rPr kumimoji="1" lang="ja-JP" altLang="en-US" sz="1400" dirty="0" smtClean="0">
                          <a:latin typeface="+mn-ea"/>
                          <a:ea typeface="+mn-ea"/>
                        </a:rPr>
                        <a:t>歳（</a:t>
                      </a:r>
                      <a:r>
                        <a:rPr kumimoji="1" lang="en-US" altLang="ja-JP" sz="1400" dirty="0" smtClean="0">
                          <a:latin typeface="+mn-ea"/>
                          <a:ea typeface="+mn-ea"/>
                        </a:rPr>
                        <a:t>45</a:t>
                      </a:r>
                      <a:r>
                        <a:rPr kumimoji="1" lang="ja-JP" altLang="en-US" sz="1400" dirty="0" smtClean="0">
                          <a:latin typeface="+mn-ea"/>
                          <a:ea typeface="+mn-ea"/>
                        </a:rPr>
                        <a:t>位）</a:t>
                      </a:r>
                    </a:p>
                    <a:p>
                      <a:pPr marL="92075" indent="-92075"/>
                      <a:r>
                        <a:rPr kumimoji="1" lang="ja-JP" altLang="en-US" sz="1400" dirty="0" smtClean="0">
                          <a:latin typeface="+mn-ea"/>
                          <a:ea typeface="+mn-ea"/>
                        </a:rPr>
                        <a:t>・大阪は、三大都市（東京・愛知・大阪）で最も早く超高齢社会に突入</a:t>
                      </a: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・医療、介護ニーズの増大や財政負担の増嵩など、様々な課題に直面する。</a:t>
                      </a:r>
                      <a:endParaRPr kumimoji="1" lang="en-US" altLang="ja-JP" sz="1400" dirty="0" smtClean="0">
                        <a:latin typeface="+mn-ea"/>
                        <a:ea typeface="+mn-ea"/>
                      </a:endParaRPr>
                    </a:p>
                    <a:p>
                      <a:pPr marL="92075" indent="-92075"/>
                      <a:r>
                        <a:rPr kumimoji="1" lang="ja-JP" altLang="en-US" sz="1400" dirty="0" smtClean="0">
                          <a:latin typeface="+mn-ea"/>
                          <a:ea typeface="+mn-ea"/>
                        </a:rPr>
                        <a:t>・一方、病院数・病床数などは全国に比べ遜色ないかそれ以上。高度医療機関も多数あり、医療へのアクセスは比較的恵まれている</a:t>
                      </a:r>
                    </a:p>
                    <a:p>
                      <a:pPr marL="92075" indent="-92075"/>
                      <a:r>
                        <a:rPr kumimoji="1" lang="ja-JP" altLang="en-US" sz="1400" dirty="0" smtClean="0">
                          <a:latin typeface="+mn-ea"/>
                          <a:ea typeface="+mn-ea"/>
                        </a:rPr>
                        <a:t>・医薬品・医療機器などの関連産業の集積、大学・研究機関の集積など、産業につながるポテンシャルはある</a:t>
                      </a:r>
                    </a:p>
                    <a:p>
                      <a:pPr marL="92075" indent="-92075"/>
                      <a:r>
                        <a:rPr kumimoji="1" lang="ja-JP" altLang="en-US" sz="1400" dirty="0" smtClean="0">
                          <a:latin typeface="+mn-ea"/>
                          <a:ea typeface="+mn-ea"/>
                        </a:rPr>
                        <a:t>・医療、介護、産業部門それぞれでの施策は行っているが、既存の行政分野の枠の中に留まり、抜本的な解決策の検討には着手できていなかった</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176635">
                <a:tc>
                  <a:txBody>
                    <a:bodyPr/>
                    <a:lstStyle/>
                    <a:p>
                      <a:r>
                        <a:rPr kumimoji="1" lang="ja-JP" altLang="en-US" sz="1400" dirty="0" smtClean="0">
                          <a:latin typeface="+mn-ea"/>
                          <a:ea typeface="+mn-ea"/>
                        </a:rPr>
                        <a:t>提言内容</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提言の概要</a:t>
                      </a:r>
                      <a:r>
                        <a:rPr kumimoji="1" lang="en-US" altLang="ja-JP" sz="1400" dirty="0" smtClean="0">
                          <a:latin typeface="ＭＳ Ｐゴシック" panose="020B0600070205080204" pitchFamily="50" charset="-128"/>
                          <a:ea typeface="ＭＳ Ｐゴシック" panose="020B0600070205080204" pitchFamily="50" charset="-128"/>
                        </a:rPr>
                        <a:t>】</a:t>
                      </a:r>
                    </a:p>
                    <a:p>
                      <a:r>
                        <a:rPr kumimoji="1" lang="ja-JP" altLang="en-US" sz="1400" dirty="0" smtClean="0">
                          <a:latin typeface="ＭＳ Ｐゴシック" panose="020B0600070205080204" pitchFamily="50" charset="-128"/>
                          <a:ea typeface="ＭＳ Ｐゴシック" panose="020B0600070205080204" pitchFamily="50" charset="-128"/>
                        </a:rPr>
                        <a:t>（７つの具体的戦略）</a:t>
                      </a:r>
                    </a:p>
                    <a:p>
                      <a:pPr marL="266700" indent="0"/>
                      <a:r>
                        <a:rPr kumimoji="1" lang="ja-JP" altLang="en-US" sz="1400" dirty="0" smtClean="0">
                          <a:latin typeface="ＭＳ Ｐゴシック" panose="020B0600070205080204" pitchFamily="50" charset="-128"/>
                          <a:ea typeface="ＭＳ Ｐゴシック" panose="020B0600070205080204" pitchFamily="50" charset="-128"/>
                        </a:rPr>
                        <a:t>①予防・疾病管理、府民行動変革</a:t>
                      </a:r>
                    </a:p>
                    <a:p>
                      <a:pPr marL="266700" indent="0"/>
                      <a:r>
                        <a:rPr kumimoji="1" lang="ja-JP" altLang="en-US" sz="1400" dirty="0" smtClean="0">
                          <a:latin typeface="ＭＳ Ｐゴシック" panose="020B0600070205080204" pitchFamily="50" charset="-128"/>
                          <a:ea typeface="ＭＳ Ｐゴシック" panose="020B0600070205080204" pitchFamily="50" charset="-128"/>
                        </a:rPr>
                        <a:t>②レセプトデータの戦略的活用</a:t>
                      </a:r>
                    </a:p>
                    <a:p>
                      <a:pPr marL="266700" indent="0"/>
                      <a:r>
                        <a:rPr kumimoji="1" lang="ja-JP" altLang="en-US" sz="1400" dirty="0" smtClean="0">
                          <a:latin typeface="ＭＳ Ｐゴシック" panose="020B0600070205080204" pitchFamily="50" charset="-128"/>
                          <a:ea typeface="ＭＳ Ｐゴシック" panose="020B0600070205080204" pitchFamily="50" charset="-128"/>
                        </a:rPr>
                        <a:t>③医療情報の電子化とビッグデータの戦略的活用</a:t>
                      </a:r>
                    </a:p>
                    <a:p>
                      <a:pPr marL="266700" indent="0"/>
                      <a:r>
                        <a:rPr kumimoji="1" lang="ja-JP" altLang="en-US" sz="1400" dirty="0" smtClean="0">
                          <a:latin typeface="ＭＳ Ｐゴシック" panose="020B0600070205080204" pitchFamily="50" charset="-128"/>
                          <a:ea typeface="ＭＳ Ｐゴシック" panose="020B0600070205080204" pitchFamily="50" charset="-128"/>
                        </a:rPr>
                        <a:t>④地域密着型医療・介護連携最適モデル実現</a:t>
                      </a:r>
                    </a:p>
                    <a:p>
                      <a:pPr marL="266700" indent="0"/>
                      <a:r>
                        <a:rPr kumimoji="1" lang="ja-JP" altLang="en-US" sz="1400" dirty="0" smtClean="0">
                          <a:latin typeface="ＭＳ Ｐゴシック" panose="020B0600070205080204" pitchFamily="50" charset="-128"/>
                          <a:ea typeface="ＭＳ Ｐゴシック" panose="020B0600070205080204" pitchFamily="50" charset="-128"/>
                        </a:rPr>
                        <a:t>⑤増益モデル型民間病院の高度化・経営基盤強化</a:t>
                      </a:r>
                    </a:p>
                    <a:p>
                      <a:pPr marL="266700" indent="0"/>
                      <a:r>
                        <a:rPr kumimoji="1" lang="ja-JP" altLang="en-US" sz="1400" dirty="0" smtClean="0">
                          <a:latin typeface="ＭＳ Ｐゴシック" panose="020B0600070205080204" pitchFamily="50" charset="-128"/>
                          <a:ea typeface="ＭＳ Ｐゴシック" panose="020B0600070205080204" pitchFamily="50" charset="-128"/>
                        </a:rPr>
                        <a:t>⑥スマートエイジング・シティ</a:t>
                      </a:r>
                    </a:p>
                    <a:p>
                      <a:pPr marL="266700" indent="0"/>
                      <a:r>
                        <a:rPr kumimoji="1" lang="ja-JP" altLang="en-US" sz="1400" dirty="0" smtClean="0">
                          <a:latin typeface="ＭＳ Ｐゴシック" panose="020B0600070205080204" pitchFamily="50" charset="-128"/>
                          <a:ea typeface="ＭＳ Ｐゴシック" panose="020B0600070205080204" pitchFamily="50" charset="-128"/>
                        </a:rPr>
                        <a:t>⑦スマートエイジング・バレー構想</a:t>
                      </a:r>
                      <a:endParaRPr kumimoji="1" lang="ja-JP" altLang="en-US" sz="1400" dirty="0">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957043">
                <a:tc>
                  <a:txBody>
                    <a:bodyPr/>
                    <a:lstStyle/>
                    <a:p>
                      <a:r>
                        <a:rPr kumimoji="1" lang="ja-JP" altLang="en-US" sz="1400" dirty="0" smtClean="0">
                          <a:latin typeface="+mn-ea"/>
                          <a:ea typeface="+mn-ea"/>
                        </a:rPr>
                        <a:t>会議・提言を契機とする</a:t>
                      </a:r>
                      <a:endParaRPr kumimoji="1" lang="en-US" altLang="ja-JP" sz="1400" dirty="0" smtClean="0">
                        <a:latin typeface="+mn-ea"/>
                        <a:ea typeface="+mn-ea"/>
                      </a:endParaRPr>
                    </a:p>
                    <a:p>
                      <a:r>
                        <a:rPr kumimoji="1" lang="ja-JP" altLang="en-US" sz="1400" dirty="0" smtClean="0">
                          <a:latin typeface="+mn-ea"/>
                          <a:ea typeface="+mn-ea"/>
                        </a:rPr>
                        <a:t>新たな取組み</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88900" indent="-88900"/>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・「いわゆる健康食品の機能性表示に係る制度改革について」国に要望書を提出（</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5</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marL="88900" indent="-88900"/>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・担当課の政策企画ラインに担当者を配置し、関係部局とともに提言の具体化に向けた検討・調整を実施</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marL="88900" indent="-88900"/>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・大阪市において、レセプト点検の効率化やレセプトデータのさらなる活用に向けた分析を実施</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テキスト ボックス 5"/>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Ｄ３．（７３）、市　Ｄ３．（８８）</a:t>
            </a:r>
            <a:endParaRPr lang="en-US" altLang="ja-JP" sz="1600" u="sng" dirty="0" smtClean="0"/>
          </a:p>
        </p:txBody>
      </p:sp>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129</a:t>
            </a:fld>
            <a:endParaRPr kumimoji="1" lang="ja-JP" altLang="en-US" dirty="0"/>
          </a:p>
        </p:txBody>
      </p:sp>
    </p:spTree>
    <p:extLst>
      <p:ext uri="{BB962C8B-B14F-4D97-AF65-F5344CB8AC3E}">
        <p14:creationId xmlns:p14="http://schemas.microsoft.com/office/powerpoint/2010/main" val="21041295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2008" y="354142"/>
            <a:ext cx="6156176" cy="338554"/>
          </a:xfrm>
          <a:prstGeom prst="rect">
            <a:avLst/>
          </a:prstGeom>
          <a:noFill/>
        </p:spPr>
        <p:txBody>
          <a:bodyPr wrap="square" rtlCol="0">
            <a:spAutoFit/>
          </a:bodyPr>
          <a:lstStyle/>
          <a:p>
            <a:r>
              <a:rPr lang="ja-JP" altLang="en-US" sz="1600" b="1" dirty="0" smtClean="0"/>
              <a:t>⑤大阪府</a:t>
            </a:r>
            <a:r>
              <a:rPr kumimoji="1" lang="ja-JP" altLang="en-US" sz="1600" b="1" dirty="0" smtClean="0"/>
              <a:t>市規制改革会議</a:t>
            </a:r>
            <a:endParaRPr kumimoji="1" lang="en-US" altLang="ja-JP" sz="1600" b="1" dirty="0" smtClean="0"/>
          </a:p>
        </p:txBody>
      </p:sp>
      <p:graphicFrame>
        <p:nvGraphicFramePr>
          <p:cNvPr id="10" name="表 9"/>
          <p:cNvGraphicFramePr>
            <a:graphicFrameLocks noGrp="1"/>
          </p:cNvGraphicFramePr>
          <p:nvPr>
            <p:extLst>
              <p:ext uri="{D42A27DB-BD31-4B8C-83A1-F6EECF244321}">
                <p14:modId xmlns:p14="http://schemas.microsoft.com/office/powerpoint/2010/main" val="3412839936"/>
              </p:ext>
            </p:extLst>
          </p:nvPr>
        </p:nvGraphicFramePr>
        <p:xfrm>
          <a:off x="179512" y="764704"/>
          <a:ext cx="8784975" cy="5616624"/>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1296144">
                <a:tc>
                  <a:txBody>
                    <a:bodyPr/>
                    <a:lstStyle/>
                    <a:p>
                      <a:r>
                        <a:rPr kumimoji="1" lang="ja-JP" altLang="en-US" sz="1400" dirty="0" smtClean="0">
                          <a:latin typeface="+mn-ea"/>
                          <a:ea typeface="+mn-ea"/>
                        </a:rPr>
                        <a:t>戦略策定の背景にあった</a:t>
                      </a:r>
                      <a:r>
                        <a:rPr kumimoji="1" lang="en-US" altLang="ja-JP" sz="1400" dirty="0" smtClean="0">
                          <a:latin typeface="+mn-ea"/>
                          <a:ea typeface="+mn-ea"/>
                        </a:rPr>
                        <a:t/>
                      </a:r>
                      <a:br>
                        <a:rPr kumimoji="1" lang="en-US" altLang="ja-JP" sz="1400" dirty="0" smtClean="0">
                          <a:latin typeface="+mn-ea"/>
                          <a:ea typeface="+mn-ea"/>
                        </a:rPr>
                      </a:br>
                      <a:r>
                        <a:rPr kumimoji="1" lang="ja-JP" altLang="en-US" sz="1400" dirty="0" smtClean="0">
                          <a:latin typeface="+mn-ea"/>
                          <a:ea typeface="+mn-ea"/>
                        </a:rPr>
                        <a:t>問題意識・課題</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r>
                        <a:rPr kumimoji="1" lang="ja-JP" altLang="en-US" sz="1400" dirty="0" smtClean="0">
                          <a:latin typeface="+mn-ea"/>
                          <a:ea typeface="+mn-ea"/>
                        </a:rPr>
                        <a:t>・日本は、規制が最も厳しい国であり、日本の創業率の低さ、経済の長期低迷、生活における楽しさの欠如の原因となっている。</a:t>
                      </a:r>
                    </a:p>
                    <a:p>
                      <a:pPr marL="92075" indent="-92075"/>
                      <a:r>
                        <a:rPr kumimoji="1" lang="ja-JP" altLang="en-US" sz="1400" dirty="0" smtClean="0">
                          <a:latin typeface="+mn-ea"/>
                          <a:ea typeface="+mn-ea"/>
                        </a:rPr>
                        <a:t>・大阪が再び力強く成長するためには、これまでの仕組みを大きく転換し、不必要な規制等があれば緩和・撤廃するなど、民間の活動を促進する環境整備が必要。</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528392">
                <a:tc>
                  <a:txBody>
                    <a:bodyPr/>
                    <a:lstStyle/>
                    <a:p>
                      <a:r>
                        <a:rPr kumimoji="1" lang="ja-JP" altLang="en-US" sz="1400" dirty="0" smtClean="0">
                          <a:latin typeface="+mn-ea"/>
                          <a:ea typeface="+mn-ea"/>
                        </a:rPr>
                        <a:t>提言内容</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（１）規制改革の新たな戦略（手法）</a:t>
                      </a: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戦略１：プロジェクト方式による規制改革</a:t>
                      </a: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戦略２：東京と大阪の規制の差を常に意識した規制改革</a:t>
                      </a: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戦略３：官官規制改革　（国の自治体に対する規制の緩和）</a:t>
                      </a: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戦略４：特区制度を活用した規制改革</a:t>
                      </a: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戦略５：府市連携して継続的に取り組む規制改革</a:t>
                      </a:r>
                    </a:p>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（２）分野別の個別提言</a:t>
                      </a:r>
                    </a:p>
                    <a:p>
                      <a:pPr marL="444500" indent="-444500"/>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４つの分野</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毎に、法／条例改正、国・府市の運用改善などの規制緩和策を提言</a:t>
                      </a:r>
                    </a:p>
                    <a:p>
                      <a:pPr marL="534988" indent="-90488"/>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①楽しいまちづくり（道路・河川使用等のイベント規制の緩和など）</a:t>
                      </a:r>
                    </a:p>
                    <a:p>
                      <a:pPr marL="534988" indent="-90488"/>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②環境エネルギー・経済産業（河川法等の規制緩和による再生可能エネルギー普及促進など）</a:t>
                      </a:r>
                    </a:p>
                    <a:p>
                      <a:pPr marL="534988" indent="-90488"/>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③官官規制（地方自治法改正、公の施設、民営化手法など）</a:t>
                      </a:r>
                    </a:p>
                    <a:p>
                      <a:pPr marL="534988" indent="-90488"/>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④建築土地利用・雇用等（建築物の用途規制緩和、労働基準等に関する規制緩和など）</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792088">
                <a:tc>
                  <a:txBody>
                    <a:bodyPr/>
                    <a:lstStyle/>
                    <a:p>
                      <a:r>
                        <a:rPr kumimoji="1" lang="ja-JP" altLang="en-US" sz="1400" dirty="0" smtClean="0">
                          <a:latin typeface="+mn-ea"/>
                          <a:ea typeface="+mn-ea"/>
                        </a:rPr>
                        <a:t>会議・提言を契機とする</a:t>
                      </a:r>
                      <a:endParaRPr kumimoji="1" lang="en-US" altLang="ja-JP" sz="1400" dirty="0" smtClean="0">
                        <a:latin typeface="+mn-ea"/>
                        <a:ea typeface="+mn-ea"/>
                      </a:endParaRPr>
                    </a:p>
                    <a:p>
                      <a:r>
                        <a:rPr kumimoji="1" lang="ja-JP" altLang="en-US" sz="1400" dirty="0" smtClean="0">
                          <a:latin typeface="+mn-ea"/>
                          <a:ea typeface="+mn-ea"/>
                        </a:rPr>
                        <a:t>新たな取組み</a:t>
                      </a:r>
                      <a:endParaRPr kumimoji="1" lang="ja-JP" altLang="en-US" sz="1400" dirty="0">
                        <a:latin typeface="+mn-ea"/>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・内閣府規制改革ホットラインへ提案（２６件）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2014</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8</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テキスト ボックス 7"/>
          <p:cNvSpPr txBox="1"/>
          <p:nvPr/>
        </p:nvSpPr>
        <p:spPr>
          <a:xfrm>
            <a:off x="8460432" y="6492525"/>
            <a:ext cx="683568" cy="369332"/>
          </a:xfrm>
          <a:prstGeom prst="rect">
            <a:avLst/>
          </a:prstGeom>
          <a:noFill/>
        </p:spPr>
        <p:txBody>
          <a:bodyPr wrap="square" rtlCol="0">
            <a:spAutoFit/>
          </a:bodyPr>
          <a:lstStyle/>
          <a:p>
            <a:pPr algn="r"/>
            <a:fld id="{9C53C868-FF21-494D-AF88-8B2AF852388B}" type="slidenum">
              <a:rPr kumimoji="1" lang="ja-JP" altLang="en-US" smtClean="0"/>
              <a:pPr algn="r"/>
              <a:t>130</a:t>
            </a:fld>
            <a:endParaRPr kumimoji="1" lang="ja-JP" altLang="en-US" dirty="0"/>
          </a:p>
        </p:txBody>
      </p:sp>
      <p:sp>
        <p:nvSpPr>
          <p:cNvPr id="6" name="テキスト ボックス 5"/>
          <p:cNvSpPr txBox="1"/>
          <p:nvPr/>
        </p:nvSpPr>
        <p:spPr>
          <a:xfrm>
            <a:off x="4932040" y="-14143"/>
            <a:ext cx="4211960" cy="338554"/>
          </a:xfrm>
          <a:prstGeom prst="rect">
            <a:avLst/>
          </a:prstGeom>
          <a:noFill/>
        </p:spPr>
        <p:txBody>
          <a:bodyPr wrap="square" rtlCol="0">
            <a:spAutoFit/>
          </a:bodyPr>
          <a:lstStyle/>
          <a:p>
            <a:pPr algn="r"/>
            <a:r>
              <a:rPr lang="ja-JP" altLang="en-US" sz="1600" u="sng" dirty="0" smtClean="0"/>
              <a:t>府　Ｄ３．（７４）、市　Ｄ３．（８９）</a:t>
            </a:r>
            <a:endParaRPr lang="en-US" altLang="ja-JP" sz="1600" u="sng" dirty="0" smtClean="0"/>
          </a:p>
        </p:txBody>
      </p:sp>
    </p:spTree>
    <p:extLst>
      <p:ext uri="{BB962C8B-B14F-4D97-AF65-F5344CB8AC3E}">
        <p14:creationId xmlns:p14="http://schemas.microsoft.com/office/powerpoint/2010/main" val="28115556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131</a:t>
            </a:fld>
            <a:endParaRPr kumimoji="1" lang="ja-JP" altLang="en-US" dirty="0"/>
          </a:p>
        </p:txBody>
      </p:sp>
      <p:sp>
        <p:nvSpPr>
          <p:cNvPr id="6" name="テキスト ボックス 5"/>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a:t>
            </a:r>
            <a:r>
              <a:rPr lang="en-US" altLang="ja-JP" sz="1600" u="sng" dirty="0" smtClean="0"/>
              <a:t>A11.(21</a:t>
            </a:r>
            <a:r>
              <a:rPr lang="en-US" altLang="ja-JP" sz="1600" u="sng" dirty="0"/>
              <a:t>)</a:t>
            </a:r>
            <a:r>
              <a:rPr lang="ja-JP" altLang="en-US" sz="1600" u="sng" dirty="0" smtClean="0"/>
              <a:t>　、市　</a:t>
            </a:r>
            <a:r>
              <a:rPr lang="en-US" altLang="ja-JP" sz="1600" u="sng" dirty="0"/>
              <a:t>A</a:t>
            </a:r>
            <a:r>
              <a:rPr lang="en-US" altLang="ja-JP" sz="1600" u="sng" dirty="0" smtClean="0"/>
              <a:t>12.(30)</a:t>
            </a:r>
            <a:r>
              <a:rPr lang="ja-JP" altLang="en-US" sz="1600" u="sng" dirty="0" smtClean="0"/>
              <a:t>　</a:t>
            </a:r>
            <a:endParaRPr lang="en-US" altLang="ja-JP" sz="1600" u="sng" dirty="0" smtClean="0"/>
          </a:p>
        </p:txBody>
      </p:sp>
      <p:sp>
        <p:nvSpPr>
          <p:cNvPr id="8" name="テキスト ボックス 7"/>
          <p:cNvSpPr txBox="1"/>
          <p:nvPr/>
        </p:nvSpPr>
        <p:spPr>
          <a:xfrm>
            <a:off x="-14684" y="0"/>
            <a:ext cx="6170860"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５</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①大阪府中小企業信用保証協会・大阪市信用保証協会</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1805830066"/>
              </p:ext>
            </p:extLst>
          </p:nvPr>
        </p:nvGraphicFramePr>
        <p:xfrm>
          <a:off x="251520" y="476672"/>
          <a:ext cx="8712968" cy="6192688"/>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solidFill>
                            <a:schemeClr val="tx1"/>
                          </a:solidFill>
                        </a:rPr>
                        <a:t>＜</a:t>
                      </a:r>
                      <a:r>
                        <a:rPr kumimoji="1" lang="en-US" altLang="ja-JP" dirty="0" smtClean="0">
                          <a:solidFill>
                            <a:schemeClr val="tx1"/>
                          </a:solidFill>
                        </a:rPr>
                        <a:t>Why</a:t>
                      </a:r>
                      <a:r>
                        <a:rPr kumimoji="1" lang="ja-JP" altLang="en-US" dirty="0" smtClean="0">
                          <a:solidFill>
                            <a:schemeClr val="tx1"/>
                          </a:solidFill>
                        </a:rPr>
                        <a:t>＞</a:t>
                      </a:r>
                      <a:endParaRPr kumimoji="1" lang="ja-JP" altLang="en-US"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Vision</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What</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Outcome</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821848">
                <a:tc>
                  <a:txBody>
                    <a:bodyPr/>
                    <a:lstStyle/>
                    <a:p>
                      <a:pPr marL="92075" indent="-92075"/>
                      <a:r>
                        <a:rPr kumimoji="1" lang="ja-JP" altLang="en-US" sz="1400" dirty="0" smtClean="0">
                          <a:solidFill>
                            <a:schemeClr val="tx1"/>
                          </a:solidFill>
                        </a:rPr>
                        <a:t>１．二重行政の指摘</a:t>
                      </a:r>
                      <a:endParaRPr kumimoji="1" lang="en-US" altLang="ja-JP" sz="1400" dirty="0" smtClean="0">
                        <a:solidFill>
                          <a:schemeClr val="tx1"/>
                        </a:solidFill>
                      </a:endParaRPr>
                    </a:p>
                    <a:p>
                      <a:pPr marL="92075" indent="-92075"/>
                      <a:r>
                        <a:rPr kumimoji="1" lang="ja-JP" altLang="en-US" sz="1400" dirty="0" smtClean="0">
                          <a:solidFill>
                            <a:schemeClr val="tx1"/>
                          </a:solidFill>
                        </a:rPr>
                        <a:t>・全国で都道府県協会以外に市協会があるのは、大阪市のほか、横浜市、川崎市、名古屋市、岐阜市の５協会のみ</a:t>
                      </a:r>
                      <a:endParaRPr kumimoji="1" lang="en-US" altLang="ja-JP" sz="1400" dirty="0" smtClean="0">
                        <a:solidFill>
                          <a:schemeClr val="tx1"/>
                        </a:solidFill>
                      </a:endParaRPr>
                    </a:p>
                    <a:p>
                      <a:pPr marL="92075" indent="-92075"/>
                      <a:r>
                        <a:rPr kumimoji="1" lang="ja-JP" altLang="en-US" sz="1400" dirty="0" smtClean="0">
                          <a:solidFill>
                            <a:schemeClr val="tx1"/>
                          </a:solidFill>
                        </a:rPr>
                        <a:t>・約</a:t>
                      </a:r>
                      <a:r>
                        <a:rPr kumimoji="1" lang="en-US" altLang="ja-JP" sz="1400" dirty="0" smtClean="0">
                          <a:solidFill>
                            <a:schemeClr val="tx1"/>
                          </a:solidFill>
                        </a:rPr>
                        <a:t>1.9</a:t>
                      </a:r>
                      <a:r>
                        <a:rPr kumimoji="1" lang="ja-JP" altLang="en-US" sz="1400" dirty="0" smtClean="0">
                          <a:solidFill>
                            <a:schemeClr val="tx1"/>
                          </a:solidFill>
                        </a:rPr>
                        <a:t>万社が府協会と市協会を重複利用</a:t>
                      </a:r>
                    </a:p>
                    <a:p>
                      <a:pPr marL="92075" indent="-92075"/>
                      <a:endParaRPr kumimoji="1" lang="ja-JP" altLang="en-US" sz="1400" dirty="0" smtClean="0">
                        <a:solidFill>
                          <a:schemeClr val="tx1"/>
                        </a:solidFill>
                      </a:endParaRPr>
                    </a:p>
                    <a:p>
                      <a:pPr marL="92075" indent="-92075"/>
                      <a:r>
                        <a:rPr kumimoji="1" lang="ja-JP" altLang="en-US" sz="1400" dirty="0" smtClean="0">
                          <a:solidFill>
                            <a:schemeClr val="tx1"/>
                          </a:solidFill>
                        </a:rPr>
                        <a:t>２．厳しい経営状況</a:t>
                      </a:r>
                    </a:p>
                    <a:p>
                      <a:pPr marL="92075" indent="-92075"/>
                      <a:r>
                        <a:rPr kumimoji="1" lang="ja-JP" altLang="en-US" sz="1400" dirty="0" smtClean="0">
                          <a:solidFill>
                            <a:schemeClr val="tx1"/>
                          </a:solidFill>
                        </a:rPr>
                        <a:t>・協会の財務基盤力を示す、基本財産倍率が全国ワースト１、２</a:t>
                      </a:r>
                    </a:p>
                    <a:p>
                      <a:pPr marL="92075" indent="-92075"/>
                      <a:r>
                        <a:rPr kumimoji="1" lang="ja-JP" altLang="en-US" sz="1200" dirty="0" smtClean="0">
                          <a:solidFill>
                            <a:schemeClr val="tx1"/>
                          </a:solidFill>
                        </a:rPr>
                        <a:t>＜基本財産倍率（</a:t>
                      </a:r>
                      <a:r>
                        <a:rPr kumimoji="1" lang="en-US" altLang="ja-JP" sz="1200" dirty="0" smtClean="0">
                          <a:solidFill>
                            <a:schemeClr val="tx1"/>
                          </a:solidFill>
                        </a:rPr>
                        <a:t>H22</a:t>
                      </a:r>
                      <a:r>
                        <a:rPr kumimoji="1" lang="ja-JP" altLang="en-US" sz="1200" dirty="0" smtClean="0">
                          <a:solidFill>
                            <a:schemeClr val="tx1"/>
                          </a:solidFill>
                        </a:rPr>
                        <a:t>末）＞</a:t>
                      </a:r>
                    </a:p>
                    <a:p>
                      <a:pPr marL="92075" indent="-92075"/>
                      <a:r>
                        <a:rPr kumimoji="1" lang="ja-JP" altLang="en-US" sz="1200" dirty="0" smtClean="0">
                          <a:solidFill>
                            <a:schemeClr val="tx1"/>
                          </a:solidFill>
                        </a:rPr>
                        <a:t>　①府協会　</a:t>
                      </a:r>
                      <a:r>
                        <a:rPr kumimoji="1" lang="en-US" altLang="ja-JP" sz="1200" dirty="0" smtClean="0">
                          <a:solidFill>
                            <a:schemeClr val="tx1"/>
                          </a:solidFill>
                        </a:rPr>
                        <a:t>41.0</a:t>
                      </a:r>
                      <a:r>
                        <a:rPr kumimoji="1" lang="ja-JP" altLang="en-US" sz="1200" dirty="0" smtClean="0">
                          <a:solidFill>
                            <a:schemeClr val="tx1"/>
                          </a:solidFill>
                        </a:rPr>
                        <a:t>倍（ﾜｰｽﾄ２）</a:t>
                      </a:r>
                    </a:p>
                    <a:p>
                      <a:pPr marL="92075" indent="-92075"/>
                      <a:r>
                        <a:rPr kumimoji="1" lang="ja-JP" altLang="en-US" sz="1200" dirty="0" smtClean="0">
                          <a:solidFill>
                            <a:schemeClr val="tx1"/>
                          </a:solidFill>
                        </a:rPr>
                        <a:t>　②市協会　</a:t>
                      </a:r>
                      <a:r>
                        <a:rPr kumimoji="1" lang="en-US" altLang="ja-JP" sz="1200" dirty="0" smtClean="0">
                          <a:solidFill>
                            <a:schemeClr val="tx1"/>
                          </a:solidFill>
                        </a:rPr>
                        <a:t>55.5</a:t>
                      </a:r>
                      <a:r>
                        <a:rPr kumimoji="1" lang="ja-JP" altLang="en-US" sz="1200" dirty="0" smtClean="0">
                          <a:solidFill>
                            <a:schemeClr val="tx1"/>
                          </a:solidFill>
                        </a:rPr>
                        <a:t>倍（ﾜｰｽﾄ１）</a:t>
                      </a:r>
                    </a:p>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・府協会は</a:t>
                      </a:r>
                      <a:r>
                        <a:rPr kumimoji="1" lang="en-US" altLang="ja-JP" sz="1400" dirty="0" smtClean="0">
                          <a:solidFill>
                            <a:schemeClr val="tx1"/>
                          </a:solidFill>
                        </a:rPr>
                        <a:t>H9</a:t>
                      </a:r>
                      <a:r>
                        <a:rPr kumimoji="1" lang="ja-JP" altLang="en-US" sz="1400" dirty="0" smtClean="0">
                          <a:solidFill>
                            <a:schemeClr val="tx1"/>
                          </a:solidFill>
                        </a:rPr>
                        <a:t>～</a:t>
                      </a:r>
                      <a:r>
                        <a:rPr kumimoji="1" lang="en-US" altLang="ja-JP" sz="1400" dirty="0" smtClean="0">
                          <a:solidFill>
                            <a:schemeClr val="tx1"/>
                          </a:solidFill>
                        </a:rPr>
                        <a:t>H18</a:t>
                      </a:r>
                      <a:r>
                        <a:rPr kumimoji="1" lang="ja-JP" altLang="en-US" sz="1400" dirty="0" smtClean="0">
                          <a:solidFill>
                            <a:schemeClr val="tx1"/>
                          </a:solidFill>
                        </a:rPr>
                        <a:t>まで、市協会は</a:t>
                      </a:r>
                      <a:r>
                        <a:rPr kumimoji="1" lang="en-US" altLang="ja-JP" sz="1400" dirty="0" smtClean="0">
                          <a:solidFill>
                            <a:schemeClr val="tx1"/>
                          </a:solidFill>
                        </a:rPr>
                        <a:t>H12</a:t>
                      </a:r>
                      <a:r>
                        <a:rPr kumimoji="1" lang="ja-JP" altLang="en-US" sz="1400" dirty="0" smtClean="0">
                          <a:solidFill>
                            <a:schemeClr val="tx1"/>
                          </a:solidFill>
                        </a:rPr>
                        <a:t>～</a:t>
                      </a:r>
                      <a:r>
                        <a:rPr kumimoji="1" lang="en-US" altLang="ja-JP" sz="1400" dirty="0" smtClean="0">
                          <a:solidFill>
                            <a:schemeClr val="tx1"/>
                          </a:solidFill>
                        </a:rPr>
                        <a:t>H</a:t>
                      </a:r>
                      <a:r>
                        <a:rPr kumimoji="1" lang="en-US" altLang="ja-JP" sz="1400" baseline="0" dirty="0" smtClean="0">
                          <a:solidFill>
                            <a:schemeClr val="tx1"/>
                          </a:solidFill>
                        </a:rPr>
                        <a:t>23</a:t>
                      </a:r>
                      <a:r>
                        <a:rPr kumimoji="1" lang="ja-JP" altLang="en-US" sz="1400" dirty="0" smtClean="0">
                          <a:solidFill>
                            <a:schemeClr val="tx1"/>
                          </a:solidFill>
                        </a:rPr>
                        <a:t>まで、それぞれ経営改善協会</a:t>
                      </a:r>
                      <a:r>
                        <a:rPr kumimoji="1" lang="en-US" altLang="ja-JP" sz="1400" dirty="0" smtClean="0">
                          <a:solidFill>
                            <a:schemeClr val="tx1"/>
                          </a:solidFill>
                        </a:rPr>
                        <a:t>*</a:t>
                      </a:r>
                      <a:r>
                        <a:rPr kumimoji="1" lang="ja-JP" altLang="en-US" sz="1400" dirty="0" smtClean="0">
                          <a:solidFill>
                            <a:schemeClr val="tx1"/>
                          </a:solidFill>
                        </a:rPr>
                        <a:t>に指定</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solidFill>
                            <a:schemeClr val="tx1"/>
                          </a:solidFill>
                        </a:rPr>
                        <a:t>１．統合の基本方針</a:t>
                      </a:r>
                    </a:p>
                    <a:p>
                      <a:pPr marL="92075" indent="-92075"/>
                      <a:r>
                        <a:rPr kumimoji="1" lang="ja-JP" altLang="en-US" sz="1400" dirty="0" smtClean="0">
                          <a:solidFill>
                            <a:schemeClr val="tx1"/>
                          </a:solidFill>
                        </a:rPr>
                        <a:t>・府市統合本部において、次の方針に基づく統合（合併）を決定</a:t>
                      </a:r>
                      <a:endParaRPr kumimoji="1" lang="en-US" altLang="ja-JP" sz="1400" dirty="0" smtClean="0">
                        <a:solidFill>
                          <a:schemeClr val="tx1"/>
                        </a:solidFill>
                      </a:endParaRPr>
                    </a:p>
                    <a:p>
                      <a:pPr marL="92075" indent="-92075"/>
                      <a:r>
                        <a:rPr kumimoji="1" lang="ja-JP" altLang="en-US" sz="1400" dirty="0" smtClean="0">
                          <a:solidFill>
                            <a:schemeClr val="tx1"/>
                          </a:solidFill>
                        </a:rPr>
                        <a:t>①統合方式は、市保証協会の府保証協会への吸収合併</a:t>
                      </a:r>
                    </a:p>
                    <a:p>
                      <a:pPr marL="92075" indent="-92075"/>
                      <a:r>
                        <a:rPr kumimoji="1" lang="ja-JP" altLang="en-US" sz="1400" dirty="0" smtClean="0">
                          <a:solidFill>
                            <a:schemeClr val="tx1"/>
                          </a:solidFill>
                        </a:rPr>
                        <a:t>②統合後の経営ガバナンスは府保証協会主導</a:t>
                      </a:r>
                      <a:endParaRPr kumimoji="1" lang="en-US" altLang="ja-JP" sz="1400" dirty="0" smtClean="0">
                        <a:solidFill>
                          <a:schemeClr val="tx1"/>
                        </a:solidFill>
                      </a:endParaRPr>
                    </a:p>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２．信用保証協会合併協議会の設置</a:t>
                      </a:r>
                    </a:p>
                    <a:p>
                      <a:pPr marL="92075" indent="-92075"/>
                      <a:r>
                        <a:rPr kumimoji="1" lang="ja-JP" altLang="en-US" sz="1400" dirty="0" smtClean="0">
                          <a:solidFill>
                            <a:schemeClr val="tx1"/>
                          </a:solidFill>
                        </a:rPr>
                        <a:t>・上記に基づき、府、市、両信用保証協会による合併協議会を設置。具体策の検討を開始</a:t>
                      </a:r>
                      <a:endParaRPr kumimoji="1" lang="en-US" altLang="ja-JP" sz="1400" dirty="0" smtClean="0">
                        <a:solidFill>
                          <a:schemeClr val="tx1"/>
                        </a:solidFill>
                      </a:endParaRPr>
                    </a:p>
                    <a:p>
                      <a:pPr marL="92075" indent="-92075"/>
                      <a:r>
                        <a:rPr kumimoji="1" lang="ja-JP" altLang="en-US" sz="1400" dirty="0" smtClean="0">
                          <a:solidFill>
                            <a:schemeClr val="tx1"/>
                          </a:solidFill>
                        </a:rPr>
                        <a:t>①統合後のガバナンスのあり方</a:t>
                      </a:r>
                      <a:endParaRPr kumimoji="1" lang="en-US" altLang="ja-JP" sz="1400" dirty="0" smtClean="0">
                        <a:solidFill>
                          <a:schemeClr val="tx1"/>
                        </a:solidFill>
                      </a:endParaRPr>
                    </a:p>
                    <a:p>
                      <a:pPr marL="92075" indent="-92075"/>
                      <a:r>
                        <a:rPr kumimoji="1" lang="ja-JP" altLang="en-US" sz="1400" dirty="0" smtClean="0">
                          <a:solidFill>
                            <a:schemeClr val="tx1"/>
                          </a:solidFill>
                        </a:rPr>
                        <a:t>②府市の財政負担　等</a:t>
                      </a:r>
                      <a:endParaRPr kumimoji="1" lang="en-US" altLang="ja-JP" sz="1400" dirty="0" smtClean="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solidFill>
                            <a:schemeClr val="tx1"/>
                          </a:solidFill>
                        </a:rPr>
                        <a:t>１．</a:t>
                      </a:r>
                      <a:r>
                        <a:rPr kumimoji="1" lang="en-US" altLang="ja-JP" sz="1400" dirty="0" smtClean="0">
                          <a:solidFill>
                            <a:schemeClr val="tx1"/>
                          </a:solidFill>
                        </a:rPr>
                        <a:t>2014</a:t>
                      </a:r>
                      <a:r>
                        <a:rPr kumimoji="1" lang="ja-JP" altLang="en-US" sz="1400" dirty="0" smtClean="0">
                          <a:solidFill>
                            <a:schemeClr val="tx1"/>
                          </a:solidFill>
                        </a:rPr>
                        <a:t>年</a:t>
                      </a:r>
                      <a:r>
                        <a:rPr kumimoji="1" lang="en-US" altLang="ja-JP" sz="1400" dirty="0" smtClean="0">
                          <a:solidFill>
                            <a:schemeClr val="tx1"/>
                          </a:solidFill>
                        </a:rPr>
                        <a:t>5</a:t>
                      </a:r>
                      <a:r>
                        <a:rPr kumimoji="1" lang="ja-JP" altLang="en-US" sz="1400" dirty="0" smtClean="0">
                          <a:solidFill>
                            <a:schemeClr val="tx1"/>
                          </a:solidFill>
                        </a:rPr>
                        <a:t>月</a:t>
                      </a:r>
                      <a:r>
                        <a:rPr kumimoji="1" lang="en-US" altLang="ja-JP" sz="1400" dirty="0" smtClean="0">
                          <a:solidFill>
                            <a:schemeClr val="tx1"/>
                          </a:solidFill>
                        </a:rPr>
                        <a:t>19</a:t>
                      </a:r>
                      <a:r>
                        <a:rPr kumimoji="1" lang="ja-JP" altLang="en-US" sz="1400" dirty="0" smtClean="0">
                          <a:solidFill>
                            <a:schemeClr val="tx1"/>
                          </a:solidFill>
                        </a:rPr>
                        <a:t>日に両協会が合併し、「大阪信用保証協会」として営業開始</a:t>
                      </a:r>
                    </a:p>
                    <a:p>
                      <a:pPr marL="92075" indent="-92075"/>
                      <a:endParaRPr kumimoji="1" lang="ja-JP" altLang="en-US" sz="1400" dirty="0" smtClean="0">
                        <a:solidFill>
                          <a:schemeClr val="tx1"/>
                        </a:solidFill>
                      </a:endParaRPr>
                    </a:p>
                    <a:p>
                      <a:pPr marL="92075" indent="-92075"/>
                      <a:r>
                        <a:rPr kumimoji="1" lang="ja-JP" altLang="en-US" sz="1400" dirty="0" smtClean="0">
                          <a:solidFill>
                            <a:schemeClr val="tx1"/>
                          </a:solidFill>
                        </a:rPr>
                        <a:t>＜新協会概要＞</a:t>
                      </a:r>
                    </a:p>
                    <a:p>
                      <a:pPr marL="92075" indent="-92075"/>
                      <a:r>
                        <a:rPr kumimoji="1" lang="ja-JP" altLang="en-US" sz="1400" dirty="0" smtClean="0">
                          <a:solidFill>
                            <a:schemeClr val="tx1"/>
                          </a:solidFill>
                        </a:rPr>
                        <a:t>役職員数：</a:t>
                      </a:r>
                      <a:r>
                        <a:rPr kumimoji="1" lang="en-US" altLang="ja-JP" sz="1400" dirty="0" smtClean="0">
                          <a:solidFill>
                            <a:schemeClr val="tx1"/>
                          </a:solidFill>
                        </a:rPr>
                        <a:t>407</a:t>
                      </a:r>
                      <a:r>
                        <a:rPr kumimoji="1" lang="ja-JP" altLang="en-US" sz="1400" dirty="0" smtClean="0">
                          <a:solidFill>
                            <a:schemeClr val="tx1"/>
                          </a:solidFill>
                        </a:rPr>
                        <a:t>人</a:t>
                      </a:r>
                    </a:p>
                    <a:p>
                      <a:pPr marL="92075" indent="-92075"/>
                      <a:r>
                        <a:rPr kumimoji="1" lang="ja-JP" altLang="en-US" sz="1400" dirty="0" smtClean="0">
                          <a:solidFill>
                            <a:schemeClr val="tx1"/>
                          </a:solidFill>
                        </a:rPr>
                        <a:t>保証債務残高約</a:t>
                      </a:r>
                      <a:r>
                        <a:rPr kumimoji="1" lang="en-US" altLang="ja-JP" sz="1400" dirty="0" smtClean="0">
                          <a:solidFill>
                            <a:schemeClr val="tx1"/>
                          </a:solidFill>
                        </a:rPr>
                        <a:t>2.9</a:t>
                      </a:r>
                      <a:r>
                        <a:rPr kumimoji="1" lang="ja-JP" altLang="en-US" sz="1400" dirty="0" smtClean="0">
                          <a:solidFill>
                            <a:schemeClr val="tx1"/>
                          </a:solidFill>
                        </a:rPr>
                        <a:t>兆円</a:t>
                      </a:r>
                    </a:p>
                    <a:p>
                      <a:pPr marL="92075" indent="-92075"/>
                      <a:r>
                        <a:rPr kumimoji="1" lang="ja-JP" altLang="en-US" sz="1400" dirty="0" smtClean="0">
                          <a:solidFill>
                            <a:schemeClr val="tx1"/>
                          </a:solidFill>
                        </a:rPr>
                        <a:t>基本財産約</a:t>
                      </a:r>
                      <a:r>
                        <a:rPr kumimoji="1" lang="en-US" altLang="ja-JP" sz="1400" dirty="0" smtClean="0">
                          <a:solidFill>
                            <a:schemeClr val="tx1"/>
                          </a:solidFill>
                        </a:rPr>
                        <a:t>1000</a:t>
                      </a:r>
                      <a:r>
                        <a:rPr kumimoji="1" lang="ja-JP" altLang="en-US" sz="1400" dirty="0" smtClean="0">
                          <a:solidFill>
                            <a:schemeClr val="tx1"/>
                          </a:solidFill>
                        </a:rPr>
                        <a:t>億円</a:t>
                      </a:r>
                    </a:p>
                    <a:p>
                      <a:pPr marL="92075" indent="-92075"/>
                      <a:r>
                        <a:rPr kumimoji="1" lang="ja-JP" altLang="en-US" sz="1400" dirty="0" smtClean="0">
                          <a:solidFill>
                            <a:schemeClr val="tx1"/>
                          </a:solidFill>
                        </a:rPr>
                        <a:t>利用企業約</a:t>
                      </a:r>
                      <a:r>
                        <a:rPr kumimoji="1" lang="en-US" altLang="ja-JP" sz="1400" dirty="0" smtClean="0">
                          <a:solidFill>
                            <a:schemeClr val="tx1"/>
                          </a:solidFill>
                        </a:rPr>
                        <a:t>10</a:t>
                      </a:r>
                      <a:r>
                        <a:rPr kumimoji="1" lang="ja-JP" altLang="en-US" sz="1400" dirty="0" smtClean="0">
                          <a:solidFill>
                            <a:schemeClr val="tx1"/>
                          </a:solidFill>
                        </a:rPr>
                        <a:t>万社</a:t>
                      </a:r>
                    </a:p>
                    <a:p>
                      <a:pPr marL="92075" indent="-92075"/>
                      <a:endParaRPr kumimoji="1" lang="ja-JP" altLang="en-US" sz="1400" dirty="0" smtClean="0">
                        <a:solidFill>
                          <a:schemeClr val="tx1"/>
                        </a:solidFill>
                      </a:endParaRPr>
                    </a:p>
                    <a:p>
                      <a:pPr marL="92075" indent="-92075"/>
                      <a:r>
                        <a:rPr kumimoji="1" lang="ja-JP" altLang="en-US" sz="1400" dirty="0" smtClean="0">
                          <a:solidFill>
                            <a:schemeClr val="tx1"/>
                          </a:solidFill>
                        </a:rPr>
                        <a:t>２．中小企業金融の円滑化と利用者サービス向上</a:t>
                      </a:r>
                    </a:p>
                    <a:p>
                      <a:pPr marL="92075" indent="-92075"/>
                      <a:r>
                        <a:rPr kumimoji="1" lang="ja-JP" altLang="en-US" sz="1400" dirty="0" smtClean="0">
                          <a:solidFill>
                            <a:schemeClr val="tx1"/>
                          </a:solidFill>
                        </a:rPr>
                        <a:t>・創業・経営支援機能の充実</a:t>
                      </a:r>
                    </a:p>
                    <a:p>
                      <a:pPr marL="92075" indent="-92075"/>
                      <a:r>
                        <a:rPr kumimoji="1" lang="ja-JP" altLang="en-US" sz="1400" dirty="0" smtClean="0">
                          <a:solidFill>
                            <a:schemeClr val="tx1"/>
                          </a:solidFill>
                        </a:rPr>
                        <a:t>・新たな融資（保証）メニューの創設</a:t>
                      </a:r>
                    </a:p>
                    <a:p>
                      <a:pPr marL="92075" indent="-92075"/>
                      <a:endParaRPr kumimoji="1" lang="ja-JP" altLang="en-US" sz="1400" dirty="0" smtClean="0">
                        <a:solidFill>
                          <a:schemeClr val="tx1"/>
                        </a:solidFill>
                      </a:endParaRPr>
                    </a:p>
                    <a:p>
                      <a:pPr marL="92075" indent="-92075"/>
                      <a:r>
                        <a:rPr kumimoji="1" lang="ja-JP" altLang="en-US" sz="1400" dirty="0" smtClean="0">
                          <a:solidFill>
                            <a:schemeClr val="tx1"/>
                          </a:solidFill>
                        </a:rPr>
                        <a:t>３．経営効率化</a:t>
                      </a:r>
                      <a:r>
                        <a:rPr kumimoji="1" lang="ja-JP" altLang="en-US" sz="1200" dirty="0" smtClean="0">
                          <a:solidFill>
                            <a:schemeClr val="tx1"/>
                          </a:solidFill>
                        </a:rPr>
                        <a:t>（中長期的）</a:t>
                      </a:r>
                      <a:endParaRPr kumimoji="1" lang="ja-JP" altLang="en-US" sz="1400" dirty="0" smtClean="0">
                        <a:solidFill>
                          <a:schemeClr val="tx1"/>
                        </a:solidFill>
                      </a:endParaRPr>
                    </a:p>
                    <a:p>
                      <a:pPr marL="92075" indent="-92075"/>
                      <a:r>
                        <a:rPr kumimoji="1" lang="ja-JP" altLang="en-US" sz="1400" dirty="0" smtClean="0">
                          <a:solidFill>
                            <a:schemeClr val="tx1"/>
                          </a:solidFill>
                        </a:rPr>
                        <a:t>・システム統合、役職員削減等によるコスト削減</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solidFill>
                            <a:schemeClr val="tx1"/>
                          </a:solidFill>
                        </a:rPr>
                        <a:t>・府内中小企業の信用力の補完という責務を果たしつつ、審査、回収機能、経営基盤の強化を図る</a:t>
                      </a:r>
                      <a:endParaRPr kumimoji="1" lang="en-US" altLang="ja-JP" sz="1400" dirty="0" smtClean="0">
                        <a:solidFill>
                          <a:schemeClr val="tx1"/>
                        </a:solidFill>
                      </a:endParaRPr>
                    </a:p>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①代位弁済の抑制</a:t>
                      </a:r>
                      <a:endParaRPr kumimoji="1" lang="en-US" altLang="ja-JP" sz="1400" dirty="0" smtClean="0">
                        <a:solidFill>
                          <a:schemeClr val="tx1"/>
                        </a:solidFill>
                      </a:endParaRPr>
                    </a:p>
                    <a:p>
                      <a:pPr marL="92075" indent="-92075"/>
                      <a:r>
                        <a:rPr kumimoji="1" lang="ja-JP" altLang="en-US" sz="1200" dirty="0" smtClean="0">
                          <a:solidFill>
                            <a:schemeClr val="tx1"/>
                          </a:solidFill>
                        </a:rPr>
                        <a:t>　保証部の機能を強化し、適正保証の推進、利用企業に対するモニタリングの強化を通じ代位弁済の抑制を図る。</a:t>
                      </a:r>
                      <a:endParaRPr kumimoji="1" lang="en-US" altLang="ja-JP" sz="1200" dirty="0" smtClean="0">
                        <a:solidFill>
                          <a:schemeClr val="tx1"/>
                        </a:solidFill>
                      </a:endParaRPr>
                    </a:p>
                    <a:p>
                      <a:pPr marL="92075" indent="-92075"/>
                      <a:r>
                        <a:rPr kumimoji="1" lang="ja-JP" altLang="en-US" sz="1100" dirty="0" smtClean="0">
                          <a:solidFill>
                            <a:schemeClr val="tx1"/>
                          </a:solidFill>
                        </a:rPr>
                        <a:t>　（</a:t>
                      </a:r>
                      <a:r>
                        <a:rPr kumimoji="1" lang="en-US" altLang="ja-JP" sz="1100" dirty="0" smtClean="0">
                          <a:solidFill>
                            <a:schemeClr val="tx1"/>
                          </a:solidFill>
                        </a:rPr>
                        <a:t>H26:748</a:t>
                      </a:r>
                      <a:r>
                        <a:rPr kumimoji="1" lang="ja-JP" altLang="en-US" sz="1100" dirty="0" smtClean="0">
                          <a:solidFill>
                            <a:schemeClr val="tx1"/>
                          </a:solidFill>
                        </a:rPr>
                        <a:t>億円、</a:t>
                      </a:r>
                      <a:r>
                        <a:rPr kumimoji="1" lang="en-US" altLang="ja-JP" sz="1100" dirty="0" smtClean="0">
                          <a:solidFill>
                            <a:schemeClr val="tx1"/>
                          </a:solidFill>
                        </a:rPr>
                        <a:t>H27:695</a:t>
                      </a:r>
                      <a:r>
                        <a:rPr kumimoji="1" lang="ja-JP" altLang="en-US" sz="1100" dirty="0" smtClean="0">
                          <a:solidFill>
                            <a:schemeClr val="tx1"/>
                          </a:solidFill>
                        </a:rPr>
                        <a:t>億円）</a:t>
                      </a:r>
                      <a:endParaRPr kumimoji="1" lang="en-US" altLang="ja-JP" sz="1100" dirty="0" smtClean="0">
                        <a:solidFill>
                          <a:schemeClr val="tx1"/>
                        </a:solidFill>
                      </a:endParaRPr>
                    </a:p>
                    <a:p>
                      <a:pPr marL="92075" indent="-92075"/>
                      <a:endParaRPr kumimoji="1" lang="en-US" altLang="ja-JP" sz="1200" dirty="0" smtClean="0">
                        <a:solidFill>
                          <a:schemeClr val="tx1"/>
                        </a:solidFill>
                      </a:endParaRPr>
                    </a:p>
                    <a:p>
                      <a:pPr marL="92075" indent="-92075"/>
                      <a:r>
                        <a:rPr kumimoji="1" lang="ja-JP" altLang="en-US" sz="1400" dirty="0" smtClean="0">
                          <a:solidFill>
                            <a:schemeClr val="tx1"/>
                          </a:solidFill>
                        </a:rPr>
                        <a:t>②回収機能の強化</a:t>
                      </a:r>
                      <a:endParaRPr kumimoji="1" lang="en-US" altLang="ja-JP" sz="1400" dirty="0" smtClean="0">
                        <a:solidFill>
                          <a:schemeClr val="tx1"/>
                        </a:solidFill>
                      </a:endParaRPr>
                    </a:p>
                    <a:p>
                      <a:pPr marL="92075" indent="-92075"/>
                      <a:r>
                        <a:rPr kumimoji="1" lang="ja-JP" altLang="en-US" sz="1200" dirty="0" smtClean="0">
                          <a:solidFill>
                            <a:schemeClr val="tx1"/>
                          </a:solidFill>
                        </a:rPr>
                        <a:t>　回収環境が厳しくなっている中、管理部の体制を強化し、早期及び効果的な回収に努める。</a:t>
                      </a:r>
                      <a:endParaRPr kumimoji="1" lang="en-US" altLang="ja-JP" sz="1200" dirty="0" smtClean="0">
                        <a:solidFill>
                          <a:schemeClr val="tx1"/>
                        </a:solidFill>
                      </a:endParaRPr>
                    </a:p>
                    <a:p>
                      <a:pPr marL="92075" indent="-92075"/>
                      <a:r>
                        <a:rPr kumimoji="1" lang="ja-JP" altLang="en-US" sz="1200" dirty="0" smtClean="0">
                          <a:solidFill>
                            <a:schemeClr val="tx1"/>
                          </a:solidFill>
                        </a:rPr>
                        <a:t>　</a:t>
                      </a:r>
                      <a:r>
                        <a:rPr kumimoji="1" lang="ja-JP" altLang="en-US" sz="1100" dirty="0" smtClean="0">
                          <a:solidFill>
                            <a:schemeClr val="tx1"/>
                          </a:solidFill>
                        </a:rPr>
                        <a:t>（</a:t>
                      </a:r>
                      <a:r>
                        <a:rPr kumimoji="1" lang="en-US" altLang="ja-JP" sz="1100" dirty="0" smtClean="0">
                          <a:solidFill>
                            <a:schemeClr val="tx1"/>
                          </a:solidFill>
                        </a:rPr>
                        <a:t>H26:165</a:t>
                      </a:r>
                      <a:r>
                        <a:rPr kumimoji="1" lang="ja-JP" altLang="en-US" sz="1100" dirty="0" smtClean="0">
                          <a:solidFill>
                            <a:schemeClr val="tx1"/>
                          </a:solidFill>
                        </a:rPr>
                        <a:t>億円、</a:t>
                      </a:r>
                      <a:r>
                        <a:rPr kumimoji="1" lang="en-US" altLang="ja-JP" sz="1100" dirty="0" smtClean="0">
                          <a:solidFill>
                            <a:schemeClr val="tx1"/>
                          </a:solidFill>
                        </a:rPr>
                        <a:t>H27:149</a:t>
                      </a:r>
                      <a:r>
                        <a:rPr kumimoji="1" lang="ja-JP" altLang="en-US" sz="1100" dirty="0" smtClean="0">
                          <a:solidFill>
                            <a:schemeClr val="tx1"/>
                          </a:solidFill>
                        </a:rPr>
                        <a:t>億円）</a:t>
                      </a:r>
                      <a:endParaRPr kumimoji="1" lang="en-US" altLang="ja-JP" sz="1100" dirty="0" smtClean="0">
                        <a:solidFill>
                          <a:schemeClr val="tx1"/>
                        </a:solidFill>
                      </a:endParaRPr>
                    </a:p>
                    <a:p>
                      <a:pPr marL="92075" indent="-92075"/>
                      <a:endParaRPr kumimoji="1" lang="en-US" altLang="ja-JP" sz="1200" dirty="0" smtClean="0">
                        <a:solidFill>
                          <a:schemeClr val="tx1"/>
                        </a:solidFill>
                      </a:endParaRPr>
                    </a:p>
                    <a:p>
                      <a:pPr marL="92075" indent="-92075"/>
                      <a:r>
                        <a:rPr kumimoji="1" lang="ja-JP" altLang="en-US" sz="1400" dirty="0" smtClean="0">
                          <a:solidFill>
                            <a:schemeClr val="tx1"/>
                          </a:solidFill>
                        </a:rPr>
                        <a:t>③経営基盤の強化</a:t>
                      </a:r>
                      <a:endParaRPr kumimoji="1" lang="en-US" altLang="ja-JP" sz="1400" dirty="0" smtClean="0">
                        <a:solidFill>
                          <a:schemeClr val="tx1"/>
                        </a:solidFill>
                      </a:endParaRPr>
                    </a:p>
                    <a:p>
                      <a:pPr marL="92075" indent="-92075"/>
                      <a:r>
                        <a:rPr kumimoji="1" lang="ja-JP" altLang="en-US" sz="1400" baseline="0" dirty="0" smtClean="0">
                          <a:solidFill>
                            <a:schemeClr val="tx1"/>
                          </a:solidFill>
                        </a:rPr>
                        <a:t>  </a:t>
                      </a:r>
                      <a:r>
                        <a:rPr kumimoji="1" lang="ja-JP" altLang="en-US" sz="1200" dirty="0" smtClean="0">
                          <a:solidFill>
                            <a:schemeClr val="tx1"/>
                          </a:solidFill>
                        </a:rPr>
                        <a:t>適正保証の推進、代位弁済の抑制、組織・人員の適正化、システム統合等コスト削減により経営基盤の強化を図る</a:t>
                      </a:r>
                      <a:endParaRPr kumimoji="1" lang="en-US" altLang="ja-JP" sz="1200" dirty="0" smtClean="0">
                        <a:solidFill>
                          <a:schemeClr val="tx1"/>
                        </a:solidFill>
                      </a:endParaRPr>
                    </a:p>
                    <a:p>
                      <a:pPr marL="92075" indent="-92075"/>
                      <a:r>
                        <a:rPr kumimoji="1" lang="ja-JP" altLang="en-US" sz="1200" dirty="0" smtClean="0">
                          <a:solidFill>
                            <a:schemeClr val="tx1"/>
                          </a:solidFill>
                        </a:rPr>
                        <a:t>　　</a:t>
                      </a:r>
                      <a:r>
                        <a:rPr kumimoji="1" lang="ja-JP" altLang="en-US" sz="1100" dirty="0" smtClean="0">
                          <a:solidFill>
                            <a:schemeClr val="tx1"/>
                          </a:solidFill>
                        </a:rPr>
                        <a:t>基本財産</a:t>
                      </a:r>
                      <a:endParaRPr kumimoji="1" lang="en-US" altLang="ja-JP" sz="1100" dirty="0" smtClean="0">
                        <a:solidFill>
                          <a:schemeClr val="tx1"/>
                        </a:solidFill>
                      </a:endParaRPr>
                    </a:p>
                    <a:p>
                      <a:pPr marL="92075" indent="-92075"/>
                      <a:r>
                        <a:rPr kumimoji="1" lang="ja-JP" altLang="en-US" sz="1100" dirty="0" smtClean="0">
                          <a:solidFill>
                            <a:schemeClr val="tx1"/>
                          </a:solidFill>
                        </a:rPr>
                        <a:t>　　　</a:t>
                      </a:r>
                      <a:r>
                        <a:rPr kumimoji="1" lang="en-US" altLang="ja-JP" sz="1100" dirty="0" smtClean="0">
                          <a:solidFill>
                            <a:schemeClr val="tx1"/>
                          </a:solidFill>
                        </a:rPr>
                        <a:t>H26</a:t>
                      </a:r>
                      <a:r>
                        <a:rPr kumimoji="1" lang="ja-JP" altLang="en-US" sz="1100" dirty="0" smtClean="0">
                          <a:solidFill>
                            <a:schemeClr val="tx1"/>
                          </a:solidFill>
                        </a:rPr>
                        <a:t>末：</a:t>
                      </a:r>
                      <a:r>
                        <a:rPr kumimoji="1" lang="en-US" altLang="ja-JP" sz="1100" dirty="0" smtClean="0">
                          <a:solidFill>
                            <a:schemeClr val="tx1"/>
                          </a:solidFill>
                        </a:rPr>
                        <a:t>1,076</a:t>
                      </a:r>
                      <a:r>
                        <a:rPr kumimoji="1" lang="ja-JP" altLang="en-US" sz="1100" dirty="0" smtClean="0">
                          <a:solidFill>
                            <a:schemeClr val="tx1"/>
                          </a:solidFill>
                        </a:rPr>
                        <a:t>億円</a:t>
                      </a:r>
                      <a:endParaRPr kumimoji="1" lang="en-US" altLang="ja-JP" sz="1100" dirty="0" smtClean="0">
                        <a:solidFill>
                          <a:schemeClr val="tx1"/>
                        </a:solidFill>
                      </a:endParaRPr>
                    </a:p>
                    <a:p>
                      <a:pPr marL="92075" indent="-92075"/>
                      <a:r>
                        <a:rPr kumimoji="1" lang="ja-JP" altLang="en-US" sz="1100" dirty="0" smtClean="0">
                          <a:solidFill>
                            <a:schemeClr val="tx1"/>
                          </a:solidFill>
                        </a:rPr>
                        <a:t>　　　</a:t>
                      </a:r>
                      <a:r>
                        <a:rPr kumimoji="1" lang="en-US" altLang="ja-JP" sz="1100" dirty="0" smtClean="0">
                          <a:solidFill>
                            <a:schemeClr val="tx1"/>
                          </a:solidFill>
                        </a:rPr>
                        <a:t>H27</a:t>
                      </a:r>
                      <a:r>
                        <a:rPr kumimoji="1" lang="ja-JP" altLang="en-US" sz="1100" dirty="0" smtClean="0">
                          <a:solidFill>
                            <a:schemeClr val="tx1"/>
                          </a:solidFill>
                        </a:rPr>
                        <a:t>末：</a:t>
                      </a:r>
                      <a:r>
                        <a:rPr kumimoji="1" lang="en-US" altLang="ja-JP" sz="1100" dirty="0" smtClean="0">
                          <a:solidFill>
                            <a:schemeClr val="tx1"/>
                          </a:solidFill>
                        </a:rPr>
                        <a:t>1,111</a:t>
                      </a:r>
                      <a:r>
                        <a:rPr kumimoji="1" lang="ja-JP" altLang="en-US" sz="1100" dirty="0" smtClean="0">
                          <a:solidFill>
                            <a:schemeClr val="tx1"/>
                          </a:solidFill>
                        </a:rPr>
                        <a:t>億円</a:t>
                      </a:r>
                      <a:endParaRPr kumimoji="1" lang="en-US" altLang="ja-JP" sz="1100" dirty="0" smtClean="0">
                        <a:solidFill>
                          <a:schemeClr val="tx1"/>
                        </a:solidFill>
                      </a:endParaRPr>
                    </a:p>
                    <a:p>
                      <a:pPr marL="92075" indent="-92075"/>
                      <a:endParaRPr kumimoji="1" lang="en-US" altLang="ja-JP" sz="1100" dirty="0" smtClean="0">
                        <a:solidFill>
                          <a:schemeClr val="tx1"/>
                        </a:solidFill>
                      </a:endParaRPr>
                    </a:p>
                    <a:p>
                      <a:pPr marL="92075" indent="-92075"/>
                      <a:r>
                        <a:rPr kumimoji="1" lang="en-US" altLang="ja-JP" sz="1000" dirty="0" smtClean="0">
                          <a:solidFill>
                            <a:schemeClr val="tx1"/>
                          </a:solidFill>
                        </a:rPr>
                        <a:t>※</a:t>
                      </a:r>
                      <a:r>
                        <a:rPr kumimoji="1" lang="ja-JP" altLang="en-US" sz="1000" dirty="0" smtClean="0">
                          <a:solidFill>
                            <a:schemeClr val="tx1"/>
                          </a:solidFill>
                        </a:rPr>
                        <a:t>当該項目の数値については合併後の事業・収支計画より</a:t>
                      </a:r>
                      <a:endParaRPr kumimoji="1" lang="en-US" altLang="ja-JP" sz="1000" dirty="0" smtClean="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305407832"/>
              </p:ext>
            </p:extLst>
          </p:nvPr>
        </p:nvGraphicFramePr>
        <p:xfrm>
          <a:off x="323528" y="5345920"/>
          <a:ext cx="2715579" cy="1264920"/>
        </p:xfrm>
        <a:graphic>
          <a:graphicData uri="http://schemas.openxmlformats.org/drawingml/2006/table">
            <a:tbl>
              <a:tblPr firstRow="1" bandRow="1">
                <a:tableStyleId>{5940675A-B579-460E-94D1-54222C63F5DA}</a:tableStyleId>
              </a:tblPr>
              <a:tblGrid>
                <a:gridCol w="1178243">
                  <a:extLst>
                    <a:ext uri="{9D8B030D-6E8A-4147-A177-3AD203B41FA5}">
                      <a16:colId xmlns:a16="http://schemas.microsoft.com/office/drawing/2014/main" val="20000"/>
                    </a:ext>
                  </a:extLst>
                </a:gridCol>
                <a:gridCol w="755968">
                  <a:extLst>
                    <a:ext uri="{9D8B030D-6E8A-4147-A177-3AD203B41FA5}">
                      <a16:colId xmlns:a16="http://schemas.microsoft.com/office/drawing/2014/main" val="20001"/>
                    </a:ext>
                  </a:extLst>
                </a:gridCol>
                <a:gridCol w="781368">
                  <a:extLst>
                    <a:ext uri="{9D8B030D-6E8A-4147-A177-3AD203B41FA5}">
                      <a16:colId xmlns:a16="http://schemas.microsoft.com/office/drawing/2014/main" val="20002"/>
                    </a:ext>
                  </a:extLst>
                </a:gridCol>
              </a:tblGrid>
              <a:tr h="189075">
                <a:tc>
                  <a:txBody>
                    <a:bodyPr/>
                    <a:lstStyle/>
                    <a:p>
                      <a:endParaRPr kumimoji="1" lang="ja-JP" altLang="en-US" sz="1000" dirty="0">
                        <a:solidFill>
                          <a:schemeClr val="tx1"/>
                        </a:solidFill>
                        <a:latin typeface="HGPｺﾞｼｯｸM" panose="020B0600000000000000" pitchFamily="50" charset="-128"/>
                        <a:ea typeface="HGPｺﾞｼｯｸM" panose="020B0600000000000000" pitchFamily="50" charset="-128"/>
                      </a:endParaRPr>
                    </a:p>
                  </a:txBody>
                  <a:tcPr anchor="ctr">
                    <a:solidFill>
                      <a:schemeClr val="accent6">
                        <a:lumMod val="40000"/>
                        <a:lumOff val="60000"/>
                      </a:schemeClr>
                    </a:solidFill>
                  </a:tcPr>
                </a:tc>
                <a:tc>
                  <a:txBody>
                    <a:bodyPr/>
                    <a:lstStyle/>
                    <a:p>
                      <a:pPr algn="ct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府協会</a:t>
                      </a:r>
                      <a:endParaRPr kumimoji="1" lang="ja-JP" altLang="en-US" sz="1000" dirty="0">
                        <a:solidFill>
                          <a:schemeClr val="tx1"/>
                        </a:solidFill>
                        <a:latin typeface="HGPｺﾞｼｯｸM" panose="020B0600000000000000" pitchFamily="50" charset="-128"/>
                        <a:ea typeface="HGPｺﾞｼｯｸM" panose="020B0600000000000000" pitchFamily="50" charset="-128"/>
                      </a:endParaRPr>
                    </a:p>
                  </a:txBody>
                  <a:tcPr anchor="ctr">
                    <a:solidFill>
                      <a:schemeClr val="accent6">
                        <a:lumMod val="40000"/>
                        <a:lumOff val="60000"/>
                      </a:schemeClr>
                    </a:solidFill>
                  </a:tcPr>
                </a:tc>
                <a:tc>
                  <a:txBody>
                    <a:bodyPr/>
                    <a:lstStyle/>
                    <a:p>
                      <a:pPr algn="ct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市協会</a:t>
                      </a:r>
                      <a:endParaRPr kumimoji="1" lang="ja-JP" altLang="en-US" sz="1000" dirty="0">
                        <a:solidFill>
                          <a:schemeClr val="tx1"/>
                        </a:solidFill>
                        <a:latin typeface="HGPｺﾞｼｯｸM" panose="020B0600000000000000" pitchFamily="50" charset="-128"/>
                        <a:ea typeface="HGPｺﾞｼｯｸM" panose="020B0600000000000000" pitchFamily="50" charset="-128"/>
                      </a:endParaRPr>
                    </a:p>
                  </a:txBody>
                  <a:tcPr anchor="ctr">
                    <a:solidFill>
                      <a:schemeClr val="accent6">
                        <a:lumMod val="40000"/>
                        <a:lumOff val="60000"/>
                      </a:schemeClr>
                    </a:solidFill>
                  </a:tcPr>
                </a:tc>
                <a:extLst>
                  <a:ext uri="{0D108BD9-81ED-4DB2-BD59-A6C34878D82A}">
                    <a16:rowId xmlns:a16="http://schemas.microsoft.com/office/drawing/2014/main" val="10000"/>
                  </a:ext>
                </a:extLst>
              </a:tr>
              <a:tr h="189075">
                <a:tc>
                  <a:txBody>
                    <a:bodyPr/>
                    <a:lstStyle/>
                    <a:p>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利用企業数（</a:t>
                      </a:r>
                      <a:r>
                        <a:rPr kumimoji="1" lang="en-US" altLang="ja-JP" sz="1000" dirty="0" smtClean="0">
                          <a:solidFill>
                            <a:schemeClr val="tx1"/>
                          </a:solidFill>
                          <a:latin typeface="HGPｺﾞｼｯｸM" panose="020B0600000000000000" pitchFamily="50" charset="-128"/>
                          <a:ea typeface="HGPｺﾞｼｯｸM" panose="020B0600000000000000" pitchFamily="50" charset="-128"/>
                        </a:rPr>
                        <a:t>H22)</a:t>
                      </a:r>
                    </a:p>
                  </a:txBody>
                  <a:tcPr anchor="ctr">
                    <a:solidFill>
                      <a:schemeClr val="bg1"/>
                    </a:solidFill>
                  </a:tcPr>
                </a:tc>
                <a:tc>
                  <a:txBody>
                    <a:bodyPr/>
                    <a:lstStyle/>
                    <a:p>
                      <a:pPr algn="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約</a:t>
                      </a:r>
                      <a:r>
                        <a:rPr kumimoji="1" lang="en-US" altLang="ja-JP" sz="1000" dirty="0" smtClean="0">
                          <a:solidFill>
                            <a:schemeClr val="tx1"/>
                          </a:solidFill>
                          <a:latin typeface="HGPｺﾞｼｯｸM" panose="020B0600000000000000" pitchFamily="50" charset="-128"/>
                          <a:ea typeface="HGPｺﾞｼｯｸM" panose="020B0600000000000000" pitchFamily="50" charset="-128"/>
                        </a:rPr>
                        <a:t>10</a:t>
                      </a: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万社</a:t>
                      </a:r>
                      <a:endParaRPr kumimoji="1" lang="ja-JP" altLang="en-US" sz="1000" dirty="0">
                        <a:solidFill>
                          <a:schemeClr val="tx1"/>
                        </a:solidFill>
                        <a:latin typeface="HGPｺﾞｼｯｸM" panose="020B0600000000000000" pitchFamily="50" charset="-128"/>
                        <a:ea typeface="HGPｺﾞｼｯｸM" panose="020B0600000000000000" pitchFamily="50" charset="-128"/>
                      </a:endParaRPr>
                    </a:p>
                  </a:txBody>
                  <a:tcPr anchor="ctr">
                    <a:solidFill>
                      <a:schemeClr val="bg1"/>
                    </a:solidFill>
                  </a:tcPr>
                </a:tc>
                <a:tc>
                  <a:txBody>
                    <a:bodyPr/>
                    <a:lstStyle/>
                    <a:p>
                      <a:pPr algn="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約</a:t>
                      </a:r>
                      <a:r>
                        <a:rPr kumimoji="1" lang="en-US" altLang="ja-JP" sz="1000" dirty="0" smtClean="0">
                          <a:solidFill>
                            <a:schemeClr val="tx1"/>
                          </a:solidFill>
                          <a:latin typeface="HGPｺﾞｼｯｸM" panose="020B0600000000000000" pitchFamily="50" charset="-128"/>
                          <a:ea typeface="HGPｺﾞｼｯｸM" panose="020B0600000000000000" pitchFamily="50" charset="-128"/>
                        </a:rPr>
                        <a:t>3.6</a:t>
                      </a: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万社</a:t>
                      </a:r>
                      <a:endParaRPr kumimoji="1" lang="ja-JP" altLang="en-US" sz="1000" dirty="0">
                        <a:solidFill>
                          <a:schemeClr val="tx1"/>
                        </a:solidFill>
                        <a:latin typeface="HGPｺﾞｼｯｸM" panose="020B0600000000000000" pitchFamily="50" charset="-128"/>
                        <a:ea typeface="HGPｺﾞｼｯｸM" panose="020B0600000000000000" pitchFamily="50" charset="-128"/>
                      </a:endParaRPr>
                    </a:p>
                  </a:txBody>
                  <a:tcPr anchor="ctr">
                    <a:solidFill>
                      <a:schemeClr val="bg1"/>
                    </a:solidFill>
                  </a:tcPr>
                </a:tc>
                <a:extLst>
                  <a:ext uri="{0D108BD9-81ED-4DB2-BD59-A6C34878D82A}">
                    <a16:rowId xmlns:a16="http://schemas.microsoft.com/office/drawing/2014/main" val="10001"/>
                  </a:ext>
                </a:extLst>
              </a:tr>
              <a:tr h="1890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保証債務残高（</a:t>
                      </a:r>
                      <a:r>
                        <a:rPr kumimoji="1" lang="en-US" altLang="ja-JP" sz="1000" dirty="0" smtClean="0">
                          <a:solidFill>
                            <a:schemeClr val="tx1"/>
                          </a:solidFill>
                          <a:latin typeface="HGPｺﾞｼｯｸM" panose="020B0600000000000000" pitchFamily="50" charset="-128"/>
                          <a:ea typeface="HGPｺﾞｼｯｸM" panose="020B0600000000000000" pitchFamily="50" charset="-128"/>
                        </a:rPr>
                        <a:t>H22)</a:t>
                      </a:r>
                    </a:p>
                  </a:txBody>
                  <a:tcPr anchor="ctr">
                    <a:solidFill>
                      <a:schemeClr val="bg1"/>
                    </a:solidFill>
                  </a:tcPr>
                </a:tc>
                <a:tc>
                  <a:txBody>
                    <a:bodyPr/>
                    <a:lstStyle/>
                    <a:p>
                      <a:pPr algn="r"/>
                      <a:r>
                        <a:rPr kumimoji="1" lang="en-US" altLang="ja-JP" sz="1000" dirty="0" smtClean="0">
                          <a:solidFill>
                            <a:schemeClr val="tx1"/>
                          </a:solidFill>
                          <a:latin typeface="HGPｺﾞｼｯｸM" panose="020B0600000000000000" pitchFamily="50" charset="-128"/>
                          <a:ea typeface="HGPｺﾞｼｯｸM" panose="020B0600000000000000" pitchFamily="50" charset="-128"/>
                        </a:rPr>
                        <a:t>2.7</a:t>
                      </a: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兆円</a:t>
                      </a:r>
                      <a:endParaRPr kumimoji="1" lang="ja-JP" altLang="en-US" sz="1000" dirty="0">
                        <a:solidFill>
                          <a:schemeClr val="tx1"/>
                        </a:solidFill>
                        <a:latin typeface="HGPｺﾞｼｯｸM" panose="020B0600000000000000" pitchFamily="50" charset="-128"/>
                        <a:ea typeface="HGPｺﾞｼｯｸM" panose="020B0600000000000000" pitchFamily="50" charset="-128"/>
                      </a:endParaRPr>
                    </a:p>
                  </a:txBody>
                  <a:tcPr anchor="ctr">
                    <a:solidFill>
                      <a:schemeClr val="bg1"/>
                    </a:solidFill>
                  </a:tcPr>
                </a:tc>
                <a:tc>
                  <a:txBody>
                    <a:bodyPr/>
                    <a:lstStyle/>
                    <a:p>
                      <a:pPr algn="r"/>
                      <a:r>
                        <a:rPr kumimoji="1" lang="en-US" altLang="ja-JP" sz="1000" dirty="0" smtClean="0">
                          <a:solidFill>
                            <a:schemeClr val="tx1"/>
                          </a:solidFill>
                          <a:latin typeface="HGPｺﾞｼｯｸM" panose="020B0600000000000000" pitchFamily="50" charset="-128"/>
                          <a:ea typeface="HGPｺﾞｼｯｸM" panose="020B0600000000000000" pitchFamily="50" charset="-128"/>
                        </a:rPr>
                        <a:t>0.8</a:t>
                      </a: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兆円</a:t>
                      </a:r>
                      <a:endParaRPr kumimoji="1" lang="ja-JP" altLang="en-US" sz="1000" dirty="0">
                        <a:solidFill>
                          <a:schemeClr val="tx1"/>
                        </a:solidFill>
                        <a:latin typeface="HGPｺﾞｼｯｸM" panose="020B0600000000000000" pitchFamily="50" charset="-128"/>
                        <a:ea typeface="HGPｺﾞｼｯｸM" panose="020B0600000000000000" pitchFamily="50" charset="-128"/>
                      </a:endParaRPr>
                    </a:p>
                  </a:txBody>
                  <a:tcPr anchor="ctr">
                    <a:solidFill>
                      <a:schemeClr val="bg1"/>
                    </a:solidFill>
                  </a:tcPr>
                </a:tc>
                <a:extLst>
                  <a:ext uri="{0D108BD9-81ED-4DB2-BD59-A6C34878D82A}">
                    <a16:rowId xmlns:a16="http://schemas.microsoft.com/office/drawing/2014/main" val="10002"/>
                  </a:ext>
                </a:extLst>
              </a:tr>
              <a:tr h="189075">
                <a:tc>
                  <a:txBody>
                    <a:bodyPr/>
                    <a:lstStyle/>
                    <a:p>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代位弁済額</a:t>
                      </a:r>
                      <a:endParaRPr kumimoji="1" lang="en-US" altLang="ja-JP" sz="1000" dirty="0" smtClean="0">
                        <a:solidFill>
                          <a:schemeClr val="tx1"/>
                        </a:solidFill>
                        <a:latin typeface="HGPｺﾞｼｯｸM" panose="020B0600000000000000" pitchFamily="50" charset="-128"/>
                        <a:ea typeface="HGPｺﾞｼｯｸM" panose="020B0600000000000000" pitchFamily="50" charset="-128"/>
                      </a:endParaRPr>
                    </a:p>
                    <a:p>
                      <a:r>
                        <a:rPr kumimoji="1" lang="ja-JP" altLang="en-US" sz="900" dirty="0" smtClean="0">
                          <a:solidFill>
                            <a:schemeClr val="tx1"/>
                          </a:solidFill>
                          <a:latin typeface="HGPｺﾞｼｯｸM" panose="020B0600000000000000" pitchFamily="50" charset="-128"/>
                          <a:ea typeface="HGPｺﾞｼｯｸM" panose="020B0600000000000000" pitchFamily="50" charset="-128"/>
                        </a:rPr>
                        <a:t>（</a:t>
                      </a:r>
                      <a:r>
                        <a:rPr kumimoji="1" lang="en-US" altLang="ja-JP" sz="900" dirty="0" smtClean="0">
                          <a:solidFill>
                            <a:schemeClr val="tx1"/>
                          </a:solidFill>
                          <a:latin typeface="HGPｺﾞｼｯｸM" panose="020B0600000000000000" pitchFamily="50" charset="-128"/>
                          <a:ea typeface="HGPｺﾞｼｯｸM" panose="020B0600000000000000" pitchFamily="50" charset="-128"/>
                        </a:rPr>
                        <a:t>H18</a:t>
                      </a:r>
                      <a:r>
                        <a:rPr kumimoji="1" lang="ja-JP" altLang="en-US" sz="900" dirty="0" smtClean="0">
                          <a:solidFill>
                            <a:schemeClr val="tx1"/>
                          </a:solidFill>
                          <a:latin typeface="HGPｺﾞｼｯｸM" panose="020B0600000000000000" pitchFamily="50" charset="-128"/>
                          <a:ea typeface="HGPｺﾞｼｯｸM" panose="020B0600000000000000" pitchFamily="50" charset="-128"/>
                        </a:rPr>
                        <a:t>～</a:t>
                      </a:r>
                      <a:r>
                        <a:rPr kumimoji="1" lang="en-US" altLang="ja-JP" sz="900" dirty="0" smtClean="0">
                          <a:solidFill>
                            <a:schemeClr val="tx1"/>
                          </a:solidFill>
                          <a:latin typeface="HGPｺﾞｼｯｸM" panose="020B0600000000000000" pitchFamily="50" charset="-128"/>
                          <a:ea typeface="HGPｺﾞｼｯｸM" panose="020B0600000000000000" pitchFamily="50" charset="-128"/>
                        </a:rPr>
                        <a:t>H22</a:t>
                      </a:r>
                      <a:r>
                        <a:rPr kumimoji="1" lang="ja-JP" altLang="en-US" sz="900" dirty="0" smtClean="0">
                          <a:solidFill>
                            <a:schemeClr val="tx1"/>
                          </a:solidFill>
                          <a:latin typeface="HGPｺﾞｼｯｸM" panose="020B0600000000000000" pitchFamily="50" charset="-128"/>
                          <a:ea typeface="HGPｺﾞｼｯｸM" panose="020B0600000000000000" pitchFamily="50" charset="-128"/>
                        </a:rPr>
                        <a:t>の平均）</a:t>
                      </a:r>
                      <a:endParaRPr kumimoji="1" lang="ja-JP" altLang="en-US" sz="900" dirty="0">
                        <a:solidFill>
                          <a:schemeClr val="tx1"/>
                        </a:solidFill>
                        <a:latin typeface="HGPｺﾞｼｯｸM" panose="020B0600000000000000" pitchFamily="50" charset="-128"/>
                        <a:ea typeface="HGPｺﾞｼｯｸM" panose="020B0600000000000000" pitchFamily="50" charset="-128"/>
                      </a:endParaRPr>
                    </a:p>
                  </a:txBody>
                  <a:tcPr anchor="ctr">
                    <a:solidFill>
                      <a:schemeClr val="bg1"/>
                    </a:solidFill>
                  </a:tcPr>
                </a:tc>
                <a:tc>
                  <a:txBody>
                    <a:bodyPr/>
                    <a:lstStyle/>
                    <a:p>
                      <a:pPr algn="r"/>
                      <a:r>
                        <a:rPr kumimoji="1" lang="en-US" altLang="ja-JP" sz="1000" dirty="0" smtClean="0">
                          <a:solidFill>
                            <a:schemeClr val="tx1"/>
                          </a:solidFill>
                          <a:latin typeface="HGPｺﾞｼｯｸM" panose="020B0600000000000000" pitchFamily="50" charset="-128"/>
                          <a:ea typeface="HGPｺﾞｼｯｸM" panose="020B0600000000000000" pitchFamily="50" charset="-128"/>
                        </a:rPr>
                        <a:t>886</a:t>
                      </a: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億円</a:t>
                      </a:r>
                      <a:endParaRPr kumimoji="1" lang="ja-JP" altLang="en-US" sz="1000" dirty="0">
                        <a:solidFill>
                          <a:schemeClr val="tx1"/>
                        </a:solidFill>
                        <a:latin typeface="HGPｺﾞｼｯｸM" panose="020B0600000000000000" pitchFamily="50" charset="-128"/>
                        <a:ea typeface="HGPｺﾞｼｯｸM" panose="020B0600000000000000" pitchFamily="50" charset="-128"/>
                      </a:endParaRPr>
                    </a:p>
                  </a:txBody>
                  <a:tcPr anchor="ctr">
                    <a:solidFill>
                      <a:schemeClr val="bg1"/>
                    </a:solidFill>
                  </a:tcPr>
                </a:tc>
                <a:tc>
                  <a:txBody>
                    <a:bodyPr/>
                    <a:lstStyle/>
                    <a:p>
                      <a:pPr algn="r"/>
                      <a:r>
                        <a:rPr kumimoji="1" lang="en-US" altLang="ja-JP" sz="1000" dirty="0" smtClean="0">
                          <a:solidFill>
                            <a:schemeClr val="tx1"/>
                          </a:solidFill>
                          <a:latin typeface="HGPｺﾞｼｯｸM" panose="020B0600000000000000" pitchFamily="50" charset="-128"/>
                          <a:ea typeface="HGPｺﾞｼｯｸM" panose="020B0600000000000000" pitchFamily="50" charset="-128"/>
                        </a:rPr>
                        <a:t>289</a:t>
                      </a: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億円</a:t>
                      </a:r>
                      <a:endParaRPr kumimoji="1" lang="ja-JP" altLang="en-US" sz="1000" dirty="0">
                        <a:solidFill>
                          <a:schemeClr val="tx1"/>
                        </a:solidFill>
                        <a:latin typeface="HGPｺﾞｼｯｸM" panose="020B0600000000000000" pitchFamily="50" charset="-128"/>
                        <a:ea typeface="HGPｺﾞｼｯｸM" panose="020B0600000000000000" pitchFamily="50" charset="-128"/>
                      </a:endParaRPr>
                    </a:p>
                  </a:txBody>
                  <a:tcPr anchor="ctr">
                    <a:solidFill>
                      <a:schemeClr val="bg1"/>
                    </a:solidFill>
                  </a:tcPr>
                </a:tc>
                <a:extLst>
                  <a:ext uri="{0D108BD9-81ED-4DB2-BD59-A6C34878D82A}">
                    <a16:rowId xmlns:a16="http://schemas.microsoft.com/office/drawing/2014/main" val="10003"/>
                  </a:ext>
                </a:extLst>
              </a:tr>
            </a:tbl>
          </a:graphicData>
        </a:graphic>
      </p:graphicFrame>
      <p:sp>
        <p:nvSpPr>
          <p:cNvPr id="4" name="角丸四角形 3"/>
          <p:cNvSpPr/>
          <p:nvPr/>
        </p:nvSpPr>
        <p:spPr>
          <a:xfrm>
            <a:off x="3194352" y="5589240"/>
            <a:ext cx="3348000" cy="914400"/>
          </a:xfrm>
          <a:prstGeom prst="round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＊経営改善協会とは</a:t>
            </a:r>
            <a:endPar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smtClean="0">
                <a:solidFill>
                  <a:schemeClr val="tx1"/>
                </a:solidFill>
              </a:rPr>
              <a:t>　</a:t>
            </a:r>
            <a:r>
              <a:rPr lang="ja-JP" altLang="en-US" sz="1050" dirty="0" smtClean="0">
                <a:solidFill>
                  <a:schemeClr val="tx1"/>
                </a:solidFill>
              </a:rPr>
              <a:t>　 </a:t>
            </a:r>
            <a:r>
              <a:rPr lang="ja-JP"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収支</a:t>
            </a:r>
            <a:r>
              <a:rPr lang="ja-JP"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が悪化（基本財産の取崩し等）して</a:t>
            </a:r>
            <a:r>
              <a:rPr lang="ja-JP"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おり</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経営の改善</a:t>
            </a:r>
            <a:r>
              <a:rPr lang="ja-JP"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な協会として国が指定。</a:t>
            </a:r>
            <a:endParaRPr lang="ja-JP"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年間の経営改善計画を策定し</a:t>
            </a:r>
            <a:r>
              <a:rPr lang="ja-JP"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a:t>
            </a: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の指導監督を</a:t>
            </a: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受ける。</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大かっこ 13"/>
          <p:cNvSpPr/>
          <p:nvPr/>
        </p:nvSpPr>
        <p:spPr>
          <a:xfrm>
            <a:off x="6998064" y="5674896"/>
            <a:ext cx="1332000" cy="432000"/>
          </a:xfrm>
          <a:prstGeom prst="bracketPair">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64143778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396775" y="238162"/>
            <a:ext cx="5687393" cy="338554"/>
          </a:xfrm>
          <a:prstGeom prst="rect">
            <a:avLst/>
          </a:prstGeom>
        </p:spPr>
        <p:txBody>
          <a:bodyPr wrap="square">
            <a:spAutoFit/>
          </a:bodyPr>
          <a:lstStyle/>
          <a:p>
            <a:r>
              <a:rPr lang="ja-JP" altLang="en-US" sz="1600" dirty="0" smtClean="0">
                <a:latin typeface="ＭＳ Ｐゴシック" panose="020B0600070205080204" pitchFamily="50" charset="-128"/>
                <a:ea typeface="ＭＳ Ｐゴシック" panose="020B0600070205080204" pitchFamily="50" charset="-128"/>
                <a:cs typeface="メイリオ" pitchFamily="50" charset="-128"/>
              </a:rPr>
              <a:t>■収支の推移</a:t>
            </a:r>
            <a:endParaRPr lang="ja-JP" altLang="en-US" sz="1200" dirty="0">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1080120" y="744433"/>
            <a:ext cx="7740352" cy="58477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府協会、市協会ともに厳しい経営状況（赤字）が続き、国の「経営改善協会」に指定されていたが、近年は黒字に転じて経営は比較的安定している。</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132</a:t>
            </a:fld>
            <a:endParaRPr kumimoji="1" lang="ja-JP" altLang="en-US" dirty="0"/>
          </a:p>
        </p:txBody>
      </p:sp>
      <p:sp>
        <p:nvSpPr>
          <p:cNvPr id="32" name="テキスト ボックス 31"/>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a:t>
            </a:r>
            <a:r>
              <a:rPr lang="en-US" altLang="ja-JP" sz="1600" u="sng" dirty="0" smtClean="0"/>
              <a:t>A11.(21</a:t>
            </a:r>
            <a:r>
              <a:rPr lang="en-US" altLang="ja-JP" sz="1600" u="sng" dirty="0"/>
              <a:t>)</a:t>
            </a:r>
            <a:r>
              <a:rPr lang="ja-JP" altLang="en-US" sz="1600" u="sng" dirty="0" smtClean="0"/>
              <a:t>　、市　</a:t>
            </a:r>
            <a:r>
              <a:rPr lang="en-US" altLang="ja-JP" sz="1600" u="sng" dirty="0"/>
              <a:t>A</a:t>
            </a:r>
            <a:r>
              <a:rPr lang="en-US" altLang="ja-JP" sz="1600" u="sng" dirty="0" smtClean="0"/>
              <a:t>12.(30)</a:t>
            </a:r>
            <a:r>
              <a:rPr lang="ja-JP" altLang="en-US" sz="1600" u="sng" dirty="0" smtClean="0"/>
              <a:t>　</a:t>
            </a:r>
            <a:endParaRPr lang="en-US" altLang="ja-JP" sz="1600" u="sng"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3" y="1263243"/>
            <a:ext cx="8053387" cy="555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7315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90000" y="4653136"/>
            <a:ext cx="6737742" cy="307777"/>
          </a:xfrm>
          <a:prstGeom prst="rect">
            <a:avLst/>
          </a:prstGeom>
          <a:noFill/>
        </p:spPr>
        <p:txBody>
          <a:bodyPr wrap="none" rtlCol="0">
            <a:spAutoFit/>
          </a:bodyPr>
          <a:lstStyle/>
          <a:p>
            <a:r>
              <a:rPr kumimoji="1" lang="ja-JP" altLang="en-US" sz="1400" b="1" u="sng" dirty="0" smtClean="0">
                <a:latin typeface="メイリオ" panose="020B0604030504040204" pitchFamily="50" charset="-128"/>
                <a:ea typeface="メイリオ" panose="020B0604030504040204" pitchFamily="50" charset="-128"/>
                <a:cs typeface="メイリオ" panose="020B0604030504040204" pitchFamily="50" charset="-128"/>
              </a:rPr>
              <a:t>全国保証協会（５２保証協会）の経営比較　～</a:t>
            </a:r>
            <a:r>
              <a:rPr kumimoji="1" lang="en-US" altLang="ja-JP" sz="1400" b="1" u="sng" dirty="0" smtClean="0">
                <a:latin typeface="メイリオ" panose="020B0604030504040204" pitchFamily="50" charset="-128"/>
                <a:ea typeface="メイリオ" panose="020B0604030504040204" pitchFamily="50" charset="-128"/>
                <a:cs typeface="メイリオ" panose="020B0604030504040204" pitchFamily="50" charset="-128"/>
              </a:rPr>
              <a:t>2012</a:t>
            </a:r>
            <a:r>
              <a:rPr kumimoji="1" lang="ja-JP" altLang="en-US" sz="1400" b="1" u="sng" dirty="0" smtClean="0">
                <a:latin typeface="メイリオ" panose="020B0604030504040204" pitchFamily="50" charset="-128"/>
                <a:ea typeface="メイリオ" panose="020B0604030504040204" pitchFamily="50" charset="-128"/>
                <a:cs typeface="メイリオ" panose="020B0604030504040204" pitchFamily="50" charset="-128"/>
              </a:rPr>
              <a:t>年度決算／上位３協会等～　</a:t>
            </a:r>
            <a:endParaRPr kumimoji="1" lang="ja-JP" altLang="en-US" sz="1400" b="1" u="sng"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564575195"/>
              </p:ext>
            </p:extLst>
          </p:nvPr>
        </p:nvGraphicFramePr>
        <p:xfrm>
          <a:off x="1268248" y="4964681"/>
          <a:ext cx="6917800" cy="1783080"/>
        </p:xfrm>
        <a:graphic>
          <a:graphicData uri="http://schemas.openxmlformats.org/drawingml/2006/table">
            <a:tbl>
              <a:tblPr firstRow="1" bandRow="1">
                <a:tableStyleId>{5940675A-B579-460E-94D1-54222C63F5DA}</a:tableStyleId>
              </a:tblPr>
              <a:tblGrid>
                <a:gridCol w="2484295">
                  <a:extLst>
                    <a:ext uri="{9D8B030D-6E8A-4147-A177-3AD203B41FA5}">
                      <a16:colId xmlns:a16="http://schemas.microsoft.com/office/drawing/2014/main" val="20000"/>
                    </a:ext>
                  </a:extLst>
                </a:gridCol>
                <a:gridCol w="2149643">
                  <a:extLst>
                    <a:ext uri="{9D8B030D-6E8A-4147-A177-3AD203B41FA5}">
                      <a16:colId xmlns:a16="http://schemas.microsoft.com/office/drawing/2014/main" val="20001"/>
                    </a:ext>
                  </a:extLst>
                </a:gridCol>
                <a:gridCol w="2283862">
                  <a:extLst>
                    <a:ext uri="{9D8B030D-6E8A-4147-A177-3AD203B41FA5}">
                      <a16:colId xmlns:a16="http://schemas.microsoft.com/office/drawing/2014/main" val="20002"/>
                    </a:ext>
                  </a:extLst>
                </a:gridCol>
              </a:tblGrid>
              <a:tr h="277089">
                <a:tc>
                  <a:txBody>
                    <a:bodyPr/>
                    <a:lstStyle/>
                    <a:p>
                      <a:pPr algn="ctr"/>
                      <a:r>
                        <a:rPr kumimoji="1" lang="ja-JP" altLang="en-US" sz="1400" b="1" dirty="0" smtClean="0">
                          <a:latin typeface="HGPｺﾞｼｯｸM" panose="020B0600000000000000" pitchFamily="50" charset="-128"/>
                          <a:ea typeface="HGPｺﾞｼｯｸM" panose="020B0600000000000000" pitchFamily="50" charset="-128"/>
                        </a:rPr>
                        <a:t>保証債務残高</a:t>
                      </a:r>
                      <a:r>
                        <a:rPr kumimoji="1" lang="ja-JP" altLang="en-US" sz="1200" b="1" dirty="0" smtClean="0">
                          <a:latin typeface="HGPｺﾞｼｯｸM" panose="020B0600000000000000" pitchFamily="50" charset="-128"/>
                          <a:ea typeface="HGPｺﾞｼｯｸM" panose="020B0600000000000000" pitchFamily="50" charset="-128"/>
                        </a:rPr>
                        <a:t>（多い順）</a:t>
                      </a:r>
                      <a:endParaRPr kumimoji="1" lang="ja-JP" altLang="en-US" sz="1400" b="1" dirty="0">
                        <a:latin typeface="HGPｺﾞｼｯｸM" panose="020B0600000000000000" pitchFamily="50" charset="-128"/>
                        <a:ea typeface="HGPｺﾞｼｯｸM" panose="020B0600000000000000" pitchFamily="50" charset="-128"/>
                        <a:cs typeface="メイリオ" panose="020B0604030504040204" pitchFamily="50" charset="-128"/>
                      </a:endParaRPr>
                    </a:p>
                  </a:txBody>
                  <a:tcPr>
                    <a:solidFill>
                      <a:schemeClr val="accent6">
                        <a:lumMod val="40000"/>
                        <a:lumOff val="60000"/>
                      </a:schemeClr>
                    </a:solidFill>
                  </a:tcPr>
                </a:tc>
                <a:tc>
                  <a:txBody>
                    <a:bodyPr/>
                    <a:lstStyle/>
                    <a:p>
                      <a:pPr algn="ctr"/>
                      <a:r>
                        <a:rPr kumimoji="1" lang="ja-JP" altLang="en-US" sz="1400" b="1" dirty="0" smtClean="0">
                          <a:latin typeface="HGPｺﾞｼｯｸM" panose="020B0600000000000000" pitchFamily="50" charset="-128"/>
                          <a:ea typeface="HGPｺﾞｼｯｸM" panose="020B0600000000000000" pitchFamily="50" charset="-128"/>
                        </a:rPr>
                        <a:t>代位弁済額</a:t>
                      </a:r>
                      <a:r>
                        <a:rPr kumimoji="1" lang="ja-JP" altLang="en-US" sz="1200" b="1" dirty="0" smtClean="0">
                          <a:latin typeface="HGPｺﾞｼｯｸM" panose="020B0600000000000000" pitchFamily="50" charset="-128"/>
                          <a:ea typeface="HGPｺﾞｼｯｸM" panose="020B0600000000000000" pitchFamily="50" charset="-128"/>
                        </a:rPr>
                        <a:t>（多い順）</a:t>
                      </a:r>
                      <a:endParaRPr kumimoji="1" lang="ja-JP" altLang="en-US" sz="1400" b="1" dirty="0">
                        <a:latin typeface="HGPｺﾞｼｯｸM" panose="020B0600000000000000" pitchFamily="50" charset="-128"/>
                        <a:ea typeface="HGPｺﾞｼｯｸM" panose="020B0600000000000000" pitchFamily="50" charset="-128"/>
                        <a:cs typeface="メイリオ" panose="020B0604030504040204" pitchFamily="50" charset="-128"/>
                      </a:endParaRPr>
                    </a:p>
                  </a:txBody>
                  <a:tcPr>
                    <a:solidFill>
                      <a:schemeClr val="accent6">
                        <a:lumMod val="40000"/>
                        <a:lumOff val="60000"/>
                      </a:schemeClr>
                    </a:solidFill>
                  </a:tcPr>
                </a:tc>
                <a:tc>
                  <a:txBody>
                    <a:bodyPr/>
                    <a:lstStyle/>
                    <a:p>
                      <a:pPr algn="ctr"/>
                      <a:r>
                        <a:rPr kumimoji="1" lang="ja-JP" altLang="en-US" sz="1400" b="1" dirty="0" smtClean="0">
                          <a:latin typeface="HGPｺﾞｼｯｸM" panose="020B0600000000000000" pitchFamily="50" charset="-128"/>
                          <a:ea typeface="HGPｺﾞｼｯｸM" panose="020B0600000000000000" pitchFamily="50" charset="-128"/>
                        </a:rPr>
                        <a:t>基本財産倍率</a:t>
                      </a:r>
                      <a:r>
                        <a:rPr kumimoji="1" lang="ja-JP" altLang="en-US" sz="1200" b="1" dirty="0" smtClean="0">
                          <a:latin typeface="HGPｺﾞｼｯｸM" panose="020B0600000000000000" pitchFamily="50" charset="-128"/>
                          <a:ea typeface="HGPｺﾞｼｯｸM" panose="020B0600000000000000" pitchFamily="50" charset="-128"/>
                        </a:rPr>
                        <a:t>（悪い順）</a:t>
                      </a:r>
                      <a:endParaRPr kumimoji="1" lang="ja-JP" altLang="en-US" sz="1400" b="1" dirty="0">
                        <a:latin typeface="HGPｺﾞｼｯｸM" panose="020B0600000000000000" pitchFamily="50" charset="-128"/>
                        <a:ea typeface="HGPｺﾞｼｯｸM" panose="020B0600000000000000" pitchFamily="50" charset="-128"/>
                        <a:cs typeface="メイリオ" panose="020B0604030504040204" pitchFamily="50" charset="-128"/>
                      </a:endParaRPr>
                    </a:p>
                  </a:txBody>
                  <a:tcPr>
                    <a:solidFill>
                      <a:schemeClr val="accent6">
                        <a:lumMod val="40000"/>
                        <a:lumOff val="60000"/>
                      </a:schemeClr>
                    </a:solidFill>
                  </a:tcPr>
                </a:tc>
                <a:extLst>
                  <a:ext uri="{0D108BD9-81ED-4DB2-BD59-A6C34878D82A}">
                    <a16:rowId xmlns:a16="http://schemas.microsoft.com/office/drawing/2014/main" val="10000"/>
                  </a:ext>
                </a:extLst>
              </a:tr>
              <a:tr h="1184270">
                <a:tc>
                  <a:txBody>
                    <a:bodyPr/>
                    <a:lstStyle/>
                    <a:p>
                      <a:pPr algn="ctr"/>
                      <a:r>
                        <a:rPr kumimoji="1" lang="ja-JP" altLang="en-US" sz="1300" dirty="0" smtClean="0">
                          <a:latin typeface="HGPｺﾞｼｯｸM" panose="020B0600000000000000" pitchFamily="50" charset="-128"/>
                          <a:ea typeface="HGPｺﾞｼｯｸM" panose="020B0600000000000000" pitchFamily="50" charset="-128"/>
                        </a:rPr>
                        <a:t>１．東京都　</a:t>
                      </a:r>
                      <a:r>
                        <a:rPr kumimoji="1" lang="en-US" altLang="ja-JP" sz="1300" dirty="0" smtClean="0">
                          <a:latin typeface="HGPｺﾞｼｯｸM" panose="020B0600000000000000" pitchFamily="50" charset="-128"/>
                          <a:ea typeface="HGPｺﾞｼｯｸM" panose="020B0600000000000000" pitchFamily="50" charset="-128"/>
                        </a:rPr>
                        <a:t>4</a:t>
                      </a:r>
                      <a:r>
                        <a:rPr kumimoji="1" lang="ja-JP" altLang="en-US" sz="1300" dirty="0" smtClean="0">
                          <a:latin typeface="HGPｺﾞｼｯｸM" panose="020B0600000000000000" pitchFamily="50" charset="-128"/>
                          <a:ea typeface="HGPｺﾞｼｯｸM" panose="020B0600000000000000" pitchFamily="50" charset="-128"/>
                        </a:rPr>
                        <a:t>兆</a:t>
                      </a:r>
                      <a:r>
                        <a:rPr kumimoji="1" lang="en-US" altLang="ja-JP" sz="1300" dirty="0" smtClean="0">
                          <a:latin typeface="HGPｺﾞｼｯｸM" panose="020B0600000000000000" pitchFamily="50" charset="-128"/>
                          <a:ea typeface="HGPｺﾞｼｯｸM" panose="020B0600000000000000" pitchFamily="50" charset="-128"/>
                        </a:rPr>
                        <a:t>7,938</a:t>
                      </a:r>
                      <a:r>
                        <a:rPr kumimoji="1" lang="ja-JP" altLang="en-US" sz="1300" dirty="0" smtClean="0">
                          <a:latin typeface="HGPｺﾞｼｯｸM" panose="020B0600000000000000" pitchFamily="50" charset="-128"/>
                          <a:ea typeface="HGPｺﾞｼｯｸM" panose="020B0600000000000000" pitchFamily="50" charset="-128"/>
                        </a:rPr>
                        <a:t>億円</a:t>
                      </a:r>
                      <a:endParaRPr kumimoji="1" lang="en-US" altLang="ja-JP" sz="1300" dirty="0" smtClean="0">
                        <a:latin typeface="HGPｺﾞｼｯｸM" panose="020B0600000000000000" pitchFamily="50" charset="-128"/>
                        <a:ea typeface="HGPｺﾞｼｯｸM" panose="020B0600000000000000" pitchFamily="50" charset="-128"/>
                      </a:endParaRPr>
                    </a:p>
                    <a:p>
                      <a:pPr algn="ctr"/>
                      <a:r>
                        <a:rPr kumimoji="1" lang="ja-JP" altLang="en-US" sz="1300" u="sng" dirty="0" smtClean="0">
                          <a:latin typeface="HGPｺﾞｼｯｸM" panose="020B0600000000000000" pitchFamily="50" charset="-128"/>
                          <a:ea typeface="HGPｺﾞｼｯｸM" panose="020B0600000000000000" pitchFamily="50" charset="-128"/>
                        </a:rPr>
                        <a:t>２．大阪府　</a:t>
                      </a:r>
                      <a:r>
                        <a:rPr kumimoji="1" lang="en-US" altLang="ja-JP" sz="1300" u="sng" dirty="0" smtClean="0">
                          <a:latin typeface="HGPｺﾞｼｯｸM" panose="020B0600000000000000" pitchFamily="50" charset="-128"/>
                          <a:ea typeface="HGPｺﾞｼｯｸM" panose="020B0600000000000000" pitchFamily="50" charset="-128"/>
                        </a:rPr>
                        <a:t>2</a:t>
                      </a:r>
                      <a:r>
                        <a:rPr kumimoji="1" lang="ja-JP" altLang="en-US" sz="1300" u="sng" dirty="0" smtClean="0">
                          <a:latin typeface="HGPｺﾞｼｯｸM" panose="020B0600000000000000" pitchFamily="50" charset="-128"/>
                          <a:ea typeface="HGPｺﾞｼｯｸM" panose="020B0600000000000000" pitchFamily="50" charset="-128"/>
                        </a:rPr>
                        <a:t>兆</a:t>
                      </a:r>
                      <a:r>
                        <a:rPr kumimoji="1" lang="en-US" altLang="ja-JP" sz="1300" u="sng" dirty="0" smtClean="0">
                          <a:latin typeface="HGPｺﾞｼｯｸM" panose="020B0600000000000000" pitchFamily="50" charset="-128"/>
                          <a:ea typeface="HGPｺﾞｼｯｸM" panose="020B0600000000000000" pitchFamily="50" charset="-128"/>
                        </a:rPr>
                        <a:t>5,511</a:t>
                      </a:r>
                      <a:r>
                        <a:rPr kumimoji="1" lang="ja-JP" altLang="en-US" sz="1300" u="sng" dirty="0" smtClean="0">
                          <a:latin typeface="HGPｺﾞｼｯｸM" panose="020B0600000000000000" pitchFamily="50" charset="-128"/>
                          <a:ea typeface="HGPｺﾞｼｯｸM" panose="020B0600000000000000" pitchFamily="50" charset="-128"/>
                        </a:rPr>
                        <a:t>億円</a:t>
                      </a:r>
                      <a:endParaRPr kumimoji="1" lang="en-US" altLang="ja-JP" sz="1300" u="sng" dirty="0" smtClean="0">
                        <a:latin typeface="HGPｺﾞｼｯｸM" panose="020B0600000000000000" pitchFamily="50" charset="-128"/>
                        <a:ea typeface="HGPｺﾞｼｯｸM" panose="020B0600000000000000" pitchFamily="50" charset="-128"/>
                      </a:endParaRPr>
                    </a:p>
                    <a:p>
                      <a:pPr algn="ctr"/>
                      <a:r>
                        <a:rPr kumimoji="1" lang="ja-JP" altLang="en-US" sz="1300" dirty="0" smtClean="0">
                          <a:latin typeface="HGPｺﾞｼｯｸM" panose="020B0600000000000000" pitchFamily="50" charset="-128"/>
                          <a:ea typeface="HGPｺﾞｼｯｸM" panose="020B0600000000000000" pitchFamily="50" charset="-128"/>
                        </a:rPr>
                        <a:t>３．静岡県　</a:t>
                      </a:r>
                      <a:r>
                        <a:rPr kumimoji="1" lang="en-US" altLang="ja-JP" sz="1300" dirty="0" smtClean="0">
                          <a:latin typeface="HGPｺﾞｼｯｸM" panose="020B0600000000000000" pitchFamily="50" charset="-128"/>
                          <a:ea typeface="HGPｺﾞｼｯｸM" panose="020B0600000000000000" pitchFamily="50" charset="-128"/>
                        </a:rPr>
                        <a:t>1</a:t>
                      </a:r>
                      <a:r>
                        <a:rPr kumimoji="1" lang="ja-JP" altLang="en-US" sz="1300" dirty="0" smtClean="0">
                          <a:latin typeface="HGPｺﾞｼｯｸM" panose="020B0600000000000000" pitchFamily="50" charset="-128"/>
                          <a:ea typeface="HGPｺﾞｼｯｸM" panose="020B0600000000000000" pitchFamily="50" charset="-128"/>
                        </a:rPr>
                        <a:t>兆</a:t>
                      </a:r>
                      <a:r>
                        <a:rPr kumimoji="1" lang="en-US" altLang="ja-JP" sz="1300" dirty="0" smtClean="0">
                          <a:latin typeface="HGPｺﾞｼｯｸM" panose="020B0600000000000000" pitchFamily="50" charset="-128"/>
                          <a:ea typeface="HGPｺﾞｼｯｸM" panose="020B0600000000000000" pitchFamily="50" charset="-128"/>
                        </a:rPr>
                        <a:t>7,202</a:t>
                      </a:r>
                      <a:r>
                        <a:rPr kumimoji="1" lang="ja-JP" altLang="en-US" sz="1300" dirty="0" smtClean="0">
                          <a:latin typeface="HGPｺﾞｼｯｸM" panose="020B0600000000000000" pitchFamily="50" charset="-128"/>
                          <a:ea typeface="HGPｺﾞｼｯｸM" panose="020B0600000000000000" pitchFamily="50" charset="-128"/>
                        </a:rPr>
                        <a:t>億円</a:t>
                      </a:r>
                      <a:endParaRPr kumimoji="1" lang="en-US" altLang="ja-JP" sz="1300" dirty="0" smtClean="0">
                        <a:latin typeface="HGPｺﾞｼｯｸM" panose="020B0600000000000000" pitchFamily="50" charset="-128"/>
                        <a:ea typeface="HGPｺﾞｼｯｸM" panose="020B0600000000000000" pitchFamily="50" charset="-128"/>
                      </a:endParaRPr>
                    </a:p>
                    <a:p>
                      <a:pPr algn="ctr"/>
                      <a:r>
                        <a:rPr kumimoji="1" lang="ja-JP" altLang="en-US" sz="1300" u="none" dirty="0" smtClean="0">
                          <a:latin typeface="HGPｺﾞｼｯｸM" panose="020B0600000000000000" pitchFamily="50" charset="-128"/>
                          <a:ea typeface="HGPｺﾞｼｯｸM" panose="020B0600000000000000" pitchFamily="50" charset="-128"/>
                        </a:rPr>
                        <a:t>・</a:t>
                      </a:r>
                      <a:endParaRPr kumimoji="1" lang="en-US" altLang="ja-JP" sz="1300" u="none" dirty="0" smtClean="0">
                        <a:latin typeface="HGPｺﾞｼｯｸM" panose="020B0600000000000000" pitchFamily="50" charset="-128"/>
                        <a:ea typeface="HGPｺﾞｼｯｸM" panose="020B0600000000000000" pitchFamily="50" charset="-128"/>
                      </a:endParaRPr>
                    </a:p>
                    <a:p>
                      <a:pPr algn="ctr"/>
                      <a:r>
                        <a:rPr kumimoji="1" lang="en-US" altLang="ja-JP" sz="1300" u="sng" dirty="0" smtClean="0">
                          <a:latin typeface="HGPｺﾞｼｯｸM" panose="020B0600000000000000" pitchFamily="50" charset="-128"/>
                          <a:ea typeface="HGPｺﾞｼｯｸM" panose="020B0600000000000000" pitchFamily="50" charset="-128"/>
                        </a:rPr>
                        <a:t>16. </a:t>
                      </a:r>
                      <a:r>
                        <a:rPr kumimoji="1" lang="ja-JP" altLang="en-US" sz="1300" u="sng" dirty="0" smtClean="0">
                          <a:latin typeface="HGPｺﾞｼｯｸM" panose="020B0600000000000000" pitchFamily="50" charset="-128"/>
                          <a:ea typeface="HGPｺﾞｼｯｸM" panose="020B0600000000000000" pitchFamily="50" charset="-128"/>
                        </a:rPr>
                        <a:t>大阪市　　</a:t>
                      </a:r>
                      <a:r>
                        <a:rPr kumimoji="1" lang="ja-JP" altLang="en-US" sz="1300" u="sng" baseline="0" dirty="0" smtClean="0">
                          <a:latin typeface="HGPｺﾞｼｯｸM" panose="020B0600000000000000" pitchFamily="50" charset="-128"/>
                          <a:ea typeface="HGPｺﾞｼｯｸM" panose="020B0600000000000000" pitchFamily="50" charset="-128"/>
                        </a:rPr>
                        <a:t>  </a:t>
                      </a:r>
                      <a:r>
                        <a:rPr kumimoji="1" lang="en-US" altLang="ja-JP" sz="1300" u="sng" baseline="0" dirty="0" smtClean="0">
                          <a:latin typeface="HGPｺﾞｼｯｸM" panose="020B0600000000000000" pitchFamily="50" charset="-128"/>
                          <a:ea typeface="HGPｺﾞｼｯｸM" panose="020B0600000000000000" pitchFamily="50" charset="-128"/>
                        </a:rPr>
                        <a:t>6,092</a:t>
                      </a:r>
                      <a:r>
                        <a:rPr kumimoji="1" lang="ja-JP" altLang="en-US" sz="1300" u="sng" dirty="0" smtClean="0">
                          <a:latin typeface="HGPｺﾞｼｯｸM" panose="020B0600000000000000" pitchFamily="50" charset="-128"/>
                          <a:ea typeface="HGPｺﾞｼｯｸM" panose="020B0600000000000000" pitchFamily="50" charset="-128"/>
                        </a:rPr>
                        <a:t>億円</a:t>
                      </a:r>
                      <a:endParaRPr kumimoji="1" lang="en-US" altLang="ja-JP" sz="1300" u="sng" dirty="0" smtClean="0">
                        <a:latin typeface="HGPｺﾞｼｯｸM" panose="020B0600000000000000" pitchFamily="50" charset="-128"/>
                        <a:ea typeface="HGPｺﾞｼｯｸM" panose="020B0600000000000000" pitchFamily="50" charset="-128"/>
                      </a:endParaRPr>
                    </a:p>
                    <a:p>
                      <a:pPr algn="ctr"/>
                      <a:r>
                        <a:rPr kumimoji="1" lang="ja-JP" altLang="en-US" sz="1300" dirty="0" smtClean="0">
                          <a:latin typeface="HGPｺﾞｼｯｸM" panose="020B0600000000000000" pitchFamily="50" charset="-128"/>
                          <a:ea typeface="HGPｺﾞｼｯｸM" panose="020B0600000000000000" pitchFamily="50" charset="-128"/>
                        </a:rPr>
                        <a:t>・</a:t>
                      </a:r>
                      <a:endParaRPr kumimoji="1" lang="en-US" altLang="ja-JP" sz="1300" dirty="0" smtClean="0">
                        <a:latin typeface="HGPｺﾞｼｯｸM" panose="020B0600000000000000" pitchFamily="50" charset="-128"/>
                        <a:ea typeface="HGPｺﾞｼｯｸM" panose="020B0600000000000000" pitchFamily="50" charset="-128"/>
                      </a:endParaRPr>
                    </a:p>
                    <a:p>
                      <a:pPr algn="ctr"/>
                      <a:r>
                        <a:rPr kumimoji="1" lang="en-US" altLang="ja-JP" sz="1300" dirty="0" smtClean="0">
                          <a:latin typeface="HGPｺﾞｼｯｸM" panose="020B0600000000000000" pitchFamily="50" charset="-128"/>
                          <a:ea typeface="HGPｺﾞｼｯｸM" panose="020B0600000000000000" pitchFamily="50" charset="-128"/>
                        </a:rPr>
                        <a:t>52. </a:t>
                      </a:r>
                      <a:r>
                        <a:rPr kumimoji="1" lang="ja-JP" altLang="en-US" sz="1300" dirty="0" smtClean="0">
                          <a:latin typeface="HGPｺﾞｼｯｸM" panose="020B0600000000000000" pitchFamily="50" charset="-128"/>
                          <a:ea typeface="HGPｺﾞｼｯｸM" panose="020B0600000000000000" pitchFamily="50" charset="-128"/>
                        </a:rPr>
                        <a:t>岐阜市　　</a:t>
                      </a:r>
                      <a:r>
                        <a:rPr kumimoji="1" lang="ja-JP" altLang="en-US" sz="1300" baseline="0" dirty="0" smtClean="0">
                          <a:latin typeface="HGPｺﾞｼｯｸM" panose="020B0600000000000000" pitchFamily="50" charset="-128"/>
                          <a:ea typeface="HGPｺﾞｼｯｸM" panose="020B0600000000000000" pitchFamily="50" charset="-128"/>
                        </a:rPr>
                        <a:t>  </a:t>
                      </a:r>
                      <a:r>
                        <a:rPr kumimoji="1" lang="en-US" altLang="ja-JP" sz="1300" baseline="0" dirty="0" smtClean="0">
                          <a:latin typeface="HGPｺﾞｼｯｸM" panose="020B0600000000000000" pitchFamily="50" charset="-128"/>
                          <a:ea typeface="HGPｺﾞｼｯｸM" panose="020B0600000000000000" pitchFamily="50" charset="-128"/>
                        </a:rPr>
                        <a:t>1,006</a:t>
                      </a:r>
                      <a:r>
                        <a:rPr kumimoji="1" lang="ja-JP" altLang="en-US" sz="1300" dirty="0" smtClean="0">
                          <a:latin typeface="HGPｺﾞｼｯｸM" panose="020B0600000000000000" pitchFamily="50" charset="-128"/>
                          <a:ea typeface="HGPｺﾞｼｯｸM" panose="020B0600000000000000" pitchFamily="50" charset="-128"/>
                        </a:rPr>
                        <a:t>億円</a:t>
                      </a:r>
                      <a:endParaRPr kumimoji="1" lang="ja-JP" altLang="en-US" sz="1300" dirty="0" smtClean="0">
                        <a:solidFill>
                          <a:srgbClr val="0070C0"/>
                        </a:solidFill>
                        <a:latin typeface="HGPｺﾞｼｯｸM" panose="020B0600000000000000" pitchFamily="50" charset="-128"/>
                        <a:ea typeface="HGPｺﾞｼｯｸM" panose="020B0600000000000000" pitchFamily="50" charset="-128"/>
                        <a:cs typeface="メイリオ" panose="020B0604030504040204" pitchFamily="50" charset="-128"/>
                      </a:endParaRPr>
                    </a:p>
                  </a:txBody>
                  <a:tcPr/>
                </a:tc>
                <a:tc>
                  <a:txBody>
                    <a:bodyPr/>
                    <a:lstStyle/>
                    <a:p>
                      <a:pPr algn="ctr"/>
                      <a:r>
                        <a:rPr kumimoji="1" lang="ja-JP" altLang="en-US" sz="1300" dirty="0" smtClean="0">
                          <a:latin typeface="HGPｺﾞｼｯｸM" panose="020B0600000000000000" pitchFamily="50" charset="-128"/>
                          <a:ea typeface="HGPｺﾞｼｯｸM" panose="020B0600000000000000" pitchFamily="50" charset="-128"/>
                        </a:rPr>
                        <a:t>１．東京都　</a:t>
                      </a:r>
                      <a:r>
                        <a:rPr kumimoji="1" lang="en-US" altLang="ja-JP" sz="1300" dirty="0" smtClean="0">
                          <a:latin typeface="HGPｺﾞｼｯｸM" panose="020B0600000000000000" pitchFamily="50" charset="-128"/>
                          <a:ea typeface="HGPｺﾞｼｯｸM" panose="020B0600000000000000" pitchFamily="50" charset="-128"/>
                        </a:rPr>
                        <a:t>1,237</a:t>
                      </a:r>
                      <a:r>
                        <a:rPr kumimoji="1" lang="ja-JP" altLang="en-US" sz="1300" dirty="0" smtClean="0">
                          <a:latin typeface="HGPｺﾞｼｯｸM" panose="020B0600000000000000" pitchFamily="50" charset="-128"/>
                          <a:ea typeface="HGPｺﾞｼｯｸM" panose="020B0600000000000000" pitchFamily="50" charset="-128"/>
                        </a:rPr>
                        <a:t>億円</a:t>
                      </a:r>
                      <a:endParaRPr kumimoji="1" lang="en-US" altLang="ja-JP" sz="1300" dirty="0" smtClean="0">
                        <a:latin typeface="HGPｺﾞｼｯｸM" panose="020B0600000000000000" pitchFamily="50" charset="-128"/>
                        <a:ea typeface="HGPｺﾞｼｯｸM" panose="020B0600000000000000" pitchFamily="50" charset="-128"/>
                      </a:endParaRPr>
                    </a:p>
                    <a:p>
                      <a:pPr algn="ctr"/>
                      <a:r>
                        <a:rPr kumimoji="1" lang="ja-JP" altLang="en-US" sz="1300" u="sng" dirty="0" smtClean="0">
                          <a:latin typeface="HGPｺﾞｼｯｸM" panose="020B0600000000000000" pitchFamily="50" charset="-128"/>
                          <a:ea typeface="HGPｺﾞｼｯｸM" panose="020B0600000000000000" pitchFamily="50" charset="-128"/>
                        </a:rPr>
                        <a:t>２．大阪府　  </a:t>
                      </a:r>
                      <a:r>
                        <a:rPr kumimoji="1" lang="en-US" altLang="ja-JP" sz="1300" u="sng" dirty="0" smtClean="0">
                          <a:latin typeface="HGPｺﾞｼｯｸM" panose="020B0600000000000000" pitchFamily="50" charset="-128"/>
                          <a:ea typeface="HGPｺﾞｼｯｸM" panose="020B0600000000000000" pitchFamily="50" charset="-128"/>
                        </a:rPr>
                        <a:t>699</a:t>
                      </a:r>
                      <a:r>
                        <a:rPr kumimoji="1" lang="ja-JP" altLang="en-US" sz="1300" u="sng" dirty="0" smtClean="0">
                          <a:latin typeface="HGPｺﾞｼｯｸM" panose="020B0600000000000000" pitchFamily="50" charset="-128"/>
                          <a:ea typeface="HGPｺﾞｼｯｸM" panose="020B0600000000000000" pitchFamily="50" charset="-128"/>
                        </a:rPr>
                        <a:t>億円</a:t>
                      </a:r>
                      <a:endParaRPr kumimoji="1" lang="en-US" altLang="ja-JP" sz="1300" u="sng" dirty="0" smtClean="0">
                        <a:latin typeface="HGPｺﾞｼｯｸM" panose="020B0600000000000000" pitchFamily="50" charset="-128"/>
                        <a:ea typeface="HGPｺﾞｼｯｸM" panose="020B0600000000000000" pitchFamily="50" charset="-128"/>
                      </a:endParaRPr>
                    </a:p>
                    <a:p>
                      <a:pPr algn="ctr"/>
                      <a:r>
                        <a:rPr kumimoji="1" lang="ja-JP" altLang="en-US" sz="1300" u="none" dirty="0" smtClean="0">
                          <a:latin typeface="HGPｺﾞｼｯｸM" panose="020B0600000000000000" pitchFamily="50" charset="-128"/>
                          <a:ea typeface="HGPｺﾞｼｯｸM" panose="020B0600000000000000" pitchFamily="50" charset="-128"/>
                        </a:rPr>
                        <a:t>３．静岡県　  </a:t>
                      </a:r>
                      <a:r>
                        <a:rPr kumimoji="1" lang="en-US" altLang="ja-JP" sz="1300" u="none" dirty="0" smtClean="0">
                          <a:latin typeface="HGPｺﾞｼｯｸM" panose="020B0600000000000000" pitchFamily="50" charset="-128"/>
                          <a:ea typeface="HGPｺﾞｼｯｸM" panose="020B0600000000000000" pitchFamily="50" charset="-128"/>
                        </a:rPr>
                        <a:t>442</a:t>
                      </a:r>
                      <a:r>
                        <a:rPr kumimoji="1" lang="ja-JP" altLang="en-US" sz="1300" u="none" dirty="0" smtClean="0">
                          <a:latin typeface="HGPｺﾞｼｯｸM" panose="020B0600000000000000" pitchFamily="50" charset="-128"/>
                          <a:ea typeface="HGPｺﾞｼｯｸM" panose="020B0600000000000000" pitchFamily="50" charset="-128"/>
                        </a:rPr>
                        <a:t>億円</a:t>
                      </a:r>
                      <a:endParaRPr kumimoji="1" lang="en-US" altLang="ja-JP" sz="1300" u="none" dirty="0" smtClean="0">
                        <a:latin typeface="HGPｺﾞｼｯｸM" panose="020B0600000000000000" pitchFamily="50" charset="-128"/>
                        <a:ea typeface="HGPｺﾞｼｯｸM" panose="020B0600000000000000" pitchFamily="50" charset="-128"/>
                      </a:endParaRPr>
                    </a:p>
                    <a:p>
                      <a:pPr algn="ctr"/>
                      <a:r>
                        <a:rPr kumimoji="1" lang="ja-JP" altLang="en-US" sz="1300" u="none" dirty="0" smtClean="0">
                          <a:latin typeface="HGPｺﾞｼｯｸM" panose="020B0600000000000000" pitchFamily="50" charset="-128"/>
                          <a:ea typeface="HGPｺﾞｼｯｸM" panose="020B0600000000000000" pitchFamily="50" charset="-128"/>
                        </a:rPr>
                        <a:t>・</a:t>
                      </a:r>
                      <a:endParaRPr kumimoji="1" lang="en-US" altLang="ja-JP" sz="1300" u="none" dirty="0" smtClean="0">
                        <a:latin typeface="HGPｺﾞｼｯｸM" panose="020B0600000000000000" pitchFamily="50" charset="-128"/>
                        <a:ea typeface="HGPｺﾞｼｯｸM" panose="020B0600000000000000" pitchFamily="50" charset="-128"/>
                      </a:endParaRPr>
                    </a:p>
                    <a:p>
                      <a:pPr algn="ctr"/>
                      <a:r>
                        <a:rPr kumimoji="1" lang="en-US" altLang="ja-JP" sz="1300" u="sng" dirty="0" smtClean="0">
                          <a:latin typeface="HGPｺﾞｼｯｸM" panose="020B0600000000000000" pitchFamily="50" charset="-128"/>
                          <a:ea typeface="HGPｺﾞｼｯｸM" panose="020B0600000000000000" pitchFamily="50" charset="-128"/>
                        </a:rPr>
                        <a:t>10</a:t>
                      </a:r>
                      <a:r>
                        <a:rPr kumimoji="1" lang="ja-JP" altLang="en-US" sz="1300" u="sng" dirty="0" err="1" smtClean="0">
                          <a:latin typeface="HGPｺﾞｼｯｸM" panose="020B0600000000000000" pitchFamily="50" charset="-128"/>
                          <a:ea typeface="HGPｺﾞｼｯｸM" panose="020B0600000000000000" pitchFamily="50" charset="-128"/>
                        </a:rPr>
                        <a:t>．</a:t>
                      </a:r>
                      <a:r>
                        <a:rPr kumimoji="1" lang="ja-JP" altLang="en-US" sz="1300" u="sng" dirty="0" smtClean="0">
                          <a:latin typeface="HGPｺﾞｼｯｸM" panose="020B0600000000000000" pitchFamily="50" charset="-128"/>
                          <a:ea typeface="HGPｺﾞｼｯｸM" panose="020B0600000000000000" pitchFamily="50" charset="-128"/>
                        </a:rPr>
                        <a:t>大阪市　  </a:t>
                      </a:r>
                      <a:r>
                        <a:rPr kumimoji="1" lang="en-US" altLang="ja-JP" sz="1300" u="sng" dirty="0" smtClean="0">
                          <a:latin typeface="HGPｺﾞｼｯｸM" panose="020B0600000000000000" pitchFamily="50" charset="-128"/>
                          <a:ea typeface="HGPｺﾞｼｯｸM" panose="020B0600000000000000" pitchFamily="50" charset="-128"/>
                        </a:rPr>
                        <a:t>263</a:t>
                      </a:r>
                      <a:r>
                        <a:rPr kumimoji="1" lang="ja-JP" altLang="en-US" sz="1300" u="sng" dirty="0" smtClean="0">
                          <a:latin typeface="HGPｺﾞｼｯｸM" panose="020B0600000000000000" pitchFamily="50" charset="-128"/>
                          <a:ea typeface="HGPｺﾞｼｯｸM" panose="020B0600000000000000" pitchFamily="50" charset="-128"/>
                        </a:rPr>
                        <a:t>億円</a:t>
                      </a:r>
                      <a:endParaRPr kumimoji="1" lang="en-US" altLang="ja-JP" sz="1300" u="sng" dirty="0" smtClean="0">
                        <a:latin typeface="HGPｺﾞｼｯｸM" panose="020B0600000000000000" pitchFamily="50" charset="-128"/>
                        <a:ea typeface="HGPｺﾞｼｯｸM" panose="020B0600000000000000" pitchFamily="50" charset="-128"/>
                      </a:endParaRPr>
                    </a:p>
                    <a:p>
                      <a:pPr algn="ctr"/>
                      <a:r>
                        <a:rPr kumimoji="1" lang="ja-JP" altLang="en-US" sz="1300" u="none" dirty="0" smtClean="0">
                          <a:latin typeface="HGPｺﾞｼｯｸM" panose="020B0600000000000000" pitchFamily="50" charset="-128"/>
                          <a:ea typeface="HGPｺﾞｼｯｸM" panose="020B0600000000000000" pitchFamily="50" charset="-128"/>
                        </a:rPr>
                        <a:t>・</a:t>
                      </a:r>
                      <a:endParaRPr kumimoji="1" lang="en-US" altLang="ja-JP" sz="1300" u="none" dirty="0" smtClean="0">
                        <a:latin typeface="HGPｺﾞｼｯｸM" panose="020B0600000000000000" pitchFamily="50" charset="-128"/>
                        <a:ea typeface="HGPｺﾞｼｯｸM" panose="020B0600000000000000" pitchFamily="50" charset="-128"/>
                      </a:endParaRPr>
                    </a:p>
                    <a:p>
                      <a:pPr algn="ctr"/>
                      <a:r>
                        <a:rPr kumimoji="1" lang="en-US" altLang="ja-JP" sz="1300" dirty="0" smtClean="0">
                          <a:latin typeface="HGPｺﾞｼｯｸM" panose="020B0600000000000000" pitchFamily="50" charset="-128"/>
                          <a:ea typeface="HGPｺﾞｼｯｸM" panose="020B0600000000000000" pitchFamily="50" charset="-128"/>
                        </a:rPr>
                        <a:t>52. </a:t>
                      </a:r>
                      <a:r>
                        <a:rPr kumimoji="1" lang="ja-JP" altLang="en-US" sz="1300" dirty="0" smtClean="0">
                          <a:latin typeface="HGPｺﾞｼｯｸM" panose="020B0600000000000000" pitchFamily="50" charset="-128"/>
                          <a:ea typeface="HGPｺﾞｼｯｸM" panose="020B0600000000000000" pitchFamily="50" charset="-128"/>
                        </a:rPr>
                        <a:t>岐阜市　  </a:t>
                      </a:r>
                      <a:r>
                        <a:rPr kumimoji="1" lang="ja-JP" altLang="en-US" sz="1300" baseline="0" dirty="0" smtClean="0">
                          <a:latin typeface="HGPｺﾞｼｯｸM" panose="020B0600000000000000" pitchFamily="50" charset="-128"/>
                          <a:ea typeface="HGPｺﾞｼｯｸM" panose="020B0600000000000000" pitchFamily="50" charset="-128"/>
                        </a:rPr>
                        <a:t>  </a:t>
                      </a:r>
                      <a:r>
                        <a:rPr kumimoji="1" lang="en-US" altLang="ja-JP" sz="1300" baseline="0" dirty="0" smtClean="0">
                          <a:latin typeface="HGPｺﾞｼｯｸM" panose="020B0600000000000000" pitchFamily="50" charset="-128"/>
                          <a:ea typeface="HGPｺﾞｼｯｸM" panose="020B0600000000000000" pitchFamily="50" charset="-128"/>
                        </a:rPr>
                        <a:t>21</a:t>
                      </a:r>
                      <a:r>
                        <a:rPr kumimoji="1" lang="ja-JP" altLang="en-US" sz="1300" dirty="0" smtClean="0">
                          <a:latin typeface="HGPｺﾞｼｯｸM" panose="020B0600000000000000" pitchFamily="50" charset="-128"/>
                          <a:ea typeface="HGPｺﾞｼｯｸM" panose="020B0600000000000000" pitchFamily="50" charset="-128"/>
                        </a:rPr>
                        <a:t>億円</a:t>
                      </a:r>
                      <a:endParaRPr kumimoji="1" lang="ja-JP" altLang="en-US" sz="1300" dirty="0" smtClean="0">
                        <a:solidFill>
                          <a:srgbClr val="0070C0"/>
                        </a:solidFill>
                        <a:latin typeface="HGPｺﾞｼｯｸM" panose="020B0600000000000000" pitchFamily="50" charset="-128"/>
                        <a:ea typeface="HGPｺﾞｼｯｸM" panose="020B0600000000000000" pitchFamily="50" charset="-128"/>
                        <a:cs typeface="メイリオ" panose="020B0604030504040204" pitchFamily="50" charset="-128"/>
                      </a:endParaRPr>
                    </a:p>
                  </a:txBody>
                  <a:tcPr/>
                </a:tc>
                <a:tc>
                  <a:txBody>
                    <a:bodyPr/>
                    <a:lstStyle/>
                    <a:p>
                      <a:pPr algn="ctr"/>
                      <a:r>
                        <a:rPr kumimoji="1" lang="en-US" altLang="ja-JP" sz="1300" u="none" dirty="0" smtClean="0">
                          <a:latin typeface="HGPｺﾞｼｯｸM" panose="020B0600000000000000" pitchFamily="50" charset="-128"/>
                          <a:ea typeface="HGPｺﾞｼｯｸM" panose="020B0600000000000000" pitchFamily="50" charset="-128"/>
                        </a:rPr>
                        <a:t>1.</a:t>
                      </a:r>
                      <a:r>
                        <a:rPr kumimoji="1" lang="ja-JP" altLang="en-US" sz="1300" u="none" dirty="0" smtClean="0">
                          <a:latin typeface="HGPｺﾞｼｯｸM" panose="020B0600000000000000" pitchFamily="50" charset="-128"/>
                          <a:ea typeface="HGPｺﾞｼｯｸM" panose="020B0600000000000000" pitchFamily="50" charset="-128"/>
                        </a:rPr>
                        <a:t>千葉県　　</a:t>
                      </a:r>
                      <a:r>
                        <a:rPr kumimoji="1" lang="en-US" altLang="ja-JP" sz="1300" u="none" dirty="0" smtClean="0">
                          <a:latin typeface="HGPｺﾞｼｯｸM" panose="020B0600000000000000" pitchFamily="50" charset="-128"/>
                          <a:ea typeface="HGPｺﾞｼｯｸM" panose="020B0600000000000000" pitchFamily="50" charset="-128"/>
                        </a:rPr>
                        <a:t>33.9</a:t>
                      </a:r>
                      <a:r>
                        <a:rPr kumimoji="1" lang="ja-JP" altLang="en-US" sz="1300" u="none" dirty="0" smtClean="0">
                          <a:latin typeface="HGPｺﾞｼｯｸM" panose="020B0600000000000000" pitchFamily="50" charset="-128"/>
                          <a:ea typeface="HGPｺﾞｼｯｸM" panose="020B0600000000000000" pitchFamily="50" charset="-128"/>
                        </a:rPr>
                        <a:t>倍</a:t>
                      </a:r>
                      <a:endParaRPr kumimoji="1" lang="en-US" altLang="ja-JP" sz="1300" u="none" dirty="0" smtClean="0">
                        <a:latin typeface="HGPｺﾞｼｯｸM" panose="020B0600000000000000" pitchFamily="50" charset="-128"/>
                        <a:ea typeface="HGPｺﾞｼｯｸM" panose="020B0600000000000000" pitchFamily="50" charset="-128"/>
                      </a:endParaRPr>
                    </a:p>
                    <a:p>
                      <a:pPr algn="ctr"/>
                      <a:r>
                        <a:rPr kumimoji="1" lang="en-US" altLang="ja-JP" sz="1300" u="sng" dirty="0" smtClean="0">
                          <a:latin typeface="HGPｺﾞｼｯｸM" panose="020B0600000000000000" pitchFamily="50" charset="-128"/>
                          <a:ea typeface="HGPｺﾞｼｯｸM" panose="020B0600000000000000" pitchFamily="50" charset="-128"/>
                        </a:rPr>
                        <a:t>2.</a:t>
                      </a:r>
                      <a:r>
                        <a:rPr kumimoji="1" lang="ja-JP" altLang="en-US" sz="1300" u="sng" dirty="0" smtClean="0">
                          <a:latin typeface="HGPｺﾞｼｯｸM" panose="020B0600000000000000" pitchFamily="50" charset="-128"/>
                          <a:ea typeface="HGPｺﾞｼｯｸM" panose="020B0600000000000000" pitchFamily="50" charset="-128"/>
                        </a:rPr>
                        <a:t>大阪市　　</a:t>
                      </a:r>
                      <a:r>
                        <a:rPr kumimoji="1" lang="en-US" altLang="ja-JP" sz="1300" u="sng" dirty="0" smtClean="0">
                          <a:latin typeface="HGPｺﾞｼｯｸM" panose="020B0600000000000000" pitchFamily="50" charset="-128"/>
                          <a:ea typeface="HGPｺﾞｼｯｸM" panose="020B0600000000000000" pitchFamily="50" charset="-128"/>
                        </a:rPr>
                        <a:t>32.7</a:t>
                      </a:r>
                      <a:r>
                        <a:rPr kumimoji="1" lang="ja-JP" altLang="en-US" sz="1300" u="sng" dirty="0" smtClean="0">
                          <a:latin typeface="HGPｺﾞｼｯｸM" panose="020B0600000000000000" pitchFamily="50" charset="-128"/>
                          <a:ea typeface="HGPｺﾞｼｯｸM" panose="020B0600000000000000" pitchFamily="50" charset="-128"/>
                        </a:rPr>
                        <a:t>倍</a:t>
                      </a:r>
                      <a:endParaRPr kumimoji="1" lang="en-US" altLang="ja-JP" sz="1300" u="sng" dirty="0" smtClean="0">
                        <a:latin typeface="HGPｺﾞｼｯｸM" panose="020B0600000000000000" pitchFamily="50" charset="-128"/>
                        <a:ea typeface="HGPｺﾞｼｯｸM" panose="020B0600000000000000" pitchFamily="50" charset="-128"/>
                      </a:endParaRPr>
                    </a:p>
                    <a:p>
                      <a:pPr algn="ctr"/>
                      <a:r>
                        <a:rPr kumimoji="1" lang="en-US" altLang="ja-JP" sz="1300" u="sng" dirty="0" smtClean="0">
                          <a:latin typeface="HGPｺﾞｼｯｸM" panose="020B0600000000000000" pitchFamily="50" charset="-128"/>
                          <a:ea typeface="HGPｺﾞｼｯｸM" panose="020B0600000000000000" pitchFamily="50" charset="-128"/>
                        </a:rPr>
                        <a:t>3.</a:t>
                      </a:r>
                      <a:r>
                        <a:rPr kumimoji="1" lang="ja-JP" altLang="en-US" sz="1300" u="sng" dirty="0" smtClean="0">
                          <a:latin typeface="HGPｺﾞｼｯｸM" panose="020B0600000000000000" pitchFamily="50" charset="-128"/>
                          <a:ea typeface="HGPｺﾞｼｯｸM" panose="020B0600000000000000" pitchFamily="50" charset="-128"/>
                        </a:rPr>
                        <a:t>大阪府　　</a:t>
                      </a:r>
                      <a:r>
                        <a:rPr kumimoji="1" lang="en-US" altLang="ja-JP" sz="1300" u="sng" dirty="0" smtClean="0">
                          <a:latin typeface="HGPｺﾞｼｯｸM" panose="020B0600000000000000" pitchFamily="50" charset="-128"/>
                          <a:ea typeface="HGPｺﾞｼｯｸM" panose="020B0600000000000000" pitchFamily="50" charset="-128"/>
                        </a:rPr>
                        <a:t>32.7</a:t>
                      </a:r>
                      <a:r>
                        <a:rPr kumimoji="1" lang="ja-JP" altLang="en-US" sz="1300" u="sng" dirty="0" smtClean="0">
                          <a:latin typeface="HGPｺﾞｼｯｸM" panose="020B0600000000000000" pitchFamily="50" charset="-128"/>
                          <a:ea typeface="HGPｺﾞｼｯｸM" panose="020B0600000000000000" pitchFamily="50" charset="-128"/>
                        </a:rPr>
                        <a:t>倍</a:t>
                      </a:r>
                      <a:endParaRPr kumimoji="1" lang="en-US" altLang="ja-JP" sz="1300" u="sng" dirty="0" smtClean="0">
                        <a:latin typeface="HGPｺﾞｼｯｸM" panose="020B0600000000000000" pitchFamily="50" charset="-128"/>
                        <a:ea typeface="HGPｺﾞｼｯｸM" panose="020B0600000000000000" pitchFamily="50" charset="-128"/>
                      </a:endParaRPr>
                    </a:p>
                    <a:p>
                      <a:pPr algn="ctr"/>
                      <a:r>
                        <a:rPr kumimoji="1" lang="ja-JP" altLang="en-US" sz="1300" u="none" dirty="0" smtClean="0">
                          <a:latin typeface="HGPｺﾞｼｯｸM" panose="020B0600000000000000" pitchFamily="50" charset="-128"/>
                          <a:ea typeface="HGPｺﾞｼｯｸM" panose="020B0600000000000000" pitchFamily="50" charset="-128"/>
                        </a:rPr>
                        <a:t>・</a:t>
                      </a:r>
                      <a:endParaRPr kumimoji="1" lang="en-US" altLang="ja-JP" sz="1300" u="none" dirty="0" smtClean="0">
                        <a:latin typeface="HGPｺﾞｼｯｸM" panose="020B0600000000000000" pitchFamily="50" charset="-128"/>
                        <a:ea typeface="HGPｺﾞｼｯｸM" panose="020B0600000000000000" pitchFamily="50" charset="-128"/>
                      </a:endParaRPr>
                    </a:p>
                    <a:p>
                      <a:pPr algn="ctr"/>
                      <a:r>
                        <a:rPr kumimoji="1" lang="ja-JP" altLang="en-US" sz="1300" u="none" dirty="0" smtClean="0">
                          <a:latin typeface="HGPｺﾞｼｯｸM" panose="020B0600000000000000" pitchFamily="50" charset="-128"/>
                          <a:ea typeface="HGPｺﾞｼｯｸM" panose="020B0600000000000000" pitchFamily="50" charset="-128"/>
                        </a:rPr>
                        <a:t>・</a:t>
                      </a:r>
                      <a:endParaRPr kumimoji="1" lang="en-US" altLang="ja-JP" sz="1300" u="none" dirty="0" smtClean="0">
                        <a:latin typeface="HGPｺﾞｼｯｸM" panose="020B0600000000000000" pitchFamily="50" charset="-128"/>
                        <a:ea typeface="HGPｺﾞｼｯｸM" panose="020B0600000000000000" pitchFamily="50" charset="-128"/>
                      </a:endParaRPr>
                    </a:p>
                    <a:p>
                      <a:pPr algn="ctr"/>
                      <a:r>
                        <a:rPr kumimoji="1" lang="ja-JP" altLang="en-US" sz="1300" u="none" dirty="0" smtClean="0">
                          <a:latin typeface="HGPｺﾞｼｯｸM" panose="020B0600000000000000" pitchFamily="50" charset="-128"/>
                          <a:ea typeface="HGPｺﾞｼｯｸM" panose="020B0600000000000000" pitchFamily="50" charset="-128"/>
                        </a:rPr>
                        <a:t>・</a:t>
                      </a:r>
                      <a:endParaRPr kumimoji="1" lang="en-US" altLang="ja-JP" sz="1300" u="none" dirty="0" smtClean="0">
                        <a:latin typeface="HGPｺﾞｼｯｸM" panose="020B0600000000000000" pitchFamily="50" charset="-128"/>
                        <a:ea typeface="HGPｺﾞｼｯｸM" panose="020B0600000000000000" pitchFamily="50" charset="-128"/>
                      </a:endParaRPr>
                    </a:p>
                    <a:p>
                      <a:pPr algn="ctr"/>
                      <a:r>
                        <a:rPr kumimoji="1" lang="en-US" altLang="ja-JP" sz="1300" dirty="0" smtClean="0">
                          <a:latin typeface="HGPｺﾞｼｯｸM" panose="020B0600000000000000" pitchFamily="50" charset="-128"/>
                          <a:ea typeface="HGPｺﾞｼｯｸM" panose="020B0600000000000000" pitchFamily="50" charset="-128"/>
                        </a:rPr>
                        <a:t>52.</a:t>
                      </a:r>
                      <a:r>
                        <a:rPr kumimoji="1" lang="ja-JP" altLang="en-US" sz="1300" dirty="0" smtClean="0">
                          <a:latin typeface="HGPｺﾞｼｯｸM" panose="020B0600000000000000" pitchFamily="50" charset="-128"/>
                          <a:ea typeface="HGPｺﾞｼｯｸM" panose="020B0600000000000000" pitchFamily="50" charset="-128"/>
                        </a:rPr>
                        <a:t>長崎県　　</a:t>
                      </a:r>
                      <a:r>
                        <a:rPr kumimoji="1" lang="en-US" altLang="ja-JP" sz="1300" dirty="0" smtClean="0">
                          <a:latin typeface="HGPｺﾞｼｯｸM" panose="020B0600000000000000" pitchFamily="50" charset="-128"/>
                          <a:ea typeface="HGPｺﾞｼｯｸM" panose="020B0600000000000000" pitchFamily="50" charset="-128"/>
                        </a:rPr>
                        <a:t>8.1</a:t>
                      </a:r>
                      <a:r>
                        <a:rPr kumimoji="1" lang="ja-JP" altLang="en-US" sz="1300" dirty="0" smtClean="0">
                          <a:latin typeface="HGPｺﾞｼｯｸM" panose="020B0600000000000000" pitchFamily="50" charset="-128"/>
                          <a:ea typeface="HGPｺﾞｼｯｸM" panose="020B0600000000000000" pitchFamily="50" charset="-128"/>
                        </a:rPr>
                        <a:t>倍</a:t>
                      </a:r>
                      <a:endParaRPr kumimoji="1" lang="ja-JP" altLang="en-US" sz="1300" dirty="0" smtClean="0">
                        <a:solidFill>
                          <a:srgbClr val="0070C0"/>
                        </a:solidFill>
                        <a:latin typeface="HGPｺﾞｼｯｸM" panose="020B0600000000000000" pitchFamily="50" charset="-128"/>
                        <a:ea typeface="HGPｺﾞｼｯｸM" panose="020B0600000000000000" pitchFamily="50" charset="-128"/>
                        <a:cs typeface="メイリオ" panose="020B0604030504040204" pitchFamily="50" charset="-128"/>
                      </a:endParaRPr>
                    </a:p>
                  </a:txBody>
                  <a:tcPr/>
                </a:tc>
                <a:extLst>
                  <a:ext uri="{0D108BD9-81ED-4DB2-BD59-A6C34878D82A}">
                    <a16:rowId xmlns:a16="http://schemas.microsoft.com/office/drawing/2014/main" val="10001"/>
                  </a:ext>
                </a:extLst>
              </a:tr>
            </a:tbl>
          </a:graphicData>
        </a:graphic>
      </p:graphicFrame>
      <p:sp>
        <p:nvSpPr>
          <p:cNvPr id="8" name="正方形/長方形 7"/>
          <p:cNvSpPr/>
          <p:nvPr/>
        </p:nvSpPr>
        <p:spPr>
          <a:xfrm>
            <a:off x="387537" y="243232"/>
            <a:ext cx="5687393" cy="338554"/>
          </a:xfrm>
          <a:prstGeom prst="rect">
            <a:avLst/>
          </a:prstGeom>
        </p:spPr>
        <p:txBody>
          <a:bodyPr wrap="square">
            <a:spAutoFit/>
          </a:bodyPr>
          <a:lstStyle/>
          <a:p>
            <a:r>
              <a:rPr lang="ja-JP" altLang="en-US" sz="1600" dirty="0" smtClean="0">
                <a:latin typeface="ＭＳ Ｐゴシック" panose="020B0600070205080204" pitchFamily="50" charset="-128"/>
                <a:ea typeface="ＭＳ Ｐゴシック" panose="020B0600070205080204" pitchFamily="50" charset="-128"/>
                <a:cs typeface="メイリオ" pitchFamily="50" charset="-128"/>
              </a:rPr>
              <a:t>■経営状況</a:t>
            </a:r>
            <a:endParaRPr lang="ja-JP" altLang="en-US" sz="1200" dirty="0">
              <a:latin typeface="ＭＳ Ｐゴシック" panose="020B0600070205080204" pitchFamily="50" charset="-128"/>
              <a:ea typeface="ＭＳ Ｐゴシック" panose="020B0600070205080204" pitchFamily="50" charset="-128"/>
            </a:endParaRPr>
          </a:p>
        </p:txBody>
      </p:sp>
      <p:sp>
        <p:nvSpPr>
          <p:cNvPr id="18" name="テキスト ボックス 17"/>
          <p:cNvSpPr txBox="1"/>
          <p:nvPr/>
        </p:nvSpPr>
        <p:spPr>
          <a:xfrm>
            <a:off x="755576" y="598329"/>
            <a:ext cx="7884368" cy="58477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府市の協会ともに、代位弁済額（いわゆるデフォルト）の負担が経営を圧迫していたが、近年では減少傾向にある。</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133</a:t>
            </a:fld>
            <a:endParaRPr kumimoji="1" lang="ja-JP" altLang="en-US" dirty="0"/>
          </a:p>
        </p:txBody>
      </p:sp>
      <p:sp>
        <p:nvSpPr>
          <p:cNvPr id="33" name="テキスト ボックス 32"/>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a:t>
            </a:r>
            <a:r>
              <a:rPr lang="en-US" altLang="ja-JP" sz="1600" u="sng" dirty="0" smtClean="0"/>
              <a:t>A11.(21</a:t>
            </a:r>
            <a:r>
              <a:rPr lang="en-US" altLang="ja-JP" sz="1600" u="sng" dirty="0"/>
              <a:t>)</a:t>
            </a:r>
            <a:r>
              <a:rPr lang="ja-JP" altLang="en-US" sz="1600" u="sng" dirty="0" smtClean="0"/>
              <a:t>　、市　</a:t>
            </a:r>
            <a:r>
              <a:rPr lang="en-US" altLang="ja-JP" sz="1600" u="sng" dirty="0"/>
              <a:t>A</a:t>
            </a:r>
            <a:r>
              <a:rPr lang="en-US" altLang="ja-JP" sz="1600" u="sng" dirty="0" smtClean="0"/>
              <a:t>12.(30)</a:t>
            </a:r>
            <a:r>
              <a:rPr lang="ja-JP" altLang="en-US" sz="1600" u="sng" dirty="0" smtClean="0"/>
              <a:t>　</a:t>
            </a:r>
            <a:endParaRPr lang="en-US" altLang="ja-JP" sz="1600" u="sng"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7540"/>
            <a:ext cx="4206875"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871" y="1203890"/>
            <a:ext cx="4286250"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6286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134</a:t>
            </a:fld>
            <a:endParaRPr kumimoji="1" lang="ja-JP" altLang="en-US" dirty="0"/>
          </a:p>
        </p:txBody>
      </p:sp>
      <p:sp>
        <p:nvSpPr>
          <p:cNvPr id="13" name="正方形/長方形 12"/>
          <p:cNvSpPr/>
          <p:nvPr/>
        </p:nvSpPr>
        <p:spPr>
          <a:xfrm>
            <a:off x="252759" y="210126"/>
            <a:ext cx="5687393" cy="338554"/>
          </a:xfrm>
          <a:prstGeom prst="rect">
            <a:avLst/>
          </a:prstGeom>
        </p:spPr>
        <p:txBody>
          <a:bodyPr wrap="square">
            <a:spAutoFit/>
          </a:bodyPr>
          <a:lstStyle/>
          <a:p>
            <a:r>
              <a:rPr lang="ja-JP" altLang="en-US" sz="1600" dirty="0" smtClean="0">
                <a:latin typeface="ＭＳ Ｐゴシック" panose="020B0600070205080204" pitchFamily="50" charset="-128"/>
                <a:ea typeface="ＭＳ Ｐゴシック" panose="020B0600070205080204" pitchFamily="50" charset="-128"/>
                <a:cs typeface="メイリオ" pitchFamily="50" charset="-128"/>
              </a:rPr>
              <a:t>■合併協議の動きと新法人の概要</a:t>
            </a:r>
            <a:endParaRPr lang="ja-JP" altLang="en-US" sz="1200" dirty="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295726" y="692696"/>
            <a:ext cx="1415772" cy="369332"/>
          </a:xfrm>
          <a:prstGeom prst="rect">
            <a:avLst/>
          </a:prstGeom>
          <a:noFill/>
        </p:spPr>
        <p:txBody>
          <a:bodyPr wrap="none" rtlCol="0">
            <a:spAutoFit/>
          </a:bodyPr>
          <a:lstStyle/>
          <a:p>
            <a:r>
              <a:rPr lang="ja-JP" altLang="en-US" b="1" dirty="0">
                <a:latin typeface="Meiryo UI" pitchFamily="50" charset="-128"/>
                <a:ea typeface="Meiryo UI" pitchFamily="50" charset="-128"/>
                <a:cs typeface="Meiryo UI" pitchFamily="50" charset="-128"/>
              </a:rPr>
              <a:t>◇</a:t>
            </a:r>
            <a:r>
              <a:rPr kumimoji="1" lang="ja-JP" altLang="en-US" b="1" dirty="0" smtClean="0">
                <a:latin typeface="Meiryo UI" pitchFamily="50" charset="-128"/>
                <a:ea typeface="Meiryo UI" pitchFamily="50" charset="-128"/>
                <a:cs typeface="Meiryo UI" pitchFamily="50" charset="-128"/>
              </a:rPr>
              <a:t> 推進体制</a:t>
            </a:r>
            <a:endParaRPr kumimoji="1" lang="ja-JP" altLang="en-US" b="1" dirty="0">
              <a:latin typeface="Meiryo UI" pitchFamily="50" charset="-128"/>
              <a:ea typeface="Meiryo UI" pitchFamily="50" charset="-128"/>
              <a:cs typeface="Meiryo UI" pitchFamily="50" charset="-128"/>
            </a:endParaRPr>
          </a:p>
        </p:txBody>
      </p:sp>
      <p:grpSp>
        <p:nvGrpSpPr>
          <p:cNvPr id="8" name="グループ化 7"/>
          <p:cNvGrpSpPr/>
          <p:nvPr/>
        </p:nvGrpSpPr>
        <p:grpSpPr>
          <a:xfrm>
            <a:off x="561930" y="1050066"/>
            <a:ext cx="3755505" cy="2594958"/>
            <a:chOff x="470104" y="1050066"/>
            <a:chExt cx="3372240" cy="2385223"/>
          </a:xfrm>
        </p:grpSpPr>
        <p:sp>
          <p:nvSpPr>
            <p:cNvPr id="9" name="円/楕円 8"/>
            <p:cNvSpPr/>
            <p:nvPr/>
          </p:nvSpPr>
          <p:spPr>
            <a:xfrm>
              <a:off x="1340655" y="2288246"/>
              <a:ext cx="1568706" cy="880374"/>
            </a:xfrm>
            <a:prstGeom prst="ellipse">
              <a:avLst/>
            </a:prstGeom>
            <a:no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itchFamily="50" charset="-128"/>
                  <a:ea typeface="Meiryo UI" pitchFamily="50" charset="-128"/>
                  <a:cs typeface="Meiryo UI" pitchFamily="50" charset="-128"/>
                </a:rPr>
                <a:t>実務者で構成</a:t>
              </a:r>
              <a:endParaRPr kumimoji="1" lang="ja-JP" altLang="en-US" sz="1000" dirty="0">
                <a:solidFill>
                  <a:schemeClr val="tx1"/>
                </a:solidFill>
                <a:latin typeface="Meiryo UI" pitchFamily="50" charset="-128"/>
                <a:ea typeface="Meiryo UI" pitchFamily="50" charset="-128"/>
                <a:cs typeface="Meiryo UI" pitchFamily="50" charset="-128"/>
              </a:endParaRPr>
            </a:p>
          </p:txBody>
        </p:sp>
        <p:sp>
          <p:nvSpPr>
            <p:cNvPr id="10" name="円/楕円 9"/>
            <p:cNvSpPr/>
            <p:nvPr/>
          </p:nvSpPr>
          <p:spPr>
            <a:xfrm>
              <a:off x="758863" y="1299589"/>
              <a:ext cx="2661009" cy="2126517"/>
            </a:xfrm>
            <a:prstGeom prst="ellipse">
              <a:avLst/>
            </a:prstGeom>
            <a:noFill/>
            <a:ln w="38100">
              <a:solidFill>
                <a:srgbClr val="FFCC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470104" y="1299589"/>
              <a:ext cx="3240360" cy="2135700"/>
              <a:chOff x="827584" y="1196752"/>
              <a:chExt cx="3240360" cy="2135700"/>
            </a:xfrm>
          </p:grpSpPr>
          <p:sp>
            <p:nvSpPr>
              <p:cNvPr id="16" name="角丸四角形 15"/>
              <p:cNvSpPr/>
              <p:nvPr/>
            </p:nvSpPr>
            <p:spPr>
              <a:xfrm>
                <a:off x="827584" y="1196752"/>
                <a:ext cx="3240360" cy="576064"/>
              </a:xfrm>
              <a:prstGeom prst="roundRect">
                <a:avLst/>
              </a:prstGeom>
              <a:solidFill>
                <a:schemeClr val="bg1"/>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smtClean="0">
                    <a:solidFill>
                      <a:schemeClr val="tx1"/>
                    </a:solidFill>
                    <a:latin typeface="Meiryo UI" pitchFamily="50" charset="-128"/>
                    <a:ea typeface="Meiryo UI" pitchFamily="50" charset="-128"/>
                    <a:cs typeface="Meiryo UI" pitchFamily="50" charset="-128"/>
                  </a:rPr>
                  <a:t>大阪府</a:t>
                </a:r>
                <a:r>
                  <a:rPr lang="ja-JP" altLang="en-US" sz="1300" b="1" dirty="0">
                    <a:solidFill>
                      <a:schemeClr val="tx1"/>
                    </a:solidFill>
                    <a:latin typeface="Meiryo UI" pitchFamily="50" charset="-128"/>
                    <a:ea typeface="Meiryo UI" pitchFamily="50" charset="-128"/>
                    <a:cs typeface="Meiryo UI" pitchFamily="50" charset="-128"/>
                  </a:rPr>
                  <a:t>中小</a:t>
                </a:r>
                <a:r>
                  <a:rPr lang="ja-JP" altLang="en-US" sz="1300" b="1" dirty="0" smtClean="0">
                    <a:solidFill>
                      <a:schemeClr val="tx1"/>
                    </a:solidFill>
                    <a:latin typeface="Meiryo UI" pitchFamily="50" charset="-128"/>
                    <a:ea typeface="Meiryo UI" pitchFamily="50" charset="-128"/>
                    <a:cs typeface="Meiryo UI" pitchFamily="50" charset="-128"/>
                  </a:rPr>
                  <a:t>企業</a:t>
                </a:r>
                <a:r>
                  <a:rPr lang="ja-JP" altLang="en-US" sz="1300" b="1" dirty="0">
                    <a:solidFill>
                      <a:schemeClr val="tx1"/>
                    </a:solidFill>
                    <a:latin typeface="Meiryo UI" pitchFamily="50" charset="-128"/>
                    <a:ea typeface="Meiryo UI" pitchFamily="50" charset="-128"/>
                    <a:cs typeface="Meiryo UI" pitchFamily="50" charset="-128"/>
                  </a:rPr>
                  <a:t>信用</a:t>
                </a:r>
                <a:r>
                  <a:rPr lang="ja-JP" altLang="en-US" sz="1300" b="1" dirty="0" smtClean="0">
                    <a:solidFill>
                      <a:schemeClr val="tx1"/>
                    </a:solidFill>
                    <a:latin typeface="Meiryo UI" pitchFamily="50" charset="-128"/>
                    <a:ea typeface="Meiryo UI" pitchFamily="50" charset="-128"/>
                    <a:cs typeface="Meiryo UI" pitchFamily="50" charset="-128"/>
                  </a:rPr>
                  <a:t>保証協会・</a:t>
                </a:r>
                <a:endParaRPr lang="en-US" altLang="ja-JP" sz="1300" b="1" dirty="0" smtClean="0">
                  <a:solidFill>
                    <a:schemeClr val="tx1"/>
                  </a:solidFill>
                  <a:latin typeface="Meiryo UI" pitchFamily="50" charset="-128"/>
                  <a:ea typeface="Meiryo UI" pitchFamily="50" charset="-128"/>
                  <a:cs typeface="Meiryo UI" pitchFamily="50" charset="-128"/>
                </a:endParaRPr>
              </a:p>
              <a:p>
                <a:pPr algn="ctr"/>
                <a:r>
                  <a:rPr kumimoji="1" lang="ja-JP" altLang="en-US" sz="1300" b="1" dirty="0" smtClean="0">
                    <a:solidFill>
                      <a:schemeClr val="tx1"/>
                    </a:solidFill>
                    <a:latin typeface="Meiryo UI" pitchFamily="50" charset="-128"/>
                    <a:ea typeface="Meiryo UI" pitchFamily="50" charset="-128"/>
                    <a:cs typeface="Meiryo UI" pitchFamily="50" charset="-128"/>
                  </a:rPr>
                  <a:t>大阪市</a:t>
                </a:r>
                <a:r>
                  <a:rPr kumimoji="1" lang="ja-JP" altLang="en-US" sz="1300" b="1" dirty="0">
                    <a:solidFill>
                      <a:schemeClr val="tx1"/>
                    </a:solidFill>
                    <a:latin typeface="Meiryo UI" pitchFamily="50" charset="-128"/>
                    <a:ea typeface="Meiryo UI" pitchFamily="50" charset="-128"/>
                    <a:cs typeface="Meiryo UI" pitchFamily="50" charset="-128"/>
                  </a:rPr>
                  <a:t>信用</a:t>
                </a:r>
                <a:r>
                  <a:rPr kumimoji="1" lang="ja-JP" altLang="en-US" sz="1300" b="1" dirty="0" smtClean="0">
                    <a:solidFill>
                      <a:schemeClr val="tx1"/>
                    </a:solidFill>
                    <a:latin typeface="Meiryo UI" pitchFamily="50" charset="-128"/>
                    <a:ea typeface="Meiryo UI" pitchFamily="50" charset="-128"/>
                    <a:cs typeface="Meiryo UI" pitchFamily="50" charset="-128"/>
                  </a:rPr>
                  <a:t>保証協会合併協議会</a:t>
                </a:r>
                <a:endParaRPr kumimoji="1" lang="ja-JP" altLang="en-US" sz="1300" b="1"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890880" y="1982385"/>
                <a:ext cx="1527335" cy="504056"/>
              </a:xfrm>
              <a:prstGeom prst="round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smtClean="0">
                    <a:solidFill>
                      <a:schemeClr val="tx1"/>
                    </a:solidFill>
                    <a:latin typeface="Meiryo UI" pitchFamily="50" charset="-128"/>
                    <a:ea typeface="Meiryo UI" pitchFamily="50" charset="-128"/>
                    <a:cs typeface="Meiryo UI" pitchFamily="50" charset="-128"/>
                  </a:rPr>
                  <a:t>第一部会</a:t>
                </a:r>
                <a:endParaRPr kumimoji="1" lang="en-US" altLang="ja-JP" sz="1300" b="1" dirty="0" smtClean="0">
                  <a:solidFill>
                    <a:schemeClr val="tx1"/>
                  </a:solidFill>
                  <a:latin typeface="Meiryo UI" pitchFamily="50" charset="-128"/>
                  <a:ea typeface="Meiryo UI" pitchFamily="50" charset="-128"/>
                  <a:cs typeface="Meiryo UI" pitchFamily="50" charset="-128"/>
                </a:endParaRPr>
              </a:p>
              <a:p>
                <a:pPr algn="ctr"/>
                <a:r>
                  <a:rPr lang="ja-JP" altLang="en-US" sz="900" dirty="0" smtClean="0">
                    <a:solidFill>
                      <a:schemeClr val="tx1"/>
                    </a:solidFill>
                    <a:latin typeface="Meiryo UI" pitchFamily="50" charset="-128"/>
                    <a:ea typeface="Meiryo UI" pitchFamily="50" charset="-128"/>
                    <a:cs typeface="Meiryo UI" pitchFamily="50" charset="-128"/>
                  </a:rPr>
                  <a:t>資産査定・業務のあり方等</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2491080" y="1982385"/>
                <a:ext cx="1495841" cy="504056"/>
              </a:xfrm>
              <a:prstGeom prst="round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smtClean="0">
                    <a:solidFill>
                      <a:schemeClr val="tx1"/>
                    </a:solidFill>
                    <a:latin typeface="Meiryo UI" pitchFamily="50" charset="-128"/>
                    <a:ea typeface="Meiryo UI" pitchFamily="50" charset="-128"/>
                    <a:cs typeface="Meiryo UI" pitchFamily="50" charset="-128"/>
                  </a:rPr>
                  <a:t>第二部会</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algn="ctr"/>
                <a:r>
                  <a:rPr kumimoji="1" lang="ja-JP" altLang="en-US" sz="900" dirty="0" smtClean="0">
                    <a:solidFill>
                      <a:schemeClr val="tx1"/>
                    </a:solidFill>
                    <a:latin typeface="Meiryo UI" pitchFamily="50" charset="-128"/>
                    <a:ea typeface="Meiryo UI" pitchFamily="50" charset="-128"/>
                    <a:cs typeface="Meiryo UI" pitchFamily="50" charset="-128"/>
                  </a:rPr>
                  <a:t>組織体制・労働条件等</a:t>
                </a:r>
                <a:endParaRPr kumimoji="1" lang="ja-JP" altLang="en-US" sz="90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1538951" y="2828396"/>
                <a:ext cx="1908212" cy="504056"/>
              </a:xfrm>
              <a:prstGeom prst="round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smtClean="0">
                    <a:solidFill>
                      <a:schemeClr val="tx1"/>
                    </a:solidFill>
                    <a:latin typeface="Meiryo UI" pitchFamily="50" charset="-128"/>
                    <a:ea typeface="Meiryo UI" pitchFamily="50" charset="-128"/>
                    <a:cs typeface="Meiryo UI" pitchFamily="50" charset="-128"/>
                  </a:rPr>
                  <a:t>府市保証協会合同</a:t>
                </a:r>
                <a:r>
                  <a:rPr lang="en-US" altLang="ja-JP" sz="1300" b="1" dirty="0" smtClean="0">
                    <a:solidFill>
                      <a:schemeClr val="tx1"/>
                    </a:solidFill>
                    <a:latin typeface="Meiryo UI" pitchFamily="50" charset="-128"/>
                    <a:ea typeface="Meiryo UI" pitchFamily="50" charset="-128"/>
                    <a:cs typeface="Meiryo UI" pitchFamily="50" charset="-128"/>
                  </a:rPr>
                  <a:t>PT</a:t>
                </a:r>
              </a:p>
              <a:p>
                <a:pPr algn="ctr"/>
                <a:r>
                  <a:rPr kumimoji="1" lang="ja-JP" altLang="en-US" sz="900" dirty="0" smtClean="0">
                    <a:solidFill>
                      <a:schemeClr val="tx1"/>
                    </a:solidFill>
                    <a:latin typeface="Meiryo UI" pitchFamily="50" charset="-128"/>
                    <a:ea typeface="Meiryo UI" pitchFamily="50" charset="-128"/>
                    <a:cs typeface="Meiryo UI" pitchFamily="50" charset="-128"/>
                  </a:rPr>
                  <a:t>（旧</a:t>
                </a:r>
                <a:r>
                  <a:rPr kumimoji="1" lang="en-US" altLang="ja-JP" sz="900" dirty="0" smtClean="0">
                    <a:solidFill>
                      <a:schemeClr val="tx1"/>
                    </a:solidFill>
                    <a:latin typeface="Meiryo UI" pitchFamily="50" charset="-128"/>
                    <a:ea typeface="Meiryo UI" pitchFamily="50" charset="-128"/>
                    <a:cs typeface="Meiryo UI" pitchFamily="50" charset="-128"/>
                  </a:rPr>
                  <a:t>WG</a:t>
                </a:r>
                <a:r>
                  <a:rPr kumimoji="1" lang="ja-JP" altLang="en-US" sz="900" dirty="0" smtClean="0">
                    <a:solidFill>
                      <a:schemeClr val="tx1"/>
                    </a:solidFill>
                    <a:latin typeface="Meiryo UI" pitchFamily="50" charset="-128"/>
                    <a:ea typeface="Meiryo UI" pitchFamily="50" charset="-128"/>
                    <a:cs typeface="Meiryo UI" pitchFamily="50" charset="-128"/>
                  </a:rPr>
                  <a:t>）実務的詳細</a:t>
                </a:r>
                <a:endParaRPr kumimoji="1" lang="ja-JP" altLang="en-US" sz="900" dirty="0">
                  <a:solidFill>
                    <a:schemeClr val="tx1"/>
                  </a:solidFill>
                  <a:latin typeface="Meiryo UI" pitchFamily="50" charset="-128"/>
                  <a:ea typeface="Meiryo UI" pitchFamily="50" charset="-128"/>
                  <a:cs typeface="Meiryo UI" pitchFamily="50" charset="-128"/>
                </a:endParaRPr>
              </a:p>
            </p:txBody>
          </p:sp>
        </p:grpSp>
        <p:sp>
          <p:nvSpPr>
            <p:cNvPr id="15" name="テキスト ボックス 14"/>
            <p:cNvSpPr txBox="1"/>
            <p:nvPr/>
          </p:nvSpPr>
          <p:spPr>
            <a:xfrm>
              <a:off x="2359246" y="1050066"/>
              <a:ext cx="1483098" cy="246221"/>
            </a:xfrm>
            <a:prstGeom prst="rect">
              <a:avLst/>
            </a:prstGeom>
            <a:noFill/>
          </p:spPr>
          <p:txBody>
            <a:bodyPr wrap="none" rtlCol="0">
              <a:spAutoFit/>
            </a:bodyPr>
            <a:lstStyle/>
            <a:p>
              <a:r>
                <a:rPr kumimoji="1" lang="ja-JP" altLang="en-US" sz="1000" dirty="0" smtClean="0">
                  <a:latin typeface="Meiryo UI" pitchFamily="50" charset="-128"/>
                  <a:ea typeface="Meiryo UI" pitchFamily="50" charset="-128"/>
                  <a:cs typeface="Meiryo UI" pitchFamily="50" charset="-128"/>
                </a:rPr>
                <a:t>平成</a:t>
              </a:r>
              <a:r>
                <a:rPr kumimoji="1" lang="en-US" altLang="ja-JP" sz="1000" dirty="0" smtClean="0">
                  <a:latin typeface="Meiryo UI" pitchFamily="50" charset="-128"/>
                  <a:ea typeface="Meiryo UI" pitchFamily="50" charset="-128"/>
                  <a:cs typeface="Meiryo UI" pitchFamily="50" charset="-128"/>
                </a:rPr>
                <a:t>24</a:t>
              </a:r>
              <a:r>
                <a:rPr kumimoji="1" lang="ja-JP" altLang="en-US" sz="1000" dirty="0" smtClean="0">
                  <a:latin typeface="Meiryo UI" pitchFamily="50" charset="-128"/>
                  <a:ea typeface="Meiryo UI" pitchFamily="50" charset="-128"/>
                  <a:cs typeface="Meiryo UI" pitchFamily="50" charset="-128"/>
                </a:rPr>
                <a:t>年</a:t>
              </a:r>
              <a:r>
                <a:rPr kumimoji="1" lang="en-US" altLang="ja-JP" sz="1000" dirty="0" smtClean="0">
                  <a:latin typeface="Meiryo UI" pitchFamily="50" charset="-128"/>
                  <a:ea typeface="Meiryo UI" pitchFamily="50" charset="-128"/>
                  <a:cs typeface="Meiryo UI" pitchFamily="50" charset="-128"/>
                </a:rPr>
                <a:t>7</a:t>
              </a:r>
              <a:r>
                <a:rPr kumimoji="1" lang="ja-JP" altLang="en-US" sz="1000" dirty="0" smtClean="0">
                  <a:latin typeface="Meiryo UI" pitchFamily="50" charset="-128"/>
                  <a:ea typeface="Meiryo UI" pitchFamily="50" charset="-128"/>
                  <a:cs typeface="Meiryo UI" pitchFamily="50" charset="-128"/>
                </a:rPr>
                <a:t>月</a:t>
              </a:r>
              <a:r>
                <a:rPr kumimoji="1" lang="en-US" altLang="ja-JP" sz="1000" dirty="0" smtClean="0">
                  <a:latin typeface="Meiryo UI" pitchFamily="50" charset="-128"/>
                  <a:ea typeface="Meiryo UI" pitchFamily="50" charset="-128"/>
                  <a:cs typeface="Meiryo UI" pitchFamily="50" charset="-128"/>
                </a:rPr>
                <a:t>11</a:t>
              </a:r>
              <a:r>
                <a:rPr kumimoji="1" lang="ja-JP" altLang="en-US" sz="1000" dirty="0" smtClean="0">
                  <a:latin typeface="Meiryo UI" pitchFamily="50" charset="-128"/>
                  <a:ea typeface="Meiryo UI" pitchFamily="50" charset="-128"/>
                  <a:cs typeface="Meiryo UI" pitchFamily="50" charset="-128"/>
                </a:rPr>
                <a:t>日設立</a:t>
              </a:r>
              <a:endParaRPr kumimoji="1" lang="ja-JP" altLang="en-US" sz="1000" dirty="0">
                <a:latin typeface="Meiryo UI" pitchFamily="50" charset="-128"/>
                <a:ea typeface="Meiryo UI" pitchFamily="50" charset="-128"/>
                <a:cs typeface="Meiryo UI" pitchFamily="50" charset="-128"/>
              </a:endParaRPr>
            </a:p>
          </p:txBody>
        </p:sp>
      </p:grpSp>
      <p:graphicFrame>
        <p:nvGraphicFramePr>
          <p:cNvPr id="20" name="表 19"/>
          <p:cNvGraphicFramePr>
            <a:graphicFrameLocks noGrp="1"/>
          </p:cNvGraphicFramePr>
          <p:nvPr>
            <p:extLst>
              <p:ext uri="{D42A27DB-BD31-4B8C-83A1-F6EECF244321}">
                <p14:modId xmlns:p14="http://schemas.microsoft.com/office/powerpoint/2010/main" val="4039338388"/>
              </p:ext>
            </p:extLst>
          </p:nvPr>
        </p:nvGraphicFramePr>
        <p:xfrm>
          <a:off x="4566109" y="988365"/>
          <a:ext cx="4110347" cy="2811874"/>
        </p:xfrm>
        <a:graphic>
          <a:graphicData uri="http://schemas.openxmlformats.org/drawingml/2006/table">
            <a:tbl>
              <a:tblPr>
                <a:tableStyleId>{5940675A-B579-460E-94D1-54222C63F5DA}</a:tableStyleId>
              </a:tblPr>
              <a:tblGrid>
                <a:gridCol w="913579">
                  <a:extLst>
                    <a:ext uri="{9D8B030D-6E8A-4147-A177-3AD203B41FA5}">
                      <a16:colId xmlns:a16="http://schemas.microsoft.com/office/drawing/2014/main" val="20000"/>
                    </a:ext>
                  </a:extLst>
                </a:gridCol>
                <a:gridCol w="3196768">
                  <a:extLst>
                    <a:ext uri="{9D8B030D-6E8A-4147-A177-3AD203B41FA5}">
                      <a16:colId xmlns:a16="http://schemas.microsoft.com/office/drawing/2014/main" val="20001"/>
                    </a:ext>
                  </a:extLst>
                </a:gridCol>
              </a:tblGrid>
              <a:tr h="216298">
                <a:tc>
                  <a:txBody>
                    <a:bodyPr/>
                    <a:lstStyle/>
                    <a:p>
                      <a:pPr algn="ctr" fontAlgn="ctr"/>
                      <a:r>
                        <a:rPr lang="ja-JP" altLang="en-US" sz="1050" u="none" strike="noStrike" dirty="0">
                          <a:effectLst/>
                          <a:latin typeface="HGPｺﾞｼｯｸM" panose="020B0600000000000000" pitchFamily="50" charset="-128"/>
                          <a:ea typeface="HGPｺﾞｼｯｸM" panose="020B0600000000000000" pitchFamily="50" charset="-128"/>
                        </a:rPr>
                        <a:t>職名</a:t>
                      </a:r>
                      <a:endParaRPr lang="ja-JP"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tc>
                  <a:txBody>
                    <a:bodyPr/>
                    <a:lstStyle/>
                    <a:p>
                      <a:pPr algn="ctr" fontAlgn="ctr"/>
                      <a:r>
                        <a:rPr lang="ja-JP" altLang="en-US" sz="1050" u="none" strike="noStrike" smtClean="0">
                          <a:effectLst/>
                          <a:latin typeface="HGPｺﾞｼｯｸM" panose="020B0600000000000000" pitchFamily="50" charset="-128"/>
                          <a:ea typeface="HGPｺﾞｼｯｸM" panose="020B0600000000000000" pitchFamily="50" charset="-128"/>
                        </a:rPr>
                        <a:t>所属</a:t>
                      </a:r>
                      <a:endParaRPr lang="ja-JP"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00"/>
                  </a:ext>
                </a:extLst>
              </a:tr>
              <a:tr h="216298">
                <a:tc>
                  <a:txBody>
                    <a:bodyPr/>
                    <a:lstStyle/>
                    <a:p>
                      <a:pPr algn="dist" fontAlgn="ctr"/>
                      <a:r>
                        <a:rPr lang="ja-JP" altLang="en-US" sz="1050" u="none" strike="noStrike" dirty="0">
                          <a:effectLst/>
                          <a:latin typeface="HGPｺﾞｼｯｸM" panose="020B0600000000000000" pitchFamily="50" charset="-128"/>
                          <a:ea typeface="HGPｺﾞｼｯｸM" panose="020B0600000000000000" pitchFamily="50" charset="-128"/>
                        </a:rPr>
                        <a:t>会長</a:t>
                      </a:r>
                      <a:endParaRPr lang="ja-JP"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139260" marR="139260" marT="7737" marB="0" anchor="ctr"/>
                </a:tc>
                <a:tc>
                  <a:txBody>
                    <a:bodyPr/>
                    <a:lstStyle/>
                    <a:p>
                      <a:pPr algn="l" fontAlgn="ctr"/>
                      <a:r>
                        <a:rPr lang="zh-TW" altLang="en-US" sz="1050" u="none" strike="noStrike">
                          <a:effectLst/>
                          <a:latin typeface="HGPｺﾞｼｯｸM" panose="020B0600000000000000" pitchFamily="50" charset="-128"/>
                          <a:ea typeface="HGPｺﾞｼｯｸM" panose="020B0600000000000000" pitchFamily="50" charset="-128"/>
                        </a:rPr>
                        <a:t> 大阪府商工労働部長</a:t>
                      </a:r>
                      <a:endParaRPr lang="zh-TW" altLang="en-US"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01"/>
                  </a:ext>
                </a:extLst>
              </a:tr>
              <a:tr h="216298">
                <a:tc>
                  <a:txBody>
                    <a:bodyPr/>
                    <a:lstStyle/>
                    <a:p>
                      <a:pPr algn="dist" fontAlgn="ctr"/>
                      <a:r>
                        <a:rPr lang="ja-JP" altLang="en-US" sz="1050" u="none" strike="noStrike" dirty="0">
                          <a:effectLst/>
                          <a:latin typeface="HGPｺﾞｼｯｸM" panose="020B0600000000000000" pitchFamily="50" charset="-128"/>
                          <a:ea typeface="HGPｺﾞｼｯｸM" panose="020B0600000000000000" pitchFamily="50" charset="-128"/>
                        </a:rPr>
                        <a:t>副会長</a:t>
                      </a:r>
                      <a:endParaRPr lang="ja-JP"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139260" marR="139260" marT="7737" marB="0" anchor="ctr"/>
                </a:tc>
                <a:tc>
                  <a:txBody>
                    <a:bodyPr/>
                    <a:lstStyle/>
                    <a:p>
                      <a:pPr algn="l" fontAlgn="ctr"/>
                      <a:r>
                        <a:rPr lang="ja-JP" altLang="en-US" sz="1050" u="none" strike="noStrike" dirty="0">
                          <a:effectLst/>
                          <a:latin typeface="HGPｺﾞｼｯｸM" panose="020B0600000000000000" pitchFamily="50" charset="-128"/>
                          <a:ea typeface="HGPｺﾞｼｯｸM" panose="020B0600000000000000" pitchFamily="50" charset="-128"/>
                        </a:rPr>
                        <a:t> 大阪市経済戦略局理事</a:t>
                      </a:r>
                      <a:endParaRPr lang="ja-JP"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02"/>
                  </a:ext>
                </a:extLst>
              </a:tr>
              <a:tr h="216298">
                <a:tc>
                  <a:txBody>
                    <a:bodyPr/>
                    <a:lstStyle/>
                    <a:p>
                      <a:pPr algn="dist" fontAlgn="ctr"/>
                      <a:r>
                        <a:rPr lang="ja-JP" altLang="en-US" sz="1050" u="none" strike="noStrike">
                          <a:effectLst/>
                          <a:latin typeface="HGPｺﾞｼｯｸM" panose="020B0600000000000000" pitchFamily="50" charset="-128"/>
                          <a:ea typeface="HGPｺﾞｼｯｸM" panose="020B0600000000000000" pitchFamily="50" charset="-128"/>
                        </a:rPr>
                        <a:t>委員</a:t>
                      </a:r>
                      <a:endParaRPr lang="ja-JP" altLang="en-US"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139260" marR="139260" marT="7737" marB="0" anchor="ctr"/>
                </a:tc>
                <a:tc>
                  <a:txBody>
                    <a:bodyPr/>
                    <a:lstStyle/>
                    <a:p>
                      <a:pPr algn="l" fontAlgn="ctr"/>
                      <a:r>
                        <a:rPr lang="zh-TW" altLang="en-US" sz="1050" u="none" strike="noStrike" dirty="0">
                          <a:effectLst/>
                          <a:latin typeface="HGPｺﾞｼｯｸM" panose="020B0600000000000000" pitchFamily="50" charset="-128"/>
                          <a:ea typeface="HGPｺﾞｼｯｸM" panose="020B0600000000000000" pitchFamily="50" charset="-128"/>
                        </a:rPr>
                        <a:t> 大阪府商工労働部中小企業支援室副理事</a:t>
                      </a:r>
                      <a:endParaRPr lang="zh-TW"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03"/>
                  </a:ext>
                </a:extLst>
              </a:tr>
              <a:tr h="216298">
                <a:tc>
                  <a:txBody>
                    <a:bodyPr/>
                    <a:lstStyle/>
                    <a:p>
                      <a:pPr algn="ctr" fontAlgn="ctr"/>
                      <a:r>
                        <a:rPr lang="en-US" altLang="ja-JP" sz="1050" u="none" strike="noStrike" dirty="0">
                          <a:effectLst/>
                          <a:latin typeface="HGPｺﾞｼｯｸM" panose="020B0600000000000000" pitchFamily="50" charset="-128"/>
                          <a:ea typeface="HGPｺﾞｼｯｸM" panose="020B0600000000000000" pitchFamily="50" charset="-128"/>
                        </a:rPr>
                        <a:t>〃</a:t>
                      </a:r>
                      <a:endParaRPr lang="en-US" altLang="ja-JP"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tc>
                  <a:txBody>
                    <a:bodyPr/>
                    <a:lstStyle/>
                    <a:p>
                      <a:pPr algn="l" fontAlgn="ctr"/>
                      <a:r>
                        <a:rPr lang="ja-JP" altLang="en-US" sz="1050" u="none" strike="noStrike" dirty="0">
                          <a:effectLst/>
                          <a:latin typeface="HGPｺﾞｼｯｸM" panose="020B0600000000000000" pitchFamily="50" charset="-128"/>
                          <a:ea typeface="HGPｺﾞｼｯｸM" panose="020B0600000000000000" pitchFamily="50" charset="-128"/>
                        </a:rPr>
                        <a:t> 大阪市経済戦略局企業支援担当部長</a:t>
                      </a:r>
                      <a:endParaRPr lang="ja-JP"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04"/>
                  </a:ext>
                </a:extLst>
              </a:tr>
              <a:tr h="216298">
                <a:tc>
                  <a:txBody>
                    <a:bodyPr/>
                    <a:lstStyle/>
                    <a:p>
                      <a:pPr algn="ctr" fontAlgn="ctr"/>
                      <a:r>
                        <a:rPr lang="en-US" altLang="ja-JP" sz="1050" u="none" strike="noStrike">
                          <a:effectLst/>
                          <a:latin typeface="HGPｺﾞｼｯｸM" panose="020B0600000000000000" pitchFamily="50" charset="-128"/>
                          <a:ea typeface="HGPｺﾞｼｯｸM" panose="020B0600000000000000" pitchFamily="50" charset="-128"/>
                        </a:rPr>
                        <a:t>〃</a:t>
                      </a:r>
                      <a:endParaRPr lang="en-US" altLang="ja-JP"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tc>
                  <a:txBody>
                    <a:bodyPr/>
                    <a:lstStyle/>
                    <a:p>
                      <a:pPr algn="l" fontAlgn="ctr"/>
                      <a:r>
                        <a:rPr lang="zh-TW" altLang="en-US" sz="1050" u="none" strike="noStrike" dirty="0">
                          <a:effectLst/>
                          <a:latin typeface="HGPｺﾞｼｯｸM" panose="020B0600000000000000" pitchFamily="50" charset="-128"/>
                          <a:ea typeface="HGPｺﾞｼｯｸM" panose="020B0600000000000000" pitchFamily="50" charset="-128"/>
                        </a:rPr>
                        <a:t> 大阪府中小企業信用保証協会専務理事</a:t>
                      </a:r>
                      <a:endParaRPr lang="zh-TW"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05"/>
                  </a:ext>
                </a:extLst>
              </a:tr>
              <a:tr h="216298">
                <a:tc>
                  <a:txBody>
                    <a:bodyPr/>
                    <a:lstStyle/>
                    <a:p>
                      <a:pPr algn="ctr" fontAlgn="ctr"/>
                      <a:r>
                        <a:rPr lang="en-US" altLang="ja-JP" sz="1050" u="none" strike="noStrike">
                          <a:effectLst/>
                          <a:latin typeface="HGPｺﾞｼｯｸM" panose="020B0600000000000000" pitchFamily="50" charset="-128"/>
                          <a:ea typeface="HGPｺﾞｼｯｸM" panose="020B0600000000000000" pitchFamily="50" charset="-128"/>
                        </a:rPr>
                        <a:t>〃</a:t>
                      </a:r>
                      <a:endParaRPr lang="en-US" altLang="ja-JP"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tc>
                  <a:txBody>
                    <a:bodyPr/>
                    <a:lstStyle/>
                    <a:p>
                      <a:pPr algn="l" fontAlgn="ctr"/>
                      <a:r>
                        <a:rPr lang="zh-TW" altLang="en-US" sz="1050" u="none" strike="noStrike" dirty="0">
                          <a:effectLst/>
                          <a:latin typeface="HGPｺﾞｼｯｸM" panose="020B0600000000000000" pitchFamily="50" charset="-128"/>
                          <a:ea typeface="HGPｺﾞｼｯｸM" panose="020B0600000000000000" pitchFamily="50" charset="-128"/>
                        </a:rPr>
                        <a:t> 大阪府中小企業信用保証協会常務理事</a:t>
                      </a:r>
                      <a:endParaRPr lang="zh-TW"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06"/>
                  </a:ext>
                </a:extLst>
              </a:tr>
              <a:tr h="216298">
                <a:tc>
                  <a:txBody>
                    <a:bodyPr/>
                    <a:lstStyle/>
                    <a:p>
                      <a:pPr algn="ctr" fontAlgn="ctr"/>
                      <a:r>
                        <a:rPr lang="en-US" altLang="ja-JP" sz="1050" u="none" strike="noStrike">
                          <a:effectLst/>
                          <a:latin typeface="HGPｺﾞｼｯｸM" panose="020B0600000000000000" pitchFamily="50" charset="-128"/>
                          <a:ea typeface="HGPｺﾞｼｯｸM" panose="020B0600000000000000" pitchFamily="50" charset="-128"/>
                        </a:rPr>
                        <a:t>〃</a:t>
                      </a:r>
                      <a:endParaRPr lang="en-US" altLang="ja-JP"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tc>
                  <a:txBody>
                    <a:bodyPr/>
                    <a:lstStyle/>
                    <a:p>
                      <a:pPr algn="l" fontAlgn="ctr"/>
                      <a:r>
                        <a:rPr lang="zh-TW" altLang="en-US" sz="1050" u="none" strike="noStrike" dirty="0">
                          <a:effectLst/>
                          <a:latin typeface="HGPｺﾞｼｯｸM" panose="020B0600000000000000" pitchFamily="50" charset="-128"/>
                          <a:ea typeface="HGPｺﾞｼｯｸM" panose="020B0600000000000000" pitchFamily="50" charset="-128"/>
                        </a:rPr>
                        <a:t> 大阪市信用保証協会専務理事</a:t>
                      </a:r>
                      <a:endParaRPr lang="zh-TW"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07"/>
                  </a:ext>
                </a:extLst>
              </a:tr>
              <a:tr h="216298">
                <a:tc>
                  <a:txBody>
                    <a:bodyPr/>
                    <a:lstStyle/>
                    <a:p>
                      <a:pPr algn="ctr" fontAlgn="ctr"/>
                      <a:r>
                        <a:rPr lang="en-US" altLang="ja-JP" sz="1050" u="none" strike="noStrike">
                          <a:effectLst/>
                          <a:latin typeface="HGPｺﾞｼｯｸM" panose="020B0600000000000000" pitchFamily="50" charset="-128"/>
                          <a:ea typeface="HGPｺﾞｼｯｸM" panose="020B0600000000000000" pitchFamily="50" charset="-128"/>
                        </a:rPr>
                        <a:t>〃</a:t>
                      </a:r>
                      <a:endParaRPr lang="en-US" altLang="ja-JP"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tc>
                  <a:txBody>
                    <a:bodyPr/>
                    <a:lstStyle/>
                    <a:p>
                      <a:pPr algn="l" fontAlgn="ctr"/>
                      <a:r>
                        <a:rPr lang="zh-TW" altLang="en-US" sz="1050" u="none" strike="noStrike" dirty="0">
                          <a:effectLst/>
                          <a:latin typeface="HGPｺﾞｼｯｸM" panose="020B0600000000000000" pitchFamily="50" charset="-128"/>
                          <a:ea typeface="HGPｺﾞｼｯｸM" panose="020B0600000000000000" pitchFamily="50" charset="-128"/>
                        </a:rPr>
                        <a:t> 大阪市信用保証協会常務理事</a:t>
                      </a:r>
                      <a:endParaRPr lang="zh-TW"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08"/>
                  </a:ext>
                </a:extLst>
              </a:tr>
              <a:tr h="216298">
                <a:tc>
                  <a:txBody>
                    <a:bodyPr/>
                    <a:lstStyle/>
                    <a:p>
                      <a:pPr algn="ctr" fontAlgn="ctr"/>
                      <a:r>
                        <a:rPr lang="en-US" altLang="ja-JP" sz="1050" u="none" strike="noStrike">
                          <a:effectLst/>
                          <a:latin typeface="HGPｺﾞｼｯｸM" panose="020B0600000000000000" pitchFamily="50" charset="-128"/>
                          <a:ea typeface="HGPｺﾞｼｯｸM" panose="020B0600000000000000" pitchFamily="50" charset="-128"/>
                        </a:rPr>
                        <a:t>〃</a:t>
                      </a:r>
                      <a:endParaRPr lang="en-US" altLang="ja-JP"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tc>
                  <a:txBody>
                    <a:bodyPr/>
                    <a:lstStyle/>
                    <a:p>
                      <a:pPr algn="l" fontAlgn="ctr"/>
                      <a:r>
                        <a:rPr lang="ja-JP" altLang="en-US" sz="1050" u="none" strike="noStrike" dirty="0">
                          <a:effectLst/>
                          <a:latin typeface="HGPｺﾞｼｯｸM" panose="020B0600000000000000" pitchFamily="50" charset="-128"/>
                          <a:ea typeface="HGPｺﾞｼｯｸM" panose="020B0600000000000000" pitchFamily="50" charset="-128"/>
                        </a:rPr>
                        <a:t> 大阪府・大阪市特別参与</a:t>
                      </a:r>
                      <a:endParaRPr lang="ja-JP"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09"/>
                  </a:ext>
                </a:extLst>
              </a:tr>
              <a:tr h="216298">
                <a:tc>
                  <a:txBody>
                    <a:bodyPr/>
                    <a:lstStyle/>
                    <a:p>
                      <a:pPr algn="ctr" fontAlgn="ctr"/>
                      <a:r>
                        <a:rPr lang="en-US" altLang="ja-JP" sz="1050" u="none" strike="noStrike">
                          <a:effectLst/>
                          <a:latin typeface="HGPｺﾞｼｯｸM" panose="020B0600000000000000" pitchFamily="50" charset="-128"/>
                          <a:ea typeface="HGPｺﾞｼｯｸM" panose="020B0600000000000000" pitchFamily="50" charset="-128"/>
                        </a:rPr>
                        <a:t>〃</a:t>
                      </a:r>
                      <a:endParaRPr lang="en-US" altLang="ja-JP"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tc>
                  <a:txBody>
                    <a:bodyPr/>
                    <a:lstStyle/>
                    <a:p>
                      <a:pPr algn="l" fontAlgn="ctr"/>
                      <a:r>
                        <a:rPr lang="ja-JP" altLang="en-US" sz="1050" u="none" strike="noStrike">
                          <a:effectLst/>
                          <a:latin typeface="HGPｺﾞｼｯｸM" panose="020B0600000000000000" pitchFamily="50" charset="-128"/>
                          <a:ea typeface="HGPｺﾞｼｯｸM" panose="020B0600000000000000" pitchFamily="50" charset="-128"/>
                        </a:rPr>
                        <a:t> 弁護士</a:t>
                      </a:r>
                      <a:endParaRPr lang="ja-JP" altLang="en-US"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10"/>
                  </a:ext>
                </a:extLst>
              </a:tr>
              <a:tr h="216298">
                <a:tc>
                  <a:txBody>
                    <a:bodyPr/>
                    <a:lstStyle/>
                    <a:p>
                      <a:pPr algn="ctr" fontAlgn="ctr"/>
                      <a:r>
                        <a:rPr lang="en-US" altLang="ja-JP" sz="1050" u="none" strike="noStrike">
                          <a:effectLst/>
                          <a:latin typeface="HGPｺﾞｼｯｸM" panose="020B0600000000000000" pitchFamily="50" charset="-128"/>
                          <a:ea typeface="HGPｺﾞｼｯｸM" panose="020B0600000000000000" pitchFamily="50" charset="-128"/>
                        </a:rPr>
                        <a:t>〃</a:t>
                      </a:r>
                      <a:endParaRPr lang="en-US" altLang="ja-JP"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tc>
                  <a:txBody>
                    <a:bodyPr/>
                    <a:lstStyle/>
                    <a:p>
                      <a:pPr algn="l" fontAlgn="ctr"/>
                      <a:r>
                        <a:rPr lang="ja-JP" altLang="en-US" sz="1050" u="none" strike="noStrike">
                          <a:effectLst/>
                          <a:latin typeface="HGPｺﾞｼｯｸM" panose="020B0600000000000000" pitchFamily="50" charset="-128"/>
                          <a:ea typeface="HGPｺﾞｼｯｸM" panose="020B0600000000000000" pitchFamily="50" charset="-128"/>
                        </a:rPr>
                        <a:t> 弁護士</a:t>
                      </a:r>
                      <a:endParaRPr lang="ja-JP" altLang="en-US"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11"/>
                  </a:ext>
                </a:extLst>
              </a:tr>
              <a:tr h="216298">
                <a:tc>
                  <a:txBody>
                    <a:bodyPr/>
                    <a:lstStyle/>
                    <a:p>
                      <a:pPr algn="ctr" fontAlgn="ctr"/>
                      <a:r>
                        <a:rPr lang="en-US" altLang="ja-JP" sz="1050" u="none" strike="noStrike">
                          <a:effectLst/>
                          <a:latin typeface="HGPｺﾞｼｯｸM" panose="020B0600000000000000" pitchFamily="50" charset="-128"/>
                          <a:ea typeface="HGPｺﾞｼｯｸM" panose="020B0600000000000000" pitchFamily="50" charset="-128"/>
                        </a:rPr>
                        <a:t>〃</a:t>
                      </a:r>
                      <a:endParaRPr lang="en-US" altLang="ja-JP" sz="1050" b="0" i="0" u="none" strike="noStrike">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tc>
                  <a:txBody>
                    <a:bodyPr/>
                    <a:lstStyle/>
                    <a:p>
                      <a:pPr algn="l" fontAlgn="ctr"/>
                      <a:r>
                        <a:rPr lang="ja-JP" altLang="en-US" sz="1050" u="none" strike="noStrike" dirty="0">
                          <a:effectLst/>
                          <a:latin typeface="HGPｺﾞｼｯｸM" panose="020B0600000000000000" pitchFamily="50" charset="-128"/>
                          <a:ea typeface="HGPｺﾞｼｯｸM" panose="020B0600000000000000" pitchFamily="50" charset="-128"/>
                        </a:rPr>
                        <a:t> 公認会計士</a:t>
                      </a:r>
                      <a:endParaRPr lang="ja-JP" altLang="en-US" sz="1050" b="0" i="0" u="none" strike="noStrike" dirty="0">
                        <a:solidFill>
                          <a:srgbClr val="000000"/>
                        </a:solidFill>
                        <a:effectLst/>
                        <a:latin typeface="HGPｺﾞｼｯｸM" panose="020B0600000000000000" pitchFamily="50" charset="-128"/>
                        <a:ea typeface="HGPｺﾞｼｯｸM" panose="020B0600000000000000" pitchFamily="50" charset="-128"/>
                        <a:cs typeface="Meiryo UI" pitchFamily="50" charset="-128"/>
                      </a:endParaRPr>
                    </a:p>
                  </a:txBody>
                  <a:tcPr marL="7737" marR="7737" marT="7737" marB="0" anchor="ctr"/>
                </a:tc>
                <a:extLst>
                  <a:ext uri="{0D108BD9-81ED-4DB2-BD59-A6C34878D82A}">
                    <a16:rowId xmlns:a16="http://schemas.microsoft.com/office/drawing/2014/main" val="10012"/>
                  </a:ext>
                </a:extLst>
              </a:tr>
            </a:tbl>
          </a:graphicData>
        </a:graphic>
      </p:graphicFrame>
      <p:sp>
        <p:nvSpPr>
          <p:cNvPr id="24" name="角丸四角形 23"/>
          <p:cNvSpPr/>
          <p:nvPr/>
        </p:nvSpPr>
        <p:spPr>
          <a:xfrm>
            <a:off x="1008925" y="5036388"/>
            <a:ext cx="7255301" cy="1704980"/>
          </a:xfrm>
          <a:prstGeom prst="roundRect">
            <a:avLst>
              <a:gd name="adj" fmla="val 8121"/>
            </a:avLst>
          </a:prstGeom>
          <a:solidFill>
            <a:schemeClr val="bg1"/>
          </a:solidFill>
          <a:ln w="38100">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altLang="ja-JP" sz="1100" b="1" dirty="0" smtClean="0">
              <a:latin typeface="Meiryo UI" pitchFamily="50" charset="-128"/>
              <a:ea typeface="Meiryo UI" pitchFamily="50" charset="-128"/>
              <a:cs typeface="Meiryo UI" pitchFamily="50" charset="-128"/>
            </a:endParaRPr>
          </a:p>
          <a:p>
            <a:r>
              <a:rPr lang="ja-JP" altLang="en-US" sz="1600" b="1" dirty="0" smtClean="0">
                <a:latin typeface="Meiryo UI" pitchFamily="50" charset="-128"/>
                <a:ea typeface="Meiryo UI" pitchFamily="50" charset="-128"/>
                <a:cs typeface="Meiryo UI" pitchFamily="50" charset="-128"/>
              </a:rPr>
              <a:t>● 役職員数：</a:t>
            </a:r>
            <a:r>
              <a:rPr lang="en-US" altLang="ja-JP" sz="1600" b="1" dirty="0" smtClean="0">
                <a:solidFill>
                  <a:schemeClr val="tx1"/>
                </a:solidFill>
                <a:latin typeface="Meiryo UI" pitchFamily="50" charset="-128"/>
                <a:ea typeface="Meiryo UI" pitchFamily="50" charset="-128"/>
                <a:cs typeface="Meiryo UI" pitchFamily="50" charset="-128"/>
              </a:rPr>
              <a:t>407</a:t>
            </a:r>
            <a:r>
              <a:rPr lang="ja-JP" altLang="en-US" sz="1600" b="1" dirty="0" smtClean="0">
                <a:solidFill>
                  <a:schemeClr val="tx1"/>
                </a:solidFill>
                <a:latin typeface="Meiryo UI" pitchFamily="50" charset="-128"/>
                <a:ea typeface="Meiryo UI" pitchFamily="50" charset="-128"/>
                <a:cs typeface="Meiryo UI" pitchFamily="50" charset="-128"/>
              </a:rPr>
              <a:t>名</a:t>
            </a:r>
            <a:r>
              <a:rPr lang="ja-JP" altLang="en-US" sz="1400" dirty="0" smtClean="0">
                <a:solidFill>
                  <a:schemeClr val="tx1"/>
                </a:solidFill>
                <a:latin typeface="Meiryo UI" pitchFamily="50" charset="-128"/>
                <a:ea typeface="Meiryo UI" pitchFamily="50" charset="-128"/>
                <a:cs typeface="Meiryo UI" pitchFamily="50" charset="-128"/>
              </a:rPr>
              <a:t>（常勤役員</a:t>
            </a:r>
            <a:r>
              <a:rPr lang="en-US" altLang="ja-JP" sz="1400" dirty="0" smtClean="0">
                <a:solidFill>
                  <a:schemeClr val="tx1"/>
                </a:solidFill>
                <a:latin typeface="Meiryo UI" pitchFamily="50" charset="-128"/>
                <a:ea typeface="Meiryo UI" pitchFamily="50" charset="-128"/>
                <a:cs typeface="Meiryo UI" pitchFamily="50" charset="-128"/>
              </a:rPr>
              <a:t>6</a:t>
            </a:r>
            <a:r>
              <a:rPr lang="ja-JP" altLang="en-US" sz="1400" dirty="0" smtClean="0">
                <a:latin typeface="Meiryo UI" pitchFamily="50" charset="-128"/>
                <a:ea typeface="Meiryo UI" pitchFamily="50" charset="-128"/>
                <a:cs typeface="Meiryo UI" pitchFamily="50" charset="-128"/>
              </a:rPr>
              <a:t>名、職員</a:t>
            </a:r>
            <a:r>
              <a:rPr lang="en-US" altLang="ja-JP" sz="1400" dirty="0" smtClean="0">
                <a:latin typeface="Meiryo UI" pitchFamily="50" charset="-128"/>
                <a:ea typeface="Meiryo UI" pitchFamily="50" charset="-128"/>
                <a:cs typeface="Meiryo UI" pitchFamily="50" charset="-128"/>
              </a:rPr>
              <a:t>401</a:t>
            </a:r>
            <a:r>
              <a:rPr lang="ja-JP" altLang="en-US" sz="1400" dirty="0" smtClean="0">
                <a:latin typeface="Meiryo UI" pitchFamily="50" charset="-128"/>
                <a:ea typeface="Meiryo UI" pitchFamily="50" charset="-128"/>
                <a:cs typeface="Meiryo UI" pitchFamily="50" charset="-128"/>
              </a:rPr>
              <a:t>名</a:t>
            </a:r>
            <a:r>
              <a:rPr lang="ja-JP" altLang="en-US" sz="1000" dirty="0" smtClean="0">
                <a:latin typeface="Meiryo UI" pitchFamily="50" charset="-128"/>
                <a:ea typeface="Meiryo UI" pitchFamily="50" charset="-128"/>
                <a:cs typeface="Meiryo UI" pitchFamily="50" charset="-128"/>
              </a:rPr>
              <a:t>（府協会</a:t>
            </a:r>
            <a:r>
              <a:rPr lang="en-US" altLang="ja-JP" sz="1000" dirty="0" smtClean="0">
                <a:latin typeface="Meiryo UI" pitchFamily="50" charset="-128"/>
                <a:ea typeface="Meiryo UI" pitchFamily="50" charset="-128"/>
                <a:cs typeface="Meiryo UI" pitchFamily="50" charset="-128"/>
              </a:rPr>
              <a:t>327</a:t>
            </a:r>
            <a:r>
              <a:rPr lang="ja-JP" altLang="en-US" sz="1000" dirty="0" smtClean="0">
                <a:latin typeface="Meiryo UI" pitchFamily="50" charset="-128"/>
                <a:ea typeface="Meiryo UI" pitchFamily="50" charset="-128"/>
                <a:cs typeface="Meiryo UI" pitchFamily="50" charset="-128"/>
              </a:rPr>
              <a:t>名、市協会</a:t>
            </a:r>
            <a:r>
              <a:rPr lang="en-US" altLang="ja-JP" sz="1000" dirty="0" smtClean="0">
                <a:latin typeface="Meiryo UI" pitchFamily="50" charset="-128"/>
                <a:ea typeface="Meiryo UI" pitchFamily="50" charset="-128"/>
                <a:cs typeface="Meiryo UI" pitchFamily="50" charset="-128"/>
              </a:rPr>
              <a:t>80</a:t>
            </a:r>
            <a:r>
              <a:rPr lang="ja-JP" altLang="en-US" sz="1000" dirty="0" smtClean="0">
                <a:latin typeface="Meiryo UI" pitchFamily="50" charset="-128"/>
                <a:ea typeface="Meiryo UI" pitchFamily="50" charset="-128"/>
                <a:cs typeface="Meiryo UI" pitchFamily="50" charset="-128"/>
              </a:rPr>
              <a:t>名）</a:t>
            </a:r>
            <a:r>
              <a:rPr lang="ja-JP" altLang="en-US" sz="1400" dirty="0" smtClean="0">
                <a:latin typeface="Meiryo UI" pitchFamily="50" charset="-128"/>
                <a:ea typeface="Meiryo UI" pitchFamily="50" charset="-128"/>
                <a:cs typeface="Meiryo UI" pitchFamily="50" charset="-128"/>
              </a:rPr>
              <a:t>）</a:t>
            </a:r>
            <a:endParaRPr lang="en-US" altLang="ja-JP" sz="700" dirty="0" smtClean="0">
              <a:latin typeface="Meiryo UI" pitchFamily="50" charset="-128"/>
              <a:ea typeface="Meiryo UI" pitchFamily="50" charset="-128"/>
              <a:cs typeface="Meiryo UI" pitchFamily="50" charset="-128"/>
            </a:endParaRPr>
          </a:p>
          <a:p>
            <a:r>
              <a:rPr lang="ja-JP" altLang="en-US" sz="700" dirty="0" smtClean="0">
                <a:latin typeface="Meiryo UI" pitchFamily="50" charset="-128"/>
                <a:ea typeface="Meiryo UI" pitchFamily="50" charset="-128"/>
                <a:cs typeface="Meiryo UI" pitchFamily="50" charset="-128"/>
              </a:rPr>
              <a:t> </a:t>
            </a:r>
            <a:endParaRPr lang="en-US" altLang="ja-JP" sz="700" dirty="0" smtClean="0">
              <a:latin typeface="Meiryo UI" pitchFamily="50" charset="-128"/>
              <a:ea typeface="Meiryo UI" pitchFamily="50" charset="-128"/>
              <a:cs typeface="Meiryo UI" pitchFamily="50" charset="-128"/>
            </a:endParaRPr>
          </a:p>
          <a:p>
            <a:pPr lvl="0"/>
            <a:r>
              <a:rPr lang="ja-JP" altLang="en-US" sz="1600" b="1" dirty="0">
                <a:solidFill>
                  <a:prstClr val="black"/>
                </a:solidFill>
                <a:latin typeface="Meiryo UI" pitchFamily="50" charset="-128"/>
                <a:ea typeface="Meiryo UI" pitchFamily="50" charset="-128"/>
                <a:cs typeface="Meiryo UI" pitchFamily="50" charset="-128"/>
              </a:rPr>
              <a:t>● 基本財産</a:t>
            </a:r>
            <a:r>
              <a:rPr lang="ja-JP" altLang="en-US" sz="1600" b="1" dirty="0" smtClean="0">
                <a:solidFill>
                  <a:prstClr val="black"/>
                </a:solidFill>
                <a:latin typeface="Meiryo UI" pitchFamily="50" charset="-128"/>
                <a:ea typeface="Meiryo UI" pitchFamily="50" charset="-128"/>
                <a:cs typeface="Meiryo UI" pitchFamily="50" charset="-128"/>
              </a:rPr>
              <a:t>：約</a:t>
            </a:r>
            <a:r>
              <a:rPr lang="en-US" altLang="ja-JP" sz="1600" b="1" dirty="0" smtClean="0">
                <a:solidFill>
                  <a:prstClr val="black"/>
                </a:solidFill>
                <a:latin typeface="Meiryo UI" pitchFamily="50" charset="-128"/>
                <a:ea typeface="Meiryo UI" pitchFamily="50" charset="-128"/>
                <a:cs typeface="Meiryo UI" pitchFamily="50" charset="-128"/>
              </a:rPr>
              <a:t>1,000</a:t>
            </a:r>
            <a:r>
              <a:rPr lang="ja-JP" altLang="en-US" sz="1600" b="1" dirty="0" smtClean="0">
                <a:solidFill>
                  <a:prstClr val="black"/>
                </a:solidFill>
                <a:latin typeface="Meiryo UI" pitchFamily="50" charset="-128"/>
                <a:ea typeface="Meiryo UI" pitchFamily="50" charset="-128"/>
                <a:cs typeface="Meiryo UI" pitchFamily="50" charset="-128"/>
              </a:rPr>
              <a:t>億円</a:t>
            </a:r>
            <a:endParaRPr lang="en-US" altLang="ja-JP" sz="700" dirty="0" smtClean="0">
              <a:solidFill>
                <a:prstClr val="black"/>
              </a:solidFill>
              <a:latin typeface="Meiryo UI" pitchFamily="50" charset="-128"/>
              <a:ea typeface="Meiryo UI" pitchFamily="50" charset="-128"/>
              <a:cs typeface="Meiryo UI" pitchFamily="50" charset="-128"/>
            </a:endParaRPr>
          </a:p>
          <a:p>
            <a:pPr lvl="0"/>
            <a:endParaRPr lang="en-US" altLang="ja-JP" sz="700" dirty="0" smtClean="0">
              <a:solidFill>
                <a:prstClr val="black"/>
              </a:solidFill>
              <a:latin typeface="Meiryo UI" pitchFamily="50" charset="-128"/>
              <a:ea typeface="Meiryo UI" pitchFamily="50" charset="-128"/>
              <a:cs typeface="Meiryo UI" pitchFamily="50" charset="-128"/>
            </a:endParaRPr>
          </a:p>
          <a:p>
            <a:r>
              <a:rPr lang="ja-JP" altLang="en-US" sz="1600" dirty="0" smtClean="0">
                <a:latin typeface="Meiryo UI" pitchFamily="50" charset="-128"/>
                <a:ea typeface="Meiryo UI" pitchFamily="50" charset="-128"/>
                <a:cs typeface="Meiryo UI" pitchFamily="50" charset="-128"/>
              </a:rPr>
              <a:t>● </a:t>
            </a:r>
            <a:r>
              <a:rPr lang="ja-JP" altLang="en-US" sz="1600" b="1" dirty="0" smtClean="0">
                <a:latin typeface="Meiryo UI" pitchFamily="50" charset="-128"/>
                <a:ea typeface="Meiryo UI" pitchFamily="50" charset="-128"/>
                <a:cs typeface="Meiryo UI" pitchFamily="50" charset="-128"/>
              </a:rPr>
              <a:t>保証</a:t>
            </a:r>
            <a:r>
              <a:rPr kumimoji="1" lang="ja-JP" altLang="en-US" sz="1600" b="1" dirty="0" smtClean="0">
                <a:latin typeface="Meiryo UI" pitchFamily="50" charset="-128"/>
                <a:ea typeface="Meiryo UI" pitchFamily="50" charset="-128"/>
                <a:cs typeface="Meiryo UI" pitchFamily="50" charset="-128"/>
              </a:rPr>
              <a:t>債務残高：約</a:t>
            </a:r>
            <a:r>
              <a:rPr kumimoji="1" lang="en-US" altLang="ja-JP" sz="1600" b="1" dirty="0" smtClean="0">
                <a:latin typeface="Meiryo UI" pitchFamily="50" charset="-128"/>
                <a:ea typeface="Meiryo UI" pitchFamily="50" charset="-128"/>
                <a:cs typeface="Meiryo UI" pitchFamily="50" charset="-128"/>
              </a:rPr>
              <a:t>2.9</a:t>
            </a:r>
            <a:r>
              <a:rPr kumimoji="1" lang="ja-JP" altLang="en-US" sz="1600" b="1" dirty="0" smtClean="0">
                <a:latin typeface="Meiryo UI" pitchFamily="50" charset="-128"/>
                <a:ea typeface="Meiryo UI" pitchFamily="50" charset="-128"/>
                <a:cs typeface="Meiryo UI" pitchFamily="50" charset="-128"/>
              </a:rPr>
              <a:t>兆円</a:t>
            </a:r>
            <a:r>
              <a:rPr kumimoji="1" lang="ja-JP" altLang="en-US" sz="1400" dirty="0" smtClean="0">
                <a:latin typeface="Meiryo UI" pitchFamily="50" charset="-128"/>
                <a:ea typeface="Meiryo UI" pitchFamily="50" charset="-128"/>
                <a:cs typeface="Meiryo UI" pitchFamily="50" charset="-128"/>
              </a:rPr>
              <a:t>（うち市内事業者　約</a:t>
            </a:r>
            <a:r>
              <a:rPr kumimoji="1" lang="en-US" altLang="ja-JP" sz="1400" dirty="0" smtClean="0">
                <a:latin typeface="Meiryo UI" pitchFamily="50" charset="-128"/>
                <a:ea typeface="Meiryo UI" pitchFamily="50" charset="-128"/>
                <a:cs typeface="Meiryo UI" pitchFamily="50" charset="-128"/>
              </a:rPr>
              <a:t>1</a:t>
            </a:r>
            <a:r>
              <a:rPr kumimoji="1" lang="ja-JP" altLang="en-US" sz="1400" dirty="0" smtClean="0">
                <a:latin typeface="Meiryo UI" pitchFamily="50" charset="-128"/>
                <a:ea typeface="Meiryo UI" pitchFamily="50" charset="-128"/>
                <a:cs typeface="Meiryo UI" pitchFamily="50" charset="-128"/>
              </a:rPr>
              <a:t>兆</a:t>
            </a:r>
            <a:r>
              <a:rPr kumimoji="1" lang="en-US" altLang="ja-JP" sz="1400" dirty="0" smtClean="0">
                <a:latin typeface="Meiryo UI" pitchFamily="50" charset="-128"/>
                <a:ea typeface="Meiryo UI" pitchFamily="50" charset="-128"/>
                <a:cs typeface="Meiryo UI" pitchFamily="50" charset="-128"/>
              </a:rPr>
              <a:t>5,000</a:t>
            </a:r>
            <a:r>
              <a:rPr kumimoji="1" lang="ja-JP" altLang="en-US" sz="1400" dirty="0" smtClean="0">
                <a:latin typeface="Meiryo UI" pitchFamily="50" charset="-128"/>
                <a:ea typeface="Meiryo UI" pitchFamily="50" charset="-128"/>
                <a:cs typeface="Meiryo UI" pitchFamily="50" charset="-128"/>
              </a:rPr>
              <a:t>億円）</a:t>
            </a:r>
            <a:endParaRPr kumimoji="1" lang="en-US" altLang="ja-JP" sz="700" dirty="0" smtClean="0">
              <a:latin typeface="Meiryo UI" pitchFamily="50" charset="-128"/>
              <a:ea typeface="Meiryo UI" pitchFamily="50" charset="-128"/>
              <a:cs typeface="Meiryo UI" pitchFamily="50" charset="-128"/>
            </a:endParaRPr>
          </a:p>
          <a:p>
            <a:endParaRPr kumimoji="1" lang="en-US" altLang="ja-JP" sz="700" dirty="0" smtClean="0">
              <a:latin typeface="Meiryo UI" pitchFamily="50" charset="-128"/>
              <a:ea typeface="Meiryo UI" pitchFamily="50" charset="-128"/>
              <a:cs typeface="Meiryo UI" pitchFamily="50" charset="-128"/>
            </a:endParaRPr>
          </a:p>
          <a:p>
            <a:r>
              <a:rPr lang="ja-JP" altLang="en-US" sz="1600" b="1" dirty="0" smtClean="0">
                <a:latin typeface="Meiryo UI" pitchFamily="50" charset="-128"/>
                <a:ea typeface="Meiryo UI" pitchFamily="50" charset="-128"/>
                <a:cs typeface="Meiryo UI" pitchFamily="50" charset="-128"/>
              </a:rPr>
              <a:t>● 利用者数：約</a:t>
            </a:r>
            <a:r>
              <a:rPr lang="en-US" altLang="ja-JP" sz="1600" b="1" dirty="0" smtClean="0">
                <a:latin typeface="Meiryo UI" pitchFamily="50" charset="-128"/>
                <a:ea typeface="Meiryo UI" pitchFamily="50" charset="-128"/>
                <a:cs typeface="Meiryo UI" pitchFamily="50" charset="-128"/>
              </a:rPr>
              <a:t>10</a:t>
            </a:r>
            <a:r>
              <a:rPr lang="ja-JP" altLang="en-US" sz="1600" b="1" dirty="0" smtClean="0">
                <a:latin typeface="Meiryo UI" pitchFamily="50" charset="-128"/>
                <a:ea typeface="Meiryo UI" pitchFamily="50" charset="-128"/>
                <a:cs typeface="Meiryo UI" pitchFamily="50" charset="-128"/>
              </a:rPr>
              <a:t>万社</a:t>
            </a:r>
            <a:r>
              <a:rPr lang="ja-JP" altLang="en-US" sz="1400" dirty="0" smtClean="0">
                <a:latin typeface="Meiryo UI" pitchFamily="50" charset="-128"/>
                <a:ea typeface="Meiryo UI" pitchFamily="50" charset="-128"/>
                <a:cs typeface="Meiryo UI" pitchFamily="50" charset="-128"/>
              </a:rPr>
              <a:t>（うち大阪市内事業者　約</a:t>
            </a:r>
            <a:r>
              <a:rPr lang="en-US" altLang="ja-JP" sz="1400" dirty="0" smtClean="0">
                <a:latin typeface="Meiryo UI" pitchFamily="50" charset="-128"/>
                <a:ea typeface="Meiryo UI" pitchFamily="50" charset="-128"/>
                <a:cs typeface="Meiryo UI" pitchFamily="50" charset="-128"/>
              </a:rPr>
              <a:t>45,000</a:t>
            </a:r>
            <a:r>
              <a:rPr lang="ja-JP" altLang="en-US" sz="1400" dirty="0" smtClean="0">
                <a:latin typeface="Meiryo UI" pitchFamily="50" charset="-128"/>
                <a:ea typeface="Meiryo UI" pitchFamily="50" charset="-128"/>
                <a:cs typeface="Meiryo UI" pitchFamily="50" charset="-128"/>
              </a:rPr>
              <a:t>社）</a:t>
            </a:r>
            <a:endParaRPr lang="en-US" altLang="ja-JP" sz="1400" dirty="0" smtClean="0">
              <a:latin typeface="Meiryo UI" pitchFamily="50" charset="-128"/>
              <a:ea typeface="Meiryo UI" pitchFamily="50" charset="-128"/>
              <a:cs typeface="Meiryo UI" pitchFamily="50" charset="-128"/>
            </a:endParaRPr>
          </a:p>
        </p:txBody>
      </p:sp>
      <p:sp>
        <p:nvSpPr>
          <p:cNvPr id="25" name="角丸四角形 24"/>
          <p:cNvSpPr/>
          <p:nvPr/>
        </p:nvSpPr>
        <p:spPr>
          <a:xfrm>
            <a:off x="2476381" y="4795655"/>
            <a:ext cx="4464496" cy="432000"/>
          </a:xfrm>
          <a:prstGeom prst="roundRect">
            <a:avLst>
              <a:gd name="adj" fmla="val 31632"/>
            </a:avLst>
          </a:prstGeom>
          <a:solidFill>
            <a:srgbClr val="0000CC"/>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200" b="1" dirty="0" smtClean="0">
                <a:solidFill>
                  <a:schemeClr val="bg1"/>
                </a:solidFill>
                <a:latin typeface="Meiryo UI" pitchFamily="50" charset="-128"/>
                <a:ea typeface="Meiryo UI" pitchFamily="50" charset="-128"/>
                <a:cs typeface="Meiryo UI" pitchFamily="50" charset="-128"/>
              </a:rPr>
              <a:t>大阪信用保証協会</a:t>
            </a:r>
            <a:endParaRPr kumimoji="1" lang="ja-JP" altLang="en-US" sz="2200" b="1" dirty="0">
              <a:solidFill>
                <a:schemeClr val="bg1"/>
              </a:solidFill>
              <a:latin typeface="Meiryo UI" pitchFamily="50" charset="-128"/>
              <a:ea typeface="Meiryo UI" pitchFamily="50" charset="-128"/>
              <a:cs typeface="Meiryo UI" pitchFamily="50" charset="-128"/>
            </a:endParaRPr>
          </a:p>
        </p:txBody>
      </p:sp>
      <p:sp>
        <p:nvSpPr>
          <p:cNvPr id="26" name="下矢印吹き出し 25"/>
          <p:cNvSpPr/>
          <p:nvPr/>
        </p:nvSpPr>
        <p:spPr>
          <a:xfrm>
            <a:off x="2789368" y="4290131"/>
            <a:ext cx="3816424" cy="530549"/>
          </a:xfrm>
          <a:prstGeom prst="downArrowCallout">
            <a:avLst>
              <a:gd name="adj1" fmla="val 14636"/>
              <a:gd name="adj2" fmla="val 17713"/>
              <a:gd name="adj3" fmla="val 13876"/>
              <a:gd name="adj4" fmla="val 18797"/>
            </a:avLst>
          </a:prstGeom>
          <a:solidFill>
            <a:srgbClr val="FFE07D"/>
          </a:solidFill>
          <a:ln/>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7" name="角丸四角形 26"/>
          <p:cNvSpPr/>
          <p:nvPr/>
        </p:nvSpPr>
        <p:spPr>
          <a:xfrm>
            <a:off x="991899" y="4188858"/>
            <a:ext cx="2654026" cy="364988"/>
          </a:xfrm>
          <a:prstGeom prst="roundRect">
            <a:avLst>
              <a:gd name="adj" fmla="val 50000"/>
            </a:avLst>
          </a:prstGeom>
          <a:solidFill>
            <a:schemeClr val="bg1"/>
          </a:solidFill>
          <a:ln w="12700">
            <a:solidFill>
              <a:srgbClr val="000000"/>
            </a:solidFill>
            <a:prstDash val="sysDot"/>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smtClean="0">
                <a:solidFill>
                  <a:schemeClr val="tx1"/>
                </a:solidFill>
                <a:latin typeface="Meiryo UI" pitchFamily="50" charset="-128"/>
                <a:ea typeface="Meiryo UI" pitchFamily="50" charset="-128"/>
                <a:cs typeface="Meiryo UI" pitchFamily="50" charset="-128"/>
              </a:rPr>
              <a:t>大阪府中小企業信用保証協会</a:t>
            </a:r>
            <a:endParaRPr kumimoji="1" lang="ja-JP" altLang="en-US" sz="1400" b="1" dirty="0">
              <a:solidFill>
                <a:schemeClr val="tx1"/>
              </a:solidFill>
              <a:latin typeface="Meiryo UI" pitchFamily="50" charset="-128"/>
              <a:ea typeface="Meiryo UI" pitchFamily="50" charset="-128"/>
              <a:cs typeface="Meiryo UI" pitchFamily="50" charset="-128"/>
            </a:endParaRPr>
          </a:p>
        </p:txBody>
      </p:sp>
      <p:sp>
        <p:nvSpPr>
          <p:cNvPr id="28" name="角丸四角形 27"/>
          <p:cNvSpPr/>
          <p:nvPr/>
        </p:nvSpPr>
        <p:spPr>
          <a:xfrm>
            <a:off x="5942725" y="4188858"/>
            <a:ext cx="2239704" cy="336413"/>
          </a:xfrm>
          <a:prstGeom prst="roundRect">
            <a:avLst>
              <a:gd name="adj" fmla="val 50000"/>
            </a:avLst>
          </a:prstGeom>
          <a:solidFill>
            <a:schemeClr val="bg1"/>
          </a:solidFill>
          <a:ln w="12700">
            <a:solidFill>
              <a:srgbClr val="000000"/>
            </a:solidFill>
            <a:prstDash val="sysDot"/>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smtClean="0">
                <a:solidFill>
                  <a:schemeClr val="tx1"/>
                </a:solidFill>
                <a:latin typeface="Meiryo UI" pitchFamily="50" charset="-128"/>
                <a:ea typeface="Meiryo UI" pitchFamily="50" charset="-128"/>
                <a:cs typeface="Meiryo UI" pitchFamily="50" charset="-128"/>
              </a:rPr>
              <a:t>大阪市信用保証協会</a:t>
            </a:r>
            <a:endParaRPr kumimoji="1" lang="ja-JP" altLang="en-US" sz="1400" b="1" dirty="0">
              <a:solidFill>
                <a:schemeClr val="tx1"/>
              </a:solidFill>
              <a:latin typeface="Meiryo UI" pitchFamily="50" charset="-128"/>
              <a:ea typeface="Meiryo UI" pitchFamily="50" charset="-128"/>
              <a:cs typeface="Meiryo UI" pitchFamily="50" charset="-128"/>
            </a:endParaRPr>
          </a:p>
        </p:txBody>
      </p:sp>
      <p:sp>
        <p:nvSpPr>
          <p:cNvPr id="29" name="テキスト ボックス 28"/>
          <p:cNvSpPr txBox="1"/>
          <p:nvPr/>
        </p:nvSpPr>
        <p:spPr>
          <a:xfrm>
            <a:off x="4308878" y="4063424"/>
            <a:ext cx="934871" cy="369332"/>
          </a:xfrm>
          <a:prstGeom prst="rect">
            <a:avLst/>
          </a:prstGeom>
          <a:noFill/>
        </p:spPr>
        <p:txBody>
          <a:bodyPr wrap="none" rtlCol="0">
            <a:spAutoFit/>
          </a:bodyPr>
          <a:lstStyle/>
          <a:p>
            <a:r>
              <a:rPr kumimoji="1" lang="ja-JP" altLang="en-US" sz="1800" b="1" dirty="0" smtClean="0">
                <a:latin typeface="Meiryo UI" pitchFamily="50" charset="-128"/>
                <a:ea typeface="Meiryo UI" pitchFamily="50" charset="-128"/>
                <a:cs typeface="Meiryo UI" pitchFamily="50" charset="-128"/>
              </a:rPr>
              <a:t>合併</a:t>
            </a:r>
            <a:r>
              <a:rPr lang="en-US" altLang="ja-JP" sz="12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295726" y="3779748"/>
            <a:ext cx="2550698" cy="369332"/>
          </a:xfrm>
          <a:prstGeom prst="rect">
            <a:avLst/>
          </a:prstGeom>
          <a:noFill/>
        </p:spPr>
        <p:txBody>
          <a:bodyPr wrap="none" rtlCol="0">
            <a:spAutoFit/>
          </a:bodyPr>
          <a:lstStyle/>
          <a:p>
            <a:r>
              <a:rPr lang="ja-JP" altLang="en-US" b="1" dirty="0">
                <a:latin typeface="Meiryo UI" pitchFamily="50" charset="-128"/>
                <a:ea typeface="Meiryo UI" pitchFamily="50" charset="-128"/>
                <a:cs typeface="Meiryo UI" pitchFamily="50" charset="-128"/>
              </a:rPr>
              <a:t>◇</a:t>
            </a:r>
            <a:r>
              <a:rPr kumimoji="1" lang="ja-JP" altLang="en-US" b="1" dirty="0" smtClean="0">
                <a:latin typeface="Meiryo UI" pitchFamily="50" charset="-128"/>
                <a:ea typeface="Meiryo UI" pitchFamily="50" charset="-128"/>
                <a:cs typeface="Meiryo UI" pitchFamily="50" charset="-128"/>
              </a:rPr>
              <a:t> </a:t>
            </a:r>
            <a:r>
              <a:rPr lang="ja-JP" altLang="en-US" b="1" dirty="0">
                <a:latin typeface="Meiryo UI" pitchFamily="50" charset="-128"/>
                <a:ea typeface="Meiryo UI" pitchFamily="50" charset="-128"/>
                <a:cs typeface="Meiryo UI" pitchFamily="50" charset="-128"/>
              </a:rPr>
              <a:t>合併後</a:t>
            </a:r>
            <a:r>
              <a:rPr lang="ja-JP" altLang="en-US" b="1" dirty="0" smtClean="0">
                <a:latin typeface="Meiryo UI" pitchFamily="50" charset="-128"/>
                <a:ea typeface="Meiryo UI" pitchFamily="50" charset="-128"/>
                <a:cs typeface="Meiryo UI" pitchFamily="50" charset="-128"/>
              </a:rPr>
              <a:t>の新保証協会</a:t>
            </a:r>
            <a:endParaRPr kumimoji="1" lang="ja-JP" altLang="en-US" b="1" dirty="0">
              <a:latin typeface="Meiryo UI" pitchFamily="50" charset="-128"/>
              <a:ea typeface="Meiryo UI" pitchFamily="50" charset="-128"/>
              <a:cs typeface="Meiryo UI" pitchFamily="50" charset="-128"/>
            </a:endParaRPr>
          </a:p>
        </p:txBody>
      </p:sp>
      <p:sp>
        <p:nvSpPr>
          <p:cNvPr id="31" name="正方形/長方形 30"/>
          <p:cNvSpPr/>
          <p:nvPr/>
        </p:nvSpPr>
        <p:spPr>
          <a:xfrm>
            <a:off x="2647602" y="4520153"/>
            <a:ext cx="3751956" cy="246221"/>
          </a:xfrm>
          <a:prstGeom prst="rect">
            <a:avLst/>
          </a:prstGeom>
          <a:noFill/>
        </p:spPr>
        <p:txBody>
          <a:bodyPr wrap="square">
            <a:spAutoFit/>
          </a:bodyPr>
          <a:lstStyle/>
          <a:p>
            <a:pPr algn="ctr"/>
            <a:r>
              <a:rPr lang="en-US" altLang="ja-JP" sz="1000" dirty="0" smtClean="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信用</a:t>
            </a:r>
            <a:r>
              <a:rPr lang="ja-JP" altLang="en-US" sz="1000" dirty="0">
                <a:latin typeface="Meiryo UI" pitchFamily="50" charset="-128"/>
                <a:ea typeface="Meiryo UI" pitchFamily="50" charset="-128"/>
                <a:cs typeface="Meiryo UI" pitchFamily="50" charset="-128"/>
              </a:rPr>
              <a:t>保証協会法の規定に</a:t>
            </a:r>
            <a:r>
              <a:rPr lang="ja-JP" altLang="en-US" sz="1000" dirty="0" smtClean="0">
                <a:latin typeface="Meiryo UI" pitchFamily="50" charset="-128"/>
                <a:ea typeface="Meiryo UI" pitchFamily="50" charset="-128"/>
                <a:cs typeface="Meiryo UI" pitchFamily="50" charset="-128"/>
              </a:rPr>
              <a:t>基づく主務</a:t>
            </a:r>
            <a:r>
              <a:rPr lang="ja-JP" altLang="en-US" sz="1000" dirty="0">
                <a:latin typeface="Meiryo UI" pitchFamily="50" charset="-128"/>
                <a:ea typeface="Meiryo UI" pitchFamily="50" charset="-128"/>
                <a:cs typeface="Meiryo UI" pitchFamily="50" charset="-128"/>
              </a:rPr>
              <a:t>大臣の</a:t>
            </a:r>
            <a:r>
              <a:rPr lang="ja-JP" altLang="en-US" sz="1000" dirty="0" smtClean="0">
                <a:latin typeface="Meiryo UI" pitchFamily="50" charset="-128"/>
                <a:ea typeface="Meiryo UI" pitchFamily="50" charset="-128"/>
                <a:cs typeface="Meiryo UI" pitchFamily="50" charset="-128"/>
              </a:rPr>
              <a:t>認可</a:t>
            </a:r>
            <a:endParaRPr lang="ja-JP" altLang="en-US" sz="1000" dirty="0">
              <a:latin typeface="Meiryo UI" pitchFamily="50" charset="-128"/>
              <a:ea typeface="Meiryo UI" pitchFamily="50" charset="-128"/>
              <a:cs typeface="Meiryo UI" pitchFamily="50" charset="-128"/>
            </a:endParaRPr>
          </a:p>
        </p:txBody>
      </p:sp>
      <p:grpSp>
        <p:nvGrpSpPr>
          <p:cNvPr id="32" name="グループ化 31"/>
          <p:cNvGrpSpPr/>
          <p:nvPr/>
        </p:nvGrpSpPr>
        <p:grpSpPr>
          <a:xfrm>
            <a:off x="4491537" y="658029"/>
            <a:ext cx="2254351" cy="276999"/>
            <a:chOff x="55314" y="3723597"/>
            <a:chExt cx="2254351" cy="276999"/>
          </a:xfrm>
        </p:grpSpPr>
        <p:sp>
          <p:nvSpPr>
            <p:cNvPr id="33" name="テキスト ボックス 32"/>
            <p:cNvSpPr txBox="1"/>
            <p:nvPr/>
          </p:nvSpPr>
          <p:spPr>
            <a:xfrm>
              <a:off x="55314" y="3723597"/>
              <a:ext cx="1467068" cy="276999"/>
            </a:xfrm>
            <a:prstGeom prst="rect">
              <a:avLst/>
            </a:prstGeom>
            <a:noFill/>
          </p:spPr>
          <p:txBody>
            <a:bodyPr wrap="none" rtlCol="0">
              <a:spAutoFit/>
            </a:bodyPr>
            <a:lstStyle/>
            <a:p>
              <a:r>
                <a:rPr kumimoji="1" lang="ja-JP" altLang="en-US" sz="1200" b="1" dirty="0" smtClean="0">
                  <a:latin typeface="Meiryo UI" pitchFamily="50" charset="-128"/>
                  <a:ea typeface="Meiryo UI" pitchFamily="50" charset="-128"/>
                  <a:cs typeface="Meiryo UI" pitchFamily="50" charset="-128"/>
                </a:rPr>
                <a:t>◇ 合併協議会委員</a:t>
              </a:r>
              <a:endParaRPr kumimoji="1" lang="ja-JP" altLang="en-US" sz="1200" b="1"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1403648" y="3789040"/>
              <a:ext cx="906017" cy="200055"/>
            </a:xfrm>
            <a:prstGeom prst="rect">
              <a:avLst/>
            </a:prstGeom>
            <a:noFill/>
          </p:spPr>
          <p:txBody>
            <a:bodyPr wrap="none" rtlCol="0">
              <a:spAutoFit/>
            </a:bodyPr>
            <a:lstStyle/>
            <a:p>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H26.3.31</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現在</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5" name="テキスト ボックス 34"/>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a:t>
            </a:r>
            <a:r>
              <a:rPr lang="en-US" altLang="ja-JP" sz="1600" u="sng" dirty="0" smtClean="0"/>
              <a:t>A11.(21</a:t>
            </a:r>
            <a:r>
              <a:rPr lang="en-US" altLang="ja-JP" sz="1600" u="sng" dirty="0"/>
              <a:t>)</a:t>
            </a:r>
            <a:r>
              <a:rPr lang="ja-JP" altLang="en-US" sz="1600" u="sng" dirty="0" smtClean="0"/>
              <a:t>　、市　</a:t>
            </a:r>
            <a:r>
              <a:rPr lang="en-US" altLang="ja-JP" sz="1600" u="sng" dirty="0"/>
              <a:t>A</a:t>
            </a:r>
            <a:r>
              <a:rPr lang="en-US" altLang="ja-JP" sz="1600" u="sng" dirty="0" smtClean="0"/>
              <a:t>12.(30)</a:t>
            </a:r>
            <a:r>
              <a:rPr lang="ja-JP" altLang="en-US" sz="1600" u="sng" dirty="0" smtClean="0"/>
              <a:t>　</a:t>
            </a:r>
            <a:endParaRPr lang="en-US" altLang="ja-JP" sz="1600" u="sng" dirty="0" smtClean="0"/>
          </a:p>
        </p:txBody>
      </p:sp>
    </p:spTree>
    <p:extLst>
      <p:ext uri="{BB962C8B-B14F-4D97-AF65-F5344CB8AC3E}">
        <p14:creationId xmlns:p14="http://schemas.microsoft.com/office/powerpoint/2010/main" val="139174239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135</a:t>
            </a:fld>
            <a:endParaRPr kumimoji="1" lang="ja-JP" altLang="en-US" dirty="0"/>
          </a:p>
        </p:txBody>
      </p:sp>
      <p:sp>
        <p:nvSpPr>
          <p:cNvPr id="8" name="テキスト ボックス 7"/>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Ｂ２．（４３）、市　Ｂ５．（</a:t>
            </a:r>
            <a:r>
              <a:rPr lang="ja-JP" altLang="en-US" sz="1600" u="sng" dirty="0"/>
              <a:t>６７</a:t>
            </a:r>
            <a:r>
              <a:rPr lang="ja-JP" altLang="en-US" sz="1600" u="sng" dirty="0" smtClean="0"/>
              <a:t>）</a:t>
            </a:r>
            <a:endParaRPr lang="en-US" altLang="ja-JP" sz="1600" u="sng" dirty="0" smtClean="0"/>
          </a:p>
        </p:txBody>
      </p:sp>
      <p:sp>
        <p:nvSpPr>
          <p:cNvPr id="6" name="テキスト ボックス 5"/>
          <p:cNvSpPr txBox="1"/>
          <p:nvPr/>
        </p:nvSpPr>
        <p:spPr>
          <a:xfrm>
            <a:off x="-14684" y="0"/>
            <a:ext cx="602684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５</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②　府立病院・市民病院の統合</a:t>
            </a:r>
            <a:endPar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1823849009"/>
              </p:ext>
            </p:extLst>
          </p:nvPr>
        </p:nvGraphicFramePr>
        <p:xfrm>
          <a:off x="251520" y="620688"/>
          <a:ext cx="8712968" cy="608584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solidFill>
                            <a:schemeClr val="tx1"/>
                          </a:solidFill>
                        </a:rPr>
                        <a:t>＜</a:t>
                      </a:r>
                      <a:r>
                        <a:rPr kumimoji="1" lang="en-US" altLang="ja-JP" dirty="0" smtClean="0">
                          <a:solidFill>
                            <a:schemeClr val="tx1"/>
                          </a:solidFill>
                        </a:rPr>
                        <a:t>Why</a:t>
                      </a:r>
                      <a:r>
                        <a:rPr kumimoji="1" lang="ja-JP" altLang="en-US" dirty="0" smtClean="0">
                          <a:solidFill>
                            <a:schemeClr val="tx1"/>
                          </a:solidFill>
                        </a:rPr>
                        <a:t>＞</a:t>
                      </a:r>
                      <a:endParaRPr kumimoji="1" lang="ja-JP" altLang="en-US"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Vision</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What</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Outcome</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533816">
                <a:tc>
                  <a:txBody>
                    <a:bodyPr/>
                    <a:lstStyle/>
                    <a:p>
                      <a:pPr marL="0" indent="0"/>
                      <a:r>
                        <a:rPr kumimoji="1" lang="ja-JP" altLang="en-US" sz="1400" b="1" u="none" dirty="0" smtClean="0">
                          <a:solidFill>
                            <a:schemeClr val="tx1"/>
                          </a:solidFill>
                        </a:rPr>
                        <a:t>１．公費負担</a:t>
                      </a:r>
                      <a:endParaRPr kumimoji="1" lang="en-US" altLang="ja-JP" sz="1400" b="1" u="none" dirty="0" smtClean="0">
                        <a:solidFill>
                          <a:schemeClr val="tx1"/>
                        </a:solidFill>
                      </a:endParaRPr>
                    </a:p>
                    <a:p>
                      <a:pPr marL="0" indent="0"/>
                      <a:r>
                        <a:rPr kumimoji="1" lang="ja-JP" altLang="en-US" sz="1400" u="none" dirty="0" smtClean="0">
                          <a:solidFill>
                            <a:schemeClr val="tx1"/>
                          </a:solidFill>
                        </a:rPr>
                        <a:t>・府立病院、市民病院とも年々抑制傾向にあるが、年間百数十億円の税を投入し、他の自治体公立病院と比べても相対的に公費負担が大きい</a:t>
                      </a:r>
                      <a:endParaRPr kumimoji="1" lang="en-US" altLang="ja-JP" sz="1400" u="none" dirty="0" smtClean="0">
                        <a:solidFill>
                          <a:schemeClr val="tx1"/>
                        </a:solidFill>
                      </a:endParaRPr>
                    </a:p>
                    <a:p>
                      <a:pPr marL="0" indent="0"/>
                      <a:endParaRPr kumimoji="1" lang="en-US" altLang="ja-JP" sz="1400" u="none" dirty="0" smtClean="0">
                        <a:solidFill>
                          <a:schemeClr val="tx1"/>
                        </a:solidFill>
                      </a:endParaRPr>
                    </a:p>
                    <a:p>
                      <a:pPr marL="0" indent="0"/>
                      <a:r>
                        <a:rPr kumimoji="1" lang="ja-JP" altLang="en-US" sz="1400" b="1" u="none" dirty="0" smtClean="0">
                          <a:solidFill>
                            <a:schemeClr val="tx1"/>
                          </a:solidFill>
                        </a:rPr>
                        <a:t>２．収支改善</a:t>
                      </a:r>
                      <a:endParaRPr kumimoji="1" lang="en-US" altLang="ja-JP" sz="1400" b="1" u="none" dirty="0" smtClean="0">
                        <a:solidFill>
                          <a:schemeClr val="tx1"/>
                        </a:solidFill>
                      </a:endParaRPr>
                    </a:p>
                    <a:p>
                      <a:pPr marL="0" indent="0"/>
                      <a:r>
                        <a:rPr kumimoji="1" lang="ja-JP" altLang="en-US" sz="1400" u="none" dirty="0" smtClean="0">
                          <a:solidFill>
                            <a:schemeClr val="tx1"/>
                          </a:solidFill>
                        </a:rPr>
                        <a:t>・府立病院は</a:t>
                      </a:r>
                      <a:r>
                        <a:rPr kumimoji="1" lang="en-US" altLang="ja-JP" sz="1400" u="none" dirty="0" smtClean="0">
                          <a:solidFill>
                            <a:schemeClr val="tx1"/>
                          </a:solidFill>
                        </a:rPr>
                        <a:t>2006</a:t>
                      </a:r>
                      <a:r>
                        <a:rPr kumimoji="1" lang="ja-JP" altLang="en-US" sz="1400" u="none" dirty="0" smtClean="0">
                          <a:solidFill>
                            <a:schemeClr val="tx1"/>
                          </a:solidFill>
                        </a:rPr>
                        <a:t>年に、市民病院は</a:t>
                      </a:r>
                      <a:r>
                        <a:rPr kumimoji="1" lang="en-US" altLang="ja-JP" sz="1400" u="none" dirty="0" smtClean="0">
                          <a:solidFill>
                            <a:schemeClr val="tx1"/>
                          </a:solidFill>
                        </a:rPr>
                        <a:t>2009</a:t>
                      </a:r>
                      <a:r>
                        <a:rPr kumimoji="1" lang="ja-JP" altLang="en-US" sz="1400" u="none" dirty="0" smtClean="0">
                          <a:solidFill>
                            <a:schemeClr val="tx1"/>
                          </a:solidFill>
                        </a:rPr>
                        <a:t>年にそれぞれ黒字に転じているが、それまでは非常に厳しい経営状態が続いていた</a:t>
                      </a:r>
                      <a:endParaRPr kumimoji="1" lang="en-US" altLang="ja-JP" sz="1400" u="none" dirty="0" smtClean="0">
                        <a:solidFill>
                          <a:schemeClr val="tx1"/>
                        </a:solidFill>
                      </a:endParaRPr>
                    </a:p>
                    <a:p>
                      <a:pPr marL="0" indent="0"/>
                      <a:endParaRPr kumimoji="1" lang="en-US" altLang="ja-JP" sz="1400" u="none" dirty="0" smtClean="0">
                        <a:solidFill>
                          <a:schemeClr val="tx1"/>
                        </a:solidFill>
                      </a:endParaRPr>
                    </a:p>
                    <a:p>
                      <a:pPr marL="0" indent="0"/>
                      <a:r>
                        <a:rPr kumimoji="1" lang="ja-JP" altLang="en-US" sz="1400" b="1" u="none" dirty="0" smtClean="0">
                          <a:solidFill>
                            <a:schemeClr val="tx1"/>
                          </a:solidFill>
                        </a:rPr>
                        <a:t>３．経営形態の見直し</a:t>
                      </a:r>
                      <a:endParaRPr kumimoji="1" lang="en-US" altLang="ja-JP" sz="1400" b="1" u="none" dirty="0" smtClean="0">
                        <a:solidFill>
                          <a:schemeClr val="tx1"/>
                        </a:solidFill>
                      </a:endParaRPr>
                    </a:p>
                    <a:p>
                      <a:pPr marL="0" indent="0"/>
                      <a:r>
                        <a:rPr kumimoji="1" lang="ja-JP" altLang="en-US" sz="1400" u="none" dirty="0" smtClean="0">
                          <a:solidFill>
                            <a:schemeClr val="tx1"/>
                          </a:solidFill>
                        </a:rPr>
                        <a:t>・府立病院は、</a:t>
                      </a:r>
                      <a:r>
                        <a:rPr kumimoji="1" lang="en-US" altLang="ja-JP" sz="1400" u="none" dirty="0" smtClean="0">
                          <a:solidFill>
                            <a:schemeClr val="tx1"/>
                          </a:solidFill>
                        </a:rPr>
                        <a:t>2006</a:t>
                      </a:r>
                      <a:r>
                        <a:rPr kumimoji="1" lang="ja-JP" altLang="en-US" sz="1400" u="none" dirty="0" smtClean="0">
                          <a:solidFill>
                            <a:schemeClr val="tx1"/>
                          </a:solidFill>
                        </a:rPr>
                        <a:t>年度に独立行政法人化（公務員型）、市民病院は</a:t>
                      </a:r>
                      <a:r>
                        <a:rPr kumimoji="1" lang="en-US" altLang="ja-JP" sz="1400" u="none" dirty="0" smtClean="0">
                          <a:solidFill>
                            <a:schemeClr val="tx1"/>
                          </a:solidFill>
                        </a:rPr>
                        <a:t>2009</a:t>
                      </a:r>
                      <a:r>
                        <a:rPr kumimoji="1" lang="ja-JP" altLang="en-US" sz="1400" u="none" dirty="0" smtClean="0">
                          <a:solidFill>
                            <a:schemeClr val="tx1"/>
                          </a:solidFill>
                        </a:rPr>
                        <a:t>年度に公営企業の全部適用に移行するなど、経営形態の見直しを実施</a:t>
                      </a:r>
                      <a:endParaRPr kumimoji="1" lang="en-US" altLang="ja-JP" sz="1400" u="none" dirty="0" smtClean="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・市民病院の独立行政法人化を進めるともに、将来の府立病院、市民病院の経営統合を目指す</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・府市で</a:t>
                      </a:r>
                      <a:r>
                        <a:rPr kumimoji="1" lang="en-US" altLang="ja-JP" sz="1400" u="none" dirty="0" smtClean="0">
                          <a:solidFill>
                            <a:schemeClr val="tx1"/>
                          </a:solidFill>
                        </a:rPr>
                        <a:t>200</a:t>
                      </a:r>
                      <a:r>
                        <a:rPr kumimoji="1" lang="ja-JP" altLang="en-US" sz="1400" u="none" dirty="0" smtClean="0">
                          <a:solidFill>
                            <a:schemeClr val="tx1"/>
                          </a:solidFill>
                        </a:rPr>
                        <a:t>億円にのぼる公費負担（運営費負担金）の抑制等、さらなる経営改善に取り組む</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・府域全体の医療資源の有効活用・最適配置に向けた具体的な検討を進める</a:t>
                      </a:r>
                      <a:endParaRPr kumimoji="1" lang="en-US" altLang="ja-JP" sz="1400" u="none" dirty="0" smtClean="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rPr>
                        <a:t>１．住吉母子医療センターの整備</a:t>
                      </a:r>
                      <a:endParaRPr kumimoji="1" lang="en-US" altLang="ja-JP" sz="1400" b="1"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・府立急性期・総合医療センター内に府市共同となる住吉母子医療センター（仮称）を整備する</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・住吉市民病院用地に民間病院を誘致し、上記と一体的に大阪市南部地域の小児周産期医療機能の充実を図る</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rPr>
                        <a:t>２．独法化と経営統合</a:t>
                      </a:r>
                      <a:endParaRPr kumimoji="1" lang="en-US" altLang="ja-JP" sz="1400" b="1"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・府立病院独法の非公務員化（</a:t>
                      </a:r>
                      <a:r>
                        <a:rPr kumimoji="1" lang="en-US" altLang="ja-JP" sz="1400" u="none" dirty="0" smtClean="0">
                          <a:solidFill>
                            <a:schemeClr val="tx1"/>
                          </a:solidFill>
                        </a:rPr>
                        <a:t>2014</a:t>
                      </a:r>
                      <a:r>
                        <a:rPr kumimoji="1" lang="ja-JP" altLang="en-US" sz="1400" u="none" dirty="0" smtClean="0">
                          <a:solidFill>
                            <a:schemeClr val="tx1"/>
                          </a:solidFill>
                        </a:rPr>
                        <a:t>年実施）、市民病院の独法化を進めるとともに、将来の府・市病院の経営統合を目指す</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rPr>
                        <a:t>３．病院の経営改善</a:t>
                      </a:r>
                      <a:endParaRPr kumimoji="1" lang="en-US" altLang="ja-JP" sz="1400" b="1"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・公費負担の更なる適正化を実現するため、外部による検証も含めた抜本的な経営改善に取り組む</a:t>
                      </a:r>
                      <a:endParaRPr kumimoji="1" lang="en-US" altLang="ja-JP" sz="1400" u="none" dirty="0" smtClean="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dirty="0" smtClean="0">
                          <a:solidFill>
                            <a:schemeClr val="tx1"/>
                          </a:solidFill>
                        </a:rPr>
                        <a:t>１．経営形態の見直し</a:t>
                      </a:r>
                      <a:endParaRPr kumimoji="1" lang="en-US" altLang="ja-JP" sz="1400" b="1" i="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①府立病院</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u="none" dirty="0" smtClean="0">
                          <a:solidFill>
                            <a:schemeClr val="tx1"/>
                          </a:solidFill>
                        </a:rPr>
                        <a:t>2014</a:t>
                      </a:r>
                      <a:r>
                        <a:rPr kumimoji="1" lang="ja-JP" altLang="en-US" sz="1400" u="none" dirty="0" smtClean="0">
                          <a:solidFill>
                            <a:schemeClr val="tx1"/>
                          </a:solidFill>
                        </a:rPr>
                        <a:t>年</a:t>
                      </a:r>
                      <a:r>
                        <a:rPr kumimoji="1" lang="en-US" altLang="ja-JP" sz="1400" u="none" dirty="0" smtClean="0">
                          <a:solidFill>
                            <a:schemeClr val="tx1"/>
                          </a:solidFill>
                        </a:rPr>
                        <a:t>4</a:t>
                      </a:r>
                      <a:r>
                        <a:rPr kumimoji="1" lang="ja-JP" altLang="en-US" sz="1400" u="none" dirty="0" smtClean="0">
                          <a:solidFill>
                            <a:schemeClr val="tx1"/>
                          </a:solidFill>
                        </a:rPr>
                        <a:t>月から非公務員型の地方独立行政法人に移行</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②市民病院</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u="none" dirty="0" smtClean="0">
                          <a:solidFill>
                            <a:schemeClr val="tx1"/>
                          </a:solidFill>
                        </a:rPr>
                        <a:t>2014</a:t>
                      </a:r>
                      <a:r>
                        <a:rPr kumimoji="1" lang="ja-JP" altLang="en-US" sz="1400" u="none" dirty="0" smtClean="0">
                          <a:solidFill>
                            <a:schemeClr val="tx1"/>
                          </a:solidFill>
                        </a:rPr>
                        <a:t>年</a:t>
                      </a:r>
                      <a:r>
                        <a:rPr kumimoji="1" lang="en-US" altLang="ja-JP" sz="1400" u="none" dirty="0" smtClean="0">
                          <a:solidFill>
                            <a:schemeClr val="tx1"/>
                          </a:solidFill>
                        </a:rPr>
                        <a:t>10</a:t>
                      </a:r>
                      <a:r>
                        <a:rPr kumimoji="1" lang="ja-JP" altLang="en-US" sz="1400" u="none" dirty="0" smtClean="0">
                          <a:solidFill>
                            <a:schemeClr val="tx1"/>
                          </a:solidFill>
                        </a:rPr>
                        <a:t>月の地方独立行政法人化（非公務員型）を目指す</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rPr>
                        <a:t>２．経営改善計画</a:t>
                      </a:r>
                      <a:endParaRPr kumimoji="1" lang="en-US" altLang="ja-JP" sz="1400" b="1"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・外部の検証も含めた抜本的な経営改善について検討を進める</a:t>
                      </a:r>
                      <a:endParaRPr kumimoji="1" lang="en-US" altLang="ja-JP" sz="1400" u="none" strike="sngStrik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rPr>
                        <a:t>３．統合に向けた作業</a:t>
                      </a:r>
                      <a:endParaRPr kumimoji="1" lang="en-US" altLang="ja-JP" sz="1400" b="1"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・将来の病院統合に向け、法人設立のための各種手続きのほか府市両法人の人事・給与、会計制度等の一元化やシステム構築など、協議を進める</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rPr>
                        <a:t>４．医療資源の有効活用</a:t>
                      </a:r>
                      <a:endParaRPr kumimoji="1" lang="en-US" altLang="ja-JP" sz="1400" b="1"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・府域全体の医療資源の有効活用に向けた検討を進める</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8715964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9512" y="404664"/>
            <a:ext cx="5687393" cy="338554"/>
          </a:xfrm>
          <a:prstGeom prst="rect">
            <a:avLst/>
          </a:prstGeom>
        </p:spPr>
        <p:txBody>
          <a:bodyPr wrap="square">
            <a:spAutoFit/>
          </a:bodyPr>
          <a:lstStyle/>
          <a:p>
            <a:r>
              <a:rPr lang="ja-JP" altLang="en-US" sz="1600" dirty="0" smtClean="0">
                <a:latin typeface="ＭＳ Ｐゴシック" panose="020B0600070205080204" pitchFamily="50" charset="-128"/>
                <a:ea typeface="ＭＳ Ｐゴシック" panose="020B0600070205080204" pitchFamily="50" charset="-128"/>
                <a:cs typeface="メイリオ" pitchFamily="50" charset="-128"/>
              </a:rPr>
              <a:t>■府</a:t>
            </a:r>
            <a:r>
              <a:rPr lang="ja-JP" altLang="en-US" sz="1600" dirty="0">
                <a:latin typeface="ＭＳ Ｐゴシック" panose="020B0600070205080204" pitchFamily="50" charset="-128"/>
                <a:ea typeface="ＭＳ Ｐゴシック" panose="020B0600070205080204" pitchFamily="50" charset="-128"/>
                <a:cs typeface="メイリオ" pitchFamily="50" charset="-128"/>
              </a:rPr>
              <a:t>市病院の公費負担と経常損益の</a:t>
            </a:r>
            <a:r>
              <a:rPr lang="ja-JP" altLang="en-US" sz="1600" dirty="0" smtClean="0">
                <a:latin typeface="ＭＳ Ｐゴシック" panose="020B0600070205080204" pitchFamily="50" charset="-128"/>
                <a:ea typeface="ＭＳ Ｐゴシック" panose="020B0600070205080204" pitchFamily="50" charset="-128"/>
                <a:cs typeface="メイリオ" pitchFamily="50" charset="-128"/>
              </a:rPr>
              <a:t>推移</a:t>
            </a:r>
            <a:r>
              <a:rPr lang="ja-JP" altLang="en-US" sz="1600" dirty="0">
                <a:latin typeface="ＭＳ Ｐゴシック" panose="020B0600070205080204" pitchFamily="50" charset="-128"/>
                <a:ea typeface="ＭＳ Ｐゴシック" panose="020B0600070205080204" pitchFamily="50" charset="-128"/>
                <a:cs typeface="メイリオ" pitchFamily="50" charset="-128"/>
              </a:rPr>
              <a:t>　</a:t>
            </a:r>
            <a:r>
              <a:rPr lang="en-US" altLang="ja-JP" sz="1600" dirty="0" smtClean="0">
                <a:latin typeface="ＭＳ Ｐゴシック" panose="020B0600070205080204" pitchFamily="50" charset="-128"/>
                <a:ea typeface="ＭＳ Ｐゴシック" panose="020B0600070205080204" pitchFamily="50" charset="-128"/>
                <a:cs typeface="メイリオ" pitchFamily="50" charset="-128"/>
              </a:rPr>
              <a:t>[</a:t>
            </a:r>
            <a:r>
              <a:rPr lang="ja-JP" altLang="en-US" sz="1600" dirty="0" smtClean="0">
                <a:latin typeface="ＭＳ Ｐゴシック" panose="020B0600070205080204" pitchFamily="50" charset="-128"/>
                <a:ea typeface="ＭＳ Ｐゴシック" panose="020B0600070205080204" pitchFamily="50" charset="-128"/>
                <a:cs typeface="メイリオ" pitchFamily="50" charset="-128"/>
              </a:rPr>
              <a:t>単位億円</a:t>
            </a:r>
            <a:r>
              <a:rPr lang="en-US" altLang="ja-JP" sz="1600" dirty="0">
                <a:latin typeface="ＭＳ Ｐゴシック" panose="020B0600070205080204" pitchFamily="50" charset="-128"/>
                <a:ea typeface="ＭＳ Ｐゴシック" panose="020B0600070205080204" pitchFamily="50" charset="-128"/>
                <a:cs typeface="メイリオ" pitchFamily="50" charset="-128"/>
              </a:rPr>
              <a:t>]</a:t>
            </a:r>
            <a:endParaRPr lang="ja-JP" altLang="en-US" sz="1200" dirty="0">
              <a:latin typeface="ＭＳ Ｐゴシック" panose="020B0600070205080204" pitchFamily="50" charset="-128"/>
              <a:ea typeface="ＭＳ Ｐゴシック" panose="020B0600070205080204" pitchFamily="50" charset="-128"/>
            </a:endParaRPr>
          </a:p>
        </p:txBody>
      </p:sp>
      <p:sp>
        <p:nvSpPr>
          <p:cNvPr id="23" name="テキスト ボックス 22"/>
          <p:cNvSpPr txBox="1"/>
          <p:nvPr/>
        </p:nvSpPr>
        <p:spPr>
          <a:xfrm>
            <a:off x="8460432" y="6488668"/>
            <a:ext cx="683568" cy="369332"/>
          </a:xfrm>
          <a:prstGeom prst="rect">
            <a:avLst/>
          </a:prstGeom>
          <a:noFill/>
        </p:spPr>
        <p:txBody>
          <a:bodyPr wrap="square" rtlCol="0">
            <a:spAutoFit/>
          </a:bodyPr>
          <a:lstStyle/>
          <a:p>
            <a:pPr algn="r"/>
            <a:fld id="{9C53C868-FF21-494D-AF88-8B2AF852388B}" type="slidenum">
              <a:rPr kumimoji="1" lang="ja-JP" altLang="en-US" smtClean="0"/>
              <a:pPr algn="r"/>
              <a:t>136</a:t>
            </a:fld>
            <a:endParaRPr kumimoji="1" lang="ja-JP" altLang="en-US" dirty="0"/>
          </a:p>
        </p:txBody>
      </p:sp>
      <p:sp>
        <p:nvSpPr>
          <p:cNvPr id="24" name="テキスト ボックス 23"/>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Ｂ２．（４３）、市　Ｂ５．（</a:t>
            </a:r>
            <a:r>
              <a:rPr lang="ja-JP" altLang="en-US" sz="1600" u="sng" dirty="0"/>
              <a:t>６７</a:t>
            </a:r>
            <a:r>
              <a:rPr lang="ja-JP" altLang="en-US" sz="1600" u="sng" dirty="0" smtClean="0"/>
              <a:t>）</a:t>
            </a:r>
            <a:endParaRPr lang="en-US" altLang="ja-JP" sz="1600" u="sng" dirty="0" smtClean="0"/>
          </a:p>
        </p:txBody>
      </p:sp>
      <p:pic>
        <p:nvPicPr>
          <p:cNvPr id="7330" name="Picture 1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44563"/>
            <a:ext cx="4724400" cy="591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31" name="Picture 1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707" y="950913"/>
            <a:ext cx="4797425" cy="591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55816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p:cNvSpPr txBox="1"/>
          <p:nvPr/>
        </p:nvSpPr>
        <p:spPr>
          <a:xfrm>
            <a:off x="601413" y="908720"/>
            <a:ext cx="8064896" cy="830997"/>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平成２２年度決算ベース</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では、府立病院、市民病院ともに同種の公立病院の中では、比較的多くの公費が投入されていた。</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現状は、改善傾向にあるものの、さらなる取り組みが必要。</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179512" y="404664"/>
            <a:ext cx="8486797" cy="338554"/>
          </a:xfrm>
          <a:prstGeom prst="rect">
            <a:avLst/>
          </a:prstGeom>
        </p:spPr>
        <p:txBody>
          <a:bodyPr wrap="square">
            <a:spAutoFit/>
          </a:bodyPr>
          <a:lstStyle/>
          <a:p>
            <a:r>
              <a:rPr lang="ja-JP" altLang="en-US" sz="1600" dirty="0" smtClean="0">
                <a:latin typeface="ＭＳ Ｐゴシック" panose="020B0600070205080204" pitchFamily="50" charset="-128"/>
                <a:ea typeface="ＭＳ Ｐゴシック" panose="020B0600070205080204" pitchFamily="50" charset="-128"/>
                <a:cs typeface="メイリオ" pitchFamily="50" charset="-128"/>
              </a:rPr>
              <a:t>■病床あたり公費負担の比較</a:t>
            </a:r>
            <a:endParaRPr lang="ja-JP" altLang="en-US" sz="1200" dirty="0">
              <a:latin typeface="ＭＳ Ｐゴシック" panose="020B0600070205080204" pitchFamily="50" charset="-128"/>
              <a:ea typeface="ＭＳ Ｐゴシック" panose="020B0600070205080204" pitchFamily="50" charset="-128"/>
            </a:endParaRPr>
          </a:p>
        </p:txBody>
      </p:sp>
      <p:sp>
        <p:nvSpPr>
          <p:cNvPr id="29" name="テキスト ボックス 28"/>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137</a:t>
            </a:fld>
            <a:endParaRPr kumimoji="1" lang="ja-JP" altLang="en-US" dirty="0"/>
          </a:p>
        </p:txBody>
      </p:sp>
      <p:sp>
        <p:nvSpPr>
          <p:cNvPr id="30" name="テキスト ボックス 29"/>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Ｂ２．（４３）、市　Ｂ５．（</a:t>
            </a:r>
            <a:r>
              <a:rPr lang="ja-JP" altLang="en-US" sz="1600" u="sng" dirty="0"/>
              <a:t>６７</a:t>
            </a:r>
            <a:r>
              <a:rPr lang="ja-JP" altLang="en-US" sz="1600" u="sng" dirty="0" smtClean="0"/>
              <a:t>）</a:t>
            </a:r>
            <a:endParaRPr lang="en-US" altLang="ja-JP" sz="1600" u="sng" dirty="0" smtClean="0"/>
          </a:p>
        </p:txBody>
      </p:sp>
      <p:pic>
        <p:nvPicPr>
          <p:cNvPr id="8279" name="Picture 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8" y="2000219"/>
            <a:ext cx="4760913" cy="484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80" name="Picture 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837" y="2000219"/>
            <a:ext cx="4602163"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00818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3" name="Content Placeholder 2"/>
          <p:cNvSpPr txBox="1">
            <a:spLocks/>
          </p:cNvSpPr>
          <p:nvPr>
            <p:custDataLst>
              <p:tags r:id="rId1"/>
            </p:custDataLst>
          </p:nvPr>
        </p:nvSpPr>
        <p:spPr bwMode="auto">
          <a:xfrm>
            <a:off x="311151" y="778669"/>
            <a:ext cx="7716838" cy="32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marL="0" indent="0">
              <a:lnSpc>
                <a:spcPct val="90000"/>
              </a:lnSpc>
              <a:buSzPct val="65000"/>
            </a:pPr>
            <a:r>
              <a:rPr kumimoji="0"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公表データとの比較では</a:t>
            </a:r>
            <a:r>
              <a:rPr kumimoji="0" lang="ja-JP" altLang="en-US" sz="16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、医師を除き、各職種</a:t>
            </a:r>
            <a:r>
              <a:rPr kumimoji="0"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の年収が、府・市ともに高い。</a:t>
            </a:r>
            <a:endParaRPr kumimoji="0" lang="en-US" altLang="ja-JP"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376238" y="5661025"/>
            <a:ext cx="8012112" cy="1108075"/>
          </a:xfrm>
          <a:prstGeom prst="rect">
            <a:avLst/>
          </a:prstGeom>
          <a:noFill/>
        </p:spPr>
        <p:txBody>
          <a:bodyPr wrap="none">
            <a:spAutoFit/>
          </a:bodyPr>
          <a:lstStyle/>
          <a:p>
            <a:pPr fontAlgn="auto">
              <a:spcBef>
                <a:spcPts val="0"/>
              </a:spcBef>
              <a:spcAft>
                <a:spcPts val="0"/>
              </a:spcAft>
              <a:defRPr/>
            </a:pPr>
            <a:r>
              <a:rPr lang="ja-JP" altLang="en-US" sz="1100" dirty="0">
                <a:latin typeface="+mj-ea"/>
                <a:ea typeface="+mj-ea"/>
              </a:rPr>
              <a:t>＜データの内訳＞</a:t>
            </a:r>
            <a:endParaRPr lang="en-US" altLang="ja-JP" sz="1100" dirty="0">
              <a:latin typeface="+mj-ea"/>
              <a:ea typeface="+mj-ea"/>
            </a:endParaRPr>
          </a:p>
          <a:p>
            <a:pPr fontAlgn="auto">
              <a:spcBef>
                <a:spcPts val="0"/>
              </a:spcBef>
              <a:spcAft>
                <a:spcPts val="0"/>
              </a:spcAft>
              <a:defRPr/>
            </a:pPr>
            <a:r>
              <a:rPr lang="ja-JP" altLang="en-US" sz="1100" dirty="0">
                <a:latin typeface="+mj-ea"/>
                <a:ea typeface="+mj-ea"/>
              </a:rPr>
              <a:t>　</a:t>
            </a:r>
            <a:r>
              <a:rPr lang="en-US" altLang="ja-JP" sz="1100" dirty="0">
                <a:latin typeface="+mj-ea"/>
                <a:ea typeface="+mj-ea"/>
              </a:rPr>
              <a:t>【</a:t>
            </a:r>
            <a:r>
              <a:rPr lang="ja-JP" altLang="en-US" sz="1100" dirty="0">
                <a:latin typeface="+mj-ea"/>
                <a:ea typeface="+mj-ea"/>
              </a:rPr>
              <a:t>府立、市立</a:t>
            </a:r>
            <a:r>
              <a:rPr lang="en-US" altLang="ja-JP" sz="1100" dirty="0">
                <a:latin typeface="+mj-ea"/>
                <a:ea typeface="+mj-ea"/>
              </a:rPr>
              <a:t>】</a:t>
            </a:r>
            <a:r>
              <a:rPr lang="ja-JP" altLang="en-US" sz="1100" dirty="0">
                <a:latin typeface="+mj-ea"/>
                <a:ea typeface="+mj-ea"/>
              </a:rPr>
              <a:t>　各該当職種の、給与（賞与含む）総額／総職員数。看護師の府は非常勤を含むが、市は含まない（平成</a:t>
            </a:r>
            <a:r>
              <a:rPr lang="en-US" altLang="ja-JP" sz="1100" dirty="0">
                <a:latin typeface="+mj-ea"/>
                <a:ea typeface="+mj-ea"/>
              </a:rPr>
              <a:t>23</a:t>
            </a:r>
            <a:r>
              <a:rPr lang="ja-JP" altLang="en-US" sz="1100" dirty="0">
                <a:latin typeface="+mj-ea"/>
                <a:ea typeface="+mj-ea"/>
              </a:rPr>
              <a:t>年度実績）</a:t>
            </a:r>
            <a:endParaRPr lang="en-US" altLang="ja-JP" sz="1100" dirty="0">
              <a:latin typeface="+mj-ea"/>
              <a:ea typeface="+mj-ea"/>
            </a:endParaRPr>
          </a:p>
          <a:p>
            <a:pPr fontAlgn="auto">
              <a:spcBef>
                <a:spcPts val="0"/>
              </a:spcBef>
              <a:spcAft>
                <a:spcPts val="0"/>
              </a:spcAft>
              <a:defRPr/>
            </a:pPr>
            <a:r>
              <a:rPr lang="ja-JP" altLang="en-US" sz="1100" dirty="0">
                <a:latin typeface="+mj-ea"/>
                <a:ea typeface="+mj-ea"/>
              </a:rPr>
              <a:t>　　　　　　　　　　　府立の成人病Ｃと母子Ｃの事務職員には研究職を含む</a:t>
            </a:r>
            <a:endParaRPr lang="en-US" altLang="ja-JP" sz="1100" dirty="0">
              <a:latin typeface="+mj-ea"/>
              <a:ea typeface="+mj-ea"/>
            </a:endParaRPr>
          </a:p>
          <a:p>
            <a:pPr fontAlgn="auto">
              <a:spcBef>
                <a:spcPts val="0"/>
              </a:spcBef>
              <a:spcAft>
                <a:spcPts val="0"/>
              </a:spcAft>
              <a:defRPr/>
            </a:pPr>
            <a:r>
              <a:rPr lang="ja-JP" altLang="en-US" sz="1100" dirty="0">
                <a:latin typeface="+mj-ea"/>
                <a:ea typeface="+mj-ea"/>
              </a:rPr>
              <a:t>　</a:t>
            </a:r>
            <a:r>
              <a:rPr lang="en-US" altLang="ja-JP" sz="1100" dirty="0">
                <a:latin typeface="+mj-ea"/>
                <a:ea typeface="+mj-ea"/>
              </a:rPr>
              <a:t>【</a:t>
            </a:r>
            <a:r>
              <a:rPr lang="ja-JP" altLang="en-US" sz="1100" dirty="0">
                <a:latin typeface="+mj-ea"/>
                <a:ea typeface="+mj-ea"/>
              </a:rPr>
              <a:t>公立病院、医療法人</a:t>
            </a:r>
            <a:r>
              <a:rPr lang="en-US" altLang="ja-JP" sz="1100" dirty="0">
                <a:latin typeface="+mj-ea"/>
                <a:ea typeface="+mj-ea"/>
              </a:rPr>
              <a:t>】</a:t>
            </a:r>
            <a:r>
              <a:rPr lang="ja-JP" altLang="en-US" sz="1100" dirty="0">
                <a:latin typeface="+mj-ea"/>
                <a:ea typeface="+mj-ea"/>
              </a:rPr>
              <a:t>　医療経済実態調査の一般病院・常勤職員集計（中央社会保険医療協議会。平成</a:t>
            </a:r>
            <a:r>
              <a:rPr lang="en-US" altLang="ja-JP" sz="1100" dirty="0">
                <a:latin typeface="+mj-ea"/>
                <a:ea typeface="+mj-ea"/>
              </a:rPr>
              <a:t>23</a:t>
            </a:r>
            <a:r>
              <a:rPr lang="ja-JP" altLang="en-US" sz="1100" dirty="0">
                <a:latin typeface="+mj-ea"/>
                <a:ea typeface="+mj-ea"/>
              </a:rPr>
              <a:t>年</a:t>
            </a:r>
            <a:r>
              <a:rPr lang="en-US" altLang="ja-JP" sz="1100" dirty="0">
                <a:latin typeface="+mj-ea"/>
                <a:ea typeface="+mj-ea"/>
              </a:rPr>
              <a:t>6</a:t>
            </a:r>
            <a:r>
              <a:rPr lang="ja-JP" altLang="en-US" sz="1100" dirty="0">
                <a:latin typeface="+mj-ea"/>
                <a:ea typeface="+mj-ea"/>
              </a:rPr>
              <a:t>月実績）</a:t>
            </a:r>
            <a:endParaRPr lang="en-US" altLang="ja-JP" sz="1100" dirty="0">
              <a:latin typeface="+mj-ea"/>
              <a:ea typeface="+mj-ea"/>
            </a:endParaRPr>
          </a:p>
          <a:p>
            <a:pPr fontAlgn="auto">
              <a:spcBef>
                <a:spcPts val="0"/>
              </a:spcBef>
              <a:spcAft>
                <a:spcPts val="0"/>
              </a:spcAft>
              <a:defRPr/>
            </a:pPr>
            <a:r>
              <a:rPr lang="ja-JP" altLang="en-US" sz="1100" dirty="0">
                <a:latin typeface="+mj-ea"/>
                <a:ea typeface="+mj-ea"/>
              </a:rPr>
              <a:t>　</a:t>
            </a:r>
            <a:r>
              <a:rPr lang="en-US" altLang="ja-JP" sz="1100" dirty="0">
                <a:latin typeface="+mj-ea"/>
                <a:ea typeface="+mj-ea"/>
              </a:rPr>
              <a:t>【</a:t>
            </a:r>
            <a:r>
              <a:rPr lang="ja-JP" altLang="en-US" sz="1100" dirty="0">
                <a:latin typeface="+mj-ea"/>
                <a:ea typeface="+mj-ea"/>
              </a:rPr>
              <a:t>賃金センサス</a:t>
            </a:r>
            <a:r>
              <a:rPr lang="en-US" altLang="ja-JP" sz="1100" dirty="0">
                <a:latin typeface="+mj-ea"/>
                <a:ea typeface="+mj-ea"/>
              </a:rPr>
              <a:t>】</a:t>
            </a:r>
            <a:r>
              <a:rPr lang="ja-JP" altLang="en-US" sz="1100" dirty="0">
                <a:latin typeface="+mj-ea"/>
                <a:ea typeface="+mj-ea"/>
              </a:rPr>
              <a:t>　平成</a:t>
            </a:r>
            <a:r>
              <a:rPr lang="en-US" altLang="ja-JP" sz="1100" dirty="0">
                <a:latin typeface="+mj-ea"/>
                <a:ea typeface="+mj-ea"/>
              </a:rPr>
              <a:t>23</a:t>
            </a:r>
            <a:r>
              <a:rPr lang="ja-JP" altLang="en-US" sz="1100" dirty="0">
                <a:latin typeface="+mj-ea"/>
                <a:ea typeface="+mj-ea"/>
              </a:rPr>
              <a:t>年賃金構造基本調査（</a:t>
            </a:r>
            <a:r>
              <a:rPr lang="en-US" altLang="ja-JP" sz="1100" dirty="0">
                <a:latin typeface="+mj-ea"/>
                <a:ea typeface="+mj-ea"/>
              </a:rPr>
              <a:t>100</a:t>
            </a:r>
            <a:r>
              <a:rPr lang="ja-JP" altLang="en-US" sz="1100" dirty="0">
                <a:latin typeface="+mj-ea"/>
                <a:ea typeface="+mj-ea"/>
              </a:rPr>
              <a:t>～</a:t>
            </a:r>
            <a:r>
              <a:rPr lang="en-US" altLang="ja-JP" sz="1100" dirty="0">
                <a:latin typeface="+mj-ea"/>
                <a:ea typeface="+mj-ea"/>
              </a:rPr>
              <a:t>199</a:t>
            </a:r>
            <a:r>
              <a:rPr lang="ja-JP" altLang="en-US" sz="1100" dirty="0">
                <a:latin typeface="+mj-ea"/>
                <a:ea typeface="+mj-ea"/>
              </a:rPr>
              <a:t>人の企業規模）</a:t>
            </a:r>
            <a:endParaRPr lang="en-US" altLang="ja-JP" sz="1100" dirty="0">
              <a:latin typeface="+mj-ea"/>
              <a:ea typeface="+mj-ea"/>
            </a:endParaRPr>
          </a:p>
          <a:p>
            <a:pPr fontAlgn="auto">
              <a:spcBef>
                <a:spcPts val="0"/>
              </a:spcBef>
              <a:spcAft>
                <a:spcPts val="0"/>
              </a:spcAft>
              <a:defRPr/>
            </a:pPr>
            <a:r>
              <a:rPr lang="ja-JP" altLang="en-US" sz="1100" dirty="0">
                <a:latin typeface="+mj-ea"/>
                <a:ea typeface="+mj-ea"/>
              </a:rPr>
              <a:t>　</a:t>
            </a:r>
            <a:r>
              <a:rPr lang="en-US" altLang="ja-JP" sz="1100" dirty="0">
                <a:latin typeface="+mj-ea"/>
                <a:ea typeface="+mj-ea"/>
              </a:rPr>
              <a:t>【</a:t>
            </a:r>
            <a:r>
              <a:rPr lang="ja-JP" altLang="en-US" sz="1100" dirty="0">
                <a:latin typeface="+mj-ea"/>
                <a:ea typeface="+mj-ea"/>
              </a:rPr>
              <a:t>年収ラボ</a:t>
            </a:r>
            <a:r>
              <a:rPr lang="en-US" altLang="ja-JP" sz="1100" dirty="0">
                <a:latin typeface="+mj-ea"/>
                <a:ea typeface="+mj-ea"/>
              </a:rPr>
              <a:t>】</a:t>
            </a:r>
            <a:r>
              <a:rPr lang="ja-JP" altLang="en-US" sz="1100" dirty="0">
                <a:latin typeface="+mj-ea"/>
                <a:ea typeface="+mj-ea"/>
              </a:rPr>
              <a:t>　職業別の年収比較ウェブページ（元データは厚労省の抽出調査で平成</a:t>
            </a:r>
            <a:r>
              <a:rPr lang="en-US" altLang="ja-JP" sz="1100" dirty="0">
                <a:latin typeface="+mj-ea"/>
                <a:ea typeface="+mj-ea"/>
              </a:rPr>
              <a:t>22</a:t>
            </a:r>
            <a:r>
              <a:rPr lang="ja-JP" altLang="en-US" sz="1100" dirty="0">
                <a:latin typeface="+mj-ea"/>
                <a:ea typeface="+mj-ea"/>
              </a:rPr>
              <a:t>年度実績。医療機関の規模考慮なし）</a:t>
            </a:r>
            <a:endParaRPr lang="en-US" altLang="ja-JP" sz="1100" dirty="0">
              <a:latin typeface="+mj-ea"/>
              <a:ea typeface="+mj-ea"/>
            </a:endParaRPr>
          </a:p>
        </p:txBody>
      </p:sp>
      <p:sp>
        <p:nvSpPr>
          <p:cNvPr id="32" name="正方形/長方形 31"/>
          <p:cNvSpPr/>
          <p:nvPr/>
        </p:nvSpPr>
        <p:spPr>
          <a:xfrm>
            <a:off x="179512" y="404664"/>
            <a:ext cx="5687393" cy="338554"/>
          </a:xfrm>
          <a:prstGeom prst="rect">
            <a:avLst/>
          </a:prstGeom>
        </p:spPr>
        <p:txBody>
          <a:bodyPr wrap="square">
            <a:spAutoFit/>
          </a:bodyPr>
          <a:lstStyle/>
          <a:p>
            <a:r>
              <a:rPr lang="ja-JP" altLang="en-US" sz="1600" dirty="0" smtClean="0">
                <a:latin typeface="ＭＳ Ｐゴシック" panose="020B0600070205080204" pitchFamily="50" charset="-128"/>
                <a:ea typeface="ＭＳ Ｐゴシック" panose="020B0600070205080204" pitchFamily="50" charset="-128"/>
                <a:cs typeface="メイリオ" pitchFamily="50" charset="-128"/>
              </a:rPr>
              <a:t>■病院の人件費比較</a:t>
            </a:r>
            <a:endParaRPr lang="ja-JP" altLang="en-US" sz="1200" dirty="0">
              <a:latin typeface="ＭＳ Ｐゴシック" panose="020B0600070205080204" pitchFamily="50" charset="-128"/>
              <a:ea typeface="ＭＳ Ｐゴシック" panose="020B0600070205080204" pitchFamily="50" charset="-128"/>
            </a:endParaRPr>
          </a:p>
        </p:txBody>
      </p:sp>
      <p:sp>
        <p:nvSpPr>
          <p:cNvPr id="30" name="テキスト ボックス 29"/>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138</a:t>
            </a:fld>
            <a:endParaRPr kumimoji="1" lang="ja-JP" altLang="en-US" dirty="0"/>
          </a:p>
        </p:txBody>
      </p:sp>
      <p:sp>
        <p:nvSpPr>
          <p:cNvPr id="33" name="テキスト ボックス 32"/>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Ｂ２．（４３）、市　Ｂ５．（</a:t>
            </a:r>
            <a:r>
              <a:rPr lang="ja-JP" altLang="en-US" sz="1600" u="sng" dirty="0"/>
              <a:t>６７</a:t>
            </a:r>
            <a:r>
              <a:rPr lang="ja-JP" altLang="en-US" sz="1600" u="sng" dirty="0" smtClean="0"/>
              <a:t>）</a:t>
            </a:r>
            <a:endParaRPr lang="en-US" altLang="ja-JP" sz="1600" u="sng" dirty="0" smtClean="0"/>
          </a:p>
        </p:txBody>
      </p:sp>
      <p:pic>
        <p:nvPicPr>
          <p:cNvPr id="9347" name="Picture 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257300"/>
            <a:ext cx="9193213" cy="445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553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6579" y="991472"/>
            <a:ext cx="6933840" cy="584775"/>
          </a:xfrm>
          <a:prstGeom prst="rect">
            <a:avLst/>
          </a:prstGeom>
        </p:spPr>
        <p:txBody>
          <a:bodyPr wrap="square">
            <a:spAutoFit/>
          </a:bodyPr>
          <a:lstStyle/>
          <a:p>
            <a:r>
              <a:rPr lang="en-US" altLang="ja-JP" sz="1600" dirty="0" smtClean="0">
                <a:latin typeface="+mn-ea"/>
                <a:cs typeface="Meiryo UI" panose="020B0604030504040204" pitchFamily="50" charset="-128"/>
              </a:rPr>
              <a:t>1998</a:t>
            </a:r>
            <a:r>
              <a:rPr lang="ja-JP" altLang="en-US" sz="1600" dirty="0">
                <a:latin typeface="+mn-ea"/>
                <a:cs typeface="Meiryo UI" panose="020B0604030504040204" pitchFamily="50" charset="-128"/>
              </a:rPr>
              <a:t>年度</a:t>
            </a:r>
            <a:r>
              <a:rPr lang="ja-JP" altLang="en-US" sz="1600" dirty="0" smtClean="0">
                <a:latin typeface="+mn-ea"/>
                <a:cs typeface="Meiryo UI" panose="020B0604030504040204" pitchFamily="50" charset="-128"/>
              </a:rPr>
              <a:t>以降</a:t>
            </a:r>
            <a:r>
              <a:rPr lang="en-US" altLang="ja-JP" sz="1600" dirty="0" smtClean="0">
                <a:latin typeface="+mn-ea"/>
                <a:cs typeface="Meiryo UI" panose="020B0604030504040204" pitchFamily="50" charset="-128"/>
              </a:rPr>
              <a:t>2007</a:t>
            </a:r>
            <a:r>
              <a:rPr lang="ja-JP" altLang="en-US" sz="1600" dirty="0" smtClean="0">
                <a:latin typeface="+mn-ea"/>
                <a:cs typeface="Meiryo UI" panose="020B0604030504040204" pitchFamily="50" charset="-128"/>
              </a:rPr>
              <a:t>年度まで、</a:t>
            </a:r>
            <a:r>
              <a:rPr lang="en-US" altLang="ja-JP" sz="1600" dirty="0" smtClean="0">
                <a:latin typeface="+mn-ea"/>
                <a:cs typeface="Meiryo UI" panose="020B0604030504040204" pitchFamily="50" charset="-128"/>
              </a:rPr>
              <a:t>10</a:t>
            </a:r>
            <a:r>
              <a:rPr lang="ja-JP" altLang="en-US" sz="1600" dirty="0" smtClean="0">
                <a:latin typeface="+mn-ea"/>
                <a:cs typeface="Meiryo UI" panose="020B0604030504040204" pitchFamily="50" charset="-128"/>
              </a:rPr>
              <a:t>年連続の赤字決算であったが、</a:t>
            </a:r>
            <a:r>
              <a:rPr lang="en-US" altLang="ja-JP" sz="1600" dirty="0" smtClean="0">
                <a:latin typeface="+mn-ea"/>
                <a:cs typeface="Meiryo UI" panose="020B0604030504040204" pitchFamily="50" charset="-128"/>
              </a:rPr>
              <a:t>2008</a:t>
            </a:r>
            <a:r>
              <a:rPr lang="ja-JP" altLang="en-US" sz="1600" dirty="0" smtClean="0">
                <a:latin typeface="+mn-ea"/>
                <a:cs typeface="Meiryo UI" panose="020B0604030504040204" pitchFamily="50" charset="-128"/>
              </a:rPr>
              <a:t>年度以降</a:t>
            </a:r>
            <a:r>
              <a:rPr lang="en-US" altLang="ja-JP" sz="1600" dirty="0">
                <a:latin typeface="+mn-ea"/>
                <a:cs typeface="Meiryo UI" panose="020B0604030504040204" pitchFamily="50" charset="-128"/>
              </a:rPr>
              <a:t>5</a:t>
            </a:r>
            <a:r>
              <a:rPr lang="ja-JP" altLang="en-US" sz="1600" dirty="0">
                <a:latin typeface="+mn-ea"/>
                <a:cs typeface="Meiryo UI" panose="020B0604030504040204" pitchFamily="50" charset="-128"/>
              </a:rPr>
              <a:t>年連続で黒字</a:t>
            </a:r>
            <a:r>
              <a:rPr lang="ja-JP" altLang="en-US" sz="1600" dirty="0" smtClean="0">
                <a:latin typeface="+mn-ea"/>
                <a:cs typeface="Meiryo UI" panose="020B0604030504040204" pitchFamily="50" charset="-128"/>
              </a:rPr>
              <a:t>決算となった。</a:t>
            </a:r>
            <a:endParaRPr lang="ja-JP" altLang="en-US" sz="1600" dirty="0">
              <a:latin typeface="+mn-ea"/>
              <a:cs typeface="Meiryo UI" panose="020B0604030504040204" pitchFamily="50" charset="-128"/>
            </a:endParaRPr>
          </a:p>
        </p:txBody>
      </p:sp>
      <p:sp>
        <p:nvSpPr>
          <p:cNvPr id="2" name="正方形/長方形 1"/>
          <p:cNvSpPr/>
          <p:nvPr/>
        </p:nvSpPr>
        <p:spPr>
          <a:xfrm>
            <a:off x="222830" y="548680"/>
            <a:ext cx="4862228" cy="338554"/>
          </a:xfrm>
          <a:prstGeom prst="rect">
            <a:avLst/>
          </a:prstGeom>
        </p:spPr>
        <p:txBody>
          <a:bodyPr wrap="none">
            <a:spAutoFit/>
          </a:bodyPr>
          <a:lstStyle/>
          <a:p>
            <a:pPr algn="ctr"/>
            <a:r>
              <a:rPr lang="ja-JP" altLang="en-US" sz="1600" dirty="0" smtClean="0">
                <a:latin typeface="+mn-ea"/>
                <a:cs typeface="Meiryo UI" panose="020B0604030504040204" pitchFamily="50" charset="-128"/>
              </a:rPr>
              <a:t>■関連データその４：実質</a:t>
            </a:r>
            <a:r>
              <a:rPr lang="ja-JP" altLang="en-US" sz="1600" dirty="0">
                <a:latin typeface="+mn-ea"/>
                <a:cs typeface="Meiryo UI" panose="020B0604030504040204" pitchFamily="50" charset="-128"/>
              </a:rPr>
              <a:t>収支（一般会計決算）の推移</a:t>
            </a:r>
          </a:p>
        </p:txBody>
      </p:sp>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13</a:t>
            </a:fld>
            <a:endParaRPr kumimoji="1" lang="ja-JP" altLang="en-US" dirty="0"/>
          </a:p>
        </p:txBody>
      </p:sp>
      <p:sp>
        <p:nvSpPr>
          <p:cNvPr id="16" name="テキスト ボックス 15"/>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１．</a:t>
            </a:r>
            <a:endParaRPr lang="en-US" altLang="ja-JP" sz="1600" u="sng" strike="sngStrike" dirty="0" smtClean="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47" y="1333881"/>
            <a:ext cx="865028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0"/>
          <p:cNvSpPr txBox="1">
            <a:spLocks noChangeArrowheads="1"/>
          </p:cNvSpPr>
          <p:nvPr/>
        </p:nvSpPr>
        <p:spPr bwMode="auto">
          <a:xfrm>
            <a:off x="899592" y="5713064"/>
            <a:ext cx="7902624" cy="898570"/>
          </a:xfrm>
          <a:prstGeom prst="rect">
            <a:avLst/>
          </a:prstGeom>
          <a:noFill/>
          <a:ln>
            <a:noFill/>
          </a:ln>
          <a:effectLst/>
          <a:extLst/>
        </p:spPr>
        <p:style>
          <a:lnRef idx="1">
            <a:schemeClr val="accent1"/>
          </a:lnRef>
          <a:fillRef idx="2">
            <a:schemeClr val="accent1"/>
          </a:fillRef>
          <a:effectRef idx="1">
            <a:schemeClr val="accent1"/>
          </a:effectRef>
          <a:fontRef idx="minor">
            <a:schemeClr val="dk1"/>
          </a:fontRef>
        </p:style>
        <p:txBody>
          <a:bodyPr lIns="72000" tIns="72000" rIns="72000" bIns="72000" anchor="t"/>
          <a:lstStyle>
            <a:lvl1pPr defTabSz="1279525" eaLnBrk="0" hangingPunct="0">
              <a:defRPr kumimoji="1">
                <a:solidFill>
                  <a:schemeClr val="tx1"/>
                </a:solidFill>
                <a:latin typeface="Arial" charset="0"/>
                <a:ea typeface="ＭＳ Ｐゴシック" pitchFamily="50" charset="-128"/>
              </a:defRPr>
            </a:lvl1pPr>
            <a:lvl2pPr marL="742950" indent="-285750" defTabSz="1279525" eaLnBrk="0" hangingPunct="0">
              <a:defRPr kumimoji="1">
                <a:solidFill>
                  <a:schemeClr val="tx1"/>
                </a:solidFill>
                <a:latin typeface="Arial" charset="0"/>
                <a:ea typeface="ＭＳ Ｐゴシック" pitchFamily="50" charset="-128"/>
              </a:defRPr>
            </a:lvl2pPr>
            <a:lvl3pPr marL="1143000" indent="-228600" defTabSz="1279525" eaLnBrk="0" hangingPunct="0">
              <a:defRPr kumimoji="1">
                <a:solidFill>
                  <a:schemeClr val="tx1"/>
                </a:solidFill>
                <a:latin typeface="Arial" charset="0"/>
                <a:ea typeface="ＭＳ Ｐゴシック" pitchFamily="50" charset="-128"/>
              </a:defRPr>
            </a:lvl3pPr>
            <a:lvl4pPr marL="1600200" indent="-228600" defTabSz="1279525" eaLnBrk="0" hangingPunct="0">
              <a:defRPr kumimoji="1">
                <a:solidFill>
                  <a:schemeClr val="tx1"/>
                </a:solidFill>
                <a:latin typeface="Arial" charset="0"/>
                <a:ea typeface="ＭＳ Ｐゴシック" pitchFamily="50" charset="-128"/>
              </a:defRPr>
            </a:lvl4pPr>
            <a:lvl5pPr marL="2057400" indent="-228600" defTabSz="1279525" eaLnBrk="0" hangingPunct="0">
              <a:defRPr kumimoji="1">
                <a:solidFill>
                  <a:schemeClr val="tx1"/>
                </a:solidFill>
                <a:latin typeface="Arial" charset="0"/>
                <a:ea typeface="ＭＳ Ｐゴシック" pitchFamily="50" charset="-128"/>
              </a:defRPr>
            </a:lvl5pPr>
            <a:lvl6pPr marL="2514600" indent="-228600" defTabSz="1279525"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1279525"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1279525"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1279525"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432000" indent="-457200"/>
            <a:r>
              <a:rPr lang="ja-JP" altLang="en-US" sz="1400" dirty="0">
                <a:latin typeface="+mn-ea"/>
                <a:ea typeface="+mn-ea"/>
                <a:cs typeface="Meiryo UI" panose="020B0604030504040204" pitchFamily="50" charset="-128"/>
              </a:rPr>
              <a:t>　</a:t>
            </a:r>
            <a:r>
              <a:rPr lang="ja-JP" altLang="en-US" sz="1400" dirty="0" smtClean="0">
                <a:latin typeface="+mn-ea"/>
                <a:ea typeface="+mn-ea"/>
                <a:cs typeface="Meiryo UI" panose="020B0604030504040204" pitchFamily="50" charset="-128"/>
              </a:rPr>
              <a:t>（</a:t>
            </a:r>
            <a:r>
              <a:rPr lang="en-US" altLang="ja-JP" sz="1400" dirty="0" smtClean="0">
                <a:latin typeface="+mn-ea"/>
                <a:ea typeface="+mn-ea"/>
                <a:cs typeface="Meiryo UI" panose="020B0604030504040204" pitchFamily="50" charset="-128"/>
              </a:rPr>
              <a:t>※</a:t>
            </a:r>
            <a:r>
              <a:rPr lang="ja-JP" altLang="en-US" sz="1400" dirty="0" smtClean="0">
                <a:latin typeface="+mn-ea"/>
                <a:ea typeface="+mn-ea"/>
                <a:cs typeface="Meiryo UI" panose="020B0604030504040204" pitchFamily="50" charset="-128"/>
              </a:rPr>
              <a:t>）実質</a:t>
            </a:r>
            <a:r>
              <a:rPr lang="ja-JP" altLang="en-US" sz="1400" dirty="0">
                <a:latin typeface="+mn-ea"/>
                <a:ea typeface="+mn-ea"/>
                <a:cs typeface="Meiryo UI" panose="020B0604030504040204" pitchFamily="50" charset="-128"/>
              </a:rPr>
              <a:t>収支とは、決算上の形式収支（</a:t>
            </a:r>
            <a:r>
              <a:rPr lang="ja-JP" altLang="en-US" sz="1400" dirty="0" smtClean="0">
                <a:latin typeface="+mn-ea"/>
                <a:ea typeface="+mn-ea"/>
                <a:cs typeface="Meiryo UI" panose="020B0604030504040204" pitchFamily="50" charset="-128"/>
              </a:rPr>
              <a:t>歳入</a:t>
            </a:r>
            <a:r>
              <a:rPr lang="en-US" altLang="ja-JP" sz="1400" dirty="0" smtClean="0">
                <a:latin typeface="+mn-ea"/>
                <a:ea typeface="+mn-ea"/>
                <a:cs typeface="Meiryo UI" panose="020B0604030504040204" pitchFamily="50" charset="-128"/>
              </a:rPr>
              <a:t>(*)</a:t>
            </a:r>
            <a:r>
              <a:rPr lang="ja-JP" altLang="en-US" sz="1400" dirty="0" smtClean="0">
                <a:latin typeface="+mn-ea"/>
                <a:ea typeface="+mn-ea"/>
                <a:cs typeface="Meiryo UI" panose="020B0604030504040204" pitchFamily="50" charset="-128"/>
              </a:rPr>
              <a:t>･</a:t>
            </a:r>
            <a:r>
              <a:rPr lang="ja-JP" altLang="en-US" sz="1400" dirty="0">
                <a:latin typeface="+mn-ea"/>
                <a:ea typeface="+mn-ea"/>
                <a:cs typeface="Meiryo UI" panose="020B0604030504040204" pitchFamily="50" charset="-128"/>
              </a:rPr>
              <a:t>歳出の差引）から、さらに翌年度に繰越すべき財源</a:t>
            </a:r>
            <a:r>
              <a:rPr lang="ja-JP" altLang="en-US" sz="1400" dirty="0" smtClean="0">
                <a:latin typeface="+mn-ea"/>
                <a:ea typeface="+mn-ea"/>
                <a:cs typeface="Meiryo UI" panose="020B0604030504040204" pitchFamily="50" charset="-128"/>
              </a:rPr>
              <a:t>を引いた</a:t>
            </a:r>
            <a:r>
              <a:rPr lang="ja-JP" altLang="en-US" sz="1400" dirty="0">
                <a:latin typeface="+mn-ea"/>
                <a:ea typeface="+mn-ea"/>
                <a:cs typeface="Meiryo UI" panose="020B0604030504040204" pitchFamily="50" charset="-128"/>
              </a:rPr>
              <a:t>もので、その年度の実質的な黒字・赤字を示す</a:t>
            </a:r>
            <a:r>
              <a:rPr lang="ja-JP" altLang="en-US" sz="1400" dirty="0" smtClean="0">
                <a:latin typeface="+mn-ea"/>
                <a:ea typeface="+mn-ea"/>
                <a:cs typeface="Meiryo UI" panose="020B0604030504040204" pitchFamily="50" charset="-128"/>
              </a:rPr>
              <a:t>もの。</a:t>
            </a:r>
            <a:endParaRPr lang="en-US" altLang="ja-JP" sz="1400" dirty="0" smtClean="0">
              <a:latin typeface="+mn-ea"/>
              <a:ea typeface="+mn-ea"/>
              <a:cs typeface="Meiryo UI" panose="020B0604030504040204" pitchFamily="50" charset="-128"/>
            </a:endParaRPr>
          </a:p>
          <a:p>
            <a:pPr marL="432000" indent="-457200"/>
            <a:r>
              <a:rPr lang="ja-JP" altLang="en-US" sz="1400" dirty="0" smtClean="0">
                <a:latin typeface="+mn-ea"/>
                <a:ea typeface="+mn-ea"/>
              </a:rPr>
              <a:t>　　　　（注）歳入・・・府税、地方交付税、国庫支出金、府債などが含まれる。</a:t>
            </a:r>
            <a:endParaRPr lang="en-US" altLang="ja-JP" sz="1400" dirty="0">
              <a:latin typeface="+mn-ea"/>
              <a:ea typeface="+mn-ea"/>
            </a:endParaRPr>
          </a:p>
        </p:txBody>
      </p:sp>
    </p:spTree>
    <p:extLst>
      <p:ext uri="{BB962C8B-B14F-4D97-AF65-F5344CB8AC3E}">
        <p14:creationId xmlns:p14="http://schemas.microsoft.com/office/powerpoint/2010/main" val="29721154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p:cNvGraphicFramePr>
            <a:graphicFrameLocks noGrp="1"/>
          </p:cNvGraphicFramePr>
          <p:nvPr>
            <p:extLst>
              <p:ext uri="{D42A27DB-BD31-4B8C-83A1-F6EECF244321}">
                <p14:modId xmlns:p14="http://schemas.microsoft.com/office/powerpoint/2010/main" val="4078118651"/>
              </p:ext>
            </p:extLst>
          </p:nvPr>
        </p:nvGraphicFramePr>
        <p:xfrm>
          <a:off x="362677" y="1734541"/>
          <a:ext cx="5744171" cy="2287454"/>
        </p:xfrm>
        <a:graphic>
          <a:graphicData uri="http://schemas.openxmlformats.org/drawingml/2006/table">
            <a:tbl>
              <a:tblPr>
                <a:tableStyleId>{5940675A-B579-460E-94D1-54222C63F5DA}</a:tableStyleId>
              </a:tblPr>
              <a:tblGrid>
                <a:gridCol w="1380489">
                  <a:extLst>
                    <a:ext uri="{9D8B030D-6E8A-4147-A177-3AD203B41FA5}">
                      <a16:colId xmlns:a16="http://schemas.microsoft.com/office/drawing/2014/main" val="20000"/>
                    </a:ext>
                  </a:extLst>
                </a:gridCol>
                <a:gridCol w="2152249">
                  <a:extLst>
                    <a:ext uri="{9D8B030D-6E8A-4147-A177-3AD203B41FA5}">
                      <a16:colId xmlns:a16="http://schemas.microsoft.com/office/drawing/2014/main" val="20001"/>
                    </a:ext>
                  </a:extLst>
                </a:gridCol>
                <a:gridCol w="2211433">
                  <a:extLst>
                    <a:ext uri="{9D8B030D-6E8A-4147-A177-3AD203B41FA5}">
                      <a16:colId xmlns:a16="http://schemas.microsoft.com/office/drawing/2014/main" val="20002"/>
                    </a:ext>
                  </a:extLst>
                </a:gridCol>
              </a:tblGrid>
              <a:tr h="21408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6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　</a:t>
                      </a:r>
                    </a:p>
                  </a:txBody>
                  <a:tcPr marL="4562" marR="4562" marT="4562" marB="0" anchor="ctr" horzOverflow="overflow">
                    <a:solidFill>
                      <a:schemeClr val="accent5">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住吉市民病院</a:t>
                      </a:r>
                    </a:p>
                  </a:txBody>
                  <a:tcPr marL="4562" marR="4562" marT="4562"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5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急性期・総合医療センター</a:t>
                      </a:r>
                    </a:p>
                  </a:txBody>
                  <a:tcPr marL="4562" marR="4562" marT="4562" marB="0" anchor="ctr" horzOverflow="overflow"/>
                </a:tc>
                <a:extLst>
                  <a:ext uri="{0D108BD9-81ED-4DB2-BD59-A6C34878D82A}">
                    <a16:rowId xmlns:a16="http://schemas.microsoft.com/office/drawing/2014/main" val="10000"/>
                  </a:ext>
                </a:extLst>
              </a:tr>
              <a:tr h="35474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病床数</a:t>
                      </a:r>
                      <a:endParaRPr kumimoji="0" lang="ja-JP" altLang="en-US" sz="14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82114" marR="4562" marT="4562" marB="0" anchor="ctr" horzOverflow="overflow">
                    <a:solidFill>
                      <a:schemeClr val="accent5">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１</a:t>
                      </a:r>
                      <a:r>
                        <a:rPr kumimoji="0" lang="en-US" altLang="ja-JP"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01</a:t>
                      </a: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床</a:t>
                      </a:r>
                      <a:endParaRPr kumimoji="0" lang="en-US" altLang="ja-JP"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0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　（産婦人科 </a:t>
                      </a:r>
                      <a:r>
                        <a:rPr kumimoji="0" lang="en-US" altLang="ja-JP" sz="10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40</a:t>
                      </a:r>
                      <a:r>
                        <a:rPr kumimoji="0" lang="ja-JP" altLang="en-US" sz="10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・小児科 </a:t>
                      </a:r>
                      <a:r>
                        <a:rPr kumimoji="0" lang="en-US" altLang="ja-JP" sz="10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36</a:t>
                      </a:r>
                    </a:p>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0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　・新生児科 </a:t>
                      </a:r>
                      <a:r>
                        <a:rPr kumimoji="0" lang="en-US" altLang="ja-JP" sz="10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19</a:t>
                      </a:r>
                      <a:r>
                        <a:rPr kumimoji="0" lang="ja-JP" altLang="en-US" sz="10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a:t>
                      </a:r>
                      <a:r>
                        <a:rPr kumimoji="0" lang="en-US" altLang="ja-JP" sz="10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NICU 6</a:t>
                      </a:r>
                      <a:r>
                        <a:rPr kumimoji="0" lang="ja-JP" altLang="en-US" sz="10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a:t>
                      </a:r>
                      <a:endParaRPr kumimoji="0" lang="ja-JP" altLang="en-US"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4562" marR="4562" marT="4562"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７６８床</a:t>
                      </a:r>
                      <a:endParaRPr kumimoji="0" lang="en-US" altLang="ja-JP"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（産婦人科 </a:t>
                      </a:r>
                      <a:r>
                        <a:rPr kumimoji="0" lang="en-US" altLang="ja-JP"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39</a:t>
                      </a:r>
                      <a:r>
                        <a:rPr kumimoji="0" lang="ja-JP" altLang="en-US" sz="1200" u="none" strike="noStrike" cap="none" normalizeH="0" baseline="0" dirty="0" err="1" smtClean="0">
                          <a:ln>
                            <a:noFill/>
                          </a:ln>
                          <a:solidFill>
                            <a:schemeClr val="tx1"/>
                          </a:solidFill>
                          <a:effectLst/>
                          <a:latin typeface="HGPｺﾞｼｯｸM" panose="020B0600000000000000" pitchFamily="50" charset="-128"/>
                          <a:ea typeface="HGPｺﾞｼｯｸM" panose="020B0600000000000000" pitchFamily="50" charset="-128"/>
                        </a:rPr>
                        <a:t>、</a:t>
                      </a:r>
                      <a:r>
                        <a:rPr kumimoji="0" lang="ja-JP" altLang="en-US"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小児科 </a:t>
                      </a:r>
                      <a:r>
                        <a:rPr kumimoji="0" lang="en-US" altLang="ja-JP"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50</a:t>
                      </a:r>
                      <a:r>
                        <a:rPr kumimoji="0" lang="ja-JP" altLang="en-US"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a:t>
                      </a:r>
                      <a:endParaRPr kumimoji="0" lang="ja-JP" altLang="en-US" sz="12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4562" marR="4562" marT="4562" marB="0" anchor="ctr" horzOverflow="overflow"/>
                </a:tc>
                <a:extLst>
                  <a:ext uri="{0D108BD9-81ED-4DB2-BD59-A6C34878D82A}">
                    <a16:rowId xmlns:a16="http://schemas.microsoft.com/office/drawing/2014/main" val="10001"/>
                  </a:ext>
                </a:extLst>
              </a:tr>
              <a:tr h="37170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小児・周産期</a:t>
                      </a:r>
                      <a:endParaRPr kumimoji="0" lang="en-US" altLang="ja-JP"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医療機能</a:t>
                      </a:r>
                      <a:endParaRPr kumimoji="0" lang="ja-JP" altLang="en-US" sz="14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82114" marR="4562" marT="4562" marB="0" anchor="ctr" horzOverflow="overflow">
                    <a:solidFill>
                      <a:schemeClr val="accent5">
                        <a:lumMod val="40000"/>
                        <a:lumOff val="60000"/>
                      </a:schemeClr>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ja-JP" altLang="en-US"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　西成、住之江区域の小児・周産</a:t>
                      </a:r>
                      <a:endParaRPr kumimoji="0" lang="en-US" altLang="ja-JP"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p>
                      <a:pPr marL="0" marR="0" lvl="0" indent="0" algn="l" defTabSz="914400" rtl="0" eaLnBrk="1" fontAlgn="t" latinLnBrk="0" hangingPunct="1">
                        <a:lnSpc>
                          <a:spcPct val="100000"/>
                        </a:lnSpc>
                        <a:spcBef>
                          <a:spcPct val="0"/>
                        </a:spcBef>
                        <a:spcAft>
                          <a:spcPct val="0"/>
                        </a:spcAft>
                        <a:buClrTx/>
                        <a:buSzTx/>
                        <a:buFontTx/>
                        <a:buNone/>
                        <a:tabLst/>
                      </a:pPr>
                      <a:r>
                        <a:rPr kumimoji="0" lang="ja-JP" altLang="en-US"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期医療を担う唯一の病院</a:t>
                      </a:r>
                      <a:endParaRPr kumimoji="0" lang="en-US" altLang="ja-JP" sz="12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4562" marR="4562" marT="4562" marB="0" anchor="ctr" horzOverflow="overflow"/>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ja-JP" altLang="en-US"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　大阪市南部医療圏の小児・周</a:t>
                      </a:r>
                      <a:endParaRPr kumimoji="0" lang="en-US" altLang="ja-JP"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p>
                      <a:pPr marL="0" marR="0" lvl="0" indent="0" algn="l" defTabSz="914400" rtl="0" eaLnBrk="1" fontAlgn="t" latinLnBrk="0" hangingPunct="1">
                        <a:lnSpc>
                          <a:spcPct val="100000"/>
                        </a:lnSpc>
                        <a:spcBef>
                          <a:spcPct val="0"/>
                        </a:spcBef>
                        <a:spcAft>
                          <a:spcPct val="0"/>
                        </a:spcAft>
                        <a:buClrTx/>
                        <a:buSzTx/>
                        <a:buFontTx/>
                        <a:buNone/>
                        <a:tabLst/>
                      </a:pPr>
                      <a:r>
                        <a:rPr kumimoji="0" lang="ja-JP" altLang="en-US" sz="12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産期医療機能を有する医療機関</a:t>
                      </a:r>
                      <a:endParaRPr kumimoji="0" lang="ja-JP" altLang="en-US" sz="12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4562" marR="4562" marT="4562" marB="0" anchor="ctr" horzOverflow="overflow"/>
                </a:tc>
                <a:extLst>
                  <a:ext uri="{0D108BD9-81ED-4DB2-BD59-A6C34878D82A}">
                    <a16:rowId xmlns:a16="http://schemas.microsoft.com/office/drawing/2014/main" val="10002"/>
                  </a:ext>
                </a:extLst>
              </a:tr>
              <a:tr h="27200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分娩件数</a:t>
                      </a:r>
                      <a:endParaRPr kumimoji="0" lang="en-US" altLang="ja-JP"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n-US" altLang="ja-JP"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a:t>
                      </a:r>
                      <a:r>
                        <a:rPr kumimoji="0" lang="ja-JP" altLang="en-US"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うち低出生体重児</a:t>
                      </a:r>
                      <a:r>
                        <a:rPr kumimoji="0" lang="en-US" altLang="ja-JP"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a:t>
                      </a:r>
                      <a:endParaRPr kumimoji="0" lang="ja-JP" altLang="en-US" sz="8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82114" marR="4562" marT="4562" marB="0" anchor="ctr" horzOverflow="overflow">
                    <a:solidFill>
                      <a:schemeClr val="accent5">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６４４件（７６件）</a:t>
                      </a:r>
                      <a:endParaRPr kumimoji="0" lang="ja-JP" altLang="en-US" sz="14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4562" marR="4562" marT="4562"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４３５件（９５件）</a:t>
                      </a:r>
                      <a:endParaRPr kumimoji="0" lang="ja-JP" altLang="en-US" sz="14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4562" marR="4562" marT="4562" marB="0" anchor="ctr" horzOverflow="overflow"/>
                </a:tc>
                <a:extLst>
                  <a:ext uri="{0D108BD9-81ED-4DB2-BD59-A6C34878D82A}">
                    <a16:rowId xmlns:a16="http://schemas.microsoft.com/office/drawing/2014/main" val="10003"/>
                  </a:ext>
                </a:extLst>
              </a:tr>
              <a:tr h="65153">
                <a:tc gridSpan="3">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ja-JP" altLang="en-US" sz="6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82114" marR="4562" marT="4562" marB="0" anchor="ctr" horzOverflow="overflow">
                    <a:lnL w="12700" cmpd="sng">
                      <a:noFill/>
                    </a:lnL>
                    <a:lnR w="12700" cmpd="sng">
                      <a:noFill/>
                    </a:lnR>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37170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職員数</a:t>
                      </a:r>
                      <a:endParaRPr kumimoji="0" lang="ja-JP" altLang="en-US" sz="14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82114" marR="4562" marT="4562" marB="0" anchor="ctr" horzOverflow="overflow">
                    <a:solidFill>
                      <a:schemeClr val="accent5">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142</a:t>
                      </a: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名</a:t>
                      </a:r>
                      <a:b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br>
                      <a:r>
                        <a:rPr kumimoji="0" lang="ja-JP" altLang="en-US"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（うち本務医師 １４</a:t>
                      </a:r>
                      <a:r>
                        <a:rPr kumimoji="0" lang="en-US" altLang="ja-JP"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a:t>
                      </a:r>
                      <a:r>
                        <a:rPr kumimoji="0" lang="ja-JP" altLang="en-US"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看護師等</a:t>
                      </a:r>
                      <a:r>
                        <a:rPr kumimoji="0" lang="en-US" altLang="ja-JP"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1</a:t>
                      </a:r>
                      <a:r>
                        <a:rPr kumimoji="0" lang="ja-JP" altLang="en-US"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０８）</a:t>
                      </a:r>
                      <a:endParaRPr kumimoji="0"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4562" marR="4562" marT="4562"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１，１６１名</a:t>
                      </a:r>
                      <a:b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br>
                      <a:r>
                        <a:rPr kumimoji="0" lang="ja-JP" altLang="en-US"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（うち本務医師</a:t>
                      </a:r>
                      <a:r>
                        <a:rPr kumimoji="0" lang="en-US" altLang="ja-JP"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152,</a:t>
                      </a:r>
                      <a:r>
                        <a:rPr kumimoji="0" lang="ja-JP" altLang="en-US"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看護師等 </a:t>
                      </a:r>
                      <a:r>
                        <a:rPr kumimoji="0" lang="en-US" altLang="ja-JP"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756</a:t>
                      </a:r>
                      <a:r>
                        <a:rPr kumimoji="0" lang="ja-JP" altLang="en-US" sz="11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a:t>
                      </a:r>
                      <a:endParaRPr kumimoji="0"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4562" marR="4562" marT="4562" marB="0" anchor="ctr" horzOverflow="overflow"/>
                </a:tc>
                <a:extLst>
                  <a:ext uri="{0D108BD9-81ED-4DB2-BD59-A6C34878D82A}">
                    <a16:rowId xmlns:a16="http://schemas.microsoft.com/office/drawing/2014/main" val="10005"/>
                  </a:ext>
                </a:extLst>
              </a:tr>
              <a:tr h="18781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一般会計負担</a:t>
                      </a:r>
                      <a:endParaRPr kumimoji="0" lang="ja-JP" altLang="en-US" sz="14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82114" marR="4562" marT="4562" marB="0" anchor="ctr" horzOverflow="overflow">
                    <a:solidFill>
                      <a:schemeClr val="accent5">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約５億円</a:t>
                      </a:r>
                      <a:endParaRPr kumimoji="0" lang="ja-JP" altLang="en-US" sz="14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4562" marR="4562" marT="4562"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140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約１５億円</a:t>
                      </a:r>
                      <a:endParaRPr kumimoji="0" lang="ja-JP" altLang="en-US" sz="14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endParaRPr>
                    </a:p>
                  </a:txBody>
                  <a:tcPr marL="4562" marR="4562" marT="4562" marB="0" anchor="ctr" horzOverflow="overflow"/>
                </a:tc>
                <a:extLst>
                  <a:ext uri="{0D108BD9-81ED-4DB2-BD59-A6C34878D82A}">
                    <a16:rowId xmlns:a16="http://schemas.microsoft.com/office/drawing/2014/main" val="10006"/>
                  </a:ext>
                </a:extLst>
              </a:tr>
            </a:tbl>
          </a:graphicData>
        </a:graphic>
      </p:graphicFrame>
      <p:sp>
        <p:nvSpPr>
          <p:cNvPr id="18" name="テキスト ボックス 17"/>
          <p:cNvSpPr txBox="1"/>
          <p:nvPr/>
        </p:nvSpPr>
        <p:spPr>
          <a:xfrm>
            <a:off x="611560" y="679048"/>
            <a:ext cx="8064896" cy="584775"/>
          </a:xfrm>
          <a:prstGeom prst="rect">
            <a:avLst/>
          </a:prstGeom>
          <a:noFill/>
        </p:spPr>
        <p:txBody>
          <a:bodyPr wrap="square" rtlCol="0">
            <a:spAutoFit/>
          </a:bodyPr>
          <a:lstStyle/>
          <a:p>
            <a:pPr marL="285750" indent="-285750">
              <a:buFont typeface="Arial" panose="020B0604020202020204" pitchFamily="34" charset="0"/>
              <a:buChar char="•"/>
            </a:pPr>
            <a:r>
              <a:rPr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大阪市南部地域における小児・周産期医療の充実が求められるなか、府立病院と市立病院の連携による取り組みが検討される。</a:t>
            </a:r>
            <a:endParaRPr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 name="テキスト ボックス 2"/>
          <p:cNvSpPr txBox="1"/>
          <p:nvPr/>
        </p:nvSpPr>
        <p:spPr>
          <a:xfrm>
            <a:off x="296232" y="1369083"/>
            <a:ext cx="5929828" cy="307777"/>
          </a:xfrm>
          <a:prstGeom prst="rect">
            <a:avLst/>
          </a:prstGeom>
          <a:noFill/>
        </p:spPr>
        <p:txBody>
          <a:bodyPr wrap="none" rtlCol="0">
            <a:spAutoFit/>
          </a:bodyPr>
          <a:lstStyle/>
          <a:p>
            <a:r>
              <a:rPr kumimoji="1" lang="ja-JP" altLang="en-US" sz="1400" u="sng" dirty="0" smtClean="0">
                <a:latin typeface="HG創英角ﾎﾟｯﾌﾟ体" panose="040B0A09000000000000" pitchFamily="49" charset="-128"/>
                <a:ea typeface="HG創英角ﾎﾟｯﾌﾟ体" panose="040B0A09000000000000" pitchFamily="49" charset="-128"/>
              </a:rPr>
              <a:t>住吉市民病院と府立急性期・総合医療センターの比較（平成</a:t>
            </a:r>
            <a:r>
              <a:rPr kumimoji="1" lang="en-US" altLang="ja-JP" sz="1400" u="sng" dirty="0" smtClean="0">
                <a:latin typeface="HG創英角ﾎﾟｯﾌﾟ体" panose="040B0A09000000000000" pitchFamily="49" charset="-128"/>
                <a:ea typeface="HG創英角ﾎﾟｯﾌﾟ体" panose="040B0A09000000000000" pitchFamily="49" charset="-128"/>
              </a:rPr>
              <a:t>25</a:t>
            </a:r>
            <a:r>
              <a:rPr kumimoji="1" lang="ja-JP" altLang="en-US" sz="1400" u="sng" dirty="0" smtClean="0">
                <a:latin typeface="HG創英角ﾎﾟｯﾌﾟ体" panose="040B0A09000000000000" pitchFamily="49" charset="-128"/>
                <a:ea typeface="HG創英角ﾎﾟｯﾌﾟ体" panose="040B0A09000000000000" pitchFamily="49" charset="-128"/>
              </a:rPr>
              <a:t>年現在）</a:t>
            </a:r>
            <a:endParaRPr kumimoji="1" lang="ja-JP" altLang="en-US" sz="1400" u="sng" dirty="0">
              <a:latin typeface="HG創英角ﾎﾟｯﾌﾟ体" panose="040B0A09000000000000" pitchFamily="49" charset="-128"/>
              <a:ea typeface="HG創英角ﾎﾟｯﾌﾟ体" panose="040B0A09000000000000" pitchFamily="49" charset="-128"/>
            </a:endParaRPr>
          </a:p>
        </p:txBody>
      </p:sp>
      <p:sp>
        <p:nvSpPr>
          <p:cNvPr id="20" name="正方形/長方形 19"/>
          <p:cNvSpPr/>
          <p:nvPr/>
        </p:nvSpPr>
        <p:spPr>
          <a:xfrm>
            <a:off x="179512" y="260648"/>
            <a:ext cx="5687393" cy="338554"/>
          </a:xfrm>
          <a:prstGeom prst="rect">
            <a:avLst/>
          </a:prstGeom>
        </p:spPr>
        <p:txBody>
          <a:bodyPr wrap="square">
            <a:spAutoFit/>
          </a:bodyPr>
          <a:lstStyle/>
          <a:p>
            <a:r>
              <a:rPr lang="ja-JP" altLang="en-US" sz="1600" dirty="0" smtClean="0">
                <a:latin typeface="ＭＳ Ｐゴシック" panose="020B0600070205080204" pitchFamily="50" charset="-128"/>
                <a:ea typeface="ＭＳ Ｐゴシック" panose="020B0600070205080204" pitchFamily="50" charset="-128"/>
                <a:cs typeface="メイリオ" pitchFamily="50" charset="-128"/>
              </a:rPr>
              <a:t>■住吉</a:t>
            </a:r>
            <a:r>
              <a:rPr lang="ja-JP" altLang="en-US" sz="1600" dirty="0">
                <a:latin typeface="ＭＳ Ｐゴシック" panose="020B0600070205080204" pitchFamily="50" charset="-128"/>
                <a:ea typeface="ＭＳ Ｐゴシック" panose="020B0600070205080204" pitchFamily="50" charset="-128"/>
                <a:cs typeface="メイリオ" pitchFamily="50" charset="-128"/>
              </a:rPr>
              <a:t>母子医療</a:t>
            </a:r>
            <a:r>
              <a:rPr lang="ja-JP" altLang="en-US" sz="1600" dirty="0" smtClean="0">
                <a:latin typeface="ＭＳ Ｐゴシック" panose="020B0600070205080204" pitchFamily="50" charset="-128"/>
                <a:ea typeface="ＭＳ Ｐゴシック" panose="020B0600070205080204" pitchFamily="50" charset="-128"/>
                <a:cs typeface="メイリオ" pitchFamily="50" charset="-128"/>
              </a:rPr>
              <a:t>センターの整備</a:t>
            </a:r>
            <a:endParaRPr lang="ja-JP" altLang="en-US" sz="1200" dirty="0">
              <a:latin typeface="ＭＳ Ｐゴシック" panose="020B0600070205080204" pitchFamily="50" charset="-128"/>
              <a:ea typeface="ＭＳ Ｐゴシック" panose="020B0600070205080204" pitchFamily="50" charset="-128"/>
            </a:endParaRPr>
          </a:p>
        </p:txBody>
      </p:sp>
      <p:sp>
        <p:nvSpPr>
          <p:cNvPr id="22" name="テキスト ボックス 21"/>
          <p:cNvSpPr txBox="1"/>
          <p:nvPr/>
        </p:nvSpPr>
        <p:spPr>
          <a:xfrm>
            <a:off x="827584" y="4583490"/>
            <a:ext cx="4801314" cy="2039020"/>
          </a:xfrm>
          <a:prstGeom prst="rect">
            <a:avLst/>
          </a:prstGeom>
          <a:noFill/>
        </p:spPr>
        <p:txBody>
          <a:bodyPr wrap="none" rtlCol="0">
            <a:spAutoFit/>
          </a:bodyPr>
          <a:lstStyle/>
          <a:p>
            <a:r>
              <a:rPr lang="en-US" altLang="ja-JP" sz="1200" b="1" u="sng" dirty="0" smtClean="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200" b="1" u="sng"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1" u="sng" dirty="0" smtClean="0">
                <a:latin typeface="メイリオ" panose="020B0604030504040204" pitchFamily="50" charset="-128"/>
                <a:ea typeface="メイリオ" panose="020B0604030504040204" pitchFamily="50" charset="-128"/>
                <a:cs typeface="メイリオ" panose="020B0604030504040204" pitchFamily="50" charset="-128"/>
              </a:rPr>
              <a:t>市南部医療圏域における分娩件数の維持</a:t>
            </a:r>
            <a:endParaRPr kumimoji="1" lang="en-US" altLang="ja-JP" sz="12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分娩件数を年１，２００分娩を目標</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sz="1200" b="1" u="sng" dirty="0" smtClean="0">
                <a:latin typeface="メイリオ" panose="020B0604030504040204" pitchFamily="50" charset="-128"/>
                <a:ea typeface="メイリオ" panose="020B0604030504040204" pitchFamily="50" charset="-128"/>
                <a:cs typeface="メイリオ" panose="020B0604030504040204" pitchFamily="50" charset="-128"/>
              </a:rPr>
              <a:t>Ⅱ</a:t>
            </a:r>
            <a:r>
              <a:rPr kumimoji="1" lang="ja-JP" altLang="en-US" sz="1200" b="1" u="sng" dirty="0" smtClean="0">
                <a:latin typeface="メイリオ" panose="020B0604030504040204" pitchFamily="50" charset="-128"/>
                <a:ea typeface="メイリオ" panose="020B0604030504040204" pitchFamily="50" charset="-128"/>
                <a:cs typeface="メイリオ" panose="020B0604030504040204" pitchFamily="50" charset="-128"/>
              </a:rPr>
              <a:t>　周産期母子医療センターの役割を担う機能の確保</a:t>
            </a:r>
            <a:endParaRPr kumimoji="1" lang="en-US" altLang="ja-JP" sz="12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新生児、妊産婦の２４時間３６５日救急搬送受入体制を継続</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未受診妊産婦、ハイリスク母子等への対応強化</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総合周産期母子医療センターを視野にした機能の整備</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b="1" u="sng" dirty="0" smtClean="0">
                <a:latin typeface="メイリオ" panose="020B0604030504040204" pitchFamily="50" charset="-128"/>
                <a:ea typeface="メイリオ" panose="020B0604030504040204" pitchFamily="50" charset="-128"/>
                <a:cs typeface="メイリオ" panose="020B0604030504040204" pitchFamily="50" charset="-128"/>
              </a:rPr>
              <a:t>Ⅲ</a:t>
            </a:r>
            <a:r>
              <a:rPr lang="ja-JP" altLang="en-US" sz="1200" b="1" u="sng" dirty="0" smtClean="0">
                <a:latin typeface="メイリオ" panose="020B0604030504040204" pitchFamily="50" charset="-128"/>
                <a:ea typeface="メイリオ" panose="020B0604030504040204" pitchFamily="50" charset="-128"/>
                <a:cs typeface="メイリオ" panose="020B0604030504040204" pitchFamily="50" charset="-128"/>
              </a:rPr>
              <a:t>　救急を含む小児医療の充実</a:t>
            </a:r>
            <a:endParaRPr lang="en-US" altLang="ja-JP" sz="12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「断らない小児救急」実現のための体制整備や機能の確保</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他診療科の小児患者の積極受け入れや、小児リハビリの推進</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角丸四角形 22"/>
          <p:cNvSpPr/>
          <p:nvPr/>
        </p:nvSpPr>
        <p:spPr>
          <a:xfrm>
            <a:off x="424912" y="4485014"/>
            <a:ext cx="5292000" cy="2171946"/>
          </a:xfrm>
          <a:prstGeom prst="roundRect">
            <a:avLst>
              <a:gd name="adj" fmla="val 7857"/>
            </a:avLst>
          </a:prstGeom>
          <a:noFill/>
          <a:ln>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 name="角丸四角形 4"/>
          <p:cNvSpPr/>
          <p:nvPr/>
        </p:nvSpPr>
        <p:spPr>
          <a:xfrm>
            <a:off x="352903" y="4485014"/>
            <a:ext cx="468000" cy="2171946"/>
          </a:xfrm>
          <a:prstGeom prst="roundRect">
            <a:avLst/>
          </a:prstGeom>
          <a:solidFill>
            <a:schemeClr val="accent6">
              <a:lumMod val="40000"/>
              <a:lumOff val="6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sz="1600" dirty="0" smtClean="0">
                <a:latin typeface="HGP創英角ﾎﾟｯﾌﾟ体" panose="040B0A00000000000000" pitchFamily="50" charset="-128"/>
                <a:ea typeface="HGP創英角ﾎﾟｯﾌﾟ体" panose="040B0A00000000000000" pitchFamily="50" charset="-128"/>
              </a:rPr>
              <a:t>基本コンセプトと機能</a:t>
            </a:r>
            <a:endParaRPr kumimoji="1" lang="ja-JP" altLang="en-US" sz="1600" dirty="0">
              <a:latin typeface="HGP創英角ﾎﾟｯﾌﾟ体" panose="040B0A00000000000000" pitchFamily="50" charset="-128"/>
              <a:ea typeface="HGP創英角ﾎﾟｯﾌﾟ体" panose="040B0A00000000000000" pitchFamily="50" charset="-128"/>
            </a:endParaRPr>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1872" y="5190105"/>
            <a:ext cx="3296366" cy="144016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280" y="4736798"/>
            <a:ext cx="1351140" cy="89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8418228" y="6458112"/>
            <a:ext cx="683568" cy="369332"/>
          </a:xfrm>
          <a:prstGeom prst="rect">
            <a:avLst/>
          </a:prstGeom>
          <a:noFill/>
        </p:spPr>
        <p:txBody>
          <a:bodyPr wrap="square" rtlCol="0">
            <a:spAutoFit/>
          </a:bodyPr>
          <a:lstStyle/>
          <a:p>
            <a:pPr algn="r"/>
            <a:fld id="{9C53C868-FF21-494D-AF88-8B2AF852388B}" type="slidenum">
              <a:rPr kumimoji="1" lang="ja-JP" altLang="en-US" smtClean="0"/>
              <a:pPr algn="r"/>
              <a:t>139</a:t>
            </a:fld>
            <a:endParaRPr kumimoji="1" lang="ja-JP" altLang="en-US" dirty="0"/>
          </a:p>
        </p:txBody>
      </p:sp>
      <p:sp>
        <p:nvSpPr>
          <p:cNvPr id="26" name="テキスト ボックス 25"/>
          <p:cNvSpPr txBox="1"/>
          <p:nvPr/>
        </p:nvSpPr>
        <p:spPr>
          <a:xfrm>
            <a:off x="251520" y="4129335"/>
            <a:ext cx="3236784" cy="307777"/>
          </a:xfrm>
          <a:prstGeom prst="rect">
            <a:avLst/>
          </a:prstGeom>
          <a:noFill/>
        </p:spPr>
        <p:txBody>
          <a:bodyPr wrap="none" rtlCol="0">
            <a:spAutoFit/>
          </a:bodyPr>
          <a:lstStyle/>
          <a:p>
            <a:r>
              <a:rPr kumimoji="1" lang="ja-JP" altLang="en-US" sz="1400" u="sng" dirty="0" smtClean="0">
                <a:latin typeface="HG創英角ﾎﾟｯﾌﾟ体" panose="040B0A09000000000000" pitchFamily="49" charset="-128"/>
                <a:ea typeface="HG創英角ﾎﾟｯﾌﾟ体" panose="040B0A09000000000000" pitchFamily="49" charset="-128"/>
              </a:rPr>
              <a:t>住吉母子医療センターの</a:t>
            </a:r>
            <a:r>
              <a:rPr lang="ja-JP" altLang="en-US" sz="1400" u="sng" dirty="0">
                <a:latin typeface="HG創英角ﾎﾟｯﾌﾟ体" panose="040B0A09000000000000" pitchFamily="49" charset="-128"/>
                <a:ea typeface="HG創英角ﾎﾟｯﾌﾟ体" panose="040B0A09000000000000" pitchFamily="49" charset="-128"/>
              </a:rPr>
              <a:t>概要（仮称）</a:t>
            </a:r>
            <a:endParaRPr kumimoji="1" lang="ja-JP" altLang="en-US" sz="1400" u="sng" dirty="0">
              <a:latin typeface="HG創英角ﾎﾟｯﾌﾟ体" panose="040B0A09000000000000" pitchFamily="49" charset="-128"/>
              <a:ea typeface="HG創英角ﾎﾟｯﾌﾟ体" panose="040B0A09000000000000" pitchFamily="49" charset="-128"/>
            </a:endParaRPr>
          </a:p>
        </p:txBody>
      </p:sp>
      <p:sp>
        <p:nvSpPr>
          <p:cNvPr id="24" name="テキスト ボックス 23"/>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Ｂ２．（４３）、市　Ｂ５．（</a:t>
            </a:r>
            <a:r>
              <a:rPr lang="ja-JP" altLang="en-US" sz="1600" u="sng" dirty="0"/>
              <a:t>６７</a:t>
            </a:r>
            <a:r>
              <a:rPr lang="ja-JP" altLang="en-US" sz="1600" u="sng" dirty="0" smtClean="0"/>
              <a:t>）</a:t>
            </a:r>
            <a:endParaRPr lang="en-US" altLang="ja-JP" sz="1600" u="sng" dirty="0" smtClean="0"/>
          </a:p>
        </p:txBody>
      </p:sp>
      <p:sp>
        <p:nvSpPr>
          <p:cNvPr id="4" name="正方形/長方形 3"/>
          <p:cNvSpPr/>
          <p:nvPr/>
        </p:nvSpPr>
        <p:spPr>
          <a:xfrm>
            <a:off x="3023208" y="254586"/>
            <a:ext cx="800219" cy="338554"/>
          </a:xfrm>
          <a:prstGeom prst="rect">
            <a:avLst/>
          </a:prstGeom>
        </p:spPr>
        <p:txBody>
          <a:bodyPr wrap="none">
            <a:spAutoFit/>
          </a:bodyPr>
          <a:lstStyle/>
          <a:p>
            <a:r>
              <a:rPr lang="ja-JP" altLang="en-US" sz="1600" dirty="0">
                <a:solidFill>
                  <a:prstClr val="black"/>
                </a:solidFill>
                <a:latin typeface="ＭＳ Ｐゴシック" panose="020B0600070205080204" pitchFamily="50" charset="-128"/>
                <a:ea typeface="ＭＳ Ｐゴシック" panose="020B0600070205080204" pitchFamily="50" charset="-128"/>
                <a:cs typeface="メイリオ" pitchFamily="50" charset="-128"/>
              </a:rPr>
              <a:t>（仮称）</a:t>
            </a:r>
            <a:endParaRPr lang="ja-JP" altLang="en-US"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283" y="1369083"/>
            <a:ext cx="2957513"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70654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675358895"/>
              </p:ext>
            </p:extLst>
          </p:nvPr>
        </p:nvGraphicFramePr>
        <p:xfrm>
          <a:off x="515960" y="1985268"/>
          <a:ext cx="4063999" cy="2466975"/>
        </p:xfrm>
        <a:graphic>
          <a:graphicData uri="http://schemas.openxmlformats.org/drawingml/2006/table">
            <a:tbl>
              <a:tblPr/>
              <a:tblGrid>
                <a:gridCol w="1878966">
                  <a:extLst>
                    <a:ext uri="{9D8B030D-6E8A-4147-A177-3AD203B41FA5}">
                      <a16:colId xmlns:a16="http://schemas.microsoft.com/office/drawing/2014/main" val="20000"/>
                    </a:ext>
                  </a:extLst>
                </a:gridCol>
                <a:gridCol w="1104941">
                  <a:extLst>
                    <a:ext uri="{9D8B030D-6E8A-4147-A177-3AD203B41FA5}">
                      <a16:colId xmlns:a16="http://schemas.microsoft.com/office/drawing/2014/main" val="20001"/>
                    </a:ext>
                  </a:extLst>
                </a:gridCol>
                <a:gridCol w="1080092">
                  <a:extLst>
                    <a:ext uri="{9D8B030D-6E8A-4147-A177-3AD203B41FA5}">
                      <a16:colId xmlns:a16="http://schemas.microsoft.com/office/drawing/2014/main" val="20002"/>
                    </a:ext>
                  </a:extLst>
                </a:gridCol>
              </a:tblGrid>
              <a:tr h="69361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外来のべ患者数</a:t>
                      </a:r>
                      <a:endPar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1</a:t>
                      </a: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日あたり）</a:t>
                      </a: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92.1</a:t>
                      </a: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万人</a:t>
                      </a:r>
                      <a:endPar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r" defTabSz="914400" rtl="0" eaLnBrk="1" fontAlgn="b"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3,774</a:t>
                      </a: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人）</a:t>
                      </a:r>
                      <a:endPar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58.3</a:t>
                      </a: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万人</a:t>
                      </a:r>
                      <a:endPar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r" defTabSz="914400" rtl="0" eaLnBrk="1" fontAlgn="b"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2,389</a:t>
                      </a: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人）</a:t>
                      </a:r>
                      <a:endPar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880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入院のべ患者数</a:t>
                      </a: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82.1</a:t>
                      </a: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万人</a:t>
                      </a:r>
                      <a:endPar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39.9</a:t>
                      </a: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万人</a:t>
                      </a:r>
                      <a:endPar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880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総病床数</a:t>
                      </a:r>
                      <a:endPar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（総稼働病床数）</a:t>
                      </a: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2,661</a:t>
                      </a:r>
                    </a:p>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(2,602)</a:t>
                      </a:r>
                      <a:endParaRPr kumimoji="1" lang="en-US" altLang="ja-JP" sz="12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1,524</a:t>
                      </a:r>
                    </a:p>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(1,427)</a:t>
                      </a: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9734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病床利用率</a:t>
                      </a: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86.3%</a:t>
                      </a: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77.2%</a:t>
                      </a:r>
                    </a:p>
                  </a:txBody>
                  <a:tcPr marL="12954" marR="12954" marT="1295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1912107049"/>
              </p:ext>
            </p:extLst>
          </p:nvPr>
        </p:nvGraphicFramePr>
        <p:xfrm>
          <a:off x="4859338" y="1985268"/>
          <a:ext cx="3978275" cy="1876423"/>
        </p:xfrm>
        <a:graphic>
          <a:graphicData uri="http://schemas.openxmlformats.org/drawingml/2006/table">
            <a:tbl>
              <a:tblPr/>
              <a:tblGrid>
                <a:gridCol w="1786378">
                  <a:extLst>
                    <a:ext uri="{9D8B030D-6E8A-4147-A177-3AD203B41FA5}">
                      <a16:colId xmlns:a16="http://schemas.microsoft.com/office/drawing/2014/main" val="20000"/>
                    </a:ext>
                  </a:extLst>
                </a:gridCol>
                <a:gridCol w="1036817">
                  <a:extLst>
                    <a:ext uri="{9D8B030D-6E8A-4147-A177-3AD203B41FA5}">
                      <a16:colId xmlns:a16="http://schemas.microsoft.com/office/drawing/2014/main" val="20001"/>
                    </a:ext>
                  </a:extLst>
                </a:gridCol>
                <a:gridCol w="1155080">
                  <a:extLst>
                    <a:ext uri="{9D8B030D-6E8A-4147-A177-3AD203B41FA5}">
                      <a16:colId xmlns:a16="http://schemas.microsoft.com/office/drawing/2014/main" val="20002"/>
                    </a:ext>
                  </a:extLst>
                </a:gridCol>
              </a:tblGrid>
              <a:tr h="2873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医業収益</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646.1</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354.6</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9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運営費負担金</a:t>
                      </a:r>
                      <a:endParaRPr kumimoji="1" lang="en-US" altLang="ja-JP" sz="14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（一般会計繰入金）</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106.4</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89.1</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2873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医業費用</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703.9</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383.6</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873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うち給与費</a:t>
                      </a:r>
                    </a:p>
                  </a:txBody>
                  <a:tcPr marL="155467"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318.2</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175.1</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873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営業外収支</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78.9</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55.9</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873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資金収支</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17.9</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13.1</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16441" name="McK Subtitle"/>
          <p:cNvSpPr>
            <a:spLocks noChangeArrowheads="1"/>
          </p:cNvSpPr>
          <p:nvPr/>
        </p:nvSpPr>
        <p:spPr bwMode="auto">
          <a:xfrm>
            <a:off x="2379685" y="1667768"/>
            <a:ext cx="11318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700">
                <a:solidFill>
                  <a:schemeClr val="tx1"/>
                </a:solidFill>
                <a:latin typeface="ＭＳ ゴシック" pitchFamily="49" charset="-128"/>
                <a:ea typeface="ＭＳ ゴシック" pitchFamily="49" charset="-128"/>
              </a:defRPr>
            </a:lvl1pPr>
            <a:lvl2pPr marL="742950" indent="-285750" eaLnBrk="0" hangingPunct="0">
              <a:defRPr sz="700">
                <a:solidFill>
                  <a:schemeClr val="tx1"/>
                </a:solidFill>
                <a:latin typeface="ＭＳ ゴシック" pitchFamily="49" charset="-128"/>
                <a:ea typeface="ＭＳ ゴシック" pitchFamily="49" charset="-128"/>
              </a:defRPr>
            </a:lvl2pPr>
            <a:lvl3pPr marL="1143000" indent="-228600" eaLnBrk="0" hangingPunct="0">
              <a:defRPr sz="700">
                <a:solidFill>
                  <a:schemeClr val="tx1"/>
                </a:solidFill>
                <a:latin typeface="ＭＳ ゴシック" pitchFamily="49" charset="-128"/>
                <a:ea typeface="ＭＳ ゴシック" pitchFamily="49" charset="-128"/>
              </a:defRPr>
            </a:lvl3pPr>
            <a:lvl4pPr marL="1600200" indent="-228600" eaLnBrk="0" hangingPunct="0">
              <a:defRPr sz="700">
                <a:solidFill>
                  <a:schemeClr val="tx1"/>
                </a:solidFill>
                <a:latin typeface="ＭＳ ゴシック" pitchFamily="49" charset="-128"/>
                <a:ea typeface="ＭＳ ゴシック" pitchFamily="49" charset="-128"/>
              </a:defRPr>
            </a:lvl4pPr>
            <a:lvl5pPr marL="2057400" indent="-228600" eaLnBrk="0" hangingPunct="0">
              <a:defRPr sz="7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9pPr>
          </a:lstStyle>
          <a:p>
            <a:r>
              <a:rPr kumimoji="0" lang="ja-JP" altLang="en-US" sz="1600" u="sng"/>
              <a:t>府立５病院</a:t>
            </a:r>
          </a:p>
        </p:txBody>
      </p:sp>
      <p:sp>
        <p:nvSpPr>
          <p:cNvPr id="16442" name="McK Subtitle"/>
          <p:cNvSpPr>
            <a:spLocks noChangeArrowheads="1"/>
          </p:cNvSpPr>
          <p:nvPr/>
        </p:nvSpPr>
        <p:spPr bwMode="auto">
          <a:xfrm>
            <a:off x="3511573" y="1663005"/>
            <a:ext cx="1063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700">
                <a:solidFill>
                  <a:schemeClr val="tx1"/>
                </a:solidFill>
                <a:latin typeface="ＭＳ ゴシック" pitchFamily="49" charset="-128"/>
                <a:ea typeface="ＭＳ ゴシック" pitchFamily="49" charset="-128"/>
              </a:defRPr>
            </a:lvl1pPr>
            <a:lvl2pPr marL="742950" indent="-285750" eaLnBrk="0" hangingPunct="0">
              <a:defRPr sz="700">
                <a:solidFill>
                  <a:schemeClr val="tx1"/>
                </a:solidFill>
                <a:latin typeface="ＭＳ ゴシック" pitchFamily="49" charset="-128"/>
                <a:ea typeface="ＭＳ ゴシック" pitchFamily="49" charset="-128"/>
              </a:defRPr>
            </a:lvl2pPr>
            <a:lvl3pPr marL="1143000" indent="-228600" eaLnBrk="0" hangingPunct="0">
              <a:defRPr sz="700">
                <a:solidFill>
                  <a:schemeClr val="tx1"/>
                </a:solidFill>
                <a:latin typeface="ＭＳ ゴシック" pitchFamily="49" charset="-128"/>
                <a:ea typeface="ＭＳ ゴシック" pitchFamily="49" charset="-128"/>
              </a:defRPr>
            </a:lvl3pPr>
            <a:lvl4pPr marL="1600200" indent="-228600" eaLnBrk="0" hangingPunct="0">
              <a:defRPr sz="700">
                <a:solidFill>
                  <a:schemeClr val="tx1"/>
                </a:solidFill>
                <a:latin typeface="ＭＳ ゴシック" pitchFamily="49" charset="-128"/>
                <a:ea typeface="ＭＳ ゴシック" pitchFamily="49" charset="-128"/>
              </a:defRPr>
            </a:lvl4pPr>
            <a:lvl5pPr marL="2057400" indent="-228600" eaLnBrk="0" hangingPunct="0">
              <a:defRPr sz="7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9pPr>
          </a:lstStyle>
          <a:p>
            <a:r>
              <a:rPr kumimoji="0" lang="ja-JP" altLang="en-US" sz="1600" u="sng"/>
              <a:t>市立３病院</a:t>
            </a:r>
          </a:p>
        </p:txBody>
      </p:sp>
      <p:grpSp>
        <p:nvGrpSpPr>
          <p:cNvPr id="16443" name="SubtitleJ"/>
          <p:cNvGrpSpPr>
            <a:grpSpLocks/>
          </p:cNvGrpSpPr>
          <p:nvPr>
            <p:custDataLst>
              <p:tags r:id="rId1"/>
            </p:custDataLst>
          </p:nvPr>
        </p:nvGrpSpPr>
        <p:grpSpPr bwMode="auto">
          <a:xfrm>
            <a:off x="4876800" y="1202630"/>
            <a:ext cx="3859213" cy="601663"/>
            <a:chOff x="816" y="1131"/>
            <a:chExt cx="1296" cy="371"/>
          </a:xfrm>
        </p:grpSpPr>
        <p:sp>
          <p:nvSpPr>
            <p:cNvPr id="16477" name="McK Subtitle"/>
            <p:cNvSpPr>
              <a:spLocks noChangeArrowheads="1"/>
            </p:cNvSpPr>
            <p:nvPr/>
          </p:nvSpPr>
          <p:spPr bwMode="auto">
            <a:xfrm>
              <a:off x="816" y="1131"/>
              <a:ext cx="129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700">
                  <a:solidFill>
                    <a:schemeClr val="tx1"/>
                  </a:solidFill>
                  <a:latin typeface="ＭＳ ゴシック" pitchFamily="49" charset="-128"/>
                  <a:ea typeface="ＭＳ ゴシック" pitchFamily="49" charset="-128"/>
                </a:defRPr>
              </a:lvl1pPr>
              <a:lvl2pPr marL="742950" indent="-285750" eaLnBrk="0" hangingPunct="0">
                <a:defRPr sz="700">
                  <a:solidFill>
                    <a:schemeClr val="tx1"/>
                  </a:solidFill>
                  <a:latin typeface="ＭＳ ゴシック" pitchFamily="49" charset="-128"/>
                  <a:ea typeface="ＭＳ ゴシック" pitchFamily="49" charset="-128"/>
                </a:defRPr>
              </a:lvl2pPr>
              <a:lvl3pPr marL="1143000" indent="-228600" eaLnBrk="0" hangingPunct="0">
                <a:defRPr sz="700">
                  <a:solidFill>
                    <a:schemeClr val="tx1"/>
                  </a:solidFill>
                  <a:latin typeface="ＭＳ ゴシック" pitchFamily="49" charset="-128"/>
                  <a:ea typeface="ＭＳ ゴシック" pitchFamily="49" charset="-128"/>
                </a:defRPr>
              </a:lvl3pPr>
              <a:lvl4pPr marL="1600200" indent="-228600" eaLnBrk="0" hangingPunct="0">
                <a:defRPr sz="700">
                  <a:solidFill>
                    <a:schemeClr val="tx1"/>
                  </a:solidFill>
                  <a:latin typeface="ＭＳ ゴシック" pitchFamily="49" charset="-128"/>
                  <a:ea typeface="ＭＳ ゴシック" pitchFamily="49" charset="-128"/>
                </a:defRPr>
              </a:lvl4pPr>
              <a:lvl5pPr marL="2057400" indent="-228600" eaLnBrk="0" hangingPunct="0">
                <a:defRPr sz="7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9pPr>
            </a:lstStyle>
            <a:p>
              <a:pPr algn="ctr"/>
              <a:r>
                <a:rPr kumimoji="0" lang="ja-JP" altLang="en-US" sz="1800" dirty="0"/>
                <a:t>財務指標（</a:t>
              </a:r>
              <a:r>
                <a:rPr kumimoji="0" lang="en-US" altLang="ja-JP" sz="1800" dirty="0" smtClean="0"/>
                <a:t>2013(H25)</a:t>
              </a:r>
              <a:r>
                <a:rPr kumimoji="0" lang="ja-JP" altLang="en-US" sz="1800" dirty="0"/>
                <a:t>年度）</a:t>
              </a:r>
            </a:p>
          </p:txBody>
        </p:sp>
        <p:sp>
          <p:nvSpPr>
            <p:cNvPr id="16478" name="Line 7"/>
            <p:cNvSpPr>
              <a:spLocks noChangeShapeType="1"/>
            </p:cNvSpPr>
            <p:nvPr/>
          </p:nvSpPr>
          <p:spPr bwMode="auto">
            <a:xfrm>
              <a:off x="816" y="1314"/>
              <a:ext cx="12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6000" tIns="36000" rIns="36000" bIns="36000" anchor="ctr"/>
            <a:lstStyle/>
            <a:p>
              <a:pPr algn="ctr"/>
              <a:endParaRPr lang="ja-JP" altLang="en-US"/>
            </a:p>
          </p:txBody>
        </p:sp>
        <p:sp>
          <p:nvSpPr>
            <p:cNvPr id="16479" name="McK Subtitle"/>
            <p:cNvSpPr>
              <a:spLocks noChangeArrowheads="1"/>
            </p:cNvSpPr>
            <p:nvPr/>
          </p:nvSpPr>
          <p:spPr bwMode="auto">
            <a:xfrm>
              <a:off x="816" y="1328"/>
              <a:ext cx="129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700">
                  <a:solidFill>
                    <a:schemeClr val="tx1"/>
                  </a:solidFill>
                  <a:latin typeface="ＭＳ ゴシック" pitchFamily="49" charset="-128"/>
                  <a:ea typeface="ＭＳ ゴシック" pitchFamily="49" charset="-128"/>
                </a:defRPr>
              </a:lvl1pPr>
              <a:lvl2pPr marL="742950" indent="-285750" eaLnBrk="0" hangingPunct="0">
                <a:defRPr sz="700">
                  <a:solidFill>
                    <a:schemeClr val="tx1"/>
                  </a:solidFill>
                  <a:latin typeface="ＭＳ ゴシック" pitchFamily="49" charset="-128"/>
                  <a:ea typeface="ＭＳ ゴシック" pitchFamily="49" charset="-128"/>
                </a:defRPr>
              </a:lvl2pPr>
              <a:lvl3pPr marL="1143000" indent="-228600" eaLnBrk="0" hangingPunct="0">
                <a:defRPr sz="700">
                  <a:solidFill>
                    <a:schemeClr val="tx1"/>
                  </a:solidFill>
                  <a:latin typeface="ＭＳ ゴシック" pitchFamily="49" charset="-128"/>
                  <a:ea typeface="ＭＳ ゴシック" pitchFamily="49" charset="-128"/>
                </a:defRPr>
              </a:lvl3pPr>
              <a:lvl4pPr marL="1600200" indent="-228600" eaLnBrk="0" hangingPunct="0">
                <a:defRPr sz="700">
                  <a:solidFill>
                    <a:schemeClr val="tx1"/>
                  </a:solidFill>
                  <a:latin typeface="ＭＳ ゴシック" pitchFamily="49" charset="-128"/>
                  <a:ea typeface="ＭＳ ゴシック" pitchFamily="49" charset="-128"/>
                </a:defRPr>
              </a:lvl4pPr>
              <a:lvl5pPr marL="2057400" indent="-228600" eaLnBrk="0" hangingPunct="0">
                <a:defRPr sz="7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9pPr>
            </a:lstStyle>
            <a:p>
              <a:pPr algn="ctr"/>
              <a:endParaRPr kumimoji="0" lang="en-US" altLang="ja-JP" sz="1800"/>
            </a:p>
          </p:txBody>
        </p:sp>
      </p:grpSp>
      <p:sp>
        <p:nvSpPr>
          <p:cNvPr id="16444" name="テキスト ボックス 2"/>
          <p:cNvSpPr txBox="1">
            <a:spLocks noChangeArrowheads="1"/>
          </p:cNvSpPr>
          <p:nvPr/>
        </p:nvSpPr>
        <p:spPr bwMode="auto">
          <a:xfrm>
            <a:off x="4787900" y="1618555"/>
            <a:ext cx="8810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96" tIns="46648" rIns="93296" bIns="46648">
            <a:spAutoFit/>
          </a:bodyPr>
          <a:lstStyle>
            <a:lvl1pPr eaLnBrk="0" hangingPunct="0">
              <a:defRPr sz="700">
                <a:solidFill>
                  <a:schemeClr val="tx1"/>
                </a:solidFill>
                <a:latin typeface="ＭＳ ゴシック" pitchFamily="49" charset="-128"/>
                <a:ea typeface="ＭＳ ゴシック" pitchFamily="49" charset="-128"/>
              </a:defRPr>
            </a:lvl1pPr>
            <a:lvl2pPr marL="742950" indent="-285750" eaLnBrk="0" hangingPunct="0">
              <a:defRPr sz="700">
                <a:solidFill>
                  <a:schemeClr val="tx1"/>
                </a:solidFill>
                <a:latin typeface="ＭＳ ゴシック" pitchFamily="49" charset="-128"/>
                <a:ea typeface="ＭＳ ゴシック" pitchFamily="49" charset="-128"/>
              </a:defRPr>
            </a:lvl2pPr>
            <a:lvl3pPr marL="1143000" indent="-228600" eaLnBrk="0" hangingPunct="0">
              <a:defRPr sz="700">
                <a:solidFill>
                  <a:schemeClr val="tx1"/>
                </a:solidFill>
                <a:latin typeface="ＭＳ ゴシック" pitchFamily="49" charset="-128"/>
                <a:ea typeface="ＭＳ ゴシック" pitchFamily="49" charset="-128"/>
              </a:defRPr>
            </a:lvl3pPr>
            <a:lvl4pPr marL="1600200" indent="-228600" eaLnBrk="0" hangingPunct="0">
              <a:defRPr sz="700">
                <a:solidFill>
                  <a:schemeClr val="tx1"/>
                </a:solidFill>
                <a:latin typeface="ＭＳ ゴシック" pitchFamily="49" charset="-128"/>
                <a:ea typeface="ＭＳ ゴシック" pitchFamily="49" charset="-128"/>
              </a:defRPr>
            </a:lvl4pPr>
            <a:lvl5pPr marL="2057400" indent="-228600" eaLnBrk="0" hangingPunct="0">
              <a:defRPr sz="7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9pPr>
          </a:lstStyle>
          <a:p>
            <a:r>
              <a:rPr lang="ja-JP" altLang="en-US" sz="1800">
                <a:latin typeface="Arial" pitchFamily="34" charset="0"/>
                <a:ea typeface="ＭＳ Ｐゴシック" pitchFamily="50" charset="-128"/>
              </a:rPr>
              <a:t>（億円）</a:t>
            </a:r>
          </a:p>
        </p:txBody>
      </p:sp>
      <p:sp>
        <p:nvSpPr>
          <p:cNvPr id="10" name="メモ 9"/>
          <p:cNvSpPr/>
          <p:nvPr/>
        </p:nvSpPr>
        <p:spPr>
          <a:xfrm>
            <a:off x="323563" y="4946705"/>
            <a:ext cx="4152901" cy="1628487"/>
          </a:xfrm>
          <a:prstGeom prst="foldedCorner">
            <a:avLst/>
          </a:prstGeom>
          <a:solidFill>
            <a:schemeClr val="accent6">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ja-JP" altLang="en-US" sz="1400" dirty="0">
              <a:solidFill>
                <a:schemeClr val="tx1"/>
              </a:solidFill>
            </a:endParaRPr>
          </a:p>
        </p:txBody>
      </p:sp>
      <p:sp>
        <p:nvSpPr>
          <p:cNvPr id="16446" name="McK Subtitle"/>
          <p:cNvSpPr>
            <a:spLocks noChangeArrowheads="1"/>
          </p:cNvSpPr>
          <p:nvPr/>
        </p:nvSpPr>
        <p:spPr bwMode="auto">
          <a:xfrm>
            <a:off x="6640513" y="1680468"/>
            <a:ext cx="11318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700">
                <a:solidFill>
                  <a:schemeClr val="tx1"/>
                </a:solidFill>
                <a:latin typeface="ＭＳ ゴシック" pitchFamily="49" charset="-128"/>
                <a:ea typeface="ＭＳ ゴシック" pitchFamily="49" charset="-128"/>
              </a:defRPr>
            </a:lvl1pPr>
            <a:lvl2pPr marL="742950" indent="-285750" eaLnBrk="0" hangingPunct="0">
              <a:defRPr sz="700">
                <a:solidFill>
                  <a:schemeClr val="tx1"/>
                </a:solidFill>
                <a:latin typeface="ＭＳ ゴシック" pitchFamily="49" charset="-128"/>
                <a:ea typeface="ＭＳ ゴシック" pitchFamily="49" charset="-128"/>
              </a:defRPr>
            </a:lvl2pPr>
            <a:lvl3pPr marL="1143000" indent="-228600" eaLnBrk="0" hangingPunct="0">
              <a:defRPr sz="700">
                <a:solidFill>
                  <a:schemeClr val="tx1"/>
                </a:solidFill>
                <a:latin typeface="ＭＳ ゴシック" pitchFamily="49" charset="-128"/>
                <a:ea typeface="ＭＳ ゴシック" pitchFamily="49" charset="-128"/>
              </a:defRPr>
            </a:lvl3pPr>
            <a:lvl4pPr marL="1600200" indent="-228600" eaLnBrk="0" hangingPunct="0">
              <a:defRPr sz="700">
                <a:solidFill>
                  <a:schemeClr val="tx1"/>
                </a:solidFill>
                <a:latin typeface="ＭＳ ゴシック" pitchFamily="49" charset="-128"/>
                <a:ea typeface="ＭＳ ゴシック" pitchFamily="49" charset="-128"/>
              </a:defRPr>
            </a:lvl4pPr>
            <a:lvl5pPr marL="2057400" indent="-228600" eaLnBrk="0" hangingPunct="0">
              <a:defRPr sz="7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9pPr>
          </a:lstStyle>
          <a:p>
            <a:r>
              <a:rPr kumimoji="0" lang="ja-JP" altLang="en-US" sz="1600" u="sng" dirty="0"/>
              <a:t>府立５病院</a:t>
            </a:r>
          </a:p>
        </p:txBody>
      </p:sp>
      <p:sp>
        <p:nvSpPr>
          <p:cNvPr id="16447" name="McK Subtitle"/>
          <p:cNvSpPr>
            <a:spLocks noChangeArrowheads="1"/>
          </p:cNvSpPr>
          <p:nvPr/>
        </p:nvSpPr>
        <p:spPr bwMode="auto">
          <a:xfrm>
            <a:off x="7740650" y="1680468"/>
            <a:ext cx="1063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700">
                <a:solidFill>
                  <a:schemeClr val="tx1"/>
                </a:solidFill>
                <a:latin typeface="ＭＳ ゴシック" pitchFamily="49" charset="-128"/>
                <a:ea typeface="ＭＳ ゴシック" pitchFamily="49" charset="-128"/>
              </a:defRPr>
            </a:lvl1pPr>
            <a:lvl2pPr marL="742950" indent="-285750" eaLnBrk="0" hangingPunct="0">
              <a:defRPr sz="700">
                <a:solidFill>
                  <a:schemeClr val="tx1"/>
                </a:solidFill>
                <a:latin typeface="ＭＳ ゴシック" pitchFamily="49" charset="-128"/>
                <a:ea typeface="ＭＳ ゴシック" pitchFamily="49" charset="-128"/>
              </a:defRPr>
            </a:lvl2pPr>
            <a:lvl3pPr marL="1143000" indent="-228600" eaLnBrk="0" hangingPunct="0">
              <a:defRPr sz="700">
                <a:solidFill>
                  <a:schemeClr val="tx1"/>
                </a:solidFill>
                <a:latin typeface="ＭＳ ゴシック" pitchFamily="49" charset="-128"/>
                <a:ea typeface="ＭＳ ゴシック" pitchFamily="49" charset="-128"/>
              </a:defRPr>
            </a:lvl3pPr>
            <a:lvl4pPr marL="1600200" indent="-228600" eaLnBrk="0" hangingPunct="0">
              <a:defRPr sz="700">
                <a:solidFill>
                  <a:schemeClr val="tx1"/>
                </a:solidFill>
                <a:latin typeface="ＭＳ ゴシック" pitchFamily="49" charset="-128"/>
                <a:ea typeface="ＭＳ ゴシック" pitchFamily="49" charset="-128"/>
              </a:defRPr>
            </a:lvl4pPr>
            <a:lvl5pPr marL="2057400" indent="-228600" eaLnBrk="0" hangingPunct="0">
              <a:defRPr sz="7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9pPr>
          </a:lstStyle>
          <a:p>
            <a:r>
              <a:rPr kumimoji="0" lang="ja-JP" altLang="en-US" sz="1600" u="sng"/>
              <a:t>市立３病院</a:t>
            </a:r>
          </a:p>
        </p:txBody>
      </p:sp>
      <p:sp>
        <p:nvSpPr>
          <p:cNvPr id="16448" name="テキスト ボックス 13"/>
          <p:cNvSpPr txBox="1">
            <a:spLocks noChangeArrowheads="1"/>
          </p:cNvSpPr>
          <p:nvPr/>
        </p:nvSpPr>
        <p:spPr bwMode="auto">
          <a:xfrm>
            <a:off x="4819650" y="3864868"/>
            <a:ext cx="40735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ＭＳ ゴシック" pitchFamily="49" charset="-128"/>
                <a:ea typeface="ＭＳ ゴシック" pitchFamily="49" charset="-128"/>
              </a:defRPr>
            </a:lvl1pPr>
            <a:lvl2pPr marL="742950" indent="-285750" eaLnBrk="0" hangingPunct="0">
              <a:defRPr sz="700">
                <a:solidFill>
                  <a:schemeClr val="tx1"/>
                </a:solidFill>
                <a:latin typeface="ＭＳ ゴシック" pitchFamily="49" charset="-128"/>
                <a:ea typeface="ＭＳ ゴシック" pitchFamily="49" charset="-128"/>
              </a:defRPr>
            </a:lvl2pPr>
            <a:lvl3pPr marL="1143000" indent="-228600" eaLnBrk="0" hangingPunct="0">
              <a:defRPr sz="700">
                <a:solidFill>
                  <a:schemeClr val="tx1"/>
                </a:solidFill>
                <a:latin typeface="ＭＳ ゴシック" pitchFamily="49" charset="-128"/>
                <a:ea typeface="ＭＳ ゴシック" pitchFamily="49" charset="-128"/>
              </a:defRPr>
            </a:lvl3pPr>
            <a:lvl4pPr marL="1600200" indent="-228600" eaLnBrk="0" hangingPunct="0">
              <a:defRPr sz="700">
                <a:solidFill>
                  <a:schemeClr val="tx1"/>
                </a:solidFill>
                <a:latin typeface="ＭＳ ゴシック" pitchFamily="49" charset="-128"/>
                <a:ea typeface="ＭＳ ゴシック" pitchFamily="49" charset="-128"/>
              </a:defRPr>
            </a:lvl4pPr>
            <a:lvl5pPr marL="2057400" indent="-228600" eaLnBrk="0" hangingPunct="0">
              <a:defRPr sz="7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9pPr>
          </a:lstStyle>
          <a:p>
            <a:r>
              <a:rPr lang="en-US" altLang="ja-JP" sz="1000"/>
              <a:t>※</a:t>
            </a:r>
            <a:r>
              <a:rPr lang="ja-JP" altLang="en-US" sz="1000"/>
              <a:t>府立</a:t>
            </a:r>
            <a:r>
              <a:rPr lang="en-US" altLang="ja-JP" sz="1000"/>
              <a:t>5</a:t>
            </a:r>
            <a:r>
              <a:rPr lang="ja-JP" altLang="en-US" sz="1000"/>
              <a:t>病院と市立</a:t>
            </a:r>
            <a:r>
              <a:rPr lang="en-US" altLang="ja-JP" sz="1000"/>
              <a:t>3</a:t>
            </a:r>
            <a:r>
              <a:rPr lang="ja-JP" altLang="en-US" sz="1000"/>
              <a:t>病院では会計処理が異なる</a:t>
            </a:r>
            <a:endParaRPr lang="en-US" altLang="ja-JP" sz="1000"/>
          </a:p>
        </p:txBody>
      </p:sp>
      <p:graphicFrame>
        <p:nvGraphicFramePr>
          <p:cNvPr id="24" name="表 23"/>
          <p:cNvGraphicFramePr>
            <a:graphicFrameLocks noGrp="1"/>
          </p:cNvGraphicFramePr>
          <p:nvPr>
            <p:extLst>
              <p:ext uri="{D42A27DB-BD31-4B8C-83A1-F6EECF244321}">
                <p14:modId xmlns:p14="http://schemas.microsoft.com/office/powerpoint/2010/main" val="367902661"/>
              </p:ext>
            </p:extLst>
          </p:nvPr>
        </p:nvGraphicFramePr>
        <p:xfrm>
          <a:off x="4872038" y="4110930"/>
          <a:ext cx="3978275" cy="1589090"/>
        </p:xfrm>
        <a:graphic>
          <a:graphicData uri="http://schemas.openxmlformats.org/drawingml/2006/table">
            <a:tbl>
              <a:tblPr/>
              <a:tblGrid>
                <a:gridCol w="1786378">
                  <a:extLst>
                    <a:ext uri="{9D8B030D-6E8A-4147-A177-3AD203B41FA5}">
                      <a16:colId xmlns:a16="http://schemas.microsoft.com/office/drawing/2014/main" val="20000"/>
                    </a:ext>
                  </a:extLst>
                </a:gridCol>
                <a:gridCol w="1036817">
                  <a:extLst>
                    <a:ext uri="{9D8B030D-6E8A-4147-A177-3AD203B41FA5}">
                      <a16:colId xmlns:a16="http://schemas.microsoft.com/office/drawing/2014/main" val="20001"/>
                    </a:ext>
                  </a:extLst>
                </a:gridCol>
                <a:gridCol w="1155080">
                  <a:extLst>
                    <a:ext uri="{9D8B030D-6E8A-4147-A177-3AD203B41FA5}">
                      <a16:colId xmlns:a16="http://schemas.microsoft.com/office/drawing/2014/main" val="20002"/>
                    </a:ext>
                  </a:extLst>
                </a:gridCol>
              </a:tblGrid>
              <a:tr h="2873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医業収支比率</a:t>
                      </a:r>
                      <a:r>
                        <a:rPr kumimoji="1" lang="en-US" altLang="ja-JP" sz="10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91.8%</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92.4%</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873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職員給与比率</a:t>
                      </a:r>
                      <a:r>
                        <a:rPr kumimoji="1" lang="en-US" altLang="ja-JP" sz="10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50.1%</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49.4%</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976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負担金</a:t>
                      </a:r>
                      <a:r>
                        <a:rPr kumimoji="1" lang="en-US" altLang="ja-JP" sz="12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0" i="0" u="none" strike="noStrike" cap="none" normalizeH="0" baseline="0" dirty="0" smtClean="0">
                          <a:ln>
                            <a:noFill/>
                          </a:ln>
                          <a:solidFill>
                            <a:schemeClr val="tx1"/>
                          </a:solidFill>
                          <a:effectLst/>
                          <a:latin typeface="ＭＳ Ｐゴシック" pitchFamily="50" charset="-128"/>
                          <a:ea typeface="ＭＳ Ｐゴシック" pitchFamily="50" charset="-128"/>
                        </a:rPr>
                        <a:t>一般会計繰入金</a:t>
                      </a:r>
                      <a:r>
                        <a:rPr kumimoji="1" lang="en-US" altLang="ja-JP" sz="12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比率</a:t>
                      </a:r>
                      <a:r>
                        <a:rPr kumimoji="1" lang="en-US" altLang="ja-JP" sz="10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en-US" altLang="ja-JP" sz="14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12.1%</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20.3%</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873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材料費比率</a:t>
                      </a:r>
                      <a:r>
                        <a:rPr kumimoji="1" lang="en-US" altLang="ja-JP" sz="10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en-US" sz="10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26.3%</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25.5%</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873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経費比率</a:t>
                      </a:r>
                      <a:r>
                        <a:rPr kumimoji="1" lang="en-US" altLang="ja-JP" sz="10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en-US" sz="10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22.4%</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ＭＳ Ｐゴシック" pitchFamily="50" charset="-128"/>
                          <a:ea typeface="ＭＳ Ｐゴシック" pitchFamily="50" charset="-128"/>
                        </a:rPr>
                        <a:t>24.5%</a:t>
                      </a:r>
                    </a:p>
                  </a:txBody>
                  <a:tcPr marL="12955" marR="12955" marT="1295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6475" name="テキスト ボックス 24"/>
          <p:cNvSpPr txBox="1">
            <a:spLocks noChangeArrowheads="1"/>
          </p:cNvSpPr>
          <p:nvPr/>
        </p:nvSpPr>
        <p:spPr bwMode="auto">
          <a:xfrm>
            <a:off x="4808538" y="5709543"/>
            <a:ext cx="41767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ＭＳ ゴシック" pitchFamily="49" charset="-128"/>
                <a:ea typeface="ＭＳ ゴシック" pitchFamily="49" charset="-128"/>
              </a:defRPr>
            </a:lvl1pPr>
            <a:lvl2pPr marL="742950" indent="-285750" eaLnBrk="0" hangingPunct="0">
              <a:defRPr sz="700">
                <a:solidFill>
                  <a:schemeClr val="tx1"/>
                </a:solidFill>
                <a:latin typeface="ＭＳ ゴシック" pitchFamily="49" charset="-128"/>
                <a:ea typeface="ＭＳ ゴシック" pitchFamily="49" charset="-128"/>
              </a:defRPr>
            </a:lvl2pPr>
            <a:lvl3pPr marL="1143000" indent="-228600" eaLnBrk="0" hangingPunct="0">
              <a:defRPr sz="700">
                <a:solidFill>
                  <a:schemeClr val="tx1"/>
                </a:solidFill>
                <a:latin typeface="ＭＳ ゴシック" pitchFamily="49" charset="-128"/>
                <a:ea typeface="ＭＳ ゴシック" pitchFamily="49" charset="-128"/>
              </a:defRPr>
            </a:lvl3pPr>
            <a:lvl4pPr marL="1600200" indent="-228600" eaLnBrk="0" hangingPunct="0">
              <a:defRPr sz="700">
                <a:solidFill>
                  <a:schemeClr val="tx1"/>
                </a:solidFill>
                <a:latin typeface="ＭＳ ゴシック" pitchFamily="49" charset="-128"/>
                <a:ea typeface="ＭＳ ゴシック" pitchFamily="49" charset="-128"/>
              </a:defRPr>
            </a:lvl4pPr>
            <a:lvl5pPr marL="2057400" indent="-228600" eaLnBrk="0" hangingPunct="0">
              <a:defRPr sz="7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9pPr>
          </a:lstStyle>
          <a:p>
            <a:r>
              <a:rPr lang="en-US" altLang="ja-JP" sz="1000"/>
              <a:t>※</a:t>
            </a:r>
            <a:r>
              <a:rPr lang="ja-JP" altLang="en-US" sz="1000"/>
              <a:t>府立</a:t>
            </a:r>
            <a:r>
              <a:rPr lang="en-US" altLang="ja-JP" sz="1000"/>
              <a:t>5</a:t>
            </a:r>
            <a:r>
              <a:rPr lang="ja-JP" altLang="en-US" sz="1000"/>
              <a:t>病院の数値は、便宜的に市立病院の会計処理に合わせて算出</a:t>
            </a:r>
            <a:endParaRPr lang="en-US" altLang="ja-JP" sz="1000"/>
          </a:p>
        </p:txBody>
      </p:sp>
      <p:sp>
        <p:nvSpPr>
          <p:cNvPr id="16476" name="テキスト ボックス 12"/>
          <p:cNvSpPr txBox="1">
            <a:spLocks noChangeArrowheads="1"/>
          </p:cNvSpPr>
          <p:nvPr/>
        </p:nvSpPr>
        <p:spPr bwMode="auto">
          <a:xfrm>
            <a:off x="345480" y="5014044"/>
            <a:ext cx="41036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700">
                <a:solidFill>
                  <a:schemeClr val="tx1"/>
                </a:solidFill>
                <a:latin typeface="ＭＳ ゴシック" pitchFamily="49" charset="-128"/>
                <a:ea typeface="ＭＳ ゴシック" pitchFamily="49" charset="-128"/>
              </a:defRPr>
            </a:lvl1pPr>
            <a:lvl2pPr marL="742950" indent="-285750" eaLnBrk="0" hangingPunct="0">
              <a:defRPr sz="700">
                <a:solidFill>
                  <a:schemeClr val="tx1"/>
                </a:solidFill>
                <a:latin typeface="ＭＳ ゴシック" pitchFamily="49" charset="-128"/>
                <a:ea typeface="ＭＳ ゴシック" pitchFamily="49" charset="-128"/>
              </a:defRPr>
            </a:lvl2pPr>
            <a:lvl3pPr marL="1143000" indent="-228600" eaLnBrk="0" hangingPunct="0">
              <a:defRPr sz="700">
                <a:solidFill>
                  <a:schemeClr val="tx1"/>
                </a:solidFill>
                <a:latin typeface="ＭＳ ゴシック" pitchFamily="49" charset="-128"/>
                <a:ea typeface="ＭＳ ゴシック" pitchFamily="49" charset="-128"/>
              </a:defRPr>
            </a:lvl3pPr>
            <a:lvl4pPr marL="1600200" indent="-228600" eaLnBrk="0" hangingPunct="0">
              <a:defRPr sz="700">
                <a:solidFill>
                  <a:schemeClr val="tx1"/>
                </a:solidFill>
                <a:latin typeface="ＭＳ ゴシック" pitchFamily="49" charset="-128"/>
                <a:ea typeface="ＭＳ ゴシック" pitchFamily="49" charset="-128"/>
              </a:defRPr>
            </a:lvl4pPr>
            <a:lvl5pPr marL="2057400" indent="-228600" eaLnBrk="0" hangingPunct="0">
              <a:defRPr sz="7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sz="700">
                <a:solidFill>
                  <a:schemeClr val="tx1"/>
                </a:solidFill>
                <a:latin typeface="ＭＳ ゴシック" pitchFamily="49" charset="-128"/>
                <a:ea typeface="ＭＳ ゴシック" pitchFamily="49" charset="-128"/>
              </a:defRPr>
            </a:lvl9pPr>
          </a:lstStyle>
          <a:p>
            <a:pPr>
              <a:buFont typeface="Arial" pitchFamily="34" charset="0"/>
              <a:buChar char="•"/>
            </a:pPr>
            <a:r>
              <a:rPr lang="ja-JP" altLang="en-US" sz="1200" dirty="0"/>
              <a:t>府立病院機構は第１期中期計画期間中に</a:t>
            </a:r>
            <a:r>
              <a:rPr lang="en-US" altLang="ja-JP" sz="1200" dirty="0"/>
              <a:t/>
            </a:r>
            <a:br>
              <a:rPr lang="en-US" altLang="ja-JP" sz="1200" dirty="0"/>
            </a:br>
            <a:r>
              <a:rPr lang="ja-JP" altLang="en-US" sz="1200" dirty="0"/>
              <a:t>約６５億円の不良債務を解消。５病院すべてにおいて黒字を</a:t>
            </a:r>
            <a:r>
              <a:rPr lang="ja-JP" altLang="en-US" sz="1200" dirty="0" smtClean="0"/>
              <a:t>達成（５年連続）</a:t>
            </a:r>
            <a:endParaRPr lang="en-US" altLang="ja-JP" sz="1200" dirty="0" smtClean="0"/>
          </a:p>
          <a:p>
            <a:pPr>
              <a:buFont typeface="Arial" pitchFamily="34" charset="0"/>
              <a:buChar char="•"/>
            </a:pPr>
            <a:r>
              <a:rPr lang="ja-JP" altLang="en-US" sz="1200" dirty="0" smtClean="0"/>
              <a:t>機構全体では法人設立以来８年連続黒字</a:t>
            </a:r>
            <a:endParaRPr lang="ja-JP" altLang="en-US" sz="1200" dirty="0"/>
          </a:p>
          <a:p>
            <a:pPr>
              <a:buFont typeface="Arial" pitchFamily="34" charset="0"/>
              <a:buChar char="•"/>
            </a:pPr>
            <a:r>
              <a:rPr lang="ja-JP" altLang="en-US" sz="1200" dirty="0"/>
              <a:t>市立病院は改革プランの実行により、</a:t>
            </a:r>
            <a:r>
              <a:rPr lang="en-US" altLang="ja-JP" sz="1200" dirty="0"/>
              <a:t/>
            </a:r>
            <a:br>
              <a:rPr lang="en-US" altLang="ja-JP" sz="1200" dirty="0"/>
            </a:br>
            <a:r>
              <a:rPr lang="en-US" altLang="ja-JP" sz="1200" dirty="0"/>
              <a:t>2009</a:t>
            </a:r>
            <a:r>
              <a:rPr lang="ja-JP" altLang="en-US" sz="1200" dirty="0"/>
              <a:t>（</a:t>
            </a:r>
            <a:r>
              <a:rPr lang="en-US" altLang="ja-JP" sz="1200" dirty="0"/>
              <a:t>H21</a:t>
            </a:r>
            <a:r>
              <a:rPr lang="ja-JP" altLang="en-US" sz="1200" dirty="0"/>
              <a:t>）年度決算において黒字化、</a:t>
            </a:r>
            <a:r>
              <a:rPr lang="en-US" altLang="ja-JP" sz="1200" dirty="0"/>
              <a:t/>
            </a:r>
            <a:br>
              <a:rPr lang="en-US" altLang="ja-JP" sz="1200" dirty="0"/>
            </a:br>
            <a:r>
              <a:rPr lang="en-US" altLang="ja-JP" sz="1200" dirty="0"/>
              <a:t>2010</a:t>
            </a:r>
            <a:r>
              <a:rPr lang="ja-JP" altLang="en-US" sz="1200" dirty="0"/>
              <a:t>（</a:t>
            </a:r>
            <a:r>
              <a:rPr lang="en-US" altLang="ja-JP" sz="1200" dirty="0"/>
              <a:t>H22</a:t>
            </a:r>
            <a:r>
              <a:rPr lang="ja-JP" altLang="en-US" sz="1200" dirty="0"/>
              <a:t>）年度決算に</a:t>
            </a:r>
            <a:r>
              <a:rPr lang="ja-JP" altLang="en-US" sz="1200" dirty="0" smtClean="0"/>
              <a:t>おいて不良</a:t>
            </a:r>
            <a:r>
              <a:rPr lang="ja-JP" altLang="en-US" sz="1200" dirty="0"/>
              <a:t>債務を解消</a:t>
            </a:r>
          </a:p>
        </p:txBody>
      </p:sp>
      <p:sp>
        <p:nvSpPr>
          <p:cNvPr id="27" name="テキスト ボックス 26"/>
          <p:cNvSpPr txBox="1"/>
          <p:nvPr/>
        </p:nvSpPr>
        <p:spPr>
          <a:xfrm>
            <a:off x="8460432" y="6488668"/>
            <a:ext cx="683568" cy="369332"/>
          </a:xfrm>
          <a:prstGeom prst="rect">
            <a:avLst/>
          </a:prstGeom>
          <a:noFill/>
        </p:spPr>
        <p:txBody>
          <a:bodyPr wrap="square" rtlCol="0">
            <a:spAutoFit/>
          </a:bodyPr>
          <a:lstStyle/>
          <a:p>
            <a:pPr algn="r"/>
            <a:fld id="{9C53C868-FF21-494D-AF88-8B2AF852388B}" type="slidenum">
              <a:rPr kumimoji="1" lang="ja-JP" altLang="en-US" smtClean="0"/>
              <a:pPr algn="r"/>
              <a:t>140</a:t>
            </a:fld>
            <a:endParaRPr kumimoji="1" lang="ja-JP" altLang="en-US" dirty="0"/>
          </a:p>
        </p:txBody>
      </p:sp>
      <p:sp>
        <p:nvSpPr>
          <p:cNvPr id="2" name="正方形/長方形 1"/>
          <p:cNvSpPr/>
          <p:nvPr/>
        </p:nvSpPr>
        <p:spPr>
          <a:xfrm>
            <a:off x="319460" y="404664"/>
            <a:ext cx="2951908" cy="338554"/>
          </a:xfrm>
          <a:prstGeom prst="rect">
            <a:avLst/>
          </a:prstGeom>
        </p:spPr>
        <p:txBody>
          <a:bodyPr wrap="square">
            <a:spAutoFit/>
          </a:bodyPr>
          <a:lstStyle/>
          <a:p>
            <a:pPr lvl="0">
              <a:spcBef>
                <a:spcPct val="0"/>
              </a:spcBef>
            </a:pPr>
            <a:r>
              <a:rPr lang="ja-JP" altLang="en-US" sz="1600" dirty="0">
                <a:latin typeface="ＭＳ Ｐゴシック" panose="020B0600070205080204" pitchFamily="50" charset="-128"/>
                <a:ea typeface="ＭＳ Ｐゴシック" panose="020B0600070205080204" pitchFamily="50" charset="-128"/>
              </a:rPr>
              <a:t>■府市病院の運営・経営状況</a:t>
            </a:r>
          </a:p>
        </p:txBody>
      </p:sp>
      <p:sp>
        <p:nvSpPr>
          <p:cNvPr id="3" name="正方形/長方形 2"/>
          <p:cNvSpPr/>
          <p:nvPr/>
        </p:nvSpPr>
        <p:spPr>
          <a:xfrm>
            <a:off x="590192" y="1124744"/>
            <a:ext cx="3797323" cy="369332"/>
          </a:xfrm>
          <a:prstGeom prst="rect">
            <a:avLst/>
          </a:prstGeom>
        </p:spPr>
        <p:txBody>
          <a:bodyPr wrap="square">
            <a:spAutoFit/>
          </a:bodyPr>
          <a:lstStyle/>
          <a:p>
            <a:pPr lvl="0" algn="ctr"/>
            <a:r>
              <a:rPr kumimoji="0" lang="ja-JP" altLang="en-US" dirty="0">
                <a:solidFill>
                  <a:prstClr val="black"/>
                </a:solidFill>
              </a:rPr>
              <a:t>運営指標（</a:t>
            </a:r>
            <a:r>
              <a:rPr kumimoji="0" lang="en-US" altLang="ja-JP" dirty="0">
                <a:solidFill>
                  <a:prstClr val="black"/>
                </a:solidFill>
              </a:rPr>
              <a:t>2013(H25)</a:t>
            </a:r>
            <a:r>
              <a:rPr kumimoji="0" lang="ja-JP" altLang="en-US" dirty="0">
                <a:solidFill>
                  <a:prstClr val="black"/>
                </a:solidFill>
              </a:rPr>
              <a:t>年度）</a:t>
            </a:r>
          </a:p>
        </p:txBody>
      </p:sp>
      <p:sp>
        <p:nvSpPr>
          <p:cNvPr id="28" name="Line 7"/>
          <p:cNvSpPr>
            <a:spLocks noChangeShapeType="1"/>
          </p:cNvSpPr>
          <p:nvPr/>
        </p:nvSpPr>
        <p:spPr bwMode="auto">
          <a:xfrm>
            <a:off x="549722" y="1523363"/>
            <a:ext cx="3878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6000" tIns="36000" rIns="36000" bIns="36000" anchor="ctr"/>
          <a:lstStyle/>
          <a:p>
            <a:endParaRPr lang="ja-JP" altLang="en-US"/>
          </a:p>
        </p:txBody>
      </p:sp>
      <p:sp>
        <p:nvSpPr>
          <p:cNvPr id="23" name="テキスト ボックス 22"/>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Ｂ２．（４３）、市　Ｂ５．（</a:t>
            </a:r>
            <a:r>
              <a:rPr lang="ja-JP" altLang="en-US" sz="1600" u="sng" dirty="0"/>
              <a:t>６７</a:t>
            </a:r>
            <a:r>
              <a:rPr lang="ja-JP" altLang="en-US" sz="1600" u="sng" dirty="0" smtClean="0"/>
              <a:t>）</a:t>
            </a:r>
            <a:endParaRPr lang="en-US" altLang="ja-JP" sz="1600" u="sng" dirty="0" smtClean="0"/>
          </a:p>
        </p:txBody>
      </p:sp>
    </p:spTree>
    <p:extLst>
      <p:ext uri="{BB962C8B-B14F-4D97-AF65-F5344CB8AC3E}">
        <p14:creationId xmlns:p14="http://schemas.microsoft.com/office/powerpoint/2010/main" val="31295301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141</a:t>
            </a:fld>
            <a:endParaRPr kumimoji="1" lang="ja-JP" altLang="en-US" dirty="0"/>
          </a:p>
        </p:txBody>
      </p:sp>
      <p:sp>
        <p:nvSpPr>
          <p:cNvPr id="6" name="テキスト ボックス 5"/>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a:t>
            </a:r>
            <a:r>
              <a:rPr lang="en-US" altLang="ja-JP" sz="1600" u="sng" dirty="0" smtClean="0"/>
              <a:t>A11.(22)</a:t>
            </a:r>
            <a:r>
              <a:rPr lang="ja-JP" altLang="en-US" sz="1600" u="sng" dirty="0" err="1" smtClean="0"/>
              <a:t>、</a:t>
            </a:r>
            <a:r>
              <a:rPr lang="ja-JP" altLang="en-US" sz="1600" u="sng" dirty="0" smtClean="0"/>
              <a:t>市　</a:t>
            </a:r>
            <a:r>
              <a:rPr lang="en-US" altLang="ja-JP" sz="1600" u="sng" dirty="0" smtClean="0"/>
              <a:t>A12.(31)</a:t>
            </a:r>
          </a:p>
        </p:txBody>
      </p:sp>
      <p:sp>
        <p:nvSpPr>
          <p:cNvPr id="8" name="テキスト ボックス 7"/>
          <p:cNvSpPr txBox="1"/>
          <p:nvPr/>
        </p:nvSpPr>
        <p:spPr>
          <a:xfrm>
            <a:off x="-14684" y="0"/>
            <a:ext cx="5954836"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５</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③大阪府立公衆</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衛生研究所・</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大阪市立環境科学研究所</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1159497153"/>
              </p:ext>
            </p:extLst>
          </p:nvPr>
        </p:nvGraphicFramePr>
        <p:xfrm>
          <a:off x="251520" y="620688"/>
          <a:ext cx="8712968" cy="5940296"/>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solidFill>
                            <a:schemeClr val="tx1"/>
                          </a:solidFill>
                        </a:rPr>
                        <a:t>＜</a:t>
                      </a:r>
                      <a:r>
                        <a:rPr kumimoji="1" lang="en-US" altLang="ja-JP" dirty="0" smtClean="0">
                          <a:solidFill>
                            <a:schemeClr val="tx1"/>
                          </a:solidFill>
                        </a:rPr>
                        <a:t>Why</a:t>
                      </a:r>
                      <a:r>
                        <a:rPr kumimoji="1" lang="ja-JP" altLang="en-US" dirty="0" smtClean="0">
                          <a:solidFill>
                            <a:schemeClr val="tx1"/>
                          </a:solidFill>
                        </a:rPr>
                        <a:t>＞</a:t>
                      </a:r>
                      <a:endParaRPr kumimoji="1" lang="ja-JP" altLang="en-US"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Vision</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What</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Outcome</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569456">
                <a:tc>
                  <a:txBody>
                    <a:bodyPr/>
                    <a:lstStyle/>
                    <a:p>
                      <a:pPr marL="0" indent="0"/>
                      <a:r>
                        <a:rPr kumimoji="1" lang="ja-JP" altLang="en-US" sz="1400" dirty="0" smtClean="0">
                          <a:solidFill>
                            <a:schemeClr val="tx1"/>
                          </a:solidFill>
                        </a:rPr>
                        <a:t>１．パブリックヘルスの重要性</a:t>
                      </a:r>
                      <a:endParaRPr kumimoji="1" lang="en-US" altLang="ja-JP" sz="1400" dirty="0" smtClean="0">
                        <a:solidFill>
                          <a:schemeClr val="tx1"/>
                        </a:solidFill>
                      </a:endParaRPr>
                    </a:p>
                    <a:p>
                      <a:pPr marL="0" indent="0"/>
                      <a:r>
                        <a:rPr kumimoji="1" lang="ja-JP" altLang="en-US" sz="1400" dirty="0" smtClean="0">
                          <a:solidFill>
                            <a:schemeClr val="tx1"/>
                          </a:solidFill>
                        </a:rPr>
                        <a:t>・新型インフルエンザを始めとする健康被害への脅威、生活習慣病や高齢化への対応など、パブリックヘルスの重要性が増し、地方衛生研究所のあり方が問われる</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２．経営形態の見直し</a:t>
                      </a:r>
                      <a:endParaRPr kumimoji="1" lang="en-US" altLang="ja-JP" sz="1400" dirty="0" smtClean="0">
                        <a:solidFill>
                          <a:schemeClr val="tx1"/>
                        </a:solidFill>
                      </a:endParaRPr>
                    </a:p>
                    <a:p>
                      <a:pPr marL="0" indent="0"/>
                      <a:r>
                        <a:rPr kumimoji="1" lang="ja-JP" altLang="en-US" sz="1400" dirty="0" smtClean="0">
                          <a:solidFill>
                            <a:schemeClr val="tx1"/>
                          </a:solidFill>
                        </a:rPr>
                        <a:t>・全国の地方衛生研究所が、事業費や職員数などの緊縮傾向にあるなか、単なる検査機関に留まらない、自律的・発展的な運営が可能な、経営形態の見直しが求められる</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３．施設のあり方</a:t>
                      </a:r>
                      <a:endParaRPr kumimoji="1" lang="en-US" altLang="ja-JP" sz="1400" dirty="0" smtClean="0">
                        <a:solidFill>
                          <a:schemeClr val="tx1"/>
                        </a:solidFill>
                      </a:endParaRPr>
                    </a:p>
                    <a:p>
                      <a:pPr marL="0" indent="0"/>
                      <a:r>
                        <a:rPr kumimoji="1" lang="ja-JP" altLang="en-US" sz="1400" dirty="0" smtClean="0">
                          <a:solidFill>
                            <a:schemeClr val="tx1"/>
                          </a:solidFill>
                        </a:rPr>
                        <a:t>・特に府立公衆衛生研究所の老朽化が著しく、未耐震であることから、市立環境科学研究所も含めて施設のあり方が課題</a:t>
                      </a:r>
                      <a:endParaRPr kumimoji="1" lang="en-US" altLang="ja-JP" sz="1400" dirty="0" smtClean="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１．地方独立行政法人化</a:t>
                      </a:r>
                      <a:endParaRPr kumimoji="1" lang="en-US" altLang="ja-JP" sz="1400" dirty="0" smtClean="0">
                        <a:solidFill>
                          <a:schemeClr val="tx1"/>
                        </a:solidFill>
                      </a:endParaRPr>
                    </a:p>
                    <a:p>
                      <a:pPr marL="0" indent="0"/>
                      <a:r>
                        <a:rPr kumimoji="1" lang="ja-JP" altLang="en-US" sz="1400" dirty="0" smtClean="0">
                          <a:solidFill>
                            <a:schemeClr val="tx1"/>
                          </a:solidFill>
                        </a:rPr>
                        <a:t>・戦略的かつ自立的な運営が可能な、地方独立行政法人化を実現し、この分野の新しい社会ニーズに応えることのできる研究所を目指す</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２．府市研究所の統合</a:t>
                      </a:r>
                      <a:endParaRPr kumimoji="1" lang="en-US" altLang="ja-JP" sz="1400" dirty="0" smtClean="0">
                        <a:solidFill>
                          <a:schemeClr val="tx1"/>
                        </a:solidFill>
                      </a:endParaRPr>
                    </a:p>
                    <a:p>
                      <a:pPr marL="0" indent="0"/>
                      <a:r>
                        <a:rPr kumimoji="1" lang="ja-JP" altLang="en-US" sz="1400" dirty="0" smtClean="0">
                          <a:solidFill>
                            <a:schemeClr val="tx1"/>
                          </a:solidFill>
                        </a:rPr>
                        <a:t>・両研究所が持つ高いポテンシャルを活かし、選択と集中による新しい研究所を実現するため、府市の研究所を統合する</a:t>
                      </a:r>
                    </a:p>
                    <a:p>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１．タスクフォースによる新研究所の検討</a:t>
                      </a:r>
                      <a:endParaRPr kumimoji="1" lang="en-US" altLang="ja-JP" sz="1400" dirty="0" smtClean="0">
                        <a:solidFill>
                          <a:schemeClr val="tx1"/>
                        </a:solidFill>
                      </a:endParaRPr>
                    </a:p>
                    <a:p>
                      <a:pPr marL="0" indent="0"/>
                      <a:r>
                        <a:rPr kumimoji="1" lang="ja-JP" altLang="en-US" sz="1400" dirty="0" smtClean="0">
                          <a:solidFill>
                            <a:schemeClr val="tx1"/>
                          </a:solidFill>
                        </a:rPr>
                        <a:t>・両研究所、所管部局、統合本部事務局によるタスクフォースを設置し、外部有識者の助言を得ながら、新研究所のあり方を検討</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２．統合・地方独立行政法人化の手続き</a:t>
                      </a:r>
                      <a:r>
                        <a:rPr kumimoji="1" lang="en-US" altLang="ja-JP" sz="1400" dirty="0" smtClean="0">
                          <a:solidFill>
                            <a:schemeClr val="tx1"/>
                          </a:solidFill>
                        </a:rPr>
                        <a:t>【</a:t>
                      </a:r>
                      <a:r>
                        <a:rPr kumimoji="1" lang="ja-JP" altLang="en-US" sz="1400" dirty="0" smtClean="0">
                          <a:solidFill>
                            <a:schemeClr val="tx1"/>
                          </a:solidFill>
                        </a:rPr>
                        <a:t>府市議会</a:t>
                      </a:r>
                      <a:r>
                        <a:rPr kumimoji="1" lang="en-US" altLang="ja-JP" sz="1400" dirty="0" smtClean="0">
                          <a:solidFill>
                            <a:schemeClr val="tx1"/>
                          </a:solidFill>
                        </a:rPr>
                        <a:t>】</a:t>
                      </a: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①定款、評価委員会共同設置規約（</a:t>
                      </a:r>
                      <a:r>
                        <a:rPr kumimoji="1" lang="en-US" altLang="ja-JP" sz="1400" dirty="0" smtClean="0">
                          <a:solidFill>
                            <a:schemeClr val="tx1"/>
                          </a:solidFill>
                        </a:rPr>
                        <a:t>2013.3</a:t>
                      </a:r>
                      <a:r>
                        <a:rPr kumimoji="1" lang="ja-JP" altLang="en-US" sz="1400" dirty="0" smtClean="0">
                          <a:solidFill>
                            <a:schemeClr val="tx1"/>
                          </a:solidFill>
                        </a:rPr>
                        <a:t>で府・市議会可決）</a:t>
                      </a:r>
                      <a:endParaRPr kumimoji="1" lang="en-US" altLang="ja-JP" sz="1400" dirty="0" smtClean="0">
                        <a:solidFill>
                          <a:schemeClr val="tx1"/>
                        </a:solidFill>
                      </a:endParaRPr>
                    </a:p>
                    <a:p>
                      <a:pPr marL="0" indent="0"/>
                      <a:r>
                        <a:rPr kumimoji="1" lang="ja-JP" altLang="en-US" sz="1400" dirty="0" smtClean="0">
                          <a:solidFill>
                            <a:schemeClr val="tx1"/>
                          </a:solidFill>
                        </a:rPr>
                        <a:t>②中期目標、職員引継条例等（</a:t>
                      </a:r>
                      <a:r>
                        <a:rPr kumimoji="1" lang="en-US" altLang="ja-JP" sz="1400" dirty="0" smtClean="0">
                          <a:solidFill>
                            <a:schemeClr val="tx1"/>
                          </a:solidFill>
                        </a:rPr>
                        <a:t>2013.12</a:t>
                      </a:r>
                      <a:r>
                        <a:rPr kumimoji="1" lang="ja-JP" altLang="en-US" sz="1400" dirty="0" smtClean="0">
                          <a:solidFill>
                            <a:schemeClr val="tx1"/>
                          </a:solidFill>
                        </a:rPr>
                        <a:t>で府議会可決）</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en-US" altLang="ja-JP" sz="1400" dirty="0" smtClean="0">
                          <a:solidFill>
                            <a:schemeClr val="tx1"/>
                          </a:solidFill>
                        </a:rPr>
                        <a:t>※</a:t>
                      </a:r>
                      <a:r>
                        <a:rPr kumimoji="1" lang="ja-JP" altLang="en-US" sz="1400" dirty="0" smtClean="0">
                          <a:solidFill>
                            <a:schemeClr val="tx1"/>
                          </a:solidFill>
                        </a:rPr>
                        <a:t>市会においては、中期目標、職員引継条例等について、</a:t>
                      </a:r>
                      <a:r>
                        <a:rPr kumimoji="1" lang="en-US" altLang="ja-JP" sz="1400" dirty="0" smtClean="0">
                          <a:solidFill>
                            <a:schemeClr val="tx1"/>
                          </a:solidFill>
                        </a:rPr>
                        <a:t>2013.11</a:t>
                      </a:r>
                      <a:r>
                        <a:rPr kumimoji="1" lang="ja-JP" altLang="en-US" sz="1400" dirty="0" smtClean="0">
                          <a:solidFill>
                            <a:schemeClr val="tx1"/>
                          </a:solidFill>
                        </a:rPr>
                        <a:t>以降継続審査中</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１．新研究所のあり方検討</a:t>
                      </a:r>
                      <a:endParaRPr kumimoji="1" lang="en-US" altLang="ja-JP" sz="1400" dirty="0" smtClean="0">
                        <a:solidFill>
                          <a:schemeClr val="tx1"/>
                        </a:solidFill>
                      </a:endParaRPr>
                    </a:p>
                    <a:p>
                      <a:pPr marL="0" indent="0"/>
                      <a:r>
                        <a:rPr kumimoji="1" lang="ja-JP" altLang="en-US" sz="1400" dirty="0" smtClean="0">
                          <a:solidFill>
                            <a:schemeClr val="tx1"/>
                          </a:solidFill>
                        </a:rPr>
                        <a:t>・中期目標を踏まえた新研究所のあり方について、昨今の公衆衛生の動向も視野に具体的な検討を進める</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２．機能再編の検討</a:t>
                      </a:r>
                      <a:endParaRPr kumimoji="1" lang="en-US" altLang="ja-JP" sz="1400" dirty="0" smtClean="0">
                        <a:solidFill>
                          <a:schemeClr val="tx1"/>
                        </a:solidFill>
                      </a:endParaRPr>
                    </a:p>
                    <a:p>
                      <a:pPr marL="0" indent="0"/>
                      <a:r>
                        <a:rPr kumimoji="1" lang="ja-JP" altLang="en-US" sz="1400" dirty="0" smtClean="0">
                          <a:solidFill>
                            <a:schemeClr val="tx1"/>
                          </a:solidFill>
                        </a:rPr>
                        <a:t>・研究所の統合に先立ち、実質的な機能の一元化を図るため、部門別の機能再編等について具体的な検討を進める</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２．施設のあり方検討</a:t>
                      </a:r>
                      <a:endParaRPr kumimoji="1" lang="en-US" altLang="ja-JP" sz="1400" dirty="0" smtClean="0">
                        <a:solidFill>
                          <a:schemeClr val="tx1"/>
                        </a:solidFill>
                      </a:endParaRPr>
                    </a:p>
                    <a:p>
                      <a:pPr marL="0" indent="0"/>
                      <a:r>
                        <a:rPr kumimoji="1" lang="ja-JP" altLang="en-US" sz="1400" dirty="0" smtClean="0">
                          <a:solidFill>
                            <a:schemeClr val="tx1"/>
                          </a:solidFill>
                        </a:rPr>
                        <a:t>・未耐震でかつ、老朽化が進む府立公衆衛生研究所の移転や、将来的の施設統合も視野に具体的な検討を進める</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501379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445125"/>
            <a:ext cx="4240263" cy="338554"/>
          </a:xfrm>
          <a:prstGeom prst="rect">
            <a:avLst/>
          </a:prstGeom>
          <a:noFill/>
        </p:spPr>
        <p:txBody>
          <a:bodyPr wrap="none" rtlCol="0">
            <a:spAutoFit/>
          </a:bodyPr>
          <a:lstStyle/>
          <a:p>
            <a:r>
              <a:rPr kumimoji="1" lang="ja-JP" altLang="en-US" sz="1600" dirty="0" smtClean="0"/>
              <a:t>■</a:t>
            </a:r>
            <a:r>
              <a:rPr lang="ja-JP" altLang="en-US" sz="1600" dirty="0"/>
              <a:t>健康</a:t>
            </a:r>
            <a:r>
              <a:rPr lang="ja-JP" altLang="en-US" sz="1600" dirty="0" smtClean="0"/>
              <a:t>脅威の懸念と地方衛生研究所への期待</a:t>
            </a:r>
            <a:endParaRPr kumimoji="1" lang="en-US" altLang="ja-JP" sz="1600" dirty="0" smtClean="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3971" y="4206296"/>
            <a:ext cx="4490875" cy="250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3971" y="1052736"/>
            <a:ext cx="4378509" cy="269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31"/>
          <p:cNvSpPr txBox="1">
            <a:spLocks noChangeArrowheads="1"/>
          </p:cNvSpPr>
          <p:nvPr/>
        </p:nvSpPr>
        <p:spPr bwMode="auto">
          <a:xfrm>
            <a:off x="611558" y="4429798"/>
            <a:ext cx="36004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marL="0" indent="0"/>
            <a:r>
              <a:rPr lang="ja-JP" altLang="en-US" sz="1400" dirty="0">
                <a:latin typeface="メイリオ" pitchFamily="50" charset="-128"/>
                <a:ea typeface="メイリオ" pitchFamily="50" charset="-128"/>
                <a:cs typeface="メイリオ" pitchFamily="50" charset="-128"/>
              </a:rPr>
              <a:t>保健医療政策には、科学的妥当性に基づいた企画立案、意思決定、評価が</a:t>
            </a:r>
            <a:r>
              <a:rPr lang="ja-JP" altLang="en-US" sz="1400" dirty="0" smtClean="0">
                <a:latin typeface="メイリオ" pitchFamily="50" charset="-128"/>
                <a:ea typeface="メイリオ" pitchFamily="50" charset="-128"/>
                <a:cs typeface="メイリオ" pitchFamily="50" charset="-128"/>
              </a:rPr>
              <a:t>必要</a:t>
            </a:r>
            <a:endParaRPr lang="en-US" altLang="ja-JP" sz="1400" dirty="0" smtClean="0">
              <a:latin typeface="メイリオ" pitchFamily="50" charset="-128"/>
              <a:ea typeface="メイリオ" pitchFamily="50" charset="-128"/>
              <a:cs typeface="メイリオ" pitchFamily="50" charset="-128"/>
            </a:endParaRPr>
          </a:p>
          <a:p>
            <a:pPr marL="0" indent="0"/>
            <a:endParaRPr lang="en-US" altLang="ja-JP" sz="1400" dirty="0">
              <a:latin typeface="メイリオ" pitchFamily="50" charset="-128"/>
              <a:ea typeface="メイリオ" pitchFamily="50" charset="-128"/>
              <a:cs typeface="メイリオ" pitchFamily="50" charset="-128"/>
            </a:endParaRPr>
          </a:p>
          <a:p>
            <a:pPr marL="0" indent="0"/>
            <a:r>
              <a:rPr lang="ja-JP" altLang="en-US" sz="1400" dirty="0">
                <a:latin typeface="メイリオ" pitchFamily="50" charset="-128"/>
                <a:ea typeface="メイリオ" pitchFamily="50" charset="-128"/>
                <a:cs typeface="メイリオ" pitchFamily="50" charset="-128"/>
              </a:rPr>
              <a:t>予防医学の実践に必須の理論を提供するなど、政策転換に伴い疫学研究機能の重要性はさらに増す</a:t>
            </a:r>
            <a:endParaRPr lang="en-US" altLang="ja-JP" sz="1400" dirty="0">
              <a:latin typeface="メイリオ" pitchFamily="50" charset="-128"/>
              <a:ea typeface="メイリオ" pitchFamily="50" charset="-128"/>
              <a:cs typeface="メイリオ" pitchFamily="50" charset="-128"/>
            </a:endParaRPr>
          </a:p>
        </p:txBody>
      </p:sp>
      <p:sp>
        <p:nvSpPr>
          <p:cNvPr id="13" name="テキスト ボックス 31"/>
          <p:cNvSpPr txBox="1">
            <a:spLocks noChangeArrowheads="1"/>
          </p:cNvSpPr>
          <p:nvPr/>
        </p:nvSpPr>
        <p:spPr bwMode="auto">
          <a:xfrm>
            <a:off x="611559" y="1250757"/>
            <a:ext cx="36004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marL="0" indent="0"/>
            <a:r>
              <a:rPr lang="ja-JP" altLang="en-US" sz="1400" dirty="0" smtClean="0">
                <a:latin typeface="メイリオ" pitchFamily="50" charset="-128"/>
                <a:ea typeface="メイリオ" pitchFamily="50" charset="-128"/>
                <a:cs typeface="メイリオ" pitchFamily="50" charset="-128"/>
              </a:rPr>
              <a:t>社会を揺るがすパンデミックの脅威や、生活習慣病の増大、高齢化の進展など、広義の公衆衛生（パブリックヘルス）の重要性が増してきている。</a:t>
            </a:r>
            <a:endParaRPr lang="en-US" altLang="ja-JP" sz="1400" dirty="0">
              <a:latin typeface="メイリオ" pitchFamily="50" charset="-128"/>
              <a:ea typeface="メイリオ" pitchFamily="50" charset="-128"/>
              <a:cs typeface="メイリオ" pitchFamily="50" charset="-128"/>
            </a:endParaRPr>
          </a:p>
        </p:txBody>
      </p:sp>
      <p:cxnSp>
        <p:nvCxnSpPr>
          <p:cNvPr id="9" name="直線コネクタ 8"/>
          <p:cNvCxnSpPr/>
          <p:nvPr/>
        </p:nvCxnSpPr>
        <p:spPr>
          <a:xfrm>
            <a:off x="395536" y="4005064"/>
            <a:ext cx="860931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8460432" y="6516052"/>
            <a:ext cx="683568" cy="369332"/>
          </a:xfrm>
          <a:prstGeom prst="rect">
            <a:avLst/>
          </a:prstGeom>
          <a:noFill/>
        </p:spPr>
        <p:txBody>
          <a:bodyPr wrap="square" rtlCol="0">
            <a:spAutoFit/>
          </a:bodyPr>
          <a:lstStyle/>
          <a:p>
            <a:pPr algn="r"/>
            <a:fld id="{9C53C868-FF21-494D-AF88-8B2AF852388B}" type="slidenum">
              <a:rPr kumimoji="1" lang="ja-JP" altLang="en-US" smtClean="0"/>
              <a:pPr algn="r"/>
              <a:t>142</a:t>
            </a:fld>
            <a:endParaRPr kumimoji="1" lang="ja-JP" altLang="en-US" dirty="0"/>
          </a:p>
        </p:txBody>
      </p:sp>
      <p:sp>
        <p:nvSpPr>
          <p:cNvPr id="3" name="テキスト ボックス 2"/>
          <p:cNvSpPr txBox="1"/>
          <p:nvPr/>
        </p:nvSpPr>
        <p:spPr>
          <a:xfrm>
            <a:off x="342676" y="6536377"/>
            <a:ext cx="3034805" cy="276999"/>
          </a:xfrm>
          <a:prstGeom prst="rect">
            <a:avLst/>
          </a:prstGeom>
          <a:noFill/>
        </p:spPr>
        <p:txBody>
          <a:bodyPr wrap="none" rtlCol="0">
            <a:spAutoFit/>
          </a:bodyPr>
          <a:lstStyle/>
          <a:p>
            <a:r>
              <a:rPr kumimoji="1" lang="ja-JP" altLang="en-US" sz="1200" dirty="0" smtClean="0"/>
              <a:t>出典：第</a:t>
            </a:r>
            <a:r>
              <a:rPr kumimoji="1" lang="en-US" altLang="ja-JP" sz="1200" dirty="0" smtClean="0"/>
              <a:t>23</a:t>
            </a:r>
            <a:r>
              <a:rPr kumimoji="1" lang="ja-JP" altLang="en-US" sz="1200" dirty="0" smtClean="0"/>
              <a:t>回府市統合本部会議資料（抜粋）</a:t>
            </a:r>
            <a:endParaRPr kumimoji="1" lang="ja-JP" altLang="en-US" sz="1200" dirty="0"/>
          </a:p>
        </p:txBody>
      </p:sp>
      <p:sp>
        <p:nvSpPr>
          <p:cNvPr id="11" name="テキスト ボックス 10"/>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a:t>
            </a:r>
            <a:r>
              <a:rPr lang="en-US" altLang="ja-JP" sz="1600" u="sng" dirty="0" smtClean="0"/>
              <a:t>A11.(22)</a:t>
            </a:r>
            <a:r>
              <a:rPr lang="ja-JP" altLang="en-US" sz="1600" u="sng" dirty="0" err="1" smtClean="0"/>
              <a:t>、</a:t>
            </a:r>
            <a:r>
              <a:rPr lang="ja-JP" altLang="en-US" sz="1600" u="sng" dirty="0" smtClean="0"/>
              <a:t>市　</a:t>
            </a:r>
            <a:r>
              <a:rPr lang="en-US" altLang="ja-JP" sz="1600" u="sng" dirty="0" smtClean="0"/>
              <a:t>A12.(31)</a:t>
            </a:r>
          </a:p>
        </p:txBody>
      </p:sp>
    </p:spTree>
    <p:extLst>
      <p:ext uri="{BB962C8B-B14F-4D97-AF65-F5344CB8AC3E}">
        <p14:creationId xmlns:p14="http://schemas.microsoft.com/office/powerpoint/2010/main" val="37462962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9" name="正方形/長方形 22"/>
          <p:cNvSpPr>
            <a:spLocks noChangeArrowheads="1"/>
          </p:cNvSpPr>
          <p:nvPr/>
        </p:nvSpPr>
        <p:spPr bwMode="auto">
          <a:xfrm>
            <a:off x="891383" y="982412"/>
            <a:ext cx="74888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marL="0" indent="0"/>
            <a:r>
              <a:rPr lang="ja-JP" altLang="en-US" sz="1600" dirty="0" smtClean="0">
                <a:solidFill>
                  <a:srgbClr val="000000"/>
                </a:solidFill>
                <a:latin typeface="メイリオ" pitchFamily="50" charset="-128"/>
                <a:ea typeface="メイリオ" pitchFamily="50" charset="-128"/>
                <a:cs typeface="メイリオ" pitchFamily="50" charset="-128"/>
              </a:rPr>
              <a:t>大阪の両研究所は人口あたり、研究員あたりの検査件数は必ずしも多くない。</a:t>
            </a:r>
            <a:endParaRPr lang="en-US" altLang="ja-JP" sz="1600" dirty="0">
              <a:solidFill>
                <a:srgbClr val="000000"/>
              </a:solidFill>
              <a:latin typeface="メイリオ" pitchFamily="50" charset="-128"/>
              <a:ea typeface="メイリオ" pitchFamily="50" charset="-128"/>
              <a:cs typeface="メイリオ" pitchFamily="50" charset="-128"/>
            </a:endParaRPr>
          </a:p>
        </p:txBody>
      </p:sp>
      <p:sp>
        <p:nvSpPr>
          <p:cNvPr id="15" name="テキスト ボックス 14"/>
          <p:cNvSpPr txBox="1"/>
          <p:nvPr/>
        </p:nvSpPr>
        <p:spPr>
          <a:xfrm>
            <a:off x="395536" y="445125"/>
            <a:ext cx="4240263" cy="338554"/>
          </a:xfrm>
          <a:prstGeom prst="rect">
            <a:avLst/>
          </a:prstGeom>
          <a:noFill/>
        </p:spPr>
        <p:txBody>
          <a:bodyPr wrap="none" rtlCol="0">
            <a:spAutoFit/>
          </a:bodyPr>
          <a:lstStyle/>
          <a:p>
            <a:r>
              <a:rPr kumimoji="1" lang="ja-JP" altLang="en-US" sz="1600" dirty="0" smtClean="0"/>
              <a:t>■地方衛生研究所の比較（検査件数と生産性）</a:t>
            </a:r>
            <a:endParaRPr kumimoji="1" lang="en-US" altLang="ja-JP" sz="1600" dirty="0" smtClean="0"/>
          </a:p>
        </p:txBody>
      </p:sp>
      <p:sp>
        <p:nvSpPr>
          <p:cNvPr id="19" name="テキスト ボックス 18"/>
          <p:cNvSpPr txBox="1"/>
          <p:nvPr/>
        </p:nvSpPr>
        <p:spPr>
          <a:xfrm>
            <a:off x="8460432" y="6516052"/>
            <a:ext cx="683568" cy="369332"/>
          </a:xfrm>
          <a:prstGeom prst="rect">
            <a:avLst/>
          </a:prstGeom>
          <a:noFill/>
        </p:spPr>
        <p:txBody>
          <a:bodyPr wrap="square" rtlCol="0">
            <a:spAutoFit/>
          </a:bodyPr>
          <a:lstStyle/>
          <a:p>
            <a:pPr algn="r"/>
            <a:fld id="{9C53C868-FF21-494D-AF88-8B2AF852388B}" type="slidenum">
              <a:rPr kumimoji="1" lang="ja-JP" altLang="en-US" smtClean="0"/>
              <a:pPr algn="r"/>
              <a:t>143</a:t>
            </a:fld>
            <a:endParaRPr kumimoji="1" lang="ja-JP" alt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528824"/>
            <a:ext cx="8034973" cy="444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1436298" y="6032329"/>
            <a:ext cx="7282244" cy="430887"/>
          </a:xfrm>
          <a:prstGeom prst="rect">
            <a:avLst/>
          </a:prstGeom>
        </p:spPr>
        <p:txBody>
          <a:bodyPr wrap="square">
            <a:spAutoFit/>
          </a:bodyPr>
          <a:lstStyle/>
          <a:p>
            <a:r>
              <a:rPr lang="en-US" altLang="ja-JP" sz="1100" dirty="0" smtClean="0">
                <a:latin typeface="HGPｺﾞｼｯｸM" panose="020B0600000000000000" pitchFamily="50" charset="-128"/>
                <a:ea typeface="HGPｺﾞｼｯｸM" panose="020B0600000000000000" pitchFamily="50" charset="-128"/>
              </a:rPr>
              <a:t>※</a:t>
            </a:r>
            <a:r>
              <a:rPr lang="ja-JP" altLang="en-US" sz="1100" dirty="0" smtClean="0">
                <a:latin typeface="HGPｺﾞｼｯｸM" panose="020B0600000000000000" pitchFamily="50" charset="-128"/>
                <a:ea typeface="HGPｺﾞｼｯｸM" panose="020B0600000000000000" pitchFamily="50" charset="-128"/>
              </a:rPr>
              <a:t>　検査件数のカウント方法は研究所によって異なる場合があり、また東京都</a:t>
            </a:r>
            <a:r>
              <a:rPr lang="ja-JP" altLang="en-US" sz="1100" dirty="0">
                <a:latin typeface="HGPｺﾞｼｯｸM" panose="020B0600000000000000" pitchFamily="50" charset="-128"/>
                <a:ea typeface="HGPｺﾞｼｯｸM" panose="020B0600000000000000" pitchFamily="50" charset="-128"/>
              </a:rPr>
              <a:t>および神奈川県では、保健所検査課の業務</a:t>
            </a:r>
            <a:r>
              <a:rPr lang="ja-JP" altLang="en-US" sz="1100" dirty="0" smtClean="0">
                <a:latin typeface="HGPｺﾞｼｯｸM" panose="020B0600000000000000" pitchFamily="50" charset="-128"/>
                <a:ea typeface="HGPｺﾞｼｯｸM" panose="020B0600000000000000" pitchFamily="50" charset="-128"/>
              </a:rPr>
              <a:t>も</a:t>
            </a:r>
            <a:endParaRPr lang="en-US" altLang="ja-JP" sz="1100" dirty="0" smtClean="0">
              <a:latin typeface="HGPｺﾞｼｯｸM" panose="020B0600000000000000" pitchFamily="50" charset="-128"/>
              <a:ea typeface="HGPｺﾞｼｯｸM" panose="020B0600000000000000" pitchFamily="50" charset="-128"/>
            </a:endParaRPr>
          </a:p>
          <a:p>
            <a:r>
              <a:rPr lang="ja-JP" altLang="en-US" sz="1100" dirty="0">
                <a:latin typeface="HGPｺﾞｼｯｸM" panose="020B0600000000000000" pitchFamily="50" charset="-128"/>
                <a:ea typeface="HGPｺﾞｼｯｸM" panose="020B0600000000000000" pitchFamily="50" charset="-128"/>
              </a:rPr>
              <a:t>　</a:t>
            </a:r>
            <a:r>
              <a:rPr lang="ja-JP" altLang="en-US" sz="1100" dirty="0" smtClean="0">
                <a:latin typeface="HGPｺﾞｼｯｸM" panose="020B0600000000000000" pitchFamily="50" charset="-128"/>
                <a:ea typeface="HGPｺﾞｼｯｸM" panose="020B0600000000000000" pitchFamily="50" charset="-128"/>
              </a:rPr>
              <a:t>　地方衛生研究所に一元化されているなど、比較には注意が必要</a:t>
            </a:r>
            <a:r>
              <a:rPr lang="ja-JP" altLang="en-US" sz="1100" dirty="0">
                <a:latin typeface="HGPｺﾞｼｯｸM" panose="020B0600000000000000" pitchFamily="50" charset="-128"/>
                <a:ea typeface="HGPｺﾞｼｯｸM" panose="020B0600000000000000" pitchFamily="50" charset="-128"/>
              </a:rPr>
              <a:t>　</a:t>
            </a:r>
          </a:p>
        </p:txBody>
      </p:sp>
      <p:sp>
        <p:nvSpPr>
          <p:cNvPr id="14" name="テキスト ボックス 46"/>
          <p:cNvSpPr txBox="1">
            <a:spLocks noChangeArrowheads="1"/>
          </p:cNvSpPr>
          <p:nvPr/>
        </p:nvSpPr>
        <p:spPr bwMode="auto">
          <a:xfrm>
            <a:off x="101392" y="6565414"/>
            <a:ext cx="56605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1100" dirty="0"/>
              <a:t>出典</a:t>
            </a:r>
            <a:r>
              <a:rPr lang="ja-JP" altLang="en-US" sz="1100" dirty="0" smtClean="0"/>
              <a:t>：第</a:t>
            </a:r>
            <a:r>
              <a:rPr lang="en-US" altLang="ja-JP" sz="1100" dirty="0" smtClean="0"/>
              <a:t>13</a:t>
            </a:r>
            <a:r>
              <a:rPr lang="ja-JP" altLang="en-US" sz="1100" dirty="0" smtClean="0"/>
              <a:t>回大阪府市統合本部会議資料／平成</a:t>
            </a:r>
            <a:r>
              <a:rPr lang="en-US" altLang="ja-JP" sz="1100" dirty="0"/>
              <a:t>22</a:t>
            </a:r>
            <a:r>
              <a:rPr lang="ja-JP" altLang="en-US" sz="1100" dirty="0"/>
              <a:t>年度　衛生行政報告例（厚労省）</a:t>
            </a:r>
            <a:r>
              <a:rPr lang="ja-JP" altLang="en-US" sz="1100" dirty="0" smtClean="0"/>
              <a:t>より作成</a:t>
            </a:r>
            <a:endParaRPr lang="ja-JP" altLang="en-US" sz="1100" dirty="0"/>
          </a:p>
        </p:txBody>
      </p:sp>
      <p:sp>
        <p:nvSpPr>
          <p:cNvPr id="4" name="正方形/長方形 3"/>
          <p:cNvSpPr/>
          <p:nvPr/>
        </p:nvSpPr>
        <p:spPr>
          <a:xfrm>
            <a:off x="4932040" y="1528824"/>
            <a:ext cx="3786501" cy="44449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669920" y="4193792"/>
            <a:ext cx="8132296" cy="720080"/>
          </a:xfrm>
          <a:prstGeom prst="rect">
            <a:avLst/>
          </a:prstGeom>
          <a:noFill/>
          <a:ln w="952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a:t>
            </a:r>
            <a:r>
              <a:rPr lang="en-US" altLang="ja-JP" sz="1600" u="sng" dirty="0" smtClean="0"/>
              <a:t>A11.(22)</a:t>
            </a:r>
            <a:r>
              <a:rPr lang="ja-JP" altLang="en-US" sz="1600" u="sng" dirty="0" err="1" smtClean="0"/>
              <a:t>、</a:t>
            </a:r>
            <a:r>
              <a:rPr lang="ja-JP" altLang="en-US" sz="1600" u="sng" dirty="0" smtClean="0"/>
              <a:t>市　</a:t>
            </a:r>
            <a:r>
              <a:rPr lang="en-US" altLang="ja-JP" sz="1600" u="sng" dirty="0" smtClean="0"/>
              <a:t>A12.(31)</a:t>
            </a:r>
          </a:p>
        </p:txBody>
      </p:sp>
    </p:spTree>
    <p:extLst>
      <p:ext uri="{BB962C8B-B14F-4D97-AF65-F5344CB8AC3E}">
        <p14:creationId xmlns:p14="http://schemas.microsoft.com/office/powerpoint/2010/main" val="2252956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p:cNvSpPr txBox="1"/>
          <p:nvPr/>
        </p:nvSpPr>
        <p:spPr>
          <a:xfrm>
            <a:off x="5080126" y="2254486"/>
            <a:ext cx="2441694" cy="338554"/>
          </a:xfrm>
          <a:prstGeom prst="rect">
            <a:avLst/>
          </a:prstGeom>
          <a:noFill/>
        </p:spPr>
        <p:txBody>
          <a:bodyPr wrap="none" rtlCol="0">
            <a:spAutoFit/>
          </a:bodyPr>
          <a:lstStyle/>
          <a:p>
            <a:r>
              <a:rPr kumimoji="1" lang="ja-JP" altLang="en-US" sz="1600" b="1" dirty="0" smtClean="0">
                <a:latin typeface="HG丸ｺﾞｼｯｸM-PRO" panose="020F0600000000000000" pitchFamily="50" charset="-128"/>
                <a:ea typeface="HG丸ｺﾞｼｯｸM-PRO" panose="020F0600000000000000" pitchFamily="50" charset="-128"/>
              </a:rPr>
              <a:t>＜両研究所の業務分野＞</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2636912"/>
            <a:ext cx="5636245" cy="396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テキスト ボックス 50"/>
          <p:cNvSpPr txBox="1"/>
          <p:nvPr/>
        </p:nvSpPr>
        <p:spPr>
          <a:xfrm>
            <a:off x="611560" y="912202"/>
            <a:ext cx="8229019" cy="1292662"/>
          </a:xfrm>
          <a:prstGeom prst="rect">
            <a:avLst/>
          </a:prstGeom>
          <a:noFill/>
        </p:spPr>
        <p:txBody>
          <a:bodyPr wrap="square" rtlCol="0">
            <a:spAutoFit/>
          </a:bodyPr>
          <a:lstStyle/>
          <a:p>
            <a:pPr marL="285750" indent="-285750">
              <a:buFont typeface="Arial" panose="020B0604020202020204" pitchFamily="34" charset="0"/>
              <a:buChar char="•"/>
            </a:pPr>
            <a:r>
              <a:rPr lang="ja-JP" altLang="en-US" sz="1600" dirty="0">
                <a:latin typeface="ＭＳ Ｐゴシック" panose="020B0600070205080204" pitchFamily="50" charset="-128"/>
                <a:ea typeface="ＭＳ Ｐゴシック" panose="020B0600070205080204" pitchFamily="50" charset="-128"/>
                <a:cs typeface="メイリオ" panose="020B0604030504040204" pitchFamily="50" charset="-128"/>
              </a:rPr>
              <a:t>大阪</a:t>
            </a:r>
            <a:r>
              <a:rPr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の</a:t>
            </a:r>
            <a:r>
              <a:rPr lang="ja-JP" altLang="en-US" sz="1600" dirty="0">
                <a:latin typeface="ＭＳ Ｐゴシック" panose="020B0600070205080204" pitchFamily="50" charset="-128"/>
                <a:ea typeface="ＭＳ Ｐゴシック" panose="020B0600070205080204" pitchFamily="50" charset="-128"/>
                <a:cs typeface="メイリオ" panose="020B0604030504040204" pitchFamily="50" charset="-128"/>
              </a:rPr>
              <a:t>健康安全</a:t>
            </a:r>
            <a:r>
              <a:rPr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を担う研究拠点として、府・市それぞれが地方衛生研究所を設置（直線距離で約２㎞、環状線で２駅の近接立地）</a:t>
            </a:r>
            <a:endParaRPr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285750" indent="-285750">
              <a:buFont typeface="Arial" panose="020B0604020202020204" pitchFamily="34" charset="0"/>
              <a:buChar char="•"/>
            </a:pPr>
            <a:endParaRPr lang="en-US" altLang="ja-JP"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285750" indent="-285750">
              <a:buFont typeface="Arial" panose="020B0604020202020204" pitchFamily="34" charset="0"/>
              <a:buChar char="•"/>
            </a:pPr>
            <a:r>
              <a:rPr lang="ja-JP" altLang="en-US" sz="1600" dirty="0">
                <a:latin typeface="ＭＳ Ｐゴシック" panose="020B0600070205080204" pitchFamily="50" charset="-128"/>
                <a:ea typeface="ＭＳ Ｐゴシック" panose="020B0600070205080204" pitchFamily="50" charset="-128"/>
                <a:cs typeface="メイリオ" panose="020B0604030504040204" pitchFamily="50" charset="-128"/>
              </a:rPr>
              <a:t>環境科学研究所</a:t>
            </a:r>
            <a:r>
              <a:rPr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は環境分野を持ち、公衆衛生研究所は薬事分野を持つなど、独自の機能もあるが、感染症や食品安全など主要部門で、重複する分野も少なくない。</a:t>
            </a:r>
            <a:endParaRPr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7" name="テキスト ボックス 16"/>
          <p:cNvSpPr txBox="1"/>
          <p:nvPr/>
        </p:nvSpPr>
        <p:spPr>
          <a:xfrm>
            <a:off x="8460432" y="6516052"/>
            <a:ext cx="683568" cy="369332"/>
          </a:xfrm>
          <a:prstGeom prst="rect">
            <a:avLst/>
          </a:prstGeom>
          <a:noFill/>
        </p:spPr>
        <p:txBody>
          <a:bodyPr wrap="square" rtlCol="0">
            <a:spAutoFit/>
          </a:bodyPr>
          <a:lstStyle/>
          <a:p>
            <a:pPr algn="r"/>
            <a:fld id="{9C53C868-FF21-494D-AF88-8B2AF852388B}" type="slidenum">
              <a:rPr kumimoji="1" lang="ja-JP" altLang="en-US" smtClean="0"/>
              <a:pPr algn="r"/>
              <a:t>144</a:t>
            </a:fld>
            <a:endParaRPr kumimoji="1" lang="ja-JP" altLang="en-US" dirty="0"/>
          </a:p>
        </p:txBody>
      </p:sp>
      <p:sp>
        <p:nvSpPr>
          <p:cNvPr id="19" name="テキスト ボックス 18"/>
          <p:cNvSpPr txBox="1"/>
          <p:nvPr/>
        </p:nvSpPr>
        <p:spPr>
          <a:xfrm>
            <a:off x="395536" y="445125"/>
            <a:ext cx="2441694" cy="338554"/>
          </a:xfrm>
          <a:prstGeom prst="rect">
            <a:avLst/>
          </a:prstGeom>
          <a:noFill/>
        </p:spPr>
        <p:txBody>
          <a:bodyPr wrap="none" rtlCol="0">
            <a:spAutoFit/>
          </a:bodyPr>
          <a:lstStyle/>
          <a:p>
            <a:r>
              <a:rPr kumimoji="1" lang="ja-JP" altLang="en-US" sz="1600" dirty="0" smtClean="0"/>
              <a:t>■府市の両研究所の</a:t>
            </a:r>
            <a:r>
              <a:rPr lang="ja-JP" altLang="en-US" sz="1600" dirty="0"/>
              <a:t>状況</a:t>
            </a:r>
            <a:endParaRPr kumimoji="1" lang="en-US" altLang="ja-JP" sz="1600" dirty="0" smtClean="0"/>
          </a:p>
        </p:txBody>
      </p:sp>
      <p:sp>
        <p:nvSpPr>
          <p:cNvPr id="20" name="テキスト ボックス 19"/>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a:t>
            </a:r>
            <a:r>
              <a:rPr lang="en-US" altLang="ja-JP" sz="1600" u="sng" dirty="0" smtClean="0"/>
              <a:t>A11.(22)</a:t>
            </a:r>
            <a:r>
              <a:rPr lang="ja-JP" altLang="en-US" sz="1600" u="sng" dirty="0" err="1" smtClean="0"/>
              <a:t>、</a:t>
            </a:r>
            <a:r>
              <a:rPr lang="ja-JP" altLang="en-US" sz="1600" u="sng" dirty="0" smtClean="0"/>
              <a:t>市　</a:t>
            </a:r>
            <a:r>
              <a:rPr lang="en-US" altLang="ja-JP" sz="1600" u="sng" dirty="0" smtClean="0"/>
              <a:t>A12.(31)</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51" y="2852936"/>
            <a:ext cx="3090863"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7558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コンテンツ プレースホルダー 4"/>
          <p:cNvGraphicFramePr>
            <a:graphicFrameLocks noGrp="1"/>
          </p:cNvGraphicFramePr>
          <p:nvPr>
            <p:ph idx="1"/>
            <p:extLst>
              <p:ext uri="{D42A27DB-BD31-4B8C-83A1-F6EECF244321}">
                <p14:modId xmlns:p14="http://schemas.microsoft.com/office/powerpoint/2010/main" val="3874377218"/>
              </p:ext>
            </p:extLst>
          </p:nvPr>
        </p:nvGraphicFramePr>
        <p:xfrm>
          <a:off x="971601" y="3713744"/>
          <a:ext cx="7416824" cy="2636520"/>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val="20000"/>
                    </a:ext>
                  </a:extLst>
                </a:gridCol>
                <a:gridCol w="4464496">
                  <a:extLst>
                    <a:ext uri="{9D8B030D-6E8A-4147-A177-3AD203B41FA5}">
                      <a16:colId xmlns:a16="http://schemas.microsoft.com/office/drawing/2014/main" val="20001"/>
                    </a:ext>
                  </a:extLst>
                </a:gridCol>
              </a:tblGrid>
              <a:tr h="0">
                <a:tc>
                  <a:txBody>
                    <a:bodyPr/>
                    <a:lstStyle/>
                    <a:p>
                      <a:pPr algn="ct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研究所の役割</a:t>
                      </a:r>
                      <a:endParaRPr kumimoji="1"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新法人に求められる機能</a:t>
                      </a:r>
                      <a:endParaRPr kumimoji="1"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0000"/>
                  </a:ext>
                </a:extLst>
              </a:tr>
              <a:tr h="179812">
                <a:tc>
                  <a:txBody>
                    <a:bodyPr/>
                    <a:lstStyle/>
                    <a:p>
                      <a:endParaRPr kumimoji="1" lang="en-US" altLang="ja-JP" sz="6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①健康危機事象への対応</a:t>
                      </a:r>
                      <a:endParaRPr kumimoji="1"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endParaRPr kumimoji="1" lang="en-US" altLang="ja-JP" sz="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⇒危機対応力の向上</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ex)</a:t>
                      </a:r>
                      <a:r>
                        <a:rPr kumimoji="1" lang="ja-JP" altLang="en-US" sz="1100" baseline="0" dirty="0" smtClean="0">
                          <a:latin typeface="メイリオ" panose="020B0604030504040204" pitchFamily="50" charset="-128"/>
                          <a:ea typeface="メイリオ" panose="020B0604030504040204" pitchFamily="50" charset="-128"/>
                          <a:cs typeface="メイリオ" panose="020B0604030504040204" pitchFamily="50" charset="-128"/>
                        </a:rPr>
                        <a:t> 柔軟な危機管理体制の構築</a:t>
                      </a:r>
                      <a:endParaRPr kumimoji="1" lang="ja-JP" altLang="en-US" sz="11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1"/>
                  </a:ext>
                </a:extLst>
              </a:tr>
              <a:tr h="359624">
                <a:tc>
                  <a:txBody>
                    <a:bodyPr/>
                    <a:lstStyle/>
                    <a:p>
                      <a:endParaRPr kumimoji="1" lang="en-US" altLang="ja-JP" sz="6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②公衆衛生（行政）と疫学機能　</a:t>
                      </a:r>
                      <a:endPar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　（検査・調査研究）</a:t>
                      </a:r>
                      <a:endParaRPr kumimoji="1"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endParaRPr kumimoji="1" lang="en-US" altLang="ja-JP" sz="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⇒インテリジェント機能の充実</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・検査機能の向上</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・解析機能の向上</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ex) </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両研究所のインフラの活用</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人材の融合による専門分野の拡大</a:t>
                      </a:r>
                      <a:endParaRPr kumimoji="1" lang="ja-JP" altLang="en-US" sz="11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2"/>
                  </a:ext>
                </a:extLst>
              </a:tr>
              <a:tr h="234754">
                <a:tc>
                  <a:txBody>
                    <a:bodyPr/>
                    <a:lstStyle/>
                    <a:p>
                      <a:endParaRPr kumimoji="1" lang="en-US" altLang="ja-JP" sz="6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③時代の要請に即応する広域的</a:t>
                      </a:r>
                      <a:endPar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　かつダイナミックな動き</a:t>
                      </a:r>
                      <a:endParaRPr kumimoji="1"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endParaRPr kumimoji="1" lang="en-US" altLang="ja-JP" sz="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⇒独法のメリットを活かした機動性の向上</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ex) </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近畿の地方衛生研究所の連携強化等に寄与</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自治体や産学官関係機関等への技術・知見の提供</a:t>
                      </a:r>
                      <a:endParaRPr kumimoji="1" lang="ja-JP" altLang="en-US" sz="11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3"/>
                  </a:ext>
                </a:extLst>
              </a:tr>
            </a:tbl>
          </a:graphicData>
        </a:graphic>
      </p:graphicFrame>
      <p:sp>
        <p:nvSpPr>
          <p:cNvPr id="4" name="正方形/長方形 3"/>
          <p:cNvSpPr/>
          <p:nvPr/>
        </p:nvSpPr>
        <p:spPr>
          <a:xfrm>
            <a:off x="626888" y="642174"/>
            <a:ext cx="7329488" cy="338554"/>
          </a:xfrm>
          <a:prstGeom prst="rect">
            <a:avLst/>
          </a:prstGeom>
        </p:spPr>
        <p:txBody>
          <a:bodyPr wrap="square">
            <a:spAutoFit/>
          </a:bodyPr>
          <a:lstStyle/>
          <a:p>
            <a:pPr lvl="0">
              <a:spcBef>
                <a:spcPct val="0"/>
              </a:spcBef>
            </a:pPr>
            <a:r>
              <a:rPr lang="ja-JP" altLang="en-US" sz="1600" dirty="0"/>
              <a:t>■</a:t>
            </a:r>
            <a:r>
              <a:rPr lang="ja-JP" altLang="en-US" sz="1600" dirty="0" smtClean="0"/>
              <a:t>独法化の進捗状況と求められる機能</a:t>
            </a:r>
            <a:endParaRPr lang="ja-JP" altLang="en-US" sz="1600" dirty="0"/>
          </a:p>
        </p:txBody>
      </p:sp>
      <p:sp>
        <p:nvSpPr>
          <p:cNvPr id="9" name="テキスト ボックス 8"/>
          <p:cNvSpPr txBox="1"/>
          <p:nvPr/>
        </p:nvSpPr>
        <p:spPr>
          <a:xfrm>
            <a:off x="899592" y="3409255"/>
            <a:ext cx="2484976" cy="307777"/>
          </a:xfrm>
          <a:prstGeom prst="rect">
            <a:avLst/>
          </a:prstGeom>
          <a:noFill/>
        </p:spPr>
        <p:txBody>
          <a:bodyPr wrap="none" rtlCol="0">
            <a:spAutoFit/>
          </a:bodyPr>
          <a:lstStyle/>
          <a:p>
            <a:r>
              <a:rPr kumimoji="1" lang="ja-JP" altLang="en-US" sz="1400" b="1" dirty="0" smtClean="0">
                <a:latin typeface="HGPｺﾞｼｯｸM" panose="020B0600000000000000" pitchFamily="50" charset="-128"/>
                <a:ea typeface="HGPｺﾞｼｯｸM" panose="020B0600000000000000" pitchFamily="50" charset="-128"/>
              </a:rPr>
              <a:t>＜新法人に求められる機能＞</a:t>
            </a:r>
            <a:endParaRPr kumimoji="1" lang="ja-JP" altLang="en-US" sz="1400" b="1" dirty="0">
              <a:latin typeface="HGPｺﾞｼｯｸM" panose="020B0600000000000000" pitchFamily="50" charset="-128"/>
              <a:ea typeface="HGPｺﾞｼｯｸM" panose="020B0600000000000000" pitchFamily="50" charset="-128"/>
            </a:endParaRPr>
          </a:p>
        </p:txBody>
      </p:sp>
      <p:sp>
        <p:nvSpPr>
          <p:cNvPr id="10" name="テキスト ボックス 9"/>
          <p:cNvSpPr txBox="1"/>
          <p:nvPr/>
        </p:nvSpPr>
        <p:spPr>
          <a:xfrm>
            <a:off x="704004" y="1044161"/>
            <a:ext cx="7818166" cy="2092881"/>
          </a:xfrm>
          <a:prstGeom prst="rect">
            <a:avLst/>
          </a:prstGeom>
          <a:noFill/>
          <a:ln>
            <a:solidFill>
              <a:schemeClr val="bg1">
                <a:lumMod val="75000"/>
              </a:schemeClr>
            </a:solidFill>
          </a:ln>
        </p:spPr>
        <p:txBody>
          <a:bodyPr wrap="none" rtlCol="0">
            <a:spAutoFit/>
          </a:bodyPr>
          <a:lstStyle/>
          <a:p>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府市の共同設置による独立行政法人化に向けた動き</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府市統合本部会議で公衛研と環科研を機能統合し、地独法化を目指すことを決定</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月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独立行政法人の定款、評価委員会共同設置規約案について可決（府議会・市会）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7~8</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大阪健康安全基盤研究所評価委員会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において中期目標等を審議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月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研究所廃止条例、職員引継条例、中期目標等の関係議案を可決（府議会）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市会は継続審査中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985248" y="6367680"/>
            <a:ext cx="5617243"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将来の施設統合や機能再編についても併せて議論を進める</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8460432" y="6516052"/>
            <a:ext cx="683568" cy="369332"/>
          </a:xfrm>
          <a:prstGeom prst="rect">
            <a:avLst/>
          </a:prstGeom>
          <a:noFill/>
        </p:spPr>
        <p:txBody>
          <a:bodyPr wrap="square" rtlCol="0">
            <a:spAutoFit/>
          </a:bodyPr>
          <a:lstStyle/>
          <a:p>
            <a:pPr algn="r"/>
            <a:fld id="{9C53C868-FF21-494D-AF88-8B2AF852388B}" type="slidenum">
              <a:rPr kumimoji="1" lang="ja-JP" altLang="en-US" smtClean="0"/>
              <a:pPr algn="r"/>
              <a:t>145</a:t>
            </a:fld>
            <a:endParaRPr kumimoji="1" lang="ja-JP" altLang="en-US" dirty="0"/>
          </a:p>
        </p:txBody>
      </p:sp>
      <p:sp>
        <p:nvSpPr>
          <p:cNvPr id="13" name="テキスト ボックス 12"/>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a:t>
            </a:r>
            <a:r>
              <a:rPr lang="en-US" altLang="ja-JP" sz="1600" u="sng" dirty="0" smtClean="0"/>
              <a:t>A11.(22)</a:t>
            </a:r>
            <a:r>
              <a:rPr lang="ja-JP" altLang="en-US" sz="1600" u="sng" dirty="0" err="1" smtClean="0"/>
              <a:t>、</a:t>
            </a:r>
            <a:r>
              <a:rPr lang="ja-JP" altLang="en-US" sz="1600" u="sng" dirty="0" smtClean="0"/>
              <a:t>市　</a:t>
            </a:r>
            <a:r>
              <a:rPr lang="en-US" altLang="ja-JP" sz="1600" u="sng" dirty="0" smtClean="0"/>
              <a:t>A12.(31)</a:t>
            </a:r>
          </a:p>
        </p:txBody>
      </p:sp>
    </p:spTree>
    <p:extLst>
      <p:ext uri="{BB962C8B-B14F-4D97-AF65-F5344CB8AC3E}">
        <p14:creationId xmlns:p14="http://schemas.microsoft.com/office/powerpoint/2010/main" val="22979573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146</a:t>
            </a:fld>
            <a:endParaRPr kumimoji="1" lang="ja-JP" altLang="en-US" dirty="0"/>
          </a:p>
        </p:txBody>
      </p:sp>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a:t>
            </a:r>
            <a:r>
              <a:rPr lang="ja-JP" altLang="en-US" sz="1600" u="sng" dirty="0"/>
              <a:t>４</a:t>
            </a:r>
            <a:r>
              <a:rPr lang="ja-JP" altLang="en-US" sz="1600" u="sng" dirty="0" smtClean="0"/>
              <a:t>．（</a:t>
            </a:r>
            <a:r>
              <a:rPr lang="ja-JP" altLang="en-US" sz="1600" u="sng" dirty="0"/>
              <a:t>７５</a:t>
            </a:r>
            <a:r>
              <a:rPr lang="ja-JP" altLang="en-US" sz="1600" u="sng" dirty="0" smtClean="0"/>
              <a:t>）、市　Ｄ４．（</a:t>
            </a:r>
            <a:r>
              <a:rPr lang="ja-JP" altLang="en-US" sz="1600" u="sng" dirty="0"/>
              <a:t>９０</a:t>
            </a:r>
            <a:r>
              <a:rPr lang="ja-JP" altLang="en-US" sz="1600" u="sng" dirty="0" smtClean="0"/>
              <a:t>）</a:t>
            </a:r>
            <a:endParaRPr lang="en-US" altLang="ja-JP" sz="1600" u="sng" dirty="0" smtClean="0"/>
          </a:p>
        </p:txBody>
      </p:sp>
      <p:sp>
        <p:nvSpPr>
          <p:cNvPr id="8" name="テキスト ボックス 7"/>
          <p:cNvSpPr txBox="1"/>
          <p:nvPr/>
        </p:nvSpPr>
        <p:spPr>
          <a:xfrm>
            <a:off x="-14684" y="0"/>
            <a:ext cx="602684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５</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④　府立大学・市立大学</a:t>
            </a:r>
            <a:endPar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3623804466"/>
              </p:ext>
            </p:extLst>
          </p:nvPr>
        </p:nvGraphicFramePr>
        <p:xfrm>
          <a:off x="179512" y="587712"/>
          <a:ext cx="8712968" cy="600964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solidFill>
                            <a:schemeClr val="tx1"/>
                          </a:solidFill>
                        </a:rPr>
                        <a:t>＜</a:t>
                      </a:r>
                      <a:r>
                        <a:rPr kumimoji="1" lang="en-US" altLang="ja-JP" dirty="0" smtClean="0">
                          <a:solidFill>
                            <a:schemeClr val="tx1"/>
                          </a:solidFill>
                        </a:rPr>
                        <a:t>Why</a:t>
                      </a:r>
                      <a:r>
                        <a:rPr kumimoji="1" lang="ja-JP" altLang="en-US" dirty="0" smtClean="0">
                          <a:solidFill>
                            <a:schemeClr val="tx1"/>
                          </a:solidFill>
                        </a:rPr>
                        <a:t>＞</a:t>
                      </a:r>
                      <a:endParaRPr kumimoji="1" lang="ja-JP" altLang="en-US"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Vision</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What</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Outcome</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533816">
                <a:tc>
                  <a:txBody>
                    <a:bodyPr/>
                    <a:lstStyle/>
                    <a:p>
                      <a:pPr marL="92075" indent="-92075"/>
                      <a:r>
                        <a:rPr kumimoji="1" lang="ja-JP" altLang="en-US" sz="1400" dirty="0" smtClean="0">
                          <a:solidFill>
                            <a:schemeClr val="tx1"/>
                          </a:solidFill>
                        </a:rPr>
                        <a:t>・府立大学と市立大学で、それぞれ</a:t>
                      </a:r>
                      <a:r>
                        <a:rPr kumimoji="1" lang="en-US" altLang="ja-JP" sz="1400" dirty="0" smtClean="0">
                          <a:solidFill>
                            <a:schemeClr val="tx1"/>
                          </a:solidFill>
                        </a:rPr>
                        <a:t>100</a:t>
                      </a:r>
                      <a:r>
                        <a:rPr kumimoji="1" lang="ja-JP" altLang="en-US" sz="1400" dirty="0" smtClean="0">
                          <a:solidFill>
                            <a:schemeClr val="tx1"/>
                          </a:solidFill>
                        </a:rPr>
                        <a:t>億円を超える運営費交付金を投じているなか、</a:t>
                      </a:r>
                      <a:r>
                        <a:rPr kumimoji="1" lang="ja-JP" altLang="en-US" sz="1400" u="none" dirty="0" smtClean="0">
                          <a:solidFill>
                            <a:schemeClr val="tx1"/>
                          </a:solidFill>
                        </a:rPr>
                        <a:t>優秀な人材の育成と研究成果の還元を通じた、大阪の成長へのさらなる寄与が求められている。</a:t>
                      </a:r>
                      <a:endParaRPr kumimoji="1" lang="en-US" altLang="ja-JP" sz="1400" u="none" dirty="0" smtClean="0">
                        <a:solidFill>
                          <a:schemeClr val="tx1"/>
                        </a:solidFill>
                      </a:endParaRPr>
                    </a:p>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・また、各種大学ランキングでは一定のポジションを確保しているものの、さらなる飛躍が必要</a:t>
                      </a:r>
                      <a:endParaRPr kumimoji="1" lang="en-US" altLang="ja-JP" sz="1400" dirty="0" smtClean="0">
                        <a:solidFill>
                          <a:schemeClr val="tx1"/>
                        </a:solidFill>
                      </a:endParaRPr>
                    </a:p>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＜両大学の改革実績＞</a:t>
                      </a:r>
                      <a:endParaRPr kumimoji="1" lang="en-US" altLang="ja-JP" sz="1400" dirty="0" smtClean="0">
                        <a:solidFill>
                          <a:schemeClr val="tx1"/>
                        </a:solidFill>
                      </a:endParaRPr>
                    </a:p>
                    <a:p>
                      <a:pPr marL="92075" indent="-92075"/>
                      <a:r>
                        <a:rPr kumimoji="1" lang="ja-JP" altLang="en-US" sz="1400" dirty="0" smtClean="0">
                          <a:solidFill>
                            <a:schemeClr val="tx1"/>
                          </a:solidFill>
                        </a:rPr>
                        <a:t>①府立大学</a:t>
                      </a:r>
                      <a:endParaRPr kumimoji="1" lang="en-US" altLang="ja-JP" sz="1400" dirty="0" smtClean="0">
                        <a:solidFill>
                          <a:schemeClr val="tx1"/>
                        </a:solidFill>
                      </a:endParaRPr>
                    </a:p>
                    <a:p>
                      <a:pPr marL="92075" indent="-92075"/>
                      <a:r>
                        <a:rPr kumimoji="1" lang="ja-JP" altLang="en-US" sz="1400" dirty="0" smtClean="0">
                          <a:solidFill>
                            <a:schemeClr val="tx1"/>
                          </a:solidFill>
                        </a:rPr>
                        <a:t>・</a:t>
                      </a:r>
                      <a:r>
                        <a:rPr kumimoji="1" lang="en-US" altLang="ja-JP" sz="1400" dirty="0" smtClean="0">
                          <a:solidFill>
                            <a:schemeClr val="tx1"/>
                          </a:solidFill>
                        </a:rPr>
                        <a:t>2005</a:t>
                      </a:r>
                      <a:r>
                        <a:rPr kumimoji="1" lang="ja-JP" altLang="en-US" sz="1400" dirty="0" smtClean="0">
                          <a:solidFill>
                            <a:schemeClr val="tx1"/>
                          </a:solidFill>
                        </a:rPr>
                        <a:t>年度に</a:t>
                      </a:r>
                      <a:r>
                        <a:rPr kumimoji="1" lang="en-US" altLang="ja-JP" sz="1400" dirty="0" smtClean="0">
                          <a:solidFill>
                            <a:schemeClr val="tx1"/>
                          </a:solidFill>
                        </a:rPr>
                        <a:t>3</a:t>
                      </a:r>
                      <a:r>
                        <a:rPr kumimoji="1" lang="ja-JP" altLang="en-US" sz="1400" dirty="0" smtClean="0">
                          <a:solidFill>
                            <a:schemeClr val="tx1"/>
                          </a:solidFill>
                        </a:rPr>
                        <a:t>大学統合と独法化を実現。</a:t>
                      </a:r>
                      <a:r>
                        <a:rPr kumimoji="1" lang="ja-JP" altLang="en-US" sz="1400" u="none" dirty="0" smtClean="0">
                          <a:solidFill>
                            <a:schemeClr val="tx1"/>
                          </a:solidFill>
                        </a:rPr>
                        <a:t>ガバナンス改革も実施。</a:t>
                      </a:r>
                      <a:r>
                        <a:rPr kumimoji="1" lang="en-US" altLang="ja-JP" sz="1400" dirty="0" smtClean="0">
                          <a:solidFill>
                            <a:schemeClr val="tx1"/>
                          </a:solidFill>
                        </a:rPr>
                        <a:t>2012</a:t>
                      </a:r>
                      <a:r>
                        <a:rPr kumimoji="1" lang="ja-JP" altLang="en-US" sz="1400" dirty="0" smtClean="0">
                          <a:solidFill>
                            <a:schemeClr val="tx1"/>
                          </a:solidFill>
                        </a:rPr>
                        <a:t>年度から学域制に移行</a:t>
                      </a:r>
                      <a:endParaRPr kumimoji="1" lang="en-US" altLang="ja-JP" sz="1400" dirty="0" smtClean="0">
                        <a:solidFill>
                          <a:schemeClr val="tx1"/>
                        </a:solidFill>
                      </a:endParaRPr>
                    </a:p>
                    <a:p>
                      <a:pPr marL="92075" indent="-92075"/>
                      <a:r>
                        <a:rPr kumimoji="1" lang="ja-JP" altLang="en-US" sz="1400" dirty="0" smtClean="0">
                          <a:solidFill>
                            <a:schemeClr val="tx1"/>
                          </a:solidFill>
                        </a:rPr>
                        <a:t>②市立大学</a:t>
                      </a:r>
                      <a:endParaRPr kumimoji="1" lang="en-US" altLang="ja-JP" sz="1400" dirty="0" smtClean="0">
                        <a:solidFill>
                          <a:schemeClr val="tx1"/>
                        </a:solidFill>
                      </a:endParaRPr>
                    </a:p>
                    <a:p>
                      <a:pPr marL="92075" indent="-92075"/>
                      <a:r>
                        <a:rPr kumimoji="1" lang="ja-JP" altLang="en-US" sz="1400" dirty="0" smtClean="0">
                          <a:solidFill>
                            <a:schemeClr val="tx1"/>
                          </a:solidFill>
                        </a:rPr>
                        <a:t>・</a:t>
                      </a:r>
                      <a:r>
                        <a:rPr kumimoji="1" lang="en-US" altLang="ja-JP" sz="1400" dirty="0" smtClean="0">
                          <a:solidFill>
                            <a:schemeClr val="tx1"/>
                          </a:solidFill>
                        </a:rPr>
                        <a:t>2006</a:t>
                      </a:r>
                      <a:r>
                        <a:rPr kumimoji="1" lang="ja-JP" altLang="en-US" sz="1400" dirty="0" smtClean="0">
                          <a:solidFill>
                            <a:schemeClr val="tx1"/>
                          </a:solidFill>
                        </a:rPr>
                        <a:t>年度に独法化を実現し、ガバナンス強化や学生サービス向上の実現</a:t>
                      </a:r>
                      <a:endParaRPr kumimoji="1" lang="en-US" altLang="ja-JP" sz="1400" dirty="0" smtClean="0">
                        <a:solidFill>
                          <a:schemeClr val="tx1"/>
                        </a:solidFill>
                      </a:endParaRPr>
                    </a:p>
                    <a:p>
                      <a:pPr marL="92075" indent="-92075"/>
                      <a:endParaRPr kumimoji="1" lang="en-US" altLang="ja-JP" sz="1400" dirty="0" smtClean="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solidFill>
                            <a:schemeClr val="tx1"/>
                          </a:solidFill>
                        </a:rPr>
                        <a:t>・都市の重要な知的インフラとして、両大学を統合し、さらに強い大学の構築を目指す。</a:t>
                      </a:r>
                      <a:endParaRPr kumimoji="1" lang="en-US" altLang="ja-JP" sz="1400" dirty="0" smtClean="0">
                        <a:solidFill>
                          <a:schemeClr val="tx1"/>
                        </a:solidFill>
                      </a:endParaRPr>
                    </a:p>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・全国の大学改革のさきがけ、モデルとなることをめざす。</a:t>
                      </a:r>
                      <a:endParaRPr kumimoji="1" lang="en-US" altLang="ja-JP" sz="1400" dirty="0" smtClean="0">
                        <a:solidFill>
                          <a:schemeClr val="tx1"/>
                        </a:solidFill>
                      </a:endParaRPr>
                    </a:p>
                    <a:p>
                      <a:pPr marL="92075" indent="-92075"/>
                      <a:r>
                        <a:rPr kumimoji="1" lang="ja-JP" altLang="en-US" sz="1400" dirty="0" smtClean="0">
                          <a:solidFill>
                            <a:schemeClr val="tx1"/>
                          </a:solidFill>
                        </a:rPr>
                        <a:t>　　</a:t>
                      </a:r>
                    </a:p>
                    <a:p>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solidFill>
                            <a:schemeClr val="tx1"/>
                          </a:solidFill>
                        </a:rPr>
                        <a:t>・外部有識者からなる新大学構想会議の提言を受けて、両大学、府市が、新大学の内容や工程を描き、具体的なアクションを起こす。</a:t>
                      </a:r>
                      <a:endParaRPr kumimoji="1" lang="en-US" altLang="ja-JP" sz="1400" dirty="0" smtClean="0">
                        <a:solidFill>
                          <a:schemeClr val="tx1"/>
                        </a:solidFill>
                      </a:endParaRPr>
                    </a:p>
                    <a:p>
                      <a:pPr marL="92075" indent="-92075"/>
                      <a:endParaRPr kumimoji="1" lang="en-US" altLang="ja-JP" sz="1400" dirty="0" smtClean="0">
                        <a:solidFill>
                          <a:schemeClr val="tx1"/>
                        </a:solidFill>
                      </a:endParaRPr>
                    </a:p>
                    <a:p>
                      <a:pPr marL="92075" indent="-92075"/>
                      <a:r>
                        <a:rPr kumimoji="1" lang="ja-JP" altLang="en-US" sz="1300" dirty="0" smtClean="0">
                          <a:solidFill>
                            <a:schemeClr val="tx1"/>
                          </a:solidFill>
                        </a:rPr>
                        <a:t>＜新大学構想会議　提言＞</a:t>
                      </a:r>
                      <a:endParaRPr kumimoji="1" lang="en-US" altLang="ja-JP" sz="1300" dirty="0" smtClean="0">
                        <a:solidFill>
                          <a:schemeClr val="tx1"/>
                        </a:solidFill>
                      </a:endParaRPr>
                    </a:p>
                    <a:p>
                      <a:pPr marL="92075" indent="-92075" algn="r"/>
                      <a:r>
                        <a:rPr kumimoji="1" lang="en-US" altLang="ja-JP" sz="1400" u="none" dirty="0" smtClean="0">
                          <a:solidFill>
                            <a:schemeClr val="tx1"/>
                          </a:solidFill>
                        </a:rPr>
                        <a:t>2013.1</a:t>
                      </a:r>
                    </a:p>
                    <a:p>
                      <a:pPr marL="92075" indent="-92075" algn="l"/>
                      <a:r>
                        <a:rPr kumimoji="1" lang="ja-JP" altLang="en-US" sz="1400" dirty="0" smtClean="0">
                          <a:solidFill>
                            <a:schemeClr val="tx1"/>
                          </a:solidFill>
                        </a:rPr>
                        <a:t>（改革の３本柱）</a:t>
                      </a:r>
                      <a:endParaRPr kumimoji="1" lang="en-US" altLang="ja-JP" sz="1400" dirty="0" smtClean="0">
                        <a:solidFill>
                          <a:schemeClr val="tx1"/>
                        </a:solidFill>
                      </a:endParaRPr>
                    </a:p>
                    <a:p>
                      <a:pPr marL="92075" indent="-92075" algn="l"/>
                      <a:r>
                        <a:rPr kumimoji="1" lang="ja-JP" altLang="en-US" sz="1400" dirty="0" smtClean="0">
                          <a:solidFill>
                            <a:schemeClr val="tx1"/>
                          </a:solidFill>
                        </a:rPr>
                        <a:t>①新たな教学体制の導入</a:t>
                      </a:r>
                      <a:endParaRPr kumimoji="1" lang="en-US" altLang="ja-JP" sz="1400" dirty="0" smtClean="0">
                        <a:solidFill>
                          <a:schemeClr val="tx1"/>
                        </a:solidFill>
                      </a:endParaRPr>
                    </a:p>
                    <a:p>
                      <a:pPr marL="92075" indent="-92075" algn="l"/>
                      <a:r>
                        <a:rPr kumimoji="1" lang="ja-JP" altLang="en-US" sz="1400" dirty="0" smtClean="0">
                          <a:solidFill>
                            <a:schemeClr val="tx1"/>
                          </a:solidFill>
                        </a:rPr>
                        <a:t>・研究組織（教員組織）と教育組織の分離</a:t>
                      </a:r>
                      <a:endParaRPr kumimoji="1" lang="en-US" altLang="ja-JP" sz="1400" dirty="0" smtClean="0">
                        <a:solidFill>
                          <a:schemeClr val="tx1"/>
                        </a:solidFill>
                      </a:endParaRPr>
                    </a:p>
                    <a:p>
                      <a:pPr marL="92075" indent="-92075" algn="l"/>
                      <a:r>
                        <a:rPr kumimoji="1" lang="ja-JP" altLang="en-US" sz="1400" dirty="0" smtClean="0">
                          <a:solidFill>
                            <a:schemeClr val="tx1"/>
                          </a:solidFill>
                        </a:rPr>
                        <a:t>・専門教育重視の学部と学際教育重視の学域</a:t>
                      </a:r>
                      <a:r>
                        <a:rPr kumimoji="1" lang="ja-JP" altLang="en-US" sz="1400" u="none" dirty="0" smtClean="0">
                          <a:solidFill>
                            <a:schemeClr val="tx1"/>
                          </a:solidFill>
                        </a:rPr>
                        <a:t>併存</a:t>
                      </a:r>
                      <a:endParaRPr kumimoji="1" lang="en-US" altLang="ja-JP" sz="1400" u="none" dirty="0" smtClean="0">
                        <a:solidFill>
                          <a:schemeClr val="tx1"/>
                        </a:solidFill>
                      </a:endParaRPr>
                    </a:p>
                    <a:p>
                      <a:pPr marL="92075" indent="-92075" algn="l"/>
                      <a:r>
                        <a:rPr kumimoji="1" lang="ja-JP" altLang="en-US" sz="1400" dirty="0" smtClean="0">
                          <a:solidFill>
                            <a:schemeClr val="tx1"/>
                          </a:solidFill>
                        </a:rPr>
                        <a:t>②選択と集中による教育組織の再編</a:t>
                      </a:r>
                      <a:endParaRPr kumimoji="1" lang="en-US" altLang="ja-JP" sz="1400" dirty="0" smtClean="0">
                        <a:solidFill>
                          <a:schemeClr val="tx1"/>
                        </a:solidFill>
                      </a:endParaRPr>
                    </a:p>
                    <a:p>
                      <a:pPr marL="92075" indent="-92075" algn="l"/>
                      <a:r>
                        <a:rPr kumimoji="1" lang="ja-JP" altLang="en-US" sz="1400" dirty="0" smtClean="0">
                          <a:solidFill>
                            <a:schemeClr val="tx1"/>
                          </a:solidFill>
                        </a:rPr>
                        <a:t>③大学運営システムの抜本的改革　</a:t>
                      </a:r>
                    </a:p>
                    <a:p>
                      <a:endParaRPr kumimoji="1" lang="en-US" altLang="ja-JP" sz="1400" dirty="0" smtClean="0">
                        <a:solidFill>
                          <a:schemeClr val="tx1"/>
                        </a:solidFill>
                      </a:endParaRPr>
                    </a:p>
                    <a:p>
                      <a:endParaRPr kumimoji="1" lang="ja-JP" altLang="en-US" sz="1400" dirty="0" smtClean="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solidFill>
                            <a:schemeClr val="tx1"/>
                          </a:solidFill>
                        </a:rPr>
                        <a:t>○　両大学を中心に、新大学の制度設計や、新大学のめざす教育研究内容等</a:t>
                      </a:r>
                      <a:r>
                        <a:rPr kumimoji="1" lang="ja-JP" altLang="en-US" sz="1400" strike="noStrike" dirty="0" smtClean="0">
                          <a:solidFill>
                            <a:schemeClr val="tx1"/>
                          </a:solidFill>
                        </a:rPr>
                        <a:t>の</a:t>
                      </a:r>
                      <a:r>
                        <a:rPr kumimoji="1" lang="ja-JP" altLang="en-US" sz="1400" dirty="0" smtClean="0">
                          <a:solidFill>
                            <a:schemeClr val="tx1"/>
                          </a:solidFill>
                        </a:rPr>
                        <a:t>検討を継続する。</a:t>
                      </a:r>
                      <a:endParaRPr kumimoji="1" lang="en-US" altLang="ja-JP" sz="1400" dirty="0" smtClean="0">
                        <a:solidFill>
                          <a:schemeClr val="tx1"/>
                        </a:solidFill>
                      </a:endParaRPr>
                    </a:p>
                    <a:p>
                      <a:pPr marL="92075" indent="-92075"/>
                      <a:r>
                        <a:rPr kumimoji="1" lang="en-US" altLang="ja-JP" sz="1200" dirty="0" smtClean="0">
                          <a:solidFill>
                            <a:schemeClr val="tx1"/>
                          </a:solidFill>
                        </a:rPr>
                        <a:t>※</a:t>
                      </a:r>
                      <a:r>
                        <a:rPr kumimoji="1" lang="ja-JP" altLang="en-US" sz="1200" dirty="0" smtClean="0">
                          <a:solidFill>
                            <a:schemeClr val="tx1"/>
                          </a:solidFill>
                        </a:rPr>
                        <a:t>ただし、法人統合、大学統合にかかるスケジュールについて</a:t>
                      </a:r>
                      <a:r>
                        <a:rPr kumimoji="1" lang="en-US" altLang="ja-JP" sz="1200" dirty="0" smtClean="0">
                          <a:solidFill>
                            <a:schemeClr val="tx1"/>
                          </a:solidFill>
                        </a:rPr>
                        <a:t>2014.4</a:t>
                      </a:r>
                      <a:r>
                        <a:rPr kumimoji="1" lang="ja-JP" altLang="en-US" sz="1200" dirty="0" smtClean="0">
                          <a:solidFill>
                            <a:schemeClr val="tx1"/>
                          </a:solidFill>
                        </a:rPr>
                        <a:t>に延期を決定・公表。</a:t>
                      </a:r>
                    </a:p>
                    <a:p>
                      <a:pPr marL="92075" indent="-92075"/>
                      <a:r>
                        <a:rPr kumimoji="1" lang="ja-JP" altLang="en-US" sz="1400" dirty="0" smtClean="0">
                          <a:solidFill>
                            <a:schemeClr val="tx1"/>
                          </a:solidFill>
                        </a:rPr>
                        <a:t>　　　　</a:t>
                      </a: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○両大学の連携の強化</a:t>
                      </a:r>
                      <a:r>
                        <a:rPr kumimoji="1" lang="ja-JP" altLang="en-US" sz="1300" u="none" dirty="0" smtClean="0">
                          <a:solidFill>
                            <a:schemeClr val="tx1"/>
                          </a:solidFill>
                        </a:rPr>
                        <a:t>（国補助金の活用等による新たな連携プロジェクトの開始、連携研究の推進等）</a:t>
                      </a:r>
                      <a:endParaRPr kumimoji="1" lang="en-US" altLang="ja-JP" sz="1300" u="none"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endParaRPr kumimoji="1" lang="en-US" altLang="ja-JP" sz="1400" u="none"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○理事長・学長のさらなるガバナンスの強化に着手。</a:t>
                      </a:r>
                      <a:endParaRPr kumimoji="1" lang="en-US" altLang="ja-JP" sz="1400" u="none" dirty="0" smtClean="0">
                        <a:solidFill>
                          <a:schemeClr val="tx1"/>
                        </a:solidFill>
                      </a:endParaRPr>
                    </a:p>
                    <a:p>
                      <a:pPr marL="92075" indent="-92075"/>
                      <a:endParaRPr kumimoji="1" lang="ja-JP" altLang="en-US" sz="1400" dirty="0" smtClean="0">
                        <a:solidFill>
                          <a:schemeClr val="tx1"/>
                        </a:solidFill>
                      </a:endParaRPr>
                    </a:p>
                    <a:p>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382708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6"/>
          <p:cNvSpPr txBox="1">
            <a:spLocks noChangeArrowheads="1"/>
          </p:cNvSpPr>
          <p:nvPr/>
        </p:nvSpPr>
        <p:spPr bwMode="auto">
          <a:xfrm>
            <a:off x="118224" y="5774620"/>
            <a:ext cx="727898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800" dirty="0">
                <a:latin typeface="HGPｺﾞｼｯｸM" panose="020B0600000000000000" pitchFamily="50" charset="-128"/>
                <a:ea typeface="HGPｺﾞｼｯｸM" panose="020B0600000000000000" pitchFamily="50" charset="-128"/>
              </a:rPr>
              <a:t>※</a:t>
            </a:r>
            <a:r>
              <a:rPr lang="ja-JP" altLang="en-US" sz="800" dirty="0">
                <a:latin typeface="HGPｺﾞｼｯｸM" panose="020B0600000000000000" pitchFamily="50" charset="-128"/>
                <a:ea typeface="HGPｺﾞｼｯｸM" panose="020B0600000000000000" pitchFamily="50" charset="-128"/>
              </a:rPr>
              <a:t>公立</a:t>
            </a:r>
            <a:r>
              <a:rPr lang="ja-JP" altLang="en-US" sz="800" dirty="0" smtClean="0">
                <a:latin typeface="HGPｺﾞｼｯｸM" panose="020B0600000000000000" pitchFamily="50" charset="-128"/>
                <a:ea typeface="HGPｺﾞｼｯｸM" panose="020B0600000000000000" pitchFamily="50" charset="-128"/>
              </a:rPr>
              <a:t>大は、</a:t>
            </a:r>
            <a:r>
              <a:rPr lang="en-US" altLang="ja-JP" sz="800" dirty="0">
                <a:latin typeface="HGPｺﾞｼｯｸM" panose="020B0600000000000000" pitchFamily="50" charset="-128"/>
                <a:ea typeface="HGPｺﾞｼｯｸM" panose="020B0600000000000000" pitchFamily="50" charset="-128"/>
              </a:rPr>
              <a:t>H23</a:t>
            </a:r>
            <a:r>
              <a:rPr lang="ja-JP" altLang="en-US" sz="800" dirty="0">
                <a:latin typeface="HGPｺﾞｼｯｸM" panose="020B0600000000000000" pitchFamily="50" charset="-128"/>
                <a:ea typeface="HGPｺﾞｼｯｸM" panose="020B0600000000000000" pitchFamily="50" charset="-128"/>
              </a:rPr>
              <a:t>決算値を使用。大阪市大、横浜市大、名古屋市大は、医学部附属病院セグメント相当額を除く。</a:t>
            </a:r>
            <a:endParaRPr lang="en-US" altLang="ja-JP" sz="800" dirty="0">
              <a:latin typeface="HGPｺﾞｼｯｸM" panose="020B0600000000000000" pitchFamily="50" charset="-128"/>
              <a:ea typeface="HGPｺﾞｼｯｸM" panose="020B0600000000000000" pitchFamily="50" charset="-128"/>
            </a:endParaRPr>
          </a:p>
          <a:p>
            <a:pPr eaLnBrk="1" hangingPunct="1"/>
            <a:r>
              <a:rPr lang="en-US" altLang="ja-JP" sz="800" dirty="0">
                <a:latin typeface="HGPｺﾞｼｯｸM" panose="020B0600000000000000" pitchFamily="50" charset="-128"/>
                <a:ea typeface="HGPｺﾞｼｯｸM" panose="020B0600000000000000" pitchFamily="50" charset="-128"/>
              </a:rPr>
              <a:t>※</a:t>
            </a:r>
            <a:r>
              <a:rPr lang="ja-JP" altLang="en-US" sz="800" dirty="0">
                <a:latin typeface="HGPｺﾞｼｯｸM" panose="020B0600000000000000" pitchFamily="50" charset="-128"/>
                <a:ea typeface="HGPｺﾞｼｯｸM" panose="020B0600000000000000" pitchFamily="50" charset="-128"/>
              </a:rPr>
              <a:t>国立</a:t>
            </a:r>
            <a:r>
              <a:rPr lang="ja-JP" altLang="en-US" sz="800" dirty="0" smtClean="0">
                <a:latin typeface="HGPｺﾞｼｯｸM" panose="020B0600000000000000" pitchFamily="50" charset="-128"/>
                <a:ea typeface="HGPｺﾞｼｯｸM" panose="020B0600000000000000" pitchFamily="50" charset="-128"/>
              </a:rPr>
              <a:t>大は</a:t>
            </a:r>
            <a:r>
              <a:rPr lang="ja-JP" altLang="en-US" sz="800" dirty="0">
                <a:latin typeface="HGPｺﾞｼｯｸM" panose="020B0600000000000000" pitchFamily="50" charset="-128"/>
                <a:ea typeface="HGPｺﾞｼｯｸM" panose="020B0600000000000000" pitchFamily="50" charset="-128"/>
              </a:rPr>
              <a:t>、</a:t>
            </a:r>
            <a:r>
              <a:rPr lang="en-US" altLang="ja-JP" sz="800" dirty="0">
                <a:latin typeface="HGPｺﾞｼｯｸM" panose="020B0600000000000000" pitchFamily="50" charset="-128"/>
                <a:ea typeface="HGPｺﾞｼｯｸM" panose="020B0600000000000000" pitchFamily="50" charset="-128"/>
              </a:rPr>
              <a:t>H24</a:t>
            </a:r>
            <a:r>
              <a:rPr lang="ja-JP" altLang="en-US" sz="800" dirty="0">
                <a:latin typeface="HGPｺﾞｼｯｸM" panose="020B0600000000000000" pitchFamily="50" charset="-128"/>
                <a:ea typeface="HGPｺﾞｼｯｸM" panose="020B0600000000000000" pitchFamily="50" charset="-128"/>
              </a:rPr>
              <a:t>予算値によるグループ平均値。グループは、文部科学省の財務分析上の分類に基づく。（詳細は</a:t>
            </a:r>
            <a:r>
              <a:rPr lang="ja-JP" altLang="en-US" sz="800" dirty="0" smtClean="0">
                <a:latin typeface="HGPｺﾞｼｯｸM" panose="020B0600000000000000" pitchFamily="50" charset="-128"/>
                <a:ea typeface="HGPｺﾞｼｯｸM" panose="020B0600000000000000" pitchFamily="50" charset="-128"/>
              </a:rPr>
              <a:t>下記。</a:t>
            </a:r>
            <a:r>
              <a:rPr lang="ja-JP" altLang="en-US" sz="800" dirty="0">
                <a:latin typeface="HGPｺﾞｼｯｸM" panose="020B0600000000000000" pitchFamily="50" charset="-128"/>
                <a:ea typeface="HGPｺﾞｼｯｸM" panose="020B0600000000000000" pitchFamily="50" charset="-128"/>
              </a:rPr>
              <a:t>医科</a:t>
            </a:r>
            <a:r>
              <a:rPr lang="ja-JP" altLang="en-US" sz="800" dirty="0" smtClean="0">
                <a:latin typeface="HGPｺﾞｼｯｸM" panose="020B0600000000000000" pitchFamily="50" charset="-128"/>
                <a:ea typeface="HGPｺﾞｼｯｸM" panose="020B0600000000000000" pitchFamily="50" charset="-128"/>
              </a:rPr>
              <a:t>大、</a:t>
            </a:r>
            <a:r>
              <a:rPr lang="ja-JP" altLang="en-US" sz="800" dirty="0">
                <a:latin typeface="HGPｺﾞｼｯｸM" panose="020B0600000000000000" pitchFamily="50" charset="-128"/>
                <a:ea typeface="HGPｺﾞｼｯｸM" panose="020B0600000000000000" pitchFamily="50" charset="-128"/>
              </a:rPr>
              <a:t>大学院</a:t>
            </a:r>
            <a:r>
              <a:rPr lang="ja-JP" altLang="en-US" sz="800" dirty="0" smtClean="0">
                <a:latin typeface="HGPｺﾞｼｯｸM" panose="020B0600000000000000" pitchFamily="50" charset="-128"/>
                <a:ea typeface="HGPｺﾞｼｯｸM" panose="020B0600000000000000" pitchFamily="50" charset="-128"/>
              </a:rPr>
              <a:t>大で</a:t>
            </a:r>
            <a:r>
              <a:rPr lang="ja-JP" altLang="en-US" sz="800" dirty="0">
                <a:latin typeface="HGPｺﾞｼｯｸM" panose="020B0600000000000000" pitchFamily="50" charset="-128"/>
                <a:ea typeface="HGPｺﾞｼｯｸM" panose="020B0600000000000000" pitchFamily="50" charset="-128"/>
              </a:rPr>
              <a:t>構成されるグループを除く。）</a:t>
            </a:r>
          </a:p>
          <a:p>
            <a:pPr eaLnBrk="1" hangingPunct="1"/>
            <a:r>
              <a:rPr lang="ja-JP" altLang="en-US" sz="800" dirty="0">
                <a:latin typeface="HGPｺﾞｼｯｸM" panose="020B0600000000000000" pitchFamily="50" charset="-128"/>
                <a:ea typeface="HGPｺﾞｼｯｸM" panose="020B0600000000000000" pitchFamily="50" charset="-128"/>
              </a:rPr>
              <a:t>　　</a:t>
            </a:r>
            <a:r>
              <a:rPr lang="en-US" altLang="ja-JP" sz="800" dirty="0">
                <a:latin typeface="HGPｺﾞｼｯｸM" panose="020B0600000000000000" pitchFamily="50" charset="-128"/>
                <a:ea typeface="HGPｺﾞｼｯｸM" panose="020B0600000000000000" pitchFamily="50" charset="-128"/>
              </a:rPr>
              <a:t>A</a:t>
            </a:r>
            <a:r>
              <a:rPr lang="ja-JP" altLang="en-US" sz="800" dirty="0">
                <a:latin typeface="HGPｺﾞｼｯｸM" panose="020B0600000000000000" pitchFamily="50" charset="-128"/>
                <a:ea typeface="HGPｺﾞｼｯｸM" panose="020B0600000000000000" pitchFamily="50" charset="-128"/>
              </a:rPr>
              <a:t>グループ：学生収容定員</a:t>
            </a:r>
            <a:r>
              <a:rPr lang="en-US" altLang="ja-JP" sz="800" dirty="0">
                <a:latin typeface="HGPｺﾞｼｯｸM" panose="020B0600000000000000" pitchFamily="50" charset="-128"/>
                <a:ea typeface="HGPｺﾞｼｯｸM" panose="020B0600000000000000" pitchFamily="50" charset="-128"/>
              </a:rPr>
              <a:t>1</a:t>
            </a:r>
            <a:r>
              <a:rPr lang="ja-JP" altLang="en-US" sz="800" dirty="0">
                <a:latin typeface="HGPｺﾞｼｯｸM" panose="020B0600000000000000" pitchFamily="50" charset="-128"/>
                <a:ea typeface="HGPｺﾞｼｯｸM" panose="020B0600000000000000" pitchFamily="50" charset="-128"/>
              </a:rPr>
              <a:t>万人以上、学部等数概ね</a:t>
            </a:r>
            <a:r>
              <a:rPr lang="en-US" altLang="ja-JP" sz="800" dirty="0">
                <a:latin typeface="HGPｺﾞｼｯｸM" panose="020B0600000000000000" pitchFamily="50" charset="-128"/>
                <a:ea typeface="HGPｺﾞｼｯｸM" panose="020B0600000000000000" pitchFamily="50" charset="-128"/>
              </a:rPr>
              <a:t>10</a:t>
            </a:r>
            <a:r>
              <a:rPr lang="ja-JP" altLang="en-US" sz="800" dirty="0">
                <a:latin typeface="HGPｺﾞｼｯｸM" panose="020B0600000000000000" pitchFamily="50" charset="-128"/>
                <a:ea typeface="HGPｺﾞｼｯｸM" panose="020B0600000000000000" pitchFamily="50" charset="-128"/>
              </a:rPr>
              <a:t>学部以上の国立大学法人（学群、学類制などの場合は、学生収容定員のみ） </a:t>
            </a:r>
            <a:r>
              <a:rPr lang="ja-JP" altLang="en-US" sz="800" b="1" dirty="0">
                <a:latin typeface="HGPｺﾞｼｯｸM" panose="020B0600000000000000" pitchFamily="50" charset="-128"/>
                <a:ea typeface="HGPｺﾞｼｯｸM" panose="020B0600000000000000" pitchFamily="50" charset="-128"/>
              </a:rPr>
              <a:t>例：京都大、大阪大、神戸大</a:t>
            </a:r>
          </a:p>
          <a:p>
            <a:pPr eaLnBrk="1" hangingPunct="1"/>
            <a:r>
              <a:rPr lang="ja-JP" altLang="en-US" sz="800" dirty="0">
                <a:latin typeface="HGPｺﾞｼｯｸM" panose="020B0600000000000000" pitchFamily="50" charset="-128"/>
                <a:ea typeface="HGPｺﾞｼｯｸM" panose="020B0600000000000000" pitchFamily="50" charset="-128"/>
              </a:rPr>
              <a:t>　　</a:t>
            </a:r>
            <a:r>
              <a:rPr lang="en-US" altLang="ja-JP" sz="800" dirty="0">
                <a:latin typeface="HGPｺﾞｼｯｸM" panose="020B0600000000000000" pitchFamily="50" charset="-128"/>
                <a:ea typeface="HGPｺﾞｼｯｸM" panose="020B0600000000000000" pitchFamily="50" charset="-128"/>
              </a:rPr>
              <a:t>B</a:t>
            </a:r>
            <a:r>
              <a:rPr lang="ja-JP" altLang="en-US" sz="800" dirty="0">
                <a:latin typeface="HGPｺﾞｼｯｸM" panose="020B0600000000000000" pitchFamily="50" charset="-128"/>
                <a:ea typeface="HGPｺﾞｼｯｸM" panose="020B0600000000000000" pitchFamily="50" charset="-128"/>
              </a:rPr>
              <a:t>グループ：医科系学部を有さず、学生収容定員に占める理工系学生数が文科系学生数の概ね</a:t>
            </a:r>
            <a:r>
              <a:rPr lang="en-US" altLang="ja-JP" sz="800" dirty="0">
                <a:latin typeface="HGPｺﾞｼｯｸM" panose="020B0600000000000000" pitchFamily="50" charset="-128"/>
                <a:ea typeface="HGPｺﾞｼｯｸM" panose="020B0600000000000000" pitchFamily="50" charset="-128"/>
              </a:rPr>
              <a:t>2</a:t>
            </a:r>
            <a:r>
              <a:rPr lang="ja-JP" altLang="en-US" sz="800" dirty="0">
                <a:latin typeface="HGPｺﾞｼｯｸM" panose="020B0600000000000000" pitchFamily="50" charset="-128"/>
                <a:ea typeface="HGPｺﾞｼｯｸM" panose="020B0600000000000000" pitchFamily="50" charset="-128"/>
              </a:rPr>
              <a:t>倍を上回る国立大学法人 </a:t>
            </a:r>
            <a:r>
              <a:rPr lang="ja-JP" altLang="en-US" sz="800" b="1" dirty="0">
                <a:latin typeface="HGPｺﾞｼｯｸM" panose="020B0600000000000000" pitchFamily="50" charset="-128"/>
                <a:ea typeface="HGPｺﾞｼｯｸM" panose="020B0600000000000000" pitchFamily="50" charset="-128"/>
              </a:rPr>
              <a:t>例：東工大、名古屋工大、九州工大</a:t>
            </a:r>
          </a:p>
          <a:p>
            <a:pPr eaLnBrk="1" hangingPunct="1"/>
            <a:r>
              <a:rPr lang="ja-JP" altLang="en-US" sz="800" dirty="0">
                <a:latin typeface="HGPｺﾞｼｯｸM" panose="020B0600000000000000" pitchFamily="50" charset="-128"/>
                <a:ea typeface="HGPｺﾞｼｯｸM" panose="020B0600000000000000" pitchFamily="50" charset="-128"/>
              </a:rPr>
              <a:t>　　</a:t>
            </a:r>
            <a:r>
              <a:rPr lang="en-US" altLang="ja-JP" sz="800" dirty="0">
                <a:latin typeface="HGPｺﾞｼｯｸM" panose="020B0600000000000000" pitchFamily="50" charset="-128"/>
                <a:ea typeface="HGPｺﾞｼｯｸM" panose="020B0600000000000000" pitchFamily="50" charset="-128"/>
              </a:rPr>
              <a:t>C</a:t>
            </a:r>
            <a:r>
              <a:rPr lang="ja-JP" altLang="en-US" sz="800" dirty="0">
                <a:latin typeface="HGPｺﾞｼｯｸM" panose="020B0600000000000000" pitchFamily="50" charset="-128"/>
                <a:ea typeface="HGPｺﾞｼｯｸM" panose="020B0600000000000000" pitchFamily="50" charset="-128"/>
              </a:rPr>
              <a:t>グループ：医科系学部を有さず、学生収容定員に占める文科系学生数が理工系学生数の概ね</a:t>
            </a:r>
            <a:r>
              <a:rPr lang="en-US" altLang="ja-JP" sz="800" dirty="0">
                <a:latin typeface="HGPｺﾞｼｯｸM" panose="020B0600000000000000" pitchFamily="50" charset="-128"/>
                <a:ea typeface="HGPｺﾞｼｯｸM" panose="020B0600000000000000" pitchFamily="50" charset="-128"/>
              </a:rPr>
              <a:t>2</a:t>
            </a:r>
            <a:r>
              <a:rPr lang="ja-JP" altLang="en-US" sz="800" dirty="0">
                <a:latin typeface="HGPｺﾞｼｯｸM" panose="020B0600000000000000" pitchFamily="50" charset="-128"/>
                <a:ea typeface="HGPｺﾞｼｯｸM" panose="020B0600000000000000" pitchFamily="50" charset="-128"/>
              </a:rPr>
              <a:t>倍を上回る国立大学法人 </a:t>
            </a:r>
            <a:r>
              <a:rPr lang="ja-JP" altLang="en-US" sz="800" b="1" dirty="0">
                <a:latin typeface="HGPｺﾞｼｯｸM" panose="020B0600000000000000" pitchFamily="50" charset="-128"/>
                <a:ea typeface="HGPｺﾞｼｯｸM" panose="020B0600000000000000" pitchFamily="50" charset="-128"/>
              </a:rPr>
              <a:t>例：一橋大、東京芸大、滋賀大</a:t>
            </a:r>
          </a:p>
          <a:p>
            <a:pPr eaLnBrk="1" hangingPunct="1"/>
            <a:r>
              <a:rPr lang="ja-JP" altLang="en-US" sz="800" dirty="0">
                <a:latin typeface="HGPｺﾞｼｯｸM" panose="020B0600000000000000" pitchFamily="50" charset="-128"/>
                <a:ea typeface="HGPｺﾞｼｯｸM" panose="020B0600000000000000" pitchFamily="50" charset="-128"/>
              </a:rPr>
              <a:t>　　</a:t>
            </a:r>
            <a:r>
              <a:rPr lang="en-US" altLang="ja-JP" sz="800" dirty="0">
                <a:latin typeface="HGPｺﾞｼｯｸM" panose="020B0600000000000000" pitchFamily="50" charset="-128"/>
                <a:ea typeface="HGPｺﾞｼｯｸM" panose="020B0600000000000000" pitchFamily="50" charset="-128"/>
              </a:rPr>
              <a:t>E</a:t>
            </a:r>
            <a:r>
              <a:rPr lang="ja-JP" altLang="en-US" sz="800" dirty="0">
                <a:latin typeface="HGPｺﾞｼｯｸM" panose="020B0600000000000000" pitchFamily="50" charset="-128"/>
                <a:ea typeface="HGPｺﾞｼｯｸM" panose="020B0600000000000000" pitchFamily="50" charset="-128"/>
              </a:rPr>
              <a:t>グループ：教育系学部のみで構成される国立大学法人 </a:t>
            </a:r>
            <a:r>
              <a:rPr lang="ja-JP" altLang="en-US" sz="800" b="1" dirty="0">
                <a:latin typeface="HGPｺﾞｼｯｸM" panose="020B0600000000000000" pitchFamily="50" charset="-128"/>
                <a:ea typeface="HGPｺﾞｼｯｸM" panose="020B0600000000000000" pitchFamily="50" charset="-128"/>
              </a:rPr>
              <a:t>例：大教大</a:t>
            </a:r>
          </a:p>
          <a:p>
            <a:pPr eaLnBrk="1" hangingPunct="1"/>
            <a:r>
              <a:rPr lang="ja-JP" altLang="en-US" sz="800" dirty="0">
                <a:latin typeface="HGPｺﾞｼｯｸM" panose="020B0600000000000000" pitchFamily="50" charset="-128"/>
                <a:ea typeface="HGPｺﾞｼｯｸM" panose="020B0600000000000000" pitchFamily="50" charset="-128"/>
              </a:rPr>
              <a:t>　　</a:t>
            </a:r>
            <a:r>
              <a:rPr lang="en-US" altLang="ja-JP" sz="800" dirty="0">
                <a:latin typeface="HGPｺﾞｼｯｸM" panose="020B0600000000000000" pitchFamily="50" charset="-128"/>
                <a:ea typeface="HGPｺﾞｼｯｸM" panose="020B0600000000000000" pitchFamily="50" charset="-128"/>
              </a:rPr>
              <a:t>G</a:t>
            </a:r>
            <a:r>
              <a:rPr lang="ja-JP" altLang="en-US" sz="800" dirty="0">
                <a:latin typeface="HGPｺﾞｼｯｸM" panose="020B0600000000000000" pitchFamily="50" charset="-128"/>
                <a:ea typeface="HGPｺﾞｼｯｸM" panose="020B0600000000000000" pitchFamily="50" charset="-128"/>
              </a:rPr>
              <a:t>グループ：医科系学部その他の学部で構成され、</a:t>
            </a:r>
            <a:r>
              <a:rPr lang="en-US" altLang="ja-JP" sz="800" dirty="0">
                <a:latin typeface="HGPｺﾞｼｯｸM" panose="020B0600000000000000" pitchFamily="50" charset="-128"/>
                <a:ea typeface="HGPｺﾞｼｯｸM" panose="020B0600000000000000" pitchFamily="50" charset="-128"/>
              </a:rPr>
              <a:t>A〜F</a:t>
            </a:r>
            <a:r>
              <a:rPr lang="ja-JP" altLang="en-US" sz="800" dirty="0">
                <a:latin typeface="HGPｺﾞｼｯｸM" panose="020B0600000000000000" pitchFamily="50" charset="-128"/>
                <a:ea typeface="HGPｺﾞｼｯｸM" panose="020B0600000000000000" pitchFamily="50" charset="-128"/>
              </a:rPr>
              <a:t>のいずれにも属さない国立大学法人　</a:t>
            </a:r>
            <a:r>
              <a:rPr lang="ja-JP" altLang="en-US" sz="800" b="1" dirty="0">
                <a:latin typeface="HGPｺﾞｼｯｸM" panose="020B0600000000000000" pitchFamily="50" charset="-128"/>
                <a:ea typeface="HGPｺﾞｼｯｸM" panose="020B0600000000000000" pitchFamily="50" charset="-128"/>
              </a:rPr>
              <a:t>例：信州大、三重大、愛媛大、鹿児島大</a:t>
            </a:r>
            <a:endParaRPr lang="en-US" altLang="ja-JP" sz="800" b="1" dirty="0">
              <a:latin typeface="HGPｺﾞｼｯｸM" panose="020B0600000000000000" pitchFamily="50" charset="-128"/>
              <a:ea typeface="HGPｺﾞｼｯｸM" panose="020B0600000000000000" pitchFamily="50" charset="-128"/>
            </a:endParaRPr>
          </a:p>
          <a:p>
            <a:pPr eaLnBrk="1" hangingPunct="1"/>
            <a:r>
              <a:rPr lang="ja-JP" altLang="en-US" sz="800" dirty="0">
                <a:latin typeface="HGPｺﾞｼｯｸM" panose="020B0600000000000000" pitchFamily="50" charset="-128"/>
                <a:ea typeface="HGPｺﾞｼｯｸM" panose="020B0600000000000000" pitchFamily="50" charset="-128"/>
              </a:rPr>
              <a:t>　　</a:t>
            </a:r>
            <a:r>
              <a:rPr lang="en-US" altLang="ja-JP" sz="800" dirty="0">
                <a:latin typeface="HGPｺﾞｼｯｸM" panose="020B0600000000000000" pitchFamily="50" charset="-128"/>
                <a:ea typeface="HGPｺﾞｼｯｸM" panose="020B0600000000000000" pitchFamily="50" charset="-128"/>
              </a:rPr>
              <a:t>H</a:t>
            </a:r>
            <a:r>
              <a:rPr lang="ja-JP" altLang="en-US" sz="800" dirty="0">
                <a:latin typeface="HGPｺﾞｼｯｸM" panose="020B0600000000000000" pitchFamily="50" charset="-128"/>
                <a:ea typeface="HGPｺﾞｼｯｸM" panose="020B0600000000000000" pitchFamily="50" charset="-128"/>
              </a:rPr>
              <a:t>グループ：医科系学部を有さず、</a:t>
            </a:r>
            <a:r>
              <a:rPr lang="en-US" altLang="ja-JP" sz="800" dirty="0">
                <a:latin typeface="HGPｺﾞｼｯｸM" panose="020B0600000000000000" pitchFamily="50" charset="-128"/>
                <a:ea typeface="HGPｺﾞｼｯｸM" panose="020B0600000000000000" pitchFamily="50" charset="-128"/>
              </a:rPr>
              <a:t>A〜F</a:t>
            </a:r>
            <a:r>
              <a:rPr lang="ja-JP" altLang="en-US" sz="800" dirty="0">
                <a:latin typeface="HGPｺﾞｼｯｸM" panose="020B0600000000000000" pitchFamily="50" charset="-128"/>
                <a:ea typeface="HGPｺﾞｼｯｸM" panose="020B0600000000000000" pitchFamily="50" charset="-128"/>
              </a:rPr>
              <a:t>のいずれにも属さない国立大学法人 　</a:t>
            </a:r>
            <a:r>
              <a:rPr lang="ja-JP" altLang="en-US" sz="800" b="1" dirty="0">
                <a:latin typeface="HGPｺﾞｼｯｸM" panose="020B0600000000000000" pitchFamily="50" charset="-128"/>
                <a:ea typeface="HGPｺﾞｼｯｸM" panose="020B0600000000000000" pitchFamily="50" charset="-128"/>
              </a:rPr>
              <a:t>例：お茶の水女子大、奈良女子大</a:t>
            </a:r>
          </a:p>
        </p:txBody>
      </p:sp>
      <p:sp>
        <p:nvSpPr>
          <p:cNvPr id="20" name="テキスト ボックス 7"/>
          <p:cNvSpPr txBox="1">
            <a:spLocks noChangeArrowheads="1"/>
          </p:cNvSpPr>
          <p:nvPr/>
        </p:nvSpPr>
        <p:spPr bwMode="auto">
          <a:xfrm>
            <a:off x="477775" y="729571"/>
            <a:ext cx="834269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2550" indent="-8255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marL="0" indent="0" eaLnBrk="1" hangingPunct="1"/>
            <a:r>
              <a:rPr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両大学の学生一人あたりの公費負担（運営費交付金）は、文科</a:t>
            </a:r>
            <a:r>
              <a:rPr lang="ja-JP" altLang="en-US" sz="1600" dirty="0">
                <a:latin typeface="ＭＳ Ｐゴシック" panose="020B0600070205080204" pitchFamily="50" charset="-128"/>
                <a:ea typeface="ＭＳ Ｐゴシック" panose="020B0600070205080204" pitchFamily="50" charset="-128"/>
                <a:cs typeface="メイリオ" panose="020B0604030504040204" pitchFamily="50" charset="-128"/>
              </a:rPr>
              <a:t>系中心の大学（</a:t>
            </a:r>
            <a:r>
              <a:rPr lang="en-US" altLang="ja-JP" sz="1600" dirty="0">
                <a:latin typeface="ＭＳ Ｐゴシック" panose="020B0600070205080204" pitchFamily="50" charset="-128"/>
                <a:ea typeface="ＭＳ Ｐゴシック" panose="020B0600070205080204" pitchFamily="50" charset="-128"/>
                <a:cs typeface="メイリオ" panose="020B0604030504040204" pitchFamily="50" charset="-128"/>
              </a:rPr>
              <a:t>C</a:t>
            </a:r>
            <a:r>
              <a:rPr lang="ja-JP" altLang="en-US" sz="1600" dirty="0" err="1">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H</a:t>
            </a:r>
            <a:r>
              <a:rPr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ja-JP" altLang="en-US" sz="1600" dirty="0">
                <a:latin typeface="ＭＳ Ｐゴシック" panose="020B0600070205080204" pitchFamily="50" charset="-128"/>
                <a:ea typeface="ＭＳ Ｐゴシック" panose="020B0600070205080204" pitchFamily="50" charset="-128"/>
                <a:cs typeface="メイリオ" panose="020B0604030504040204" pitchFamily="50" charset="-128"/>
              </a:rPr>
              <a:t>を除けば、国立大学よりやや低い</a:t>
            </a:r>
            <a:r>
              <a:rPr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水準で、他</a:t>
            </a:r>
            <a:r>
              <a:rPr lang="ja-JP" altLang="en-US" sz="1600" dirty="0">
                <a:latin typeface="ＭＳ Ｐゴシック" panose="020B0600070205080204" pitchFamily="50" charset="-128"/>
                <a:ea typeface="ＭＳ Ｐゴシック" panose="020B0600070205080204" pitchFamily="50" charset="-128"/>
                <a:cs typeface="メイリオ" panose="020B0604030504040204" pitchFamily="50" charset="-128"/>
              </a:rPr>
              <a:t>の公立大学と</a:t>
            </a:r>
            <a:r>
              <a:rPr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同水準</a:t>
            </a:r>
            <a:endParaRPr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indent="0" eaLnBrk="1" hangingPunct="1"/>
            <a:endPar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indent="0" eaLnBrk="1" hangingPunct="1"/>
            <a:r>
              <a:rPr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独法化を機に公費負担を逓減させているが、両大学合わせて</a:t>
            </a:r>
            <a:r>
              <a:rPr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200</a:t>
            </a:r>
            <a:r>
              <a:rPr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億円以上を投入</a:t>
            </a:r>
            <a:endParaRPr lang="en-US" altLang="ja-JP" sz="1600" strike="dblStrike"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4" name="テキスト ボックス 23"/>
          <p:cNvSpPr txBox="1"/>
          <p:nvPr/>
        </p:nvSpPr>
        <p:spPr>
          <a:xfrm>
            <a:off x="8460432" y="6488668"/>
            <a:ext cx="683568" cy="369332"/>
          </a:xfrm>
          <a:prstGeom prst="rect">
            <a:avLst/>
          </a:prstGeom>
          <a:noFill/>
        </p:spPr>
        <p:txBody>
          <a:bodyPr wrap="square" rtlCol="0">
            <a:spAutoFit/>
          </a:bodyPr>
          <a:lstStyle/>
          <a:p>
            <a:pPr algn="r"/>
            <a:fld id="{9C53C868-FF21-494D-AF88-8B2AF852388B}" type="slidenum">
              <a:rPr kumimoji="1" lang="ja-JP" altLang="en-US" smtClean="0"/>
              <a:pPr algn="r"/>
              <a:t>147</a:t>
            </a:fld>
            <a:endParaRPr kumimoji="1" lang="ja-JP" altLang="en-US" dirty="0"/>
          </a:p>
        </p:txBody>
      </p:sp>
      <p:sp>
        <p:nvSpPr>
          <p:cNvPr id="21" name="正方形/長方形 20"/>
          <p:cNvSpPr/>
          <p:nvPr/>
        </p:nvSpPr>
        <p:spPr>
          <a:xfrm>
            <a:off x="149602" y="332656"/>
            <a:ext cx="2236510" cy="338554"/>
          </a:xfrm>
          <a:prstGeom prst="rect">
            <a:avLst/>
          </a:prstGeom>
        </p:spPr>
        <p:txBody>
          <a:bodyPr wrap="non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■運営費交付金の状況</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a:t>
            </a:r>
            <a:r>
              <a:rPr lang="ja-JP" altLang="en-US" sz="1600" u="sng" dirty="0"/>
              <a:t>４</a:t>
            </a:r>
            <a:r>
              <a:rPr lang="ja-JP" altLang="en-US" sz="1600" u="sng" dirty="0" smtClean="0"/>
              <a:t>．（</a:t>
            </a:r>
            <a:r>
              <a:rPr lang="ja-JP" altLang="en-US" sz="1600" u="sng" dirty="0"/>
              <a:t>７５</a:t>
            </a:r>
            <a:r>
              <a:rPr lang="ja-JP" altLang="en-US" sz="1600" u="sng" dirty="0" smtClean="0"/>
              <a:t>）、市　Ｄ４．（</a:t>
            </a:r>
            <a:r>
              <a:rPr lang="ja-JP" altLang="en-US" sz="1600" u="sng" dirty="0"/>
              <a:t>９０</a:t>
            </a:r>
            <a:r>
              <a:rPr lang="ja-JP" altLang="en-US" sz="1600" u="sng" dirty="0" smtClean="0"/>
              <a:t>）</a:t>
            </a:r>
            <a:endParaRPr lang="en-US" altLang="ja-JP" sz="1600" u="sng" dirty="0" smtClean="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 y="1625084"/>
            <a:ext cx="4986337"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88348"/>
            <a:ext cx="4432300"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0785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コンテンツ プレースホルダ 7"/>
          <p:cNvGraphicFramePr>
            <a:graphicFrameLocks noGrp="1"/>
          </p:cNvGraphicFramePr>
          <p:nvPr>
            <p:ph idx="1"/>
            <p:extLst>
              <p:ext uri="{D42A27DB-BD31-4B8C-83A1-F6EECF244321}">
                <p14:modId xmlns:p14="http://schemas.microsoft.com/office/powerpoint/2010/main" val="4038305466"/>
              </p:ext>
            </p:extLst>
          </p:nvPr>
        </p:nvGraphicFramePr>
        <p:xfrm>
          <a:off x="301679" y="2090673"/>
          <a:ext cx="3892412" cy="4070017"/>
        </p:xfrm>
        <a:graphic>
          <a:graphicData uri="http://schemas.openxmlformats.org/drawingml/2006/table">
            <a:tbl>
              <a:tblPr/>
              <a:tblGrid>
                <a:gridCol w="477520">
                  <a:extLst>
                    <a:ext uri="{9D8B030D-6E8A-4147-A177-3AD203B41FA5}">
                      <a16:colId xmlns:a16="http://schemas.microsoft.com/office/drawing/2014/main" val="20000"/>
                    </a:ext>
                  </a:extLst>
                </a:gridCol>
                <a:gridCol w="420218">
                  <a:extLst>
                    <a:ext uri="{9D8B030D-6E8A-4147-A177-3AD203B41FA5}">
                      <a16:colId xmlns:a16="http://schemas.microsoft.com/office/drawing/2014/main" val="20001"/>
                    </a:ext>
                  </a:extLst>
                </a:gridCol>
                <a:gridCol w="420218">
                  <a:extLst>
                    <a:ext uri="{9D8B030D-6E8A-4147-A177-3AD203B41FA5}">
                      <a16:colId xmlns:a16="http://schemas.microsoft.com/office/drawing/2014/main" val="20002"/>
                    </a:ext>
                  </a:extLst>
                </a:gridCol>
                <a:gridCol w="1111250">
                  <a:extLst>
                    <a:ext uri="{9D8B030D-6E8A-4147-A177-3AD203B41FA5}">
                      <a16:colId xmlns:a16="http://schemas.microsoft.com/office/drawing/2014/main" val="20003"/>
                    </a:ext>
                  </a:extLst>
                </a:gridCol>
                <a:gridCol w="465138">
                  <a:extLst>
                    <a:ext uri="{9D8B030D-6E8A-4147-A177-3AD203B41FA5}">
                      <a16:colId xmlns:a16="http://schemas.microsoft.com/office/drawing/2014/main" val="20004"/>
                    </a:ext>
                  </a:extLst>
                </a:gridCol>
                <a:gridCol w="577850">
                  <a:extLst>
                    <a:ext uri="{9D8B030D-6E8A-4147-A177-3AD203B41FA5}">
                      <a16:colId xmlns:a16="http://schemas.microsoft.com/office/drawing/2014/main" val="20005"/>
                    </a:ext>
                  </a:extLst>
                </a:gridCol>
                <a:gridCol w="420218">
                  <a:extLst>
                    <a:ext uri="{9D8B030D-6E8A-4147-A177-3AD203B41FA5}">
                      <a16:colId xmlns:a16="http://schemas.microsoft.com/office/drawing/2014/main" val="20006"/>
                    </a:ext>
                  </a:extLst>
                </a:gridCol>
              </a:tblGrid>
              <a:tr h="322462">
                <a:tc gridSpan="7">
                  <a:txBody>
                    <a:bodyPr/>
                    <a:lstStyle/>
                    <a:p>
                      <a:pPr algn="ctr" fontAlgn="ctr"/>
                      <a:r>
                        <a:rPr lang="ja-JP" altLang="en-US" sz="1200" b="0" i="0" u="none" strike="noStrike" dirty="0">
                          <a:solidFill>
                            <a:srgbClr val="000000"/>
                          </a:solidFill>
                          <a:latin typeface="HGPｺﾞｼｯｸM" panose="020B0600000000000000" pitchFamily="50" charset="-128"/>
                          <a:ea typeface="HGPｺﾞｼｯｸM" panose="020B0600000000000000" pitchFamily="50" charset="-128"/>
                        </a:rPr>
                        <a:t>総合</a:t>
                      </a:r>
                      <a:r>
                        <a:rPr lang="ja-JP" altLang="en-US" sz="1200" b="0" i="0" u="none" strike="noStrike" dirty="0" smtClean="0">
                          <a:solidFill>
                            <a:srgbClr val="000000"/>
                          </a:solidFill>
                          <a:latin typeface="HGPｺﾞｼｯｸM" panose="020B0600000000000000" pitchFamily="50" charset="-128"/>
                          <a:ea typeface="HGPｺﾞｼｯｸM" panose="020B0600000000000000" pitchFamily="50" charset="-128"/>
                        </a:rPr>
                        <a:t>ランキングの上位</a:t>
                      </a:r>
                      <a:r>
                        <a:rPr lang="ja-JP" altLang="en-US" sz="1200" b="0" i="0" u="none" strike="noStrike" dirty="0">
                          <a:solidFill>
                            <a:srgbClr val="000000"/>
                          </a:solidFill>
                          <a:latin typeface="HGPｺﾞｼｯｸM" panose="020B0600000000000000" pitchFamily="50" charset="-128"/>
                          <a:ea typeface="HGPｺﾞｼｯｸM" panose="020B0600000000000000" pitchFamily="50" charset="-128"/>
                        </a:rPr>
                        <a:t>２０校　（得点は１００点満点）</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78455">
                <a:tc>
                  <a:txBody>
                    <a:bodyPr/>
                    <a:lstStyle/>
                    <a:p>
                      <a:pPr algn="ctr" fontAlgn="ctr"/>
                      <a:r>
                        <a:rPr lang="en-US" altLang="ja-JP" sz="1100" b="1" i="0" u="none" strike="noStrike">
                          <a:solidFill>
                            <a:srgbClr val="000000"/>
                          </a:solidFill>
                          <a:latin typeface="HGPｺﾞｼｯｸM" panose="020B0600000000000000" pitchFamily="50" charset="-128"/>
                          <a:ea typeface="HGPｺﾞｼｯｸM" panose="020B0600000000000000" pitchFamily="50" charset="-128"/>
                        </a:rPr>
                        <a:t>2012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latin typeface="HGPｺﾞｼｯｸM" panose="020B0600000000000000" pitchFamily="50" charset="-128"/>
                          <a:ea typeface="HGPｺﾞｼｯｸM" panose="020B0600000000000000" pitchFamily="50"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latin typeface="HGPｺﾞｼｯｸM" panose="020B0600000000000000" pitchFamily="50" charset="-128"/>
                          <a:ea typeface="HGPｺﾞｼｯｸM" panose="020B0600000000000000" pitchFamily="50" charset="-128"/>
                        </a:rPr>
                        <a:t>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大学名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latin typeface="HGPｺﾞｼｯｸM" panose="020B0600000000000000" pitchFamily="50" charset="-128"/>
                          <a:ea typeface="HGPｺﾞｼｯｸM" panose="020B0600000000000000" pitchFamily="50" charset="-128"/>
                        </a:rPr>
                        <a:t>国公</a:t>
                      </a:r>
                      <a:r>
                        <a:rPr lang="ja-JP" altLang="en-US" sz="1100" b="0" i="0" u="none" strike="noStrike" dirty="0" smtClean="0">
                          <a:solidFill>
                            <a:srgbClr val="000000"/>
                          </a:solidFill>
                          <a:latin typeface="HGPｺﾞｼｯｸM" panose="020B0600000000000000" pitchFamily="50" charset="-128"/>
                          <a:ea typeface="HGPｺﾞｼｯｸM" panose="020B0600000000000000" pitchFamily="50" charset="-128"/>
                        </a:rPr>
                        <a:t>私</a:t>
                      </a:r>
                      <a:endParaRPr lang="ja-JP" altLang="en-US"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rgbClr val="000000"/>
                          </a:solidFill>
                          <a:latin typeface="HGPｺﾞｼｯｸM" panose="020B0600000000000000" pitchFamily="50" charset="-128"/>
                          <a:ea typeface="HGPｺﾞｼｯｸM" panose="020B0600000000000000" pitchFamily="50" charset="-128"/>
                        </a:rPr>
                        <a:t>所在地</a:t>
                      </a:r>
                      <a:endPar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得点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8455">
                <a:tc>
                  <a:txBody>
                    <a:bodyPr/>
                    <a:lstStyle/>
                    <a:p>
                      <a:pPr algn="ctr" fontAlgn="ctr"/>
                      <a:r>
                        <a:rPr lang="ja-JP" altLang="en-US" sz="1100" b="1" i="0" u="none" strike="noStrike">
                          <a:solidFill>
                            <a:srgbClr val="000000"/>
                          </a:solidFill>
                          <a:latin typeface="HGPｺﾞｼｯｸM" panose="020B0600000000000000" pitchFamily="50" charset="-128"/>
                          <a:ea typeface="HGPｺﾞｼｯｸM" panose="020B0600000000000000" pitchFamily="50" charset="-128"/>
                        </a:rPr>
                        <a:t>１位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２位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６位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信州大学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zh-TW" altLang="en-US" sz="1050" b="0" i="0" u="none" strike="noStrike" dirty="0" smtClean="0">
                          <a:solidFill>
                            <a:srgbClr val="000000"/>
                          </a:solidFill>
                          <a:latin typeface="HGPｺﾞｼｯｸM" panose="020B0600000000000000" pitchFamily="50" charset="-128"/>
                          <a:ea typeface="HGPｺﾞｼｯｸM" panose="020B0600000000000000" pitchFamily="50" charset="-128"/>
                        </a:rPr>
                        <a:t>松本市</a:t>
                      </a:r>
                      <a:endParaRPr lang="zh-TW" altLang="en-US" sz="105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87.1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78455">
                <a:tc>
                  <a:txBody>
                    <a:bodyPr/>
                    <a:lstStyle/>
                    <a:p>
                      <a:pPr algn="ctr" fontAlgn="ctr"/>
                      <a:r>
                        <a:rPr lang="en-US" altLang="ja-JP" sz="1100" b="1" i="0" u="none" strike="noStrike" dirty="0" smtClean="0">
                          <a:solidFill>
                            <a:srgbClr val="000000"/>
                          </a:solidFill>
                          <a:latin typeface="HGPｺﾞｼｯｸM" panose="020B0600000000000000" pitchFamily="50" charset="-128"/>
                          <a:ea typeface="HGPｺﾞｼｯｸM" panose="020B0600000000000000" pitchFamily="50" charset="-128"/>
                        </a:rPr>
                        <a:t>  2 </a:t>
                      </a:r>
                      <a:endPar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2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13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宇都宮大学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宇都宮市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86.1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78455">
                <a:tc>
                  <a:txBody>
                    <a:bodyPr/>
                    <a:lstStyle/>
                    <a:p>
                      <a:pPr algn="ctr" fontAlgn="ctr"/>
                      <a:r>
                        <a:rPr lang="en-US" altLang="ja-JP" sz="1100" b="1" i="0" u="none" strike="noStrike" dirty="0" smtClean="0">
                          <a:solidFill>
                            <a:srgbClr val="000000"/>
                          </a:solidFill>
                          <a:latin typeface="HGPｺﾞｼｯｸM" panose="020B0600000000000000" pitchFamily="50" charset="-128"/>
                          <a:ea typeface="HGPｺﾞｼｯｸM" panose="020B0600000000000000" pitchFamily="50" charset="-128"/>
                        </a:rPr>
                        <a:t>  3 </a:t>
                      </a:r>
                      <a:endPar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13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1100" b="0" i="0" u="none" strike="noStrike" dirty="0">
                          <a:solidFill>
                            <a:srgbClr val="000000"/>
                          </a:solidFill>
                          <a:latin typeface="HGPｺﾞｼｯｸM" panose="020B0600000000000000" pitchFamily="50" charset="-128"/>
                          <a:ea typeface="HGPｺﾞｼｯｸM" panose="020B0600000000000000" pitchFamily="50" charset="-128"/>
                        </a:rPr>
                        <a:t>北九州市立大学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公立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北九州市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78455">
                <a:tc>
                  <a:txBody>
                    <a:bodyPr/>
                    <a:lstStyle/>
                    <a:p>
                      <a:pPr algn="ctr" fontAlgn="ctr"/>
                      <a:r>
                        <a:rPr lang="en-US" altLang="ja-JP" sz="1100" b="1" i="0" u="none" strike="noStrike" dirty="0" smtClean="0">
                          <a:solidFill>
                            <a:srgbClr val="000000"/>
                          </a:solidFill>
                          <a:latin typeface="HGPｺﾞｼｯｸM" panose="020B0600000000000000" pitchFamily="50" charset="-128"/>
                          <a:ea typeface="HGPｺﾞｼｯｸM" panose="020B0600000000000000" pitchFamily="50" charset="-128"/>
                        </a:rPr>
                        <a:t>  4 </a:t>
                      </a:r>
                      <a:endPar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14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6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長野大学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私立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TW" altLang="en-US" sz="1050" b="0" i="0" u="none" strike="noStrike" dirty="0" smtClean="0">
                          <a:solidFill>
                            <a:srgbClr val="000000"/>
                          </a:solidFill>
                          <a:latin typeface="HGPｺﾞｼｯｸM" panose="020B0600000000000000" pitchFamily="50" charset="-128"/>
                          <a:ea typeface="HGPｺﾞｼｯｸM" panose="020B0600000000000000" pitchFamily="50" charset="-128"/>
                        </a:rPr>
                        <a:t>上田市</a:t>
                      </a:r>
                      <a:endParaRPr lang="zh-TW" altLang="en-US" sz="105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84.5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78455">
                <a:tc>
                  <a:txBody>
                    <a:bodyPr/>
                    <a:lstStyle/>
                    <a:p>
                      <a:pPr algn="ctr" fontAlgn="ctr"/>
                      <a:r>
                        <a:rPr lang="en-US" altLang="ja-JP" sz="1100" b="1" i="0" u="none" strike="noStrike" dirty="0" smtClean="0">
                          <a:solidFill>
                            <a:srgbClr val="000000"/>
                          </a:solidFill>
                          <a:latin typeface="HGPｺﾞｼｯｸM" panose="020B0600000000000000" pitchFamily="50" charset="-128"/>
                          <a:ea typeface="HGPｺﾞｼｯｸM" panose="020B0600000000000000" pitchFamily="50" charset="-128"/>
                        </a:rPr>
                        <a:t>  5 </a:t>
                      </a:r>
                      <a:endPar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11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25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岩手大学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盛岡市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78455">
                <a:tc>
                  <a:txBody>
                    <a:bodyPr/>
                    <a:lstStyle/>
                    <a:p>
                      <a:pPr algn="ctr" fontAlgn="ctr"/>
                      <a:r>
                        <a:rPr lang="en-US" altLang="ja-JP" sz="1100" b="1" i="0" u="none" strike="noStrike" dirty="0" smtClean="0">
                          <a:solidFill>
                            <a:srgbClr val="000000"/>
                          </a:solidFill>
                          <a:latin typeface="HGPｺﾞｼｯｸM" panose="020B0600000000000000" pitchFamily="50" charset="-128"/>
                          <a:ea typeface="HGPｺﾞｼｯｸM" panose="020B0600000000000000" pitchFamily="50" charset="-128"/>
                        </a:rPr>
                        <a:t>  6 </a:t>
                      </a:r>
                      <a:endPar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17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11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松本大学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私立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TW" altLang="en-US" sz="1050" b="0" i="0" u="none" strike="noStrike" dirty="0" smtClean="0">
                          <a:solidFill>
                            <a:srgbClr val="000000"/>
                          </a:solidFill>
                          <a:latin typeface="HGPｺﾞｼｯｸM" panose="020B0600000000000000" pitchFamily="50" charset="-128"/>
                          <a:ea typeface="HGPｺﾞｼｯｸM" panose="020B0600000000000000" pitchFamily="50" charset="-128"/>
                        </a:rPr>
                        <a:t>松本市</a:t>
                      </a:r>
                      <a:endParaRPr lang="zh-TW" altLang="en-US" sz="105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78455">
                <a:tc>
                  <a:txBody>
                    <a:bodyPr/>
                    <a:lstStyle/>
                    <a:p>
                      <a:pPr algn="ctr" fontAlgn="ctr"/>
                      <a:r>
                        <a:rPr lang="en-US" altLang="ja-JP" sz="1100" b="1" i="0" u="none" strike="noStrike" dirty="0" smtClean="0">
                          <a:solidFill>
                            <a:srgbClr val="000000"/>
                          </a:solidFill>
                          <a:latin typeface="HGPｺﾞｼｯｸM" panose="020B0600000000000000" pitchFamily="50" charset="-128"/>
                          <a:ea typeface="HGPｺﾞｼｯｸM" panose="020B0600000000000000" pitchFamily="50" charset="-128"/>
                        </a:rPr>
                        <a:t>  7 </a:t>
                      </a:r>
                      <a:endPar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4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群馬大学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前橋市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78455">
                <a:tc>
                  <a:txBody>
                    <a:bodyPr/>
                    <a:lstStyle/>
                    <a:p>
                      <a:pPr algn="ctr" fontAlgn="ctr"/>
                      <a:r>
                        <a:rPr lang="en-US" altLang="ja-JP" sz="1100" b="1" i="0" u="none" strike="noStrike" dirty="0" smtClean="0">
                          <a:solidFill>
                            <a:srgbClr val="000000"/>
                          </a:solidFill>
                          <a:latin typeface="HGPｺﾞｼｯｸM" panose="020B0600000000000000" pitchFamily="50" charset="-128"/>
                          <a:ea typeface="HGPｺﾞｼｯｸM" panose="020B0600000000000000" pitchFamily="50" charset="-128"/>
                        </a:rPr>
                        <a:t>  8 </a:t>
                      </a:r>
                      <a:endPar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19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10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l" fontAlgn="ctr"/>
                      <a:r>
                        <a:rPr lang="zh-CN" altLang="en-US" sz="1100" b="0" i="0" u="none" strike="noStrike" dirty="0">
                          <a:solidFill>
                            <a:srgbClr val="000000"/>
                          </a:solidFill>
                          <a:latin typeface="HGPｺﾞｼｯｸM" panose="020B0600000000000000" pitchFamily="50" charset="-128"/>
                          <a:ea typeface="HGPｺﾞｼｯｸM" panose="020B0600000000000000" pitchFamily="50" charset="-128"/>
                        </a:rPr>
                        <a:t>大阪府立大学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ctr" fontAlgn="ctr"/>
                      <a:r>
                        <a:rPr lang="ja-JP" altLang="en-US" sz="1100" b="0" i="0" u="none" strike="noStrike" dirty="0">
                          <a:solidFill>
                            <a:srgbClr val="000000"/>
                          </a:solidFill>
                          <a:latin typeface="HGPｺﾞｼｯｸM" panose="020B0600000000000000" pitchFamily="50" charset="-128"/>
                          <a:ea typeface="HGPｺﾞｼｯｸM" panose="020B0600000000000000" pitchFamily="50" charset="-128"/>
                        </a:rPr>
                        <a:t>公立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81.3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extLst>
                  <a:ext uri="{0D108BD9-81ED-4DB2-BD59-A6C34878D82A}">
                    <a16:rowId xmlns:a16="http://schemas.microsoft.com/office/drawing/2014/main" val="10009"/>
                  </a:ext>
                </a:extLst>
              </a:tr>
              <a:tr h="178455">
                <a:tc>
                  <a:txBody>
                    <a:bodyPr/>
                    <a:lstStyle/>
                    <a:p>
                      <a:pPr algn="ctr" fontAlgn="ctr"/>
                      <a:r>
                        <a:rPr lang="en-US" altLang="ja-JP" sz="1100" b="1" i="0" u="none" strike="noStrike" dirty="0" smtClean="0">
                          <a:solidFill>
                            <a:srgbClr val="000000"/>
                          </a:solidFill>
                          <a:latin typeface="HGPｺﾞｼｯｸM" panose="020B0600000000000000" pitchFamily="50" charset="-128"/>
                          <a:ea typeface="HGPｺﾞｼｯｸM" panose="020B0600000000000000" pitchFamily="50" charset="-128"/>
                        </a:rPr>
                        <a:t>  9 </a:t>
                      </a:r>
                      <a:endPar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15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22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三重大学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80.8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78455">
                <a:tc>
                  <a:txBody>
                    <a:bodyPr/>
                    <a:lstStyle/>
                    <a:p>
                      <a:pPr algn="ctr" fontAlgn="ctr"/>
                      <a:r>
                        <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rPr>
                        <a:t>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6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79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山口大学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山口市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78455">
                <a:tc>
                  <a:txBody>
                    <a:bodyPr/>
                    <a:lstStyle/>
                    <a:p>
                      <a:pPr algn="ctr" fontAlgn="ctr"/>
                      <a:r>
                        <a:rPr lang="en-US" altLang="ja-JP" sz="1100" b="1" i="0" u="none" strike="noStrike">
                          <a:solidFill>
                            <a:srgbClr val="000000"/>
                          </a:solidFill>
                          <a:latin typeface="HGPｺﾞｼｯｸM" panose="020B0600000000000000" pitchFamily="50" charset="-128"/>
                          <a:ea typeface="HGPｺﾞｼｯｸM" panose="020B0600000000000000" pitchFamily="50" charset="-128"/>
                        </a:rPr>
                        <a:t>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5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8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茨城大学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水戸市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80.4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78455">
                <a:tc>
                  <a:txBody>
                    <a:bodyPr/>
                    <a:lstStyle/>
                    <a:p>
                      <a:pPr algn="ctr" fontAlgn="ctr"/>
                      <a:r>
                        <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rPr>
                        <a:t>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9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4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l" fontAlgn="ctr"/>
                      <a:r>
                        <a:rPr lang="zh-CN" altLang="en-US" sz="1100" b="0" i="0" u="none" strike="noStrike" dirty="0">
                          <a:solidFill>
                            <a:srgbClr val="000000"/>
                          </a:solidFill>
                          <a:latin typeface="HGPｺﾞｼｯｸM" panose="020B0600000000000000" pitchFamily="50" charset="-128"/>
                          <a:ea typeface="HGPｺﾞｼｯｸM" panose="020B0600000000000000" pitchFamily="50" charset="-128"/>
                        </a:rPr>
                        <a:t>大阪市立大学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ctr" fontAlgn="ctr"/>
                      <a:r>
                        <a:rPr lang="ja-JP" altLang="en-US" sz="1100" b="0" i="0" u="none" strike="noStrike" dirty="0">
                          <a:solidFill>
                            <a:srgbClr val="000000"/>
                          </a:solidFill>
                          <a:latin typeface="HGPｺﾞｼｯｸM" panose="020B0600000000000000" pitchFamily="50" charset="-128"/>
                          <a:ea typeface="HGPｺﾞｼｯｸM" panose="020B0600000000000000" pitchFamily="50" charset="-128"/>
                        </a:rPr>
                        <a:t>公立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79.7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extLst>
                  <a:ext uri="{0D108BD9-81ED-4DB2-BD59-A6C34878D82A}">
                    <a16:rowId xmlns:a16="http://schemas.microsoft.com/office/drawing/2014/main" val="10013"/>
                  </a:ext>
                </a:extLst>
              </a:tr>
              <a:tr h="178455">
                <a:tc>
                  <a:txBody>
                    <a:bodyPr/>
                    <a:lstStyle/>
                    <a:p>
                      <a:pPr algn="ctr" fontAlgn="ctr"/>
                      <a:r>
                        <a:rPr lang="en-US" altLang="ja-JP" sz="1100" b="1" i="0" u="none" strike="noStrike">
                          <a:solidFill>
                            <a:srgbClr val="000000"/>
                          </a:solidFill>
                          <a:latin typeface="HGPｺﾞｼｯｸM" panose="020B0600000000000000" pitchFamily="50" charset="-128"/>
                          <a:ea typeface="HGPｺﾞｼｯｸM" panose="020B0600000000000000" pitchFamily="50" charset="-128"/>
                        </a:rPr>
                        <a:t>13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10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102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神戸大学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神戸市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77.6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78455">
                <a:tc>
                  <a:txBody>
                    <a:bodyPr/>
                    <a:lstStyle/>
                    <a:p>
                      <a:pPr algn="ctr" fontAlgn="ctr"/>
                      <a:r>
                        <a:rPr lang="en-US" altLang="ja-JP" sz="1100" b="1" i="0" u="none" strike="noStrike">
                          <a:solidFill>
                            <a:srgbClr val="000000"/>
                          </a:solidFill>
                          <a:latin typeface="HGPｺﾞｼｯｸM" panose="020B0600000000000000" pitchFamily="50" charset="-128"/>
                          <a:ea typeface="HGPｺﾞｼｯｸM" panose="020B0600000000000000" pitchFamily="50" charset="-128"/>
                        </a:rPr>
                        <a:t>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15</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2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1100" b="0" i="0" u="none" strike="noStrike">
                          <a:solidFill>
                            <a:srgbClr val="000000"/>
                          </a:solidFill>
                          <a:latin typeface="HGPｺﾞｼｯｸM" panose="020B0600000000000000" pitchFamily="50" charset="-128"/>
                          <a:ea typeface="HGPｺﾞｼｯｸM" panose="020B0600000000000000" pitchFamily="50" charset="-128"/>
                        </a:rPr>
                        <a:t>横浜市立大学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公立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横浜市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77.5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78455">
                <a:tc>
                  <a:txBody>
                    <a:bodyPr/>
                    <a:lstStyle/>
                    <a:p>
                      <a:pPr algn="ctr" fontAlgn="ctr"/>
                      <a:r>
                        <a:rPr lang="en-US" altLang="ja-JP" sz="1100" b="1" i="0" u="none" strike="noStrike">
                          <a:solidFill>
                            <a:srgbClr val="000000"/>
                          </a:solidFill>
                          <a:latin typeface="HGPｺﾞｼｯｸM" panose="020B0600000000000000" pitchFamily="50" charset="-128"/>
                          <a:ea typeface="HGPｺﾞｼｯｸM" panose="020B0600000000000000" pitchFamily="50" charset="-128"/>
                        </a:rPr>
                        <a:t>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12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46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鳥取大学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鳥取市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77.1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78455">
                <a:tc>
                  <a:txBody>
                    <a:bodyPr/>
                    <a:lstStyle/>
                    <a:p>
                      <a:pPr algn="ctr" fontAlgn="ctr"/>
                      <a:r>
                        <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rPr>
                        <a:t>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107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32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TW" altLang="en-US" sz="1050" b="0" i="0" u="none" strike="noStrike" dirty="0">
                          <a:solidFill>
                            <a:srgbClr val="000000"/>
                          </a:solidFill>
                          <a:latin typeface="HGPｺﾞｼｯｸM" panose="020B0600000000000000" pitchFamily="50" charset="-128"/>
                          <a:ea typeface="HGPｺﾞｼｯｸM" panose="020B0600000000000000" pitchFamily="50" charset="-128"/>
                        </a:rPr>
                        <a:t>豊橋技術科学大学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TW" altLang="en-US" sz="1050" b="0" i="0" u="none" strike="noStrike" dirty="0" smtClean="0">
                          <a:solidFill>
                            <a:srgbClr val="000000"/>
                          </a:solidFill>
                          <a:latin typeface="HGPｺﾞｼｯｸM" panose="020B0600000000000000" pitchFamily="50" charset="-128"/>
                          <a:ea typeface="HGPｺﾞｼｯｸM" panose="020B0600000000000000" pitchFamily="50" charset="-128"/>
                        </a:rPr>
                        <a:t>豊橋市</a:t>
                      </a:r>
                      <a:endParaRPr lang="zh-TW" altLang="en-US" sz="105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76.4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78455">
                <a:tc>
                  <a:txBody>
                    <a:bodyPr/>
                    <a:lstStyle/>
                    <a:p>
                      <a:pPr algn="ctr" fontAlgn="ctr"/>
                      <a:r>
                        <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rPr>
                        <a:t>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17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23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立命館大学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私立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京都市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76.2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78455">
                <a:tc>
                  <a:txBody>
                    <a:bodyPr/>
                    <a:lstStyle/>
                    <a:p>
                      <a:pPr algn="ctr" fontAlgn="ctr"/>
                      <a:r>
                        <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rPr>
                        <a:t>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30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45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筑波大学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smtClean="0">
                          <a:solidFill>
                            <a:srgbClr val="000000"/>
                          </a:solidFill>
                          <a:latin typeface="HGPｺﾞｼｯｸM" panose="020B0600000000000000" pitchFamily="50" charset="-128"/>
                          <a:ea typeface="HGPｺﾞｼｯｸM" panose="020B0600000000000000" pitchFamily="50" charset="-128"/>
                        </a:rPr>
                        <a:t>つくば</a:t>
                      </a: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75.9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78455">
                <a:tc>
                  <a:txBody>
                    <a:bodyPr/>
                    <a:lstStyle/>
                    <a:p>
                      <a:pPr algn="ctr" fontAlgn="ctr"/>
                      <a:r>
                        <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rPr>
                        <a:t>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13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smtClean="0">
                          <a:solidFill>
                            <a:srgbClr val="000000"/>
                          </a:solidFill>
                          <a:latin typeface="HGPｺﾞｼｯｸM" panose="020B0600000000000000" pitchFamily="50" charset="-128"/>
                          <a:ea typeface="HGPｺﾞｼｯｸM" panose="020B0600000000000000" pitchFamily="50" charset="-128"/>
                        </a:rPr>
                        <a:t>  75 </a:t>
                      </a:r>
                      <a:endPar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愛媛大学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松山市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75.5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78455">
                <a:tc>
                  <a:txBody>
                    <a:bodyPr/>
                    <a:lstStyle/>
                    <a:p>
                      <a:pPr algn="ctr" fontAlgn="ctr"/>
                      <a:r>
                        <a:rPr lang="en-US" altLang="ja-JP" sz="1100" b="1" i="0" u="none" strike="noStrike" dirty="0">
                          <a:solidFill>
                            <a:srgbClr val="000000"/>
                          </a:solidFill>
                          <a:latin typeface="HGPｺﾞｼｯｸM" panose="020B0600000000000000" pitchFamily="50" charset="-128"/>
                          <a:ea typeface="HGPｺﾞｼｯｸM" panose="020B0600000000000000" pitchFamily="50" charset="-128"/>
                        </a:rPr>
                        <a:t>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latin typeface="HGPｺﾞｼｯｸM" panose="020B0600000000000000" pitchFamily="50" charset="-128"/>
                          <a:ea typeface="HGPｺﾞｼｯｸM" panose="020B0600000000000000" pitchFamily="50" charset="-128"/>
                        </a:rPr>
                        <a:t>118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126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長崎大学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latin typeface="HGPｺﾞｼｯｸM" panose="020B0600000000000000" pitchFamily="50" charset="-128"/>
                          <a:ea typeface="HGPｺﾞｼｯｸM" panose="020B0600000000000000" pitchFamily="50" charset="-128"/>
                        </a:rPr>
                        <a:t>国立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latin typeface="HGPｺﾞｼｯｸM" panose="020B0600000000000000" pitchFamily="50" charset="-128"/>
                          <a:ea typeface="HGPｺﾞｼｯｸM" panose="020B0600000000000000" pitchFamily="50" charset="-128"/>
                        </a:rPr>
                        <a:t>長崎市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latin typeface="HGPｺﾞｼｯｸM" panose="020B0600000000000000" pitchFamily="50" charset="-128"/>
                          <a:ea typeface="HGPｺﾞｼｯｸM" panose="020B0600000000000000" pitchFamily="50" charset="-128"/>
                        </a:rPr>
                        <a:t>74.9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23" name="正方形/長方形 22"/>
          <p:cNvSpPr/>
          <p:nvPr/>
        </p:nvSpPr>
        <p:spPr>
          <a:xfrm>
            <a:off x="2529539" y="6191726"/>
            <a:ext cx="1784463" cy="261610"/>
          </a:xfrm>
          <a:prstGeom prst="rect">
            <a:avLst/>
          </a:prstGeom>
        </p:spPr>
        <p:txBody>
          <a:bodyPr wrap="none">
            <a:spAutoFit/>
          </a:bodyPr>
          <a:lstStyle/>
          <a:p>
            <a:pPr lvl="0" algn="ctr" fontAlgn="ctr"/>
            <a:r>
              <a:rPr lang="en-US" altLang="ja-JP" sz="1100" dirty="0" smtClean="0">
                <a:solidFill>
                  <a:srgbClr val="000000"/>
                </a:solidFill>
                <a:latin typeface="HGPｺﾞｼｯｸM" panose="020B0600000000000000" pitchFamily="50" charset="-128"/>
                <a:ea typeface="HGPｺﾞｼｯｸM" panose="020B0600000000000000" pitchFamily="50" charset="-128"/>
              </a:rPr>
              <a:t>※</a:t>
            </a:r>
            <a:r>
              <a:rPr lang="ja-JP" altLang="en-US" sz="1100" dirty="0" smtClean="0">
                <a:solidFill>
                  <a:srgbClr val="000000"/>
                </a:solidFill>
                <a:latin typeface="HGPｺﾞｼｯｸM" panose="020B0600000000000000" pitchFamily="50" charset="-128"/>
                <a:ea typeface="HGPｺﾞｼｯｸM" panose="020B0600000000000000" pitchFamily="50" charset="-128"/>
              </a:rPr>
              <a:t>　</a:t>
            </a:r>
            <a:r>
              <a:rPr lang="en-US" altLang="zh-CN" sz="1100" dirty="0" smtClean="0">
                <a:solidFill>
                  <a:srgbClr val="000000"/>
                </a:solidFill>
                <a:latin typeface="HGPｺﾞｼｯｸM" panose="020B0600000000000000" pitchFamily="50" charset="-128"/>
                <a:ea typeface="HGPｺﾞｼｯｸM" panose="020B0600000000000000" pitchFamily="50" charset="-128"/>
              </a:rPr>
              <a:t>532</a:t>
            </a:r>
            <a:r>
              <a:rPr lang="zh-CN" altLang="en-US" sz="1100" dirty="0">
                <a:solidFill>
                  <a:srgbClr val="000000"/>
                </a:solidFill>
                <a:latin typeface="HGPｺﾞｼｯｸM" panose="020B0600000000000000" pitchFamily="50" charset="-128"/>
                <a:ea typeface="HGPｺﾞｼｯｸM" panose="020B0600000000000000" pitchFamily="50" charset="-128"/>
              </a:rPr>
              <a:t>大学平均得点</a:t>
            </a:r>
            <a:r>
              <a:rPr lang="en-US" altLang="zh-CN" sz="1100" dirty="0">
                <a:solidFill>
                  <a:srgbClr val="000000"/>
                </a:solidFill>
                <a:latin typeface="HGPｺﾞｼｯｸM" panose="020B0600000000000000" pitchFamily="50" charset="-128"/>
                <a:ea typeface="HGPｺﾞｼｯｸM" panose="020B0600000000000000" pitchFamily="50" charset="-128"/>
              </a:rPr>
              <a:t>35.8</a:t>
            </a:r>
          </a:p>
        </p:txBody>
      </p:sp>
      <p:sp>
        <p:nvSpPr>
          <p:cNvPr id="27" name="テキスト ボックス 26"/>
          <p:cNvSpPr txBox="1"/>
          <p:nvPr/>
        </p:nvSpPr>
        <p:spPr>
          <a:xfrm>
            <a:off x="216023" y="6559460"/>
            <a:ext cx="4032000" cy="230832"/>
          </a:xfrm>
          <a:prstGeom prst="rect">
            <a:avLst/>
          </a:prstGeom>
          <a:noFill/>
        </p:spPr>
        <p:txBody>
          <a:bodyPr wrap="square">
            <a:spAutoFit/>
          </a:bodyPr>
          <a:lstStyle/>
          <a:p>
            <a:pPr>
              <a:defRPr/>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出典</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2012.11.19</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付け</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日本経済新聞掲載記事（</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面）より</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引用</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9"/>
          <p:cNvSpPr txBox="1">
            <a:spLocks noChangeArrowheads="1"/>
          </p:cNvSpPr>
          <p:nvPr/>
        </p:nvSpPr>
        <p:spPr bwMode="auto">
          <a:xfrm>
            <a:off x="58359" y="1148265"/>
            <a:ext cx="4499993"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5250" indent="-9525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両大学</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とも</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、国立大と並んで継続的に地域貢献度</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総合ランキングの上位に位置している</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hangingPunct="1">
              <a:buFont typeface="Arial" panose="020B0604020202020204" pitchFamily="34" charset="0"/>
              <a:buChar char="•"/>
            </a:pPr>
            <a:endParaRPr lang="en-US" altLang="ja-JP" sz="6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hangingPunct="1">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公</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立大学では、府立大学が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位、市立大学が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位。</a:t>
            </a:r>
          </a:p>
        </p:txBody>
      </p:sp>
      <p:sp>
        <p:nvSpPr>
          <p:cNvPr id="30" name="テキスト ボックス 29"/>
          <p:cNvSpPr txBox="1"/>
          <p:nvPr/>
        </p:nvSpPr>
        <p:spPr>
          <a:xfrm>
            <a:off x="971600" y="733640"/>
            <a:ext cx="2698175" cy="307777"/>
          </a:xfrm>
          <a:prstGeom prst="rect">
            <a:avLst/>
          </a:prstGeom>
          <a:noFill/>
        </p:spPr>
        <p:txBody>
          <a:bodyPr wrap="none" rtlCol="0">
            <a:spAutoFit/>
          </a:bodyPr>
          <a:lstStyle/>
          <a:p>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地域貢献</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度</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ランキング（日本）</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1" name="直線コネクタ 30"/>
          <p:cNvCxnSpPr/>
          <p:nvPr/>
        </p:nvCxnSpPr>
        <p:spPr>
          <a:xfrm>
            <a:off x="144015" y="1041417"/>
            <a:ext cx="4104000" cy="0"/>
          </a:xfrm>
          <a:prstGeom prst="line">
            <a:avLst/>
          </a:prstGeom>
        </p:spPr>
        <p:style>
          <a:lnRef idx="1">
            <a:schemeClr val="dk1"/>
          </a:lnRef>
          <a:fillRef idx="0">
            <a:schemeClr val="dk1"/>
          </a:fillRef>
          <a:effectRef idx="0">
            <a:schemeClr val="dk1"/>
          </a:effectRef>
          <a:fontRef idx="minor">
            <a:schemeClr val="tx1"/>
          </a:fontRef>
        </p:style>
      </p:cxnSp>
      <p:sp>
        <p:nvSpPr>
          <p:cNvPr id="32" name="テキスト ボックス 31"/>
          <p:cNvSpPr txBox="1"/>
          <p:nvPr/>
        </p:nvSpPr>
        <p:spPr>
          <a:xfrm>
            <a:off x="8439948" y="6483835"/>
            <a:ext cx="683568" cy="369332"/>
          </a:xfrm>
          <a:prstGeom prst="rect">
            <a:avLst/>
          </a:prstGeom>
          <a:noFill/>
        </p:spPr>
        <p:txBody>
          <a:bodyPr wrap="square" rtlCol="0">
            <a:spAutoFit/>
          </a:bodyPr>
          <a:lstStyle/>
          <a:p>
            <a:pPr algn="r"/>
            <a:fld id="{9C53C868-FF21-494D-AF88-8B2AF852388B}" type="slidenum">
              <a:rPr kumimoji="1" lang="ja-JP" altLang="en-US" smtClean="0"/>
              <a:pPr algn="r"/>
              <a:t>148</a:t>
            </a:fld>
            <a:endParaRPr kumimoji="1" lang="ja-JP" alt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614" y="2093071"/>
            <a:ext cx="3526810" cy="409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5510713" y="733640"/>
            <a:ext cx="2877711" cy="307777"/>
          </a:xfrm>
          <a:prstGeom prst="rect">
            <a:avLst/>
          </a:prstGeom>
          <a:noFill/>
        </p:spPr>
        <p:txBody>
          <a:bodyPr wrap="none" rtlCol="0">
            <a:spAutoFit/>
          </a:bodyPr>
          <a:lstStyle/>
          <a:p>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教育・研究</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ランキング（アジア）</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3" name="直線コネクタ 32"/>
          <p:cNvCxnSpPr/>
          <p:nvPr/>
        </p:nvCxnSpPr>
        <p:spPr>
          <a:xfrm>
            <a:off x="4860488" y="1041417"/>
            <a:ext cx="4104000" cy="0"/>
          </a:xfrm>
          <a:prstGeom prst="line">
            <a:avLst/>
          </a:prstGeom>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4913004" y="6191726"/>
            <a:ext cx="2736000" cy="230832"/>
          </a:xfrm>
          <a:prstGeom prst="rect">
            <a:avLst/>
          </a:prstGeom>
          <a:noFill/>
        </p:spPr>
        <p:txBody>
          <a:bodyPr wrap="square">
            <a:spAutoFit/>
          </a:bodyPr>
          <a:lstStyle/>
          <a:p>
            <a:pPr>
              <a:defRPr/>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出典：</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QS Asian University Rankings 2012</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タイトル 1"/>
          <p:cNvSpPr txBox="1">
            <a:spLocks/>
          </p:cNvSpPr>
          <p:nvPr/>
        </p:nvSpPr>
        <p:spPr bwMode="auto">
          <a:xfrm>
            <a:off x="4860032" y="6399039"/>
            <a:ext cx="3987800" cy="41433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800">
                <a:latin typeface="Calibri" pitchFamily="34" charset="0"/>
              </a:rPr>
              <a:t>英国の情報機関であるクアクアレリ･シモンズ（</a:t>
            </a:r>
            <a:r>
              <a:rPr lang="en-US" altLang="ja-JP" sz="800">
                <a:latin typeface="Calibri" pitchFamily="34" charset="0"/>
              </a:rPr>
              <a:t>QS</a:t>
            </a:r>
            <a:r>
              <a:rPr lang="ja-JP" altLang="en-US" sz="800">
                <a:latin typeface="Calibri" pitchFamily="34" charset="0"/>
              </a:rPr>
              <a:t>）社が、研究者の評価や論文引用件数、教員数と学生数の比率等の指標を用いて、アジアの大学に絞って発表しているランキング。</a:t>
            </a:r>
            <a:endParaRPr lang="en-US" altLang="ja-JP" sz="800">
              <a:latin typeface="Calibri" pitchFamily="34" charset="0"/>
            </a:endParaRPr>
          </a:p>
          <a:p>
            <a:pPr eaLnBrk="1" hangingPunct="1"/>
            <a:r>
              <a:rPr lang="en-US" altLang="ja-JP" sz="800">
                <a:latin typeface="Calibri" pitchFamily="34" charset="0"/>
              </a:rPr>
              <a:t>※QS</a:t>
            </a:r>
            <a:r>
              <a:rPr lang="ja-JP" altLang="en-US" sz="800">
                <a:latin typeface="Calibri" pitchFamily="34" charset="0"/>
              </a:rPr>
              <a:t>社は、「</a:t>
            </a:r>
            <a:r>
              <a:rPr lang="en-US" altLang="ja-JP" sz="800">
                <a:latin typeface="Calibri" pitchFamily="34" charset="0"/>
              </a:rPr>
              <a:t>QS</a:t>
            </a:r>
            <a:r>
              <a:rPr lang="ja-JP" altLang="en-US" sz="800">
                <a:latin typeface="Calibri" pitchFamily="34" charset="0"/>
              </a:rPr>
              <a:t>世界大学ランキング」も発表。</a:t>
            </a:r>
          </a:p>
        </p:txBody>
      </p:sp>
      <p:sp>
        <p:nvSpPr>
          <p:cNvPr id="36" name="テキスト ボックス 9"/>
          <p:cNvSpPr txBox="1">
            <a:spLocks noChangeArrowheads="1"/>
          </p:cNvSpPr>
          <p:nvPr/>
        </p:nvSpPr>
        <p:spPr bwMode="auto">
          <a:xfrm>
            <a:off x="4824535" y="1152040"/>
            <a:ext cx="43559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5250" indent="-9525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アジアの大学における、教育・研究ランキングでは、市立大学が</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62</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位、府立大学が</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107</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位（日本の大学では、</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位と</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位）であり、必ずしもポジションは高くない。</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149602" y="260648"/>
            <a:ext cx="2236510" cy="338554"/>
          </a:xfrm>
          <a:prstGeom prst="rect">
            <a:avLst/>
          </a:prstGeom>
        </p:spPr>
        <p:txBody>
          <a:bodyPr wrap="non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■両大学のポジション</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a:t>
            </a:r>
            <a:r>
              <a:rPr lang="ja-JP" altLang="en-US" sz="1600" u="sng" dirty="0"/>
              <a:t>４</a:t>
            </a:r>
            <a:r>
              <a:rPr lang="ja-JP" altLang="en-US" sz="1600" u="sng" dirty="0" smtClean="0"/>
              <a:t>．（</a:t>
            </a:r>
            <a:r>
              <a:rPr lang="ja-JP" altLang="en-US" sz="1600" u="sng" dirty="0"/>
              <a:t>７５</a:t>
            </a:r>
            <a:r>
              <a:rPr lang="ja-JP" altLang="en-US" sz="1600" u="sng" dirty="0" smtClean="0"/>
              <a:t>）、市　Ｄ４．（</a:t>
            </a:r>
            <a:r>
              <a:rPr lang="ja-JP" altLang="en-US" sz="1600" u="sng" dirty="0"/>
              <a:t>９０</a:t>
            </a:r>
            <a:r>
              <a:rPr lang="ja-JP" altLang="en-US" sz="1600" u="sng" dirty="0" smtClean="0"/>
              <a:t>）</a:t>
            </a:r>
            <a:endParaRPr lang="en-US" altLang="ja-JP" sz="1600" u="sng" dirty="0" smtClean="0"/>
          </a:p>
        </p:txBody>
      </p:sp>
    </p:spTree>
    <p:extLst>
      <p:ext uri="{BB962C8B-B14F-4D97-AF65-F5344CB8AC3E}">
        <p14:creationId xmlns:p14="http://schemas.microsoft.com/office/powerpoint/2010/main" val="4146268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p:cNvGraphicFramePr>
            <a:graphicFrameLocks noGrp="1"/>
          </p:cNvGraphicFramePr>
          <p:nvPr>
            <p:extLst>
              <p:ext uri="{D42A27DB-BD31-4B8C-83A1-F6EECF244321}">
                <p14:modId xmlns:p14="http://schemas.microsoft.com/office/powerpoint/2010/main" val="3964005599"/>
              </p:ext>
            </p:extLst>
          </p:nvPr>
        </p:nvGraphicFramePr>
        <p:xfrm>
          <a:off x="755578" y="1412776"/>
          <a:ext cx="8208910" cy="4544969"/>
        </p:xfrm>
        <a:graphic>
          <a:graphicData uri="http://schemas.openxmlformats.org/drawingml/2006/table">
            <a:tbl>
              <a:tblPr/>
              <a:tblGrid>
                <a:gridCol w="1167746">
                  <a:extLst>
                    <a:ext uri="{9D8B030D-6E8A-4147-A177-3AD203B41FA5}">
                      <a16:colId xmlns:a16="http://schemas.microsoft.com/office/drawing/2014/main" val="20000"/>
                    </a:ext>
                  </a:extLst>
                </a:gridCol>
                <a:gridCol w="219674">
                  <a:extLst>
                    <a:ext uri="{9D8B030D-6E8A-4147-A177-3AD203B41FA5}">
                      <a16:colId xmlns:a16="http://schemas.microsoft.com/office/drawing/2014/main" val="20001"/>
                    </a:ext>
                  </a:extLst>
                </a:gridCol>
                <a:gridCol w="1930829">
                  <a:extLst>
                    <a:ext uri="{9D8B030D-6E8A-4147-A177-3AD203B41FA5}">
                      <a16:colId xmlns:a16="http://schemas.microsoft.com/office/drawing/2014/main" val="20002"/>
                    </a:ext>
                  </a:extLst>
                </a:gridCol>
                <a:gridCol w="219674">
                  <a:extLst>
                    <a:ext uri="{9D8B030D-6E8A-4147-A177-3AD203B41FA5}">
                      <a16:colId xmlns:a16="http://schemas.microsoft.com/office/drawing/2014/main" val="20003"/>
                    </a:ext>
                  </a:extLst>
                </a:gridCol>
                <a:gridCol w="1930829">
                  <a:extLst>
                    <a:ext uri="{9D8B030D-6E8A-4147-A177-3AD203B41FA5}">
                      <a16:colId xmlns:a16="http://schemas.microsoft.com/office/drawing/2014/main" val="20004"/>
                    </a:ext>
                  </a:extLst>
                </a:gridCol>
                <a:gridCol w="184990">
                  <a:extLst>
                    <a:ext uri="{9D8B030D-6E8A-4147-A177-3AD203B41FA5}">
                      <a16:colId xmlns:a16="http://schemas.microsoft.com/office/drawing/2014/main" val="20005"/>
                    </a:ext>
                  </a:extLst>
                </a:gridCol>
                <a:gridCol w="1930829">
                  <a:extLst>
                    <a:ext uri="{9D8B030D-6E8A-4147-A177-3AD203B41FA5}">
                      <a16:colId xmlns:a16="http://schemas.microsoft.com/office/drawing/2014/main" val="20006"/>
                    </a:ext>
                  </a:extLst>
                </a:gridCol>
                <a:gridCol w="624339">
                  <a:extLst>
                    <a:ext uri="{9D8B030D-6E8A-4147-A177-3AD203B41FA5}">
                      <a16:colId xmlns:a16="http://schemas.microsoft.com/office/drawing/2014/main" val="20007"/>
                    </a:ext>
                  </a:extLst>
                </a:gridCol>
              </a:tblGrid>
              <a:tr h="162794">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endParaRPr lang="ja-JP" altLang="en-US" sz="105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r>
                        <a:rPr lang="ja-JP" altLang="en-US" sz="1050" b="1" i="0" u="none" strike="noStrike" dirty="0" smtClean="0">
                          <a:solidFill>
                            <a:schemeClr val="tx1"/>
                          </a:solidFill>
                          <a:latin typeface="ＭＳ Ｐゴシック" pitchFamily="50" charset="-128"/>
                          <a:ea typeface="ＭＳ Ｐゴシック" pitchFamily="50" charset="-128"/>
                        </a:rPr>
                        <a:t>太田府</a:t>
                      </a:r>
                      <a:r>
                        <a:rPr lang="zh-TW" altLang="en-US" sz="1050" b="1" i="0" u="none" strike="noStrike" dirty="0" smtClean="0">
                          <a:solidFill>
                            <a:schemeClr val="tx1"/>
                          </a:solidFill>
                          <a:latin typeface="ＭＳ Ｐゴシック" pitchFamily="50" charset="-128"/>
                          <a:ea typeface="ＭＳ Ｐゴシック" pitchFamily="50" charset="-128"/>
                        </a:rPr>
                        <a:t>政（</a:t>
                      </a:r>
                      <a:r>
                        <a:rPr lang="en-US" altLang="ja-JP" sz="1050" b="1" i="0" u="none" strike="noStrike" dirty="0" smtClean="0">
                          <a:solidFill>
                            <a:schemeClr val="tx1"/>
                          </a:solidFill>
                          <a:latin typeface="ＭＳ Ｐゴシック" pitchFamily="50" charset="-128"/>
                          <a:ea typeface="ＭＳ Ｐゴシック" pitchFamily="50" charset="-128"/>
                        </a:rPr>
                        <a:t>1999</a:t>
                      </a:r>
                      <a:r>
                        <a:rPr lang="zh-TW" altLang="en-US" sz="1050" b="1" i="0" u="none" strike="noStrike" dirty="0" smtClean="0">
                          <a:solidFill>
                            <a:schemeClr val="tx1"/>
                          </a:solidFill>
                          <a:latin typeface="ＭＳ Ｐゴシック" pitchFamily="50" charset="-128"/>
                          <a:ea typeface="ＭＳ Ｐゴシック" pitchFamily="50" charset="-128"/>
                        </a:rPr>
                        <a:t>～</a:t>
                      </a:r>
                      <a:r>
                        <a:rPr lang="en-US" altLang="zh-TW" sz="1050" b="1" i="0" u="none" strike="noStrike" dirty="0">
                          <a:solidFill>
                            <a:schemeClr val="tx1"/>
                          </a:solidFill>
                          <a:latin typeface="ＭＳ Ｐゴシック" pitchFamily="50" charset="-128"/>
                          <a:ea typeface="ＭＳ Ｐゴシック" pitchFamily="50" charset="-128"/>
                        </a:rPr>
                        <a:t>2007</a:t>
                      </a:r>
                      <a:r>
                        <a:rPr lang="zh-TW" altLang="en-US" sz="1050" b="1" i="0" u="none" strike="noStrike" dirty="0">
                          <a:solidFill>
                            <a:schemeClr val="tx1"/>
                          </a:solidFill>
                          <a:latin typeface="ＭＳ Ｐゴシック" pitchFamily="50" charset="-128"/>
                          <a:ea typeface="ＭＳ Ｐゴシック" pitchFamily="50" charset="-128"/>
                        </a:rPr>
                        <a:t>）</a:t>
                      </a:r>
                    </a:p>
                  </a:txBody>
                  <a:tcPr marL="0" marR="0" marT="0" marB="0" anchor="ctr">
                    <a:lnL>
                      <a:noFill/>
                    </a:lnL>
                    <a:lnR>
                      <a:noFill/>
                    </a:lnR>
                    <a:lnT>
                      <a:noFill/>
                    </a:lnT>
                    <a:lnB>
                      <a:noFill/>
                    </a:lnB>
                  </a:tcPr>
                </a:tc>
                <a:tc>
                  <a:txBody>
                    <a:bodyPr/>
                    <a:lstStyle/>
                    <a:p>
                      <a:pPr algn="l" fontAlgn="ctr"/>
                      <a:endParaRPr lang="ja-JP" altLang="en-US" sz="1050" b="1"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r>
                        <a:rPr lang="ja-JP" altLang="en-US" sz="1050" b="1" i="0" u="none" strike="noStrike" dirty="0" smtClean="0">
                          <a:solidFill>
                            <a:schemeClr val="tx1"/>
                          </a:solidFill>
                          <a:latin typeface="ＭＳ Ｐゴシック"/>
                        </a:rPr>
                        <a:t>橋下府政</a:t>
                      </a:r>
                      <a:r>
                        <a:rPr lang="ja-JP" altLang="en-US" sz="1050" b="1" i="0" u="none" strike="noStrike" dirty="0">
                          <a:solidFill>
                            <a:schemeClr val="tx1"/>
                          </a:solidFill>
                          <a:latin typeface="ＭＳ Ｐゴシック"/>
                        </a:rPr>
                        <a:t>（</a:t>
                      </a:r>
                      <a:r>
                        <a:rPr lang="en-US" altLang="ja-JP" sz="1050" b="1" i="0" u="none" strike="noStrike" dirty="0">
                          <a:solidFill>
                            <a:schemeClr val="tx1"/>
                          </a:solidFill>
                          <a:latin typeface="ＭＳ Ｐゴシック"/>
                        </a:rPr>
                        <a:t>2008</a:t>
                      </a:r>
                      <a:r>
                        <a:rPr lang="ja-JP" altLang="en-US" sz="1050" b="1" i="0" u="none" strike="noStrike" dirty="0">
                          <a:solidFill>
                            <a:schemeClr val="tx1"/>
                          </a:solidFill>
                          <a:latin typeface="ＭＳ Ｐゴシック"/>
                        </a:rPr>
                        <a:t>～</a:t>
                      </a:r>
                      <a:r>
                        <a:rPr lang="en-US" altLang="ja-JP" sz="1050" b="1" i="0" u="none" strike="noStrike" dirty="0">
                          <a:solidFill>
                            <a:schemeClr val="tx1"/>
                          </a:solidFill>
                          <a:latin typeface="ＭＳ Ｐゴシック"/>
                        </a:rPr>
                        <a:t>2011</a:t>
                      </a:r>
                      <a:r>
                        <a:rPr lang="ja-JP" altLang="en-US" sz="1050" b="1" i="0" u="none" strike="noStrike" dirty="0">
                          <a:solidFill>
                            <a:schemeClr val="tx1"/>
                          </a:solidFill>
                          <a:latin typeface="ＭＳ Ｐゴシック"/>
                        </a:rPr>
                        <a:t>）</a:t>
                      </a:r>
                    </a:p>
                  </a:txBody>
                  <a:tcPr marL="0" marR="0" marT="0" marB="0" anchor="ctr">
                    <a:lnL>
                      <a:noFill/>
                    </a:lnL>
                    <a:lnR>
                      <a:noFill/>
                    </a:lnR>
                    <a:lnT>
                      <a:noFill/>
                    </a:lnT>
                    <a:lnB>
                      <a:noFill/>
                    </a:lnB>
                  </a:tcPr>
                </a:tc>
                <a:tc>
                  <a:txBody>
                    <a:bodyPr/>
                    <a:lstStyle/>
                    <a:p>
                      <a:pPr algn="l" fontAlgn="ctr"/>
                      <a:endParaRPr lang="ja-JP" altLang="en-US" sz="1050" b="1"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r>
                        <a:rPr lang="ja-JP" altLang="en-US" sz="1050" b="1" i="0" u="none" strike="noStrike" dirty="0" smtClean="0">
                          <a:solidFill>
                            <a:schemeClr val="tx1"/>
                          </a:solidFill>
                          <a:latin typeface="ＭＳ Ｐゴシック" pitchFamily="50" charset="-128"/>
                          <a:ea typeface="ＭＳ Ｐゴシック" pitchFamily="50" charset="-128"/>
                        </a:rPr>
                        <a:t>松井府</a:t>
                      </a:r>
                      <a:r>
                        <a:rPr lang="zh-TW" altLang="en-US" sz="1050" b="1" i="0" u="none" strike="noStrike" dirty="0" smtClean="0">
                          <a:solidFill>
                            <a:schemeClr val="tx1"/>
                          </a:solidFill>
                          <a:latin typeface="ＭＳ Ｐゴシック" pitchFamily="50" charset="-128"/>
                          <a:ea typeface="ＭＳ Ｐゴシック" pitchFamily="50" charset="-128"/>
                        </a:rPr>
                        <a:t>政</a:t>
                      </a:r>
                      <a:r>
                        <a:rPr lang="zh-TW" altLang="en-US" sz="1050" b="1" i="0" u="none" strike="noStrike" dirty="0">
                          <a:solidFill>
                            <a:schemeClr val="tx1"/>
                          </a:solidFill>
                          <a:latin typeface="ＭＳ Ｐゴシック" pitchFamily="50" charset="-128"/>
                          <a:ea typeface="ＭＳ Ｐゴシック" pitchFamily="50" charset="-128"/>
                        </a:rPr>
                        <a:t>（</a:t>
                      </a:r>
                      <a:r>
                        <a:rPr lang="en-US" altLang="zh-TW" sz="1050" b="1" i="0" u="none" strike="noStrike" dirty="0">
                          <a:solidFill>
                            <a:schemeClr val="tx1"/>
                          </a:solidFill>
                          <a:latin typeface="ＭＳ Ｐゴシック" pitchFamily="50" charset="-128"/>
                          <a:ea typeface="ＭＳ Ｐゴシック" pitchFamily="50" charset="-128"/>
                        </a:rPr>
                        <a:t>2012</a:t>
                      </a:r>
                      <a:r>
                        <a:rPr lang="zh-TW" altLang="en-US" sz="1050" b="1" i="0" u="none" strike="noStrike" dirty="0">
                          <a:solidFill>
                            <a:schemeClr val="tx1"/>
                          </a:solidFill>
                          <a:latin typeface="ＭＳ Ｐゴシック" pitchFamily="50" charset="-128"/>
                          <a:ea typeface="ＭＳ Ｐゴシック" pitchFamily="50" charset="-128"/>
                        </a:rPr>
                        <a:t>～）</a:t>
                      </a: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r h="461247">
                <a:tc>
                  <a:txBody>
                    <a:bodyPr/>
                    <a:lstStyle/>
                    <a:p>
                      <a:pPr algn="ctr" fontAlgn="ctr"/>
                      <a:r>
                        <a:rPr lang="ja-JP" altLang="en-US" sz="1050" b="0" i="0" u="none" strike="noStrike" dirty="0">
                          <a:solidFill>
                            <a:schemeClr val="tx1"/>
                          </a:solidFill>
                          <a:latin typeface="ＭＳ Ｐゴシック"/>
                        </a:rPr>
                        <a:t>主な改革テーマ</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105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r>
                        <a:rPr lang="ja-JP" altLang="en-US" sz="1050" b="0" i="0" u="none" strike="noStrike" dirty="0" smtClean="0">
                          <a:solidFill>
                            <a:schemeClr val="tx1"/>
                          </a:solidFill>
                          <a:latin typeface="ＭＳ Ｐゴシック" pitchFamily="50" charset="-128"/>
                          <a:ea typeface="ＭＳ Ｐゴシック" pitchFamily="50" charset="-128"/>
                        </a:rPr>
                        <a:t>行財政計画（案）</a:t>
                      </a:r>
                      <a:r>
                        <a:rPr lang="zh-TW" altLang="en-US" sz="1050" b="0" i="0" u="none" strike="noStrike" dirty="0">
                          <a:solidFill>
                            <a:schemeClr val="tx1"/>
                          </a:solidFill>
                          <a:latin typeface="ＭＳ Ｐゴシック"/>
                        </a:rPr>
                        <a:t/>
                      </a:r>
                      <a:br>
                        <a:rPr lang="zh-TW" altLang="en-US" sz="1050" b="0" i="0" u="none" strike="noStrike" dirty="0">
                          <a:solidFill>
                            <a:schemeClr val="tx1"/>
                          </a:solidFill>
                          <a:latin typeface="ＭＳ Ｐゴシック"/>
                        </a:rPr>
                      </a:br>
                      <a:r>
                        <a:rPr lang="zh-TW" altLang="en-US" sz="1050" b="0" i="0" u="none" strike="noStrike" dirty="0">
                          <a:solidFill>
                            <a:schemeClr val="tx1"/>
                          </a:solidFill>
                          <a:latin typeface="ＭＳ Ｐゴシック"/>
                        </a:rPr>
                        <a:t>（</a:t>
                      </a:r>
                      <a:r>
                        <a:rPr lang="en-US" altLang="zh-TW" sz="1050" b="0" i="0" u="none" strike="noStrike" dirty="0" smtClean="0">
                          <a:solidFill>
                            <a:schemeClr val="tx1"/>
                          </a:solidFill>
                          <a:latin typeface="ＭＳ Ｐゴシック" panose="020B0600070205080204" pitchFamily="50" charset="-128"/>
                          <a:ea typeface="ＭＳ Ｐゴシック" panose="020B0600070205080204" pitchFamily="50" charset="-128"/>
                        </a:rPr>
                        <a:t>200</a:t>
                      </a:r>
                      <a:r>
                        <a:rPr lang="en-US" altLang="ja-JP" sz="1050" b="0" i="0" u="none" strike="noStrike" dirty="0" smtClean="0">
                          <a:solidFill>
                            <a:schemeClr val="tx1"/>
                          </a:solidFill>
                          <a:latin typeface="ＭＳ Ｐゴシック" panose="020B0600070205080204" pitchFamily="50" charset="-128"/>
                          <a:ea typeface="ＭＳ Ｐゴシック" panose="020B0600070205080204" pitchFamily="50" charset="-128"/>
                        </a:rPr>
                        <a:t>2</a:t>
                      </a:r>
                      <a:r>
                        <a:rPr lang="zh-TW" altLang="en-US" sz="1050" b="0" i="0" u="none" strike="noStrike" dirty="0" smtClean="0">
                          <a:solidFill>
                            <a:schemeClr val="tx1"/>
                          </a:solidFill>
                          <a:latin typeface="ＭＳ Ｐゴシック" panose="020B0600070205080204" pitchFamily="50" charset="-128"/>
                          <a:ea typeface="ＭＳ Ｐゴシック" panose="020B0600070205080204" pitchFamily="50" charset="-128"/>
                        </a:rPr>
                        <a:t>～</a:t>
                      </a:r>
                      <a:r>
                        <a:rPr lang="en-US" altLang="zh-TW" sz="1050" b="0" i="0" u="none" strike="noStrike" dirty="0" smtClean="0">
                          <a:solidFill>
                            <a:schemeClr val="tx1"/>
                          </a:solidFill>
                          <a:latin typeface="ＭＳ Ｐゴシック" panose="020B0600070205080204" pitchFamily="50" charset="-128"/>
                          <a:ea typeface="ＭＳ Ｐゴシック" panose="020B0600070205080204" pitchFamily="50" charset="-128"/>
                        </a:rPr>
                        <a:t>20</a:t>
                      </a:r>
                      <a:r>
                        <a:rPr lang="en-US" altLang="ja-JP" sz="1050" b="0" i="0" u="none" strike="noStrike" dirty="0" smtClean="0">
                          <a:solidFill>
                            <a:schemeClr val="tx1"/>
                          </a:solidFill>
                          <a:latin typeface="ＭＳ Ｐゴシック" panose="020B0600070205080204" pitchFamily="50" charset="-128"/>
                          <a:ea typeface="ＭＳ Ｐゴシック" panose="020B0600070205080204" pitchFamily="50" charset="-128"/>
                        </a:rPr>
                        <a:t>11</a:t>
                      </a:r>
                      <a:r>
                        <a:rPr lang="zh-TW" altLang="en-US" sz="1050" b="0" i="0" u="none" strike="noStrike" dirty="0" smtClean="0">
                          <a:solidFill>
                            <a:schemeClr val="tx1"/>
                          </a:solidFill>
                          <a:latin typeface="ＭＳ Ｐゴシック" panose="020B0600070205080204" pitchFamily="50" charset="-128"/>
                          <a:ea typeface="ＭＳ Ｐゴシック" panose="020B0600070205080204" pitchFamily="50" charset="-128"/>
                        </a:rPr>
                        <a:t>年度</a:t>
                      </a:r>
                      <a:r>
                        <a:rPr lang="zh-TW" altLang="en-US" sz="1050" b="0" i="0" u="none" strike="noStrike" dirty="0">
                          <a:solidFill>
                            <a:schemeClr val="tx1"/>
                          </a:solidFill>
                          <a:latin typeface="ＭＳ Ｐゴシック" panose="020B0600070205080204" pitchFamily="50" charset="-128"/>
                          <a:ea typeface="ＭＳ Ｐゴシック" panose="020B0600070205080204" pitchFamily="50" charset="-128"/>
                        </a:rPr>
                        <a: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r>
                        <a:rPr lang="ja-JP" altLang="en-US" sz="1050" b="0" i="0" u="none" strike="noStrike" dirty="0" smtClean="0">
                          <a:solidFill>
                            <a:schemeClr val="tx1"/>
                          </a:solidFill>
                          <a:latin typeface="ＭＳ Ｐゴシック"/>
                        </a:rPr>
                        <a:t>財政再建プログラム（案）</a:t>
                      </a:r>
                      <a:r>
                        <a:rPr lang="ja-JP" altLang="en-US" sz="1050" b="0" i="0" u="none" strike="noStrike" dirty="0">
                          <a:solidFill>
                            <a:schemeClr val="tx1"/>
                          </a:solidFill>
                          <a:latin typeface="ＭＳ Ｐゴシック"/>
                        </a:rPr>
                        <a:t/>
                      </a:r>
                      <a:br>
                        <a:rPr lang="ja-JP" altLang="en-US" sz="1050" b="0" i="0" u="none" strike="noStrike" dirty="0">
                          <a:solidFill>
                            <a:schemeClr val="tx1"/>
                          </a:solidFill>
                          <a:latin typeface="ＭＳ Ｐゴシック"/>
                        </a:rPr>
                      </a:br>
                      <a:r>
                        <a:rPr lang="ja-JP" altLang="en-US" sz="1050" b="0" i="0" u="none" strike="noStrike" dirty="0">
                          <a:solidFill>
                            <a:schemeClr val="tx1"/>
                          </a:solidFill>
                          <a:latin typeface="ＭＳ Ｐゴシック"/>
                        </a:rPr>
                        <a:t>（</a:t>
                      </a:r>
                      <a:r>
                        <a:rPr lang="en-US" altLang="ja-JP" sz="1050" b="0" i="0" u="none" strike="noStrike" dirty="0" smtClean="0">
                          <a:solidFill>
                            <a:schemeClr val="tx1"/>
                          </a:solidFill>
                          <a:latin typeface="ＭＳ Ｐゴシック"/>
                        </a:rPr>
                        <a:t>2008</a:t>
                      </a:r>
                      <a:r>
                        <a:rPr lang="ja-JP" altLang="en-US" sz="1050" b="0" i="0" u="none" strike="noStrike" dirty="0" smtClean="0">
                          <a:solidFill>
                            <a:schemeClr val="tx1"/>
                          </a:solidFill>
                          <a:latin typeface="ＭＳ Ｐゴシック"/>
                        </a:rPr>
                        <a:t>～</a:t>
                      </a:r>
                      <a:r>
                        <a:rPr lang="en-US" altLang="ja-JP" sz="1050" b="0" i="0" u="none" strike="noStrike" dirty="0" smtClean="0">
                          <a:solidFill>
                            <a:schemeClr val="tx1"/>
                          </a:solidFill>
                          <a:latin typeface="ＭＳ Ｐゴシック"/>
                        </a:rPr>
                        <a:t>2010</a:t>
                      </a:r>
                      <a:r>
                        <a:rPr lang="ja-JP" altLang="en-US" sz="1050" b="0" i="0" u="none" strike="noStrike" dirty="0" smtClean="0">
                          <a:solidFill>
                            <a:schemeClr val="tx1"/>
                          </a:solidFill>
                          <a:latin typeface="ＭＳ Ｐゴシック"/>
                        </a:rPr>
                        <a:t>年度</a:t>
                      </a:r>
                      <a:r>
                        <a:rPr lang="ja-JP" altLang="en-US" sz="1050" b="0" i="0" u="none" strike="noStrike" dirty="0">
                          <a:solidFill>
                            <a:schemeClr val="tx1"/>
                          </a:solidFill>
                          <a:latin typeface="ＭＳ Ｐゴシック"/>
                        </a:rPr>
                        <a: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r>
                        <a:rPr lang="ja-JP" altLang="en-US" sz="1050" b="0" i="0" u="none" strike="noStrike" dirty="0" smtClean="0">
                          <a:solidFill>
                            <a:schemeClr val="tx1"/>
                          </a:solidFill>
                          <a:latin typeface="ＭＳ Ｐゴシック"/>
                        </a:rPr>
                        <a:t>財政構造改革プラン（案）</a:t>
                      </a:r>
                      <a:r>
                        <a:rPr lang="ja-JP" altLang="en-US" sz="1050" b="0" i="0" u="none" strike="noStrike" dirty="0">
                          <a:solidFill>
                            <a:schemeClr val="tx1"/>
                          </a:solidFill>
                          <a:latin typeface="ＭＳ Ｐゴシック"/>
                        </a:rPr>
                        <a:t/>
                      </a:r>
                      <a:br>
                        <a:rPr lang="ja-JP" altLang="en-US" sz="1050" b="0" i="0" u="none" strike="noStrike" dirty="0">
                          <a:solidFill>
                            <a:schemeClr val="tx1"/>
                          </a:solidFill>
                          <a:latin typeface="ＭＳ Ｐゴシック"/>
                        </a:rPr>
                      </a:br>
                      <a:r>
                        <a:rPr lang="ja-JP" altLang="en-US" sz="1050" b="0" i="0" u="none" strike="noStrike" dirty="0">
                          <a:solidFill>
                            <a:schemeClr val="tx1"/>
                          </a:solidFill>
                          <a:latin typeface="ＭＳ Ｐゴシック"/>
                        </a:rPr>
                        <a:t>（</a:t>
                      </a:r>
                      <a:r>
                        <a:rPr lang="en-US" altLang="ja-JP" sz="1050" b="0" i="0" u="none" strike="noStrike" dirty="0" smtClean="0">
                          <a:solidFill>
                            <a:schemeClr val="tx1"/>
                          </a:solidFill>
                          <a:latin typeface="ＭＳ Ｐゴシック"/>
                        </a:rPr>
                        <a:t>2011</a:t>
                      </a:r>
                      <a:r>
                        <a:rPr lang="ja-JP" altLang="en-US" sz="1050" b="0" i="0" u="none" strike="noStrike" dirty="0" smtClean="0">
                          <a:solidFill>
                            <a:schemeClr val="tx1"/>
                          </a:solidFill>
                          <a:latin typeface="ＭＳ Ｐゴシック"/>
                        </a:rPr>
                        <a:t>～</a:t>
                      </a:r>
                      <a:r>
                        <a:rPr lang="en-US" altLang="ja-JP" sz="1050" b="0" i="0" u="none" strike="noStrike" dirty="0" smtClean="0">
                          <a:solidFill>
                            <a:schemeClr val="tx1"/>
                          </a:solidFill>
                          <a:latin typeface="ＭＳ Ｐゴシック"/>
                        </a:rPr>
                        <a:t>2013</a:t>
                      </a:r>
                      <a:r>
                        <a:rPr lang="ja-JP" altLang="en-US" sz="1050" b="0" i="0" u="none" strike="noStrike" dirty="0" smtClean="0">
                          <a:solidFill>
                            <a:schemeClr val="tx1"/>
                          </a:solidFill>
                          <a:latin typeface="ＭＳ Ｐゴシック"/>
                        </a:rPr>
                        <a:t>年度）</a:t>
                      </a:r>
                      <a:endParaRPr lang="ja-JP" altLang="en-US" sz="1050" b="0" i="0" u="none" strike="noStrike" dirty="0">
                        <a:solidFill>
                          <a:schemeClr val="tx1"/>
                        </a:solidFill>
                        <a:latin typeface="ＭＳ Ｐゴシック"/>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1050" b="0" i="0" u="none" strike="noStrike">
                        <a:solidFill>
                          <a:schemeClr val="tx1"/>
                        </a:solidFill>
                        <a:latin typeface="ＭＳ Ｐゴシック"/>
                      </a:endParaRPr>
                    </a:p>
                  </a:txBody>
                  <a:tcPr marL="0" marR="0" marT="0" marB="0" anchor="ctr">
                    <a:lnL>
                      <a:noFill/>
                    </a:lnL>
                    <a:lnR>
                      <a:noFill/>
                    </a:lnR>
                    <a:lnT>
                      <a:noFill/>
                    </a:lnT>
                    <a:lnB>
                      <a:noFill/>
                    </a:lnB>
                  </a:tcPr>
                </a:tc>
                <a:extLst>
                  <a:ext uri="{0D108BD9-81ED-4DB2-BD59-A6C34878D82A}">
                    <a16:rowId xmlns:a16="http://schemas.microsoft.com/office/drawing/2014/main" val="10001"/>
                  </a:ext>
                </a:extLst>
              </a:tr>
              <a:tr h="162794">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ja-JP" altLang="en-US" sz="105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a:solidFill>
                          <a:schemeClr val="tx1"/>
                        </a:solidFill>
                        <a:latin typeface="ＭＳ Ｐゴシック"/>
                      </a:endParaRPr>
                    </a:p>
                  </a:txBody>
                  <a:tcPr marL="0" marR="0" marT="0" marB="0" anchor="ctr">
                    <a:lnL>
                      <a:noFill/>
                    </a:lnL>
                    <a:lnR>
                      <a:noFill/>
                    </a:lnR>
                    <a:lnT>
                      <a:noFill/>
                    </a:lnT>
                    <a:lnB>
                      <a:noFill/>
                    </a:lnB>
                  </a:tcPr>
                </a:tc>
                <a:extLst>
                  <a:ext uri="{0D108BD9-81ED-4DB2-BD59-A6C34878D82A}">
                    <a16:rowId xmlns:a16="http://schemas.microsoft.com/office/drawing/2014/main" val="10002"/>
                  </a:ext>
                </a:extLst>
              </a:tr>
              <a:tr h="1058155">
                <a:tc>
                  <a:txBody>
                    <a:bodyPr/>
                    <a:lstStyle/>
                    <a:p>
                      <a:pPr algn="l" fontAlgn="ctr"/>
                      <a:r>
                        <a:rPr lang="ja-JP" altLang="en-US" sz="1100" b="1" i="0" u="none" strike="noStrike" dirty="0" smtClean="0">
                          <a:solidFill>
                            <a:schemeClr val="tx1"/>
                          </a:solidFill>
                          <a:latin typeface="+mn-ea"/>
                          <a:ea typeface="+mn-ea"/>
                        </a:rPr>
                        <a:t>　①経費削減</a:t>
                      </a:r>
                      <a:endParaRPr lang="ja-JP" altLang="en-US" sz="1100" b="1" i="0" u="none" strike="noStrike" dirty="0">
                        <a:solidFill>
                          <a:schemeClr val="tx1"/>
                        </a:solidFill>
                        <a:latin typeface="+mn-ea"/>
                        <a:ea typeface="+mn-ea"/>
                      </a:endParaRPr>
                    </a:p>
                  </a:txBody>
                  <a:tcPr marL="0" marR="0" marT="0" marB="0" anchor="ctr">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extLst>
                  <a:ext uri="{0D108BD9-81ED-4DB2-BD59-A6C34878D82A}">
                    <a16:rowId xmlns:a16="http://schemas.microsoft.com/office/drawing/2014/main" val="10003"/>
                  </a:ext>
                </a:extLst>
              </a:tr>
              <a:tr h="171836">
                <a:tc>
                  <a:txBody>
                    <a:bodyPr/>
                    <a:lstStyle/>
                    <a:p>
                      <a:pPr algn="l" fontAlgn="ctr"/>
                      <a:endParaRPr lang="ja-JP" altLang="en-US" sz="1100" b="0" i="0" u="none" strike="noStrike" dirty="0">
                        <a:solidFill>
                          <a:schemeClr val="tx1"/>
                        </a:solidFill>
                        <a:latin typeface="+mn-ea"/>
                        <a:ea typeface="+mn-ea"/>
                      </a:endParaRPr>
                    </a:p>
                  </a:txBody>
                  <a:tcPr marL="0" marR="0" marT="0" marB="0" anchor="ctr">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extLst>
                  <a:ext uri="{0D108BD9-81ED-4DB2-BD59-A6C34878D82A}">
                    <a16:rowId xmlns:a16="http://schemas.microsoft.com/office/drawing/2014/main" val="10004"/>
                  </a:ext>
                </a:extLst>
              </a:tr>
              <a:tr h="1229993">
                <a:tc>
                  <a:txBody>
                    <a:bodyPr/>
                    <a:lstStyle/>
                    <a:p>
                      <a:pPr algn="l" fontAlgn="ctr"/>
                      <a:r>
                        <a:rPr lang="ja-JP" altLang="en-US" sz="1100" b="1" i="0" u="none" strike="noStrike" dirty="0" smtClean="0">
                          <a:solidFill>
                            <a:schemeClr val="tx1"/>
                          </a:solidFill>
                          <a:latin typeface="+mn-ea"/>
                          <a:ea typeface="+mn-ea"/>
                        </a:rPr>
                        <a:t>　</a:t>
                      </a:r>
                      <a:r>
                        <a:rPr lang="zh-TW" altLang="en-US" sz="1100" b="1" i="0" u="none" strike="noStrike" dirty="0" smtClean="0">
                          <a:solidFill>
                            <a:schemeClr val="tx1"/>
                          </a:solidFill>
                          <a:latin typeface="ＭＳ Ｐゴシック" pitchFamily="50" charset="-128"/>
                          <a:ea typeface="ＭＳ Ｐゴシック" pitchFamily="50" charset="-128"/>
                        </a:rPr>
                        <a:t>②</a:t>
                      </a:r>
                      <a:r>
                        <a:rPr lang="zh-TW" altLang="en-US" sz="1100" b="1" i="0" u="none" strike="noStrike" dirty="0">
                          <a:solidFill>
                            <a:schemeClr val="tx1"/>
                          </a:solidFill>
                          <a:latin typeface="ＭＳ Ｐゴシック" pitchFamily="50" charset="-128"/>
                          <a:ea typeface="ＭＳ Ｐゴシック" pitchFamily="50" charset="-128"/>
                        </a:rPr>
                        <a:t>組織</a:t>
                      </a:r>
                      <a:r>
                        <a:rPr lang="zh-TW" altLang="en-US" sz="1100" b="1" i="0" u="none" strike="noStrike" dirty="0" smtClean="0">
                          <a:solidFill>
                            <a:schemeClr val="tx1"/>
                          </a:solidFill>
                          <a:latin typeface="ＭＳ Ｐゴシック" pitchFamily="50" charset="-128"/>
                          <a:ea typeface="ＭＳ Ｐゴシック" pitchFamily="50" charset="-128"/>
                        </a:rPr>
                        <a:t>効率化</a:t>
                      </a:r>
                      <a:endParaRPr lang="en-US" altLang="zh-TW" sz="1100" b="1" i="0" u="none" strike="noStrike" dirty="0" smtClean="0">
                        <a:solidFill>
                          <a:schemeClr val="tx1"/>
                        </a:solidFill>
                        <a:latin typeface="ＭＳ Ｐゴシック" pitchFamily="50" charset="-128"/>
                        <a:ea typeface="ＭＳ Ｐゴシック" pitchFamily="50" charset="-128"/>
                      </a:endParaRPr>
                    </a:p>
                    <a:p>
                      <a:pPr marL="268288" indent="0" algn="l" fontAlgn="ctr"/>
                      <a:r>
                        <a:rPr lang="ja-JP" altLang="en-US" sz="1100" b="1" i="0" u="none" strike="noStrike" dirty="0" smtClean="0">
                          <a:solidFill>
                            <a:schemeClr val="tx1"/>
                          </a:solidFill>
                          <a:latin typeface="ＭＳ Ｐゴシック" pitchFamily="50" charset="-128"/>
                          <a:ea typeface="ＭＳ Ｐゴシック" pitchFamily="50" charset="-128"/>
                        </a:rPr>
                        <a:t>・制度改革</a:t>
                      </a:r>
                      <a:endParaRPr lang="zh-TW" altLang="en-US" sz="1100" b="1" i="0" u="none" strike="noStrike" dirty="0">
                        <a:solidFill>
                          <a:schemeClr val="tx1"/>
                        </a:solidFill>
                        <a:latin typeface="ＭＳ Ｐゴシック" pitchFamily="50" charset="-128"/>
                        <a:ea typeface="ＭＳ Ｐゴシック" pitchFamily="50" charset="-128"/>
                      </a:endParaRPr>
                    </a:p>
                  </a:txBody>
                  <a:tcPr marL="0" marR="0" marT="0" marB="0" anchor="ctr">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extLst>
                  <a:ext uri="{0D108BD9-81ED-4DB2-BD59-A6C34878D82A}">
                    <a16:rowId xmlns:a16="http://schemas.microsoft.com/office/drawing/2014/main" val="10005"/>
                  </a:ext>
                </a:extLst>
              </a:tr>
              <a:tr h="159176">
                <a:tc>
                  <a:txBody>
                    <a:bodyPr/>
                    <a:lstStyle/>
                    <a:p>
                      <a:pPr algn="l" fontAlgn="ctr"/>
                      <a:endParaRPr lang="ja-JP" altLang="en-US" sz="1100" b="0" i="0" u="none" strike="noStrike" dirty="0">
                        <a:solidFill>
                          <a:schemeClr val="tx1"/>
                        </a:solidFill>
                        <a:latin typeface="+mn-ea"/>
                        <a:ea typeface="+mn-ea"/>
                      </a:endParaRPr>
                    </a:p>
                  </a:txBody>
                  <a:tcPr marL="0" marR="0" marT="0" marB="0" anchor="ctr">
                    <a:lnL>
                      <a:noFill/>
                    </a:lnL>
                    <a:lnR>
                      <a:noFill/>
                    </a:lnR>
                    <a:lnT>
                      <a:noFill/>
                    </a:lnT>
                    <a:lnB>
                      <a:noFill/>
                    </a:lnB>
                  </a:tcPr>
                </a:tc>
                <a:tc>
                  <a:txBody>
                    <a:bodyPr/>
                    <a:lstStyle/>
                    <a:p>
                      <a:pPr algn="ctr"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a:solidFill>
                          <a:schemeClr val="tx1"/>
                        </a:solidFill>
                        <a:latin typeface="ＭＳ Ｐゴシック"/>
                      </a:endParaRPr>
                    </a:p>
                  </a:txBody>
                  <a:tcPr marL="0" marR="0" marT="0" marB="0">
                    <a:lnL>
                      <a:noFill/>
                    </a:lnL>
                    <a:lnR>
                      <a:noFill/>
                    </a:lnR>
                    <a:lnT>
                      <a:noFill/>
                    </a:lnT>
                    <a:lnB>
                      <a:noFill/>
                    </a:lnB>
                  </a:tcPr>
                </a:tc>
                <a:tc>
                  <a:txBody>
                    <a:bodyPr/>
                    <a:lstStyle/>
                    <a:p>
                      <a:pPr algn="l" fontAlgn="ctr"/>
                      <a:endParaRPr lang="ja-JP" altLang="en-US" sz="105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extLst>
                  <a:ext uri="{0D108BD9-81ED-4DB2-BD59-A6C34878D82A}">
                    <a16:rowId xmlns:a16="http://schemas.microsoft.com/office/drawing/2014/main" val="10006"/>
                  </a:ext>
                </a:extLst>
              </a:tr>
              <a:tr h="967716">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1" i="0" u="none" strike="noStrike" dirty="0">
                          <a:solidFill>
                            <a:schemeClr val="tx1"/>
                          </a:solidFill>
                          <a:latin typeface="+mn-ea"/>
                          <a:ea typeface="+mn-ea"/>
                        </a:rPr>
                        <a:t>　</a:t>
                      </a:r>
                      <a:r>
                        <a:rPr lang="ja-JP" altLang="en-US" sz="1100" b="1" i="0" u="none" strike="noStrike" dirty="0" smtClean="0">
                          <a:solidFill>
                            <a:schemeClr val="tx1"/>
                          </a:solidFill>
                          <a:latin typeface="+mn-ea"/>
                          <a:ea typeface="+mn-ea"/>
                        </a:rPr>
                        <a:t>③業務改革</a:t>
                      </a: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a:solidFill>
                          <a:schemeClr val="tx1"/>
                        </a:solidFill>
                        <a:latin typeface="ＭＳ Ｐゴシック"/>
                      </a:endParaRPr>
                    </a:p>
                  </a:txBody>
                  <a:tcPr marL="0" marR="0" marT="0" marB="0" anchor="ctr">
                    <a:lnL>
                      <a:noFill/>
                    </a:lnL>
                    <a:lnR>
                      <a:noFill/>
                    </a:lnR>
                    <a:lnT>
                      <a:noFill/>
                    </a:lnT>
                    <a:lnB>
                      <a:noFill/>
                    </a:lnB>
                  </a:tcPr>
                </a:tc>
                <a:tc rowSpan="2">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1050" b="0" i="0" u="none" strike="noStrike" dirty="0">
                        <a:solidFill>
                          <a:schemeClr val="tx1"/>
                        </a:solidFill>
                        <a:latin typeface="ＭＳ Ｐゴシック"/>
                      </a:endParaRPr>
                    </a:p>
                  </a:txBody>
                  <a:tcPr marL="0" marR="0" marT="0" marB="0" anchor="ctr">
                    <a:lnL>
                      <a:noFill/>
                    </a:lnL>
                    <a:lnR>
                      <a:noFill/>
                    </a:lnR>
                    <a:lnT>
                      <a:noFill/>
                    </a:lnT>
                    <a:lnB>
                      <a:noFill/>
                    </a:lnB>
                  </a:tcPr>
                </a:tc>
                <a:extLst>
                  <a:ext uri="{0D108BD9-81ED-4DB2-BD59-A6C34878D82A}">
                    <a16:rowId xmlns:a16="http://schemas.microsoft.com/office/drawing/2014/main" val="10007"/>
                  </a:ext>
                </a:extLst>
              </a:tr>
              <a:tr h="162794">
                <a:tc>
                  <a:txBody>
                    <a:bodyPr/>
                    <a:lstStyle/>
                    <a:p>
                      <a:pPr algn="ctr" fontAlgn="ctr"/>
                      <a:endParaRPr lang="ja-JP" altLang="en-US" sz="70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ctr" fontAlgn="ctr"/>
                      <a:endParaRPr lang="ja-JP" altLang="en-US" sz="70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70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700" b="0" i="0" u="none" strike="noStrike">
                        <a:solidFill>
                          <a:schemeClr val="tx1"/>
                        </a:solidFill>
                        <a:latin typeface="ＭＳ Ｐゴシック"/>
                      </a:endParaRPr>
                    </a:p>
                  </a:txBody>
                  <a:tcPr marL="0" marR="0" marT="0" marB="0" anchor="ctr">
                    <a:lnL>
                      <a:noFill/>
                    </a:lnL>
                    <a:lnR>
                      <a:noFill/>
                    </a:lnR>
                    <a:lnT>
                      <a:noFill/>
                    </a:lnT>
                    <a:lnB>
                      <a:noFill/>
                    </a:lnB>
                  </a:tcPr>
                </a:tc>
                <a:tc vMerge="1">
                  <a:txBody>
                    <a:bodyPr/>
                    <a:lstStyle/>
                    <a:p>
                      <a:endParaRPr kumimoji="1" lang="ja-JP" altLang="en-US"/>
                    </a:p>
                  </a:txBody>
                  <a:tcPr/>
                </a:tc>
                <a:tc>
                  <a:txBody>
                    <a:bodyPr/>
                    <a:lstStyle/>
                    <a:p>
                      <a:pPr algn="l" fontAlgn="ctr"/>
                      <a:endParaRPr lang="ja-JP" altLang="en-US" sz="70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700" b="0" i="0" u="none" strike="noStrike">
                        <a:solidFill>
                          <a:schemeClr val="tx1"/>
                        </a:solidFill>
                        <a:latin typeface="ＭＳ Ｐゴシック"/>
                      </a:endParaRPr>
                    </a:p>
                  </a:txBody>
                  <a:tcPr marL="0" marR="0" marT="0" marB="0" anchor="ctr">
                    <a:lnL>
                      <a:noFill/>
                    </a:lnL>
                    <a:lnR>
                      <a:noFill/>
                    </a:lnR>
                    <a:lnT>
                      <a:noFill/>
                    </a:lnT>
                    <a:lnB>
                      <a:noFill/>
                    </a:lnB>
                  </a:tcPr>
                </a:tc>
                <a:tc>
                  <a:txBody>
                    <a:bodyPr/>
                    <a:lstStyle/>
                    <a:p>
                      <a:pPr algn="l" fontAlgn="ctr"/>
                      <a:endParaRPr lang="ja-JP" altLang="en-US" sz="700" b="0" i="0" u="none" strike="noStrike" dirty="0">
                        <a:solidFill>
                          <a:schemeClr val="tx1"/>
                        </a:solidFill>
                        <a:latin typeface="ＭＳ Ｐゴシック"/>
                      </a:endParaRPr>
                    </a:p>
                  </a:txBody>
                  <a:tcPr marL="0" marR="0" marT="0" marB="0" anchor="ctr">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37" name="正方形/長方形 36"/>
          <p:cNvSpPr/>
          <p:nvPr/>
        </p:nvSpPr>
        <p:spPr>
          <a:xfrm>
            <a:off x="2123728" y="3507701"/>
            <a:ext cx="2016224" cy="120799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000" u="sng" dirty="0" smtClean="0">
                <a:solidFill>
                  <a:sysClr val="windowText" lastClr="000000"/>
                </a:solidFill>
                <a:latin typeface="+mn-ea"/>
              </a:rPr>
              <a:t>○全国一、スリムな組織づくり</a:t>
            </a:r>
            <a:endParaRPr kumimoji="1" lang="en-US" altLang="ja-JP" sz="1000" u="sng" dirty="0">
              <a:solidFill>
                <a:sysClr val="windowText" lastClr="000000"/>
              </a:solidFill>
              <a:latin typeface="+mn-ea"/>
            </a:endParaRPr>
          </a:p>
          <a:p>
            <a:r>
              <a:rPr lang="ja-JP" altLang="en-US" sz="1000" dirty="0">
                <a:solidFill>
                  <a:sysClr val="windowText" lastClr="000000"/>
                </a:solidFill>
                <a:latin typeface="+mn-ea"/>
              </a:rPr>
              <a:t>　</a:t>
            </a:r>
            <a:r>
              <a:rPr lang="ja-JP" altLang="en-US" sz="1000" dirty="0" smtClean="0">
                <a:solidFill>
                  <a:sysClr val="windowText" lastClr="000000"/>
                </a:solidFill>
                <a:latin typeface="+mn-ea"/>
              </a:rPr>
              <a:t>・</a:t>
            </a:r>
            <a:r>
              <a:rPr lang="ja-JP" altLang="en-US" sz="1000" dirty="0">
                <a:solidFill>
                  <a:sysClr val="windowText" lastClr="000000"/>
                </a:solidFill>
                <a:latin typeface="+mn-ea"/>
              </a:rPr>
              <a:t>職員数</a:t>
            </a:r>
            <a:r>
              <a:rPr lang="ja-JP" altLang="en-US" sz="1000" dirty="0" smtClean="0">
                <a:solidFill>
                  <a:sysClr val="windowText" lastClr="000000"/>
                </a:solidFill>
                <a:latin typeface="+mn-ea"/>
              </a:rPr>
              <a:t>を</a:t>
            </a:r>
            <a:r>
              <a:rPr lang="en-US" altLang="ja-JP" sz="1000" dirty="0" smtClean="0">
                <a:solidFill>
                  <a:sysClr val="windowText" lastClr="000000"/>
                </a:solidFill>
                <a:latin typeface="+mn-ea"/>
              </a:rPr>
              <a:t>10</a:t>
            </a:r>
            <a:r>
              <a:rPr lang="ja-JP" altLang="en-US" sz="1000" dirty="0" smtClean="0">
                <a:solidFill>
                  <a:sysClr val="windowText" lastClr="000000"/>
                </a:solidFill>
                <a:latin typeface="+mn-ea"/>
              </a:rPr>
              <a:t>年間で</a:t>
            </a:r>
            <a:r>
              <a:rPr lang="en-US" altLang="ja-JP" sz="1000" dirty="0" smtClean="0">
                <a:solidFill>
                  <a:sysClr val="windowText" lastClr="000000"/>
                </a:solidFill>
                <a:latin typeface="+mn-ea"/>
              </a:rPr>
              <a:t>20</a:t>
            </a:r>
            <a:r>
              <a:rPr lang="ja-JP" altLang="en-US" sz="1000" dirty="0" smtClean="0">
                <a:solidFill>
                  <a:sysClr val="windowText" lastClr="000000"/>
                </a:solidFill>
                <a:latin typeface="+mn-ea"/>
              </a:rPr>
              <a:t>％削減</a:t>
            </a:r>
            <a:endParaRPr lang="ja-JP" altLang="ja-JP" sz="1000" dirty="0">
              <a:solidFill>
                <a:sysClr val="windowText" lastClr="000000"/>
              </a:solidFill>
              <a:latin typeface="+mn-ea"/>
            </a:endParaRPr>
          </a:p>
          <a:p>
            <a:endParaRPr kumimoji="1" lang="en-US" altLang="ja-JP" sz="1000" dirty="0">
              <a:solidFill>
                <a:sysClr val="windowText" lastClr="000000"/>
              </a:solidFill>
              <a:latin typeface="+mn-ea"/>
            </a:endParaRPr>
          </a:p>
          <a:p>
            <a:pPr algn="l"/>
            <a:r>
              <a:rPr kumimoji="1" lang="ja-JP" altLang="en-US" sz="1000" u="sng" dirty="0" smtClean="0">
                <a:solidFill>
                  <a:sysClr val="windowText" lastClr="000000"/>
                </a:solidFill>
                <a:latin typeface="+mn-ea"/>
              </a:rPr>
              <a:t>○出資法人改革</a:t>
            </a:r>
            <a:endParaRPr kumimoji="1" lang="en-US" altLang="ja-JP" sz="1000" u="sng" dirty="0">
              <a:solidFill>
                <a:sysClr val="windowText" lastClr="000000"/>
              </a:solidFill>
              <a:latin typeface="+mn-ea"/>
            </a:endParaRPr>
          </a:p>
          <a:p>
            <a:pPr algn="l"/>
            <a:r>
              <a:rPr lang="ja-JP" altLang="en-US" sz="1000" dirty="0">
                <a:solidFill>
                  <a:sysClr val="windowText" lastClr="000000"/>
                </a:solidFill>
                <a:latin typeface="+mn-ea"/>
              </a:rPr>
              <a:t>　</a:t>
            </a:r>
            <a:r>
              <a:rPr lang="ja-JP" altLang="ja-JP" sz="1000" dirty="0" smtClean="0">
                <a:solidFill>
                  <a:sysClr val="windowText" lastClr="000000"/>
                </a:solidFill>
                <a:latin typeface="+mn-ea"/>
              </a:rPr>
              <a:t>・</a:t>
            </a:r>
            <a:r>
              <a:rPr lang="ja-JP" altLang="en-US" sz="1000" dirty="0" smtClean="0">
                <a:solidFill>
                  <a:sysClr val="windowText" lastClr="000000"/>
                </a:solidFill>
                <a:latin typeface="+mn-ea"/>
              </a:rPr>
              <a:t>法人数を概ね半減</a:t>
            </a:r>
            <a:endParaRPr lang="en-US" altLang="ja-JP" sz="1000" dirty="0" smtClean="0">
              <a:solidFill>
                <a:sysClr val="windowText" lastClr="000000"/>
              </a:solidFill>
              <a:latin typeface="+mn-ea"/>
            </a:endParaRPr>
          </a:p>
          <a:p>
            <a:pPr algn="l"/>
            <a:r>
              <a:rPr kumimoji="1" lang="ja-JP" altLang="en-US" sz="1000" dirty="0">
                <a:solidFill>
                  <a:sysClr val="windowText" lastClr="000000"/>
                </a:solidFill>
                <a:latin typeface="+mn-ea"/>
              </a:rPr>
              <a:t>　</a:t>
            </a:r>
            <a:r>
              <a:rPr kumimoji="1" lang="ja-JP" altLang="en-US" sz="1000" dirty="0" smtClean="0">
                <a:solidFill>
                  <a:sysClr val="windowText" lastClr="000000"/>
                </a:solidFill>
                <a:latin typeface="+mn-ea"/>
              </a:rPr>
              <a:t>・役員・職員を</a:t>
            </a:r>
            <a:r>
              <a:rPr kumimoji="1" lang="en-US" altLang="ja-JP" sz="1000" dirty="0" smtClean="0">
                <a:solidFill>
                  <a:sysClr val="windowText" lastClr="000000"/>
                </a:solidFill>
                <a:latin typeface="+mn-ea"/>
              </a:rPr>
              <a:t>20</a:t>
            </a:r>
            <a:r>
              <a:rPr kumimoji="1" lang="ja-JP" altLang="en-US" sz="1000" dirty="0" smtClean="0">
                <a:solidFill>
                  <a:sysClr val="windowText" lastClr="000000"/>
                </a:solidFill>
                <a:latin typeface="+mn-ea"/>
              </a:rPr>
              <a:t>％削減</a:t>
            </a:r>
            <a:endParaRPr kumimoji="1" lang="en-US" altLang="ja-JP" sz="1000" dirty="0" smtClean="0">
              <a:solidFill>
                <a:sysClr val="windowText" lastClr="000000"/>
              </a:solidFill>
              <a:latin typeface="+mn-ea"/>
            </a:endParaRPr>
          </a:p>
          <a:p>
            <a:pPr algn="l"/>
            <a:r>
              <a:rPr lang="ja-JP" altLang="en-US" sz="1000" dirty="0">
                <a:solidFill>
                  <a:sysClr val="windowText" lastClr="000000"/>
                </a:solidFill>
                <a:latin typeface="+mn-ea"/>
              </a:rPr>
              <a:t>　</a:t>
            </a:r>
            <a:r>
              <a:rPr lang="ja-JP" altLang="en-US" sz="1000" dirty="0" smtClean="0">
                <a:solidFill>
                  <a:sysClr val="windowText" lastClr="000000"/>
                </a:solidFill>
                <a:latin typeface="+mn-ea"/>
              </a:rPr>
              <a:t>・府からの補助金等を</a:t>
            </a:r>
            <a:r>
              <a:rPr lang="en-US" altLang="ja-JP" sz="1000" dirty="0" smtClean="0">
                <a:solidFill>
                  <a:sysClr val="windowText" lastClr="000000"/>
                </a:solidFill>
                <a:latin typeface="+mn-ea"/>
              </a:rPr>
              <a:t>10</a:t>
            </a:r>
            <a:r>
              <a:rPr lang="ja-JP" altLang="en-US" sz="1000" dirty="0" smtClean="0">
                <a:solidFill>
                  <a:sysClr val="windowText" lastClr="000000"/>
                </a:solidFill>
                <a:latin typeface="+mn-ea"/>
              </a:rPr>
              <a:t>％削減</a:t>
            </a:r>
            <a:endParaRPr kumimoji="1" lang="ja-JP" altLang="en-US" sz="1050" dirty="0">
              <a:solidFill>
                <a:sysClr val="windowText" lastClr="000000"/>
              </a:solidFill>
              <a:latin typeface="+mn-ea"/>
            </a:endParaRPr>
          </a:p>
        </p:txBody>
      </p:sp>
      <p:sp>
        <p:nvSpPr>
          <p:cNvPr id="40" name="正方形/長方形 39"/>
          <p:cNvSpPr/>
          <p:nvPr/>
        </p:nvSpPr>
        <p:spPr>
          <a:xfrm>
            <a:off x="4283968" y="3507701"/>
            <a:ext cx="1944216" cy="122757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000" u="sng" dirty="0" smtClean="0">
                <a:solidFill>
                  <a:sysClr val="windowText" lastClr="000000"/>
                </a:solidFill>
              </a:rPr>
              <a:t>○出資法人改革</a:t>
            </a:r>
            <a:endParaRPr kumimoji="1" lang="en-US" altLang="ja-JP" sz="1000" u="sng" dirty="0">
              <a:solidFill>
                <a:sysClr val="windowText" lastClr="000000"/>
              </a:solidFill>
            </a:endParaRPr>
          </a:p>
          <a:p>
            <a:pPr algn="l"/>
            <a:r>
              <a:rPr lang="ja-JP" altLang="en-US" sz="1000" dirty="0">
                <a:solidFill>
                  <a:sysClr val="windowText" lastClr="000000"/>
                </a:solidFill>
              </a:rPr>
              <a:t>　</a:t>
            </a:r>
            <a:r>
              <a:rPr lang="ja-JP" altLang="en-US" sz="1000" dirty="0" smtClean="0">
                <a:solidFill>
                  <a:sysClr val="windowText" lastClr="000000"/>
                </a:solidFill>
              </a:rPr>
              <a:t>・全出資法人のあり方を</a:t>
            </a:r>
            <a:r>
              <a:rPr lang="en-US" altLang="ja-JP" sz="1000" dirty="0" smtClean="0">
                <a:solidFill>
                  <a:sysClr val="windowText" lastClr="000000"/>
                </a:solidFill>
              </a:rPr>
              <a:t/>
            </a:r>
            <a:br>
              <a:rPr lang="en-US" altLang="ja-JP" sz="1000" dirty="0" smtClean="0">
                <a:solidFill>
                  <a:sysClr val="windowText" lastClr="000000"/>
                </a:solidFill>
              </a:rPr>
            </a:br>
            <a:r>
              <a:rPr lang="ja-JP" altLang="en-US" sz="1000" dirty="0" smtClean="0">
                <a:solidFill>
                  <a:sysClr val="windowText" lastClr="000000"/>
                </a:solidFill>
              </a:rPr>
              <a:t>　　ゼロベースで見直し</a:t>
            </a:r>
            <a:endParaRPr lang="ja-JP" altLang="ja-JP" sz="1050" dirty="0">
              <a:solidFill>
                <a:sysClr val="windowText" lastClr="000000"/>
              </a:solidFill>
            </a:endParaRPr>
          </a:p>
        </p:txBody>
      </p:sp>
      <p:sp>
        <p:nvSpPr>
          <p:cNvPr id="42" name="正方形/長方形 41"/>
          <p:cNvSpPr/>
          <p:nvPr/>
        </p:nvSpPr>
        <p:spPr>
          <a:xfrm>
            <a:off x="6372201" y="4895080"/>
            <a:ext cx="2016223" cy="112620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kumimoji="1" lang="ja-JP" altLang="en-US" sz="1000" u="sng" dirty="0" smtClean="0">
                <a:solidFill>
                  <a:sysClr val="windowText" lastClr="000000"/>
                </a:solidFill>
              </a:rPr>
              <a:t>○規律ある財政運営</a:t>
            </a:r>
            <a:endParaRPr lang="en-US" altLang="ja-JP" sz="1000" u="sng" dirty="0">
              <a:solidFill>
                <a:sysClr val="windowText" lastClr="000000"/>
              </a:solidFill>
            </a:endParaRPr>
          </a:p>
          <a:p>
            <a:r>
              <a:rPr lang="ja-JP" altLang="ja-JP" sz="1000" dirty="0">
                <a:solidFill>
                  <a:sysClr val="windowText" lastClr="000000"/>
                </a:solidFill>
              </a:rPr>
              <a:t>　</a:t>
            </a:r>
            <a:r>
              <a:rPr lang="ja-JP" altLang="ja-JP" sz="1000" dirty="0" smtClean="0">
                <a:solidFill>
                  <a:sysClr val="windowText" lastClr="000000"/>
                </a:solidFill>
              </a:rPr>
              <a:t>・</a:t>
            </a:r>
            <a:r>
              <a:rPr lang="ja-JP" altLang="en-US" sz="1000" dirty="0" smtClean="0">
                <a:solidFill>
                  <a:sysClr val="windowText" lastClr="000000"/>
                </a:solidFill>
              </a:rPr>
              <a:t>中長期的な財政収支試算の公表</a:t>
            </a:r>
            <a:endParaRPr lang="en-US" altLang="ja-JP" sz="1000" dirty="0">
              <a:solidFill>
                <a:sysClr val="windowText" lastClr="000000"/>
              </a:solidFill>
            </a:endParaRPr>
          </a:p>
          <a:p>
            <a:r>
              <a:rPr lang="ja-JP" altLang="ja-JP" sz="1000" dirty="0">
                <a:solidFill>
                  <a:sysClr val="windowText" lastClr="000000"/>
                </a:solidFill>
              </a:rPr>
              <a:t>　</a:t>
            </a:r>
            <a:r>
              <a:rPr lang="ja-JP" altLang="ja-JP" sz="1000" dirty="0" smtClean="0">
                <a:solidFill>
                  <a:sysClr val="windowText" lastClr="000000"/>
                </a:solidFill>
              </a:rPr>
              <a:t>・</a:t>
            </a:r>
            <a:r>
              <a:rPr lang="ja-JP" altLang="en-US" sz="1000" dirty="0">
                <a:solidFill>
                  <a:sysClr val="windowText" lastClr="000000"/>
                </a:solidFill>
              </a:rPr>
              <a:t>意思</a:t>
            </a:r>
            <a:r>
              <a:rPr lang="ja-JP" altLang="en-US" sz="1000" dirty="0" smtClean="0">
                <a:solidFill>
                  <a:sysClr val="windowText" lastClr="000000"/>
                </a:solidFill>
              </a:rPr>
              <a:t>決定プロセスの見える化</a:t>
            </a:r>
            <a:endParaRPr lang="ja-JP" altLang="ja-JP" sz="1200" dirty="0">
              <a:solidFill>
                <a:sysClr val="windowText" lastClr="000000"/>
              </a:solidFill>
            </a:endParaRPr>
          </a:p>
        </p:txBody>
      </p:sp>
      <p:sp>
        <p:nvSpPr>
          <p:cNvPr id="43" name="正方形/長方形 42"/>
          <p:cNvSpPr/>
          <p:nvPr/>
        </p:nvSpPr>
        <p:spPr>
          <a:xfrm>
            <a:off x="6372200" y="3507701"/>
            <a:ext cx="2016224" cy="123380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000" u="sng" dirty="0" smtClean="0">
                <a:solidFill>
                  <a:sysClr val="windowText" lastClr="000000"/>
                </a:solidFill>
              </a:rPr>
              <a:t>○公務員制度改革</a:t>
            </a:r>
            <a:endParaRPr kumimoji="1" lang="en-US" altLang="ja-JP" sz="1000" u="sng" dirty="0">
              <a:solidFill>
                <a:sysClr val="windowText" lastClr="000000"/>
              </a:solidFill>
            </a:endParaRPr>
          </a:p>
          <a:p>
            <a:pPr algn="l"/>
            <a:r>
              <a:rPr lang="ja-JP" altLang="en-US" sz="1000" dirty="0">
                <a:solidFill>
                  <a:sysClr val="windowText" lastClr="000000"/>
                </a:solidFill>
              </a:rPr>
              <a:t>　</a:t>
            </a:r>
            <a:r>
              <a:rPr lang="ja-JP" altLang="ja-JP" sz="1000" dirty="0" smtClean="0">
                <a:solidFill>
                  <a:sysClr val="windowText" lastClr="000000"/>
                </a:solidFill>
              </a:rPr>
              <a:t>・</a:t>
            </a:r>
            <a:r>
              <a:rPr lang="ja-JP" altLang="en-US" sz="1000" dirty="0" smtClean="0">
                <a:solidFill>
                  <a:sysClr val="windowText" lastClr="000000"/>
                </a:solidFill>
              </a:rPr>
              <a:t>独自給料表の導入</a:t>
            </a:r>
            <a:endParaRPr lang="en-US" altLang="ja-JP" sz="1000" dirty="0" smtClean="0">
              <a:solidFill>
                <a:sysClr val="windowText" lastClr="000000"/>
              </a:solidFill>
            </a:endParaRPr>
          </a:p>
          <a:p>
            <a:pPr algn="l"/>
            <a:r>
              <a:rPr lang="ja-JP" altLang="en-US" sz="1000" dirty="0">
                <a:solidFill>
                  <a:sysClr val="windowText" lastClr="000000"/>
                </a:solidFill>
              </a:rPr>
              <a:t>　</a:t>
            </a:r>
            <a:r>
              <a:rPr lang="ja-JP" altLang="en-US" sz="1000" dirty="0" smtClean="0">
                <a:solidFill>
                  <a:sysClr val="windowText" lastClr="000000"/>
                </a:solidFill>
              </a:rPr>
              <a:t>・部長公募</a:t>
            </a:r>
            <a:endParaRPr lang="en-US" altLang="ja-JP" sz="1000" dirty="0" smtClean="0">
              <a:solidFill>
                <a:sysClr val="windowText" lastClr="000000"/>
              </a:solidFill>
            </a:endParaRPr>
          </a:p>
          <a:p>
            <a:pPr algn="l"/>
            <a:r>
              <a:rPr lang="ja-JP" altLang="en-US" sz="1000" dirty="0">
                <a:solidFill>
                  <a:sysClr val="windowText" lastClr="000000"/>
                </a:solidFill>
              </a:rPr>
              <a:t>　</a:t>
            </a:r>
            <a:r>
              <a:rPr lang="ja-JP" altLang="en-US" sz="1000" dirty="0" smtClean="0">
                <a:solidFill>
                  <a:sysClr val="windowText" lastClr="000000"/>
                </a:solidFill>
              </a:rPr>
              <a:t>・出先機関の見直し</a:t>
            </a:r>
            <a:endParaRPr lang="ja-JP" altLang="ja-JP" sz="1000" dirty="0">
              <a:solidFill>
                <a:sysClr val="windowText" lastClr="000000"/>
              </a:solidFill>
            </a:endParaRPr>
          </a:p>
        </p:txBody>
      </p:sp>
      <p:sp>
        <p:nvSpPr>
          <p:cNvPr id="18" name="タイトル 1"/>
          <p:cNvSpPr txBox="1">
            <a:spLocks/>
          </p:cNvSpPr>
          <p:nvPr/>
        </p:nvSpPr>
        <p:spPr>
          <a:xfrm>
            <a:off x="204911" y="233961"/>
            <a:ext cx="4104456" cy="62951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600" dirty="0" smtClean="0"/>
              <a:t>【</a:t>
            </a:r>
            <a:r>
              <a:rPr lang="ja-JP" altLang="en-US" sz="1600" dirty="0" smtClean="0"/>
              <a:t>参考</a:t>
            </a:r>
            <a:r>
              <a:rPr lang="en-US" altLang="ja-JP" sz="1600" dirty="0" smtClean="0"/>
              <a:t>】</a:t>
            </a:r>
            <a:r>
              <a:rPr lang="ja-JP" altLang="en-US" sz="1600" dirty="0" smtClean="0"/>
              <a:t>大阪府における行政改革の流れ</a:t>
            </a:r>
            <a:endParaRPr lang="ja-JP" altLang="en-US" sz="1600" dirty="0"/>
          </a:p>
        </p:txBody>
      </p:sp>
      <p:sp>
        <p:nvSpPr>
          <p:cNvPr id="16" name="正方形/長方形 15"/>
          <p:cNvSpPr/>
          <p:nvPr/>
        </p:nvSpPr>
        <p:spPr>
          <a:xfrm>
            <a:off x="2123728" y="4895081"/>
            <a:ext cx="2016224" cy="112620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000" u="sng" dirty="0" smtClean="0">
                <a:solidFill>
                  <a:schemeClr val="tx1"/>
                </a:solidFill>
              </a:rPr>
              <a:t>○</a:t>
            </a:r>
            <a:r>
              <a:rPr kumimoji="1" lang="en-US" altLang="ja-JP" sz="1000" u="sng" dirty="0" smtClean="0">
                <a:solidFill>
                  <a:schemeClr val="tx1"/>
                </a:solidFill>
              </a:rPr>
              <a:t>NPO</a:t>
            </a:r>
            <a:r>
              <a:rPr kumimoji="1" lang="ja-JP" altLang="en-US" sz="1000" u="sng" dirty="0" smtClean="0">
                <a:solidFill>
                  <a:schemeClr val="tx1"/>
                </a:solidFill>
              </a:rPr>
              <a:t>・府民との協働</a:t>
            </a:r>
            <a:endParaRPr kumimoji="1" lang="en-US" altLang="ja-JP" sz="1000" u="sng" dirty="0">
              <a:solidFill>
                <a:schemeClr val="tx1"/>
              </a:solidFill>
            </a:endParaRPr>
          </a:p>
          <a:p>
            <a:r>
              <a:rPr lang="ja-JP" altLang="en-US" sz="1000" dirty="0">
                <a:solidFill>
                  <a:schemeClr val="tx1"/>
                </a:solidFill>
              </a:rPr>
              <a:t>　</a:t>
            </a:r>
            <a:r>
              <a:rPr lang="ja-JP" altLang="ja-JP" sz="1000" dirty="0">
                <a:solidFill>
                  <a:schemeClr val="tx1"/>
                </a:solidFill>
              </a:rPr>
              <a:t>・</a:t>
            </a:r>
            <a:r>
              <a:rPr lang="ja-JP" altLang="en-US" sz="1000" dirty="0">
                <a:solidFill>
                  <a:schemeClr val="tx1"/>
                </a:solidFill>
              </a:rPr>
              <a:t>アウトソーシング</a:t>
            </a:r>
            <a:endParaRPr lang="ja-JP" altLang="ja-JP" sz="1000" dirty="0">
              <a:solidFill>
                <a:schemeClr val="tx1"/>
              </a:solidFill>
            </a:endParaRPr>
          </a:p>
          <a:p>
            <a:pPr marL="165100" indent="-165100"/>
            <a:r>
              <a:rPr lang="ja-JP" altLang="ja-JP" sz="1000" dirty="0">
                <a:solidFill>
                  <a:schemeClr val="tx1"/>
                </a:solidFill>
              </a:rPr>
              <a:t>　・</a:t>
            </a:r>
            <a:r>
              <a:rPr lang="ja-JP" altLang="en-US" sz="1000" dirty="0">
                <a:solidFill>
                  <a:schemeClr val="tx1"/>
                </a:solidFill>
              </a:rPr>
              <a:t>民間資金の活用による</a:t>
            </a:r>
            <a:r>
              <a:rPr lang="ja-JP" altLang="en-US" sz="1000" dirty="0" smtClean="0">
                <a:solidFill>
                  <a:schemeClr val="tx1"/>
                </a:solidFill>
              </a:rPr>
              <a:t>施設</a:t>
            </a:r>
            <a:r>
              <a:rPr lang="en-US" altLang="ja-JP" sz="1000" dirty="0" smtClean="0">
                <a:solidFill>
                  <a:schemeClr val="tx1"/>
                </a:solidFill>
              </a:rPr>
              <a:t/>
            </a:r>
            <a:br>
              <a:rPr lang="en-US" altLang="ja-JP" sz="1000" dirty="0" smtClean="0">
                <a:solidFill>
                  <a:schemeClr val="tx1"/>
                </a:solidFill>
              </a:rPr>
            </a:br>
            <a:r>
              <a:rPr lang="ja-JP" altLang="en-US" sz="1000" dirty="0" smtClean="0">
                <a:solidFill>
                  <a:schemeClr val="tx1"/>
                </a:solidFill>
              </a:rPr>
              <a:t>整備事業</a:t>
            </a:r>
            <a:r>
              <a:rPr lang="ja-JP" altLang="en-US" sz="1000" dirty="0">
                <a:solidFill>
                  <a:schemeClr val="tx1"/>
                </a:solidFill>
              </a:rPr>
              <a:t>等の推進</a:t>
            </a:r>
            <a:endParaRPr lang="en-US" altLang="ja-JP" sz="1000" dirty="0">
              <a:solidFill>
                <a:schemeClr val="tx1"/>
              </a:solidFill>
            </a:endParaRPr>
          </a:p>
          <a:p>
            <a:endParaRPr kumimoji="1" lang="en-US" altLang="ja-JP" sz="1000" dirty="0">
              <a:solidFill>
                <a:schemeClr val="tx1"/>
              </a:solidFill>
            </a:endParaRPr>
          </a:p>
          <a:p>
            <a:pPr algn="l"/>
            <a:r>
              <a:rPr kumimoji="1" lang="ja-JP" altLang="en-US" sz="1000" u="sng" dirty="0" smtClean="0">
                <a:solidFill>
                  <a:schemeClr val="tx1"/>
                </a:solidFill>
              </a:rPr>
              <a:t>○</a:t>
            </a:r>
            <a:r>
              <a:rPr lang="ja-JP" altLang="en-US" sz="1000" u="sng" dirty="0">
                <a:solidFill>
                  <a:schemeClr val="tx1"/>
                </a:solidFill>
              </a:rPr>
              <a:t>ストック</a:t>
            </a:r>
            <a:r>
              <a:rPr lang="ja-JP" altLang="en-US" sz="1000" u="sng" dirty="0" smtClean="0">
                <a:solidFill>
                  <a:schemeClr val="tx1"/>
                </a:solidFill>
              </a:rPr>
              <a:t>の活用</a:t>
            </a:r>
            <a:endParaRPr kumimoji="1" lang="en-US" altLang="ja-JP" sz="1000" u="sng" dirty="0">
              <a:solidFill>
                <a:schemeClr val="tx1"/>
              </a:solidFill>
            </a:endParaRPr>
          </a:p>
          <a:p>
            <a:pPr algn="l"/>
            <a:r>
              <a:rPr lang="ja-JP" altLang="en-US" sz="1000" dirty="0">
                <a:solidFill>
                  <a:schemeClr val="tx1"/>
                </a:solidFill>
              </a:rPr>
              <a:t>　</a:t>
            </a:r>
            <a:r>
              <a:rPr lang="ja-JP" altLang="ja-JP" sz="1000" dirty="0" smtClean="0">
                <a:solidFill>
                  <a:schemeClr val="tx1"/>
                </a:solidFill>
              </a:rPr>
              <a:t>・</a:t>
            </a:r>
            <a:r>
              <a:rPr lang="ja-JP" altLang="en-US" sz="1000" dirty="0">
                <a:solidFill>
                  <a:schemeClr val="tx1"/>
                </a:solidFill>
              </a:rPr>
              <a:t>府有</a:t>
            </a:r>
            <a:r>
              <a:rPr lang="ja-JP" altLang="en-US" sz="1000" dirty="0" smtClean="0">
                <a:solidFill>
                  <a:schemeClr val="tx1"/>
                </a:solidFill>
              </a:rPr>
              <a:t>施設等の有効活用</a:t>
            </a:r>
            <a:endParaRPr kumimoji="1" lang="en-US" altLang="ja-JP" sz="1000" dirty="0">
              <a:solidFill>
                <a:schemeClr val="tx1"/>
              </a:solidFill>
            </a:endParaRPr>
          </a:p>
        </p:txBody>
      </p:sp>
      <p:sp>
        <p:nvSpPr>
          <p:cNvPr id="17" name="正方形/長方形 16"/>
          <p:cNvSpPr/>
          <p:nvPr/>
        </p:nvSpPr>
        <p:spPr>
          <a:xfrm>
            <a:off x="2115839" y="2276872"/>
            <a:ext cx="2016224" cy="10668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000" u="sng" dirty="0" smtClean="0">
                <a:solidFill>
                  <a:schemeClr val="tx1"/>
                </a:solidFill>
              </a:rPr>
              <a:t>○負の遺産整理</a:t>
            </a:r>
            <a:endParaRPr kumimoji="1" lang="en-US" altLang="ja-JP" sz="1000" u="sng" dirty="0">
              <a:solidFill>
                <a:schemeClr val="tx1"/>
              </a:solidFill>
            </a:endParaRPr>
          </a:p>
          <a:p>
            <a:r>
              <a:rPr lang="ja-JP" altLang="en-US" sz="1000" dirty="0">
                <a:solidFill>
                  <a:schemeClr val="tx1"/>
                </a:solidFill>
              </a:rPr>
              <a:t>　</a:t>
            </a:r>
            <a:r>
              <a:rPr lang="ja-JP" altLang="ja-JP" sz="1000" dirty="0" smtClean="0">
                <a:solidFill>
                  <a:schemeClr val="tx1"/>
                </a:solidFill>
              </a:rPr>
              <a:t>・</a:t>
            </a:r>
            <a:r>
              <a:rPr lang="ja-JP" altLang="en-US" sz="1000" dirty="0" smtClean="0">
                <a:solidFill>
                  <a:schemeClr val="tx1"/>
                </a:solidFill>
              </a:rPr>
              <a:t>企業局事業の収束</a:t>
            </a:r>
            <a:endParaRPr lang="ja-JP" altLang="ja-JP" sz="1000" strike="sngStrike" dirty="0">
              <a:solidFill>
                <a:schemeClr val="tx1"/>
              </a:solidFill>
            </a:endParaRPr>
          </a:p>
          <a:p>
            <a:r>
              <a:rPr lang="ja-JP" altLang="ja-JP" sz="1000" dirty="0">
                <a:solidFill>
                  <a:schemeClr val="tx1"/>
                </a:solidFill>
              </a:rPr>
              <a:t>　</a:t>
            </a:r>
            <a:r>
              <a:rPr lang="ja-JP" altLang="ja-JP" sz="1000" dirty="0" smtClean="0">
                <a:solidFill>
                  <a:schemeClr val="tx1"/>
                </a:solidFill>
              </a:rPr>
              <a:t>・</a:t>
            </a:r>
            <a:r>
              <a:rPr lang="ja-JP" altLang="en-US" sz="1000" dirty="0">
                <a:solidFill>
                  <a:schemeClr val="tx1"/>
                </a:solidFill>
              </a:rPr>
              <a:t>公社</a:t>
            </a:r>
            <a:r>
              <a:rPr lang="ja-JP" altLang="en-US" sz="1000" dirty="0" smtClean="0">
                <a:solidFill>
                  <a:schemeClr val="tx1"/>
                </a:solidFill>
              </a:rPr>
              <a:t>の経営改善</a:t>
            </a:r>
            <a:endParaRPr lang="ja-JP" altLang="ja-JP" sz="1000" dirty="0">
              <a:solidFill>
                <a:schemeClr val="tx1"/>
              </a:solidFill>
            </a:endParaRPr>
          </a:p>
        </p:txBody>
      </p:sp>
      <p:sp>
        <p:nvSpPr>
          <p:cNvPr id="19" name="正方形/長方形 18"/>
          <p:cNvSpPr/>
          <p:nvPr/>
        </p:nvSpPr>
        <p:spPr>
          <a:xfrm>
            <a:off x="4276079" y="2276872"/>
            <a:ext cx="1944216" cy="10668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u="sng" dirty="0" smtClean="0">
                <a:solidFill>
                  <a:sysClr val="windowText" lastClr="000000"/>
                </a:solidFill>
              </a:rPr>
              <a:t>○「収入の範囲内で予算を組む」</a:t>
            </a:r>
            <a:endParaRPr lang="en-US" altLang="ja-JP" sz="1000" u="sng" dirty="0">
              <a:solidFill>
                <a:sysClr val="windowText" lastClr="000000"/>
              </a:solidFill>
            </a:endParaRPr>
          </a:p>
          <a:p>
            <a:r>
              <a:rPr lang="ja-JP" altLang="ja-JP" sz="1000" dirty="0">
                <a:solidFill>
                  <a:sysClr val="windowText" lastClr="000000"/>
                </a:solidFill>
              </a:rPr>
              <a:t>　　</a:t>
            </a:r>
            <a:r>
              <a:rPr lang="ja-JP" altLang="ja-JP" sz="1000" dirty="0" smtClean="0">
                <a:solidFill>
                  <a:sysClr val="windowText" lastClr="000000"/>
                </a:solidFill>
              </a:rPr>
              <a:t>・</a:t>
            </a:r>
            <a:r>
              <a:rPr lang="ja-JP" altLang="en-US" sz="1000" dirty="0" smtClean="0">
                <a:solidFill>
                  <a:sysClr val="windowText" lastClr="000000"/>
                </a:solidFill>
              </a:rPr>
              <a:t>全事務事業をゼロベースで</a:t>
            </a:r>
            <a:r>
              <a:rPr lang="en-US" altLang="ja-JP" sz="1000" dirty="0" smtClean="0">
                <a:solidFill>
                  <a:sysClr val="windowText" lastClr="000000"/>
                </a:solidFill>
              </a:rPr>
              <a:t/>
            </a:r>
            <a:br>
              <a:rPr lang="en-US" altLang="ja-JP" sz="1000" dirty="0" smtClean="0">
                <a:solidFill>
                  <a:sysClr val="windowText" lastClr="000000"/>
                </a:solidFill>
              </a:rPr>
            </a:br>
            <a:r>
              <a:rPr lang="ja-JP" altLang="en-US" sz="1000" dirty="0" smtClean="0">
                <a:solidFill>
                  <a:sysClr val="windowText" lastClr="000000"/>
                </a:solidFill>
              </a:rPr>
              <a:t>　　　見直し・再構築</a:t>
            </a:r>
            <a:endParaRPr lang="en-US" altLang="ja-JP" sz="1000" dirty="0" smtClean="0">
              <a:solidFill>
                <a:sysClr val="windowText" lastClr="000000"/>
              </a:solidFill>
            </a:endParaRPr>
          </a:p>
          <a:p>
            <a:r>
              <a:rPr lang="ja-JP" altLang="en-US" sz="1000" dirty="0">
                <a:solidFill>
                  <a:sysClr val="windowText" lastClr="000000"/>
                </a:solidFill>
              </a:rPr>
              <a:t>　</a:t>
            </a:r>
            <a:r>
              <a:rPr lang="ja-JP" altLang="en-US" sz="1000" dirty="0" smtClean="0">
                <a:solidFill>
                  <a:sysClr val="windowText" lastClr="000000"/>
                </a:solidFill>
              </a:rPr>
              <a:t>　・給与カット・退職手当の減額</a:t>
            </a:r>
            <a:endParaRPr lang="en-US" altLang="ja-JP" sz="1000" dirty="0" smtClean="0">
              <a:solidFill>
                <a:sysClr val="windowText" lastClr="000000"/>
              </a:solidFill>
            </a:endParaRPr>
          </a:p>
          <a:p>
            <a:r>
              <a:rPr lang="ja-JP" altLang="en-US" sz="1000" dirty="0">
                <a:solidFill>
                  <a:sysClr val="windowText" lastClr="000000"/>
                </a:solidFill>
              </a:rPr>
              <a:t>　</a:t>
            </a:r>
            <a:r>
              <a:rPr lang="ja-JP" altLang="en-US" sz="1000" dirty="0" smtClean="0">
                <a:solidFill>
                  <a:sysClr val="windowText" lastClr="000000"/>
                </a:solidFill>
              </a:rPr>
              <a:t>　・歳入の確保</a:t>
            </a:r>
            <a:endParaRPr lang="ja-JP" altLang="ja-JP" sz="1000" dirty="0">
              <a:solidFill>
                <a:sysClr val="windowText" lastClr="000000"/>
              </a:solidFill>
            </a:endParaRPr>
          </a:p>
        </p:txBody>
      </p:sp>
      <p:sp>
        <p:nvSpPr>
          <p:cNvPr id="20" name="正方形/長方形 19"/>
          <p:cNvSpPr/>
          <p:nvPr/>
        </p:nvSpPr>
        <p:spPr>
          <a:xfrm>
            <a:off x="6364312" y="2276872"/>
            <a:ext cx="2016224" cy="10668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000" u="sng" dirty="0" smtClean="0">
                <a:solidFill>
                  <a:sysClr val="windowText" lastClr="000000"/>
                </a:solidFill>
              </a:rPr>
              <a:t>○「自律的な財政運営」</a:t>
            </a:r>
            <a:endParaRPr lang="en-US" altLang="ja-JP" sz="1000" u="sng" dirty="0">
              <a:solidFill>
                <a:sysClr val="windowText" lastClr="000000"/>
              </a:solidFill>
            </a:endParaRPr>
          </a:p>
          <a:p>
            <a:r>
              <a:rPr lang="ja-JP" altLang="ja-JP" sz="1000" dirty="0">
                <a:solidFill>
                  <a:sysClr val="windowText" lastClr="000000"/>
                </a:solidFill>
              </a:rPr>
              <a:t>　</a:t>
            </a:r>
            <a:r>
              <a:rPr lang="ja-JP" altLang="en-US" sz="1000" dirty="0" smtClean="0">
                <a:solidFill>
                  <a:sysClr val="windowText" lastClr="000000"/>
                </a:solidFill>
              </a:rPr>
              <a:t>・主要</a:t>
            </a:r>
            <a:r>
              <a:rPr lang="en-US" altLang="ja-JP" sz="1000" dirty="0" smtClean="0">
                <a:solidFill>
                  <a:schemeClr val="tx1"/>
                </a:solidFill>
              </a:rPr>
              <a:t>400</a:t>
            </a:r>
            <a:r>
              <a:rPr lang="ja-JP" altLang="en-US" sz="1000" dirty="0" smtClean="0">
                <a:solidFill>
                  <a:schemeClr val="tx1"/>
                </a:solidFill>
              </a:rPr>
              <a:t>事業を他府県比較し、</a:t>
            </a:r>
            <a:r>
              <a:rPr lang="en-US" altLang="ja-JP" sz="1000" dirty="0" smtClean="0">
                <a:solidFill>
                  <a:schemeClr val="tx1"/>
                </a:solidFill>
              </a:rPr>
              <a:t/>
            </a:r>
            <a:br>
              <a:rPr lang="en-US" altLang="ja-JP" sz="1000" dirty="0" smtClean="0">
                <a:solidFill>
                  <a:schemeClr val="tx1"/>
                </a:solidFill>
              </a:rPr>
            </a:br>
            <a:r>
              <a:rPr lang="ja-JP" altLang="en-US" sz="1000" dirty="0" smtClean="0">
                <a:solidFill>
                  <a:schemeClr val="tx1"/>
                </a:solidFill>
              </a:rPr>
              <a:t>　　見直し・再構築</a:t>
            </a:r>
            <a:endParaRPr lang="en-US" altLang="ja-JP" sz="1000" dirty="0" smtClean="0">
              <a:solidFill>
                <a:schemeClr val="tx1"/>
              </a:solidFill>
            </a:endParaRPr>
          </a:p>
          <a:p>
            <a:pPr marL="85725"/>
            <a:r>
              <a:rPr lang="ja-JP" altLang="en-US" sz="1000" dirty="0">
                <a:solidFill>
                  <a:schemeClr val="tx1"/>
                </a:solidFill>
              </a:rPr>
              <a:t>・給与カット・退職手当の</a:t>
            </a:r>
            <a:r>
              <a:rPr lang="ja-JP" altLang="en-US" sz="1000" dirty="0" smtClean="0">
                <a:solidFill>
                  <a:schemeClr val="tx1"/>
                </a:solidFill>
              </a:rPr>
              <a:t>減額</a:t>
            </a:r>
            <a:endParaRPr lang="en-US" altLang="ja-JP" sz="1000" dirty="0" smtClean="0">
              <a:solidFill>
                <a:schemeClr val="tx1"/>
              </a:solidFill>
            </a:endParaRPr>
          </a:p>
          <a:p>
            <a:r>
              <a:rPr lang="ja-JP" altLang="en-US" sz="1000" dirty="0">
                <a:solidFill>
                  <a:schemeClr val="tx1"/>
                </a:solidFill>
              </a:rPr>
              <a:t>　</a:t>
            </a:r>
            <a:r>
              <a:rPr lang="ja-JP" altLang="ja-JP" sz="1000" dirty="0" smtClean="0">
                <a:solidFill>
                  <a:schemeClr val="tx1"/>
                </a:solidFill>
              </a:rPr>
              <a:t>・</a:t>
            </a:r>
            <a:r>
              <a:rPr lang="ja-JP" altLang="ja-JP" sz="1000" dirty="0">
                <a:solidFill>
                  <a:schemeClr val="tx1"/>
                </a:solidFill>
              </a:rPr>
              <a:t>歳入の</a:t>
            </a:r>
            <a:r>
              <a:rPr lang="ja-JP" altLang="ja-JP" sz="1000" dirty="0" smtClean="0">
                <a:solidFill>
                  <a:schemeClr val="tx1"/>
                </a:solidFill>
              </a:rPr>
              <a:t>確保</a:t>
            </a:r>
            <a:endParaRPr lang="en-US" altLang="ja-JP" sz="1000" dirty="0">
              <a:solidFill>
                <a:schemeClr val="tx1"/>
              </a:solidFill>
            </a:endParaRPr>
          </a:p>
        </p:txBody>
      </p:sp>
      <p:sp>
        <p:nvSpPr>
          <p:cNvPr id="12" name="テキスト ボックス 1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14</a:t>
            </a:fld>
            <a:endParaRPr kumimoji="1" lang="ja-JP" altLang="en-US" dirty="0"/>
          </a:p>
        </p:txBody>
      </p:sp>
      <p:sp>
        <p:nvSpPr>
          <p:cNvPr id="15" name="テキスト ボックス 14"/>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１．</a:t>
            </a:r>
            <a:endParaRPr lang="en-US" altLang="ja-JP" sz="1600" u="sng" dirty="0" smtClean="0"/>
          </a:p>
        </p:txBody>
      </p:sp>
    </p:spTree>
    <p:extLst>
      <p:ext uri="{BB962C8B-B14F-4D97-AF65-F5344CB8AC3E}">
        <p14:creationId xmlns:p14="http://schemas.microsoft.com/office/powerpoint/2010/main" val="150472647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テキスト ボックス 91"/>
          <p:cNvSpPr txBox="1"/>
          <p:nvPr/>
        </p:nvSpPr>
        <p:spPr>
          <a:xfrm>
            <a:off x="156316" y="885781"/>
            <a:ext cx="5584388" cy="1031051"/>
          </a:xfrm>
          <a:prstGeom prst="rect">
            <a:avLst/>
          </a:prstGeom>
          <a:noFill/>
        </p:spPr>
        <p:txBody>
          <a:bodyPr>
            <a:spAutoFit/>
          </a:bodyPr>
          <a:lstStyle/>
          <a:p>
            <a:pPr marL="95250" indent="-95250">
              <a:buFont typeface="Arial" pitchFamily="34" charset="0"/>
              <a:buChar char="•"/>
              <a:defRPr/>
            </a:pPr>
            <a:r>
              <a:rPr lang="en-US" altLang="ja-JP" sz="1600" dirty="0" smtClean="0">
                <a:latin typeface="+mn-ea"/>
                <a:cs typeface="メイリオ" panose="020B0604030504040204" pitchFamily="50" charset="-128"/>
              </a:rPr>
              <a:t>2012</a:t>
            </a:r>
            <a:r>
              <a:rPr lang="ja-JP" altLang="en-US" sz="1600" dirty="0" smtClean="0">
                <a:latin typeface="+mn-ea"/>
                <a:cs typeface="メイリオ" panose="020B0604030504040204" pitchFamily="50" charset="-128"/>
              </a:rPr>
              <a:t>時点</a:t>
            </a:r>
            <a:r>
              <a:rPr lang="ja-JP" altLang="en-US" sz="1600" dirty="0">
                <a:latin typeface="+mn-ea"/>
                <a:cs typeface="メイリオ" panose="020B0604030504040204" pitchFamily="50" charset="-128"/>
              </a:rPr>
              <a:t>の学類・学部及び課程・学科レベルでは、府大、市大には大きく５つの分野（○印）の重複が見られる。</a:t>
            </a:r>
            <a:endParaRPr lang="en-US" altLang="ja-JP" sz="1600" dirty="0">
              <a:latin typeface="+mn-ea"/>
              <a:cs typeface="メイリオ" panose="020B0604030504040204" pitchFamily="50" charset="-128"/>
            </a:endParaRPr>
          </a:p>
          <a:p>
            <a:pPr>
              <a:defRPr/>
            </a:pPr>
            <a:r>
              <a:rPr lang="ja-JP" altLang="en-US" sz="1600" dirty="0">
                <a:latin typeface="+mn-ea"/>
                <a:cs typeface="メイリオ" panose="020B0604030504040204" pitchFamily="50" charset="-128"/>
              </a:rPr>
              <a:t>　</a:t>
            </a:r>
            <a:r>
              <a:rPr lang="en-US" altLang="ja-JP" sz="1300" dirty="0">
                <a:latin typeface="+mn-ea"/>
                <a:cs typeface="メイリオ" panose="020B0604030504040204" pitchFamily="50" charset="-128"/>
              </a:rPr>
              <a:t>※ </a:t>
            </a:r>
            <a:r>
              <a:rPr lang="ja-JP" altLang="en-US" sz="1300" dirty="0">
                <a:latin typeface="+mn-ea"/>
                <a:cs typeface="メイリオ" panose="020B0604030504040204" pitchFamily="50" charset="-128"/>
              </a:rPr>
              <a:t>（　）内の数字は入学定員。なお、府大は地域保健学域総合リハビリテー</a:t>
            </a:r>
            <a:endParaRPr lang="en-US" altLang="ja-JP" sz="1300" dirty="0">
              <a:latin typeface="+mn-ea"/>
              <a:cs typeface="メイリオ" panose="020B0604030504040204" pitchFamily="50" charset="-128"/>
            </a:endParaRPr>
          </a:p>
          <a:p>
            <a:pPr>
              <a:defRPr/>
            </a:pPr>
            <a:r>
              <a:rPr lang="ja-JP" altLang="en-US" sz="1300" dirty="0">
                <a:latin typeface="+mn-ea"/>
                <a:cs typeface="メイリオ" panose="020B0604030504040204" pitchFamily="50" charset="-128"/>
              </a:rPr>
              <a:t>　　　ション学類を除き、学類単位で定員設定。</a:t>
            </a:r>
            <a:endParaRPr lang="en-US" altLang="ja-JP" sz="1300" strike="sngStrike" dirty="0">
              <a:solidFill>
                <a:srgbClr val="FF0000"/>
              </a:solidFill>
              <a:latin typeface="+mn-ea"/>
              <a:cs typeface="メイリオ" panose="020B0604030504040204" pitchFamily="50" charset="-128"/>
            </a:endParaRPr>
          </a:p>
        </p:txBody>
      </p:sp>
      <p:sp>
        <p:nvSpPr>
          <p:cNvPr id="81" name="正方形/長方形 80"/>
          <p:cNvSpPr/>
          <p:nvPr/>
        </p:nvSpPr>
        <p:spPr>
          <a:xfrm>
            <a:off x="149602" y="332656"/>
            <a:ext cx="2031325" cy="338554"/>
          </a:xfrm>
          <a:prstGeom prst="rect">
            <a:avLst/>
          </a:prstGeom>
        </p:spPr>
        <p:txBody>
          <a:bodyPr wrap="non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■両大学の重複分野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テキスト ボックス 78"/>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149</a:t>
            </a:fld>
            <a:endParaRPr kumimoji="1" lang="ja-JP" altLang="en-US" dirty="0"/>
          </a:p>
        </p:txBody>
      </p:sp>
      <p:sp>
        <p:nvSpPr>
          <p:cNvPr id="84" name="テキスト ボックス 83"/>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a:t>
            </a:r>
            <a:r>
              <a:rPr lang="ja-JP" altLang="en-US" sz="1600" u="sng" dirty="0"/>
              <a:t>４</a:t>
            </a:r>
            <a:r>
              <a:rPr lang="ja-JP" altLang="en-US" sz="1600" u="sng" dirty="0" smtClean="0"/>
              <a:t>．（</a:t>
            </a:r>
            <a:r>
              <a:rPr lang="ja-JP" altLang="en-US" sz="1600" u="sng" dirty="0"/>
              <a:t>７５</a:t>
            </a:r>
            <a:r>
              <a:rPr lang="ja-JP" altLang="en-US" sz="1600" u="sng" dirty="0" smtClean="0"/>
              <a:t>）、市　Ｄ４．（</a:t>
            </a:r>
            <a:r>
              <a:rPr lang="ja-JP" altLang="en-US" sz="1600" u="sng" dirty="0"/>
              <a:t>９０</a:t>
            </a:r>
            <a:r>
              <a:rPr lang="ja-JP" altLang="en-US" sz="1600" u="sng" dirty="0" smtClean="0"/>
              <a:t>）</a:t>
            </a:r>
            <a:endParaRPr lang="en-US" altLang="ja-JP" sz="1600" u="sng"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874713"/>
            <a:ext cx="8748713"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62808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85" name="テキスト ボックス 37"/>
          <p:cNvSpPr txBox="1">
            <a:spLocks noChangeArrowheads="1"/>
          </p:cNvSpPr>
          <p:nvPr/>
        </p:nvSpPr>
        <p:spPr bwMode="auto">
          <a:xfrm>
            <a:off x="3673475" y="1639888"/>
            <a:ext cx="54324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a:t>教員は専門領域ごとの組織（研究院）の所属とし、学生の所属する教育組織（学部・学域、研究科）と機能的に分離する。</a:t>
            </a:r>
          </a:p>
        </p:txBody>
      </p:sp>
      <p:sp>
        <p:nvSpPr>
          <p:cNvPr id="33" name="正方形/長方形 32"/>
          <p:cNvSpPr/>
          <p:nvPr/>
        </p:nvSpPr>
        <p:spPr>
          <a:xfrm>
            <a:off x="149602" y="404664"/>
            <a:ext cx="3877985" cy="338554"/>
          </a:xfrm>
          <a:prstGeom prst="rect">
            <a:avLst/>
          </a:prstGeom>
        </p:spPr>
        <p:txBody>
          <a:bodyPr wrap="non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■新大学構想（案）改革の３本柱の一例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p:cNvSpPr txBox="1"/>
          <p:nvPr/>
        </p:nvSpPr>
        <p:spPr>
          <a:xfrm>
            <a:off x="8460432" y="6502404"/>
            <a:ext cx="683568" cy="369332"/>
          </a:xfrm>
          <a:prstGeom prst="rect">
            <a:avLst/>
          </a:prstGeom>
          <a:noFill/>
        </p:spPr>
        <p:txBody>
          <a:bodyPr wrap="square" rtlCol="0">
            <a:spAutoFit/>
          </a:bodyPr>
          <a:lstStyle/>
          <a:p>
            <a:pPr algn="r"/>
            <a:fld id="{9C53C868-FF21-494D-AF88-8B2AF852388B}" type="slidenum">
              <a:rPr kumimoji="1" lang="ja-JP" altLang="en-US" smtClean="0"/>
              <a:pPr algn="r"/>
              <a:t>150</a:t>
            </a:fld>
            <a:endParaRPr kumimoji="1" lang="ja-JP" altLang="en-US" dirty="0"/>
          </a:p>
        </p:txBody>
      </p:sp>
      <p:sp>
        <p:nvSpPr>
          <p:cNvPr id="35" name="テキスト ボックス 34"/>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a:t>
            </a:r>
            <a:r>
              <a:rPr lang="ja-JP" altLang="en-US" sz="1600" u="sng" dirty="0"/>
              <a:t>４</a:t>
            </a:r>
            <a:r>
              <a:rPr lang="ja-JP" altLang="en-US" sz="1600" u="sng" dirty="0" smtClean="0"/>
              <a:t>．（</a:t>
            </a:r>
            <a:r>
              <a:rPr lang="ja-JP" altLang="en-US" sz="1600" u="sng" dirty="0"/>
              <a:t>７５</a:t>
            </a:r>
            <a:r>
              <a:rPr lang="ja-JP" altLang="en-US" sz="1600" u="sng" dirty="0" smtClean="0"/>
              <a:t>）、市　Ｄ４．（</a:t>
            </a:r>
            <a:r>
              <a:rPr lang="ja-JP" altLang="en-US" sz="1600" u="sng" dirty="0"/>
              <a:t>９０</a:t>
            </a:r>
            <a:r>
              <a:rPr lang="ja-JP" altLang="en-US" sz="1600" u="sng" dirty="0" smtClean="0"/>
              <a:t>）</a:t>
            </a:r>
            <a:endParaRPr lang="en-US" altLang="ja-JP" sz="1600" u="sng"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23900"/>
            <a:ext cx="8785225" cy="598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98452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p:cNvSpPr txBox="1"/>
          <p:nvPr/>
        </p:nvSpPr>
        <p:spPr>
          <a:xfrm>
            <a:off x="498354" y="522553"/>
            <a:ext cx="8322118" cy="58477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smtClean="0">
                <a:latin typeface="+mn-ea"/>
                <a:cs typeface="メイリオ" panose="020B0604030504040204" pitchFamily="50" charset="-128"/>
              </a:rPr>
              <a:t>府大は３大学の統合や全学共通体制の構築、市大はガバナンス改革に取り組むなど</a:t>
            </a:r>
            <a:r>
              <a:rPr lang="ja-JP" altLang="en-US" sz="1600" dirty="0">
                <a:latin typeface="+mn-ea"/>
                <a:cs typeface="メイリオ" panose="020B0604030504040204" pitchFamily="50" charset="-128"/>
              </a:rPr>
              <a:t>、独立行政法人化を機</a:t>
            </a:r>
            <a:r>
              <a:rPr lang="ja-JP" altLang="en-US" sz="1600" dirty="0" smtClean="0">
                <a:latin typeface="+mn-ea"/>
                <a:cs typeface="メイリオ" panose="020B0604030504040204" pitchFamily="50" charset="-128"/>
              </a:rPr>
              <a:t>に着実</a:t>
            </a:r>
            <a:r>
              <a:rPr kumimoji="1" lang="ja-JP" altLang="en-US" sz="1600" dirty="0" smtClean="0">
                <a:latin typeface="+mn-ea"/>
                <a:cs typeface="メイリオ" panose="020B0604030504040204" pitchFamily="50" charset="-128"/>
              </a:rPr>
              <a:t>な改革が進むなか、さらなる発展を求めて両大学の統合</a:t>
            </a:r>
            <a:r>
              <a:rPr lang="ja-JP" altLang="en-US" sz="1600" dirty="0" smtClean="0">
                <a:latin typeface="+mn-ea"/>
                <a:cs typeface="メイリオ" panose="020B0604030504040204" pitchFamily="50" charset="-128"/>
              </a:rPr>
              <a:t>を目指す。</a:t>
            </a:r>
            <a:endParaRPr kumimoji="1" lang="ja-JP" altLang="en-US" sz="1600" dirty="0">
              <a:latin typeface="+mn-ea"/>
              <a:cs typeface="メイリオ" panose="020B0604030504040204" pitchFamily="50" charset="-128"/>
            </a:endParaRPr>
          </a:p>
        </p:txBody>
      </p:sp>
      <p:sp>
        <p:nvSpPr>
          <p:cNvPr id="41" name="テキスト ボックス 40"/>
          <p:cNvSpPr txBox="1"/>
          <p:nvPr/>
        </p:nvSpPr>
        <p:spPr>
          <a:xfrm>
            <a:off x="8460432" y="6502404"/>
            <a:ext cx="683568" cy="369332"/>
          </a:xfrm>
          <a:prstGeom prst="rect">
            <a:avLst/>
          </a:prstGeom>
          <a:noFill/>
        </p:spPr>
        <p:txBody>
          <a:bodyPr wrap="square" rtlCol="0">
            <a:spAutoFit/>
          </a:bodyPr>
          <a:lstStyle/>
          <a:p>
            <a:pPr algn="r"/>
            <a:fld id="{9C53C868-FF21-494D-AF88-8B2AF852388B}" type="slidenum">
              <a:rPr kumimoji="1" lang="ja-JP" altLang="en-US" smtClean="0"/>
              <a:pPr algn="r"/>
              <a:t>151</a:t>
            </a:fld>
            <a:endParaRPr kumimoji="1" lang="ja-JP" altLang="en-US" dirty="0"/>
          </a:p>
        </p:txBody>
      </p:sp>
      <p:sp>
        <p:nvSpPr>
          <p:cNvPr id="22" name="正方形/長方形 21"/>
          <p:cNvSpPr/>
          <p:nvPr/>
        </p:nvSpPr>
        <p:spPr>
          <a:xfrm>
            <a:off x="149602" y="188640"/>
            <a:ext cx="2236510" cy="338554"/>
          </a:xfrm>
          <a:prstGeom prst="rect">
            <a:avLst/>
          </a:prstGeom>
        </p:spPr>
        <p:txBody>
          <a:bodyPr wrap="non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■両大学の改革の流れ</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6012160" y="0"/>
            <a:ext cx="3131840" cy="338554"/>
          </a:xfrm>
          <a:prstGeom prst="rect">
            <a:avLst/>
          </a:prstGeom>
          <a:noFill/>
        </p:spPr>
        <p:txBody>
          <a:bodyPr wrap="square" rtlCol="0">
            <a:spAutoFit/>
          </a:bodyPr>
          <a:lstStyle/>
          <a:p>
            <a:pPr algn="r"/>
            <a:r>
              <a:rPr lang="ja-JP" altLang="en-US" sz="1600" u="sng" dirty="0" smtClean="0"/>
              <a:t>府　Ｄ</a:t>
            </a:r>
            <a:r>
              <a:rPr lang="ja-JP" altLang="en-US" sz="1600" u="sng" dirty="0"/>
              <a:t>４</a:t>
            </a:r>
            <a:r>
              <a:rPr lang="ja-JP" altLang="en-US" sz="1600" u="sng" dirty="0" smtClean="0"/>
              <a:t>．（</a:t>
            </a:r>
            <a:r>
              <a:rPr lang="ja-JP" altLang="en-US" sz="1600" u="sng" dirty="0"/>
              <a:t>７５</a:t>
            </a:r>
            <a:r>
              <a:rPr lang="ja-JP" altLang="en-US" sz="1600" u="sng" dirty="0" smtClean="0"/>
              <a:t>）、市　Ｄ４．（</a:t>
            </a:r>
            <a:r>
              <a:rPr lang="ja-JP" altLang="en-US" sz="1600" u="sng" dirty="0"/>
              <a:t>９０</a:t>
            </a:r>
            <a:r>
              <a:rPr lang="ja-JP" altLang="en-US" sz="1600" u="sng" dirty="0" smtClean="0"/>
              <a:t>）</a:t>
            </a:r>
            <a:endParaRPr lang="en-US" altLang="ja-JP" sz="1600" u="sng" dirty="0" smtClean="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1127125"/>
            <a:ext cx="8821737" cy="555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178344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152</a:t>
            </a:fld>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1220319544"/>
              </p:ext>
            </p:extLst>
          </p:nvPr>
        </p:nvGraphicFramePr>
        <p:xfrm>
          <a:off x="539552" y="679874"/>
          <a:ext cx="8064896" cy="2656212"/>
        </p:xfrm>
        <a:graphic>
          <a:graphicData uri="http://schemas.openxmlformats.org/drawingml/2006/table">
            <a:tbl>
              <a:tblPr firstRow="1">
                <a:tableStyleId>{5940675A-B579-460E-94D1-54222C63F5DA}</a:tableStyleId>
              </a:tblPr>
              <a:tblGrid>
                <a:gridCol w="8064896">
                  <a:extLst>
                    <a:ext uri="{9D8B030D-6E8A-4147-A177-3AD203B41FA5}">
                      <a16:colId xmlns:a16="http://schemas.microsoft.com/office/drawing/2014/main" val="20000"/>
                    </a:ext>
                  </a:extLst>
                </a:gridCol>
              </a:tblGrid>
              <a:tr h="228846">
                <a:tc>
                  <a:txBody>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組織統合</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extLst>
                  <a:ext uri="{0D108BD9-81ED-4DB2-BD59-A6C34878D82A}">
                    <a16:rowId xmlns:a16="http://schemas.microsoft.com/office/drawing/2014/main" val="10000"/>
                  </a:ext>
                </a:extLst>
              </a:tr>
              <a:tr h="580233">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Ａ）　大阪観光局の設置</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802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Ｂ）　港湾の一元管理（港務局）</a:t>
                      </a: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802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Ｃ）　大阪府立産業技術総合研究所／大阪市立工業研究所の統合</a:t>
                      </a: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5802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Ｄ）　大阪産業振興機構／大阪市都市型産業振興センターの統合</a:t>
                      </a: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bl>
          </a:graphicData>
        </a:graphic>
      </p:graphicFrame>
      <p:sp>
        <p:nvSpPr>
          <p:cNvPr id="7" name="テキスト ボックス 6"/>
          <p:cNvSpPr txBox="1"/>
          <p:nvPr/>
        </p:nvSpPr>
        <p:spPr>
          <a:xfrm>
            <a:off x="4355976" y="0"/>
            <a:ext cx="4788024" cy="338554"/>
          </a:xfrm>
          <a:prstGeom prst="rect">
            <a:avLst/>
          </a:prstGeom>
          <a:noFill/>
        </p:spPr>
        <p:txBody>
          <a:bodyPr wrap="square" rtlCol="0">
            <a:spAutoFit/>
          </a:bodyPr>
          <a:lstStyle/>
          <a:p>
            <a:pPr algn="r"/>
            <a:r>
              <a:rPr lang="ja-JP" altLang="en-US" sz="1600" u="sng" dirty="0" smtClean="0"/>
              <a:t>府　</a:t>
            </a:r>
            <a:r>
              <a:rPr lang="en-US" altLang="ja-JP" sz="1600" u="sng" dirty="0" smtClean="0"/>
              <a:t>C5.(63)</a:t>
            </a:r>
            <a:r>
              <a:rPr lang="ja-JP" altLang="en-US" sz="1600" u="sng" dirty="0" smtClean="0"/>
              <a:t>　</a:t>
            </a:r>
            <a:r>
              <a:rPr lang="en-US" altLang="ja-JP" sz="1600" u="sng" dirty="0" smtClean="0"/>
              <a:t>D4.(76</a:t>
            </a:r>
            <a:r>
              <a:rPr lang="ja-JP" altLang="en-US" sz="1600" u="sng" dirty="0" smtClean="0"/>
              <a:t>～</a:t>
            </a:r>
            <a:r>
              <a:rPr lang="en-US" altLang="ja-JP" sz="1600" u="sng" dirty="0" smtClean="0"/>
              <a:t>78</a:t>
            </a:r>
            <a:r>
              <a:rPr lang="ja-JP" altLang="en-US" sz="1600" u="sng" dirty="0" smtClean="0"/>
              <a:t>）、市　</a:t>
            </a:r>
            <a:r>
              <a:rPr lang="en-US" altLang="ja-JP" sz="1600" u="sng" dirty="0" smtClean="0"/>
              <a:t>C8.(81)</a:t>
            </a:r>
            <a:r>
              <a:rPr lang="ja-JP" altLang="en-US" sz="1600" u="sng" dirty="0" smtClean="0"/>
              <a:t>　</a:t>
            </a:r>
            <a:r>
              <a:rPr lang="en-US" altLang="ja-JP" sz="1600" u="sng" dirty="0" smtClean="0"/>
              <a:t>D4(91</a:t>
            </a:r>
            <a:r>
              <a:rPr lang="ja-JP" altLang="en-US" sz="1600" u="sng" dirty="0" smtClean="0"/>
              <a:t>～</a:t>
            </a:r>
            <a:r>
              <a:rPr lang="en-US" altLang="ja-JP" sz="1600" u="sng" dirty="0" smtClean="0"/>
              <a:t>93)</a:t>
            </a:r>
          </a:p>
        </p:txBody>
      </p:sp>
      <p:sp>
        <p:nvSpPr>
          <p:cNvPr id="8" name="テキスト ボックス 7"/>
          <p:cNvSpPr txBox="1"/>
          <p:nvPr/>
        </p:nvSpPr>
        <p:spPr>
          <a:xfrm>
            <a:off x="-14684" y="0"/>
            <a:ext cx="4586684" cy="338554"/>
          </a:xfrm>
          <a:prstGeom prst="rect">
            <a:avLst/>
          </a:prstGeom>
          <a:solidFill>
            <a:srgbClr val="002060"/>
          </a:solidFill>
        </p:spPr>
        <p:txBody>
          <a:bodyPr wrap="square" rtlCol="0">
            <a:spAutoFit/>
          </a:bodyPr>
          <a:lstStyle/>
          <a:p>
            <a:r>
              <a:rPr lang="en-US" altLang="ja-JP" sz="1600" b="1" u="sng" dirty="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　（５）　⑤　その他の組織</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統合</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375614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642" y="268486"/>
            <a:ext cx="5652120" cy="338554"/>
          </a:xfrm>
          <a:prstGeom prst="rect">
            <a:avLst/>
          </a:prstGeom>
          <a:noFill/>
        </p:spPr>
        <p:txBody>
          <a:bodyPr wrap="square" rtlCol="0">
            <a:spAutoFit/>
          </a:bodyPr>
          <a:lstStyle/>
          <a:p>
            <a:r>
              <a:rPr lang="en-US" altLang="ja-JP" sz="1600" u="sng" dirty="0"/>
              <a:t>Ⅴ</a:t>
            </a:r>
            <a:r>
              <a:rPr lang="ja-JP" altLang="en-US" sz="1600" u="sng" dirty="0"/>
              <a:t>　（５）　</a:t>
            </a:r>
            <a:r>
              <a:rPr lang="ja-JP" altLang="en-US" sz="1600" u="sng" dirty="0" smtClean="0"/>
              <a:t>⑤　Ａ　大阪観光局の設置</a:t>
            </a:r>
            <a:endParaRPr kumimoji="1" lang="en-US" altLang="ja-JP" sz="1600" u="sng" dirty="0" smtClean="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0" y="764704"/>
            <a:ext cx="2411760" cy="5262979"/>
          </a:xfrm>
          <a:prstGeom prst="rect">
            <a:avLst/>
          </a:prstGeom>
          <a:noFill/>
        </p:spPr>
        <p:txBody>
          <a:bodyPr wrap="square" rtlCol="0">
            <a:spAutoFit/>
          </a:bodyPr>
          <a:lstStyle/>
          <a:p>
            <a:r>
              <a:rPr kumimoji="1" lang="ja-JP" altLang="en-US" sz="1400" dirty="0" smtClean="0"/>
              <a:t>①分野：都市魅力・観光</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大阪府市大都市局</a:t>
            </a:r>
            <a:endParaRPr kumimoji="1" lang="en-US" altLang="ja-JP" sz="1400" dirty="0" smtClean="0"/>
          </a:p>
          <a:p>
            <a:r>
              <a:rPr lang="ja-JP" altLang="en-US" sz="1400" dirty="0"/>
              <a:t>　</a:t>
            </a:r>
            <a:r>
              <a:rPr lang="ja-JP" altLang="en-US" sz="1400" dirty="0" smtClean="0"/>
              <a:t>　</a:t>
            </a:r>
            <a:r>
              <a:rPr kumimoji="1" lang="ja-JP" altLang="en-US" sz="1400" dirty="0" smtClean="0"/>
              <a:t>府　　</a:t>
            </a:r>
            <a:r>
              <a:rPr lang="ja-JP" altLang="en-US" sz="1400" dirty="0" smtClean="0"/>
              <a:t>府民</a:t>
            </a:r>
            <a:r>
              <a:rPr lang="ja-JP" altLang="en-US" sz="1400" dirty="0"/>
              <a:t>文化</a:t>
            </a:r>
            <a:r>
              <a:rPr kumimoji="1" lang="ja-JP" altLang="en-US" sz="1400" dirty="0" smtClean="0"/>
              <a:t>部</a:t>
            </a:r>
            <a:endParaRPr kumimoji="1" lang="en-US" altLang="ja-JP" sz="1400" dirty="0" smtClean="0"/>
          </a:p>
          <a:p>
            <a:r>
              <a:rPr kumimoji="1" lang="ja-JP" altLang="en-US" sz="1400" dirty="0" smtClean="0"/>
              <a:t>　　市　　経済戦略局</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2011</a:t>
            </a:r>
            <a:r>
              <a:rPr kumimoji="1" lang="ja-JP" altLang="en-US" sz="1400" dirty="0" smtClean="0"/>
              <a:t>年～</a:t>
            </a:r>
            <a:r>
              <a:rPr kumimoji="1" lang="en-US" altLang="ja-JP" sz="1400" dirty="0" smtClean="0"/>
              <a:t>2012</a:t>
            </a:r>
            <a:r>
              <a:rPr kumimoji="1" lang="ja-JP" altLang="en-US" sz="1400" dirty="0" smtClean="0"/>
              <a:t>年</a:t>
            </a:r>
            <a:endParaRPr kumimoji="1" lang="en-US" altLang="ja-JP" sz="1400" dirty="0" smtClean="0"/>
          </a:p>
          <a:p>
            <a:r>
              <a:rPr lang="ja-JP" altLang="en-US" sz="1400" dirty="0"/>
              <a:t>　</a:t>
            </a:r>
            <a:r>
              <a:rPr lang="ja-JP" altLang="en-US" sz="1400" dirty="0" smtClean="0"/>
              <a:t>　「大阪都市魅力創造戦略」</a:t>
            </a:r>
            <a:endParaRPr lang="en-US" altLang="ja-JP" sz="1400" dirty="0" smtClean="0"/>
          </a:p>
          <a:p>
            <a:r>
              <a:rPr kumimoji="1" lang="ja-JP" altLang="en-US" sz="1400" dirty="0"/>
              <a:t>　</a:t>
            </a:r>
            <a:r>
              <a:rPr kumimoji="1" lang="ja-JP" altLang="en-US" sz="1400" dirty="0" smtClean="0"/>
              <a:t>　</a:t>
            </a:r>
            <a:r>
              <a:rPr kumimoji="1" lang="en-US" altLang="ja-JP" sz="1400" dirty="0" smtClean="0"/>
              <a:t>2012</a:t>
            </a:r>
            <a:r>
              <a:rPr kumimoji="1" lang="ja-JP" altLang="en-US" sz="1400" dirty="0" smtClean="0"/>
              <a:t>年</a:t>
            </a:r>
            <a:r>
              <a:rPr kumimoji="1" lang="en-US" altLang="ja-JP" sz="1400" dirty="0" smtClean="0"/>
              <a:t>12</a:t>
            </a:r>
            <a:r>
              <a:rPr kumimoji="1" lang="ja-JP" altLang="en-US" sz="1400" dirty="0" smtClean="0"/>
              <a:t>月</a:t>
            </a:r>
            <a:endParaRPr kumimoji="1" lang="en-US" altLang="ja-JP" sz="1400" dirty="0" smtClean="0"/>
          </a:p>
          <a:p>
            <a:r>
              <a:rPr lang="ja-JP" altLang="en-US" sz="1400" dirty="0"/>
              <a:t>　</a:t>
            </a:r>
            <a:r>
              <a:rPr lang="ja-JP" altLang="en-US" sz="1400" dirty="0" smtClean="0"/>
              <a:t>　「大阪の観光戦略」</a:t>
            </a:r>
            <a:endParaRPr lang="en-US" altLang="ja-JP" sz="1400" dirty="0" smtClean="0"/>
          </a:p>
          <a:p>
            <a:r>
              <a:rPr kumimoji="1" lang="ja-JP" altLang="en-US" sz="1400" dirty="0"/>
              <a:t>　</a:t>
            </a:r>
            <a:r>
              <a:rPr kumimoji="1" lang="ja-JP" altLang="en-US" sz="1400" dirty="0" smtClean="0"/>
              <a:t>　</a:t>
            </a:r>
            <a:r>
              <a:rPr kumimoji="1" lang="en-US" altLang="ja-JP" sz="1400" dirty="0" smtClean="0"/>
              <a:t>2013</a:t>
            </a:r>
            <a:r>
              <a:rPr kumimoji="1" lang="ja-JP" altLang="en-US" sz="1400" dirty="0" smtClean="0"/>
              <a:t>年</a:t>
            </a:r>
            <a:r>
              <a:rPr kumimoji="1" lang="en-US" altLang="ja-JP" sz="1400" dirty="0" smtClean="0"/>
              <a:t>4</a:t>
            </a:r>
            <a:r>
              <a:rPr kumimoji="1" lang="ja-JP" altLang="en-US" sz="1400" dirty="0" smtClean="0"/>
              <a:t>月</a:t>
            </a:r>
            <a:endParaRPr kumimoji="1" lang="en-US" altLang="ja-JP" sz="1400" dirty="0" smtClean="0"/>
          </a:p>
          <a:p>
            <a:r>
              <a:rPr lang="ja-JP" altLang="en-US" sz="1400" dirty="0"/>
              <a:t>　</a:t>
            </a:r>
            <a:r>
              <a:rPr lang="ja-JP" altLang="en-US" sz="1400" dirty="0" smtClean="0"/>
              <a:t>　大阪観光局スタート</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1043202729"/>
              </p:ext>
            </p:extLst>
          </p:nvPr>
        </p:nvGraphicFramePr>
        <p:xfrm>
          <a:off x="2326104" y="615312"/>
          <a:ext cx="6696744" cy="5874256"/>
        </p:xfrm>
        <a:graphic>
          <a:graphicData uri="http://schemas.openxmlformats.org/drawingml/2006/table">
            <a:tbl>
              <a:tblPr firstRow="1">
                <a:tableStyleId>{5940675A-B579-460E-94D1-54222C63F5DA}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494337">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改革前の課題</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Why</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改革の方向性</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Vision)</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何をどう改革したか</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What</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主な成果</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Outcome</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extLst>
                  <a:ext uri="{0D108BD9-81ED-4DB2-BD59-A6C34878D82A}">
                    <a16:rowId xmlns:a16="http://schemas.microsoft.com/office/drawing/2014/main" val="10000"/>
                  </a:ext>
                </a:extLst>
              </a:tr>
              <a:tr h="5356096">
                <a:tc>
                  <a:txBody>
                    <a:bodyPr/>
                    <a:lstStyle/>
                    <a:p>
                      <a:pPr marL="36000" lvl="0" algn="l"/>
                      <a:r>
                        <a:rPr kumimoji="1" lang="ja-JP" altLang="en-US" sz="1200" dirty="0" smtClean="0">
                          <a:latin typeface="HGPｺﾞｼｯｸM" panose="020B0600000000000000" pitchFamily="50" charset="-128"/>
                          <a:ea typeface="HGPｺﾞｼｯｸM" panose="020B0600000000000000" pitchFamily="50" charset="-128"/>
                        </a:rPr>
                        <a:t>○観光振興策は主に行政主導の企画立案。プロ目線での戦略がなかった。</a:t>
                      </a:r>
                      <a:endParaRPr kumimoji="1" lang="en-US" altLang="ja-JP" sz="1200" dirty="0" smtClean="0">
                        <a:latin typeface="HGPｺﾞｼｯｸM" panose="020B0600000000000000" pitchFamily="50" charset="-128"/>
                        <a:ea typeface="HGPｺﾞｼｯｸM" panose="020B0600000000000000" pitchFamily="50" charset="-128"/>
                      </a:endParaRPr>
                    </a:p>
                    <a:p>
                      <a:pPr marL="36000" algn="l"/>
                      <a:endParaRPr kumimoji="1" lang="en-US" altLang="ja-JP" sz="1200" dirty="0" smtClean="0">
                        <a:latin typeface="HGPｺﾞｼｯｸM" panose="020B0600000000000000" pitchFamily="50" charset="-128"/>
                        <a:ea typeface="HGPｺﾞｼｯｸM" panose="020B0600000000000000" pitchFamily="50" charset="-128"/>
                      </a:endParaRPr>
                    </a:p>
                    <a:p>
                      <a:pPr marL="36000" algn="l"/>
                      <a:r>
                        <a:rPr kumimoji="1" lang="ja-JP" altLang="en-US" sz="1200" dirty="0" smtClean="0">
                          <a:latin typeface="HGPｺﾞｼｯｸM" panose="020B0600000000000000" pitchFamily="50" charset="-128"/>
                          <a:ea typeface="HGPｺﾞｼｯｸM" panose="020B0600000000000000" pitchFamily="50" charset="-128"/>
                        </a:rPr>
                        <a:t>○府内の観光拠点は大阪市内が多いが、府・市がバラバラに施策を展開していた。</a:t>
                      </a:r>
                      <a:endParaRPr kumimoji="1" lang="ja-JP" altLang="en-US" sz="1200" dirty="0">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○大阪府市の観光に関する戦略の一本化</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○オール大阪（大阪府・市・経済界）で観光プロモーション推進体制を構築。民間の経験・ノウハウを活かした施策実施体制を整備。</a:t>
                      </a:r>
                      <a:endParaRPr kumimoji="1" lang="ja-JP" altLang="en-US" sz="1200" dirty="0">
                        <a:latin typeface="HGPｺﾞｼｯｸM" panose="020B0600000000000000" pitchFamily="50" charset="-128"/>
                        <a:ea typeface="HGPｺﾞｼｯｸM" panose="020B0600000000000000" pitchFamily="50" charset="-128"/>
                      </a:endParaRPr>
                    </a:p>
                  </a:txBody>
                  <a:tcPr/>
                </a:tc>
                <a:tc>
                  <a:txBody>
                    <a:bodyPr/>
                    <a:lstStyle/>
                    <a:p>
                      <a:pPr algn="l">
                        <a:spcBef>
                          <a:spcPts val="600"/>
                        </a:spcBef>
                      </a:pPr>
                      <a:r>
                        <a:rPr kumimoji="1" lang="ja-JP" altLang="en-US" sz="1200" dirty="0" smtClean="0">
                          <a:latin typeface="HGPｺﾞｼｯｸM" panose="020B0600000000000000" pitchFamily="50" charset="-128"/>
                          <a:ea typeface="HGPｺﾞｼｯｸM" panose="020B0600000000000000" pitchFamily="50" charset="-128"/>
                        </a:rPr>
                        <a:t>○府市共通の戦略として「大阪の観光戦略」を策定</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en-US" altLang="ja-JP" sz="1100" dirty="0" smtClean="0">
                          <a:latin typeface="HGPｺﾞｼｯｸM" panose="020B0600000000000000" pitchFamily="50" charset="-128"/>
                          <a:ea typeface="HGPｺﾞｼｯｸM" panose="020B0600000000000000" pitchFamily="50" charset="-128"/>
                        </a:rPr>
                        <a:t>※2020</a:t>
                      </a:r>
                      <a:r>
                        <a:rPr kumimoji="1" lang="ja-JP" altLang="en-US" sz="1100" dirty="0" smtClean="0">
                          <a:latin typeface="HGPｺﾞｼｯｸM" panose="020B0600000000000000" pitchFamily="50" charset="-128"/>
                          <a:ea typeface="HGPｺﾞｼｯｸM" panose="020B0600000000000000" pitchFamily="50" charset="-128"/>
                        </a:rPr>
                        <a:t>年までの数値</a:t>
                      </a:r>
                      <a:endParaRPr kumimoji="1" lang="en-US" altLang="ja-JP" sz="1100" dirty="0" smtClean="0">
                        <a:latin typeface="HGPｺﾞｼｯｸM" panose="020B0600000000000000" pitchFamily="50" charset="-128"/>
                        <a:ea typeface="HGPｺﾞｼｯｸM" panose="020B0600000000000000" pitchFamily="50" charset="-128"/>
                      </a:endParaRPr>
                    </a:p>
                    <a:p>
                      <a:pPr algn="l"/>
                      <a:r>
                        <a:rPr kumimoji="1" lang="ja-JP" altLang="en-US" sz="1100" dirty="0" smtClean="0">
                          <a:latin typeface="HGPｺﾞｼｯｸM" panose="020B0600000000000000" pitchFamily="50" charset="-128"/>
                          <a:ea typeface="HGPｺﾞｼｯｸM" panose="020B0600000000000000" pitchFamily="50" charset="-128"/>
                        </a:rPr>
                        <a:t>➣目標：</a:t>
                      </a:r>
                      <a:endParaRPr kumimoji="1" lang="en-US" altLang="ja-JP" sz="1100" dirty="0" smtClean="0">
                        <a:latin typeface="HGPｺﾞｼｯｸM" panose="020B0600000000000000" pitchFamily="50" charset="-128"/>
                        <a:ea typeface="HGPｺﾞｼｯｸM" panose="020B0600000000000000" pitchFamily="50" charset="-128"/>
                      </a:endParaRPr>
                    </a:p>
                    <a:p>
                      <a:pPr marL="177800" indent="-177800" algn="l"/>
                      <a:r>
                        <a:rPr kumimoji="1" lang="ja-JP" altLang="en-US" sz="1100" dirty="0" smtClean="0">
                          <a:latin typeface="HGPｺﾞｼｯｸM" panose="020B0600000000000000" pitchFamily="50" charset="-128"/>
                          <a:ea typeface="HGPｺﾞｼｯｸM" panose="020B0600000000000000" pitchFamily="50" charset="-128"/>
                        </a:rPr>
                        <a:t>　①来阪外国人旅行者数　</a:t>
                      </a:r>
                      <a:r>
                        <a:rPr kumimoji="1" lang="en-US" altLang="ja-JP" sz="1100" dirty="0" smtClean="0">
                          <a:latin typeface="HGPｺﾞｼｯｸM" panose="020B0600000000000000" pitchFamily="50" charset="-128"/>
                          <a:ea typeface="HGPｺﾞｼｯｸM" panose="020B0600000000000000" pitchFamily="50" charset="-128"/>
                        </a:rPr>
                        <a:t>650</a:t>
                      </a:r>
                      <a:r>
                        <a:rPr kumimoji="1" lang="ja-JP" altLang="en-US" sz="1100" dirty="0" smtClean="0">
                          <a:latin typeface="HGPｺﾞｼｯｸM" panose="020B0600000000000000" pitchFamily="50" charset="-128"/>
                          <a:ea typeface="HGPｺﾞｼｯｸM" panose="020B0600000000000000" pitchFamily="50" charset="-128"/>
                        </a:rPr>
                        <a:t>万人（</a:t>
                      </a:r>
                      <a:r>
                        <a:rPr kumimoji="1" lang="en-US" altLang="ja-JP" sz="1100" dirty="0" smtClean="0">
                          <a:latin typeface="HGPｺﾞｼｯｸM" panose="020B0600000000000000" pitchFamily="50" charset="-128"/>
                          <a:ea typeface="HGPｺﾞｼｯｸM" panose="020B0600000000000000" pitchFamily="50" charset="-128"/>
                        </a:rPr>
                        <a:t>2011</a:t>
                      </a:r>
                      <a:r>
                        <a:rPr kumimoji="1" lang="ja-JP" altLang="en-US" sz="1100" dirty="0" smtClean="0">
                          <a:latin typeface="HGPｺﾞｼｯｸM" panose="020B0600000000000000" pitchFamily="50" charset="-128"/>
                          <a:ea typeface="HGPｺﾞｼｯｸM" panose="020B0600000000000000" pitchFamily="50" charset="-128"/>
                        </a:rPr>
                        <a:t>年　</a:t>
                      </a:r>
                      <a:r>
                        <a:rPr kumimoji="1" lang="en-US" altLang="ja-JP" sz="1100" dirty="0" smtClean="0">
                          <a:latin typeface="HGPｺﾞｼｯｸM" panose="020B0600000000000000" pitchFamily="50" charset="-128"/>
                          <a:ea typeface="HGPｺﾞｼｯｸM" panose="020B0600000000000000" pitchFamily="50" charset="-128"/>
                        </a:rPr>
                        <a:t>158</a:t>
                      </a:r>
                      <a:r>
                        <a:rPr kumimoji="1" lang="ja-JP" altLang="en-US" sz="1100" dirty="0" smtClean="0">
                          <a:latin typeface="HGPｺﾞｼｯｸM" panose="020B0600000000000000" pitchFamily="50" charset="-128"/>
                          <a:ea typeface="HGPｺﾞｼｯｸM" panose="020B0600000000000000" pitchFamily="50" charset="-128"/>
                        </a:rPr>
                        <a:t>万人）</a:t>
                      </a:r>
                      <a:endParaRPr kumimoji="1" lang="en-US" altLang="ja-JP" sz="1100" dirty="0" smtClean="0">
                        <a:latin typeface="HGPｺﾞｼｯｸM" panose="020B0600000000000000" pitchFamily="50" charset="-128"/>
                        <a:ea typeface="HGPｺﾞｼｯｸM" panose="020B0600000000000000" pitchFamily="50" charset="-128"/>
                      </a:endParaRPr>
                    </a:p>
                    <a:p>
                      <a:pPr marL="177800" indent="-177800" algn="l"/>
                      <a:r>
                        <a:rPr kumimoji="1" lang="ja-JP" altLang="en-US" sz="1100" dirty="0" smtClean="0">
                          <a:latin typeface="HGPｺﾞｼｯｸM" panose="020B0600000000000000" pitchFamily="50" charset="-128"/>
                          <a:ea typeface="HGPｺﾞｼｯｸM" panose="020B0600000000000000" pitchFamily="50" charset="-128"/>
                        </a:rPr>
                        <a:t>　②外国人延べ宿泊者数　</a:t>
                      </a:r>
                      <a:r>
                        <a:rPr kumimoji="1" lang="en-US" altLang="ja-JP" sz="1100" dirty="0" smtClean="0">
                          <a:latin typeface="HGPｺﾞｼｯｸM" panose="020B0600000000000000" pitchFamily="50" charset="-128"/>
                          <a:ea typeface="HGPｺﾞｼｯｸM" panose="020B0600000000000000" pitchFamily="50" charset="-128"/>
                        </a:rPr>
                        <a:t>900</a:t>
                      </a:r>
                      <a:r>
                        <a:rPr kumimoji="1" lang="ja-JP" altLang="en-US" sz="1100" dirty="0" smtClean="0">
                          <a:latin typeface="HGPｺﾞｼｯｸM" panose="020B0600000000000000" pitchFamily="50" charset="-128"/>
                          <a:ea typeface="HGPｺﾞｼｯｸM" panose="020B0600000000000000" pitchFamily="50" charset="-128"/>
                        </a:rPr>
                        <a:t>万人（</a:t>
                      </a:r>
                      <a:r>
                        <a:rPr kumimoji="1" lang="en-US" altLang="ja-JP" sz="1100" dirty="0" smtClean="0">
                          <a:latin typeface="HGPｺﾞｼｯｸM" panose="020B0600000000000000" pitchFamily="50" charset="-128"/>
                          <a:ea typeface="HGPｺﾞｼｯｸM" panose="020B0600000000000000" pitchFamily="50" charset="-128"/>
                        </a:rPr>
                        <a:t>2011</a:t>
                      </a:r>
                      <a:r>
                        <a:rPr kumimoji="1" lang="ja-JP" altLang="en-US" sz="1100" dirty="0" smtClean="0">
                          <a:latin typeface="HGPｺﾞｼｯｸM" panose="020B0600000000000000" pitchFamily="50" charset="-128"/>
                          <a:ea typeface="HGPｺﾞｼｯｸM" panose="020B0600000000000000" pitchFamily="50" charset="-128"/>
                        </a:rPr>
                        <a:t>年　</a:t>
                      </a:r>
                      <a:r>
                        <a:rPr kumimoji="1" lang="en-US" altLang="ja-JP" sz="1100" dirty="0" smtClean="0">
                          <a:latin typeface="HGPｺﾞｼｯｸM" panose="020B0600000000000000" pitchFamily="50" charset="-128"/>
                          <a:ea typeface="HGPｺﾞｼｯｸM" panose="020B0600000000000000" pitchFamily="50" charset="-128"/>
                        </a:rPr>
                        <a:t>237</a:t>
                      </a:r>
                      <a:r>
                        <a:rPr kumimoji="1" lang="ja-JP" altLang="en-US" sz="1100" dirty="0" smtClean="0">
                          <a:latin typeface="HGPｺﾞｼｯｸM" panose="020B0600000000000000" pitchFamily="50" charset="-128"/>
                          <a:ea typeface="HGPｺﾞｼｯｸM" panose="020B0600000000000000" pitchFamily="50" charset="-128"/>
                        </a:rPr>
                        <a:t>万人）</a:t>
                      </a:r>
                      <a:endParaRPr kumimoji="1" lang="en-US" altLang="ja-JP" sz="1100" dirty="0" smtClean="0">
                        <a:latin typeface="HGPｺﾞｼｯｸM" panose="020B0600000000000000" pitchFamily="50" charset="-128"/>
                        <a:ea typeface="HGPｺﾞｼｯｸM" panose="020B0600000000000000" pitchFamily="50" charset="-128"/>
                      </a:endParaRPr>
                    </a:p>
                    <a:p>
                      <a:pPr marL="88900" indent="-88900" algn="l"/>
                      <a:r>
                        <a:rPr kumimoji="1" lang="ja-JP" altLang="en-US" sz="1100" dirty="0" smtClean="0">
                          <a:latin typeface="HGPｺﾞｼｯｸM" panose="020B0600000000000000" pitchFamily="50" charset="-128"/>
                          <a:ea typeface="HGPｺﾞｼｯｸM" panose="020B0600000000000000" pitchFamily="50" charset="-128"/>
                        </a:rPr>
                        <a:t>➣消費効果：大阪における</a:t>
                      </a:r>
                      <a:r>
                        <a:rPr kumimoji="1" lang="ja-JP" altLang="en-US" sz="1100" u="none" dirty="0" smtClean="0">
                          <a:latin typeface="HGPｺﾞｼｯｸM" panose="020B0600000000000000" pitchFamily="50" charset="-128"/>
                          <a:ea typeface="HGPｺﾞｼｯｸM" panose="020B0600000000000000" pitchFamily="50" charset="-128"/>
                        </a:rPr>
                        <a:t>外国人宿泊者による消費額　</a:t>
                      </a:r>
                      <a:r>
                        <a:rPr kumimoji="1" lang="en-US" altLang="ja-JP" sz="1100" u="none" dirty="0" smtClean="0">
                          <a:latin typeface="HGPｺﾞｼｯｸM" panose="020B0600000000000000" pitchFamily="50" charset="-128"/>
                          <a:ea typeface="HGPｺﾞｼｯｸM" panose="020B0600000000000000" pitchFamily="50" charset="-128"/>
                        </a:rPr>
                        <a:t>1,820</a:t>
                      </a:r>
                      <a:r>
                        <a:rPr kumimoji="1" lang="ja-JP" altLang="en-US" sz="1100" u="none" dirty="0" smtClean="0">
                          <a:latin typeface="HGPｺﾞｼｯｸM" panose="020B0600000000000000" pitchFamily="50" charset="-128"/>
                          <a:ea typeface="HGPｺﾞｼｯｸM" panose="020B0600000000000000" pitchFamily="50" charset="-128"/>
                        </a:rPr>
                        <a:t>億円（</a:t>
                      </a:r>
                      <a:r>
                        <a:rPr kumimoji="1" lang="en-US" altLang="ja-JP" sz="1100" u="none" dirty="0" smtClean="0">
                          <a:latin typeface="HGPｺﾞｼｯｸM" panose="020B0600000000000000" pitchFamily="50" charset="-128"/>
                          <a:ea typeface="HGPｺﾞｼｯｸM" panose="020B0600000000000000" pitchFamily="50" charset="-128"/>
                        </a:rPr>
                        <a:t>2011</a:t>
                      </a:r>
                      <a:r>
                        <a:rPr kumimoji="1" lang="ja-JP" altLang="en-US" sz="1100" u="none" dirty="0" smtClean="0">
                          <a:latin typeface="HGPｺﾞｼｯｸM" panose="020B0600000000000000" pitchFamily="50" charset="-128"/>
                          <a:ea typeface="HGPｺﾞｼｯｸM" panose="020B0600000000000000" pitchFamily="50" charset="-128"/>
                        </a:rPr>
                        <a:t>年　</a:t>
                      </a:r>
                      <a:r>
                        <a:rPr kumimoji="1" lang="en-US" altLang="ja-JP" sz="1100" u="none" dirty="0" smtClean="0">
                          <a:latin typeface="HGPｺﾞｼｯｸM" panose="020B0600000000000000" pitchFamily="50" charset="-128"/>
                          <a:ea typeface="HGPｺﾞｼｯｸM" panose="020B0600000000000000" pitchFamily="50" charset="-128"/>
                        </a:rPr>
                        <a:t>480</a:t>
                      </a:r>
                      <a:r>
                        <a:rPr kumimoji="1" lang="ja-JP" altLang="en-US" sz="1100" u="none" dirty="0" smtClean="0">
                          <a:latin typeface="HGPｺﾞｼｯｸM" panose="020B0600000000000000" pitchFamily="50" charset="-128"/>
                          <a:ea typeface="HGPｺﾞｼｯｸM" panose="020B0600000000000000" pitchFamily="50" charset="-128"/>
                        </a:rPr>
                        <a:t>億円）</a:t>
                      </a:r>
                      <a:endParaRPr kumimoji="1" lang="en-US" altLang="ja-JP" sz="1100" u="none" dirty="0" smtClean="0">
                        <a:latin typeface="HGPｺﾞｼｯｸM" panose="020B0600000000000000" pitchFamily="50" charset="-128"/>
                        <a:ea typeface="HGPｺﾞｼｯｸM" panose="020B0600000000000000" pitchFamily="50" charset="-128"/>
                      </a:endParaRPr>
                    </a:p>
                    <a:p>
                      <a:pPr algn="l">
                        <a:spcBef>
                          <a:spcPts val="600"/>
                        </a:spcBef>
                      </a:pPr>
                      <a:r>
                        <a:rPr kumimoji="1" lang="ja-JP" altLang="en-US" sz="1200" u="none" dirty="0" smtClean="0">
                          <a:latin typeface="HGPｺﾞｼｯｸM" panose="020B0600000000000000" pitchFamily="50" charset="-128"/>
                          <a:ea typeface="HGPｺﾞｼｯｸM" panose="020B0600000000000000" pitchFamily="50" charset="-128"/>
                        </a:rPr>
                        <a:t>○「大阪観光局」を府・市・経済界で設置（</a:t>
                      </a:r>
                      <a:r>
                        <a:rPr kumimoji="1" lang="en-US" altLang="ja-JP" sz="1200" u="none" dirty="0" smtClean="0">
                          <a:latin typeface="HGPｺﾞｼｯｸM" panose="020B0600000000000000" pitchFamily="50" charset="-128"/>
                          <a:ea typeface="HGPｺﾞｼｯｸM" panose="020B0600000000000000" pitchFamily="50" charset="-128"/>
                        </a:rPr>
                        <a:t>2013</a:t>
                      </a:r>
                      <a:r>
                        <a:rPr kumimoji="1" lang="ja-JP" altLang="en-US" sz="1200" u="none" dirty="0" smtClean="0">
                          <a:latin typeface="HGPｺﾞｼｯｸM" panose="020B0600000000000000" pitchFamily="50" charset="-128"/>
                          <a:ea typeface="HGPｺﾞｼｯｸM" panose="020B0600000000000000" pitchFamily="50" charset="-128"/>
                        </a:rPr>
                        <a:t>年</a:t>
                      </a:r>
                      <a:r>
                        <a:rPr kumimoji="1" lang="en-US" altLang="ja-JP" sz="1200" u="none" dirty="0" smtClean="0">
                          <a:latin typeface="HGPｺﾞｼｯｸM" panose="020B0600000000000000" pitchFamily="50" charset="-128"/>
                          <a:ea typeface="HGPｺﾞｼｯｸM" panose="020B0600000000000000" pitchFamily="50" charset="-128"/>
                        </a:rPr>
                        <a:t>4</a:t>
                      </a:r>
                      <a:r>
                        <a:rPr kumimoji="1" lang="ja-JP" altLang="en-US" sz="1200" u="none" dirty="0" smtClean="0">
                          <a:latin typeface="HGPｺﾞｼｯｸM" panose="020B0600000000000000" pitchFamily="50" charset="-128"/>
                          <a:ea typeface="HGPｺﾞｼｯｸM" panose="020B0600000000000000" pitchFamily="50" charset="-128"/>
                        </a:rPr>
                        <a:t>月）</a:t>
                      </a:r>
                      <a:endParaRPr kumimoji="1" lang="en-US" altLang="ja-JP" sz="1200" u="none"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　民間の経験豊富な観光のプロ人材を局長として配置し、トップマネジメントを発揮。事業目標の達成と結果責任を連動させながら事業実施。</a:t>
                      </a:r>
                      <a:endParaRPr kumimoji="1" lang="en-US" altLang="ja-JP" sz="1200" u="none" strike="dblStrike" baseline="0" dirty="0" smtClean="0">
                        <a:latin typeface="HGPｺﾞｼｯｸM" panose="020B0600000000000000" pitchFamily="50" charset="-128"/>
                        <a:ea typeface="HGPｺﾞｼｯｸM" panose="020B0600000000000000" pitchFamily="50" charset="-128"/>
                      </a:endParaRPr>
                    </a:p>
                    <a:p>
                      <a:pPr algn="l"/>
                      <a:endParaRPr kumimoji="1" lang="en-US" altLang="ja-JP" sz="1200" u="none"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○府市分担金</a:t>
                      </a:r>
                      <a:endParaRPr kumimoji="1" lang="en-US" altLang="ja-JP" sz="1200" u="none"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府</a:t>
                      </a:r>
                      <a:r>
                        <a:rPr kumimoji="1" lang="en-US" altLang="ja-JP" sz="1200" u="none" dirty="0" smtClean="0">
                          <a:latin typeface="HGPｺﾞｼｯｸM" panose="020B0600000000000000" pitchFamily="50" charset="-128"/>
                          <a:ea typeface="HGPｺﾞｼｯｸM" panose="020B0600000000000000" pitchFamily="50" charset="-128"/>
                        </a:rPr>
                        <a:t>2.5</a:t>
                      </a:r>
                      <a:r>
                        <a:rPr kumimoji="1" lang="ja-JP" altLang="en-US" sz="1200" u="none" dirty="0" smtClean="0">
                          <a:latin typeface="HGPｺﾞｼｯｸM" panose="020B0600000000000000" pitchFamily="50" charset="-128"/>
                          <a:ea typeface="HGPｺﾞｼｯｸM" panose="020B0600000000000000" pitchFamily="50" charset="-128"/>
                        </a:rPr>
                        <a:t>億円、市</a:t>
                      </a:r>
                      <a:r>
                        <a:rPr kumimoji="1" lang="en-US" altLang="ja-JP" sz="1200" u="none" dirty="0" smtClean="0">
                          <a:latin typeface="HGPｺﾞｼｯｸM" panose="020B0600000000000000" pitchFamily="50" charset="-128"/>
                          <a:ea typeface="HGPｺﾞｼｯｸM" panose="020B0600000000000000" pitchFamily="50" charset="-128"/>
                        </a:rPr>
                        <a:t>2.5</a:t>
                      </a:r>
                      <a:r>
                        <a:rPr kumimoji="1" lang="ja-JP" altLang="en-US" sz="1200" u="none" dirty="0" smtClean="0">
                          <a:latin typeface="HGPｺﾞｼｯｸM" panose="020B0600000000000000" pitchFamily="50" charset="-128"/>
                          <a:ea typeface="HGPｺﾞｼｯｸM" panose="020B0600000000000000" pitchFamily="50" charset="-128"/>
                        </a:rPr>
                        <a:t>億円</a:t>
                      </a:r>
                      <a:endParaRPr kumimoji="1" lang="en-US" altLang="ja-JP" sz="1200" u="none" strike="dblStrike" baseline="0"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marL="88900" indent="-88900" algn="l"/>
                      <a:r>
                        <a:rPr kumimoji="1" lang="ja-JP" altLang="en-US" sz="1200" dirty="0" smtClean="0">
                          <a:latin typeface="HGPｺﾞｼｯｸM" panose="020B0600000000000000" pitchFamily="50" charset="-128"/>
                          <a:ea typeface="HGPｺﾞｼｯｸM" panose="020B0600000000000000" pitchFamily="50" charset="-128"/>
                        </a:rPr>
                        <a:t>○従来とは違う、新たな</a:t>
                      </a:r>
                      <a:r>
                        <a:rPr kumimoji="1" lang="ja-JP" altLang="en-US" sz="1200" u="none" dirty="0" smtClean="0">
                          <a:latin typeface="HGPｺﾞｼｯｸM" panose="020B0600000000000000" pitchFamily="50" charset="-128"/>
                          <a:ea typeface="HGPｺﾞｼｯｸM" panose="020B0600000000000000" pitchFamily="50" charset="-128"/>
                        </a:rPr>
                        <a:t>取組み</a:t>
                      </a:r>
                      <a:r>
                        <a:rPr kumimoji="1" lang="ja-JP" altLang="en-US" sz="1000" u="none" dirty="0" smtClean="0">
                          <a:latin typeface="HGPｺﾞｼｯｸM" panose="020B0600000000000000" pitchFamily="50" charset="-128"/>
                          <a:ea typeface="HGPｺﾞｼｯｸM" panose="020B0600000000000000" pitchFamily="50" charset="-128"/>
                        </a:rPr>
                        <a:t>（</a:t>
                      </a:r>
                      <a:r>
                        <a:rPr kumimoji="1" lang="en-US" altLang="ja-JP" sz="1000" u="none" dirty="0" smtClean="0">
                          <a:latin typeface="HGPｺﾞｼｯｸM" panose="020B0600000000000000" pitchFamily="50" charset="-128"/>
                          <a:ea typeface="HGPｺﾞｼｯｸM" panose="020B0600000000000000" pitchFamily="50" charset="-128"/>
                        </a:rPr>
                        <a:t>※</a:t>
                      </a:r>
                      <a:r>
                        <a:rPr kumimoji="1" lang="ja-JP" altLang="en-US" sz="1000" u="none" dirty="0" smtClean="0">
                          <a:latin typeface="HGPｺﾞｼｯｸM" panose="020B0600000000000000" pitchFamily="50" charset="-128"/>
                          <a:ea typeface="HGPｺﾞｼｯｸM" panose="020B0600000000000000" pitchFamily="50" charset="-128"/>
                        </a:rPr>
                        <a:t>）</a:t>
                      </a:r>
                      <a:r>
                        <a:rPr kumimoji="1" lang="ja-JP" altLang="en-US" sz="1200" u="none" dirty="0" smtClean="0">
                          <a:latin typeface="HGPｺﾞｼｯｸM" panose="020B0600000000000000" pitchFamily="50" charset="-128"/>
                          <a:ea typeface="HGPｺﾞｼｯｸM" panose="020B0600000000000000" pitchFamily="50" charset="-128"/>
                        </a:rPr>
                        <a:t>を実施することで、</a:t>
                      </a:r>
                      <a:r>
                        <a:rPr kumimoji="1" lang="en-US" altLang="ja-JP" sz="1200" u="none" dirty="0" smtClean="0">
                          <a:latin typeface="HGPｺﾞｼｯｸM" panose="020B0600000000000000" pitchFamily="50" charset="-128"/>
                          <a:ea typeface="HGPｺﾞｼｯｸM" panose="020B0600000000000000" pitchFamily="50" charset="-128"/>
                        </a:rPr>
                        <a:t>2013</a:t>
                      </a:r>
                      <a:r>
                        <a:rPr kumimoji="1" lang="ja-JP" altLang="en-US" sz="1200" u="none" dirty="0" smtClean="0">
                          <a:latin typeface="HGPｺﾞｼｯｸM" panose="020B0600000000000000" pitchFamily="50" charset="-128"/>
                          <a:ea typeface="HGPｺﾞｼｯｸM" panose="020B0600000000000000" pitchFamily="50" charset="-128"/>
                        </a:rPr>
                        <a:t>年の目標値を概ねクリア</a:t>
                      </a:r>
                      <a:endParaRPr kumimoji="1" lang="en-US" altLang="ja-JP" sz="1200" u="none"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a:t>
                      </a:r>
                      <a:r>
                        <a:rPr kumimoji="1" lang="en-US" altLang="ja-JP" sz="1200" u="none" dirty="0" smtClean="0">
                          <a:latin typeface="HGPｺﾞｼｯｸM" panose="020B0600000000000000" pitchFamily="50" charset="-128"/>
                          <a:ea typeface="HGPｺﾞｼｯｸM" panose="020B0600000000000000" pitchFamily="50" charset="-128"/>
                        </a:rPr>
                        <a:t>2013</a:t>
                      </a:r>
                      <a:r>
                        <a:rPr kumimoji="1" lang="ja-JP" altLang="en-US" sz="1200" u="none" dirty="0" smtClean="0">
                          <a:latin typeface="HGPｺﾞｼｯｸM" panose="020B0600000000000000" pitchFamily="50" charset="-128"/>
                          <a:ea typeface="HGPｺﾞｼｯｸM" panose="020B0600000000000000" pitchFamily="50" charset="-128"/>
                        </a:rPr>
                        <a:t>年実績</a:t>
                      </a:r>
                      <a:r>
                        <a:rPr kumimoji="1" lang="en-US" altLang="ja-JP" sz="1200" u="none" dirty="0" smtClean="0">
                          <a:latin typeface="HGPｺﾞｼｯｸM" panose="020B0600000000000000" pitchFamily="50" charset="-128"/>
                          <a:ea typeface="HGPｺﾞｼｯｸM" panose="020B0600000000000000" pitchFamily="50" charset="-128"/>
                        </a:rPr>
                        <a:t>(</a:t>
                      </a:r>
                      <a:r>
                        <a:rPr kumimoji="1" lang="ja-JP" altLang="en-US" sz="1200" u="none" dirty="0" smtClean="0">
                          <a:latin typeface="HGPｺﾞｼｯｸM" panose="020B0600000000000000" pitchFamily="50" charset="-128"/>
                          <a:ea typeface="HGPｺﾞｼｯｸM" panose="020B0600000000000000" pitchFamily="50" charset="-128"/>
                        </a:rPr>
                        <a:t>目標</a:t>
                      </a:r>
                      <a:r>
                        <a:rPr kumimoji="1" lang="en-US" altLang="ja-JP" sz="1200" u="none" dirty="0" smtClean="0">
                          <a:latin typeface="HGPｺﾞｼｯｸM" panose="020B0600000000000000" pitchFamily="50" charset="-128"/>
                          <a:ea typeface="HGPｺﾞｼｯｸM" panose="020B0600000000000000" pitchFamily="50" charset="-128"/>
                        </a:rPr>
                        <a:t>)</a:t>
                      </a:r>
                    </a:p>
                    <a:p>
                      <a:pPr marL="88900" indent="-88900" algn="l"/>
                      <a:r>
                        <a:rPr kumimoji="1" lang="ja-JP" altLang="en-US" sz="1200" u="none" dirty="0" smtClean="0">
                          <a:latin typeface="HGPｺﾞｼｯｸM" panose="020B0600000000000000" pitchFamily="50" charset="-128"/>
                          <a:ea typeface="HGPｺﾞｼｯｸM" panose="020B0600000000000000" pitchFamily="50" charset="-128"/>
                        </a:rPr>
                        <a:t>　</a:t>
                      </a:r>
                      <a:r>
                        <a:rPr kumimoji="1" lang="ja-JP" altLang="en-US" sz="1100" u="none" dirty="0" smtClean="0">
                          <a:latin typeface="HGPｺﾞｼｯｸM" panose="020B0600000000000000" pitchFamily="50" charset="-128"/>
                          <a:ea typeface="HGPｺﾞｼｯｸM" panose="020B0600000000000000" pitchFamily="50" charset="-128"/>
                        </a:rPr>
                        <a:t>①来阪外国人旅行者数：</a:t>
                      </a:r>
                      <a:r>
                        <a:rPr kumimoji="1" lang="en-US" altLang="ja-JP" sz="1100" u="none" dirty="0" smtClean="0">
                          <a:latin typeface="HGPｺﾞｼｯｸM" panose="020B0600000000000000" pitchFamily="50" charset="-128"/>
                          <a:ea typeface="HGPｺﾞｼｯｸM" panose="020B0600000000000000" pitchFamily="50" charset="-128"/>
                        </a:rPr>
                        <a:t>262</a:t>
                      </a:r>
                      <a:r>
                        <a:rPr kumimoji="1" lang="ja-JP" altLang="en-US" sz="1100" u="none" dirty="0" smtClean="0">
                          <a:latin typeface="HGPｺﾞｼｯｸM" panose="020B0600000000000000" pitchFamily="50" charset="-128"/>
                          <a:ea typeface="HGPｺﾞｼｯｸM" panose="020B0600000000000000" pitchFamily="50" charset="-128"/>
                        </a:rPr>
                        <a:t>万人（</a:t>
                      </a:r>
                      <a:r>
                        <a:rPr kumimoji="1" lang="en-US" altLang="ja-JP" sz="1100" u="none" dirty="0" smtClean="0">
                          <a:latin typeface="HGPｺﾞｼｯｸM" panose="020B0600000000000000" pitchFamily="50" charset="-128"/>
                          <a:ea typeface="HGPｺﾞｼｯｸM" panose="020B0600000000000000" pitchFamily="50" charset="-128"/>
                        </a:rPr>
                        <a:t>260</a:t>
                      </a:r>
                      <a:r>
                        <a:rPr kumimoji="1" lang="ja-JP" altLang="en-US" sz="1100" u="none" dirty="0" smtClean="0">
                          <a:latin typeface="HGPｺﾞｼｯｸM" panose="020B0600000000000000" pitchFamily="50" charset="-128"/>
                          <a:ea typeface="HGPｺﾞｼｯｸM" panose="020B0600000000000000" pitchFamily="50" charset="-128"/>
                        </a:rPr>
                        <a:t>万人）</a:t>
                      </a:r>
                      <a:endParaRPr kumimoji="1" lang="en-US" altLang="ja-JP" sz="1100" u="none" dirty="0" smtClean="0">
                        <a:latin typeface="HGPｺﾞｼｯｸM" panose="020B0600000000000000" pitchFamily="50" charset="-128"/>
                        <a:ea typeface="HGPｺﾞｼｯｸM" panose="020B0600000000000000" pitchFamily="50" charset="-128"/>
                      </a:endParaRPr>
                    </a:p>
                    <a:p>
                      <a:pPr marL="88900" indent="-88900" algn="l"/>
                      <a:r>
                        <a:rPr kumimoji="1" lang="ja-JP" altLang="en-US" sz="1100" u="none" dirty="0" smtClean="0">
                          <a:latin typeface="HGPｺﾞｼｯｸM" panose="020B0600000000000000" pitchFamily="50" charset="-128"/>
                          <a:ea typeface="HGPｺﾞｼｯｸM" panose="020B0600000000000000" pitchFamily="50" charset="-128"/>
                        </a:rPr>
                        <a:t>　②外国人延べ宿泊者数：</a:t>
                      </a:r>
                      <a:r>
                        <a:rPr kumimoji="1" lang="en-US" altLang="ja-JP" sz="1100" u="none" dirty="0" smtClean="0">
                          <a:latin typeface="HGPｺﾞｼｯｸM" panose="020B0600000000000000" pitchFamily="50" charset="-128"/>
                          <a:ea typeface="HGPｺﾞｼｯｸM" panose="020B0600000000000000" pitchFamily="50" charset="-128"/>
                        </a:rPr>
                        <a:t>431</a:t>
                      </a:r>
                      <a:r>
                        <a:rPr kumimoji="1" lang="ja-JP" altLang="en-US" sz="1100" u="none" dirty="0" smtClean="0">
                          <a:latin typeface="HGPｺﾞｼｯｸM" panose="020B0600000000000000" pitchFamily="50" charset="-128"/>
                          <a:ea typeface="HGPｺﾞｼｯｸM" panose="020B0600000000000000" pitchFamily="50" charset="-128"/>
                        </a:rPr>
                        <a:t>万人（</a:t>
                      </a:r>
                      <a:r>
                        <a:rPr kumimoji="1" lang="en-US" altLang="ja-JP" sz="1100" u="none" dirty="0" smtClean="0">
                          <a:latin typeface="HGPｺﾞｼｯｸM" panose="020B0600000000000000" pitchFamily="50" charset="-128"/>
                          <a:ea typeface="HGPｺﾞｼｯｸM" panose="020B0600000000000000" pitchFamily="50" charset="-128"/>
                        </a:rPr>
                        <a:t>350</a:t>
                      </a:r>
                      <a:r>
                        <a:rPr kumimoji="1" lang="ja-JP" altLang="en-US" sz="1100" u="none" dirty="0" smtClean="0">
                          <a:latin typeface="HGPｺﾞｼｯｸM" panose="020B0600000000000000" pitchFamily="50" charset="-128"/>
                          <a:ea typeface="HGPｺﾞｼｯｸM" panose="020B0600000000000000" pitchFamily="50" charset="-128"/>
                        </a:rPr>
                        <a:t>万人）</a:t>
                      </a:r>
                      <a:endParaRPr kumimoji="1" lang="en-US" altLang="ja-JP" sz="1100" u="none" dirty="0" smtClean="0">
                        <a:latin typeface="HGPｺﾞｼｯｸM" panose="020B0600000000000000" pitchFamily="50" charset="-128"/>
                        <a:ea typeface="HGPｺﾞｼｯｸM" panose="020B0600000000000000" pitchFamily="50" charset="-128"/>
                      </a:endParaRPr>
                    </a:p>
                    <a:p>
                      <a:pPr marL="88900" indent="-88900" algn="l"/>
                      <a:r>
                        <a:rPr kumimoji="1" lang="ja-JP" altLang="en-US" sz="1100" u="none" dirty="0" smtClean="0">
                          <a:latin typeface="HGPｺﾞｼｯｸM" panose="020B0600000000000000" pitchFamily="50" charset="-128"/>
                          <a:ea typeface="HGPｺﾞｼｯｸM" panose="020B0600000000000000" pitchFamily="50" charset="-128"/>
                        </a:rPr>
                        <a:t>　③述べ宿泊者数：</a:t>
                      </a:r>
                      <a:r>
                        <a:rPr kumimoji="1" lang="en-US" altLang="ja-JP" sz="1100" u="none" dirty="0" smtClean="0">
                          <a:latin typeface="HGPｺﾞｼｯｸM" panose="020B0600000000000000" pitchFamily="50" charset="-128"/>
                          <a:ea typeface="HGPｺﾞｼｯｸM" panose="020B0600000000000000" pitchFamily="50" charset="-128"/>
                        </a:rPr>
                        <a:t>2,388</a:t>
                      </a:r>
                      <a:r>
                        <a:rPr kumimoji="1" lang="ja-JP" altLang="en-US" sz="1100" u="none" dirty="0" smtClean="0">
                          <a:latin typeface="HGPｺﾞｼｯｸM" panose="020B0600000000000000" pitchFamily="50" charset="-128"/>
                          <a:ea typeface="HGPｺﾞｼｯｸM" panose="020B0600000000000000" pitchFamily="50" charset="-128"/>
                        </a:rPr>
                        <a:t>万人（</a:t>
                      </a:r>
                      <a:r>
                        <a:rPr kumimoji="1" lang="en-US" altLang="ja-JP" sz="1100" u="none" dirty="0" smtClean="0">
                          <a:latin typeface="HGPｺﾞｼｯｸM" panose="020B0600000000000000" pitchFamily="50" charset="-128"/>
                          <a:ea typeface="HGPｺﾞｼｯｸM" panose="020B0600000000000000" pitchFamily="50" charset="-128"/>
                        </a:rPr>
                        <a:t>2,400</a:t>
                      </a:r>
                      <a:r>
                        <a:rPr kumimoji="1" lang="ja-JP" altLang="en-US" sz="1100" u="none" dirty="0" smtClean="0">
                          <a:latin typeface="HGPｺﾞｼｯｸM" panose="020B0600000000000000" pitchFamily="50" charset="-128"/>
                          <a:ea typeface="HGPｺﾞｼｯｸM" panose="020B0600000000000000" pitchFamily="50" charset="-128"/>
                        </a:rPr>
                        <a:t>万人）</a:t>
                      </a:r>
                      <a:endParaRPr kumimoji="1" lang="en-US" altLang="ja-JP" sz="1100" u="none" dirty="0" smtClean="0">
                        <a:latin typeface="HGPｺﾞｼｯｸM" panose="020B0600000000000000" pitchFamily="50" charset="-128"/>
                        <a:ea typeface="HGPｺﾞｼｯｸM" panose="020B0600000000000000" pitchFamily="50" charset="-128"/>
                      </a:endParaRPr>
                    </a:p>
                    <a:p>
                      <a:pPr marL="88900" indent="-88900" algn="l"/>
                      <a:r>
                        <a:rPr kumimoji="1" lang="ja-JP" altLang="en-US" sz="1100" u="none" dirty="0" smtClean="0">
                          <a:latin typeface="HGPｺﾞｼｯｸM" panose="020B0600000000000000" pitchFamily="50" charset="-128"/>
                          <a:ea typeface="HGPｺﾞｼｯｸM" panose="020B0600000000000000" pitchFamily="50" charset="-128"/>
                        </a:rPr>
                        <a:t>　④国際会議開催件数</a:t>
                      </a:r>
                      <a:r>
                        <a:rPr kumimoji="1" lang="en-US" altLang="ja-JP" sz="1100" u="none" dirty="0" smtClean="0">
                          <a:latin typeface="HGPｺﾞｼｯｸM" panose="020B0600000000000000" pitchFamily="50" charset="-128"/>
                          <a:ea typeface="HGPｺﾞｼｯｸM" panose="020B0600000000000000" pitchFamily="50" charset="-128"/>
                        </a:rPr>
                        <a:t>318</a:t>
                      </a:r>
                      <a:r>
                        <a:rPr kumimoji="1" lang="ja-JP" altLang="en-US" sz="1100" u="none" dirty="0" smtClean="0">
                          <a:latin typeface="HGPｺﾞｼｯｸM" panose="020B0600000000000000" pitchFamily="50" charset="-128"/>
                          <a:ea typeface="HGPｺﾞｼｯｸM" panose="020B0600000000000000" pitchFamily="50" charset="-128"/>
                        </a:rPr>
                        <a:t>件（</a:t>
                      </a:r>
                      <a:r>
                        <a:rPr kumimoji="1" lang="en-US" altLang="ja-JP" sz="1100" u="none" dirty="0" smtClean="0">
                          <a:latin typeface="HGPｺﾞｼｯｸM" panose="020B0600000000000000" pitchFamily="50" charset="-128"/>
                          <a:ea typeface="HGPｺﾞｼｯｸM" panose="020B0600000000000000" pitchFamily="50" charset="-128"/>
                        </a:rPr>
                        <a:t>295</a:t>
                      </a:r>
                      <a:r>
                        <a:rPr kumimoji="1" lang="ja-JP" altLang="en-US" sz="1100" u="none" dirty="0" smtClean="0">
                          <a:latin typeface="HGPｺﾞｼｯｸM" panose="020B0600000000000000" pitchFamily="50" charset="-128"/>
                          <a:ea typeface="HGPｺﾞｼｯｸM" panose="020B0600000000000000" pitchFamily="50" charset="-128"/>
                        </a:rPr>
                        <a:t>件）</a:t>
                      </a:r>
                      <a:endParaRPr kumimoji="1" lang="en-US" altLang="ja-JP" sz="1100" u="none" dirty="0" smtClean="0">
                        <a:latin typeface="HGPｺﾞｼｯｸM" panose="020B0600000000000000" pitchFamily="50" charset="-128"/>
                        <a:ea typeface="HGPｺﾞｼｯｸM" panose="020B0600000000000000" pitchFamily="50" charset="-128"/>
                      </a:endParaRPr>
                    </a:p>
                    <a:p>
                      <a:pPr marL="88900" indent="-88900" algn="l"/>
                      <a:r>
                        <a:rPr kumimoji="1" lang="ja-JP" altLang="en-US" sz="1100" u="none" dirty="0" smtClean="0">
                          <a:latin typeface="HGPｺﾞｼｯｸM" panose="020B0600000000000000" pitchFamily="50" charset="-128"/>
                          <a:ea typeface="HGPｺﾞｼｯｸM" panose="020B0600000000000000" pitchFamily="50" charset="-128"/>
                        </a:rPr>
                        <a:t>　⑤</a:t>
                      </a:r>
                      <a:r>
                        <a:rPr kumimoji="1" lang="en-US" altLang="ja-JP" sz="1100" u="none" dirty="0" smtClean="0">
                          <a:latin typeface="HGPｺﾞｼｯｸM" panose="020B0600000000000000" pitchFamily="50" charset="-128"/>
                          <a:ea typeface="HGPｺﾞｼｯｸM" panose="020B0600000000000000" pitchFamily="50" charset="-128"/>
                        </a:rPr>
                        <a:t>MICE</a:t>
                      </a:r>
                      <a:r>
                        <a:rPr kumimoji="1" lang="ja-JP" altLang="en-US" sz="1100" u="none" dirty="0" smtClean="0">
                          <a:latin typeface="HGPｺﾞｼｯｸM" panose="020B0600000000000000" pitchFamily="50" charset="-128"/>
                          <a:ea typeface="HGPｺﾞｼｯｸM" panose="020B0600000000000000" pitchFamily="50" charset="-128"/>
                        </a:rPr>
                        <a:t>外国人参加者数：</a:t>
                      </a:r>
                      <a:r>
                        <a:rPr kumimoji="1" lang="en-US" altLang="ja-JP" sz="1100" u="none" dirty="0" smtClean="0">
                          <a:latin typeface="HGPｺﾞｼｯｸM" panose="020B0600000000000000" pitchFamily="50" charset="-128"/>
                          <a:ea typeface="HGPｺﾞｼｯｸM" panose="020B0600000000000000" pitchFamily="50" charset="-128"/>
                        </a:rPr>
                        <a:t>23,785</a:t>
                      </a:r>
                      <a:r>
                        <a:rPr kumimoji="1" lang="ja-JP" altLang="en-US" sz="1100" u="none" dirty="0" smtClean="0">
                          <a:latin typeface="HGPｺﾞｼｯｸM" panose="020B0600000000000000" pitchFamily="50" charset="-128"/>
                          <a:ea typeface="HGPｺﾞｼｯｸM" panose="020B0600000000000000" pitchFamily="50" charset="-128"/>
                        </a:rPr>
                        <a:t>人</a:t>
                      </a:r>
                      <a:r>
                        <a:rPr kumimoji="1" lang="ja-JP" altLang="en-US" sz="1000" u="none" dirty="0" smtClean="0">
                          <a:latin typeface="HGPｺﾞｼｯｸM" panose="020B0600000000000000" pitchFamily="50" charset="-128"/>
                          <a:ea typeface="HGPｺﾞｼｯｸM" panose="020B0600000000000000" pitchFamily="50" charset="-128"/>
                        </a:rPr>
                        <a:t>（</a:t>
                      </a:r>
                      <a:r>
                        <a:rPr kumimoji="1" lang="en-US" altLang="ja-JP" sz="1000" u="none" dirty="0" smtClean="0">
                          <a:latin typeface="HGPｺﾞｼｯｸM" panose="020B0600000000000000" pitchFamily="50" charset="-128"/>
                          <a:ea typeface="HGPｺﾞｼｯｸM" panose="020B0600000000000000" pitchFamily="50" charset="-128"/>
                        </a:rPr>
                        <a:t>21,500</a:t>
                      </a:r>
                      <a:r>
                        <a:rPr kumimoji="1" lang="ja-JP" altLang="en-US" sz="1000" u="none" dirty="0" smtClean="0">
                          <a:latin typeface="HGPｺﾞｼｯｸM" panose="020B0600000000000000" pitchFamily="50" charset="-128"/>
                          <a:ea typeface="HGPｺﾞｼｯｸM" panose="020B0600000000000000" pitchFamily="50" charset="-128"/>
                        </a:rPr>
                        <a:t>人）</a:t>
                      </a:r>
                      <a:endParaRPr kumimoji="1" lang="en-US" altLang="ja-JP" sz="1000" u="none" dirty="0" smtClean="0">
                        <a:latin typeface="HGPｺﾞｼｯｸM" panose="020B0600000000000000" pitchFamily="50" charset="-128"/>
                        <a:ea typeface="HGPｺﾞｼｯｸM" panose="020B0600000000000000" pitchFamily="50" charset="-128"/>
                      </a:endParaRPr>
                    </a:p>
                    <a:p>
                      <a:pPr marL="88900" indent="-88900" algn="l"/>
                      <a:r>
                        <a:rPr kumimoji="1" lang="ja-JP" altLang="en-US" sz="1100" u="none" dirty="0" smtClean="0">
                          <a:latin typeface="HGPｺﾞｼｯｸM" panose="020B0600000000000000" pitchFamily="50" charset="-128"/>
                          <a:ea typeface="HGPｺﾞｼｯｸM" panose="020B0600000000000000" pitchFamily="50" charset="-128"/>
                        </a:rPr>
                        <a:t>　⑥自主財源確保：</a:t>
                      </a:r>
                      <a:r>
                        <a:rPr kumimoji="1" lang="en-US" altLang="ja-JP" sz="1100" u="none" dirty="0" smtClean="0">
                          <a:latin typeface="HGPｺﾞｼｯｸM" panose="020B0600000000000000" pitchFamily="50" charset="-128"/>
                          <a:ea typeface="HGPｺﾞｼｯｸM" panose="020B0600000000000000" pitchFamily="50" charset="-128"/>
                        </a:rPr>
                        <a:t>3,130</a:t>
                      </a:r>
                      <a:r>
                        <a:rPr kumimoji="1" lang="ja-JP" altLang="en-US" sz="1100" u="none" dirty="0" smtClean="0">
                          <a:latin typeface="HGPｺﾞｼｯｸM" panose="020B0600000000000000" pitchFamily="50" charset="-128"/>
                          <a:ea typeface="HGPｺﾞｼｯｸM" panose="020B0600000000000000" pitchFamily="50" charset="-128"/>
                        </a:rPr>
                        <a:t>万円（</a:t>
                      </a:r>
                      <a:r>
                        <a:rPr kumimoji="1" lang="en-US" altLang="ja-JP" sz="1100" u="none" dirty="0" smtClean="0">
                          <a:latin typeface="HGPｺﾞｼｯｸM" panose="020B0600000000000000" pitchFamily="50" charset="-128"/>
                          <a:ea typeface="HGPｺﾞｼｯｸM" panose="020B0600000000000000" pitchFamily="50" charset="-128"/>
                        </a:rPr>
                        <a:t>3,000</a:t>
                      </a:r>
                      <a:r>
                        <a:rPr kumimoji="1" lang="ja-JP" altLang="en-US" sz="1100" u="none" dirty="0" smtClean="0">
                          <a:latin typeface="HGPｺﾞｼｯｸM" panose="020B0600000000000000" pitchFamily="50" charset="-128"/>
                          <a:ea typeface="HGPｺﾞｼｯｸM" panose="020B0600000000000000" pitchFamily="50" charset="-128"/>
                        </a:rPr>
                        <a:t>万円）</a:t>
                      </a:r>
                      <a:endParaRPr kumimoji="1" lang="en-US" altLang="ja-JP" sz="1100" u="none" dirty="0" smtClean="0">
                        <a:latin typeface="HGPｺﾞｼｯｸM" panose="020B0600000000000000" pitchFamily="50" charset="-128"/>
                        <a:ea typeface="HGPｺﾞｼｯｸM" panose="020B0600000000000000" pitchFamily="50" charset="-128"/>
                      </a:endParaRPr>
                    </a:p>
                    <a:p>
                      <a:pPr marL="88900" indent="-88900" algn="l"/>
                      <a:r>
                        <a:rPr kumimoji="1" lang="en-US" altLang="ja-JP" sz="1100" u="none" dirty="0" smtClean="0">
                          <a:latin typeface="HGPｺﾞｼｯｸM" panose="020B0600000000000000" pitchFamily="50" charset="-128"/>
                          <a:ea typeface="HGPｺﾞｼｯｸM" panose="020B0600000000000000" pitchFamily="50" charset="-128"/>
                        </a:rPr>
                        <a:t>※</a:t>
                      </a:r>
                    </a:p>
                    <a:p>
                      <a:pPr marL="88900" indent="-88900" algn="l"/>
                      <a:r>
                        <a:rPr kumimoji="1" lang="ja-JP" altLang="en-US" sz="1200" u="none" dirty="0" smtClean="0">
                          <a:latin typeface="HGPｺﾞｼｯｸM" panose="020B0600000000000000" pitchFamily="50" charset="-128"/>
                          <a:ea typeface="HGPｺﾞｼｯｸM" panose="020B0600000000000000" pitchFamily="50" charset="-128"/>
                        </a:rPr>
                        <a:t>○関空調査（</a:t>
                      </a:r>
                      <a:r>
                        <a:rPr kumimoji="1" lang="ja-JP" altLang="en-US" sz="1200" u="none" strike="noStrike" baseline="0" dirty="0" smtClean="0">
                          <a:latin typeface="HGPｺﾞｼｯｸM" panose="020B0600000000000000" pitchFamily="50" charset="-128"/>
                          <a:ea typeface="HGPｺﾞｼｯｸM" panose="020B0600000000000000" pitchFamily="50" charset="-128"/>
                        </a:rPr>
                        <a:t>約</a:t>
                      </a:r>
                      <a:r>
                        <a:rPr kumimoji="1" lang="en-US" altLang="ja-JP" sz="1200" u="none" strike="noStrike" baseline="0" dirty="0" smtClean="0">
                          <a:latin typeface="HGPｺﾞｼｯｸM" panose="020B0600000000000000" pitchFamily="50" charset="-128"/>
                          <a:ea typeface="HGPｺﾞｼｯｸM" panose="020B0600000000000000" pitchFamily="50" charset="-128"/>
                        </a:rPr>
                        <a:t>8200</a:t>
                      </a:r>
                      <a:r>
                        <a:rPr kumimoji="1" lang="ja-JP" altLang="en-US" sz="1200" u="none" dirty="0" smtClean="0">
                          <a:latin typeface="HGPｺﾞｼｯｸM" panose="020B0600000000000000" pitchFamily="50" charset="-128"/>
                          <a:ea typeface="HGPｺﾞｼｯｸM" panose="020B0600000000000000" pitchFamily="50" charset="-128"/>
                        </a:rPr>
                        <a:t>人）から外国人ニーズを市場別に把握、ターゲットに応じたプロモーションを展開</a:t>
                      </a:r>
                      <a:endParaRPr kumimoji="1" lang="en-US" altLang="ja-JP" sz="1200" u="none" strike="dblStrike" baseline="0" dirty="0" smtClean="0">
                        <a:latin typeface="HGPｺﾞｼｯｸM" panose="020B0600000000000000" pitchFamily="50" charset="-128"/>
                        <a:ea typeface="HGPｺﾞｼｯｸM" panose="020B0600000000000000" pitchFamily="50" charset="-128"/>
                      </a:endParaRPr>
                    </a:p>
                    <a:p>
                      <a:pPr marL="88900" indent="-88900" algn="l"/>
                      <a:r>
                        <a:rPr kumimoji="1" lang="ja-JP" altLang="en-US" sz="1200" u="none" dirty="0" smtClean="0">
                          <a:latin typeface="HGPｺﾞｼｯｸM" panose="020B0600000000000000" pitchFamily="50" charset="-128"/>
                          <a:ea typeface="HGPｺﾞｼｯｸM" panose="020B0600000000000000" pitchFamily="50" charset="-128"/>
                        </a:rPr>
                        <a:t>○</a:t>
                      </a:r>
                      <a:r>
                        <a:rPr kumimoji="1" lang="en-US" altLang="ja-JP" sz="1200" u="none" dirty="0" smtClean="0">
                          <a:latin typeface="HGPｺﾞｼｯｸM" panose="020B0600000000000000" pitchFamily="50" charset="-128"/>
                          <a:ea typeface="HGPｺﾞｼｯｸM" panose="020B0600000000000000" pitchFamily="50" charset="-128"/>
                        </a:rPr>
                        <a:t>Osaka Free Wi-Fi</a:t>
                      </a:r>
                      <a:r>
                        <a:rPr kumimoji="1" lang="ja-JP" altLang="en-US" sz="1200" u="none" dirty="0" smtClean="0">
                          <a:latin typeface="HGPｺﾞｼｯｸM" panose="020B0600000000000000" pitchFamily="50" charset="-128"/>
                          <a:ea typeface="HGPｺﾞｼｯｸM" panose="020B0600000000000000" pitchFamily="50" charset="-128"/>
                        </a:rPr>
                        <a:t>の開始</a:t>
                      </a:r>
                      <a:endParaRPr kumimoji="1" lang="en-US" altLang="ja-JP" sz="1200" u="none" strike="sngStrike" dirty="0" smtClean="0">
                        <a:latin typeface="HGPｺﾞｼｯｸM" panose="020B0600000000000000" pitchFamily="50" charset="-128"/>
                        <a:ea typeface="HGPｺﾞｼｯｸM" panose="020B0600000000000000" pitchFamily="50" charset="-128"/>
                      </a:endParaRPr>
                    </a:p>
                    <a:p>
                      <a:pPr marL="88900" indent="-88900" algn="l"/>
                      <a:r>
                        <a:rPr kumimoji="1" lang="ja-JP" altLang="en-US" sz="1200" u="none" dirty="0" smtClean="0">
                          <a:latin typeface="HGPｺﾞｼｯｸM" panose="020B0600000000000000" pitchFamily="50" charset="-128"/>
                          <a:ea typeface="HGPｺﾞｼｯｸM" panose="020B0600000000000000" pitchFamily="50" charset="-128"/>
                        </a:rPr>
                        <a:t>○「大阪</a:t>
                      </a:r>
                      <a:r>
                        <a:rPr kumimoji="1" lang="en-US" altLang="ja-JP" sz="1200" u="none" dirty="0" smtClean="0">
                          <a:latin typeface="HGPｺﾞｼｯｸM" panose="020B0600000000000000" pitchFamily="50" charset="-128"/>
                          <a:ea typeface="HGPｺﾞｼｯｸM" panose="020B0600000000000000" pitchFamily="50" charset="-128"/>
                        </a:rPr>
                        <a:t>MICE</a:t>
                      </a:r>
                      <a:r>
                        <a:rPr kumimoji="1" lang="ja-JP" altLang="en-US" sz="1200" u="none" dirty="0" smtClean="0">
                          <a:latin typeface="HGPｺﾞｼｯｸM" panose="020B0600000000000000" pitchFamily="50" charset="-128"/>
                          <a:ea typeface="HGPｺﾞｼｯｸM" panose="020B0600000000000000" pitchFamily="50" charset="-128"/>
                        </a:rPr>
                        <a:t>ビジネスアライアンス」の立上げ</a:t>
                      </a:r>
                      <a:endParaRPr kumimoji="1" lang="en-US" altLang="ja-JP" sz="1200" u="none" dirty="0" smtClean="0">
                        <a:latin typeface="HGPｺﾞｼｯｸM" panose="020B0600000000000000" pitchFamily="50" charset="-128"/>
                        <a:ea typeface="HGPｺﾞｼｯｸM" panose="020B0600000000000000" pitchFamily="50" charset="-128"/>
                      </a:endParaRPr>
                    </a:p>
                  </a:txBody>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153</a:t>
            </a:fld>
            <a:endParaRPr kumimoji="1" lang="ja-JP" altLang="en-US" dirty="0"/>
          </a:p>
        </p:txBody>
      </p:sp>
      <p:sp>
        <p:nvSpPr>
          <p:cNvPr id="12" name="テキスト ボックス 11"/>
          <p:cNvSpPr txBox="1"/>
          <p:nvPr/>
        </p:nvSpPr>
        <p:spPr>
          <a:xfrm>
            <a:off x="3203848" y="0"/>
            <a:ext cx="5940152" cy="307777"/>
          </a:xfrm>
          <a:prstGeom prst="rect">
            <a:avLst/>
          </a:prstGeom>
          <a:noFill/>
        </p:spPr>
        <p:txBody>
          <a:bodyPr wrap="square" rtlCol="0">
            <a:spAutoFit/>
          </a:bodyPr>
          <a:lstStyle/>
          <a:p>
            <a:pPr algn="r"/>
            <a:r>
              <a:rPr lang="ja-JP" altLang="en-US" sz="1400" u="sng" dirty="0" smtClean="0"/>
              <a:t>府　Ｄ４．（７６）　　市　Ｄ４．（９１）</a:t>
            </a:r>
            <a:endParaRPr lang="en-US" altLang="ja-JP" sz="1400" u="sng" dirty="0" smtClean="0"/>
          </a:p>
        </p:txBody>
      </p:sp>
    </p:spTree>
    <p:extLst>
      <p:ext uri="{BB962C8B-B14F-4D97-AF65-F5344CB8AC3E}">
        <p14:creationId xmlns:p14="http://schemas.microsoft.com/office/powerpoint/2010/main" val="101086557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764704"/>
            <a:ext cx="2411760" cy="4185761"/>
          </a:xfrm>
          <a:prstGeom prst="rect">
            <a:avLst/>
          </a:prstGeom>
          <a:noFill/>
        </p:spPr>
        <p:txBody>
          <a:bodyPr wrap="square" rtlCol="0">
            <a:spAutoFit/>
          </a:bodyPr>
          <a:lstStyle/>
          <a:p>
            <a:r>
              <a:rPr kumimoji="1" lang="ja-JP" altLang="en-US" sz="1400" dirty="0" smtClean="0"/>
              <a:t>①分野：都市計画・都市整備</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a:t>
            </a:r>
            <a:r>
              <a:rPr lang="ja-JP" altLang="en-US" sz="1400" dirty="0"/>
              <a:t>☑　条例・規則・運用ﾙｰﾙ</a:t>
            </a:r>
          </a:p>
          <a:p>
            <a:r>
              <a:rPr lang="ja-JP" altLang="en-US" sz="1400" dirty="0"/>
              <a:t>　　☑　組織・経営形態</a:t>
            </a:r>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大阪府市大都市局</a:t>
            </a:r>
            <a:endParaRPr kumimoji="1" lang="en-US" altLang="ja-JP" sz="1400" dirty="0" smtClean="0"/>
          </a:p>
          <a:p>
            <a:r>
              <a:rPr lang="ja-JP" altLang="en-US" sz="1400" dirty="0"/>
              <a:t>　</a:t>
            </a:r>
            <a:r>
              <a:rPr lang="ja-JP" altLang="en-US" sz="1400" dirty="0" smtClean="0"/>
              <a:t>　</a:t>
            </a:r>
            <a:r>
              <a:rPr kumimoji="1" lang="ja-JP" altLang="en-US" sz="1400" dirty="0" smtClean="0"/>
              <a:t>府　　</a:t>
            </a:r>
            <a:r>
              <a:rPr lang="ja-JP" altLang="en-US" sz="1400" dirty="0"/>
              <a:t>都市整備</a:t>
            </a:r>
            <a:r>
              <a:rPr kumimoji="1" lang="ja-JP" altLang="en-US" sz="1400" dirty="0" smtClean="0"/>
              <a:t>部</a:t>
            </a:r>
            <a:endParaRPr kumimoji="1" lang="en-US" altLang="ja-JP" sz="1400" dirty="0" smtClean="0"/>
          </a:p>
          <a:p>
            <a:r>
              <a:rPr kumimoji="1" lang="ja-JP" altLang="en-US" sz="1400" dirty="0" smtClean="0"/>
              <a:t>　　市　　港湾局</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smtClean="0"/>
              <a:t>2011</a:t>
            </a:r>
            <a:r>
              <a:rPr kumimoji="1" lang="ja-JP" altLang="en-US" sz="1400" dirty="0" smtClean="0"/>
              <a:t>年～</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503287927"/>
              </p:ext>
            </p:extLst>
          </p:nvPr>
        </p:nvGraphicFramePr>
        <p:xfrm>
          <a:off x="2295040" y="740881"/>
          <a:ext cx="6696744" cy="5712455"/>
        </p:xfrm>
        <a:graphic>
          <a:graphicData uri="http://schemas.openxmlformats.org/drawingml/2006/table">
            <a:tbl>
              <a:tblPr firstRow="1">
                <a:tableStyleId>{5940675A-B579-460E-94D1-54222C63F5DA}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494337">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改革前の課題</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Why</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改革の方向性</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Vision)</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何をどう改革したか</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What</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主な成果</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Outcome</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extLst>
                  <a:ext uri="{0D108BD9-81ED-4DB2-BD59-A6C34878D82A}">
                    <a16:rowId xmlns:a16="http://schemas.microsoft.com/office/drawing/2014/main" val="10000"/>
                  </a:ext>
                </a:extLst>
              </a:tr>
              <a:tr h="5194295">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○港湾の国際競争力強化、利用者ニーズに合ったより使いやすい港への改革</a:t>
                      </a:r>
                      <a:endParaRPr kumimoji="1" lang="ja-JP" altLang="en-US" sz="1200" dirty="0">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○大阪湾諸港の港湾管理の一元化</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○第</a:t>
                      </a:r>
                      <a:r>
                        <a:rPr kumimoji="1" lang="en-US" altLang="ja-JP" sz="1200" dirty="0" smtClean="0">
                          <a:latin typeface="HGPｺﾞｼｯｸM" panose="020B0600000000000000" pitchFamily="50" charset="-128"/>
                          <a:ea typeface="HGPｺﾞｼｯｸM" panose="020B0600000000000000" pitchFamily="50" charset="-128"/>
                        </a:rPr>
                        <a:t>1</a:t>
                      </a:r>
                      <a:r>
                        <a:rPr kumimoji="1" lang="ja-JP" altLang="en-US" sz="1200" dirty="0" smtClean="0">
                          <a:latin typeface="HGPｺﾞｼｯｸM" panose="020B0600000000000000" pitchFamily="50" charset="-128"/>
                          <a:ea typeface="HGPｺﾞｼｯｸM" panose="020B0600000000000000" pitchFamily="50" charset="-128"/>
                        </a:rPr>
                        <a:t>ステップとして府市の港湾管理の一元化（大阪港・堺泉北港・阪南港）をめざす</a:t>
                      </a:r>
                      <a:endParaRPr kumimoji="1" lang="en-US" altLang="ja-JP" sz="1200" dirty="0" smtClean="0">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○「新港務局」制度の検討</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○「新港務局」実現に向けた法制度改正要望</a:t>
                      </a: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○現行法制度の下で港湾管理の一元化を可能とする手法を検討</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○港湾管理の一元化が可能で、意思決定が一元化される手法として、行政委員会の共同設置を選択し、具体的な制度設計を実施</a:t>
                      </a:r>
                    </a:p>
                    <a:p>
                      <a:pPr algn="l"/>
                      <a:endParaRPr kumimoji="1" lang="en-US" altLang="ja-JP" sz="1200" dirty="0" smtClean="0">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○市戦略会議、府戦略本部会議において、平成</a:t>
                      </a:r>
                      <a:r>
                        <a:rPr kumimoji="1" lang="en-US" altLang="ja-JP" sz="1200" dirty="0" smtClean="0">
                          <a:latin typeface="HGPｺﾞｼｯｸM" panose="020B0600000000000000" pitchFamily="50" charset="-128"/>
                          <a:ea typeface="HGPｺﾞｼｯｸM" panose="020B0600000000000000" pitchFamily="50" charset="-128"/>
                        </a:rPr>
                        <a:t>27</a:t>
                      </a:r>
                      <a:r>
                        <a:rPr kumimoji="1" lang="ja-JP" altLang="en-US" sz="1200" dirty="0" smtClean="0">
                          <a:latin typeface="HGPｺﾞｼｯｸM" panose="020B0600000000000000" pitchFamily="50" charset="-128"/>
                          <a:ea typeface="HGPｺﾞｼｯｸM" panose="020B0600000000000000" pitchFamily="50" charset="-128"/>
                        </a:rPr>
                        <a:t>年</a:t>
                      </a:r>
                      <a:r>
                        <a:rPr kumimoji="1" lang="en-US" altLang="ja-JP" sz="1200" dirty="0" smtClean="0">
                          <a:latin typeface="HGPｺﾞｼｯｸM" panose="020B0600000000000000" pitchFamily="50" charset="-128"/>
                          <a:ea typeface="HGPｺﾞｼｯｸM" panose="020B0600000000000000" pitchFamily="50" charset="-128"/>
                        </a:rPr>
                        <a:t>4</a:t>
                      </a:r>
                      <a:r>
                        <a:rPr kumimoji="1" lang="ja-JP" altLang="en-US" sz="1200" dirty="0" smtClean="0">
                          <a:latin typeface="HGPｺﾞｼｯｸM" panose="020B0600000000000000" pitchFamily="50" charset="-128"/>
                          <a:ea typeface="HGPｺﾞｼｯｸM" panose="020B0600000000000000" pitchFamily="50" charset="-128"/>
                        </a:rPr>
                        <a:t>月</a:t>
                      </a:r>
                      <a:r>
                        <a:rPr kumimoji="1" lang="en-US" altLang="ja-JP" sz="1200" dirty="0" smtClean="0">
                          <a:latin typeface="HGPｺﾞｼｯｸM" panose="020B0600000000000000" pitchFamily="50" charset="-128"/>
                          <a:ea typeface="HGPｺﾞｼｯｸM" panose="020B0600000000000000" pitchFamily="50" charset="-128"/>
                        </a:rPr>
                        <a:t>1</a:t>
                      </a:r>
                      <a:r>
                        <a:rPr kumimoji="1" lang="ja-JP" altLang="en-US" sz="1200" dirty="0" smtClean="0">
                          <a:latin typeface="HGPｺﾞｼｯｸM" panose="020B0600000000000000" pitchFamily="50" charset="-128"/>
                          <a:ea typeface="HGPｺﾞｼｯｸM" panose="020B0600000000000000" pitchFamily="50" charset="-128"/>
                        </a:rPr>
                        <a:t>日に行政委員会（大阪府市港湾委員会）の府市共同設置を行うことを決定予定</a:t>
                      </a:r>
                      <a:endParaRPr kumimoji="1" lang="ja-JP" altLang="en-US" sz="1200" dirty="0">
                        <a:solidFill>
                          <a:schemeClr val="tx1"/>
                        </a:solidFill>
                        <a:latin typeface="HGPｺﾞｼｯｸM" panose="020B0600000000000000" pitchFamily="50" charset="-128"/>
                        <a:ea typeface="HGPｺﾞｼｯｸM" panose="020B0600000000000000" pitchFamily="50" charset="-128"/>
                      </a:endParaRPr>
                    </a:p>
                  </a:txBody>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154</a:t>
            </a:fld>
            <a:endParaRPr kumimoji="1" lang="ja-JP" altLang="en-US" dirty="0"/>
          </a:p>
        </p:txBody>
      </p:sp>
      <p:sp>
        <p:nvSpPr>
          <p:cNvPr id="11" name="テキスト ボックス 10"/>
          <p:cNvSpPr txBox="1"/>
          <p:nvPr/>
        </p:nvSpPr>
        <p:spPr>
          <a:xfrm>
            <a:off x="3199426" y="-26102"/>
            <a:ext cx="5940152" cy="307777"/>
          </a:xfrm>
          <a:prstGeom prst="rect">
            <a:avLst/>
          </a:prstGeom>
          <a:noFill/>
        </p:spPr>
        <p:txBody>
          <a:bodyPr wrap="square" rtlCol="0">
            <a:spAutoFit/>
          </a:bodyPr>
          <a:lstStyle/>
          <a:p>
            <a:pPr algn="r"/>
            <a:r>
              <a:rPr lang="ja-JP" altLang="en-US" sz="1400" u="sng" dirty="0" smtClean="0"/>
              <a:t>府　Ｃ５．（６３）、市　Ｃ８．（８１）</a:t>
            </a:r>
            <a:endParaRPr lang="en-US" altLang="ja-JP" sz="1400" u="sng" dirty="0" smtClean="0"/>
          </a:p>
        </p:txBody>
      </p:sp>
      <p:sp>
        <p:nvSpPr>
          <p:cNvPr id="12" name="テキスト ボックス 11"/>
          <p:cNvSpPr txBox="1"/>
          <p:nvPr/>
        </p:nvSpPr>
        <p:spPr>
          <a:xfrm>
            <a:off x="0" y="282134"/>
            <a:ext cx="5810820" cy="338554"/>
          </a:xfrm>
          <a:prstGeom prst="rect">
            <a:avLst/>
          </a:prstGeom>
          <a:noFill/>
        </p:spPr>
        <p:txBody>
          <a:bodyPr wrap="square" rtlCol="0">
            <a:spAutoFit/>
          </a:bodyPr>
          <a:lstStyle/>
          <a:p>
            <a:r>
              <a:rPr kumimoji="1" lang="en-US" altLang="ja-JP" sz="1600" u="sng" dirty="0" smtClean="0">
                <a:latin typeface="ＭＳ Ｐゴシック" panose="020B0600070205080204" pitchFamily="50" charset="-128"/>
                <a:ea typeface="ＭＳ Ｐゴシック" panose="020B0600070205080204" pitchFamily="50" charset="-128"/>
              </a:rPr>
              <a:t>Ⅴ</a:t>
            </a:r>
            <a:r>
              <a:rPr kumimoji="1" lang="ja-JP" altLang="en-US" sz="1600" u="sng" dirty="0" smtClean="0">
                <a:latin typeface="ＭＳ Ｐゴシック" panose="020B0600070205080204" pitchFamily="50" charset="-128"/>
                <a:ea typeface="ＭＳ Ｐゴシック" panose="020B0600070205080204" pitchFamily="50" charset="-128"/>
              </a:rPr>
              <a:t>　（５</a:t>
            </a:r>
            <a:r>
              <a:rPr lang="ja-JP" altLang="en-US" sz="1600" u="sng" dirty="0" smtClean="0">
                <a:latin typeface="ＭＳ Ｐゴシック" panose="020B0600070205080204" pitchFamily="50" charset="-128"/>
                <a:ea typeface="ＭＳ Ｐゴシック" panose="020B0600070205080204" pitchFamily="50" charset="-128"/>
              </a:rPr>
              <a:t>）　⑤　Ｂ　港湾</a:t>
            </a:r>
            <a:r>
              <a:rPr lang="ja-JP" altLang="en-US" sz="1600" u="sng" dirty="0">
                <a:latin typeface="ＭＳ Ｐゴシック" panose="020B0600070205080204" pitchFamily="50" charset="-128"/>
                <a:ea typeface="ＭＳ Ｐゴシック" panose="020B0600070205080204" pitchFamily="50" charset="-128"/>
              </a:rPr>
              <a:t>の一元管理（港務局）</a:t>
            </a:r>
          </a:p>
        </p:txBody>
      </p:sp>
    </p:spTree>
    <p:extLst>
      <p:ext uri="{BB962C8B-B14F-4D97-AF65-F5344CB8AC3E}">
        <p14:creationId xmlns:p14="http://schemas.microsoft.com/office/powerpoint/2010/main" val="7440584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640" y="313198"/>
            <a:ext cx="6305832" cy="338554"/>
          </a:xfrm>
          <a:prstGeom prst="rect">
            <a:avLst/>
          </a:prstGeom>
          <a:noFill/>
        </p:spPr>
        <p:txBody>
          <a:bodyPr wrap="square" rtlCol="0">
            <a:spAutoFit/>
          </a:bodyPr>
          <a:lstStyle/>
          <a:p>
            <a:r>
              <a:rPr lang="en-US" altLang="zh-TW" sz="1600" u="sng" dirty="0">
                <a:latin typeface="ＭＳ Ｐゴシック" panose="020B0600070205080204" pitchFamily="50" charset="-128"/>
                <a:ea typeface="ＭＳ Ｐゴシック" panose="020B0600070205080204" pitchFamily="50" charset="-128"/>
              </a:rPr>
              <a:t>Ⅴ</a:t>
            </a:r>
            <a:r>
              <a:rPr lang="zh-TW" altLang="en-US" sz="1600" u="sng" dirty="0">
                <a:latin typeface="ＭＳ Ｐゴシック" panose="020B0600070205080204" pitchFamily="50" charset="-128"/>
                <a:ea typeface="ＭＳ Ｐゴシック" panose="020B0600070205080204" pitchFamily="50" charset="-128"/>
              </a:rPr>
              <a:t>　（５）　⑤　</a:t>
            </a:r>
            <a:r>
              <a:rPr lang="ja-JP" altLang="en-US" sz="1600" u="sng" dirty="0">
                <a:latin typeface="ＭＳ Ｐゴシック" panose="020B0600070205080204" pitchFamily="50" charset="-128"/>
                <a:ea typeface="ＭＳ Ｐゴシック" panose="020B0600070205080204" pitchFamily="50" charset="-128"/>
              </a:rPr>
              <a:t>Ｃ</a:t>
            </a:r>
            <a:r>
              <a:rPr lang="ja-JP" altLang="en-US" sz="1600" u="sng" dirty="0" smtClean="0">
                <a:latin typeface="ＭＳ Ｐゴシック" panose="020B0600070205080204" pitchFamily="50" charset="-128"/>
                <a:ea typeface="ＭＳ Ｐゴシック" panose="020B0600070205080204" pitchFamily="50" charset="-128"/>
              </a:rPr>
              <a:t>　</a:t>
            </a:r>
            <a:r>
              <a:rPr lang="zh-TW" altLang="en-US" sz="1600" u="sng" dirty="0" smtClean="0">
                <a:latin typeface="ＭＳ Ｐゴシック" panose="020B0600070205080204" pitchFamily="50" charset="-128"/>
                <a:ea typeface="ＭＳ Ｐゴシック" panose="020B0600070205080204" pitchFamily="50" charset="-128"/>
              </a:rPr>
              <a:t>府立</a:t>
            </a:r>
            <a:r>
              <a:rPr lang="zh-TW" altLang="en-US" sz="1600" u="sng" dirty="0">
                <a:latin typeface="ＭＳ Ｐゴシック" panose="020B0600070205080204" pitchFamily="50" charset="-128"/>
                <a:ea typeface="ＭＳ Ｐゴシック" panose="020B0600070205080204" pitchFamily="50" charset="-128"/>
              </a:rPr>
              <a:t>産業技術総合研究所／市立工業</a:t>
            </a:r>
            <a:r>
              <a:rPr lang="zh-TW" altLang="en-US" sz="1600" u="sng" dirty="0" smtClean="0">
                <a:latin typeface="ＭＳ Ｐゴシック" panose="020B0600070205080204" pitchFamily="50" charset="-128"/>
                <a:ea typeface="ＭＳ Ｐゴシック" panose="020B0600070205080204" pitchFamily="50" charset="-128"/>
              </a:rPr>
              <a:t>研究所</a:t>
            </a:r>
            <a:r>
              <a:rPr kumimoji="1" lang="ja-JP" altLang="en-US" sz="1600" u="sng" dirty="0" smtClean="0">
                <a:latin typeface="ＭＳ Ｐゴシック" panose="020B0600070205080204" pitchFamily="50" charset="-128"/>
                <a:ea typeface="ＭＳ Ｐゴシック" panose="020B0600070205080204" pitchFamily="50" charset="-128"/>
              </a:rPr>
              <a:t>の統合</a:t>
            </a:r>
            <a:endParaRPr kumimoji="1" lang="en-US" altLang="ja-JP" sz="1600" u="sng" dirty="0" smtClean="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122" y="836712"/>
            <a:ext cx="2411760" cy="4185761"/>
          </a:xfrm>
          <a:prstGeom prst="rect">
            <a:avLst/>
          </a:prstGeom>
          <a:noFill/>
        </p:spPr>
        <p:txBody>
          <a:bodyPr wrap="square" rtlCol="0">
            <a:spAutoFit/>
          </a:bodyPr>
          <a:lstStyle/>
          <a:p>
            <a:r>
              <a:rPr kumimoji="1" lang="ja-JP" altLang="en-US" sz="1400" dirty="0" smtClean="0"/>
              <a:t>①分野：産業・労働</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大阪府市大都市局</a:t>
            </a:r>
            <a:endParaRPr kumimoji="1" lang="en-US" altLang="ja-JP" sz="1400" dirty="0" smtClean="0"/>
          </a:p>
          <a:p>
            <a:r>
              <a:rPr lang="ja-JP" altLang="en-US" sz="1400" dirty="0"/>
              <a:t>　</a:t>
            </a:r>
            <a:r>
              <a:rPr lang="ja-JP" altLang="en-US" sz="1400" dirty="0" smtClean="0"/>
              <a:t>　府</a:t>
            </a:r>
            <a:r>
              <a:rPr lang="ja-JP" altLang="en-US" sz="1400" dirty="0"/>
              <a:t>商工労働部</a:t>
            </a:r>
            <a:endParaRPr lang="en-US" altLang="ja-JP" sz="1400" dirty="0"/>
          </a:p>
          <a:p>
            <a:r>
              <a:rPr lang="ja-JP" altLang="en-US" sz="1400" dirty="0"/>
              <a:t>　　市経済戦略局</a:t>
            </a:r>
            <a:endParaRPr lang="en-US" altLang="ja-JP" sz="1400" dirty="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smtClean="0"/>
              <a:t>2011</a:t>
            </a:r>
            <a:r>
              <a:rPr kumimoji="1" lang="ja-JP" altLang="en-US" sz="1400" dirty="0" smtClean="0"/>
              <a:t>年～</a:t>
            </a:r>
            <a:endParaRPr kumimoji="1" lang="ja-JP" altLang="en-US" sz="1400" dirty="0"/>
          </a:p>
        </p:txBody>
      </p:sp>
      <p:sp>
        <p:nvSpPr>
          <p:cNvPr id="9" name="テキスト ボックス 8"/>
          <p:cNvSpPr txBox="1"/>
          <p:nvPr/>
        </p:nvSpPr>
        <p:spPr>
          <a:xfrm>
            <a:off x="3199426" y="-26102"/>
            <a:ext cx="5940152" cy="307777"/>
          </a:xfrm>
          <a:prstGeom prst="rect">
            <a:avLst/>
          </a:prstGeom>
          <a:noFill/>
        </p:spPr>
        <p:txBody>
          <a:bodyPr wrap="square" rtlCol="0">
            <a:spAutoFit/>
          </a:bodyPr>
          <a:lstStyle/>
          <a:p>
            <a:pPr algn="r"/>
            <a:r>
              <a:rPr lang="ja-JP" altLang="en-US" sz="1400" u="sng" dirty="0" smtClean="0"/>
              <a:t>府　Ｄ４．（７７）、市　Ｄ４．（９２）</a:t>
            </a:r>
            <a:endParaRPr lang="en-US" altLang="ja-JP" sz="1400" u="sng" dirty="0" smtClean="0"/>
          </a:p>
        </p:txBody>
      </p:sp>
      <p:graphicFrame>
        <p:nvGraphicFramePr>
          <p:cNvPr id="11" name="表 10"/>
          <p:cNvGraphicFramePr>
            <a:graphicFrameLocks noGrp="1"/>
          </p:cNvGraphicFramePr>
          <p:nvPr>
            <p:extLst>
              <p:ext uri="{D42A27DB-BD31-4B8C-83A1-F6EECF244321}">
                <p14:modId xmlns:p14="http://schemas.microsoft.com/office/powerpoint/2010/main" val="1511611798"/>
              </p:ext>
            </p:extLst>
          </p:nvPr>
        </p:nvGraphicFramePr>
        <p:xfrm>
          <a:off x="2295040" y="740881"/>
          <a:ext cx="6696744" cy="5712455"/>
        </p:xfrm>
        <a:graphic>
          <a:graphicData uri="http://schemas.openxmlformats.org/drawingml/2006/table">
            <a:tbl>
              <a:tblPr firstRow="1">
                <a:tableStyleId>{5940675A-B579-460E-94D1-54222C63F5DA}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494337">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改革前の課題</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Why</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改革の方向性</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Vision)</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何をどう改革したか</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What</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主な成果</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Outcome</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extLst>
                  <a:ext uri="{0D108BD9-81ED-4DB2-BD59-A6C34878D82A}">
                    <a16:rowId xmlns:a16="http://schemas.microsoft.com/office/drawing/2014/main" val="10000"/>
                  </a:ext>
                </a:extLst>
              </a:tr>
              <a:tr h="5194295">
                <a:tc>
                  <a:txBody>
                    <a:bodyPr/>
                    <a:lstStyle/>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得意とする支援対象分野や支援機能など、一定の役割分担の下で運営してきた両研究所において、効率的・効果的な財政運営や新たな顧客の開拓等の共通課題の解決、中小製造業を取り巻く環境変化や開発ニーズの多様化に応じた技術支援サービスの強化が求められている</a:t>
                      </a:r>
                    </a:p>
                  </a:txBody>
                  <a:tcPr/>
                </a:tc>
                <a:tc>
                  <a:txBody>
                    <a:bodyPr/>
                    <a:lstStyle/>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○両研究所の法人統合により、工業技術とものづくりを支える知と技術の支援拠点「スーパー公設試」をめざす</a:t>
                      </a:r>
                    </a:p>
                    <a:p>
                      <a:pPr algn="l"/>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○法人統合に先行して、経営戦略の一体化と業務プロセスの共通化等を行う</a:t>
                      </a:r>
                    </a:p>
                  </a:txBody>
                  <a:tcPr/>
                </a:tc>
                <a:tc>
                  <a:txBody>
                    <a:bodyPr/>
                    <a:lstStyle/>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○統合に向けた協議、検討を行う外部有識者も含めた合同経営戦略会議</a:t>
                      </a:r>
                      <a:r>
                        <a:rPr kumimoji="1" lang="ja-JP" altLang="en-US" sz="1200" strike="noStrike" dirty="0" smtClean="0">
                          <a:solidFill>
                            <a:schemeClr val="tx1"/>
                          </a:solidFill>
                          <a:latin typeface="HGPｺﾞｼｯｸM" panose="020B0600000000000000" pitchFamily="50" charset="-128"/>
                          <a:ea typeface="HGPｺﾞｼｯｸM" panose="020B0600000000000000" pitchFamily="50" charset="-128"/>
                        </a:rPr>
                        <a:t>を</a:t>
                      </a:r>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設置</a:t>
                      </a:r>
                      <a:endParaRPr kumimoji="1" lang="en-US" altLang="ja-JP" sz="1200" strike="noStrike" dirty="0" smtClean="0">
                        <a:solidFill>
                          <a:schemeClr val="tx1"/>
                        </a:solidFill>
                        <a:latin typeface="HGPｺﾞｼｯｸM" panose="020B0600000000000000" pitchFamily="50" charset="-128"/>
                        <a:ea typeface="HGPｺﾞｼｯｸM" panose="020B0600000000000000" pitchFamily="50" charset="-128"/>
                      </a:endParaRPr>
                    </a:p>
                    <a:p>
                      <a:pPr algn="l"/>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○同会議の下に、統合に向けた諸課題（サービスの統一、機器の配置等）の解決策を検討する部会等を設置</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a:t>
                      </a:r>
                      <a:r>
                        <a:rPr kumimoji="1" lang="en-US" altLang="ja-JP" sz="1200" dirty="0" smtClean="0">
                          <a:solidFill>
                            <a:schemeClr val="tx1"/>
                          </a:solidFill>
                          <a:latin typeface="HGPｺﾞｼｯｸM" panose="020B0600000000000000" pitchFamily="50" charset="-128"/>
                          <a:ea typeface="HGPｺﾞｼｯｸM" panose="020B0600000000000000" pitchFamily="50" charset="-128"/>
                        </a:rPr>
                        <a:t>2014</a:t>
                      </a:r>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年７月に統合計画（案）を策定</a:t>
                      </a:r>
                      <a:r>
                        <a:rPr kumimoji="1" lang="ja-JP" altLang="en-US" sz="1200" strike="sngStrike" dirty="0" smtClean="0">
                          <a:solidFill>
                            <a:schemeClr val="tx1"/>
                          </a:solidFill>
                          <a:latin typeface="HGPｺﾞｼｯｸM" panose="020B0600000000000000" pitchFamily="50" charset="-128"/>
                          <a:ea typeface="HGPｺﾞｼｯｸM" panose="020B0600000000000000" pitchFamily="50" charset="-128"/>
                        </a:rPr>
                        <a:t>公表</a:t>
                      </a:r>
                      <a:endParaRPr kumimoji="1" lang="en-US" altLang="ja-JP" sz="1200" strike="sngStrike"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strike="noStrik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統合計画案における「めざすべき機能」</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strike="noStrik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大阪の「多様な製造業・技術分野」に総合対応。「研究開発から製造、さらには事業化支援まで」を一気通貫支援）</a:t>
                      </a:r>
                    </a:p>
                    <a:p>
                      <a:pPr algn="l"/>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○経営戦略の一体化を図るため、合同経営戦略会議による一体的な業務推進を実施</a:t>
                      </a:r>
                    </a:p>
                    <a:p>
                      <a:pPr algn="l"/>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○業務プロセスの共通化等を図るため、機器購入・評価判定等、各合同会議を設置・検討を進めるほか、共通技術相談窓口の設置等を実施</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txBody>
                  <a:tcPr/>
                </a:tc>
                <a:extLst>
                  <a:ext uri="{0D108BD9-81ED-4DB2-BD59-A6C34878D82A}">
                    <a16:rowId xmlns:a16="http://schemas.microsoft.com/office/drawing/2014/main" val="10001"/>
                  </a:ext>
                </a:extLst>
              </a:tr>
            </a:tbl>
          </a:graphicData>
        </a:graphic>
      </p:graphicFrame>
      <p:sp>
        <p:nvSpPr>
          <p:cNvPr id="12" name="テキスト ボックス 1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155</a:t>
            </a:fld>
            <a:endParaRPr kumimoji="1" lang="ja-JP" altLang="en-US" dirty="0"/>
          </a:p>
        </p:txBody>
      </p:sp>
    </p:spTree>
    <p:extLst>
      <p:ext uri="{BB962C8B-B14F-4D97-AF65-F5344CB8AC3E}">
        <p14:creationId xmlns:p14="http://schemas.microsoft.com/office/powerpoint/2010/main" val="12380807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554" y="309430"/>
            <a:ext cx="7039826" cy="338554"/>
          </a:xfrm>
          <a:prstGeom prst="rect">
            <a:avLst/>
          </a:prstGeom>
          <a:noFill/>
        </p:spPr>
        <p:txBody>
          <a:bodyPr wrap="square" rtlCol="0">
            <a:spAutoFit/>
          </a:bodyPr>
          <a:lstStyle/>
          <a:p>
            <a:r>
              <a:rPr lang="en-US" altLang="ja-JP" sz="1600" u="sng" dirty="0"/>
              <a:t>Ⅴ</a:t>
            </a:r>
            <a:r>
              <a:rPr lang="ja-JP" altLang="en-US" sz="1600" u="sng" dirty="0"/>
              <a:t>　（５）　⑤　Ｄ</a:t>
            </a:r>
            <a:r>
              <a:rPr lang="ja-JP" altLang="en-US" sz="1600" u="sng" dirty="0" smtClean="0"/>
              <a:t>　大阪</a:t>
            </a:r>
            <a:r>
              <a:rPr lang="ja-JP" altLang="en-US" sz="1600" u="sng" dirty="0"/>
              <a:t>産業振興機構</a:t>
            </a:r>
            <a:r>
              <a:rPr lang="ja-JP" altLang="en-US" sz="1600" u="sng" dirty="0" smtClean="0"/>
              <a:t>／大阪市都市型</a:t>
            </a:r>
            <a:r>
              <a:rPr lang="ja-JP" altLang="en-US" sz="1600" u="sng" dirty="0"/>
              <a:t>産業振興</a:t>
            </a:r>
            <a:r>
              <a:rPr lang="ja-JP" altLang="en-US" sz="1600" u="sng" dirty="0" smtClean="0"/>
              <a:t>センター</a:t>
            </a:r>
            <a:r>
              <a:rPr kumimoji="1" lang="ja-JP" altLang="en-US" sz="1600" u="sng" dirty="0" smtClean="0">
                <a:latin typeface="ＭＳ Ｐゴシック" panose="020B0600070205080204" pitchFamily="50" charset="-128"/>
                <a:ea typeface="ＭＳ Ｐゴシック" panose="020B0600070205080204" pitchFamily="50" charset="-128"/>
              </a:rPr>
              <a:t>の統合</a:t>
            </a:r>
            <a:endParaRPr kumimoji="1" lang="en-US" altLang="ja-JP" sz="1600" u="sng" dirty="0" smtClean="0"/>
          </a:p>
        </p:txBody>
      </p:sp>
      <p:sp>
        <p:nvSpPr>
          <p:cNvPr id="5" name="テキスト ボックス 4"/>
          <p:cNvSpPr txBox="1"/>
          <p:nvPr/>
        </p:nvSpPr>
        <p:spPr>
          <a:xfrm>
            <a:off x="-19554" y="719992"/>
            <a:ext cx="2411760" cy="4185761"/>
          </a:xfrm>
          <a:prstGeom prst="rect">
            <a:avLst/>
          </a:prstGeom>
          <a:noFill/>
        </p:spPr>
        <p:txBody>
          <a:bodyPr wrap="square" rtlCol="0">
            <a:spAutoFit/>
          </a:bodyPr>
          <a:lstStyle/>
          <a:p>
            <a:r>
              <a:rPr kumimoji="1" lang="ja-JP" altLang="en-US" sz="1400" dirty="0" smtClean="0"/>
              <a:t>①分野：　産業・労働</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大阪府市大都市局</a:t>
            </a:r>
            <a:endParaRPr kumimoji="1" lang="en-US" altLang="ja-JP" sz="1400" dirty="0" smtClean="0"/>
          </a:p>
          <a:p>
            <a:r>
              <a:rPr lang="ja-JP" altLang="en-US" sz="1400" dirty="0"/>
              <a:t>　</a:t>
            </a:r>
            <a:r>
              <a:rPr lang="ja-JP" altLang="en-US" sz="1400" dirty="0" smtClean="0"/>
              <a:t>　</a:t>
            </a:r>
            <a:r>
              <a:rPr kumimoji="1" lang="ja-JP" altLang="en-US" sz="1400" dirty="0" smtClean="0"/>
              <a:t>府　　商工労働部</a:t>
            </a:r>
            <a:endParaRPr kumimoji="1" lang="en-US" altLang="ja-JP" sz="1400" dirty="0" smtClean="0"/>
          </a:p>
          <a:p>
            <a:r>
              <a:rPr kumimoji="1" lang="ja-JP" altLang="en-US" sz="1400" dirty="0" smtClean="0"/>
              <a:t>　　市      経済戦略局</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smtClean="0"/>
              <a:t>2011</a:t>
            </a:r>
            <a:r>
              <a:rPr kumimoji="1" lang="ja-JP" altLang="en-US" sz="1400" dirty="0" smtClean="0"/>
              <a:t>年～</a:t>
            </a:r>
            <a:endParaRPr kumimoji="1" lang="ja-JP" altLang="en-US" sz="1400" dirty="0"/>
          </a:p>
        </p:txBody>
      </p:sp>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156</a:t>
            </a:fld>
            <a:endParaRPr kumimoji="1" lang="ja-JP" altLang="en-US" dirty="0"/>
          </a:p>
        </p:txBody>
      </p:sp>
      <p:sp>
        <p:nvSpPr>
          <p:cNvPr id="9" name="テキスト ボックス 8"/>
          <p:cNvSpPr txBox="1"/>
          <p:nvPr/>
        </p:nvSpPr>
        <p:spPr>
          <a:xfrm>
            <a:off x="3199426" y="-26102"/>
            <a:ext cx="5940152" cy="307777"/>
          </a:xfrm>
          <a:prstGeom prst="rect">
            <a:avLst/>
          </a:prstGeom>
          <a:noFill/>
        </p:spPr>
        <p:txBody>
          <a:bodyPr wrap="square" rtlCol="0">
            <a:spAutoFit/>
          </a:bodyPr>
          <a:lstStyle/>
          <a:p>
            <a:pPr algn="r"/>
            <a:r>
              <a:rPr lang="ja-JP" altLang="en-US" sz="1400" u="sng" dirty="0" smtClean="0"/>
              <a:t>府　Ｄ４．（７８）、市　Ｄ４．（９３）</a:t>
            </a:r>
            <a:endParaRPr lang="en-US" altLang="ja-JP" sz="1400" u="sng" dirty="0" smtClean="0"/>
          </a:p>
        </p:txBody>
      </p:sp>
      <p:graphicFrame>
        <p:nvGraphicFramePr>
          <p:cNvPr id="10" name="表 9"/>
          <p:cNvGraphicFramePr>
            <a:graphicFrameLocks noGrp="1"/>
          </p:cNvGraphicFramePr>
          <p:nvPr>
            <p:extLst>
              <p:ext uri="{D42A27DB-BD31-4B8C-83A1-F6EECF244321}">
                <p14:modId xmlns:p14="http://schemas.microsoft.com/office/powerpoint/2010/main" val="968522633"/>
              </p:ext>
            </p:extLst>
          </p:nvPr>
        </p:nvGraphicFramePr>
        <p:xfrm>
          <a:off x="2267744" y="774132"/>
          <a:ext cx="6696744" cy="5679204"/>
        </p:xfrm>
        <a:graphic>
          <a:graphicData uri="http://schemas.openxmlformats.org/drawingml/2006/table">
            <a:tbl>
              <a:tblPr firstRow="1">
                <a:tableStyleId>{5940675A-B579-460E-94D1-54222C63F5DA}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0292">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改革前の課題</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Why</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改革の方向性</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Vision)</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何をどう改革したか</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What</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主な成果</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Outcome</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extLst>
                  <a:ext uri="{0D108BD9-81ED-4DB2-BD59-A6C34878D82A}">
                    <a16:rowId xmlns:a16="http://schemas.microsoft.com/office/drawing/2014/main" val="10000"/>
                  </a:ext>
                </a:extLst>
              </a:tr>
              <a:tr h="5161044">
                <a:tc>
                  <a:txBody>
                    <a:bodyPr/>
                    <a:lstStyle/>
                    <a:p>
                      <a:pPr marL="0" algn="l" defTabSz="914400" rtl="0" eaLnBrk="1" latinLnBrk="0" hangingPunct="1"/>
                      <a:r>
                        <a:rPr kumimoji="1" lang="ja-JP" altLang="en-US" sz="1200" kern="1200" dirty="0" smtClean="0">
                          <a:latin typeface="HGPｺﾞｼｯｸM" panose="020B0600000000000000" pitchFamily="50" charset="-128"/>
                          <a:ea typeface="HGPｺﾞｼｯｸM" panose="020B0600000000000000" pitchFamily="50" charset="-128"/>
                        </a:rPr>
                        <a:t>○両法人は府市それぞれと密接に連携しながら、支援領域など一定の棲み分けの下で中小企業支援事業を実施してきた。</a:t>
                      </a:r>
                      <a:endParaRPr kumimoji="1" lang="en-US" altLang="ja-JP" sz="1200" kern="1200" dirty="0" smtClean="0">
                        <a:latin typeface="HGPｺﾞｼｯｸM" panose="020B0600000000000000" pitchFamily="50" charset="-128"/>
                        <a:ea typeface="HGPｺﾞｼｯｸM" panose="020B0600000000000000" pitchFamily="50" charset="-128"/>
                      </a:endParaRPr>
                    </a:p>
                    <a:p>
                      <a:pPr marL="0" algn="l" defTabSz="914400" rtl="0" eaLnBrk="1" latinLnBrk="0" hangingPunct="1"/>
                      <a:endParaRPr kumimoji="1" lang="en-US" altLang="ja-JP" sz="1200" kern="1200" dirty="0" smtClean="0">
                        <a:latin typeface="HGPｺﾞｼｯｸM" panose="020B0600000000000000" pitchFamily="50" charset="-128"/>
                        <a:ea typeface="HGPｺﾞｼｯｸM" panose="020B0600000000000000" pitchFamily="50" charset="-128"/>
                      </a:endParaRPr>
                    </a:p>
                    <a:p>
                      <a:pPr marL="0" algn="l" defTabSz="914400" rtl="0" eaLnBrk="1" latinLnBrk="0" hangingPunct="1"/>
                      <a:r>
                        <a:rPr kumimoji="1" lang="ja-JP" altLang="en-US" sz="1200" kern="1200" dirty="0" smtClean="0">
                          <a:latin typeface="HGPｺﾞｼｯｸM" panose="020B0600000000000000" pitchFamily="50" charset="-128"/>
                          <a:ea typeface="HGPｺﾞｼｯｸM" panose="020B0600000000000000" pitchFamily="50" charset="-128"/>
                        </a:rPr>
                        <a:t>○両法人各々の特徴を活かし、強みを束ねることで、より効果的な中小企業支援サービスを提供できる可能性がある。</a:t>
                      </a:r>
                      <a:endParaRPr kumimoji="1" lang="en-US" altLang="ja-JP" sz="1200" kern="1200" dirty="0" smtClean="0">
                        <a:latin typeface="HGPｺﾞｼｯｸM" panose="020B0600000000000000" pitchFamily="50" charset="-128"/>
                        <a:ea typeface="HGPｺﾞｼｯｸM" panose="020B0600000000000000" pitchFamily="50" charset="-128"/>
                      </a:endParaRPr>
                    </a:p>
                    <a:p>
                      <a:pPr marL="0" algn="l" defTabSz="914400" rtl="0" eaLnBrk="1" latinLnBrk="0" hangingPunct="1"/>
                      <a:endParaRPr kumimoji="1" lang="en-US" altLang="ja-JP" sz="1200" kern="1200" dirty="0" smtClean="0">
                        <a:solidFill>
                          <a:schemeClr val="tx1"/>
                        </a:solidFill>
                        <a:latin typeface="HGPｺﾞｼｯｸM" panose="020B0600000000000000" pitchFamily="50" charset="-128"/>
                        <a:ea typeface="HGPｺﾞｼｯｸM" panose="020B0600000000000000" pitchFamily="50" charset="-128"/>
                        <a:cs typeface="+mn-cs"/>
                      </a:endParaRPr>
                    </a:p>
                  </a:txBody>
                  <a:tcPr/>
                </a:tc>
                <a:tc>
                  <a:txBody>
                    <a:bodyPr/>
                    <a:lstStyle/>
                    <a:p>
                      <a:pPr marL="0" algn="l" defTabSz="914400" rtl="0" eaLnBrk="1" latinLnBrk="0" hangingPunct="1"/>
                      <a:r>
                        <a:rPr kumimoji="1" lang="ja-JP" altLang="en-US" sz="1200" kern="1200" dirty="0" smtClean="0">
                          <a:latin typeface="HGPｺﾞｼｯｸM" panose="020B0600000000000000" pitchFamily="50" charset="-128"/>
                          <a:ea typeface="HGPｺﾞｼｯｸM" panose="020B0600000000000000" pitchFamily="50" charset="-128"/>
                        </a:rPr>
                        <a:t>○中小企業支援において、それぞれの強みを活かした相乗効果が発揮できるよう、両法人を統合</a:t>
                      </a:r>
                      <a:endParaRPr kumimoji="1" lang="en-US" altLang="ja-JP" sz="1200" kern="1200" dirty="0" smtClean="0">
                        <a:latin typeface="HGPｺﾞｼｯｸM" panose="020B0600000000000000" pitchFamily="50" charset="-128"/>
                        <a:ea typeface="HGPｺﾞｼｯｸM" panose="020B0600000000000000" pitchFamily="50" charset="-128"/>
                      </a:endParaRPr>
                    </a:p>
                    <a:p>
                      <a:pPr marL="0" algn="l" defTabSz="914400" rtl="0" eaLnBrk="1" latinLnBrk="0" hangingPunct="1"/>
                      <a:endParaRPr kumimoji="1" lang="ja-JP" altLang="en-US" sz="1200" kern="1200" dirty="0" smtClean="0">
                        <a:latin typeface="HGPｺﾞｼｯｸM" panose="020B0600000000000000" pitchFamily="50" charset="-128"/>
                        <a:ea typeface="HGPｺﾞｼｯｸM" panose="020B0600000000000000" pitchFamily="50" charset="-128"/>
                      </a:endParaRPr>
                    </a:p>
                    <a:p>
                      <a:pPr marL="0" algn="l" defTabSz="914400" rtl="0" eaLnBrk="1" latinLnBrk="0" hangingPunct="1"/>
                      <a:r>
                        <a:rPr kumimoji="1" lang="ja-JP" altLang="en-US" sz="1200" kern="1200" dirty="0" smtClean="0">
                          <a:latin typeface="HGPｺﾞｼｯｸM" panose="020B0600000000000000" pitchFamily="50" charset="-128"/>
                          <a:ea typeface="HGPｺﾞｼｯｸM" panose="020B0600000000000000" pitchFamily="50" charset="-128"/>
                        </a:rPr>
                        <a:t>○施設については、新法人の役割、利用者ニーズ等を見極めたうえで中核拠点の一本化も含め最適化を図る</a:t>
                      </a:r>
                      <a:endParaRPr kumimoji="1" lang="ja-JP" altLang="en-US" sz="1200" kern="1200" dirty="0">
                        <a:solidFill>
                          <a:schemeClr val="tx1"/>
                        </a:solidFill>
                        <a:latin typeface="HGPｺﾞｼｯｸM" panose="020B0600000000000000" pitchFamily="50" charset="-128"/>
                        <a:ea typeface="HGPｺﾞｼｯｸM" panose="020B0600000000000000" pitchFamily="50" charset="-128"/>
                        <a:cs typeface="+mn-cs"/>
                      </a:endParaRPr>
                    </a:p>
                  </a:txBody>
                  <a:tcPr/>
                </a:tc>
                <a:tc>
                  <a:txBody>
                    <a:bodyPr/>
                    <a:lstStyle/>
                    <a:p>
                      <a:pPr marL="0" algn="l" defTabSz="914400" rtl="0" eaLnBrk="1" latinLnBrk="0" hangingPunct="1"/>
                      <a:r>
                        <a:rPr kumimoji="1" lang="ja-JP" altLang="en-US" sz="1200" u="none" kern="1200" dirty="0" smtClean="0">
                          <a:latin typeface="HGPｺﾞｼｯｸM" panose="020B0600000000000000" pitchFamily="50" charset="-128"/>
                          <a:ea typeface="HGPｺﾞｼｯｸM" panose="020B0600000000000000" pitchFamily="50" charset="-128"/>
                        </a:rPr>
                        <a:t>○統合に向けた協議・検討を行う</a:t>
                      </a:r>
                      <a:r>
                        <a:rPr kumimoji="1" lang="ja-JP" altLang="en-US" sz="120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rPr>
                        <a:t>中小企業経営者も含めた「連携推進会議」を設置。</a:t>
                      </a:r>
                      <a:endParaRPr kumimoji="1" lang="en-US" altLang="ja-JP" sz="1200" i="1" u="none" kern="1200" dirty="0" smtClean="0">
                        <a:solidFill>
                          <a:schemeClr val="tx1"/>
                        </a:solidFill>
                        <a:latin typeface="HGPｺﾞｼｯｸM" panose="020B0600000000000000" pitchFamily="50" charset="-128"/>
                        <a:ea typeface="HGPｺﾞｼｯｸM" panose="020B0600000000000000" pitchFamily="50" charset="-128"/>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latin typeface="HGPｺﾞｼｯｸM" panose="020B0600000000000000" pitchFamily="50" charset="-128"/>
                          <a:ea typeface="HGPｺﾞｼｯｸM" panose="020B0600000000000000" pitchFamily="50" charset="-128"/>
                        </a:rPr>
                        <a:t>○</a:t>
                      </a:r>
                      <a:r>
                        <a:rPr kumimoji="1" lang="ja-JP" altLang="en-US" sz="1200" u="none" kern="1200" dirty="0" smtClean="0">
                          <a:latin typeface="HGPｺﾞｼｯｸM" panose="020B0600000000000000" pitchFamily="50" charset="-128"/>
                          <a:ea typeface="HGPｺﾞｼｯｸM" panose="020B0600000000000000" pitchFamily="50" charset="-128"/>
                        </a:rPr>
                        <a:t>経営戦略・目標の共有による効果的な中小企業支援事業の一環として、統合に先行し、共同事業を実施。（消費者モニターイベント、商談会を共催）</a:t>
                      </a:r>
                      <a:endParaRPr kumimoji="1" lang="en-US" altLang="ja-JP" sz="1200" b="0" i="0" u="none" kern="1200" dirty="0" smtClean="0">
                        <a:solidFill>
                          <a:schemeClr val="tx1"/>
                        </a:solidFill>
                        <a:latin typeface="HGPｺﾞｼｯｸM" panose="020B0600000000000000" pitchFamily="50" charset="-128"/>
                        <a:ea typeface="HGPｺﾞｼｯｸM" panose="020B0600000000000000" pitchFamily="50" charset="-128"/>
                        <a:cs typeface="+mn-cs"/>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648618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157</a:t>
            </a:fld>
            <a:endParaRPr kumimoji="1" lang="ja-JP" altLang="en-US" dirty="0"/>
          </a:p>
        </p:txBody>
      </p:sp>
      <p:sp>
        <p:nvSpPr>
          <p:cNvPr id="6" name="テキスト ボックス 5"/>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Ｄ５．（７９）　、市Ｄ５．（９４）　</a:t>
            </a:r>
            <a:endParaRPr lang="en-US" altLang="ja-JP" sz="1600" u="sng" dirty="0" smtClean="0"/>
          </a:p>
        </p:txBody>
      </p:sp>
      <p:sp>
        <p:nvSpPr>
          <p:cNvPr id="8" name="テキスト ボックス 7"/>
          <p:cNvSpPr txBox="1"/>
          <p:nvPr/>
        </p:nvSpPr>
        <p:spPr>
          <a:xfrm>
            <a:off x="-14684" y="0"/>
            <a:ext cx="602684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６</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　①　大阪府立中之島図書館・大阪市中央公会堂の連携</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563740437"/>
              </p:ext>
            </p:extLst>
          </p:nvPr>
        </p:nvGraphicFramePr>
        <p:xfrm>
          <a:off x="251520" y="827792"/>
          <a:ext cx="8712968" cy="558292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92075" indent="-92075"/>
                      <a:r>
                        <a:rPr kumimoji="1" lang="ja-JP" altLang="en-US" sz="1400" b="1" dirty="0" smtClean="0"/>
                        <a:t>１．府立中之島図書館</a:t>
                      </a:r>
                      <a:endParaRPr kumimoji="1" lang="en-US" altLang="ja-JP" sz="1400" b="1" dirty="0" smtClean="0"/>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・正面玄関からの出入りが利用できない、旧態依然とした入退館システムなど、施設の老朽化などから、サービス面に課題</a:t>
                      </a:r>
                      <a:endParaRPr kumimoji="1" lang="en-US" altLang="ja-JP" sz="1400" dirty="0" smtClean="0"/>
                    </a:p>
                    <a:p>
                      <a:pPr marL="92075" indent="-92075"/>
                      <a:r>
                        <a:rPr kumimoji="1" lang="ja-JP" altLang="en-US" sz="1400" dirty="0" smtClean="0"/>
                        <a:t>・全蔵書の</a:t>
                      </a:r>
                      <a:r>
                        <a:rPr kumimoji="1" lang="en-US" altLang="ja-JP" sz="1400" dirty="0" smtClean="0"/>
                        <a:t>36</a:t>
                      </a:r>
                      <a:r>
                        <a:rPr kumimoji="1" lang="ja-JP" altLang="en-US" sz="1400" dirty="0" smtClean="0"/>
                        <a:t>％、</a:t>
                      </a:r>
                      <a:r>
                        <a:rPr kumimoji="1" lang="en-US" altLang="ja-JP" sz="1400" dirty="0" smtClean="0"/>
                        <a:t>10</a:t>
                      </a:r>
                      <a:r>
                        <a:rPr kumimoji="1" lang="ja-JP" altLang="en-US" sz="1400" dirty="0" smtClean="0"/>
                        <a:t>万冊の圧倒的な古典籍を所蔵しているが、デジタル化が遅れているなど十分活かされていない</a:t>
                      </a:r>
                      <a:endParaRPr kumimoji="1" lang="en-US" altLang="ja-JP" sz="1400" dirty="0" smtClean="0"/>
                    </a:p>
                    <a:p>
                      <a:pPr marL="92075" indent="-92075"/>
                      <a:endParaRPr kumimoji="1" lang="en-US" altLang="ja-JP" sz="1400" dirty="0" smtClean="0"/>
                    </a:p>
                    <a:p>
                      <a:pPr marL="92075" indent="-92075"/>
                      <a:r>
                        <a:rPr kumimoji="1" lang="ja-JP" altLang="en-US" sz="1400" b="1" dirty="0" smtClean="0"/>
                        <a:t>２．大阪市中央公会堂</a:t>
                      </a:r>
                      <a:endParaRPr kumimoji="1" lang="en-US" altLang="ja-JP" sz="1400" b="1" dirty="0" smtClean="0"/>
                    </a:p>
                    <a:p>
                      <a:pPr marL="92075" indent="-92075"/>
                      <a:r>
                        <a:rPr kumimoji="1" lang="ja-JP" altLang="en-US" sz="1400" dirty="0" smtClean="0"/>
                        <a:t>・保存・再生工事を行い、優れた近代建築として重文に指定されているにもかかわらず、十分な活用が</a:t>
                      </a:r>
                      <a:r>
                        <a:rPr kumimoji="1" lang="ja-JP" altLang="en-US" sz="1400" smtClean="0"/>
                        <a:t>できていない</a:t>
                      </a:r>
                      <a:endParaRPr kumimoji="1" lang="en-US" altLang="ja-JP" sz="1400" dirty="0" smtClean="0"/>
                    </a:p>
                    <a:p>
                      <a:pPr marL="92075" indent="-92075"/>
                      <a:r>
                        <a:rPr kumimoji="1" lang="ja-JP" altLang="en-US" sz="1400" dirty="0" smtClean="0"/>
                        <a:t>・レストラン営業時間が比較的短いなど、集客部門の活用が十分でない</a:t>
                      </a:r>
                      <a:endParaRPr kumimoji="1" lang="en-US" altLang="ja-JP" sz="1400" dirty="0" smtClean="0"/>
                    </a:p>
                    <a:p>
                      <a:pPr marL="92075" indent="-92075"/>
                      <a:endParaRPr kumimoji="1" lang="en-US" altLang="ja-JP" sz="1400" dirty="0" smtClean="0"/>
                    </a:p>
                    <a:p>
                      <a:pPr marL="92075" indent="-92075"/>
                      <a:endParaRPr kumimoji="1" lang="en-US" altLang="ja-JP" sz="1400" dirty="0" smtClean="0"/>
                    </a:p>
                    <a:p>
                      <a:pPr marL="92075" indent="-92075"/>
                      <a:endParaRPr kumimoji="1" lang="ja-JP" altLang="en-US" sz="1400" dirty="0" smtClean="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t>○　中之島を代表する府と市の歴史的な２施設の魅力を高めるとともに、共通したコンセプト（「大阪の知と文化と歴史のシンボル」）のもとで、連携した施策を展開し、中之島エリアの活性化を図る</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t>○　府市合同検討チームをつくり、外部有識者の助言を得ながら、同一コンセプトのもと、両施設の活性策・連携事業を具体的に策定、公表</a:t>
                      </a:r>
                      <a:endParaRPr kumimoji="1" lang="en-US" altLang="ja-JP" sz="1400" dirty="0" smtClean="0"/>
                    </a:p>
                    <a:p>
                      <a:pPr marL="92075" indent="-92075"/>
                      <a:endParaRPr kumimoji="1" lang="en-US" altLang="ja-JP" sz="1400" dirty="0" smtClean="0"/>
                    </a:p>
                    <a:p>
                      <a:pPr marL="92075" indent="-92075"/>
                      <a:r>
                        <a:rPr kumimoji="1" lang="ja-JP" altLang="en-US" sz="1400" b="1" dirty="0" smtClean="0"/>
                        <a:t>＜</a:t>
                      </a:r>
                      <a:r>
                        <a:rPr kumimoji="1" lang="en-US" altLang="ja-JP" sz="1400" b="1" dirty="0" smtClean="0"/>
                        <a:t>2014</a:t>
                      </a:r>
                      <a:r>
                        <a:rPr kumimoji="1" lang="ja-JP" altLang="en-US" sz="1400" b="1" dirty="0" smtClean="0"/>
                        <a:t>年度実施予定の共同事業＞</a:t>
                      </a:r>
                      <a:endParaRPr kumimoji="1" lang="en-US" altLang="ja-JP" sz="1400" b="1" dirty="0" smtClean="0"/>
                    </a:p>
                    <a:p>
                      <a:pPr marL="92075" indent="-92075"/>
                      <a:endParaRPr kumimoji="1" lang="en-US" altLang="ja-JP" sz="1400" dirty="0" smtClean="0"/>
                    </a:p>
                    <a:p>
                      <a:pPr marL="92075" indent="-92075"/>
                      <a:r>
                        <a:rPr kumimoji="1" lang="ja-JP" altLang="en-US" sz="1400" dirty="0" smtClean="0"/>
                        <a:t>①共同イベントの実施</a:t>
                      </a:r>
                    </a:p>
                    <a:p>
                      <a:pPr marL="92075" indent="-92075"/>
                      <a:r>
                        <a:rPr kumimoji="1" lang="ja-JP" altLang="en-US" sz="1400" dirty="0" smtClean="0"/>
                        <a:t>・両館を巡る合同ツアー</a:t>
                      </a:r>
                    </a:p>
                    <a:p>
                      <a:pPr marL="92075" indent="-92075"/>
                      <a:r>
                        <a:rPr kumimoji="1" lang="ja-JP" altLang="en-US" sz="1400" dirty="0" smtClean="0"/>
                        <a:t>・合同講演会の開催</a:t>
                      </a:r>
                    </a:p>
                    <a:p>
                      <a:pPr marL="92075" indent="-92075"/>
                      <a:endParaRPr kumimoji="1" lang="ja-JP" altLang="en-US" sz="1400" dirty="0" smtClean="0"/>
                    </a:p>
                    <a:p>
                      <a:pPr marL="92075" indent="-92075"/>
                      <a:r>
                        <a:rPr kumimoji="1" lang="ja-JP" altLang="en-US" sz="1400" dirty="0" smtClean="0"/>
                        <a:t>②日常業務の連携強化</a:t>
                      </a:r>
                    </a:p>
                    <a:p>
                      <a:pPr marL="92075" indent="-92075"/>
                      <a:r>
                        <a:rPr kumimoji="1" lang="ja-JP" altLang="en-US" sz="1400" dirty="0" smtClean="0"/>
                        <a:t>・合同ミーティングの実施</a:t>
                      </a:r>
                    </a:p>
                    <a:p>
                      <a:pPr marL="92075" indent="-92075"/>
                      <a:r>
                        <a:rPr kumimoji="1" lang="ja-JP" altLang="en-US" sz="1400" dirty="0" smtClean="0"/>
                        <a:t>・共同イベントの開発</a:t>
                      </a:r>
                    </a:p>
                    <a:p>
                      <a:pPr marL="92075" indent="-92075"/>
                      <a:endParaRPr kumimoji="1" lang="en-US" altLang="ja-JP" sz="1400" dirty="0" smtClean="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dirty="0" smtClean="0"/>
                        <a:t>○　府市共通コンセプトのもと、各施設の次の活性化策等が相乗効果を及ぼすよう連携を図って行く</a:t>
                      </a:r>
                      <a:endParaRPr kumimoji="1" lang="en-US" altLang="ja-JP" sz="1400" dirty="0" smtClean="0"/>
                    </a:p>
                    <a:p>
                      <a:pPr marL="92075" indent="-92075"/>
                      <a:endParaRPr kumimoji="1" lang="en-US" altLang="ja-JP" sz="1400" dirty="0" smtClean="0"/>
                    </a:p>
                    <a:p>
                      <a:pPr marL="92075" indent="-92075"/>
                      <a:r>
                        <a:rPr kumimoji="1" lang="ja-JP" altLang="en-US" sz="1400" b="1" dirty="0" smtClean="0"/>
                        <a:t>１．府立中之島図書館</a:t>
                      </a:r>
                    </a:p>
                    <a:p>
                      <a:pPr marL="92075" indent="-92075"/>
                      <a:r>
                        <a:rPr kumimoji="1" lang="ja-JP" altLang="en-US" sz="1400" dirty="0" smtClean="0"/>
                        <a:t>・リニューアル工事の実施</a:t>
                      </a:r>
                    </a:p>
                    <a:p>
                      <a:pPr marL="92075" indent="-92075"/>
                      <a:r>
                        <a:rPr kumimoji="1" lang="ja-JP" altLang="en-US" sz="1400" dirty="0" smtClean="0"/>
                        <a:t>・指定管理制度の導入</a:t>
                      </a:r>
                    </a:p>
                    <a:p>
                      <a:pPr marL="92075" indent="-92075"/>
                      <a:r>
                        <a:rPr kumimoji="1" lang="ja-JP" altLang="en-US" sz="1400" dirty="0" smtClean="0"/>
                        <a:t>・文化事業の充実</a:t>
                      </a:r>
                    </a:p>
                    <a:p>
                      <a:pPr marL="92075" indent="-92075"/>
                      <a:endParaRPr kumimoji="1" lang="ja-JP" altLang="en-US" sz="1400" dirty="0" smtClean="0"/>
                    </a:p>
                    <a:p>
                      <a:pPr marL="92075" indent="-92075"/>
                      <a:r>
                        <a:rPr kumimoji="1" lang="ja-JP" altLang="en-US" sz="1400" b="1" dirty="0" smtClean="0"/>
                        <a:t>２．大阪市中央公会堂</a:t>
                      </a:r>
                    </a:p>
                    <a:p>
                      <a:pPr marL="92075" indent="-92075"/>
                      <a:r>
                        <a:rPr kumimoji="1" lang="ja-JP" altLang="en-US" sz="1400" dirty="0" smtClean="0"/>
                        <a:t>・レストラン拡充やショップの設置等サービス面の充実</a:t>
                      </a:r>
                    </a:p>
                    <a:p>
                      <a:pPr marL="92075" indent="-92075"/>
                      <a:r>
                        <a:rPr kumimoji="1" lang="ja-JP" altLang="en-US" sz="1400" dirty="0" smtClean="0"/>
                        <a:t>・料金改定の検討及び優先予約システムの見直し</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555326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93738" y="1556792"/>
            <a:ext cx="7910710" cy="4594125"/>
          </a:xfrm>
          <a:noFill/>
          <a:ln>
            <a:solidFill>
              <a:schemeClr val="bg1">
                <a:lumMod val="65000"/>
              </a:schemeClr>
            </a:solidFill>
          </a:ln>
          <a:extLst/>
        </p:spPr>
        <p:txBody>
          <a:bodyPr rtlCol="0" anchor="ctr" anchorCtr="0">
            <a:noAutofit/>
          </a:bodyPr>
          <a:lstStyle/>
          <a:p>
            <a:pPr marL="0" indent="0">
              <a:buFont typeface="Arial" panose="020B0604020202020204" pitchFamily="34" charset="0"/>
              <a:buNone/>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建物</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管理面</a:t>
            </a:r>
            <a:endPar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defRPr/>
            </a:pP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110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年前に建築されて以降、必要</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な経費が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十分</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投資</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されなかった</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ため、重要文化財の建物は煤け</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たままで、トイレなどの設備や内装も老朽化している。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建物の構造上の課題により、正面玄関が利用できず、入り口がわかりにくい。</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調査型・課題解決型図書館を標榜しながら、食堂など、長時間滞在に必要な設備が欠如している。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defRPr/>
            </a:pP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２）</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事業</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内容面</a:t>
            </a:r>
            <a:endParaRPr lang="en-US" altLang="ja-JP" sz="18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古典籍</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に係る電子目録が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未整備で、情報発信力が弱く、デジタル化も遅れている。資料の保存環境も不十分であり、所蔵品の魅力を活かしきれていない。</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ビジネス</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事業は</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年目を迎えるが、周知が未だ不十分。また、事業</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対象をしぼり込めていないために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広く</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浅いサービス</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に留まって</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eaLnBrk="1" fontAlgn="auto" hangingPunct="1">
              <a:spcAft>
                <a:spcPts val="0"/>
              </a:spcAft>
              <a:buFont typeface="Arial" panose="020B0604020202020204" pitchFamily="34" charset="0"/>
              <a:buNone/>
              <a:defRPr/>
            </a:pP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対人サービス面</a:t>
            </a:r>
            <a:endParaRPr lang="en-US" altLang="ja-JP" sz="18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入館</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時の持ち物預けや受付制度が残ったままなど</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、旧態依然たる入退館方式を継続している（おもてなし意識</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欠如）。</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00" name="テキスト ボックス 7"/>
          <p:cNvSpPr txBox="1">
            <a:spLocks noChangeArrowheads="1"/>
          </p:cNvSpPr>
          <p:nvPr/>
        </p:nvSpPr>
        <p:spPr bwMode="auto">
          <a:xfrm>
            <a:off x="8459788" y="6453188"/>
            <a:ext cx="684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CAF9F6D2-0529-4E6F-B083-B7E5CB21FB72}" type="slidenum">
              <a:rPr lang="ja-JP" altLang="en-US">
                <a:latin typeface="Calibri" pitchFamily="34" charset="0"/>
              </a:rPr>
              <a:pPr algn="r" eaLnBrk="1" hangingPunct="1"/>
              <a:t>158</a:t>
            </a:fld>
            <a:endParaRPr lang="ja-JP" altLang="en-US">
              <a:latin typeface="Calibri" pitchFamily="34" charset="0"/>
            </a:endParaRPr>
          </a:p>
        </p:txBody>
      </p:sp>
      <p:sp>
        <p:nvSpPr>
          <p:cNvPr id="6" name="テキスト ボックス 5"/>
          <p:cNvSpPr txBox="1"/>
          <p:nvPr/>
        </p:nvSpPr>
        <p:spPr>
          <a:xfrm>
            <a:off x="628976" y="891304"/>
            <a:ext cx="5493812" cy="369332"/>
          </a:xfrm>
          <a:prstGeom prst="rect">
            <a:avLst/>
          </a:prstGeom>
          <a:noFill/>
        </p:spPr>
        <p:txBody>
          <a:bodyPr wrap="none" rtlCol="0">
            <a:spAutoFit/>
          </a:bodyPr>
          <a:lstStyle/>
          <a:p>
            <a:r>
              <a:rPr kumimoji="1"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大阪府立中之島図書館の課題（検討チームの整理）</a:t>
            </a:r>
            <a:endParaRPr kumimoji="1" lang="ja-JP" altLang="en-US"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49602" y="188640"/>
            <a:ext cx="2236510" cy="338554"/>
          </a:xfrm>
          <a:prstGeom prst="rect">
            <a:avLst/>
          </a:prstGeom>
        </p:spPr>
        <p:txBody>
          <a:bodyPr wrap="non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■中之島図書館の課題</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Ｄ５．（７９）　、市Ｄ５．（９４）　</a:t>
            </a:r>
            <a:endParaRPr lang="en-US" altLang="ja-JP" sz="1600" u="sng" dirty="0" smtClean="0"/>
          </a:p>
        </p:txBody>
      </p:sp>
    </p:spTree>
    <p:extLst>
      <p:ext uri="{BB962C8B-B14F-4D97-AF65-F5344CB8AC3E}">
        <p14:creationId xmlns:p14="http://schemas.microsoft.com/office/powerpoint/2010/main" val="1789189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316416" y="6381328"/>
            <a:ext cx="683568" cy="369332"/>
          </a:xfrm>
          <a:prstGeom prst="rect">
            <a:avLst/>
          </a:prstGeom>
          <a:noFill/>
        </p:spPr>
        <p:txBody>
          <a:bodyPr wrap="square" rtlCol="0">
            <a:spAutoFit/>
          </a:bodyPr>
          <a:lstStyle/>
          <a:p>
            <a:pPr algn="r"/>
            <a:fld id="{9C53C868-FF21-494D-AF88-8B2AF852388B}" type="slidenum">
              <a:rPr kumimoji="1" lang="ja-JP" altLang="en-US" smtClean="0"/>
              <a:pPr algn="r"/>
              <a:t>15</a:t>
            </a:fld>
            <a:endParaRPr kumimoji="1" lang="ja-JP" altLang="en-US" dirty="0"/>
          </a:p>
        </p:txBody>
      </p:sp>
      <p:sp>
        <p:nvSpPr>
          <p:cNvPr id="8" name="テキスト ボックス 7"/>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２．</a:t>
            </a:r>
            <a:endParaRPr lang="en-US" altLang="ja-JP" sz="1600" u="sng" dirty="0" smtClean="0"/>
          </a:p>
        </p:txBody>
      </p:sp>
      <p:sp>
        <p:nvSpPr>
          <p:cNvPr id="6" name="テキスト ボックス 5"/>
          <p:cNvSpPr txBox="1"/>
          <p:nvPr/>
        </p:nvSpPr>
        <p:spPr>
          <a:xfrm>
            <a:off x="-14684" y="0"/>
            <a:ext cx="7467004" cy="338554"/>
          </a:xfrm>
          <a:prstGeom prst="rect">
            <a:avLst/>
          </a:prstGeom>
          <a:solidFill>
            <a:srgbClr val="002060"/>
          </a:solidFill>
        </p:spPr>
        <p:txBody>
          <a:bodyPr wrap="square" rtlCol="0">
            <a:spAutoFit/>
          </a:bodyPr>
          <a:lstStyle/>
          <a:p>
            <a:r>
              <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Ⅰ【</a:t>
            </a:r>
            <a:r>
              <a:rPr kumimoji="1" lang="ja-JP" altLang="en-US" sz="1600" b="1" u="sng" dirty="0" smtClean="0">
                <a:solidFill>
                  <a:schemeClr val="bg1"/>
                </a:solidFill>
                <a:latin typeface="ＭＳ Ｐゴシック" panose="020B0600070205080204" pitchFamily="50" charset="-128"/>
                <a:ea typeface="ＭＳ Ｐゴシック" panose="020B0600070205080204" pitchFamily="50" charset="-128"/>
              </a:rPr>
              <a:t>財政</a:t>
            </a:r>
            <a:r>
              <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rPr>
              <a:t>】</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２</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）財務マネジメント</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735175669"/>
              </p:ext>
            </p:extLst>
          </p:nvPr>
        </p:nvGraphicFramePr>
        <p:xfrm>
          <a:off x="251520" y="476672"/>
          <a:ext cx="8712968" cy="6247616"/>
        </p:xfrm>
        <a:graphic>
          <a:graphicData uri="http://schemas.openxmlformats.org/drawingml/2006/table">
            <a:tbl>
              <a:tblPr firstRow="1" bandRow="1">
                <a:tableStyleId>{5940675A-B579-460E-94D1-54222C63F5DA}</a:tableStyleId>
              </a:tblPr>
              <a:tblGrid>
                <a:gridCol w="2448272">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2502278">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solidFill>
                            <a:schemeClr val="tx1"/>
                          </a:solidFill>
                        </a:rPr>
                        <a:t>＜</a:t>
                      </a:r>
                      <a:r>
                        <a:rPr kumimoji="1" lang="en-US" altLang="ja-JP" dirty="0" smtClean="0">
                          <a:solidFill>
                            <a:schemeClr val="tx1"/>
                          </a:solidFill>
                        </a:rPr>
                        <a:t>Why</a:t>
                      </a:r>
                      <a:r>
                        <a:rPr kumimoji="1" lang="ja-JP" altLang="en-US" dirty="0" smtClean="0">
                          <a:solidFill>
                            <a:schemeClr val="tx1"/>
                          </a:solidFill>
                        </a:rPr>
                        <a:t>＞</a:t>
                      </a:r>
                      <a:endParaRPr kumimoji="1" lang="ja-JP" altLang="en-US" dirty="0">
                        <a:solidFill>
                          <a:schemeClr val="tx1"/>
                        </a:solidFill>
                      </a:endParaRPr>
                    </a:p>
                  </a:txBody>
                  <a:tcPr>
                    <a:lnL w="28575" cap="flat" cmpd="sng" algn="ctr">
                      <a:solidFill>
                        <a:schemeClr val="tx2">
                          <a:lumMod val="50000"/>
                        </a:schemeClr>
                      </a:solidFill>
                      <a:prstDash val="solid"/>
                      <a:round/>
                      <a:headEnd type="none" w="med" len="med"/>
                      <a:tailEnd type="none" w="med" len="med"/>
                    </a:lnL>
                    <a:lnR w="12700" cap="flat" cmpd="sng" algn="ctr">
                      <a:solidFill>
                        <a:srgbClr val="002060"/>
                      </a:solidFill>
                      <a:prstDash val="sysDash"/>
                      <a:round/>
                      <a:headEnd type="none" w="med" len="med"/>
                      <a:tailEnd type="none" w="med" len="med"/>
                    </a:lnR>
                    <a:lnT w="28575" cap="flat" cmpd="sng" algn="ctr">
                      <a:solidFill>
                        <a:schemeClr val="tx2">
                          <a:lumMod val="50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Vision</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28575" cap="flat" cmpd="sng" algn="ctr">
                      <a:solidFill>
                        <a:schemeClr val="tx2">
                          <a:lumMod val="50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What</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28575" cap="flat" cmpd="sng" algn="ctr">
                      <a:solidFill>
                        <a:schemeClr val="tx2">
                          <a:lumMod val="50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Outcome</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213336">
                <a:tc>
                  <a:txBody>
                    <a:bodyPr/>
                    <a:lstStyle/>
                    <a:p>
                      <a:pPr marL="0" indent="0"/>
                      <a:r>
                        <a:rPr kumimoji="1" lang="ja-JP" altLang="en-US" sz="1400" dirty="0" smtClean="0">
                          <a:solidFill>
                            <a:schemeClr val="tx1"/>
                          </a:solidFill>
                        </a:rPr>
                        <a:t>　府の慢性的な赤字決算（</a:t>
                      </a:r>
                      <a:r>
                        <a:rPr kumimoji="1" lang="en-US" altLang="ja-JP" sz="1400" dirty="0" smtClean="0">
                          <a:solidFill>
                            <a:schemeClr val="tx1"/>
                          </a:solidFill>
                        </a:rPr>
                        <a:t>1998</a:t>
                      </a:r>
                      <a:r>
                        <a:rPr kumimoji="1" lang="ja-JP" altLang="en-US" sz="1400" dirty="0" smtClean="0">
                          <a:solidFill>
                            <a:schemeClr val="tx1"/>
                          </a:solidFill>
                        </a:rPr>
                        <a:t>年度～</a:t>
                      </a:r>
                      <a:r>
                        <a:rPr kumimoji="1" lang="en-US" altLang="ja-JP" sz="1400" dirty="0" smtClean="0">
                          <a:solidFill>
                            <a:schemeClr val="tx1"/>
                          </a:solidFill>
                        </a:rPr>
                        <a:t>2007</a:t>
                      </a:r>
                      <a:r>
                        <a:rPr kumimoji="1" lang="ja-JP" altLang="en-US" sz="1400" dirty="0" smtClean="0">
                          <a:solidFill>
                            <a:schemeClr val="tx1"/>
                          </a:solidFill>
                        </a:rPr>
                        <a:t>年度まで</a:t>
                      </a:r>
                      <a:r>
                        <a:rPr kumimoji="1" lang="en-US" altLang="ja-JP" sz="1400" dirty="0" smtClean="0">
                          <a:solidFill>
                            <a:schemeClr val="tx1"/>
                          </a:solidFill>
                        </a:rPr>
                        <a:t>10</a:t>
                      </a:r>
                      <a:r>
                        <a:rPr kumimoji="1" lang="ja-JP" altLang="en-US" sz="1400" dirty="0" smtClean="0">
                          <a:solidFill>
                            <a:schemeClr val="tx1"/>
                          </a:solidFill>
                        </a:rPr>
                        <a:t>年連続赤字決算。累計▲</a:t>
                      </a:r>
                      <a:r>
                        <a:rPr kumimoji="1" lang="en-US" altLang="ja-JP" sz="1400" dirty="0" smtClean="0">
                          <a:solidFill>
                            <a:schemeClr val="tx1"/>
                          </a:solidFill>
                        </a:rPr>
                        <a:t>2,164</a:t>
                      </a:r>
                      <a:r>
                        <a:rPr kumimoji="1" lang="ja-JP" altLang="en-US" sz="1400" dirty="0" smtClean="0">
                          <a:solidFill>
                            <a:schemeClr val="tx1"/>
                          </a:solidFill>
                        </a:rPr>
                        <a:t>億円。</a:t>
                      </a:r>
                      <a:r>
                        <a:rPr kumimoji="1" lang="en-US" altLang="ja-JP" sz="1400" dirty="0" smtClean="0">
                          <a:solidFill>
                            <a:schemeClr val="tx1"/>
                          </a:solidFill>
                        </a:rPr>
                        <a:t>10</a:t>
                      </a:r>
                      <a:r>
                        <a:rPr kumimoji="1" lang="ja-JP" altLang="en-US" sz="1400" dirty="0" smtClean="0">
                          <a:solidFill>
                            <a:schemeClr val="tx1"/>
                          </a:solidFill>
                        </a:rPr>
                        <a:t>年間の予算約</a:t>
                      </a:r>
                      <a:r>
                        <a:rPr kumimoji="1" lang="en-US" altLang="ja-JP" sz="1400" dirty="0" smtClean="0">
                          <a:solidFill>
                            <a:schemeClr val="tx1"/>
                          </a:solidFill>
                        </a:rPr>
                        <a:t>30</a:t>
                      </a:r>
                      <a:r>
                        <a:rPr kumimoji="1" lang="ja-JP" altLang="en-US" sz="1400" dirty="0" smtClean="0">
                          <a:solidFill>
                            <a:schemeClr val="tx1"/>
                          </a:solidFill>
                        </a:rPr>
                        <a:t>兆円の</a:t>
                      </a:r>
                      <a:r>
                        <a:rPr kumimoji="1" lang="en-US" altLang="ja-JP" sz="1400" dirty="0" smtClean="0">
                          <a:solidFill>
                            <a:schemeClr val="tx1"/>
                          </a:solidFill>
                        </a:rPr>
                        <a:t>0.72</a:t>
                      </a:r>
                      <a:r>
                        <a:rPr kumimoji="1" lang="ja-JP" altLang="en-US" sz="1400" dirty="0" smtClean="0">
                          <a:solidFill>
                            <a:schemeClr val="tx1"/>
                          </a:solidFill>
                        </a:rPr>
                        <a:t>％に相当。）</a:t>
                      </a:r>
                      <a:endParaRPr kumimoji="1" lang="en-US" altLang="ja-JP" sz="1400" dirty="0" smtClean="0">
                        <a:solidFill>
                          <a:schemeClr val="tx1"/>
                        </a:solidFill>
                      </a:endParaRPr>
                    </a:p>
                  </a:txBody>
                  <a:tcPr>
                    <a:lnL w="28575" cap="flat" cmpd="sng" algn="ctr">
                      <a:solidFill>
                        <a:schemeClr val="tx2">
                          <a:lumMod val="50000"/>
                        </a:schemeClr>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endParaRPr kumimoji="1" lang="ja-JP" altLang="en-US" sz="1400" strike="sngStrike" baseline="0" dirty="0">
                        <a:solidFill>
                          <a:schemeClr val="tx1"/>
                        </a:solidFill>
                      </a:endParaRPr>
                    </a:p>
                  </a:txBody>
                  <a:tcPr>
                    <a:lnL w="12700" cap="flat" cmpd="sng" algn="ctr">
                      <a:solidFill>
                        <a:srgbClr val="002060"/>
                      </a:solidFill>
                      <a:prstDash val="sysDash"/>
                      <a:round/>
                      <a:headEnd type="none" w="med" len="med"/>
                      <a:tailEnd type="none" w="med" len="med"/>
                    </a:lnL>
                    <a:lnR w="28575" cap="flat" cmpd="sng" algn="ctr">
                      <a:solidFill>
                        <a:schemeClr val="tx2">
                          <a:lumMod val="50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711280">
                <a:tc>
                  <a:txBody>
                    <a:bodyPr/>
                    <a:lstStyle/>
                    <a:p>
                      <a:r>
                        <a:rPr kumimoji="1" lang="ja-JP" altLang="en-US" sz="1400" b="1" dirty="0" smtClean="0">
                          <a:solidFill>
                            <a:schemeClr val="tx1"/>
                          </a:solidFill>
                        </a:rPr>
                        <a:t>①～③歳入改善</a:t>
                      </a:r>
                      <a:endParaRPr kumimoji="1" lang="en-US" altLang="ja-JP" sz="1400" b="1" dirty="0" smtClean="0">
                        <a:solidFill>
                          <a:schemeClr val="tx1"/>
                        </a:solidFill>
                      </a:endParaRPr>
                    </a:p>
                    <a:p>
                      <a:r>
                        <a:rPr kumimoji="1" lang="ja-JP" altLang="en-US" sz="1400" dirty="0" smtClean="0">
                          <a:solidFill>
                            <a:schemeClr val="tx1"/>
                          </a:solidFill>
                        </a:rPr>
                        <a:t>　太田府政時代も、民間活力の活用として、ネーミングライツの活用等を実施していたが、赤字体質の改善には至らなかった。</a:t>
                      </a:r>
                      <a:endParaRPr kumimoji="1" lang="ja-JP" altLang="en-US" sz="1400" dirty="0">
                        <a:solidFill>
                          <a:schemeClr val="tx1"/>
                        </a:solidFill>
                      </a:endParaRPr>
                    </a:p>
                  </a:txBody>
                  <a:tcPr>
                    <a:lnL w="28575" cap="flat" cmpd="sng" algn="ctr">
                      <a:solidFill>
                        <a:schemeClr val="tx2">
                          <a:lumMod val="50000"/>
                        </a:schemeClr>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kumimoji="1" lang="en-US" altLang="ja-JP" sz="1400" dirty="0" smtClean="0">
                        <a:solidFill>
                          <a:schemeClr val="tx1"/>
                        </a:solidFill>
                      </a:endParaRPr>
                    </a:p>
                    <a:p>
                      <a:r>
                        <a:rPr kumimoji="1" lang="ja-JP" altLang="en-US" sz="1400" dirty="0" smtClean="0">
                          <a:solidFill>
                            <a:schemeClr val="tx1"/>
                          </a:solidFill>
                        </a:rPr>
                        <a:t>　債権管理の強化、広告事業の拡充等により、さらなる歳入改善を実施。</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①　専属の債権特別回収・整理グループを設置し、債権の回収及び整理を推進。</a:t>
                      </a:r>
                      <a:endParaRPr kumimoji="1" lang="en-US" altLang="ja-JP" sz="1400" dirty="0" smtClean="0">
                        <a:solidFill>
                          <a:schemeClr val="tx1"/>
                        </a:solidFill>
                      </a:endParaRPr>
                    </a:p>
                    <a:p>
                      <a:pPr marL="92075" indent="-92075"/>
                      <a:endParaRPr kumimoji="1" lang="ja-JP" altLang="en-US" sz="1400" dirty="0" smtClean="0">
                        <a:solidFill>
                          <a:schemeClr val="tx1"/>
                        </a:solidFill>
                      </a:endParaRPr>
                    </a:p>
                    <a:p>
                      <a:pPr marL="92075" indent="-92075"/>
                      <a:r>
                        <a:rPr kumimoji="1" lang="ja-JP" altLang="en-US" sz="1400" dirty="0" smtClean="0">
                          <a:solidFill>
                            <a:schemeClr val="tx1"/>
                          </a:solidFill>
                        </a:rPr>
                        <a:t>②　「府有財産自主点検調査」を実施（</a:t>
                      </a:r>
                      <a:r>
                        <a:rPr kumimoji="1" lang="en-US" altLang="ja-JP" sz="1400" dirty="0" smtClean="0">
                          <a:solidFill>
                            <a:schemeClr val="tx1"/>
                          </a:solidFill>
                        </a:rPr>
                        <a:t>2009</a:t>
                      </a:r>
                      <a:r>
                        <a:rPr kumimoji="1" lang="ja-JP" altLang="en-US" sz="1400" dirty="0" smtClean="0">
                          <a:solidFill>
                            <a:schemeClr val="tx1"/>
                          </a:solidFill>
                        </a:rPr>
                        <a:t>～</a:t>
                      </a:r>
                      <a:r>
                        <a:rPr kumimoji="1" lang="en-US" altLang="ja-JP" sz="1400" dirty="0" smtClean="0">
                          <a:solidFill>
                            <a:schemeClr val="tx1"/>
                          </a:solidFill>
                        </a:rPr>
                        <a:t>2010</a:t>
                      </a:r>
                      <a:r>
                        <a:rPr kumimoji="1" lang="ja-JP" altLang="en-US" sz="1400" dirty="0" smtClean="0">
                          <a:solidFill>
                            <a:schemeClr val="tx1"/>
                          </a:solidFill>
                        </a:rPr>
                        <a:t>年度）し、新たな府の未・低利用地を掘り起し。</a:t>
                      </a:r>
                    </a:p>
                    <a:p>
                      <a:pPr marL="92075" indent="-92075"/>
                      <a:r>
                        <a:rPr kumimoji="1" lang="ja-JP" altLang="en-US" sz="1400" dirty="0" smtClean="0">
                          <a:solidFill>
                            <a:schemeClr val="tx1"/>
                          </a:solidFill>
                        </a:rPr>
                        <a:t>③　広告事業の拡充やネーミングライツなどの取組みも進める。</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kumimoji="1" lang="en-US" altLang="ja-JP" sz="1400" dirty="0" smtClean="0">
                        <a:solidFill>
                          <a:schemeClr val="tx1"/>
                        </a:solidFill>
                      </a:endParaRPr>
                    </a:p>
                    <a:p>
                      <a:pPr marL="92075" indent="-92075"/>
                      <a:r>
                        <a:rPr kumimoji="1" lang="ja-JP" altLang="en-US" sz="1400" dirty="0" smtClean="0">
                          <a:solidFill>
                            <a:schemeClr val="tx1"/>
                          </a:solidFill>
                        </a:rPr>
                        <a:t>①</a:t>
                      </a:r>
                      <a:r>
                        <a:rPr kumimoji="1" lang="en-US" altLang="ja-JP" sz="1400" dirty="0" smtClean="0">
                          <a:solidFill>
                            <a:schemeClr val="tx1"/>
                          </a:solidFill>
                        </a:rPr>
                        <a:t>3</a:t>
                      </a:r>
                      <a:r>
                        <a:rPr kumimoji="1" lang="ja-JP" altLang="en-US" sz="1400" dirty="0" smtClean="0">
                          <a:solidFill>
                            <a:schemeClr val="tx1"/>
                          </a:solidFill>
                        </a:rPr>
                        <a:t>年間で</a:t>
                      </a:r>
                      <a:r>
                        <a:rPr kumimoji="1" lang="en-US" altLang="ja-JP" sz="1400" dirty="0" smtClean="0">
                          <a:solidFill>
                            <a:schemeClr val="tx1"/>
                          </a:solidFill>
                        </a:rPr>
                        <a:t>364</a:t>
                      </a:r>
                      <a:r>
                        <a:rPr kumimoji="1" lang="ja-JP" altLang="en-US" sz="1400" dirty="0" smtClean="0">
                          <a:solidFill>
                            <a:schemeClr val="tx1"/>
                          </a:solidFill>
                        </a:rPr>
                        <a:t>億円の債権回収を達成。</a:t>
                      </a:r>
                    </a:p>
                    <a:p>
                      <a:pPr marL="92075" indent="-92075"/>
                      <a:r>
                        <a:rPr kumimoji="1" lang="ja-JP" altLang="en-US" sz="1400" dirty="0" smtClean="0">
                          <a:solidFill>
                            <a:schemeClr val="tx1"/>
                          </a:solidFill>
                        </a:rPr>
                        <a:t>　⇒</a:t>
                      </a:r>
                      <a:r>
                        <a:rPr kumimoji="1" lang="en-US" altLang="ja-JP" sz="1400" dirty="0" smtClean="0">
                          <a:solidFill>
                            <a:schemeClr val="tx1"/>
                          </a:solidFill>
                        </a:rPr>
                        <a:t>2013</a:t>
                      </a:r>
                      <a:r>
                        <a:rPr kumimoji="1" lang="ja-JP" altLang="en-US" sz="1400" dirty="0" smtClean="0">
                          <a:solidFill>
                            <a:schemeClr val="tx1"/>
                          </a:solidFill>
                        </a:rPr>
                        <a:t>年度期首滞納債権額　</a:t>
                      </a:r>
                      <a:r>
                        <a:rPr kumimoji="1" lang="en-US" altLang="ja-JP" sz="1400" dirty="0" smtClean="0">
                          <a:solidFill>
                            <a:schemeClr val="tx1"/>
                          </a:solidFill>
                        </a:rPr>
                        <a:t>484</a:t>
                      </a:r>
                      <a:r>
                        <a:rPr kumimoji="1" lang="ja-JP" altLang="en-US" sz="1400" dirty="0" smtClean="0">
                          <a:solidFill>
                            <a:schemeClr val="tx1"/>
                          </a:solidFill>
                        </a:rPr>
                        <a:t>億円（対</a:t>
                      </a:r>
                      <a:r>
                        <a:rPr kumimoji="1" lang="en-US" altLang="ja-JP" sz="1400" dirty="0" smtClean="0">
                          <a:solidFill>
                            <a:schemeClr val="tx1"/>
                          </a:solidFill>
                        </a:rPr>
                        <a:t>2010</a:t>
                      </a:r>
                      <a:r>
                        <a:rPr kumimoji="1" lang="ja-JP" altLang="en-US" sz="1400" dirty="0" smtClean="0">
                          <a:solidFill>
                            <a:schemeClr val="tx1"/>
                          </a:solidFill>
                        </a:rPr>
                        <a:t>年期首</a:t>
                      </a:r>
                      <a:r>
                        <a:rPr kumimoji="1" lang="en-US" altLang="ja-JP" sz="1400" dirty="0" smtClean="0">
                          <a:solidFill>
                            <a:schemeClr val="tx1"/>
                          </a:solidFill>
                        </a:rPr>
                        <a:t>110</a:t>
                      </a:r>
                      <a:r>
                        <a:rPr kumimoji="1" lang="ja-JP" altLang="en-US" sz="1400" dirty="0" smtClean="0">
                          <a:solidFill>
                            <a:schemeClr val="tx1"/>
                          </a:solidFill>
                        </a:rPr>
                        <a:t>億円圧縮）</a:t>
                      </a:r>
                      <a:endParaRPr kumimoji="1" lang="en-US" altLang="ja-JP" sz="1400" dirty="0" smtClean="0">
                        <a:solidFill>
                          <a:schemeClr val="tx1"/>
                        </a:solidFill>
                      </a:endParaRPr>
                    </a:p>
                    <a:p>
                      <a:r>
                        <a:rPr kumimoji="1" lang="ja-JP" altLang="en-US" sz="1400" dirty="0" smtClean="0">
                          <a:solidFill>
                            <a:schemeClr val="tx1"/>
                          </a:solidFill>
                        </a:rPr>
                        <a:t>②　不動産売却額累計</a:t>
                      </a:r>
                      <a:r>
                        <a:rPr kumimoji="1" lang="en-US" altLang="ja-JP" sz="1400" dirty="0" smtClean="0">
                          <a:solidFill>
                            <a:schemeClr val="tx1"/>
                          </a:solidFill>
                        </a:rPr>
                        <a:t>1,179</a:t>
                      </a:r>
                      <a:r>
                        <a:rPr kumimoji="1" lang="ja-JP" altLang="en-US" sz="1400" dirty="0" smtClean="0">
                          <a:solidFill>
                            <a:schemeClr val="tx1"/>
                          </a:solidFill>
                        </a:rPr>
                        <a:t>億円（</a:t>
                      </a:r>
                      <a:r>
                        <a:rPr kumimoji="1" lang="en-US" altLang="ja-JP" sz="1400" dirty="0" smtClean="0">
                          <a:solidFill>
                            <a:schemeClr val="tx1"/>
                          </a:solidFill>
                        </a:rPr>
                        <a:t>2005</a:t>
                      </a:r>
                      <a:r>
                        <a:rPr kumimoji="1" lang="ja-JP" altLang="en-US" sz="1400" dirty="0" smtClean="0">
                          <a:solidFill>
                            <a:schemeClr val="tx1"/>
                          </a:solidFill>
                        </a:rPr>
                        <a:t>～</a:t>
                      </a:r>
                      <a:r>
                        <a:rPr kumimoji="1" lang="en-US" altLang="ja-JP" sz="1400" dirty="0" smtClean="0">
                          <a:solidFill>
                            <a:schemeClr val="tx1"/>
                          </a:solidFill>
                        </a:rPr>
                        <a:t>2011</a:t>
                      </a:r>
                      <a:r>
                        <a:rPr kumimoji="1" lang="ja-JP" altLang="en-US" sz="1400" dirty="0" smtClean="0">
                          <a:solidFill>
                            <a:schemeClr val="tx1"/>
                          </a:solidFill>
                        </a:rPr>
                        <a:t>年度）</a:t>
                      </a:r>
                      <a:endParaRPr kumimoji="1" lang="en-US" altLang="ja-JP" sz="1400" dirty="0" smtClean="0">
                        <a:solidFill>
                          <a:schemeClr val="tx1"/>
                        </a:solidFill>
                      </a:endParaRPr>
                    </a:p>
                    <a:p>
                      <a:pPr marL="92075" indent="-92075"/>
                      <a:r>
                        <a:rPr kumimoji="1" lang="ja-JP" altLang="en-US" sz="1400" dirty="0" smtClean="0">
                          <a:solidFill>
                            <a:schemeClr val="tx1"/>
                          </a:solidFill>
                        </a:rPr>
                        <a:t>③</a:t>
                      </a:r>
                      <a:r>
                        <a:rPr kumimoji="1" lang="en-US" altLang="ja-JP" sz="1400" dirty="0" smtClean="0">
                          <a:solidFill>
                            <a:schemeClr val="tx1"/>
                          </a:solidFill>
                        </a:rPr>
                        <a:t>2008</a:t>
                      </a:r>
                      <a:r>
                        <a:rPr kumimoji="1" lang="ja-JP" altLang="en-US" sz="1400" dirty="0" smtClean="0">
                          <a:solidFill>
                            <a:schemeClr val="tx1"/>
                          </a:solidFill>
                        </a:rPr>
                        <a:t>～</a:t>
                      </a:r>
                      <a:r>
                        <a:rPr kumimoji="1" lang="en-US" altLang="ja-JP" sz="1400" dirty="0" smtClean="0">
                          <a:solidFill>
                            <a:schemeClr val="tx1"/>
                          </a:solidFill>
                        </a:rPr>
                        <a:t>2012</a:t>
                      </a:r>
                      <a:r>
                        <a:rPr kumimoji="1" lang="ja-JP" altLang="en-US" sz="1400" dirty="0" smtClean="0">
                          <a:solidFill>
                            <a:schemeClr val="tx1"/>
                          </a:solidFill>
                        </a:rPr>
                        <a:t>年度収入：３．１億円</a:t>
                      </a:r>
                      <a:endParaRPr kumimoji="1" lang="en-US" altLang="ja-JP" sz="1400" dirty="0" smtClean="0">
                        <a:solidFill>
                          <a:schemeClr val="tx1"/>
                        </a:solidFill>
                      </a:endParaRPr>
                    </a:p>
                    <a:p>
                      <a:pPr marL="92075" indent="-92075"/>
                      <a:r>
                        <a:rPr kumimoji="1" lang="en-US" altLang="ja-JP" sz="1400" dirty="0" smtClean="0">
                          <a:solidFill>
                            <a:schemeClr val="tx1"/>
                          </a:solidFill>
                        </a:rPr>
                        <a:t>※</a:t>
                      </a:r>
                      <a:r>
                        <a:rPr kumimoji="1" lang="ja-JP" altLang="en-US" sz="1400" dirty="0" smtClean="0">
                          <a:solidFill>
                            <a:schemeClr val="tx1"/>
                          </a:solidFill>
                        </a:rPr>
                        <a:t>参考：</a:t>
                      </a:r>
                      <a:r>
                        <a:rPr kumimoji="1" lang="en-US" altLang="ja-JP" sz="1400" dirty="0" smtClean="0">
                          <a:solidFill>
                            <a:schemeClr val="tx1"/>
                          </a:solidFill>
                        </a:rPr>
                        <a:t>2005</a:t>
                      </a:r>
                      <a:r>
                        <a:rPr kumimoji="1" lang="ja-JP" altLang="en-US" sz="1400" dirty="0" smtClean="0">
                          <a:solidFill>
                            <a:schemeClr val="tx1"/>
                          </a:solidFill>
                        </a:rPr>
                        <a:t>～</a:t>
                      </a:r>
                      <a:r>
                        <a:rPr kumimoji="1" lang="en-US" altLang="ja-JP" sz="1400" dirty="0" smtClean="0">
                          <a:solidFill>
                            <a:schemeClr val="tx1"/>
                          </a:solidFill>
                        </a:rPr>
                        <a:t>2007</a:t>
                      </a:r>
                      <a:r>
                        <a:rPr kumimoji="1" lang="ja-JP" altLang="en-US" sz="1400" dirty="0" smtClean="0">
                          <a:solidFill>
                            <a:schemeClr val="tx1"/>
                          </a:solidFill>
                        </a:rPr>
                        <a:t>年度：２．１億円</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28575" cap="flat" cmpd="sng" algn="ctr">
                      <a:solidFill>
                        <a:schemeClr val="tx2">
                          <a:lumMod val="50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711280">
                <a:tc>
                  <a:txBody>
                    <a:bodyPr/>
                    <a:lstStyle/>
                    <a:p>
                      <a:pPr marL="92075" indent="-92075"/>
                      <a:r>
                        <a:rPr kumimoji="1" lang="ja-JP" altLang="en-US" sz="1400" b="1" dirty="0" smtClean="0">
                          <a:solidFill>
                            <a:schemeClr val="tx1"/>
                          </a:solidFill>
                        </a:rPr>
                        <a:t>④財務マネジメント</a:t>
                      </a:r>
                      <a:endParaRPr kumimoji="1" lang="en-US" altLang="ja-JP" sz="1400" b="1" dirty="0" smtClean="0">
                        <a:solidFill>
                          <a:schemeClr val="tx1"/>
                        </a:solidFill>
                      </a:endParaRPr>
                    </a:p>
                    <a:p>
                      <a:pPr marL="0" indent="0"/>
                      <a:r>
                        <a:rPr kumimoji="1" lang="ja-JP" altLang="en-US" sz="1400" dirty="0" smtClean="0">
                          <a:solidFill>
                            <a:schemeClr val="tx1"/>
                          </a:solidFill>
                        </a:rPr>
                        <a:t>　府のキャッシュフローやストックは民間企業に比べ非常に大きく、民間企業で行われている財務マネジメントを導入することで大きな効果を得られるにもかかわらず、これまで取り組みが不十分。</a:t>
                      </a:r>
                      <a:endParaRPr kumimoji="1" lang="en-US" altLang="ja-JP" sz="1400" dirty="0" smtClean="0">
                        <a:solidFill>
                          <a:schemeClr val="tx1"/>
                        </a:solidFill>
                      </a:endParaRPr>
                    </a:p>
                  </a:txBody>
                  <a:tcPr>
                    <a:lnL w="28575" cap="flat" cmpd="sng" algn="ctr">
                      <a:solidFill>
                        <a:schemeClr val="tx2">
                          <a:lumMod val="50000"/>
                        </a:schemeClr>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tcPr>
                </a:tc>
                <a:tc>
                  <a:txBody>
                    <a:bodyPr/>
                    <a:lstStyle/>
                    <a:p>
                      <a:pPr marL="0" indent="0"/>
                      <a:endParaRPr kumimoji="1" lang="en-US" altLang="ja-JP" sz="1400" dirty="0" smtClean="0">
                        <a:solidFill>
                          <a:schemeClr val="tx1"/>
                        </a:solidFill>
                      </a:endParaRPr>
                    </a:p>
                    <a:p>
                      <a:pPr marL="0" indent="0"/>
                      <a:r>
                        <a:rPr kumimoji="1" lang="ja-JP" altLang="en-US" sz="1400" dirty="0" smtClean="0">
                          <a:solidFill>
                            <a:schemeClr val="tx1"/>
                          </a:solidFill>
                        </a:rPr>
                        <a:t>　資金の調達や運用などを総合的に管理することにより、「財務マネジメント」機能の向上に取り組み財務の効率性を高める。</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tcPr>
                </a:tc>
                <a:tc>
                  <a:txBody>
                    <a:bodyPr/>
                    <a:lstStyle/>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④　財務マネジメント機能の向上を図るための専属グループ（公債企画グループ）を設置し、府債発行時の金利（長期／短期）の複合活用による、公債費の抑制や、資金の効率的な運用を開始。</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tcPr>
                </a:tc>
                <a:tc>
                  <a:txBody>
                    <a:bodyPr/>
                    <a:lstStyle/>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④　金利（長期／短期、変動／固定）の複合活用及び預金、債券の同時運用を実施することで支払利子の低減、運用益の増収を実現。</a:t>
                      </a:r>
                      <a:endParaRPr kumimoji="1" lang="ja-JP" altLang="en-US" sz="1400" strike="sngStrike" baseline="0" dirty="0">
                        <a:solidFill>
                          <a:schemeClr val="tx1"/>
                        </a:solidFill>
                      </a:endParaRPr>
                    </a:p>
                  </a:txBody>
                  <a:tcPr>
                    <a:lnL w="12700" cap="flat" cmpd="sng" algn="ctr">
                      <a:solidFill>
                        <a:srgbClr val="002060"/>
                      </a:solidFill>
                      <a:prstDash val="sysDash"/>
                      <a:round/>
                      <a:headEnd type="none" w="med" len="med"/>
                      <a:tailEnd type="none" w="med" len="med"/>
                    </a:lnL>
                    <a:lnR w="28575" cap="flat" cmpd="sng" algn="ctr">
                      <a:solidFill>
                        <a:schemeClr val="tx2">
                          <a:lumMod val="50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901673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9"/>
          <p:cNvSpPr txBox="1">
            <a:spLocks noChangeArrowheads="1"/>
          </p:cNvSpPr>
          <p:nvPr/>
        </p:nvSpPr>
        <p:spPr bwMode="auto">
          <a:xfrm>
            <a:off x="611561" y="1403491"/>
            <a:ext cx="8280919" cy="108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中之島図書館には</a:t>
            </a: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万冊、蔵書の１／３の古典籍がある</a:t>
            </a:r>
            <a:endPar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・古典籍の所蔵数は、国会図書館、東京都立中央図書館に次ぐ規模。</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・全蔵</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書中に占める</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古典籍の</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割合は</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35.8</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％と群を</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抜いて</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万冊単位で古典籍を</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所蔵</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している公共図書館は、</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中之島</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と都立中央図書館のみ。</a:t>
            </a:r>
          </a:p>
        </p:txBody>
      </p:sp>
      <p:sp>
        <p:nvSpPr>
          <p:cNvPr id="13" name="テキスト ボックス 9"/>
          <p:cNvSpPr txBox="1">
            <a:spLocks noChangeArrowheads="1"/>
          </p:cNvSpPr>
          <p:nvPr/>
        </p:nvSpPr>
        <p:spPr bwMode="auto">
          <a:xfrm>
            <a:off x="107504" y="6193440"/>
            <a:ext cx="358322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200" dirty="0" smtClean="0"/>
              <a:t>＊古典籍とは：</a:t>
            </a:r>
            <a:endParaRPr lang="en-US" altLang="ja-JP" sz="1200" dirty="0" smtClean="0"/>
          </a:p>
          <a:p>
            <a:pPr eaLnBrk="1" hangingPunct="1"/>
            <a:r>
              <a:rPr lang="ja-JP" altLang="en-US" sz="1200" dirty="0" smtClean="0"/>
              <a:t>　明治初年代以前に書写あるいは印刷された資料。</a:t>
            </a:r>
            <a:endParaRPr lang="ja-JP" altLang="en-US" sz="1200" dirty="0"/>
          </a:p>
        </p:txBody>
      </p:sp>
      <p:sp>
        <p:nvSpPr>
          <p:cNvPr id="7" name="テキスト ボックス 6"/>
          <p:cNvSpPr txBox="1"/>
          <p:nvPr/>
        </p:nvSpPr>
        <p:spPr>
          <a:xfrm>
            <a:off x="931520" y="2598106"/>
            <a:ext cx="8032968" cy="369332"/>
          </a:xfrm>
          <a:prstGeom prst="rect">
            <a:avLst/>
          </a:prstGeom>
          <a:noFill/>
        </p:spPr>
        <p:txBody>
          <a:bodyPr wrap="none" rtlCol="0">
            <a:spAutoFit/>
          </a:bodyPr>
          <a:lstStyle/>
          <a:p>
            <a:r>
              <a:rPr kumimoji="1" lang="ja-JP" altLang="en-US" b="1" u="sng" dirty="0" smtClean="0">
                <a:latin typeface="メイリオ" panose="020B0604030504040204" pitchFamily="50" charset="-128"/>
                <a:ea typeface="メイリオ" panose="020B0604030504040204" pitchFamily="50" charset="-128"/>
                <a:cs typeface="メイリオ" panose="020B0604030504040204" pitchFamily="50" charset="-128"/>
              </a:rPr>
              <a:t>しかしながら、デジタル化が進んでいないなど十分に活かしきれていない。</a:t>
            </a:r>
            <a:endParaRPr kumimoji="1" lang="ja-JP" altLang="en-US" b="1"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右矢印 7"/>
          <p:cNvSpPr/>
          <p:nvPr/>
        </p:nvSpPr>
        <p:spPr>
          <a:xfrm>
            <a:off x="355456" y="2512320"/>
            <a:ext cx="489204"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07199" y="971436"/>
            <a:ext cx="4108817" cy="369332"/>
          </a:xfrm>
          <a:prstGeom prst="rect">
            <a:avLst/>
          </a:prstGeom>
          <a:noFill/>
        </p:spPr>
        <p:txBody>
          <a:bodyPr wrap="none" rtlCol="0">
            <a:spAutoFit/>
          </a:bodyPr>
          <a:lstStyle/>
          <a:p>
            <a:r>
              <a:rPr kumimoji="1"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中之島図書館の蔵書（古典籍）の状況</a:t>
            </a:r>
            <a:endParaRPr kumimoji="1" lang="ja-JP" altLang="en-US"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159</a:t>
            </a:fld>
            <a:endParaRPr kumimoji="1" lang="ja-JP" altLang="en-US" dirty="0"/>
          </a:p>
        </p:txBody>
      </p:sp>
      <p:sp>
        <p:nvSpPr>
          <p:cNvPr id="12" name="正方形/長方形 11"/>
          <p:cNvSpPr/>
          <p:nvPr/>
        </p:nvSpPr>
        <p:spPr>
          <a:xfrm>
            <a:off x="149602" y="188640"/>
            <a:ext cx="2236510" cy="338554"/>
          </a:xfrm>
          <a:prstGeom prst="rect">
            <a:avLst/>
          </a:prstGeom>
        </p:spPr>
        <p:txBody>
          <a:bodyPr wrap="non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■中之島図書館の課題</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Ｄ５．（７９）　、市Ｄ５．（９４）　</a:t>
            </a:r>
            <a:endParaRPr lang="en-US" altLang="ja-JP" sz="1600" u="sng" dirty="0" smtClean="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520" y="3212976"/>
            <a:ext cx="22494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101" y="3179936"/>
            <a:ext cx="5005387"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190399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615328" y="819296"/>
            <a:ext cx="5032147" cy="369332"/>
          </a:xfrm>
          <a:prstGeom prst="rect">
            <a:avLst/>
          </a:prstGeom>
          <a:noFill/>
        </p:spPr>
        <p:txBody>
          <a:bodyPr wrap="none" rtlCol="0">
            <a:spAutoFit/>
          </a:bodyPr>
          <a:lstStyle/>
          <a:p>
            <a:r>
              <a:rPr kumimoji="1"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大阪市中央公会堂の課題（検討チームの整理）</a:t>
            </a:r>
            <a:endParaRPr kumimoji="1" lang="ja-JP" altLang="en-US"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160</a:t>
            </a:fld>
            <a:endParaRPr kumimoji="1" lang="ja-JP" altLang="en-US" dirty="0"/>
          </a:p>
        </p:txBody>
      </p:sp>
      <p:sp>
        <p:nvSpPr>
          <p:cNvPr id="5" name="テキスト ボックス 7"/>
          <p:cNvSpPr txBox="1">
            <a:spLocks noChangeArrowheads="1"/>
          </p:cNvSpPr>
          <p:nvPr/>
        </p:nvSpPr>
        <p:spPr bwMode="auto">
          <a:xfrm>
            <a:off x="611560" y="1210400"/>
            <a:ext cx="8172000" cy="5400000"/>
          </a:xfrm>
          <a:prstGeom prst="rect">
            <a:avLst/>
          </a:prstGeom>
          <a:noFill/>
          <a:ln>
            <a:solidFill>
              <a:schemeClr val="bg1">
                <a:lumMod val="65000"/>
              </a:schemeClr>
            </a:solidFill>
          </a:ln>
          <a:extLst/>
        </p:spPr>
        <p:txBody>
          <a:bodyPr wrap="square" anchor="ctr" anchorCtr="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auto" hangingPunct="1">
              <a:spcBef>
                <a:spcPts val="0"/>
              </a:spcBef>
              <a:spcAft>
                <a:spcPts val="0"/>
              </a:spcAft>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１）近代建築物としての活用が不十分</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fontAlgn="auto" hangingPunct="1">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国</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の重要文化財に指定されており、優れた近代建築物でありながら</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、大集会室</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利用時以外</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は玄関</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閉鎖されて</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いるなど</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、貸室利用者へのサービスが中心となっている。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fontAlgn="auto" hangingPunct="1">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正面玄関の常時開放や、中央公会堂の魅力を紹介する展示機能の充実などにより、中央公会堂自体の魅力を広くアピールすることが必要。</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２）積極的な運営マネジメントが不十分</a:t>
            </a:r>
            <a:endParaRPr lang="ja-JP" altLang="en-US" sz="1600" b="1" strike="sngStrike"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fontAlgn="auto" hangingPunct="1">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現行のシステムで</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貸館として無難</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な管理運営を行っているが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、魅力あるイベント等の誘致が不十分。</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fontAlgn="auto" hangingPunct="1">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今後、指定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管理者</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の運営</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マネジメントが最大限</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発揮され、魅力あるイベント等の誘致ができるよう、全国的・国際的な大規模イベントや学術講演会が優先的に予約できるシステムへの変更が</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必要</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。また、消費税増税を視野にいれた利用料金上限の改定の検討も必要。</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３）自主的な企画実施が不十分</a:t>
            </a:r>
            <a:endPar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fontAlgn="auto" hangingPunct="1">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指定管理者の行う自主事業も、限られたものとなっており、十分とはいえない。年間</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を通じた戦略的なイベントの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企画が</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必要。</a:t>
            </a:r>
          </a:p>
          <a:p>
            <a:pPr eaLnBrk="1" fontAlgn="auto" hangingPunct="1">
              <a:spcBef>
                <a:spcPts val="0"/>
              </a:spcBef>
              <a:spcAft>
                <a:spcPts val="0"/>
              </a:spcAft>
              <a:defRPr/>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４）レストラン</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の活用が不十分</a:t>
            </a:r>
          </a:p>
          <a:p>
            <a:pPr marL="285750" indent="-285750" eaLnBrk="1" fontAlgn="auto" hangingPunct="1">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営業</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時間が施設利用時間と同じで柔軟性がない</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。貸館利用者の利便性を主たる目的として設置されているため、レストラン自体の集客機能が十分とは言えない。</a:t>
            </a:r>
            <a:endParaRPr lang="ja-JP" altLang="en-US" sz="14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49602" y="188640"/>
            <a:ext cx="2031325" cy="338554"/>
          </a:xfrm>
          <a:prstGeom prst="rect">
            <a:avLst/>
          </a:prstGeom>
        </p:spPr>
        <p:txBody>
          <a:bodyPr wrap="non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■中央公会堂の課題</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Ｄ５．（７９）　、市Ｄ５．（９４）　</a:t>
            </a:r>
            <a:endParaRPr lang="en-US" altLang="ja-JP" sz="1600" u="sng" dirty="0" smtClean="0"/>
          </a:p>
        </p:txBody>
      </p:sp>
    </p:spTree>
    <p:extLst>
      <p:ext uri="{BB962C8B-B14F-4D97-AF65-F5344CB8AC3E}">
        <p14:creationId xmlns:p14="http://schemas.microsoft.com/office/powerpoint/2010/main" val="426667829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5436096" y="1037219"/>
            <a:ext cx="3528392" cy="7141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latin typeface="HG丸ｺﾞｼｯｸM-PRO" panose="020F0600000000000000" pitchFamily="50" charset="-128"/>
                <a:ea typeface="HG丸ｺﾞｼｯｸM-PRO" panose="020F0600000000000000" pitchFamily="50" charset="-128"/>
              </a:rPr>
              <a:t>『</a:t>
            </a:r>
            <a:r>
              <a:rPr kumimoji="1" lang="ja-JP" altLang="en-US" sz="1400" b="1" dirty="0" smtClean="0">
                <a:latin typeface="HG丸ｺﾞｼｯｸM-PRO" panose="020F0600000000000000" pitchFamily="50" charset="-128"/>
                <a:ea typeface="HG丸ｺﾞｼｯｸM-PRO" panose="020F0600000000000000" pitchFamily="50" charset="-128"/>
              </a:rPr>
              <a:t>大阪の知と文化と歴史のシンボル</a:t>
            </a:r>
            <a:r>
              <a:rPr kumimoji="1" lang="en-US" altLang="ja-JP" sz="1400" b="1" dirty="0" smtClean="0">
                <a:latin typeface="HG丸ｺﾞｼｯｸM-PRO" panose="020F0600000000000000" pitchFamily="50" charset="-128"/>
                <a:ea typeface="HG丸ｺﾞｼｯｸM-PRO" panose="020F0600000000000000" pitchFamily="50" charset="-128"/>
              </a:rPr>
              <a:t>』</a:t>
            </a:r>
          </a:p>
          <a:p>
            <a:pPr algn="ctr"/>
            <a:r>
              <a:rPr lang="ja-JP" altLang="en-US" sz="1400" b="1" dirty="0">
                <a:latin typeface="HG丸ｺﾞｼｯｸM-PRO" panose="020F0600000000000000" pitchFamily="50" charset="-128"/>
                <a:ea typeface="HG丸ｺﾞｼｯｸM-PRO" panose="020F0600000000000000" pitchFamily="50" charset="-128"/>
              </a:rPr>
              <a:t>中之島</a:t>
            </a:r>
            <a:r>
              <a:rPr lang="ja-JP" altLang="en-US" sz="1400" b="1" dirty="0" smtClean="0">
                <a:latin typeface="HG丸ｺﾞｼｯｸM-PRO" panose="020F0600000000000000" pitchFamily="50" charset="-128"/>
                <a:ea typeface="HG丸ｺﾞｼｯｸM-PRO" panose="020F0600000000000000" pitchFamily="50" charset="-128"/>
              </a:rPr>
              <a:t>図書館＆中央公会堂の連携事業</a:t>
            </a:r>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278816" y="2191210"/>
            <a:ext cx="6822504" cy="4154984"/>
          </a:xfrm>
          <a:prstGeom prst="rect">
            <a:avLst/>
          </a:prstGeom>
        </p:spPr>
        <p:txBody>
          <a:bodyPr wrap="square">
            <a:spAutoFit/>
          </a:bodyPr>
          <a:lstStyle/>
          <a:p>
            <a:pPr lvl="0"/>
            <a: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600" b="1" u="sng" dirty="0">
                <a:latin typeface="メイリオ" panose="020B0604030504040204" pitchFamily="50" charset="-128"/>
                <a:ea typeface="メイリオ" panose="020B0604030504040204" pitchFamily="50" charset="-128"/>
                <a:cs typeface="メイリオ" panose="020B0604030504040204" pitchFamily="50" charset="-128"/>
              </a:rPr>
              <a:t>中之島図書館＆中央公会堂</a:t>
            </a:r>
            <a: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t>”の連携による講演会の実施</a:t>
            </a:r>
            <a:endParaRPr lang="ja-JP" altLang="en-US" sz="1600" b="1" u="sng" dirty="0">
              <a:latin typeface="メイリオ" panose="020B0604030504040204" pitchFamily="50" charset="-128"/>
              <a:ea typeface="メイリオ" panose="020B0604030504040204" pitchFamily="50" charset="-128"/>
              <a:cs typeface="メイリオ" panose="020B0604030504040204" pitchFamily="50" charset="-128"/>
            </a:endParaRPr>
          </a:p>
          <a:p>
            <a:pPr lvl="0"/>
            <a:endParaRPr lang="en-US" altLang="ja-JP" sz="1000"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①内　容</a:t>
            </a:r>
            <a:endPar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中之島図書館＆中央公会堂”の両館に共通する</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テーマ等での講演会（施設見学含む。）</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lvl="0"/>
            <a:endPar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②実施</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時期</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及び</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場所</a:t>
            </a:r>
            <a:endPar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／中央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公会堂</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月／中央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公会堂及び中之島図書館</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t>２．“</a:t>
            </a:r>
            <a:r>
              <a:rPr lang="ja-JP" altLang="en-US" sz="1600" b="1" u="sng" dirty="0">
                <a:latin typeface="メイリオ" panose="020B0604030504040204" pitchFamily="50" charset="-128"/>
                <a:ea typeface="メイリオ" panose="020B0604030504040204" pitchFamily="50" charset="-128"/>
                <a:cs typeface="メイリオ" panose="020B0604030504040204" pitchFamily="50" charset="-128"/>
              </a:rPr>
              <a:t>中之島図書館＆中央公会堂”の魅力を巡る合同ガイドツアーの実施</a:t>
            </a:r>
          </a:p>
          <a:p>
            <a:pPr lvl="0"/>
            <a:endPar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①内</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容</a:t>
            </a:r>
            <a:endPar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中央公会堂の館内ガイドツアーと、中之島図書館の書庫ツアー</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共同開催</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lvl="0"/>
            <a:endPar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②実施</a:t>
            </a:r>
            <a:r>
              <a:rPr lang="ja-JP" altLang="en-US" sz="1600" u="sng" dirty="0">
                <a:latin typeface="メイリオ" panose="020B0604030504040204" pitchFamily="50" charset="-128"/>
                <a:ea typeface="メイリオ" panose="020B0604030504040204" pitchFamily="50" charset="-128"/>
                <a:cs typeface="メイリオ" panose="020B0604030504040204" pitchFamily="50" charset="-128"/>
              </a:rPr>
              <a:t>時期と</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回数</a:t>
            </a:r>
            <a:endPar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月及び</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月（計</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回</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l="37746"/>
          <a:stretch/>
        </p:blipFill>
        <p:spPr>
          <a:xfrm>
            <a:off x="7203279" y="4575513"/>
            <a:ext cx="1614135" cy="1461903"/>
          </a:xfrm>
          <a:prstGeom prst="rect">
            <a:avLst/>
          </a:prstGeom>
        </p:spPr>
      </p:pic>
      <p:pic>
        <p:nvPicPr>
          <p:cNvPr id="1026" name="Picture 2" descr="http://www.osaka-museum.com/spot/search/spotimg/123_phot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1773" y="2551250"/>
            <a:ext cx="1877148" cy="125143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78816" y="1289665"/>
            <a:ext cx="3448380" cy="461665"/>
          </a:xfrm>
          <a:prstGeom prst="rect">
            <a:avLst/>
          </a:prstGeom>
          <a:noFill/>
        </p:spPr>
        <p:txBody>
          <a:bodyPr wrap="none" rtlCol="0">
            <a:spAutoFit/>
          </a:bodyPr>
          <a:lstStyle/>
          <a:p>
            <a:r>
              <a:rPr kumimoji="1" lang="en-US" altLang="ja-JP" sz="2400" dirty="0" smtClean="0">
                <a:latin typeface="HGS創英角ﾎﾟｯﾌﾟ体" panose="040B0A00000000000000" pitchFamily="50" charset="-128"/>
                <a:ea typeface="HGS創英角ﾎﾟｯﾌﾟ体" panose="040B0A00000000000000" pitchFamily="50" charset="-128"/>
              </a:rPr>
              <a:t>2014</a:t>
            </a:r>
            <a:r>
              <a:rPr kumimoji="1" lang="ja-JP" altLang="en-US" sz="2400" dirty="0" smtClean="0">
                <a:latin typeface="HGS創英角ﾎﾟｯﾌﾟ体" panose="040B0A00000000000000" pitchFamily="50" charset="-128"/>
                <a:ea typeface="HGS創英角ﾎﾟｯﾌﾟ体" panose="040B0A00000000000000" pitchFamily="50" charset="-128"/>
              </a:rPr>
              <a:t>年度の連携取組み</a:t>
            </a:r>
            <a:endParaRPr kumimoji="1" lang="ja-JP" altLang="en-US" sz="2400" dirty="0">
              <a:latin typeface="HGS創英角ﾎﾟｯﾌﾟ体" panose="040B0A00000000000000" pitchFamily="50" charset="-128"/>
              <a:ea typeface="HGS創英角ﾎﾟｯﾌﾟ体" panose="040B0A00000000000000" pitchFamily="50" charset="-128"/>
            </a:endParaRPr>
          </a:p>
        </p:txBody>
      </p:sp>
      <p:cxnSp>
        <p:nvCxnSpPr>
          <p:cNvPr id="5" name="直線コネクタ 4"/>
          <p:cNvCxnSpPr/>
          <p:nvPr/>
        </p:nvCxnSpPr>
        <p:spPr>
          <a:xfrm>
            <a:off x="278816" y="1858466"/>
            <a:ext cx="8635271"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386243" y="692696"/>
            <a:ext cx="1620957" cy="338554"/>
          </a:xfrm>
          <a:prstGeom prst="rect">
            <a:avLst/>
          </a:prstGeom>
          <a:noFill/>
        </p:spPr>
        <p:txBody>
          <a:bodyPr wrap="none" rtlCol="0">
            <a:spAutoFit/>
          </a:bodyPr>
          <a:lstStyle/>
          <a:p>
            <a:r>
              <a:rPr kumimoji="1" lang="ja-JP" altLang="en-US" sz="1600" dirty="0" smtClean="0">
                <a:latin typeface="HGS創英角ﾎﾟｯﾌﾟ体" panose="040B0A00000000000000" pitchFamily="50" charset="-128"/>
                <a:ea typeface="HGS創英角ﾎﾟｯﾌﾟ体" panose="040B0A00000000000000" pitchFamily="50" charset="-128"/>
              </a:rPr>
              <a:t>共通コンセプト</a:t>
            </a:r>
            <a:endParaRPr kumimoji="1" lang="ja-JP" altLang="en-US" sz="1600" dirty="0">
              <a:latin typeface="HGS創英角ﾎﾟｯﾌﾟ体" panose="040B0A00000000000000" pitchFamily="50" charset="-128"/>
              <a:ea typeface="HGS創英角ﾎﾟｯﾌﾟ体" panose="040B0A00000000000000" pitchFamily="50" charset="-128"/>
            </a:endParaRPr>
          </a:p>
        </p:txBody>
      </p:sp>
      <p:sp>
        <p:nvSpPr>
          <p:cNvPr id="15" name="テキスト ボックス 1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161</a:t>
            </a:fld>
            <a:endParaRPr kumimoji="1" lang="ja-JP" altLang="en-US" dirty="0"/>
          </a:p>
        </p:txBody>
      </p:sp>
      <p:sp>
        <p:nvSpPr>
          <p:cNvPr id="12" name="正方形/長方形 11"/>
          <p:cNvSpPr/>
          <p:nvPr/>
        </p:nvSpPr>
        <p:spPr>
          <a:xfrm>
            <a:off x="149602" y="188640"/>
            <a:ext cx="3467616" cy="338554"/>
          </a:xfrm>
          <a:prstGeom prst="rect">
            <a:avLst/>
          </a:prstGeom>
        </p:spPr>
        <p:txBody>
          <a:bodyPr wrap="non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■中之島図書館と中央公会堂の連携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5652120" y="0"/>
            <a:ext cx="3491880" cy="338554"/>
          </a:xfrm>
          <a:prstGeom prst="rect">
            <a:avLst/>
          </a:prstGeom>
          <a:noFill/>
        </p:spPr>
        <p:txBody>
          <a:bodyPr wrap="square" rtlCol="0">
            <a:spAutoFit/>
          </a:bodyPr>
          <a:lstStyle/>
          <a:p>
            <a:pPr algn="r"/>
            <a:r>
              <a:rPr lang="ja-JP" altLang="en-US" sz="1600" u="sng" dirty="0" smtClean="0"/>
              <a:t>府　Ｄ５．（７９）　、市Ｄ５．（９４）　</a:t>
            </a:r>
            <a:endParaRPr lang="en-US" altLang="ja-JP" sz="1600" u="sng" dirty="0" smtClean="0"/>
          </a:p>
        </p:txBody>
      </p:sp>
    </p:spTree>
    <p:extLst>
      <p:ext uri="{BB962C8B-B14F-4D97-AF65-F5344CB8AC3E}">
        <p14:creationId xmlns:p14="http://schemas.microsoft.com/office/powerpoint/2010/main" val="10973972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162</a:t>
            </a:fld>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2054598547"/>
              </p:ext>
            </p:extLst>
          </p:nvPr>
        </p:nvGraphicFramePr>
        <p:xfrm>
          <a:off x="539552" y="1098824"/>
          <a:ext cx="7992888" cy="2042144"/>
        </p:xfrm>
        <a:graphic>
          <a:graphicData uri="http://schemas.openxmlformats.org/drawingml/2006/table">
            <a:tbl>
              <a:tblPr firstRow="1">
                <a:tableStyleId>{5940675A-B579-460E-94D1-54222C63F5DA}</a:tableStyleId>
              </a:tblPr>
              <a:tblGrid>
                <a:gridCol w="7992888">
                  <a:extLst>
                    <a:ext uri="{9D8B030D-6E8A-4147-A177-3AD203B41FA5}">
                      <a16:colId xmlns:a16="http://schemas.microsoft.com/office/drawing/2014/main" val="20000"/>
                    </a:ext>
                  </a:extLst>
                </a:gridCol>
              </a:tblGrid>
              <a:tr h="367151">
                <a:tc>
                  <a:txBody>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事業連携</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extLst>
                  <a:ext uri="{0D108BD9-81ED-4DB2-BD59-A6C34878D82A}">
                    <a16:rowId xmlns:a16="http://schemas.microsoft.com/office/drawing/2014/main" val="10000"/>
                  </a:ext>
                </a:extLst>
              </a:tr>
              <a:tr h="558331">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Ａ）　大阪府市文化振興会議・アーツカウンシル部会の設置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共同設置規約に基く設置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58331">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Ｂ）　都市の魅力を向上させる各種イベントの開催</a:t>
                      </a:r>
                    </a:p>
                  </a:txBody>
                  <a:tcPr anchor="ctr"/>
                </a:tc>
                <a:extLst>
                  <a:ext uri="{0D108BD9-81ED-4DB2-BD59-A6C34878D82A}">
                    <a16:rowId xmlns:a16="http://schemas.microsoft.com/office/drawing/2014/main" val="10002"/>
                  </a:ext>
                </a:extLst>
              </a:tr>
              <a:tr h="558331">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Ｃ）　府市連携による消防学校教育訓練研修の充実強化</a:t>
                      </a:r>
                    </a:p>
                  </a:txBody>
                  <a:tcPr anchor="ctr"/>
                </a:tc>
                <a:extLst>
                  <a:ext uri="{0D108BD9-81ED-4DB2-BD59-A6C34878D82A}">
                    <a16:rowId xmlns:a16="http://schemas.microsoft.com/office/drawing/2014/main" val="10003"/>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2612203864"/>
              </p:ext>
            </p:extLst>
          </p:nvPr>
        </p:nvGraphicFramePr>
        <p:xfrm>
          <a:off x="539552" y="3602484"/>
          <a:ext cx="8025456" cy="1833598"/>
        </p:xfrm>
        <a:graphic>
          <a:graphicData uri="http://schemas.openxmlformats.org/drawingml/2006/table">
            <a:tbl>
              <a:tblPr firstRow="1">
                <a:tableStyleId>{5940675A-B579-460E-94D1-54222C63F5DA}</a:tableStyleId>
              </a:tblPr>
              <a:tblGrid>
                <a:gridCol w="8025456">
                  <a:extLst>
                    <a:ext uri="{9D8B030D-6E8A-4147-A177-3AD203B41FA5}">
                      <a16:colId xmlns:a16="http://schemas.microsoft.com/office/drawing/2014/main" val="20000"/>
                    </a:ext>
                  </a:extLst>
                </a:gridCol>
              </a:tblGrid>
              <a:tr h="402580">
                <a:tc>
                  <a:txBody>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事業移管</a:t>
                      </a:r>
                      <a:endParaRPr kumimoji="1" lang="ja-JP" altLang="en-US" sz="1600" b="1" i="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solidFill>
                  </a:tcPr>
                </a:tc>
                <a:extLst>
                  <a:ext uri="{0D108BD9-81ED-4DB2-BD59-A6C34878D82A}">
                    <a16:rowId xmlns:a16="http://schemas.microsoft.com/office/drawing/2014/main" val="10000"/>
                  </a:ext>
                </a:extLst>
              </a:tr>
              <a:tr h="477006">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Ｄ）　高等学校の移管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市から府へ移管</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477006">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Ｅ）　特別支援学校の移管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市から府へ移管</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477006">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Ｆ）　公営住宅の移管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市内府営住宅の市への移管</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9" name="テキスト ボックス 8"/>
          <p:cNvSpPr txBox="1"/>
          <p:nvPr/>
        </p:nvSpPr>
        <p:spPr>
          <a:xfrm>
            <a:off x="4067944" y="25460"/>
            <a:ext cx="5071634" cy="523220"/>
          </a:xfrm>
          <a:prstGeom prst="rect">
            <a:avLst/>
          </a:prstGeom>
          <a:noFill/>
        </p:spPr>
        <p:txBody>
          <a:bodyPr wrap="square" rtlCol="0">
            <a:spAutoFit/>
          </a:bodyPr>
          <a:lstStyle/>
          <a:p>
            <a:pPr algn="r"/>
            <a:r>
              <a:rPr lang="ja-JP" altLang="en-US" sz="1400" u="sng" dirty="0" smtClean="0"/>
              <a:t>府　Ａ１１．（２３）、Ａ１２．（２４）、Ｂ４．（４４、４５）、Ｄ５．（８０、８１）</a:t>
            </a:r>
            <a:endParaRPr lang="en-US" altLang="ja-JP" sz="1400" u="sng" dirty="0" smtClean="0"/>
          </a:p>
          <a:p>
            <a:pPr algn="r"/>
            <a:r>
              <a:rPr lang="ja-JP" altLang="en-US" sz="1400" u="sng" dirty="0" smtClean="0"/>
              <a:t>市　Ａ１２．（３２）、Ａ１３．（３３）、Ｂ６．（６８、６９）、Ｄ５．（９５、９６）</a:t>
            </a:r>
            <a:endParaRPr lang="en-US" altLang="ja-JP" sz="1400" u="sng" dirty="0" smtClean="0"/>
          </a:p>
        </p:txBody>
      </p:sp>
      <p:sp>
        <p:nvSpPr>
          <p:cNvPr id="8" name="テキスト ボックス 7"/>
          <p:cNvSpPr txBox="1"/>
          <p:nvPr/>
        </p:nvSpPr>
        <p:spPr>
          <a:xfrm>
            <a:off x="-14684" y="-1172"/>
            <a:ext cx="4154636" cy="338554"/>
          </a:xfrm>
          <a:prstGeom prst="rect">
            <a:avLst/>
          </a:prstGeom>
          <a:solidFill>
            <a:srgbClr val="002060"/>
          </a:solidFill>
        </p:spPr>
        <p:txBody>
          <a:bodyPr wrap="square" rtlCol="0">
            <a:spAutoFit/>
          </a:bodyPr>
          <a:lstStyle/>
          <a:p>
            <a:r>
              <a:rPr lang="en-US" altLang="ja-JP" sz="1600" b="1" u="sng" dirty="0">
                <a:solidFill>
                  <a:schemeClr val="bg1"/>
                </a:solidFill>
                <a:latin typeface="ＭＳ Ｐゴシック" panose="020B0600070205080204" pitchFamily="50" charset="-128"/>
                <a:ea typeface="ＭＳ Ｐゴシック" panose="020B0600070205080204" pitchFamily="50" charset="-128"/>
              </a:rPr>
              <a:t>Ⅴ</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　（６）　②　その他の事業連携と事業</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移管</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1356769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60648"/>
            <a:ext cx="9144000" cy="338554"/>
          </a:xfrm>
          <a:prstGeom prst="rect">
            <a:avLst/>
          </a:prstGeom>
          <a:noFill/>
        </p:spPr>
        <p:txBody>
          <a:bodyPr wrap="square" rtlCol="0">
            <a:spAutoFit/>
          </a:bodyPr>
          <a:lstStyle/>
          <a:p>
            <a:r>
              <a:rPr lang="en-US" altLang="ja-JP" sz="1600" u="sng" dirty="0"/>
              <a:t>Ⅴ</a:t>
            </a:r>
            <a:r>
              <a:rPr lang="ja-JP" altLang="en-US" sz="1600" u="sng" dirty="0"/>
              <a:t>　</a:t>
            </a:r>
            <a:r>
              <a:rPr lang="ja-JP" altLang="en-US" sz="1600" u="sng" dirty="0" smtClean="0"/>
              <a:t>（６）</a:t>
            </a:r>
            <a:r>
              <a:rPr lang="ja-JP" altLang="en-US" sz="1600" u="sng" dirty="0"/>
              <a:t>　②</a:t>
            </a:r>
            <a:r>
              <a:rPr lang="ja-JP" altLang="en-US" sz="1600" u="sng" dirty="0" smtClean="0"/>
              <a:t>　Ａ　大阪府</a:t>
            </a:r>
            <a:r>
              <a:rPr lang="ja-JP" altLang="en-US" sz="1600" u="sng" dirty="0"/>
              <a:t>市文化振興</a:t>
            </a:r>
            <a:r>
              <a:rPr lang="ja-JP" altLang="en-US" sz="1600" u="sng" dirty="0" smtClean="0"/>
              <a:t>会議・アーツカウンシル部会の設置</a:t>
            </a:r>
            <a:endParaRPr kumimoji="1" lang="en-US" altLang="ja-JP" sz="1600" u="sng" dirty="0" smtClean="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0" y="750995"/>
            <a:ext cx="2411760" cy="4185761"/>
          </a:xfrm>
          <a:prstGeom prst="rect">
            <a:avLst/>
          </a:prstGeom>
          <a:noFill/>
        </p:spPr>
        <p:txBody>
          <a:bodyPr wrap="square" rtlCol="0">
            <a:spAutoFit/>
          </a:bodyPr>
          <a:lstStyle/>
          <a:p>
            <a:r>
              <a:rPr kumimoji="1" lang="ja-JP" altLang="en-US" sz="1400" dirty="0" smtClean="0"/>
              <a:t>①分野：　都市魅力・観光</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大阪府市大都市局</a:t>
            </a:r>
            <a:endParaRPr kumimoji="1" lang="en-US" altLang="ja-JP" sz="1400" dirty="0" smtClean="0"/>
          </a:p>
          <a:p>
            <a:r>
              <a:rPr lang="ja-JP" altLang="en-US" sz="1400" dirty="0"/>
              <a:t>　</a:t>
            </a:r>
            <a:r>
              <a:rPr lang="ja-JP" altLang="en-US" sz="1400" dirty="0" smtClean="0"/>
              <a:t>　</a:t>
            </a:r>
            <a:r>
              <a:rPr kumimoji="1" lang="ja-JP" altLang="en-US" sz="1400" dirty="0" smtClean="0"/>
              <a:t>府　　府民文化部</a:t>
            </a:r>
            <a:endParaRPr kumimoji="1" lang="en-US" altLang="ja-JP" sz="1400" dirty="0" smtClean="0"/>
          </a:p>
          <a:p>
            <a:r>
              <a:rPr kumimoji="1" lang="ja-JP" altLang="en-US" sz="1400" dirty="0" smtClean="0"/>
              <a:t>　　市　　経済戦略局</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smtClean="0"/>
              <a:t>2011</a:t>
            </a:r>
            <a:r>
              <a:rPr kumimoji="1" lang="ja-JP" altLang="en-US" sz="1400" dirty="0" smtClean="0"/>
              <a:t>年～</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4150616883"/>
              </p:ext>
            </p:extLst>
          </p:nvPr>
        </p:nvGraphicFramePr>
        <p:xfrm>
          <a:off x="2267744" y="674828"/>
          <a:ext cx="6696744" cy="5778508"/>
        </p:xfrm>
        <a:graphic>
          <a:graphicData uri="http://schemas.openxmlformats.org/drawingml/2006/table">
            <a:tbl>
              <a:tblPr firstRow="1">
                <a:tableStyleId>{5940675A-B579-460E-94D1-54222C63F5DA}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0292">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改革前の課題</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Why</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改革の方向性</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Vision)</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何をどう改革したか</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What</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主な成果</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Outcome</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extLst>
                  <a:ext uri="{0D108BD9-81ED-4DB2-BD59-A6C34878D82A}">
                    <a16:rowId xmlns:a16="http://schemas.microsoft.com/office/drawing/2014/main" val="10000"/>
                  </a:ext>
                </a:extLst>
              </a:tr>
              <a:tr h="5260348">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○府市の</a:t>
                      </a:r>
                      <a:r>
                        <a:rPr kumimoji="1" lang="ja-JP" altLang="en-US" sz="1200" strike="noStrike" dirty="0" smtClean="0">
                          <a:latin typeface="HGPｺﾞｼｯｸM" panose="020B0600000000000000" pitchFamily="50" charset="-128"/>
                          <a:ea typeface="HGPｺﾞｼｯｸM" panose="020B0600000000000000" pitchFamily="50" charset="-128"/>
                        </a:rPr>
                        <a:t>文化戦略の一本化と事業執行体制の一元化。</a:t>
                      </a:r>
                      <a:endParaRPr kumimoji="1" lang="en-US" altLang="ja-JP" sz="1200" strike="noStrike" dirty="0" smtClean="0">
                        <a:latin typeface="HGPｺﾞｼｯｸM" panose="020B0600000000000000" pitchFamily="50" charset="-128"/>
                        <a:ea typeface="HGPｺﾞｼｯｸM" panose="020B0600000000000000" pitchFamily="50" charset="-128"/>
                      </a:endParaRPr>
                    </a:p>
                    <a:p>
                      <a:pPr algn="l"/>
                      <a:endParaRPr kumimoji="1" lang="en-US" altLang="ja-JP" sz="1200" b="0" i="0" strike="noStrike"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b="1" dirty="0" smtClean="0">
                          <a:latin typeface="HGPｺﾞｼｯｸM" panose="020B0600000000000000" pitchFamily="50" charset="-128"/>
                          <a:ea typeface="HGPｺﾞｼｯｸM" panose="020B0600000000000000" pitchFamily="50" charset="-128"/>
                        </a:rPr>
                        <a:t>１．府市文化振興会議</a:t>
                      </a:r>
                      <a:endParaRPr kumimoji="1" lang="en-US" altLang="ja-JP" sz="1200" b="1"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・府市の文化振興計画の策定等、府市の文化振興に関する重要施策について、調査審議する、「大阪府市文化振興会議」を共同で設置する。</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b="1" dirty="0" smtClean="0">
                          <a:latin typeface="HGPｺﾞｼｯｸM" panose="020B0600000000000000" pitchFamily="50" charset="-128"/>
                          <a:ea typeface="HGPｺﾞｼｯｸM" panose="020B0600000000000000" pitchFamily="50" charset="-128"/>
                        </a:rPr>
                        <a:t>２．アーツカウンシル部会</a:t>
                      </a:r>
                      <a:endParaRPr kumimoji="1" lang="en-US" altLang="ja-JP" sz="1200" b="1" dirty="0" smtClean="0">
                        <a:latin typeface="HGPｺﾞｼｯｸM" panose="020B0600000000000000" pitchFamily="50" charset="-128"/>
                        <a:ea typeface="HGPｺﾞｼｯｸM" panose="020B0600000000000000" pitchFamily="50" charset="-128"/>
                      </a:endParaRPr>
                    </a:p>
                    <a:p>
                      <a:pPr algn="l"/>
                      <a:r>
                        <a:rPr kumimoji="1" lang="ja-JP" altLang="en-US" sz="1200" strike="noStrike" dirty="0" smtClean="0">
                          <a:latin typeface="HGPｺﾞｼｯｸM" panose="020B0600000000000000" pitchFamily="50" charset="-128"/>
                          <a:ea typeface="HGPｺﾞｼｯｸM" panose="020B0600000000000000" pitchFamily="50" charset="-128"/>
                        </a:rPr>
                        <a:t>府市が実施する文化事業の検証、評価、改善提案、新たな事業の企画・立案などを行うアーツカウンシル部会を府市共同で設置。</a:t>
                      </a:r>
                      <a:endParaRPr kumimoji="1" lang="en-US" altLang="ja-JP" sz="1200" strike="noStrike"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＜対象事業予算＞</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大阪府：</a:t>
                      </a:r>
                      <a:r>
                        <a:rPr kumimoji="1" lang="en-US" altLang="ja-JP" sz="1200" dirty="0" smtClean="0">
                          <a:latin typeface="HGPｺﾞｼｯｸM" panose="020B0600000000000000" pitchFamily="50" charset="-128"/>
                          <a:ea typeface="HGPｺﾞｼｯｸM" panose="020B0600000000000000" pitchFamily="50" charset="-128"/>
                        </a:rPr>
                        <a:t>18</a:t>
                      </a:r>
                      <a:r>
                        <a:rPr kumimoji="1" lang="ja-JP" altLang="en-US" sz="1200" dirty="0" smtClean="0">
                          <a:latin typeface="HGPｺﾞｼｯｸM" panose="020B0600000000000000" pitchFamily="50" charset="-128"/>
                          <a:ea typeface="HGPｺﾞｼｯｸM" panose="020B0600000000000000" pitchFamily="50" charset="-128"/>
                        </a:rPr>
                        <a:t>事業</a:t>
                      </a:r>
                      <a:r>
                        <a:rPr kumimoji="1" lang="en-US" altLang="ja-JP" sz="1200" dirty="0" smtClean="0">
                          <a:latin typeface="HGPｺﾞｼｯｸM" panose="020B0600000000000000" pitchFamily="50" charset="-128"/>
                          <a:ea typeface="HGPｺﾞｼｯｸM" panose="020B0600000000000000" pitchFamily="50" charset="-128"/>
                        </a:rPr>
                        <a:t>2.4</a:t>
                      </a:r>
                      <a:r>
                        <a:rPr kumimoji="1" lang="ja-JP" altLang="en-US" sz="1200" dirty="0" smtClean="0">
                          <a:latin typeface="HGPｺﾞｼｯｸM" panose="020B0600000000000000" pitchFamily="50" charset="-128"/>
                          <a:ea typeface="HGPｺﾞｼｯｸM" panose="020B0600000000000000" pitchFamily="50" charset="-128"/>
                        </a:rPr>
                        <a:t>億円</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大阪市：</a:t>
                      </a:r>
                      <a:r>
                        <a:rPr kumimoji="1" lang="en-US" altLang="ja-JP" sz="1200" dirty="0" smtClean="0">
                          <a:latin typeface="HGPｺﾞｼｯｸM" panose="020B0600000000000000" pitchFamily="50" charset="-128"/>
                          <a:ea typeface="HGPｺﾞｼｯｸM" panose="020B0600000000000000" pitchFamily="50" charset="-128"/>
                        </a:rPr>
                        <a:t>28</a:t>
                      </a:r>
                      <a:r>
                        <a:rPr kumimoji="1" lang="ja-JP" altLang="en-US" sz="1200" dirty="0" smtClean="0">
                          <a:latin typeface="HGPｺﾞｼｯｸM" panose="020B0600000000000000" pitchFamily="50" charset="-128"/>
                          <a:ea typeface="HGPｺﾞｼｯｸM" panose="020B0600000000000000" pitchFamily="50" charset="-128"/>
                        </a:rPr>
                        <a:t>事業</a:t>
                      </a:r>
                      <a:r>
                        <a:rPr kumimoji="1" lang="en-US" altLang="ja-JP" sz="1200" dirty="0" smtClean="0">
                          <a:latin typeface="HGPｺﾞｼｯｸM" panose="020B0600000000000000" pitchFamily="50" charset="-128"/>
                          <a:ea typeface="HGPｺﾞｼｯｸM" panose="020B0600000000000000" pitchFamily="50" charset="-128"/>
                        </a:rPr>
                        <a:t>4.0</a:t>
                      </a:r>
                      <a:r>
                        <a:rPr kumimoji="1" lang="ja-JP" altLang="en-US" sz="1200" dirty="0" smtClean="0">
                          <a:latin typeface="HGPｺﾞｼｯｸM" panose="020B0600000000000000" pitchFamily="50" charset="-128"/>
                          <a:ea typeface="HGPｺﾞｼｯｸM" panose="020B0600000000000000" pitchFamily="50" charset="-128"/>
                        </a:rPr>
                        <a:t>億円</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en-US" altLang="ja-JP" sz="1200" dirty="0" smtClean="0">
                          <a:latin typeface="HGPｺﾞｼｯｸM" panose="020B0600000000000000" pitchFamily="50" charset="-128"/>
                          <a:ea typeface="HGPｺﾞｼｯｸM" panose="020B0600000000000000" pitchFamily="50" charset="-128"/>
                        </a:rPr>
                        <a:t>※</a:t>
                      </a:r>
                      <a:r>
                        <a:rPr kumimoji="1" lang="ja-JP" altLang="en-US" sz="1200" dirty="0" smtClean="0">
                          <a:latin typeface="HGPｺﾞｼｯｸM" panose="020B0600000000000000" pitchFamily="50" charset="-128"/>
                          <a:ea typeface="HGPｺﾞｼｯｸM" panose="020B0600000000000000" pitchFamily="50" charset="-128"/>
                        </a:rPr>
                        <a:t>Ｈ２５年度予算ベース</a:t>
                      </a:r>
                      <a:endParaRPr kumimoji="1" lang="ja-JP" altLang="en-US" sz="1200"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b="1" dirty="0" smtClean="0">
                          <a:latin typeface="HGPｺﾞｼｯｸM" panose="020B0600000000000000" pitchFamily="50" charset="-128"/>
                          <a:ea typeface="HGPｺﾞｼｯｸM" panose="020B0600000000000000" pitchFamily="50" charset="-128"/>
                        </a:rPr>
                        <a:t>１．府市文化振興会議</a:t>
                      </a:r>
                      <a:endParaRPr kumimoji="1" lang="en-US" altLang="ja-JP" sz="1200" b="1"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・平成</a:t>
                      </a:r>
                      <a:r>
                        <a:rPr kumimoji="1" lang="en-US" altLang="ja-JP" sz="1200" dirty="0" smtClean="0">
                          <a:latin typeface="HGPｺﾞｼｯｸM" panose="020B0600000000000000" pitchFamily="50" charset="-128"/>
                          <a:ea typeface="HGPｺﾞｼｯｸM" panose="020B0600000000000000" pitchFamily="50" charset="-128"/>
                        </a:rPr>
                        <a:t>25</a:t>
                      </a:r>
                      <a:r>
                        <a:rPr kumimoji="1" lang="ja-JP" altLang="en-US" sz="1200" dirty="0" smtClean="0">
                          <a:latin typeface="HGPｺﾞｼｯｸM" panose="020B0600000000000000" pitchFamily="50" charset="-128"/>
                          <a:ea typeface="HGPｺﾞｼｯｸM" panose="020B0600000000000000" pitchFamily="50" charset="-128"/>
                        </a:rPr>
                        <a:t>年</a:t>
                      </a:r>
                      <a:r>
                        <a:rPr kumimoji="1" lang="en-US" altLang="ja-JP" sz="1200" dirty="0" smtClean="0">
                          <a:latin typeface="HGPｺﾞｼｯｸM" panose="020B0600000000000000" pitchFamily="50" charset="-128"/>
                          <a:ea typeface="HGPｺﾞｼｯｸM" panose="020B0600000000000000" pitchFamily="50" charset="-128"/>
                        </a:rPr>
                        <a:t>4</a:t>
                      </a:r>
                      <a:r>
                        <a:rPr kumimoji="1" lang="ja-JP" altLang="en-US" sz="1200" dirty="0" smtClean="0">
                          <a:latin typeface="HGPｺﾞｼｯｸM" panose="020B0600000000000000" pitchFamily="50" charset="-128"/>
                          <a:ea typeface="HGPｺﾞｼｯｸM" panose="020B0600000000000000" pitchFamily="50" charset="-128"/>
                        </a:rPr>
                        <a:t>月</a:t>
                      </a:r>
                      <a:r>
                        <a:rPr kumimoji="1" lang="en-US" altLang="ja-JP" sz="1200" dirty="0" smtClean="0">
                          <a:latin typeface="HGPｺﾞｼｯｸM" panose="020B0600000000000000" pitchFamily="50" charset="-128"/>
                          <a:ea typeface="HGPｺﾞｼｯｸM" panose="020B0600000000000000" pitchFamily="50" charset="-128"/>
                        </a:rPr>
                        <a:t>1</a:t>
                      </a:r>
                      <a:r>
                        <a:rPr kumimoji="1" lang="ja-JP" altLang="en-US" sz="1200" dirty="0" smtClean="0">
                          <a:latin typeface="HGPｺﾞｼｯｸM" panose="020B0600000000000000" pitchFamily="50" charset="-128"/>
                          <a:ea typeface="HGPｺﾞｼｯｸM" panose="020B0600000000000000" pitchFamily="50" charset="-128"/>
                        </a:rPr>
                        <a:t>日、府市の附属機関として、共同設置規約に基づく「大阪府市文化振興会議」を設置</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b="1" dirty="0" smtClean="0">
                          <a:latin typeface="HGPｺﾞｼｯｸM" panose="020B0600000000000000" pitchFamily="50" charset="-128"/>
                          <a:ea typeface="HGPｺﾞｼｯｸM" panose="020B0600000000000000" pitchFamily="50" charset="-128"/>
                        </a:rPr>
                        <a:t>２．アーツカウンシル部会</a:t>
                      </a:r>
                      <a:endParaRPr kumimoji="1" lang="en-US" altLang="ja-JP" sz="1200" b="1"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・上記府市文化振興会議の常設部会として、「アーツカウンシル部会」を府市共同で設置。</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strike="noStrike" dirty="0" smtClean="0">
                          <a:latin typeface="HGPｺﾞｼｯｸM" panose="020B0600000000000000" pitchFamily="50" charset="-128"/>
                          <a:ea typeface="HGPｺﾞｼｯｸM" panose="020B0600000000000000" pitchFamily="50" charset="-128"/>
                        </a:rPr>
                        <a:t>・平成</a:t>
                      </a:r>
                      <a:r>
                        <a:rPr kumimoji="1" lang="en-US" altLang="ja-JP" sz="1200" strike="noStrike" dirty="0" smtClean="0">
                          <a:latin typeface="HGPｺﾞｼｯｸM" panose="020B0600000000000000" pitchFamily="50" charset="-128"/>
                          <a:ea typeface="HGPｺﾞｼｯｸM" panose="020B0600000000000000" pitchFamily="50" charset="-128"/>
                        </a:rPr>
                        <a:t>25</a:t>
                      </a:r>
                      <a:r>
                        <a:rPr kumimoji="1" lang="ja-JP" altLang="en-US" sz="1200" strike="noStrike" dirty="0" smtClean="0">
                          <a:latin typeface="HGPｺﾞｼｯｸM" panose="020B0600000000000000" pitchFamily="50" charset="-128"/>
                          <a:ea typeface="HGPｺﾞｼｯｸM" panose="020B0600000000000000" pitchFamily="50" charset="-128"/>
                        </a:rPr>
                        <a:t>年</a:t>
                      </a:r>
                      <a:r>
                        <a:rPr kumimoji="1" lang="en-US" altLang="ja-JP" sz="1200" strike="noStrike" dirty="0" smtClean="0">
                          <a:latin typeface="HGPｺﾞｼｯｸM" panose="020B0600000000000000" pitchFamily="50" charset="-128"/>
                          <a:ea typeface="HGPｺﾞｼｯｸM" panose="020B0600000000000000" pitchFamily="50" charset="-128"/>
                        </a:rPr>
                        <a:t>7</a:t>
                      </a:r>
                      <a:r>
                        <a:rPr kumimoji="1" lang="ja-JP" altLang="en-US" sz="1200" strike="noStrike" dirty="0" smtClean="0">
                          <a:latin typeface="HGPｺﾞｼｯｸM" panose="020B0600000000000000" pitchFamily="50" charset="-128"/>
                          <a:ea typeface="HGPｺﾞｼｯｸM" panose="020B0600000000000000" pitchFamily="50" charset="-128"/>
                        </a:rPr>
                        <a:t>月より、文化事業の検討、評価に取り組む。</a:t>
                      </a:r>
                      <a:endParaRPr kumimoji="1" lang="ja-JP" altLang="en-US" sz="1200" strike="noStrike" dirty="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＜平成</a:t>
                      </a:r>
                      <a:r>
                        <a:rPr kumimoji="1" lang="en-US" altLang="ja-JP" sz="1200" dirty="0" smtClean="0">
                          <a:latin typeface="HGPｺﾞｼｯｸM" panose="020B0600000000000000" pitchFamily="50" charset="-128"/>
                          <a:ea typeface="HGPｺﾞｼｯｸM" panose="020B0600000000000000" pitchFamily="50" charset="-128"/>
                        </a:rPr>
                        <a:t>25</a:t>
                      </a:r>
                      <a:r>
                        <a:rPr kumimoji="1" lang="ja-JP" altLang="en-US" sz="1200" dirty="0" smtClean="0">
                          <a:latin typeface="HGPｺﾞｼｯｸM" panose="020B0600000000000000" pitchFamily="50" charset="-128"/>
                          <a:ea typeface="HGPｺﾞｼｯｸM" panose="020B0600000000000000" pitchFamily="50" charset="-128"/>
                        </a:rPr>
                        <a:t>年度実績＞</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b="1" dirty="0" smtClean="0">
                          <a:latin typeface="HGPｺﾞｼｯｸM" panose="020B0600000000000000" pitchFamily="50" charset="-128"/>
                          <a:ea typeface="HGPｺﾞｼｯｸM" panose="020B0600000000000000" pitchFamily="50" charset="-128"/>
                        </a:rPr>
                        <a:t>１．府市文化振興会議</a:t>
                      </a:r>
                      <a:endParaRPr kumimoji="1" lang="en-US" altLang="ja-JP" sz="1200" b="1"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・全</a:t>
                      </a:r>
                      <a:r>
                        <a:rPr kumimoji="1" lang="en-US" altLang="ja-JP" sz="1200" dirty="0" smtClean="0">
                          <a:latin typeface="HGPｺﾞｼｯｸM" panose="020B0600000000000000" pitchFamily="50" charset="-128"/>
                          <a:ea typeface="HGPｺﾞｼｯｸM" panose="020B0600000000000000" pitchFamily="50" charset="-128"/>
                        </a:rPr>
                        <a:t>8</a:t>
                      </a:r>
                      <a:r>
                        <a:rPr kumimoji="1" lang="ja-JP" altLang="en-US" sz="1200" dirty="0" smtClean="0">
                          <a:latin typeface="HGPｺﾞｼｯｸM" panose="020B0600000000000000" pitchFamily="50" charset="-128"/>
                          <a:ea typeface="HGPｺﾞｼｯｸM" panose="020B0600000000000000" pitchFamily="50" charset="-128"/>
                        </a:rPr>
                        <a:t>回の会議を開催し、アーツカウンシル部会の体制づくりや、同部会からの報告を審議</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b="1" dirty="0" smtClean="0">
                          <a:latin typeface="HGPｺﾞｼｯｸM" panose="020B0600000000000000" pitchFamily="50" charset="-128"/>
                          <a:ea typeface="HGPｺﾞｼｯｸM" panose="020B0600000000000000" pitchFamily="50" charset="-128"/>
                        </a:rPr>
                        <a:t>２．アーツカウンシル部会</a:t>
                      </a:r>
                      <a:endParaRPr kumimoji="1" lang="en-US" altLang="ja-JP" sz="1200" b="1"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・府市事業の現地調査（延べ約</a:t>
                      </a:r>
                      <a:r>
                        <a:rPr kumimoji="1" lang="en-US" altLang="ja-JP" sz="1200" dirty="0" smtClean="0">
                          <a:latin typeface="HGPｺﾞｼｯｸM" panose="020B0600000000000000" pitchFamily="50" charset="-128"/>
                          <a:ea typeface="HGPｺﾞｼｯｸM" panose="020B0600000000000000" pitchFamily="50" charset="-128"/>
                        </a:rPr>
                        <a:t>100</a:t>
                      </a:r>
                      <a:r>
                        <a:rPr kumimoji="1" lang="ja-JP" altLang="en-US" sz="1200" dirty="0" smtClean="0">
                          <a:latin typeface="HGPｺﾞｼｯｸM" panose="020B0600000000000000" pitchFamily="50" charset="-128"/>
                          <a:ea typeface="HGPｺﾞｼｯｸM" panose="020B0600000000000000" pitchFamily="50" charset="-128"/>
                        </a:rPr>
                        <a:t>件）</a:t>
                      </a:r>
                      <a:r>
                        <a:rPr kumimoji="1" lang="ja-JP" altLang="en-US" sz="1200" strike="noStrike" dirty="0" smtClean="0">
                          <a:latin typeface="HGPｺﾞｼｯｸM" panose="020B0600000000000000" pitchFamily="50" charset="-128"/>
                          <a:ea typeface="HGPｺﾞｼｯｸM" panose="020B0600000000000000" pitchFamily="50" charset="-128"/>
                        </a:rPr>
                        <a:t>や、シンポジウム等参画（</a:t>
                      </a:r>
                      <a:r>
                        <a:rPr kumimoji="1" lang="en-US" altLang="ja-JP" sz="1200" strike="noStrike" dirty="0" smtClean="0">
                          <a:latin typeface="HGPｺﾞｼｯｸM" panose="020B0600000000000000" pitchFamily="50" charset="-128"/>
                          <a:ea typeface="HGPｺﾞｼｯｸM" panose="020B0600000000000000" pitchFamily="50" charset="-128"/>
                        </a:rPr>
                        <a:t>21</a:t>
                      </a:r>
                      <a:r>
                        <a:rPr kumimoji="1" lang="ja-JP" altLang="en-US" sz="1200" strike="noStrike" dirty="0" smtClean="0">
                          <a:latin typeface="HGPｺﾞｼｯｸM" panose="020B0600000000000000" pitchFamily="50" charset="-128"/>
                          <a:ea typeface="HGPｺﾞｼｯｸM" panose="020B0600000000000000" pitchFamily="50" charset="-128"/>
                        </a:rPr>
                        <a:t>回）、府市の補助金、助成金の採択審査（</a:t>
                      </a:r>
                      <a:r>
                        <a:rPr kumimoji="1" lang="en-US" altLang="ja-JP" sz="1200" strike="noStrike" dirty="0" smtClean="0">
                          <a:latin typeface="HGPｺﾞｼｯｸM" panose="020B0600000000000000" pitchFamily="50" charset="-128"/>
                          <a:ea typeface="HGPｺﾞｼｯｸM" panose="020B0600000000000000" pitchFamily="50" charset="-128"/>
                        </a:rPr>
                        <a:t>7</a:t>
                      </a:r>
                      <a:r>
                        <a:rPr kumimoji="1" lang="ja-JP" altLang="en-US" sz="1200" strike="noStrike" dirty="0" smtClean="0">
                          <a:latin typeface="HGPｺﾞｼｯｸM" panose="020B0600000000000000" pitchFamily="50" charset="-128"/>
                          <a:ea typeface="HGPｺﾞｼｯｸM" panose="020B0600000000000000" pitchFamily="50" charset="-128"/>
                        </a:rPr>
                        <a:t>回開催）など、事業の検証評価等を実施。</a:t>
                      </a:r>
                      <a:endParaRPr kumimoji="1" lang="en-US" altLang="ja-JP" sz="1200" strike="noStrike" dirty="0" smtClean="0">
                        <a:solidFill>
                          <a:schemeClr val="tx1"/>
                        </a:solidFill>
                        <a:latin typeface="HGPｺﾞｼｯｸM" panose="020B0600000000000000" pitchFamily="50" charset="-128"/>
                        <a:ea typeface="HGPｺﾞｼｯｸM" panose="020B0600000000000000" pitchFamily="50" charset="-128"/>
                      </a:endParaRPr>
                    </a:p>
                  </a:txBody>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163</a:t>
            </a:fld>
            <a:endParaRPr kumimoji="1" lang="ja-JP" altLang="en-US" dirty="0"/>
          </a:p>
        </p:txBody>
      </p:sp>
      <p:sp>
        <p:nvSpPr>
          <p:cNvPr id="9" name="テキスト ボックス 8"/>
          <p:cNvSpPr txBox="1"/>
          <p:nvPr/>
        </p:nvSpPr>
        <p:spPr>
          <a:xfrm>
            <a:off x="3199426" y="-26102"/>
            <a:ext cx="5940152" cy="307777"/>
          </a:xfrm>
          <a:prstGeom prst="rect">
            <a:avLst/>
          </a:prstGeom>
          <a:noFill/>
        </p:spPr>
        <p:txBody>
          <a:bodyPr wrap="square" rtlCol="0">
            <a:spAutoFit/>
          </a:bodyPr>
          <a:lstStyle/>
          <a:p>
            <a:pPr algn="r"/>
            <a:r>
              <a:rPr lang="ja-JP" altLang="en-US" sz="1400" u="sng" dirty="0" smtClean="0"/>
              <a:t>府　Ｄ５．（８０）、市　Ｄ５．（９５）</a:t>
            </a:r>
            <a:endParaRPr lang="en-US" altLang="ja-JP" sz="1400" u="sng" dirty="0" smtClean="0"/>
          </a:p>
        </p:txBody>
      </p:sp>
    </p:spTree>
    <p:extLst>
      <p:ext uri="{BB962C8B-B14F-4D97-AF65-F5344CB8AC3E}">
        <p14:creationId xmlns:p14="http://schemas.microsoft.com/office/powerpoint/2010/main" val="99176090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836712"/>
            <a:ext cx="2411760" cy="4185761"/>
          </a:xfrm>
          <a:prstGeom prst="rect">
            <a:avLst/>
          </a:prstGeom>
          <a:noFill/>
        </p:spPr>
        <p:txBody>
          <a:bodyPr wrap="square" rtlCol="0">
            <a:spAutoFit/>
          </a:bodyPr>
          <a:lstStyle/>
          <a:p>
            <a:r>
              <a:rPr kumimoji="1" lang="ja-JP" altLang="en-US" sz="1400" dirty="0" smtClean="0"/>
              <a:t>①分野：　都市魅力・観光</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大阪府市大都市局</a:t>
            </a:r>
            <a:endParaRPr kumimoji="1" lang="en-US" altLang="ja-JP" sz="1400" dirty="0" smtClean="0"/>
          </a:p>
          <a:p>
            <a:r>
              <a:rPr lang="ja-JP" altLang="en-US" sz="1400" dirty="0"/>
              <a:t>　</a:t>
            </a:r>
            <a:r>
              <a:rPr lang="ja-JP" altLang="en-US" sz="1400" dirty="0" smtClean="0"/>
              <a:t>　</a:t>
            </a:r>
            <a:r>
              <a:rPr kumimoji="1" lang="ja-JP" altLang="en-US" sz="1400" dirty="0" smtClean="0"/>
              <a:t>府　　府民文化部</a:t>
            </a:r>
            <a:endParaRPr kumimoji="1" lang="en-US" altLang="ja-JP" sz="1400" dirty="0" smtClean="0"/>
          </a:p>
          <a:p>
            <a:r>
              <a:rPr kumimoji="1" lang="ja-JP" altLang="en-US" sz="1400" dirty="0" smtClean="0"/>
              <a:t>　　市</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2008</a:t>
            </a:r>
            <a:r>
              <a:rPr kumimoji="1" lang="ja-JP" altLang="en-US" sz="1400" dirty="0" smtClean="0"/>
              <a:t>年～</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576502433"/>
              </p:ext>
            </p:extLst>
          </p:nvPr>
        </p:nvGraphicFramePr>
        <p:xfrm>
          <a:off x="2267744" y="763926"/>
          <a:ext cx="6768752" cy="5845790"/>
        </p:xfrm>
        <a:graphic>
          <a:graphicData uri="http://schemas.openxmlformats.org/drawingml/2006/table">
            <a:tbl>
              <a:tblPr firstRow="1">
                <a:tableStyleId>{5940675A-B579-460E-94D1-54222C63F5DA}</a:tableStyleId>
              </a:tblPr>
              <a:tblGrid>
                <a:gridCol w="1584176">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908212">
                  <a:extLst>
                    <a:ext uri="{9D8B030D-6E8A-4147-A177-3AD203B41FA5}">
                      <a16:colId xmlns:a16="http://schemas.microsoft.com/office/drawing/2014/main" val="20002"/>
                    </a:ext>
                  </a:extLst>
                </a:gridCol>
                <a:gridCol w="1692188">
                  <a:extLst>
                    <a:ext uri="{9D8B030D-6E8A-4147-A177-3AD203B41FA5}">
                      <a16:colId xmlns:a16="http://schemas.microsoft.com/office/drawing/2014/main" val="20003"/>
                    </a:ext>
                  </a:extLst>
                </a:gridCol>
              </a:tblGrid>
              <a:tr h="475302">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改革前の課題</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Why</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改革の方向性</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Vision)</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何をどう改革したか</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What</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主な成果</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Outcome</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extLst>
                  <a:ext uri="{0D108BD9-81ED-4DB2-BD59-A6C34878D82A}">
                    <a16:rowId xmlns:a16="http://schemas.microsoft.com/office/drawing/2014/main" val="10000"/>
                  </a:ext>
                </a:extLst>
              </a:tr>
              <a:tr h="5327630">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・世界都市ランキングで主要</a:t>
                      </a:r>
                      <a:r>
                        <a:rPr kumimoji="1" lang="en-US" altLang="ja-JP" sz="1200" dirty="0" smtClean="0">
                          <a:latin typeface="HGPｺﾞｼｯｸM" panose="020B0600000000000000" pitchFamily="50" charset="-128"/>
                          <a:ea typeface="HGPｺﾞｼｯｸM" panose="020B0600000000000000" pitchFamily="50" charset="-128"/>
                        </a:rPr>
                        <a:t>40</a:t>
                      </a:r>
                      <a:r>
                        <a:rPr kumimoji="1" lang="ja-JP" altLang="en-US" sz="1200" dirty="0" smtClean="0">
                          <a:latin typeface="HGPｺﾞｼｯｸM" panose="020B0600000000000000" pitchFamily="50" charset="-128"/>
                          <a:ea typeface="HGPｺﾞｼｯｸM" panose="020B0600000000000000" pitchFamily="50" charset="-128"/>
                        </a:rPr>
                        <a:t>都市中大阪は下位</a:t>
                      </a:r>
                      <a:r>
                        <a:rPr kumimoji="1" lang="ja-JP" altLang="en-US" sz="1100" dirty="0" smtClean="0">
                          <a:latin typeface="HGPｺﾞｼｯｸM" panose="020B0600000000000000" pitchFamily="50" charset="-128"/>
                          <a:ea typeface="HGPｺﾞｼｯｸM" panose="020B0600000000000000" pitchFamily="50" charset="-128"/>
                        </a:rPr>
                        <a:t>（</a:t>
                      </a:r>
                      <a:r>
                        <a:rPr kumimoji="1" lang="en-US" altLang="ja-JP" sz="1100" dirty="0" smtClean="0">
                          <a:latin typeface="HGPｺﾞｼｯｸM" panose="020B0600000000000000" pitchFamily="50" charset="-128"/>
                          <a:ea typeface="HGPｺﾞｼｯｸM" panose="020B0600000000000000" pitchFamily="50" charset="-128"/>
                        </a:rPr>
                        <a:t>2012</a:t>
                      </a:r>
                      <a:r>
                        <a:rPr kumimoji="1" lang="ja-JP" altLang="en-US" sz="1100" dirty="0" smtClean="0">
                          <a:latin typeface="HGPｺﾞｼｯｸM" panose="020B0600000000000000" pitchFamily="50" charset="-128"/>
                          <a:ea typeface="HGPｺﾞｼｯｸM" panose="020B0600000000000000" pitchFamily="50" charset="-128"/>
                        </a:rPr>
                        <a:t>年</a:t>
                      </a:r>
                      <a:r>
                        <a:rPr kumimoji="1" lang="en-US" altLang="ja-JP" sz="1100" dirty="0" smtClean="0">
                          <a:latin typeface="HGPｺﾞｼｯｸM" panose="020B0600000000000000" pitchFamily="50" charset="-128"/>
                          <a:ea typeface="HGPｺﾞｼｯｸM" panose="020B0600000000000000" pitchFamily="50" charset="-128"/>
                        </a:rPr>
                        <a:t>28</a:t>
                      </a:r>
                      <a:r>
                        <a:rPr kumimoji="1" lang="ja-JP" altLang="en-US" sz="1100" dirty="0" smtClean="0">
                          <a:latin typeface="HGPｺﾞｼｯｸM" panose="020B0600000000000000" pitchFamily="50" charset="-128"/>
                          <a:ea typeface="HGPｺﾞｼｯｸM" panose="020B0600000000000000" pitchFamily="50" charset="-128"/>
                        </a:rPr>
                        <a:t>位）。</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都市としての魅力の創出、発信力の強化が急務</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・府市それぞれが類似のイベントを企画・運営することで、集客力・発信力が分散。コスト面でも非効率。</a:t>
                      </a:r>
                      <a:endParaRPr kumimoji="1" lang="en-US" altLang="ja-JP" sz="1200" dirty="0" smtClean="0">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・大阪府市での戦略一本化、都市魅力創造のための基盤・体制づくり</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・大阪市内で実施するイベントの府市連携・共催</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・イベント実施手法の抜本的な改革</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（民間の資金・運営ノウハウ、府民参加の情報発信など、民間活力を有効活用）</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　</a:t>
                      </a:r>
                      <a:endParaRPr kumimoji="1" lang="ja-JP" altLang="en-US" sz="1200" dirty="0">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・「大阪都市魅力創造戦略」を策定（</a:t>
                      </a:r>
                      <a:r>
                        <a:rPr kumimoji="1" lang="en-US" altLang="ja-JP" sz="1200" dirty="0" smtClean="0">
                          <a:solidFill>
                            <a:schemeClr val="tx1"/>
                          </a:solidFill>
                          <a:latin typeface="HGPｺﾞｼｯｸM" panose="020B0600000000000000" pitchFamily="50" charset="-128"/>
                          <a:ea typeface="HGPｺﾞｼｯｸM" panose="020B0600000000000000" pitchFamily="50" charset="-128"/>
                        </a:rPr>
                        <a:t>2012</a:t>
                      </a:r>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年</a:t>
                      </a:r>
                      <a:r>
                        <a:rPr kumimoji="1" lang="en-US" altLang="ja-JP" sz="1200" dirty="0" smtClean="0">
                          <a:solidFill>
                            <a:schemeClr val="tx1"/>
                          </a:solidFill>
                          <a:latin typeface="HGPｺﾞｼｯｸM" panose="020B0600000000000000" pitchFamily="50" charset="-128"/>
                          <a:ea typeface="HGPｺﾞｼｯｸM" panose="020B0600000000000000" pitchFamily="50" charset="-128"/>
                        </a:rPr>
                        <a:t>12</a:t>
                      </a:r>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月）</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・重点事業を効果的に進めるための推進体制を整備</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marL="88900" indent="-88900" algn="l"/>
                      <a:r>
                        <a:rPr kumimoji="1" lang="en-US" altLang="ja-JP" sz="1200"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水と光のまちづくり＝水都大阪パートナーズ・オーソリティ</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marL="88900" indent="-88900" algn="l"/>
                      <a:r>
                        <a:rPr kumimoji="1" lang="en-US" altLang="ja-JP" sz="1200"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文化振興</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＝大阪アーツカウンシル</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marL="88900" indent="-88900" algn="l"/>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strike="noStrike" dirty="0" smtClean="0">
                          <a:solidFill>
                            <a:schemeClr val="tx1"/>
                          </a:solidFill>
                          <a:latin typeface="HGPｺﾞｼｯｸM" panose="020B0600000000000000" pitchFamily="50" charset="-128"/>
                          <a:ea typeface="HGPｺﾞｼｯｸM" panose="020B0600000000000000" pitchFamily="50" charset="-128"/>
                        </a:rPr>
                        <a:t>戦略的な観光集客</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＝大阪観光局</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algn="l">
                        <a:spcBef>
                          <a:spcPts val="600"/>
                        </a:spcBef>
                      </a:pP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・府市連携イベント</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大阪ﾏﾗｿﾝ</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共催</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御堂筋</a:t>
                      </a:r>
                      <a:r>
                        <a:rPr kumimoji="1" lang="en-US" altLang="ja-JP" sz="1200" u="none" dirty="0" err="1" smtClean="0">
                          <a:solidFill>
                            <a:schemeClr val="tx1"/>
                          </a:solidFill>
                          <a:latin typeface="HGPｺﾞｼｯｸM" panose="020B0600000000000000" pitchFamily="50" charset="-128"/>
                          <a:ea typeface="HGPｺﾞｼｯｸM" panose="020B0600000000000000" pitchFamily="50" charset="-128"/>
                        </a:rPr>
                        <a:t>Kappo</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（府）・</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御堂筋フェスタ（市）</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同時日程開催。</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2014</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年は御堂筋ｼﾞｮｲふるとして一体化</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p>
                    <a:p>
                      <a:pPr algn="l"/>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大阪・光の饗宴（御堂筋ｲﾙﾐﾈｰｼｮﾝ（府）・</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OSAKA</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光のﾙﾈｻﾝｽ（市）・民間主催のｲﾙﾐ）</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ｴﾘｱ・日程等で府市・民間連携</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p>
                    <a:p>
                      <a:pPr algn="l"/>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水都大阪ﾌｪｽ</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en-US" altLang="ja-JP" sz="10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000" u="none" dirty="0" smtClean="0">
                          <a:solidFill>
                            <a:schemeClr val="tx1"/>
                          </a:solidFill>
                          <a:latin typeface="HGPｺﾞｼｯｸM" panose="020B0600000000000000" pitchFamily="50" charset="-128"/>
                          <a:ea typeface="HGPｺﾞｼｯｸM" panose="020B0600000000000000" pitchFamily="50" charset="-128"/>
                        </a:rPr>
                        <a:t>民間主体での開催</a:t>
                      </a:r>
                      <a:r>
                        <a:rPr kumimoji="1" lang="en-US" altLang="ja-JP" sz="1000" u="none" dirty="0" smtClean="0">
                          <a:solidFill>
                            <a:schemeClr val="tx1"/>
                          </a:solidFill>
                          <a:latin typeface="HGPｺﾞｼｯｸM" panose="020B0600000000000000" pitchFamily="50" charset="-128"/>
                          <a:ea typeface="HGPｺﾞｼｯｸM" panose="020B0600000000000000" pitchFamily="50" charset="-128"/>
                        </a:rPr>
                        <a:t>】</a:t>
                      </a:r>
                    </a:p>
                    <a:p>
                      <a:pPr algn="l">
                        <a:spcBef>
                          <a:spcPts val="600"/>
                        </a:spcBef>
                      </a:pPr>
                      <a:r>
                        <a:rPr kumimoji="1" lang="ja-JP" altLang="en-US" sz="1000" u="none" dirty="0" smtClean="0">
                          <a:solidFill>
                            <a:schemeClr val="tx1"/>
                          </a:solidFill>
                          <a:latin typeface="HGPｺﾞｼｯｸM" panose="020B0600000000000000" pitchFamily="50" charset="-128"/>
                          <a:ea typeface="HGPｺﾞｼｯｸM" panose="020B0600000000000000" pitchFamily="50" charset="-128"/>
                        </a:rPr>
                        <a:t>・府の予算投入の考え方の見直し（民間からの寄附</a:t>
                      </a:r>
                      <a:r>
                        <a:rPr kumimoji="1" lang="ja-JP" altLang="en-US" sz="1000" u="none" strike="sngStrike" dirty="0" smtClean="0">
                          <a:solidFill>
                            <a:schemeClr val="tx1"/>
                          </a:solidFill>
                          <a:latin typeface="HGPｺﾞｼｯｸM" panose="020B0600000000000000" pitchFamily="50" charset="-128"/>
                          <a:ea typeface="HGPｺﾞｼｯｸM" panose="020B0600000000000000" pitchFamily="50" charset="-128"/>
                        </a:rPr>
                        <a:t>資金</a:t>
                      </a:r>
                      <a:r>
                        <a:rPr kumimoji="1" lang="ja-JP" altLang="en-US" sz="1000" u="none" dirty="0" smtClean="0">
                          <a:solidFill>
                            <a:schemeClr val="tx1"/>
                          </a:solidFill>
                          <a:latin typeface="HGPｺﾞｼｯｸM" panose="020B0600000000000000" pitchFamily="50" charset="-128"/>
                          <a:ea typeface="HGPｺﾞｼｯｸM" panose="020B0600000000000000" pitchFamily="50" charset="-128"/>
                        </a:rPr>
                        <a:t>と同額を府が負担し事業を実施）</a:t>
                      </a:r>
                      <a:endParaRPr kumimoji="1" lang="en-US" altLang="ja-JP" sz="1000" u="none" dirty="0" smtClean="0">
                        <a:solidFill>
                          <a:schemeClr val="tx1"/>
                        </a:solidFill>
                        <a:latin typeface="HGPｺﾞｼｯｸM" panose="020B0600000000000000" pitchFamily="50" charset="-128"/>
                        <a:ea typeface="HGPｺﾞｼｯｸM" panose="020B0600000000000000" pitchFamily="50" charset="-128"/>
                      </a:endParaRPr>
                    </a:p>
                    <a:p>
                      <a:pPr algn="l">
                        <a:spcBef>
                          <a:spcPts val="0"/>
                        </a:spcBef>
                      </a:pPr>
                      <a:r>
                        <a:rPr kumimoji="1" lang="ja-JP" altLang="en-US" sz="1000" u="none" dirty="0" smtClean="0">
                          <a:solidFill>
                            <a:schemeClr val="tx1"/>
                          </a:solidFill>
                          <a:latin typeface="HGPｺﾞｼｯｸM" panose="020B0600000000000000" pitchFamily="50" charset="-128"/>
                          <a:ea typeface="HGPｺﾞｼｯｸM" panose="020B0600000000000000" pitchFamily="50" charset="-128"/>
                        </a:rPr>
                        <a:t>例：御堂筋ｲﾙﾐﾈｰｼｮﾝ基金</a:t>
                      </a:r>
                      <a:endParaRPr kumimoji="1" lang="en-US" altLang="ja-JP" sz="1000" u="none"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集客力・発信力の高いｲﾝﾊﾟｸﾄあるｲﾍﾞﾝﾄを民間のﾉｳﾊｳ・資金を投入しながら実施する手法が定着しつつある</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大阪ﾏﾗｿﾝ</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2013</a:t>
                      </a:r>
                    </a:p>
                    <a:p>
                      <a:pPr algn="l"/>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　　　集客数</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136.6</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万人</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大阪・光の饗宴</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2013</a:t>
                      </a:r>
                    </a:p>
                    <a:p>
                      <a:pPr algn="l"/>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　　　　集客数</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517</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万人</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水都大阪ﾌｪｽ（</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2013</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　　　　集客数</a:t>
                      </a:r>
                      <a:r>
                        <a:rPr kumimoji="1" lang="en-US" altLang="ja-JP" sz="1200" u="none" kern="1200" dirty="0" smtClean="0">
                          <a:solidFill>
                            <a:schemeClr val="tx1"/>
                          </a:solidFill>
                          <a:latin typeface="HGPｺﾞｼｯｸM" panose="020B0600000000000000" pitchFamily="50" charset="-128"/>
                          <a:ea typeface="HGPｺﾞｼｯｸM" panose="020B0600000000000000" pitchFamily="50" charset="-128"/>
                          <a:cs typeface="+mn-cs"/>
                        </a:rPr>
                        <a:t>16</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万人</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algn="l"/>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・大阪の観光資源を活かした民間大規模イベントの</a:t>
                      </a:r>
                      <a:r>
                        <a:rPr kumimoji="1" lang="ja-JP" altLang="en-US" sz="1200" u="none" strike="noStrike" dirty="0" smtClean="0">
                          <a:solidFill>
                            <a:schemeClr val="tx1"/>
                          </a:solidFill>
                          <a:latin typeface="HGPｺﾞｼｯｸM" panose="020B0600000000000000" pitchFamily="50" charset="-128"/>
                          <a:ea typeface="HGPｺﾞｼｯｸM" panose="020B0600000000000000" pitchFamily="50" charset="-128"/>
                        </a:rPr>
                        <a:t>開催</a:t>
                      </a:r>
                      <a:endParaRPr kumimoji="1" lang="en-US" altLang="ja-JP" sz="1200" u="none" strike="noStrike"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大阪城公園でのモトクロス</a:t>
                      </a:r>
                      <a:r>
                        <a:rPr kumimoji="1" lang="ja-JP" altLang="en-US" sz="1200" u="none" strike="noStrike" dirty="0" smtClean="0">
                          <a:solidFill>
                            <a:schemeClr val="tx1"/>
                          </a:solidFill>
                          <a:latin typeface="HGPｺﾞｼｯｸM" panose="020B0600000000000000" pitchFamily="50" charset="-128"/>
                          <a:ea typeface="HGPｺﾞｼｯｸM" panose="020B0600000000000000" pitchFamily="50" charset="-128"/>
                        </a:rPr>
                        <a:t>世界</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大会（</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2013</a:t>
                      </a:r>
                      <a:r>
                        <a:rPr kumimoji="1" lang="ja-JP" altLang="en-US" sz="1200" u="none" dirty="0" err="1" smtClean="0">
                          <a:solidFill>
                            <a:schemeClr val="tx1"/>
                          </a:solidFill>
                          <a:latin typeface="HGPｺﾞｼｯｸM" panose="020B0600000000000000" pitchFamily="50" charset="-128"/>
                          <a:ea typeface="HGPｺﾞｼｯｸM" panose="020B0600000000000000" pitchFamily="50" charset="-128"/>
                        </a:rPr>
                        <a:t>、</a:t>
                      </a:r>
                      <a:r>
                        <a:rPr kumimoji="1" lang="en-US" altLang="ja-JP" sz="1200" u="none" dirty="0" smtClean="0">
                          <a:solidFill>
                            <a:schemeClr val="tx1"/>
                          </a:solidFill>
                          <a:latin typeface="HGPｺﾞｼｯｸM" panose="020B0600000000000000" pitchFamily="50" charset="-128"/>
                          <a:ea typeface="HGPｺﾞｼｯｸM" panose="020B0600000000000000" pitchFamily="50" charset="-128"/>
                        </a:rPr>
                        <a:t>2014</a:t>
                      </a:r>
                      <a:r>
                        <a:rPr kumimoji="1" lang="ja-JP" altLang="en-US" sz="1200" u="none" dirty="0" smtClean="0">
                          <a:solidFill>
                            <a:schemeClr val="tx1"/>
                          </a:solidFill>
                          <a:latin typeface="HGPｺﾞｼｯｸM" panose="020B0600000000000000" pitchFamily="50" charset="-128"/>
                          <a:ea typeface="HGPｺﾞｼｯｸM" panose="020B0600000000000000" pitchFamily="50" charset="-128"/>
                        </a:rPr>
                        <a:t>）</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txBody>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164</a:t>
            </a:fld>
            <a:endParaRPr kumimoji="1" lang="ja-JP" altLang="en-US" dirty="0"/>
          </a:p>
        </p:txBody>
      </p:sp>
      <p:sp>
        <p:nvSpPr>
          <p:cNvPr id="12" name="テキスト ボックス 11"/>
          <p:cNvSpPr txBox="1"/>
          <p:nvPr/>
        </p:nvSpPr>
        <p:spPr>
          <a:xfrm>
            <a:off x="3203848" y="0"/>
            <a:ext cx="5940152" cy="307777"/>
          </a:xfrm>
          <a:prstGeom prst="rect">
            <a:avLst/>
          </a:prstGeom>
          <a:noFill/>
        </p:spPr>
        <p:txBody>
          <a:bodyPr wrap="square" rtlCol="0">
            <a:spAutoFit/>
          </a:bodyPr>
          <a:lstStyle/>
          <a:p>
            <a:pPr algn="r"/>
            <a:r>
              <a:rPr lang="ja-JP" altLang="en-US" sz="1400" u="sng" dirty="0" smtClean="0"/>
              <a:t>府　Ｄ５．（８１）　　市　Ｄ５．（９６）</a:t>
            </a:r>
            <a:endParaRPr lang="en-US" altLang="ja-JP" sz="1400" u="sng" dirty="0" smtClean="0"/>
          </a:p>
        </p:txBody>
      </p:sp>
      <p:sp>
        <p:nvSpPr>
          <p:cNvPr id="8" name="テキスト ボックス 7"/>
          <p:cNvSpPr txBox="1"/>
          <p:nvPr/>
        </p:nvSpPr>
        <p:spPr>
          <a:xfrm>
            <a:off x="8200" y="391016"/>
            <a:ext cx="8568952" cy="338554"/>
          </a:xfrm>
          <a:prstGeom prst="rect">
            <a:avLst/>
          </a:prstGeom>
          <a:noFill/>
        </p:spPr>
        <p:txBody>
          <a:bodyPr wrap="square" rtlCol="0">
            <a:spAutoFit/>
          </a:bodyPr>
          <a:lstStyle/>
          <a:p>
            <a:r>
              <a:rPr lang="en-US" altLang="ja-JP" sz="1600" u="sng" dirty="0"/>
              <a:t>Ⅴ</a:t>
            </a:r>
            <a:r>
              <a:rPr lang="ja-JP" altLang="en-US" sz="1600" u="sng" dirty="0"/>
              <a:t>　（６）　②　</a:t>
            </a:r>
            <a:r>
              <a:rPr lang="ja-JP" altLang="en-US" sz="1600" u="sng" dirty="0" smtClean="0"/>
              <a:t>Ｂ</a:t>
            </a:r>
            <a:r>
              <a:rPr lang="ja-JP" altLang="en-US" sz="1600" u="sng" dirty="0"/>
              <a:t>　</a:t>
            </a:r>
            <a:r>
              <a:rPr lang="ja-JP" altLang="en-US" sz="1600" u="sng" dirty="0" smtClean="0"/>
              <a:t>都市の魅力を向上させる各種イベントの開催</a:t>
            </a:r>
            <a:endParaRPr kumimoji="1" lang="en-US" altLang="ja-JP" sz="1600" u="sng" dirty="0" smtClean="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698831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491" y="332656"/>
            <a:ext cx="4866523" cy="338554"/>
          </a:xfrm>
          <a:prstGeom prst="rect">
            <a:avLst/>
          </a:prstGeom>
          <a:noFill/>
        </p:spPr>
        <p:txBody>
          <a:bodyPr wrap="square" rtlCol="0">
            <a:spAutoFit/>
          </a:bodyPr>
          <a:lstStyle/>
          <a:p>
            <a:r>
              <a:rPr lang="en-US" altLang="ja-JP" sz="1600" u="sng" dirty="0"/>
              <a:t>Ⅴ</a:t>
            </a:r>
            <a:r>
              <a:rPr lang="ja-JP" altLang="en-US" sz="1600" u="sng" dirty="0"/>
              <a:t>　（６）　②　</a:t>
            </a:r>
            <a:r>
              <a:rPr lang="ja-JP" altLang="en-US" sz="1600" u="sng" dirty="0" smtClean="0"/>
              <a:t>Ｃ　消防学校教育</a:t>
            </a:r>
            <a:r>
              <a:rPr lang="ja-JP" altLang="en-US" sz="1600" u="sng" dirty="0"/>
              <a:t>訓練研修の</a:t>
            </a:r>
            <a:r>
              <a:rPr lang="ja-JP" altLang="en-US" sz="1600" u="sng" dirty="0" smtClean="0"/>
              <a:t>充実強化</a:t>
            </a:r>
            <a:endParaRPr kumimoji="1" lang="en-US" altLang="ja-JP" sz="1600" u="sng" dirty="0" smtClean="0">
              <a:latin typeface="ＭＳ Ｐゴシック" panose="020B0600070205080204" pitchFamily="50" charset="-128"/>
              <a:ea typeface="ＭＳ Ｐゴシック" panose="020B060007020508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812071317"/>
              </p:ext>
            </p:extLst>
          </p:nvPr>
        </p:nvGraphicFramePr>
        <p:xfrm>
          <a:off x="2267744" y="740881"/>
          <a:ext cx="6696744" cy="5640447"/>
        </p:xfrm>
        <a:graphic>
          <a:graphicData uri="http://schemas.openxmlformats.org/drawingml/2006/table">
            <a:tbl>
              <a:tblPr firstRow="1">
                <a:tableStyleId>{5940675A-B579-460E-94D1-54222C63F5DA}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494337">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改革前の課題</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Why</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改革の方向性</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Vision)</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何をどう改革したか</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What</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主な成果</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Outcome</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extLst>
                  <a:ext uri="{0D108BD9-81ED-4DB2-BD59-A6C34878D82A}">
                    <a16:rowId xmlns:a16="http://schemas.microsoft.com/office/drawing/2014/main" val="10000"/>
                  </a:ext>
                </a:extLst>
              </a:tr>
              <a:tr h="5122287">
                <a:tc>
                  <a:txBody>
                    <a:bodyPr/>
                    <a:lstStyle/>
                    <a:p>
                      <a:pPr algn="l"/>
                      <a:endParaRPr kumimoji="1" lang="en-US" altLang="ja-JP" sz="1200" u="none"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○府市それぞれに消防学校を設置</a:t>
                      </a:r>
                      <a:r>
                        <a:rPr kumimoji="1" lang="ja-JP" altLang="en-US" sz="1200" u="none" strike="noStrike" dirty="0" smtClean="0">
                          <a:latin typeface="HGPｺﾞｼｯｸM" panose="020B0600000000000000" pitchFamily="50" charset="-128"/>
                          <a:ea typeface="HGPｺﾞｼｯｸM" panose="020B0600000000000000" pitchFamily="50" charset="-128"/>
                        </a:rPr>
                        <a:t>しており、</a:t>
                      </a:r>
                    </a:p>
                    <a:p>
                      <a:pPr algn="l"/>
                      <a:r>
                        <a:rPr kumimoji="1" lang="ja-JP" altLang="en-US" sz="1200" u="none" strike="noStrike" baseline="0" dirty="0" smtClean="0">
                          <a:latin typeface="HGPｺﾞｼｯｸM" panose="020B0600000000000000" pitchFamily="50" charset="-128"/>
                          <a:ea typeface="HGPｺﾞｼｯｸM" panose="020B0600000000000000" pitchFamily="50" charset="-128"/>
                        </a:rPr>
                        <a:t>より効率的かつ効果的に</a:t>
                      </a:r>
                      <a:r>
                        <a:rPr kumimoji="1" lang="ja-JP" altLang="en-US" sz="1200" u="none" strike="noStrike" dirty="0" smtClean="0">
                          <a:latin typeface="HGPｺﾞｼｯｸM" panose="020B0600000000000000" pitchFamily="50" charset="-128"/>
                          <a:ea typeface="HGPｺﾞｼｯｸM" panose="020B0600000000000000" pitchFamily="50" charset="-128"/>
                        </a:rPr>
                        <a:t>教育訓練を</a:t>
                      </a:r>
                      <a:r>
                        <a:rPr kumimoji="1" lang="ja-JP" altLang="en-US" sz="1200" u="none" strike="noStrike" baseline="0" dirty="0" smtClean="0">
                          <a:latin typeface="HGPｺﾞｼｯｸM" panose="020B0600000000000000" pitchFamily="50" charset="-128"/>
                          <a:ea typeface="HGPｺﾞｼｯｸM" panose="020B0600000000000000" pitchFamily="50" charset="-128"/>
                        </a:rPr>
                        <a:t>充実強化させることが必要</a:t>
                      </a:r>
                      <a:endParaRPr kumimoji="1" lang="ja-JP" altLang="en-US" sz="1200" u="none" strike="sngStrike" baseline="0"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endParaRPr kumimoji="1" lang="en-US" altLang="ja-JP" sz="1200" u="none"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○府・市消防学校の一体的運用</a:t>
                      </a:r>
                      <a:endParaRPr kumimoji="1" lang="en-US" altLang="ja-JP" sz="1200" u="none" dirty="0" smtClean="0">
                        <a:latin typeface="HGPｺﾞｼｯｸM" panose="020B0600000000000000" pitchFamily="50" charset="-128"/>
                        <a:ea typeface="HGPｺﾞｼｯｸM" panose="020B0600000000000000" pitchFamily="50" charset="-128"/>
                      </a:endParaRPr>
                    </a:p>
                    <a:p>
                      <a:pPr algn="l"/>
                      <a:endParaRPr kumimoji="1" lang="ja-JP" altLang="en-US" sz="1200" u="none" dirty="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u="none" dirty="0" smtClean="0">
                        <a:latin typeface="HGPｺﾞｼｯｸM" panose="020B0600000000000000" pitchFamily="50" charset="-128"/>
                        <a:ea typeface="HGPｺﾞｼｯｸM" panose="020B0600000000000000"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latin typeface="HGPｺﾞｼｯｸM" panose="020B0600000000000000" pitchFamily="50" charset="-128"/>
                          <a:ea typeface="HGPｺﾞｼｯｸM" panose="020B0600000000000000" pitchFamily="50" charset="-128"/>
                        </a:rPr>
                        <a:t>○府・市消防学校を機能分化し、教育訓練を充実強化</a:t>
                      </a:r>
                      <a:endParaRPr kumimoji="1" lang="en-US" altLang="ja-JP" sz="1200" u="none" dirty="0" smtClean="0">
                        <a:latin typeface="HGPｺﾞｼｯｸM" panose="020B0600000000000000" pitchFamily="50" charset="-128"/>
                        <a:ea typeface="HGPｺﾞｼｯｸM" panose="020B0600000000000000"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latin typeface="HGPｺﾞｼｯｸM" panose="020B0600000000000000" pitchFamily="50" charset="-128"/>
                          <a:ea typeface="HGPｺﾞｼｯｸM" panose="020B0600000000000000" pitchFamily="50" charset="-128"/>
                        </a:rPr>
                        <a:t>（</a:t>
                      </a:r>
                      <a:r>
                        <a:rPr kumimoji="1" lang="en-US" altLang="ja-JP" sz="1200" u="none" dirty="0" smtClean="0">
                          <a:latin typeface="HGPｺﾞｼｯｸM" panose="020B0600000000000000" pitchFamily="50" charset="-128"/>
                          <a:ea typeface="HGPｺﾞｼｯｸM" panose="020B0600000000000000" pitchFamily="50" charset="-128"/>
                        </a:rPr>
                        <a:t>2014</a:t>
                      </a:r>
                      <a:r>
                        <a:rPr kumimoji="1" lang="ja-JP" altLang="en-US" sz="1200" u="none" dirty="0" smtClean="0">
                          <a:latin typeface="HGPｺﾞｼｯｸM" panose="020B0600000000000000" pitchFamily="50" charset="-128"/>
                          <a:ea typeface="HGPｺﾞｼｯｸM" panose="020B0600000000000000" pitchFamily="50" charset="-128"/>
                        </a:rPr>
                        <a:t>年</a:t>
                      </a:r>
                      <a:r>
                        <a:rPr kumimoji="1" lang="en-US" altLang="ja-JP" sz="1200" u="none" dirty="0" smtClean="0">
                          <a:latin typeface="HGPｺﾞｼｯｸM" panose="020B0600000000000000" pitchFamily="50" charset="-128"/>
                          <a:ea typeface="HGPｺﾞｼｯｸM" panose="020B0600000000000000" pitchFamily="50" charset="-128"/>
                        </a:rPr>
                        <a:t>4</a:t>
                      </a:r>
                      <a:r>
                        <a:rPr kumimoji="1" lang="ja-JP" altLang="en-US" sz="1200" u="none" dirty="0" smtClean="0">
                          <a:latin typeface="HGPｺﾞｼｯｸM" panose="020B0600000000000000" pitchFamily="50" charset="-128"/>
                          <a:ea typeface="HGPｺﾞｼｯｸM" panose="020B0600000000000000" pitchFamily="50" charset="-128"/>
                        </a:rPr>
                        <a:t>月）</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endParaRPr kumimoji="1" lang="en-US" altLang="ja-JP" sz="1200" u="none"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○府・市消防学校の施設特性を活かした教育訓練の実施</a:t>
                      </a:r>
                      <a:endParaRPr kumimoji="1" lang="en-US" altLang="ja-JP" sz="1200" u="none" dirty="0" smtClean="0">
                        <a:latin typeface="HGPｺﾞｼｯｸM" panose="020B0600000000000000" pitchFamily="50" charset="-128"/>
                        <a:ea typeface="HGPｺﾞｼｯｸM" panose="020B0600000000000000" pitchFamily="50" charset="-128"/>
                      </a:endParaRPr>
                    </a:p>
                    <a:p>
                      <a:pPr algn="l"/>
                      <a:endParaRPr kumimoji="1" lang="en-US" altLang="ja-JP" sz="1200" u="none"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a:t>
                      </a:r>
                      <a:r>
                        <a:rPr kumimoji="1" lang="ja-JP" altLang="en-US" sz="1200" u="none" strike="noStrike" dirty="0" smtClean="0">
                          <a:latin typeface="HGPｺﾞｼｯｸM" panose="020B0600000000000000" pitchFamily="50" charset="-128"/>
                          <a:ea typeface="HGPｺﾞｼｯｸM" panose="020B0600000000000000" pitchFamily="50" charset="-128"/>
                        </a:rPr>
                        <a:t>消防学校</a:t>
                      </a:r>
                      <a:r>
                        <a:rPr kumimoji="1" lang="ja-JP" altLang="en-US" sz="1200" u="none" dirty="0" smtClean="0">
                          <a:latin typeface="HGPｺﾞｼｯｸM" panose="020B0600000000000000" pitchFamily="50" charset="-128"/>
                          <a:ea typeface="HGPｺﾞｼｯｸM" panose="020B0600000000000000" pitchFamily="50" charset="-128"/>
                        </a:rPr>
                        <a:t>教育は府立消防学校に一元化・充実</a:t>
                      </a:r>
                      <a:endParaRPr kumimoji="1" lang="en-US" altLang="ja-JP" sz="1200" u="none"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・市消防学校は「高度専門教育訓練センター」として府内の救急救命士養成課程を一元化するほか、現任消防職員の能力の高度化・専門化を促進</a:t>
                      </a:r>
                      <a:endParaRPr kumimoji="1" lang="en-US" altLang="ja-JP" sz="1200" u="none"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・教育訓練の統一実施による府内消防本部間の連携強化、一体感の醸成</a:t>
                      </a:r>
                      <a:endParaRPr kumimoji="1" lang="ja-JP" altLang="en-US" sz="1200" u="none" dirty="0" smtClean="0">
                        <a:solidFill>
                          <a:schemeClr val="tx1"/>
                        </a:solidFill>
                        <a:latin typeface="HGPｺﾞｼｯｸM" panose="020B0600000000000000" pitchFamily="50" charset="-128"/>
                        <a:ea typeface="HGPｺﾞｼｯｸM" panose="020B0600000000000000" pitchFamily="50" charset="-128"/>
                      </a:endParaRPr>
                    </a:p>
                  </a:txBody>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165</a:t>
            </a:fld>
            <a:endParaRPr kumimoji="1" lang="ja-JP" altLang="en-US" dirty="0"/>
          </a:p>
        </p:txBody>
      </p:sp>
      <p:sp>
        <p:nvSpPr>
          <p:cNvPr id="13" name="テキスト ボックス 12"/>
          <p:cNvSpPr txBox="1"/>
          <p:nvPr/>
        </p:nvSpPr>
        <p:spPr>
          <a:xfrm>
            <a:off x="3199426" y="-26102"/>
            <a:ext cx="5940152" cy="307777"/>
          </a:xfrm>
          <a:prstGeom prst="rect">
            <a:avLst/>
          </a:prstGeom>
          <a:noFill/>
        </p:spPr>
        <p:txBody>
          <a:bodyPr wrap="square" rtlCol="0">
            <a:spAutoFit/>
          </a:bodyPr>
          <a:lstStyle/>
          <a:p>
            <a:pPr algn="r"/>
            <a:r>
              <a:rPr lang="ja-JP" altLang="en-US" sz="1400" u="sng" dirty="0" smtClean="0"/>
              <a:t>府　Ａ１１．（２３）、市　Ａ１２．（３２）</a:t>
            </a:r>
            <a:endParaRPr lang="en-US" altLang="ja-JP" sz="1400" u="sng" dirty="0" smtClean="0"/>
          </a:p>
        </p:txBody>
      </p:sp>
      <p:sp>
        <p:nvSpPr>
          <p:cNvPr id="5" name="テキスト ボックス 4"/>
          <p:cNvSpPr txBox="1"/>
          <p:nvPr/>
        </p:nvSpPr>
        <p:spPr>
          <a:xfrm>
            <a:off x="-6492" y="764704"/>
            <a:ext cx="2274236" cy="4185761"/>
          </a:xfrm>
          <a:prstGeom prst="rect">
            <a:avLst/>
          </a:prstGeom>
          <a:noFill/>
        </p:spPr>
        <p:txBody>
          <a:bodyPr wrap="square" rIns="0" rtlCol="0">
            <a:spAutoFit/>
          </a:bodyPr>
          <a:lstStyle/>
          <a:p>
            <a:r>
              <a:rPr kumimoji="1" lang="ja-JP" altLang="en-US" sz="1400" dirty="0" smtClean="0"/>
              <a:t>①</a:t>
            </a:r>
            <a:r>
              <a:rPr kumimoji="1" lang="ja-JP" altLang="en-US" sz="1200" dirty="0" smtClean="0"/>
              <a:t>分野</a:t>
            </a:r>
            <a:r>
              <a:rPr lang="ja-JP" altLang="en-US" sz="1200" dirty="0"/>
              <a:t>：防災・安全・危機管理</a:t>
            </a:r>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a:t>③改革スタイル</a:t>
            </a:r>
          </a:p>
          <a:p>
            <a:r>
              <a:rPr lang="ja-JP" altLang="en-US" sz="1400" dirty="0"/>
              <a:t>　　□　投資・予算</a:t>
            </a:r>
          </a:p>
          <a:p>
            <a:r>
              <a:rPr lang="ja-JP" altLang="en-US" sz="1400" dirty="0"/>
              <a:t>　　□　条例・規則・運用ﾙｰﾙ</a:t>
            </a:r>
          </a:p>
          <a:p>
            <a:r>
              <a:rPr lang="ja-JP" altLang="en-US" sz="1400" dirty="0"/>
              <a:t>　　☑　組織・経営形態</a:t>
            </a:r>
          </a:p>
          <a:p>
            <a:r>
              <a:rPr lang="ja-JP" altLang="en-US" sz="1400" dirty="0"/>
              <a:t>　　□　権限移譲</a:t>
            </a:r>
          </a:p>
          <a:p>
            <a:endParaRPr kumimoji="1" lang="en-US" altLang="ja-JP" sz="1400" dirty="0"/>
          </a:p>
          <a:p>
            <a:r>
              <a:rPr lang="ja-JP" altLang="en-US" sz="1400" dirty="0" smtClean="0"/>
              <a:t>④担当部局</a:t>
            </a:r>
            <a:endParaRPr lang="en-US" altLang="ja-JP" sz="1400" dirty="0" smtClean="0"/>
          </a:p>
          <a:p>
            <a:r>
              <a:rPr kumimoji="1" lang="ja-JP" altLang="en-US" sz="1400" dirty="0" smtClean="0"/>
              <a:t>　　大阪府市大都市局</a:t>
            </a:r>
            <a:endParaRPr kumimoji="1" lang="en-US" altLang="ja-JP" sz="1400" dirty="0" smtClean="0"/>
          </a:p>
          <a:p>
            <a:r>
              <a:rPr lang="ja-JP" altLang="en-US" sz="1400" dirty="0"/>
              <a:t>　</a:t>
            </a:r>
            <a:r>
              <a:rPr lang="ja-JP" altLang="en-US" sz="1400" dirty="0" smtClean="0"/>
              <a:t>　</a:t>
            </a:r>
            <a:r>
              <a:rPr kumimoji="1" lang="ja-JP" altLang="en-US" sz="1400" dirty="0" smtClean="0"/>
              <a:t>府　　危機管理室</a:t>
            </a:r>
            <a:endParaRPr kumimoji="1" lang="en-US" altLang="ja-JP" sz="1400" dirty="0" smtClean="0"/>
          </a:p>
          <a:p>
            <a:r>
              <a:rPr kumimoji="1" lang="ja-JP" altLang="en-US" sz="1400" dirty="0" smtClean="0"/>
              <a:t>　　市　　消防局</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smtClean="0"/>
              <a:t>2011</a:t>
            </a:r>
            <a:r>
              <a:rPr kumimoji="1" lang="ja-JP" altLang="en-US" sz="1400" dirty="0" smtClean="0"/>
              <a:t>年～</a:t>
            </a:r>
            <a:endParaRPr kumimoji="1" lang="ja-JP" altLang="en-US" sz="1400" u="sng" dirty="0">
              <a:solidFill>
                <a:srgbClr val="FF0000"/>
              </a:solidFill>
            </a:endParaRPr>
          </a:p>
        </p:txBody>
      </p:sp>
    </p:spTree>
    <p:extLst>
      <p:ext uri="{BB962C8B-B14F-4D97-AF65-F5344CB8AC3E}">
        <p14:creationId xmlns:p14="http://schemas.microsoft.com/office/powerpoint/2010/main" val="12124104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983" y="363720"/>
            <a:ext cx="9144000" cy="338554"/>
          </a:xfrm>
          <a:prstGeom prst="rect">
            <a:avLst/>
          </a:prstGeom>
          <a:noFill/>
        </p:spPr>
        <p:txBody>
          <a:bodyPr wrap="square" rtlCol="0">
            <a:spAutoFit/>
          </a:bodyPr>
          <a:lstStyle/>
          <a:p>
            <a:r>
              <a:rPr lang="en-US" altLang="ja-JP" sz="1600" u="sng" dirty="0"/>
              <a:t>Ⅴ</a:t>
            </a:r>
            <a:r>
              <a:rPr lang="ja-JP" altLang="en-US" sz="1600" u="sng" dirty="0"/>
              <a:t>　（６）　②　</a:t>
            </a:r>
            <a:r>
              <a:rPr lang="ja-JP" altLang="en-US" sz="1600" u="sng" dirty="0" smtClean="0"/>
              <a:t>Ｄ　高等学校の府への移管</a:t>
            </a:r>
            <a:endParaRPr kumimoji="1" lang="en-US" altLang="ja-JP" sz="1600" u="sng" dirty="0" smtClean="0">
              <a:solidFill>
                <a:srgbClr val="FF0000"/>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6816" y="764704"/>
            <a:ext cx="2411760" cy="4185761"/>
          </a:xfrm>
          <a:prstGeom prst="rect">
            <a:avLst/>
          </a:prstGeom>
          <a:noFill/>
        </p:spPr>
        <p:txBody>
          <a:bodyPr wrap="square" rtlCol="0">
            <a:spAutoFit/>
          </a:bodyPr>
          <a:lstStyle/>
          <a:p>
            <a:r>
              <a:rPr kumimoji="1" lang="ja-JP" altLang="en-US" sz="1400" dirty="0" smtClean="0"/>
              <a:t>①分野：教育・学校・青少年</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大阪府市大都市局</a:t>
            </a:r>
            <a:endParaRPr kumimoji="1" lang="en-US" altLang="ja-JP" sz="1400" dirty="0" smtClean="0"/>
          </a:p>
          <a:p>
            <a:r>
              <a:rPr lang="ja-JP" altLang="en-US" sz="1400" dirty="0"/>
              <a:t>　</a:t>
            </a:r>
            <a:r>
              <a:rPr lang="ja-JP" altLang="en-US" sz="1400" dirty="0" smtClean="0"/>
              <a:t>　</a:t>
            </a:r>
            <a:r>
              <a:rPr kumimoji="1" lang="ja-JP" altLang="en-US" sz="1400" dirty="0" smtClean="0"/>
              <a:t>府教育委員会</a:t>
            </a:r>
            <a:endParaRPr kumimoji="1" lang="en-US" altLang="ja-JP" sz="1400" dirty="0" smtClean="0"/>
          </a:p>
          <a:p>
            <a:r>
              <a:rPr kumimoji="1" lang="ja-JP" altLang="en-US" sz="1400" dirty="0" smtClean="0"/>
              <a:t>　　市教育委員会</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smtClean="0"/>
              <a:t>2011</a:t>
            </a:r>
            <a:r>
              <a:rPr kumimoji="1" lang="ja-JP" altLang="en-US" sz="1400" dirty="0" smtClean="0"/>
              <a:t>年～</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3235797201"/>
              </p:ext>
            </p:extLst>
          </p:nvPr>
        </p:nvGraphicFramePr>
        <p:xfrm>
          <a:off x="2267744" y="740881"/>
          <a:ext cx="6696744" cy="5712455"/>
        </p:xfrm>
        <a:graphic>
          <a:graphicData uri="http://schemas.openxmlformats.org/drawingml/2006/table">
            <a:tbl>
              <a:tblPr firstRow="1">
                <a:tableStyleId>{5940675A-B579-460E-94D1-54222C63F5DA}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494337">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改革前の課題</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Why</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改革の方向性</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Vision)</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何をどう改革したか</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What</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主な成果</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Outcome</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extLst>
                  <a:ext uri="{0D108BD9-81ED-4DB2-BD59-A6C34878D82A}">
                    <a16:rowId xmlns:a16="http://schemas.microsoft.com/office/drawing/2014/main" val="10000"/>
                  </a:ext>
                </a:extLst>
              </a:tr>
              <a:tr h="5194295">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a:t>
                      </a:r>
                      <a:r>
                        <a:rPr kumimoji="1" lang="en-US" altLang="ja-JP" sz="1200" dirty="0" smtClean="0">
                          <a:latin typeface="HGPｺﾞｼｯｸM" panose="020B0600000000000000" pitchFamily="50" charset="-128"/>
                          <a:ea typeface="HGPｺﾞｼｯｸM" panose="020B0600000000000000" pitchFamily="50" charset="-128"/>
                        </a:rPr>
                        <a:t>2015</a:t>
                      </a:r>
                      <a:r>
                        <a:rPr kumimoji="1" lang="ja-JP" altLang="en-US" sz="1200" dirty="0" smtClean="0">
                          <a:latin typeface="HGPｺﾞｼｯｸM" panose="020B0600000000000000" pitchFamily="50" charset="-128"/>
                          <a:ea typeface="HGPｺﾞｼｯｸM" panose="020B0600000000000000" pitchFamily="50" charset="-128"/>
                        </a:rPr>
                        <a:t>年度以降の府内公立中学校卒業者数の減少（見込）や公私高校を取り巻く状況、</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通学区域設定の見直し等を</a:t>
                      </a:r>
                      <a:r>
                        <a:rPr kumimoji="1" lang="ja-JP" altLang="en-US" sz="1200" u="none" strike="noStrike" dirty="0" smtClean="0">
                          <a:latin typeface="HGPｺﾞｼｯｸM" panose="020B0600000000000000" pitchFamily="50" charset="-128"/>
                          <a:ea typeface="HGPｺﾞｼｯｸM" panose="020B0600000000000000" pitchFamily="50" charset="-128"/>
                        </a:rPr>
                        <a:t>踏ま</a:t>
                      </a:r>
                      <a:r>
                        <a:rPr kumimoji="1" lang="ja-JP" altLang="en-US" sz="1200" dirty="0" smtClean="0">
                          <a:latin typeface="HGPｺﾞｼｯｸM" panose="020B0600000000000000" pitchFamily="50" charset="-128"/>
                          <a:ea typeface="HGPｺﾞｼｯｸM" panose="020B0600000000000000" pitchFamily="50" charset="-128"/>
                        </a:rPr>
                        <a:t>えた府立・市立を含めた公立高校全体のあり方の検討</a:t>
                      </a:r>
                      <a:endParaRPr kumimoji="1" lang="ja-JP" altLang="en-US" sz="1200" dirty="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u="none" dirty="0" smtClean="0">
                          <a:latin typeface="HGPｺﾞｼｯｸM" panose="020B0600000000000000" pitchFamily="50" charset="-128"/>
                          <a:ea typeface="HGPｺﾞｼｯｸM" panose="020B0600000000000000" pitchFamily="50" charset="-128"/>
                        </a:rPr>
                        <a:t>○</a:t>
                      </a:r>
                      <a:r>
                        <a:rPr kumimoji="1" lang="ja-JP" altLang="en-US" sz="1200" dirty="0" smtClean="0">
                          <a:latin typeface="HGPｺﾞｼｯｸM" panose="020B0600000000000000" pitchFamily="50" charset="-128"/>
                          <a:ea typeface="HGPｺﾞｼｯｸM" panose="020B0600000000000000" pitchFamily="50" charset="-128"/>
                        </a:rPr>
                        <a:t>新たな大都市制度実施時期に合わせて</a:t>
                      </a:r>
                      <a:r>
                        <a:rPr kumimoji="1" lang="ja-JP" altLang="en-US" sz="1200" u="none" dirty="0" smtClean="0">
                          <a:latin typeface="HGPｺﾞｼｯｸM" panose="020B0600000000000000" pitchFamily="50" charset="-128"/>
                          <a:ea typeface="HGPｺﾞｼｯｸM" panose="020B0600000000000000" pitchFamily="50" charset="-128"/>
                        </a:rPr>
                        <a:t>府へ</a:t>
                      </a:r>
                      <a:r>
                        <a:rPr kumimoji="1" lang="ja-JP" altLang="en-US" sz="1200" dirty="0" smtClean="0">
                          <a:latin typeface="HGPｺﾞｼｯｸM" panose="020B0600000000000000" pitchFamily="50" charset="-128"/>
                          <a:ea typeface="HGPｺﾞｼｯｸM" panose="020B0600000000000000" pitchFamily="50" charset="-128"/>
                        </a:rPr>
                        <a:t>移管</a:t>
                      </a:r>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ただし、市立高等学校（枚方市）のみ関係者理解など条件が整い次第、府に移管</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strike="noStrike" dirty="0" smtClean="0">
                          <a:latin typeface="HGPｺﾞｼｯｸM" panose="020B0600000000000000" pitchFamily="50" charset="-128"/>
                          <a:ea typeface="HGPｺﾞｼｯｸM" panose="020B0600000000000000" pitchFamily="50" charset="-128"/>
                        </a:rPr>
                        <a:t>○</a:t>
                      </a:r>
                      <a:r>
                        <a:rPr kumimoji="1" lang="ja-JP" altLang="en-US" sz="1200" u="none" dirty="0" smtClean="0">
                          <a:latin typeface="HGPｺﾞｼｯｸM" panose="020B0600000000000000" pitchFamily="50" charset="-128"/>
                          <a:ea typeface="HGPｺﾞｼｯｸM" panose="020B0600000000000000" pitchFamily="50" charset="-128"/>
                        </a:rPr>
                        <a:t>広域的な視点のもと、</a:t>
                      </a:r>
                      <a:r>
                        <a:rPr kumimoji="1" lang="ja-JP" altLang="en-US" sz="1200" u="none" strike="noStrike" dirty="0" smtClean="0">
                          <a:latin typeface="HGPｺﾞｼｯｸM" panose="020B0600000000000000" pitchFamily="50" charset="-128"/>
                          <a:ea typeface="HGPｺﾞｼｯｸM" panose="020B0600000000000000" pitchFamily="50" charset="-128"/>
                        </a:rPr>
                        <a:t>教育目標の統一や施策の一体的実施により、教育内容の充実や効率化をめざす</a:t>
                      </a:r>
                      <a:endParaRPr kumimoji="1" lang="en-US" altLang="ja-JP" sz="1200" u="none" strike="noStrike"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u="none" dirty="0" smtClean="0">
                          <a:latin typeface="HGPｺﾞｼｯｸM" panose="020B0600000000000000" pitchFamily="50" charset="-128"/>
                          <a:ea typeface="HGPｺﾞｼｯｸM" panose="020B0600000000000000" pitchFamily="50" charset="-128"/>
                        </a:rPr>
                        <a:t>○府内公立中学校卒業者数の減少に伴い、適正な配置を推進する観点から再編整備をめざす</a:t>
                      </a:r>
                    </a:p>
                    <a:p>
                      <a:pPr algn="l"/>
                      <a:endParaRPr kumimoji="1" lang="ja-JP" altLang="en-US" sz="1200"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a:t>
                      </a:r>
                      <a:r>
                        <a:rPr kumimoji="1" lang="en-US" altLang="ja-JP" sz="1200" dirty="0" smtClean="0">
                          <a:latin typeface="HGPｺﾞｼｯｸM" panose="020B0600000000000000" pitchFamily="50" charset="-128"/>
                          <a:ea typeface="HGPｺﾞｼｯｸM" panose="020B0600000000000000" pitchFamily="50" charset="-128"/>
                        </a:rPr>
                        <a:t>2013</a:t>
                      </a:r>
                      <a:r>
                        <a:rPr kumimoji="1" lang="ja-JP" altLang="en-US" sz="1200" dirty="0" smtClean="0">
                          <a:latin typeface="HGPｺﾞｼｯｸM" panose="020B0600000000000000" pitchFamily="50" charset="-128"/>
                          <a:ea typeface="HGPｺﾞｼｯｸM" panose="020B0600000000000000" pitchFamily="50" charset="-128"/>
                        </a:rPr>
                        <a:t>年</a:t>
                      </a:r>
                      <a:r>
                        <a:rPr kumimoji="1" lang="en-US" altLang="ja-JP" sz="1200" dirty="0" smtClean="0">
                          <a:latin typeface="HGPｺﾞｼｯｸM" panose="020B0600000000000000" pitchFamily="50" charset="-128"/>
                          <a:ea typeface="HGPｺﾞｼｯｸM" panose="020B0600000000000000" pitchFamily="50" charset="-128"/>
                        </a:rPr>
                        <a:t>11</a:t>
                      </a:r>
                      <a:r>
                        <a:rPr kumimoji="1" lang="ja-JP" altLang="en-US" sz="1200" dirty="0" smtClean="0">
                          <a:latin typeface="HGPｺﾞｼｯｸM" panose="020B0600000000000000" pitchFamily="50" charset="-128"/>
                          <a:ea typeface="HGPｺﾞｼｯｸM" panose="020B0600000000000000" pitchFamily="50" charset="-128"/>
                        </a:rPr>
                        <a:t>月に府立・市立高等学校再編整備計画を策定</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ja-JP" altLang="en-US" sz="1200" dirty="0">
                        <a:solidFill>
                          <a:schemeClr val="tx1"/>
                        </a:solidFill>
                        <a:latin typeface="HGPｺﾞｼｯｸM" panose="020B0600000000000000" pitchFamily="50" charset="-128"/>
                        <a:ea typeface="HGPｺﾞｼｯｸM" panose="020B0600000000000000" pitchFamily="50" charset="-128"/>
                      </a:endParaRPr>
                    </a:p>
                  </a:txBody>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166</a:t>
            </a:fld>
            <a:endParaRPr kumimoji="1" lang="ja-JP" altLang="en-US" dirty="0"/>
          </a:p>
        </p:txBody>
      </p:sp>
      <p:sp>
        <p:nvSpPr>
          <p:cNvPr id="13" name="テキスト ボックス 12"/>
          <p:cNvSpPr txBox="1"/>
          <p:nvPr/>
        </p:nvSpPr>
        <p:spPr>
          <a:xfrm>
            <a:off x="3199426" y="-26102"/>
            <a:ext cx="5940152" cy="307777"/>
          </a:xfrm>
          <a:prstGeom prst="rect">
            <a:avLst/>
          </a:prstGeom>
          <a:noFill/>
        </p:spPr>
        <p:txBody>
          <a:bodyPr wrap="square" rtlCol="0">
            <a:spAutoFit/>
          </a:bodyPr>
          <a:lstStyle/>
          <a:p>
            <a:pPr algn="r"/>
            <a:r>
              <a:rPr lang="ja-JP" altLang="en-US" sz="1400" u="sng" dirty="0" smtClean="0"/>
              <a:t>府　Ｂ４．（４５）、市　Ｂ６．（</a:t>
            </a:r>
            <a:r>
              <a:rPr lang="ja-JP" altLang="en-US" sz="1400" u="sng" dirty="0"/>
              <a:t>６９</a:t>
            </a:r>
            <a:r>
              <a:rPr lang="ja-JP" altLang="en-US" sz="1400" u="sng" dirty="0" smtClean="0"/>
              <a:t>）</a:t>
            </a:r>
            <a:endParaRPr lang="en-US" altLang="ja-JP" sz="1400" u="sng" dirty="0" smtClean="0"/>
          </a:p>
        </p:txBody>
      </p:sp>
    </p:spTree>
    <p:extLst>
      <p:ext uri="{BB962C8B-B14F-4D97-AF65-F5344CB8AC3E}">
        <p14:creationId xmlns:p14="http://schemas.microsoft.com/office/powerpoint/2010/main" val="30772866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332656"/>
            <a:ext cx="9144000" cy="338554"/>
          </a:xfrm>
          <a:prstGeom prst="rect">
            <a:avLst/>
          </a:prstGeom>
          <a:noFill/>
        </p:spPr>
        <p:txBody>
          <a:bodyPr wrap="square" rtlCol="0">
            <a:spAutoFit/>
          </a:bodyPr>
          <a:lstStyle/>
          <a:p>
            <a:r>
              <a:rPr lang="en-US" altLang="ja-JP" sz="1600" u="sng" dirty="0"/>
              <a:t>Ⅴ</a:t>
            </a:r>
            <a:r>
              <a:rPr lang="ja-JP" altLang="en-US" sz="1600" u="sng" dirty="0"/>
              <a:t>　（６）　②　Ｅ</a:t>
            </a:r>
            <a:r>
              <a:rPr lang="ja-JP" altLang="en-US" sz="1600" u="sng" dirty="0" smtClean="0"/>
              <a:t>　</a:t>
            </a:r>
            <a:r>
              <a:rPr lang="ja-JP" altLang="en-US" sz="1600" u="sng" dirty="0"/>
              <a:t>特別支援学校の</a:t>
            </a:r>
            <a:r>
              <a:rPr lang="ja-JP" altLang="en-US" sz="1600" u="sng" dirty="0" smtClean="0"/>
              <a:t>府移管</a:t>
            </a:r>
            <a:endParaRPr kumimoji="1" lang="en-US" altLang="ja-JP" sz="1600" u="sng" dirty="0" smtClean="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0" y="764704"/>
            <a:ext cx="2411760" cy="4185761"/>
          </a:xfrm>
          <a:prstGeom prst="rect">
            <a:avLst/>
          </a:prstGeom>
          <a:noFill/>
        </p:spPr>
        <p:txBody>
          <a:bodyPr wrap="square" rtlCol="0">
            <a:spAutoFit/>
          </a:bodyPr>
          <a:lstStyle/>
          <a:p>
            <a:pPr marL="622300" indent="-622300"/>
            <a:r>
              <a:rPr kumimoji="1" lang="ja-JP" altLang="en-US" sz="1400" dirty="0" smtClean="0"/>
              <a:t>①分野：教育・学校・青少年</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大阪府市大都市局</a:t>
            </a:r>
            <a:endParaRPr kumimoji="1" lang="en-US" altLang="ja-JP" sz="1400" dirty="0" smtClean="0"/>
          </a:p>
          <a:p>
            <a:r>
              <a:rPr lang="ja-JP" altLang="en-US" sz="1400" dirty="0"/>
              <a:t>　</a:t>
            </a:r>
            <a:r>
              <a:rPr lang="ja-JP" altLang="en-US" sz="1400" dirty="0" smtClean="0"/>
              <a:t>　</a:t>
            </a:r>
            <a:r>
              <a:rPr kumimoji="1" lang="ja-JP" altLang="en-US" sz="1400" dirty="0" smtClean="0"/>
              <a:t>府教育委員会</a:t>
            </a:r>
            <a:endParaRPr kumimoji="1" lang="en-US" altLang="ja-JP" sz="1400" dirty="0" smtClean="0"/>
          </a:p>
          <a:p>
            <a:r>
              <a:rPr kumimoji="1" lang="ja-JP" altLang="en-US" sz="1400" dirty="0" smtClean="0"/>
              <a:t>　　市教育委員会</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smtClean="0"/>
              <a:t>2011</a:t>
            </a:r>
            <a:r>
              <a:rPr kumimoji="1" lang="ja-JP" altLang="en-US" sz="1400" dirty="0" smtClean="0"/>
              <a:t>年～</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1707716837"/>
              </p:ext>
            </p:extLst>
          </p:nvPr>
        </p:nvGraphicFramePr>
        <p:xfrm>
          <a:off x="2295040" y="740881"/>
          <a:ext cx="6696744" cy="5712455"/>
        </p:xfrm>
        <a:graphic>
          <a:graphicData uri="http://schemas.openxmlformats.org/drawingml/2006/table">
            <a:tbl>
              <a:tblPr firstRow="1">
                <a:tableStyleId>{5940675A-B579-460E-94D1-54222C63F5DA}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494337">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改革前の課題</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Why</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改革の方向性</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Vision)</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何をどう改革したか</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What</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主な成果</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Outcome</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extLst>
                  <a:ext uri="{0D108BD9-81ED-4DB2-BD59-A6C34878D82A}">
                    <a16:rowId xmlns:a16="http://schemas.microsoft.com/office/drawing/2014/main" val="10000"/>
                  </a:ext>
                </a:extLst>
              </a:tr>
              <a:tr h="5194295">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○知的</a:t>
                      </a:r>
                      <a:r>
                        <a:rPr kumimoji="1" lang="ja-JP" altLang="en-US" sz="1200" dirty="0" err="1" smtClean="0">
                          <a:latin typeface="HGPｺﾞｼｯｸM" panose="020B0600000000000000" pitchFamily="50" charset="-128"/>
                          <a:ea typeface="HGPｺﾞｼｯｸM" panose="020B0600000000000000" pitchFamily="50" charset="-128"/>
                        </a:rPr>
                        <a:t>障がい</a:t>
                      </a:r>
                      <a:r>
                        <a:rPr kumimoji="1" lang="ja-JP" altLang="en-US" sz="1200" dirty="0" smtClean="0">
                          <a:latin typeface="HGPｺﾞｼｯｸM" panose="020B0600000000000000" pitchFamily="50" charset="-128"/>
                          <a:ea typeface="HGPｺﾞｼｯｸM" panose="020B0600000000000000" pitchFamily="50" charset="-128"/>
                        </a:rPr>
                        <a:t>支援学校の在籍児童生徒の増加と卒業後の社会的自立に向けた就労への対応</a:t>
                      </a:r>
                      <a:endParaRPr kumimoji="1" lang="ja-JP" altLang="en-US" sz="1200"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a:t>
                      </a:r>
                      <a:r>
                        <a:rPr kumimoji="1" lang="ja-JP" altLang="en-US" sz="1200" u="none" dirty="0" smtClean="0">
                          <a:latin typeface="HGPｺﾞｼｯｸM" panose="020B0600000000000000" pitchFamily="50" charset="-128"/>
                          <a:ea typeface="HGPｺﾞｼｯｸM" panose="020B0600000000000000" pitchFamily="50" charset="-128"/>
                        </a:rPr>
                        <a:t>特別支援学校は府に設置義務があることから府へ移管</a:t>
                      </a:r>
                      <a:endParaRPr kumimoji="1" lang="en-US" altLang="ja-JP" sz="1200" u="none" dirty="0" smtClean="0">
                        <a:latin typeface="HGPｺﾞｼｯｸM" panose="020B0600000000000000" pitchFamily="50" charset="-128"/>
                        <a:ea typeface="HGPｺﾞｼｯｸM" panose="020B0600000000000000"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latin typeface="HGPｺﾞｼｯｸM" panose="020B0600000000000000" pitchFamily="50" charset="-128"/>
                          <a:ea typeface="HGPｺﾞｼｯｸM" panose="020B0600000000000000" pitchFamily="50" charset="-128"/>
                        </a:rPr>
                        <a:t>・</a:t>
                      </a:r>
                      <a:r>
                        <a:rPr kumimoji="1" lang="en-US" altLang="ja-JP" sz="1200" u="none" dirty="0" smtClean="0">
                          <a:latin typeface="HGPｺﾞｼｯｸM" panose="020B0600000000000000" pitchFamily="50" charset="-128"/>
                          <a:ea typeface="HGPｺﾞｼｯｸM" panose="020B0600000000000000" pitchFamily="50" charset="-128"/>
                        </a:rPr>
                        <a:t>2016</a:t>
                      </a:r>
                      <a:r>
                        <a:rPr kumimoji="1" lang="ja-JP" altLang="en-US" sz="1200" u="none" dirty="0" smtClean="0">
                          <a:latin typeface="HGPｺﾞｼｯｸM" panose="020B0600000000000000" pitchFamily="50" charset="-128"/>
                          <a:ea typeface="HGPｺﾞｼｯｸM" panose="020B0600000000000000" pitchFamily="50" charset="-128"/>
                        </a:rPr>
                        <a:t>年</a:t>
                      </a:r>
                      <a:r>
                        <a:rPr kumimoji="1" lang="en-US" altLang="ja-JP" sz="1200" u="none" dirty="0" smtClean="0">
                          <a:latin typeface="HGPｺﾞｼｯｸM" panose="020B0600000000000000" pitchFamily="50" charset="-128"/>
                          <a:ea typeface="HGPｺﾞｼｯｸM" panose="020B0600000000000000" pitchFamily="50" charset="-128"/>
                        </a:rPr>
                        <a:t>4</a:t>
                      </a:r>
                      <a:r>
                        <a:rPr kumimoji="1" lang="ja-JP" altLang="en-US" sz="1200" u="none" dirty="0" smtClean="0">
                          <a:latin typeface="HGPｺﾞｼｯｸM" panose="020B0600000000000000" pitchFamily="50" charset="-128"/>
                          <a:ea typeface="HGPｺﾞｼｯｸM" panose="020B0600000000000000" pitchFamily="50" charset="-128"/>
                        </a:rPr>
                        <a:t>月</a:t>
                      </a:r>
                      <a:endParaRPr kumimoji="1" lang="en-US" altLang="ja-JP" sz="1200" u="none" dirty="0" smtClean="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u="none" dirty="0" smtClean="0">
                          <a:latin typeface="HGPｺﾞｼｯｸM" panose="020B0600000000000000" pitchFamily="50" charset="-128"/>
                          <a:ea typeface="HGPｺﾞｼｯｸM" panose="020B0600000000000000" pitchFamily="50" charset="-128"/>
                        </a:rPr>
                        <a:t>○教育目標の統一や施策の一体的実施等による教育内容の充実や効率化をめざす</a:t>
                      </a:r>
                      <a:endParaRPr kumimoji="1" lang="en-US" altLang="ja-JP" sz="1200" u="none" strike="sngStrike" dirty="0" smtClean="0">
                        <a:latin typeface="HGPｺﾞｼｯｸM" panose="020B0600000000000000" pitchFamily="50" charset="-128"/>
                        <a:ea typeface="HGPｺﾞｼｯｸM" panose="020B0600000000000000" pitchFamily="50" charset="-128"/>
                      </a:endParaRPr>
                    </a:p>
                    <a:p>
                      <a:pPr algn="l"/>
                      <a:endParaRPr kumimoji="1" lang="ja-JP" altLang="en-US" sz="1200" dirty="0">
                        <a:solidFill>
                          <a:schemeClr val="tx1"/>
                        </a:solidFill>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○一元化に向けた、財政、教育内容、組織人員等における様々な課題の解決に向け</a:t>
                      </a:r>
                      <a:r>
                        <a:rPr kumimoji="1" lang="ja-JP" altLang="en-US" sz="1200" u="none" dirty="0" smtClean="0">
                          <a:latin typeface="HGPｺﾞｼｯｸM" panose="020B0600000000000000" pitchFamily="50" charset="-128"/>
                          <a:ea typeface="HGPｺﾞｼｯｸM" panose="020B0600000000000000" pitchFamily="50" charset="-128"/>
                        </a:rPr>
                        <a:t>、取り組む</a:t>
                      </a:r>
                      <a:endParaRPr kumimoji="1" lang="ja-JP" altLang="en-US" sz="1200" u="none" dirty="0" smtClean="0">
                        <a:solidFill>
                          <a:schemeClr val="tx1"/>
                        </a:solidFill>
                        <a:latin typeface="HGPｺﾞｼｯｸM" panose="020B0600000000000000" pitchFamily="50" charset="-128"/>
                        <a:ea typeface="HGPｺﾞｼｯｸM" panose="020B0600000000000000" pitchFamily="50" charset="-128"/>
                      </a:endParaRPr>
                    </a:p>
                  </a:txBody>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167</a:t>
            </a:fld>
            <a:endParaRPr kumimoji="1" lang="ja-JP" altLang="en-US" dirty="0"/>
          </a:p>
        </p:txBody>
      </p:sp>
      <p:sp>
        <p:nvSpPr>
          <p:cNvPr id="13" name="テキスト ボックス 12"/>
          <p:cNvSpPr txBox="1"/>
          <p:nvPr/>
        </p:nvSpPr>
        <p:spPr>
          <a:xfrm>
            <a:off x="3199426" y="-26102"/>
            <a:ext cx="5940152" cy="307777"/>
          </a:xfrm>
          <a:prstGeom prst="rect">
            <a:avLst/>
          </a:prstGeom>
          <a:noFill/>
        </p:spPr>
        <p:txBody>
          <a:bodyPr wrap="square" rtlCol="0">
            <a:spAutoFit/>
          </a:bodyPr>
          <a:lstStyle/>
          <a:p>
            <a:pPr algn="r"/>
            <a:r>
              <a:rPr lang="ja-JP" altLang="en-US" sz="1400" u="sng" dirty="0" smtClean="0"/>
              <a:t>府　Ｂ４．（４４）、市　Ｂ６．（６８）</a:t>
            </a:r>
            <a:endParaRPr lang="en-US" altLang="ja-JP" sz="1400" u="sng" dirty="0" smtClean="0"/>
          </a:p>
        </p:txBody>
      </p:sp>
    </p:spTree>
    <p:extLst>
      <p:ext uri="{BB962C8B-B14F-4D97-AF65-F5344CB8AC3E}">
        <p14:creationId xmlns:p14="http://schemas.microsoft.com/office/powerpoint/2010/main" val="33209795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60648"/>
            <a:ext cx="9144000" cy="338554"/>
          </a:xfrm>
          <a:prstGeom prst="rect">
            <a:avLst/>
          </a:prstGeom>
          <a:noFill/>
        </p:spPr>
        <p:txBody>
          <a:bodyPr wrap="square" rtlCol="0">
            <a:spAutoFit/>
          </a:bodyPr>
          <a:lstStyle/>
          <a:p>
            <a:r>
              <a:rPr lang="en-US" altLang="ja-JP" sz="1600" u="sng" dirty="0"/>
              <a:t>Ⅴ</a:t>
            </a:r>
            <a:r>
              <a:rPr lang="ja-JP" altLang="en-US" sz="1600" u="sng" dirty="0"/>
              <a:t>　（６）　②　</a:t>
            </a:r>
            <a:r>
              <a:rPr lang="ja-JP" altLang="en-US" sz="1600" u="sng" dirty="0" smtClean="0"/>
              <a:t>Ｆ　大阪</a:t>
            </a:r>
            <a:r>
              <a:rPr lang="ja-JP" altLang="en-US" sz="1600" u="sng" dirty="0"/>
              <a:t>市内の府営</a:t>
            </a:r>
            <a:r>
              <a:rPr lang="ja-JP" altLang="en-US" sz="1600" u="sng" dirty="0" smtClean="0"/>
              <a:t>住宅の市への移管</a:t>
            </a:r>
            <a:endParaRPr kumimoji="1" lang="en-US" altLang="ja-JP" sz="1600" u="sng" dirty="0" smtClean="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0" y="692696"/>
            <a:ext cx="2411760" cy="4401205"/>
          </a:xfrm>
          <a:prstGeom prst="rect">
            <a:avLst/>
          </a:prstGeom>
          <a:noFill/>
        </p:spPr>
        <p:txBody>
          <a:bodyPr wrap="square" rtlCol="0">
            <a:spAutoFit/>
          </a:bodyPr>
          <a:lstStyle/>
          <a:p>
            <a:r>
              <a:rPr kumimoji="1" lang="ja-JP" altLang="en-US" sz="1400" dirty="0" smtClean="0"/>
              <a:t>①</a:t>
            </a:r>
            <a:r>
              <a:rPr kumimoji="1" lang="ja-JP" altLang="en-US" sz="1200" dirty="0" smtClean="0"/>
              <a:t>分野</a:t>
            </a:r>
            <a:r>
              <a:rPr lang="ja-JP" altLang="en-US" sz="1200" dirty="0"/>
              <a:t>：くらし・住まい・まちづくり</a:t>
            </a:r>
          </a:p>
          <a:p>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大阪府市大都市局</a:t>
            </a:r>
            <a:endParaRPr kumimoji="1" lang="en-US" altLang="ja-JP" sz="1400" dirty="0" smtClean="0"/>
          </a:p>
          <a:p>
            <a:r>
              <a:rPr lang="ja-JP" altLang="en-US" sz="1400" dirty="0"/>
              <a:t>　</a:t>
            </a:r>
            <a:r>
              <a:rPr lang="ja-JP" altLang="en-US" sz="1400" dirty="0" smtClean="0"/>
              <a:t>　</a:t>
            </a:r>
            <a:r>
              <a:rPr kumimoji="1" lang="ja-JP" altLang="en-US" sz="1400" dirty="0" smtClean="0"/>
              <a:t>府　　住宅まちづくり部</a:t>
            </a:r>
            <a:endParaRPr kumimoji="1" lang="en-US" altLang="ja-JP" sz="1400" dirty="0" smtClean="0"/>
          </a:p>
          <a:p>
            <a:r>
              <a:rPr kumimoji="1" lang="ja-JP" altLang="en-US" sz="1400" dirty="0" smtClean="0"/>
              <a:t>　　市　　都市整備局</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smtClean="0"/>
              <a:t>2011</a:t>
            </a:r>
            <a:r>
              <a:rPr kumimoji="1" lang="ja-JP" altLang="en-US" sz="1400" dirty="0" smtClean="0"/>
              <a:t>年～</a:t>
            </a:r>
            <a:endParaRPr kumimoji="1" lang="ja-JP" altLang="en-US" sz="1400" dirty="0"/>
          </a:p>
        </p:txBody>
      </p:sp>
      <p:sp>
        <p:nvSpPr>
          <p:cNvPr id="9" name="テキスト ボックス 8"/>
          <p:cNvSpPr txBox="1"/>
          <p:nvPr/>
        </p:nvSpPr>
        <p:spPr>
          <a:xfrm>
            <a:off x="3199426" y="-26102"/>
            <a:ext cx="5940152" cy="307777"/>
          </a:xfrm>
          <a:prstGeom prst="rect">
            <a:avLst/>
          </a:prstGeom>
          <a:noFill/>
        </p:spPr>
        <p:txBody>
          <a:bodyPr wrap="square" rtlCol="0">
            <a:spAutoFit/>
          </a:bodyPr>
          <a:lstStyle/>
          <a:p>
            <a:pPr algn="r"/>
            <a:r>
              <a:rPr lang="ja-JP" altLang="en-US" sz="1400" u="sng" dirty="0" smtClean="0"/>
              <a:t>府　Ａ１１．（２４）、市　Ａ１３．（３３）</a:t>
            </a:r>
            <a:endParaRPr lang="en-US" altLang="ja-JP" sz="1400" u="sng" dirty="0" smtClean="0"/>
          </a:p>
        </p:txBody>
      </p:sp>
      <p:sp>
        <p:nvSpPr>
          <p:cNvPr id="12" name="テキスト ボックス 1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168</a:t>
            </a:fld>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798031741"/>
              </p:ext>
            </p:extLst>
          </p:nvPr>
        </p:nvGraphicFramePr>
        <p:xfrm>
          <a:off x="2267744" y="674828"/>
          <a:ext cx="6696744" cy="5778508"/>
        </p:xfrm>
        <a:graphic>
          <a:graphicData uri="http://schemas.openxmlformats.org/drawingml/2006/table">
            <a:tbl>
              <a:tblPr firstRow="1">
                <a:tableStyleId>{5940675A-B579-460E-94D1-54222C63F5DA}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0292">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改革前の課題</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Why</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改革の方向性</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Vision)</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何をどう改革したか</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What</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tc>
                  <a:txBody>
                    <a:bodyPr/>
                    <a:lstStyle/>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主な成果</a:t>
                      </a:r>
                      <a:endParaRPr kumimoji="1" lang="en-US" altLang="ja-JP" sz="1400" b="1" dirty="0" smtClean="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r>
                        <a:rPr kumimoji="1" lang="en-US" altLang="ja-JP" sz="1400" b="1" dirty="0" smtClean="0">
                          <a:solidFill>
                            <a:schemeClr val="bg1"/>
                          </a:solidFill>
                          <a:latin typeface="HGPｺﾞｼｯｸM" panose="020B0600000000000000" pitchFamily="50" charset="-128"/>
                          <a:ea typeface="HGPｺﾞｼｯｸM" panose="020B0600000000000000" pitchFamily="50" charset="-128"/>
                        </a:rPr>
                        <a:t>Outcome</a:t>
                      </a:r>
                      <a:r>
                        <a:rPr kumimoji="1" lang="ja-JP" altLang="en-US" sz="1400" b="1" dirty="0" smtClean="0">
                          <a:solidFill>
                            <a:schemeClr val="bg1"/>
                          </a:solidFill>
                          <a:latin typeface="HGPｺﾞｼｯｸM" panose="020B0600000000000000" pitchFamily="50" charset="-128"/>
                          <a:ea typeface="HGPｺﾞｼｯｸM" panose="020B0600000000000000" pitchFamily="50" charset="-128"/>
                        </a:rPr>
                        <a:t>）</a:t>
                      </a:r>
                      <a:endParaRPr kumimoji="1" lang="ja-JP" altLang="en-US" sz="1400" b="1" dirty="0">
                        <a:solidFill>
                          <a:schemeClr val="bg1"/>
                        </a:solidFill>
                        <a:latin typeface="HGPｺﾞｼｯｸM" panose="020B0600000000000000" pitchFamily="50" charset="-128"/>
                        <a:ea typeface="HGPｺﾞｼｯｸM" panose="020B0600000000000000" pitchFamily="50" charset="-128"/>
                      </a:endParaRPr>
                    </a:p>
                  </a:txBody>
                  <a:tcPr>
                    <a:solidFill>
                      <a:schemeClr val="accent1"/>
                    </a:solidFill>
                  </a:tcPr>
                </a:tc>
                <a:extLst>
                  <a:ext uri="{0D108BD9-81ED-4DB2-BD59-A6C34878D82A}">
                    <a16:rowId xmlns:a16="http://schemas.microsoft.com/office/drawing/2014/main" val="10000"/>
                  </a:ext>
                </a:extLst>
              </a:tr>
              <a:tr h="5260348">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○まちづくりへの活用やセーフティネットの役割を担うべき市が、府営住宅については政策決定に関与できていない。</a:t>
                      </a:r>
                      <a:endParaRPr kumimoji="1" lang="en-US" altLang="ja-JP" sz="1200" dirty="0" smtClean="0">
                        <a:latin typeface="HGPｺﾞｼｯｸM" panose="020B0600000000000000" pitchFamily="50" charset="-128"/>
                        <a:ea typeface="HGPｺﾞｼｯｸM" panose="020B0600000000000000" pitchFamily="50" charset="-128"/>
                      </a:endParaRPr>
                    </a:p>
                    <a:p>
                      <a:pPr algn="l"/>
                      <a:endParaRPr kumimoji="1" lang="en-US" altLang="ja-JP" sz="1200" dirty="0" smtClean="0">
                        <a:latin typeface="HGPｺﾞｼｯｸM" panose="020B0600000000000000" pitchFamily="50" charset="-128"/>
                        <a:ea typeface="HGPｺﾞｼｯｸM" panose="020B0600000000000000" pitchFamily="50" charset="-128"/>
                      </a:endParaRPr>
                    </a:p>
                    <a:p>
                      <a:pPr algn="l"/>
                      <a:r>
                        <a:rPr kumimoji="1" lang="ja-JP" altLang="en-US" sz="1200" dirty="0" smtClean="0">
                          <a:latin typeface="HGPｺﾞｼｯｸM" panose="020B0600000000000000" pitchFamily="50" charset="-128"/>
                          <a:ea typeface="HGPｺﾞｼｯｸM" panose="020B0600000000000000" pitchFamily="50" charset="-128"/>
                        </a:rPr>
                        <a:t>○同一地域（市）に、同じ法制度に基づく公営住宅等が、異なった事業主体で管理・運営されている。</a:t>
                      </a:r>
                      <a:endParaRPr kumimoji="1" lang="ja-JP" altLang="en-US" sz="1200" dirty="0">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管理の一元化による市民にわかりやすいサービスの提供、より身近な地域ニーズに対応したまちづくり施策の展開、隣接・近接団地における一体的建替による事業の効率化・円滑化をめざし、大阪市内の府営住宅を大阪市に移管</a:t>
                      </a:r>
                      <a:endParaRPr kumimoji="1" lang="ja-JP" altLang="en-US" sz="1200" dirty="0">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latin typeface="HGPｺﾞｼｯｸM" panose="020B0600000000000000" pitchFamily="50" charset="-128"/>
                          <a:ea typeface="HGPｺﾞｼｯｸM" panose="020B0600000000000000" pitchFamily="50" charset="-128"/>
                        </a:rPr>
                        <a:t>○</a:t>
                      </a:r>
                      <a:r>
                        <a:rPr kumimoji="1" lang="ja-JP" altLang="en-US" sz="1200" spc="-150" dirty="0" smtClean="0">
                          <a:latin typeface="HGPｺﾞｼｯｸM" panose="020B0600000000000000" pitchFamily="50" charset="-128"/>
                          <a:ea typeface="HGPｺﾞｼｯｸM" panose="020B0600000000000000" pitchFamily="50" charset="-128"/>
                        </a:rPr>
                        <a:t>公営住宅タスクフォース</a:t>
                      </a:r>
                      <a:r>
                        <a:rPr kumimoji="1" lang="ja-JP" altLang="en-US" sz="1200" dirty="0" smtClean="0">
                          <a:latin typeface="HGPｺﾞｼｯｸM" panose="020B0600000000000000" pitchFamily="50" charset="-128"/>
                          <a:ea typeface="HGPｺﾞｼｯｸM" panose="020B0600000000000000" pitchFamily="50" charset="-128"/>
                        </a:rPr>
                        <a:t>を設置し、移管条件や府市で異なる管理制度の取扱等を検討</a:t>
                      </a:r>
                      <a:endParaRPr kumimoji="1" lang="en-US" altLang="ja-JP" sz="1200" dirty="0" smtClean="0">
                        <a:latin typeface="HGPｺﾞｼｯｸM" panose="020B0600000000000000" pitchFamily="50" charset="-128"/>
                        <a:ea typeface="HGPｺﾞｼｯｸM" panose="020B0600000000000000" pitchFamily="50" charset="-128"/>
                      </a:endParaRPr>
                    </a:p>
                  </a:txBody>
                  <a:tcPr/>
                </a:tc>
                <a:tc>
                  <a:txBody>
                    <a:bodyPr/>
                    <a:lstStyle/>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○大阪市内の府営住宅を</a:t>
                      </a:r>
                      <a:r>
                        <a:rPr kumimoji="1" lang="en-US" altLang="ja-JP" sz="1200" dirty="0" smtClean="0">
                          <a:solidFill>
                            <a:schemeClr val="tx1"/>
                          </a:solidFill>
                          <a:latin typeface="HGPｺﾞｼｯｸM" panose="020B0600000000000000" pitchFamily="50" charset="-128"/>
                          <a:ea typeface="HGPｺﾞｼｯｸM" panose="020B0600000000000000" pitchFamily="50" charset="-128"/>
                        </a:rPr>
                        <a:t>27</a:t>
                      </a:r>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年</a:t>
                      </a:r>
                      <a:r>
                        <a:rPr kumimoji="1" lang="en-US" altLang="ja-JP" sz="1200" dirty="0" smtClean="0">
                          <a:solidFill>
                            <a:schemeClr val="tx1"/>
                          </a:solidFill>
                          <a:latin typeface="HGPｺﾞｼｯｸM" panose="020B0600000000000000" pitchFamily="50" charset="-128"/>
                          <a:ea typeface="HGPｺﾞｼｯｸM" panose="020B0600000000000000" pitchFamily="50" charset="-128"/>
                        </a:rPr>
                        <a:t>8</a:t>
                      </a:r>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月（予定）に大阪市へ移管し、移管に当たっての対応方針について以下のとおり</a:t>
                      </a:r>
                      <a:r>
                        <a:rPr kumimoji="1" lang="ja-JP" altLang="en-US" sz="1200" strike="noStrike" dirty="0" smtClean="0">
                          <a:solidFill>
                            <a:schemeClr val="tx1"/>
                          </a:solidFill>
                          <a:latin typeface="HGPｺﾞｼｯｸM" panose="020B0600000000000000" pitchFamily="50" charset="-128"/>
                          <a:ea typeface="HGPｺﾞｼｯｸM" panose="020B0600000000000000" pitchFamily="50" charset="-128"/>
                        </a:rPr>
                        <a:t>とすることを確認</a:t>
                      </a:r>
                      <a:endParaRPr kumimoji="1" lang="en-US" altLang="ja-JP" sz="1200" strike="noStrike"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・土地建物は無償譲渡、現状有姿。起債償還は市負担。</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・市内全ての住宅を移管</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algn="l"/>
                      <a:r>
                        <a:rPr kumimoji="1" lang="ja-JP" altLang="en-US" sz="1200" dirty="0" smtClean="0">
                          <a:solidFill>
                            <a:schemeClr val="tx1"/>
                          </a:solidFill>
                          <a:latin typeface="HGPｺﾞｼｯｸM" panose="020B0600000000000000" pitchFamily="50" charset="-128"/>
                          <a:ea typeface="HGPｺﾞｼｯｸM" panose="020B0600000000000000" pitchFamily="50" charset="-128"/>
                        </a:rPr>
                        <a:t>・移管後の管理制度は、市の制度に基づいて実施</a:t>
                      </a:r>
                      <a:endParaRPr kumimoji="1" lang="ja-JP" altLang="en-US" sz="1200" dirty="0">
                        <a:solidFill>
                          <a:schemeClr val="tx1"/>
                        </a:solidFill>
                        <a:latin typeface="HGPｺﾞｼｯｸM" panose="020B0600000000000000" pitchFamily="50" charset="-128"/>
                        <a:ea typeface="HGPｺﾞｼｯｸM" panose="020B0600000000000000" pitchFamily="50" charset="-128"/>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36874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8460432" y="6488668"/>
            <a:ext cx="683568" cy="369332"/>
          </a:xfrm>
          <a:prstGeom prst="rect">
            <a:avLst/>
          </a:prstGeom>
          <a:noFill/>
        </p:spPr>
        <p:txBody>
          <a:bodyPr wrap="square" rtlCol="0">
            <a:spAutoFit/>
          </a:bodyPr>
          <a:lstStyle/>
          <a:p>
            <a:pPr algn="r"/>
            <a:fld id="{9C53C868-FF21-494D-AF88-8B2AF852388B}" type="slidenum">
              <a:rPr kumimoji="1" lang="ja-JP" altLang="en-US" smtClean="0"/>
              <a:pPr algn="r"/>
              <a:t>16</a:t>
            </a:fld>
            <a:endParaRPr kumimoji="1" lang="ja-JP" altLang="en-US" dirty="0"/>
          </a:p>
        </p:txBody>
      </p:sp>
      <p:sp>
        <p:nvSpPr>
          <p:cNvPr id="20" name="テキスト ボックス 19"/>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２．（５）</a:t>
            </a:r>
            <a:endParaRPr lang="en-US" altLang="ja-JP" sz="1600" u="sng" dirty="0" smtClean="0"/>
          </a:p>
        </p:txBody>
      </p:sp>
      <p:sp>
        <p:nvSpPr>
          <p:cNvPr id="21" name="テキスト ボックス 20"/>
          <p:cNvSpPr txBox="1"/>
          <p:nvPr/>
        </p:nvSpPr>
        <p:spPr>
          <a:xfrm>
            <a:off x="251520" y="169277"/>
            <a:ext cx="3024336" cy="338554"/>
          </a:xfrm>
          <a:prstGeom prst="rect">
            <a:avLst/>
          </a:prstGeom>
          <a:noFill/>
        </p:spPr>
        <p:txBody>
          <a:bodyPr wrap="square" rtlCol="0">
            <a:spAutoFit/>
          </a:bodyPr>
          <a:lstStyle/>
          <a:p>
            <a:r>
              <a:rPr lang="ja-JP" altLang="en-US" sz="1600" dirty="0"/>
              <a:t>①</a:t>
            </a:r>
            <a:r>
              <a:rPr lang="ja-JP" altLang="en-US" sz="1600" dirty="0" smtClean="0"/>
              <a:t>債権管理の強化</a:t>
            </a:r>
            <a:endParaRPr kumimoji="1" lang="ja-JP" altLang="en-US" sz="1600" dirty="0"/>
          </a:p>
        </p:txBody>
      </p:sp>
      <p:sp>
        <p:nvSpPr>
          <p:cNvPr id="28" name="テキスト ボックス 27"/>
          <p:cNvSpPr txBox="1"/>
          <p:nvPr/>
        </p:nvSpPr>
        <p:spPr>
          <a:xfrm>
            <a:off x="251520" y="507831"/>
            <a:ext cx="8440069" cy="338554"/>
          </a:xfrm>
          <a:prstGeom prst="rect">
            <a:avLst/>
          </a:prstGeom>
          <a:noFill/>
        </p:spPr>
        <p:txBody>
          <a:bodyPr wrap="square" rtlCol="0">
            <a:spAutoFit/>
          </a:bodyPr>
          <a:lstStyle/>
          <a:p>
            <a:r>
              <a:rPr kumimoji="1" lang="ja-JP" altLang="en-US" sz="1600" dirty="0" smtClean="0"/>
              <a:t>■経緯</a:t>
            </a:r>
            <a:endParaRPr kumimoji="1" lang="ja-JP" altLang="en-US" sz="1600" dirty="0"/>
          </a:p>
        </p:txBody>
      </p:sp>
      <p:sp>
        <p:nvSpPr>
          <p:cNvPr id="29" name="テキスト ボックス 28"/>
          <p:cNvSpPr txBox="1"/>
          <p:nvPr/>
        </p:nvSpPr>
        <p:spPr>
          <a:xfrm>
            <a:off x="202517" y="3089545"/>
            <a:ext cx="8440069" cy="338554"/>
          </a:xfrm>
          <a:prstGeom prst="rect">
            <a:avLst/>
          </a:prstGeom>
          <a:noFill/>
        </p:spPr>
        <p:txBody>
          <a:bodyPr wrap="square" rtlCol="0">
            <a:spAutoFit/>
          </a:bodyPr>
          <a:lstStyle/>
          <a:p>
            <a:r>
              <a:rPr kumimoji="1" lang="ja-JP" altLang="en-US" sz="1600" dirty="0" smtClean="0"/>
              <a:t>■実施体制</a:t>
            </a:r>
            <a:endParaRPr kumimoji="1" lang="ja-JP" altLang="en-US" sz="1600" dirty="0"/>
          </a:p>
        </p:txBody>
      </p:sp>
      <p:grpSp>
        <p:nvGrpSpPr>
          <p:cNvPr id="2" name="グループ化 1"/>
          <p:cNvGrpSpPr/>
          <p:nvPr/>
        </p:nvGrpSpPr>
        <p:grpSpPr>
          <a:xfrm>
            <a:off x="582028" y="3315455"/>
            <a:ext cx="8349246" cy="2910277"/>
            <a:chOff x="582028" y="3315455"/>
            <a:chExt cx="8349246" cy="2910277"/>
          </a:xfrm>
        </p:grpSpPr>
        <p:sp>
          <p:nvSpPr>
            <p:cNvPr id="116" name="テキスト ボックス 115"/>
            <p:cNvSpPr txBox="1"/>
            <p:nvPr/>
          </p:nvSpPr>
          <p:spPr>
            <a:xfrm>
              <a:off x="6543665" y="5948733"/>
              <a:ext cx="2147924" cy="276999"/>
            </a:xfrm>
            <a:prstGeom prst="rect">
              <a:avLst/>
            </a:prstGeom>
            <a:noFill/>
          </p:spPr>
          <p:txBody>
            <a:bodyPr wrap="square" rtlCol="0">
              <a:spAutoFit/>
            </a:bodyPr>
            <a:lstStyle/>
            <a:p>
              <a:r>
                <a:rPr kumimoji="1" lang="en-US" altLang="ja-JP" sz="1200" dirty="0" smtClean="0"/>
                <a:t>※</a:t>
              </a:r>
              <a:r>
                <a:rPr kumimoji="1" lang="ja-JP" altLang="en-US" sz="1200" dirty="0" smtClean="0"/>
                <a:t>カッコ内数字：職員数</a:t>
              </a:r>
              <a:endParaRPr kumimoji="1" lang="ja-JP" altLang="en-US" sz="1200" dirty="0"/>
            </a:p>
          </p:txBody>
        </p:sp>
        <p:grpSp>
          <p:nvGrpSpPr>
            <p:cNvPr id="117" name="グループ化 116"/>
            <p:cNvGrpSpPr/>
            <p:nvPr/>
          </p:nvGrpSpPr>
          <p:grpSpPr>
            <a:xfrm>
              <a:off x="582028" y="3986389"/>
              <a:ext cx="7579095" cy="1751361"/>
              <a:chOff x="731889" y="4855955"/>
              <a:chExt cx="7579095" cy="1751361"/>
            </a:xfrm>
          </p:grpSpPr>
          <p:cxnSp>
            <p:nvCxnSpPr>
              <p:cNvPr id="119" name="直線コネクタ 118"/>
              <p:cNvCxnSpPr/>
              <p:nvPr/>
            </p:nvCxnSpPr>
            <p:spPr>
              <a:xfrm>
                <a:off x="1403649" y="4988938"/>
                <a:ext cx="576064" cy="0"/>
              </a:xfrm>
              <a:prstGeom prst="line">
                <a:avLst/>
              </a:prstGeom>
            </p:spPr>
            <p:style>
              <a:lnRef idx="1">
                <a:schemeClr val="dk1"/>
              </a:lnRef>
              <a:fillRef idx="0">
                <a:schemeClr val="dk1"/>
              </a:fillRef>
              <a:effectRef idx="0">
                <a:schemeClr val="dk1"/>
              </a:effectRef>
              <a:fontRef idx="minor">
                <a:schemeClr val="tx1"/>
              </a:fontRef>
            </p:style>
          </p:cxnSp>
          <p:cxnSp>
            <p:nvCxnSpPr>
              <p:cNvPr id="120" name="直線コネクタ 119"/>
              <p:cNvCxnSpPr/>
              <p:nvPr/>
            </p:nvCxnSpPr>
            <p:spPr>
              <a:xfrm>
                <a:off x="1691681" y="4988938"/>
                <a:ext cx="0" cy="1146611"/>
              </a:xfrm>
              <a:prstGeom prst="line">
                <a:avLst/>
              </a:prstGeom>
            </p:spPr>
            <p:style>
              <a:lnRef idx="1">
                <a:schemeClr val="dk1"/>
              </a:lnRef>
              <a:fillRef idx="0">
                <a:schemeClr val="dk1"/>
              </a:fillRef>
              <a:effectRef idx="0">
                <a:schemeClr val="dk1"/>
              </a:effectRef>
              <a:fontRef idx="minor">
                <a:schemeClr val="tx1"/>
              </a:fontRef>
            </p:style>
          </p:cxnSp>
          <p:cxnSp>
            <p:nvCxnSpPr>
              <p:cNvPr id="121" name="直線コネクタ 120"/>
              <p:cNvCxnSpPr/>
              <p:nvPr/>
            </p:nvCxnSpPr>
            <p:spPr>
              <a:xfrm>
                <a:off x="1691681" y="5276970"/>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122" name="直線コネクタ 121"/>
              <p:cNvCxnSpPr/>
              <p:nvPr/>
            </p:nvCxnSpPr>
            <p:spPr>
              <a:xfrm>
                <a:off x="1691681" y="5565002"/>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123" name="直線コネクタ 122"/>
              <p:cNvCxnSpPr/>
              <p:nvPr/>
            </p:nvCxnSpPr>
            <p:spPr>
              <a:xfrm>
                <a:off x="1691681" y="5853034"/>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124" name="直線コネクタ 123"/>
              <p:cNvCxnSpPr/>
              <p:nvPr/>
            </p:nvCxnSpPr>
            <p:spPr>
              <a:xfrm>
                <a:off x="1691681" y="6141066"/>
                <a:ext cx="288032" cy="0"/>
              </a:xfrm>
              <a:prstGeom prst="line">
                <a:avLst/>
              </a:prstGeom>
            </p:spPr>
            <p:style>
              <a:lnRef idx="1">
                <a:schemeClr val="dk1"/>
              </a:lnRef>
              <a:fillRef idx="0">
                <a:schemeClr val="dk1"/>
              </a:fillRef>
              <a:effectRef idx="0">
                <a:schemeClr val="dk1"/>
              </a:effectRef>
              <a:fontRef idx="minor">
                <a:schemeClr val="tx1"/>
              </a:fontRef>
            </p:style>
          </p:cxnSp>
          <p:sp>
            <p:nvSpPr>
              <p:cNvPr id="125" name="テキスト ボックス 124"/>
              <p:cNvSpPr txBox="1"/>
              <p:nvPr/>
            </p:nvSpPr>
            <p:spPr>
              <a:xfrm>
                <a:off x="731889" y="4855955"/>
                <a:ext cx="1103808" cy="276999"/>
              </a:xfrm>
              <a:prstGeom prst="rect">
                <a:avLst/>
              </a:prstGeom>
              <a:noFill/>
            </p:spPr>
            <p:txBody>
              <a:bodyPr wrap="square" rtlCol="0">
                <a:spAutoFit/>
              </a:bodyPr>
              <a:lstStyle/>
              <a:p>
                <a:r>
                  <a:rPr lang="ja-JP" altLang="en-US" sz="1200" dirty="0" smtClean="0"/>
                  <a:t>税政</a:t>
                </a:r>
                <a:r>
                  <a:rPr kumimoji="1" lang="ja-JP" altLang="en-US" sz="1200" dirty="0" smtClean="0"/>
                  <a:t>課</a:t>
                </a:r>
                <a:endParaRPr kumimoji="1" lang="ja-JP" altLang="en-US" sz="1200" dirty="0"/>
              </a:p>
            </p:txBody>
          </p:sp>
          <p:sp>
            <p:nvSpPr>
              <p:cNvPr id="126" name="テキスト ボックス 125"/>
              <p:cNvSpPr txBox="1"/>
              <p:nvPr/>
            </p:nvSpPr>
            <p:spPr>
              <a:xfrm>
                <a:off x="1979713" y="4855955"/>
                <a:ext cx="1103808" cy="276999"/>
              </a:xfrm>
              <a:prstGeom prst="rect">
                <a:avLst/>
              </a:prstGeom>
              <a:noFill/>
            </p:spPr>
            <p:txBody>
              <a:bodyPr wrap="square" rtlCol="0">
                <a:spAutoFit/>
              </a:bodyPr>
              <a:lstStyle/>
              <a:p>
                <a:r>
                  <a:rPr lang="ja-JP" altLang="en-US" sz="1200" dirty="0" smtClean="0"/>
                  <a:t>総務</a:t>
                </a:r>
                <a:r>
                  <a:rPr lang="en-US" altLang="ja-JP" sz="1200" dirty="0" smtClean="0"/>
                  <a:t>G</a:t>
                </a:r>
                <a:r>
                  <a:rPr lang="ja-JP" altLang="en-US" sz="1200" dirty="0" smtClean="0"/>
                  <a:t>　（</a:t>
                </a:r>
                <a:r>
                  <a:rPr lang="en-US" altLang="ja-JP" sz="1200" dirty="0"/>
                  <a:t>6</a:t>
                </a:r>
                <a:r>
                  <a:rPr lang="ja-JP" altLang="en-US" sz="1200" dirty="0" smtClean="0"/>
                  <a:t>）</a:t>
                </a:r>
                <a:endParaRPr kumimoji="1" lang="ja-JP" altLang="en-US" sz="1200" dirty="0"/>
              </a:p>
            </p:txBody>
          </p:sp>
          <p:sp>
            <p:nvSpPr>
              <p:cNvPr id="127" name="テキスト ボックス 126"/>
              <p:cNvSpPr txBox="1"/>
              <p:nvPr/>
            </p:nvSpPr>
            <p:spPr>
              <a:xfrm>
                <a:off x="1979713" y="5132954"/>
                <a:ext cx="1468882" cy="276999"/>
              </a:xfrm>
              <a:prstGeom prst="rect">
                <a:avLst/>
              </a:prstGeom>
              <a:noFill/>
            </p:spPr>
            <p:txBody>
              <a:bodyPr wrap="square" rtlCol="0">
                <a:spAutoFit/>
              </a:bodyPr>
              <a:lstStyle/>
              <a:p>
                <a:r>
                  <a:rPr lang="ja-JP" altLang="en-US" sz="1200" dirty="0" smtClean="0"/>
                  <a:t>税務企画</a:t>
                </a:r>
                <a:r>
                  <a:rPr lang="en-US" altLang="ja-JP" sz="1200" dirty="0" smtClean="0"/>
                  <a:t>G</a:t>
                </a:r>
                <a:r>
                  <a:rPr lang="ja-JP" altLang="en-US" sz="1200" dirty="0" smtClean="0"/>
                  <a:t>　（</a:t>
                </a:r>
                <a:r>
                  <a:rPr lang="en-US" altLang="ja-JP" sz="1200" dirty="0"/>
                  <a:t>10</a:t>
                </a:r>
                <a:r>
                  <a:rPr lang="ja-JP" altLang="en-US" sz="1200" dirty="0" smtClean="0"/>
                  <a:t>）</a:t>
                </a:r>
                <a:endParaRPr kumimoji="1" lang="ja-JP" altLang="en-US" sz="1200" dirty="0"/>
              </a:p>
            </p:txBody>
          </p:sp>
          <p:sp>
            <p:nvSpPr>
              <p:cNvPr id="128" name="テキスト ボックス 127"/>
              <p:cNvSpPr txBox="1"/>
              <p:nvPr/>
            </p:nvSpPr>
            <p:spPr>
              <a:xfrm>
                <a:off x="1979713" y="5432019"/>
                <a:ext cx="1103808" cy="276999"/>
              </a:xfrm>
              <a:prstGeom prst="rect">
                <a:avLst/>
              </a:prstGeom>
              <a:noFill/>
            </p:spPr>
            <p:txBody>
              <a:bodyPr wrap="square" rtlCol="0">
                <a:spAutoFit/>
              </a:bodyPr>
              <a:lstStyle/>
              <a:p>
                <a:r>
                  <a:rPr lang="ja-JP" altLang="en-US" sz="1200" dirty="0"/>
                  <a:t>人事</a:t>
                </a:r>
                <a:r>
                  <a:rPr lang="en-US" altLang="ja-JP" sz="1200" dirty="0" smtClean="0"/>
                  <a:t>G</a:t>
                </a:r>
                <a:r>
                  <a:rPr lang="ja-JP" altLang="en-US" sz="1200" dirty="0" smtClean="0"/>
                  <a:t>　（</a:t>
                </a:r>
                <a:r>
                  <a:rPr lang="en-US" altLang="ja-JP" sz="1200" dirty="0" smtClean="0"/>
                  <a:t>5</a:t>
                </a:r>
                <a:r>
                  <a:rPr lang="ja-JP" altLang="en-US" sz="1200" dirty="0" smtClean="0"/>
                  <a:t>）</a:t>
                </a:r>
                <a:endParaRPr kumimoji="1" lang="ja-JP" altLang="en-US" sz="1200" dirty="0"/>
              </a:p>
            </p:txBody>
          </p:sp>
          <p:sp>
            <p:nvSpPr>
              <p:cNvPr id="129" name="テキスト ボックス 128"/>
              <p:cNvSpPr txBox="1"/>
              <p:nvPr/>
            </p:nvSpPr>
            <p:spPr>
              <a:xfrm>
                <a:off x="1979713" y="5997050"/>
                <a:ext cx="1584176" cy="276999"/>
              </a:xfrm>
              <a:prstGeom prst="rect">
                <a:avLst/>
              </a:prstGeom>
              <a:noFill/>
            </p:spPr>
            <p:txBody>
              <a:bodyPr wrap="square" rtlCol="0">
                <a:spAutoFit/>
              </a:bodyPr>
              <a:lstStyle/>
              <a:p>
                <a:r>
                  <a:rPr lang="ja-JP" altLang="en-US" sz="1200" dirty="0"/>
                  <a:t>システム</a:t>
                </a:r>
                <a:r>
                  <a:rPr lang="en-US" altLang="ja-JP" sz="1200" dirty="0" smtClean="0"/>
                  <a:t>G</a:t>
                </a:r>
                <a:r>
                  <a:rPr lang="ja-JP" altLang="en-US" sz="1200" dirty="0" smtClean="0"/>
                  <a:t>　（</a:t>
                </a:r>
                <a:r>
                  <a:rPr lang="en-US" altLang="ja-JP" sz="1200" dirty="0" smtClean="0"/>
                  <a:t>19</a:t>
                </a:r>
                <a:r>
                  <a:rPr lang="ja-JP" altLang="en-US" sz="1200" dirty="0" smtClean="0"/>
                  <a:t>）</a:t>
                </a:r>
                <a:endParaRPr kumimoji="1" lang="ja-JP" altLang="en-US" sz="1200" dirty="0"/>
              </a:p>
            </p:txBody>
          </p:sp>
          <p:sp>
            <p:nvSpPr>
              <p:cNvPr id="130" name="テキスト ボックス 129"/>
              <p:cNvSpPr txBox="1"/>
              <p:nvPr/>
            </p:nvSpPr>
            <p:spPr>
              <a:xfrm>
                <a:off x="1979713" y="5709018"/>
                <a:ext cx="1468882" cy="276999"/>
              </a:xfrm>
              <a:prstGeom prst="rect">
                <a:avLst/>
              </a:prstGeom>
              <a:noFill/>
            </p:spPr>
            <p:txBody>
              <a:bodyPr wrap="square" rtlCol="0">
                <a:spAutoFit/>
              </a:bodyPr>
              <a:lstStyle/>
              <a:p>
                <a:r>
                  <a:rPr lang="ja-JP" altLang="en-US" sz="1200" dirty="0"/>
                  <a:t>改革推進</a:t>
                </a:r>
                <a:r>
                  <a:rPr lang="en-US" altLang="ja-JP" sz="1200" dirty="0" smtClean="0"/>
                  <a:t>G</a:t>
                </a:r>
                <a:r>
                  <a:rPr lang="ja-JP" altLang="en-US" sz="1200" dirty="0" smtClean="0"/>
                  <a:t>　（</a:t>
                </a:r>
                <a:r>
                  <a:rPr lang="en-US" altLang="ja-JP" sz="1200" dirty="0"/>
                  <a:t>5</a:t>
                </a:r>
                <a:r>
                  <a:rPr lang="ja-JP" altLang="en-US" sz="1200" dirty="0" smtClean="0"/>
                  <a:t>）</a:t>
                </a:r>
                <a:endParaRPr kumimoji="1" lang="ja-JP" altLang="en-US" sz="1200" dirty="0"/>
              </a:p>
            </p:txBody>
          </p:sp>
          <p:cxnSp>
            <p:nvCxnSpPr>
              <p:cNvPr id="131" name="直線コネクタ 130"/>
              <p:cNvCxnSpPr/>
              <p:nvPr/>
            </p:nvCxnSpPr>
            <p:spPr>
              <a:xfrm>
                <a:off x="5387777" y="4999971"/>
                <a:ext cx="576064" cy="0"/>
              </a:xfrm>
              <a:prstGeom prst="line">
                <a:avLst/>
              </a:prstGeom>
            </p:spPr>
            <p:style>
              <a:lnRef idx="1">
                <a:schemeClr val="dk1"/>
              </a:lnRef>
              <a:fillRef idx="0">
                <a:schemeClr val="dk1"/>
              </a:fillRef>
              <a:effectRef idx="0">
                <a:schemeClr val="dk1"/>
              </a:effectRef>
              <a:fontRef idx="minor">
                <a:schemeClr val="tx1"/>
              </a:fontRef>
            </p:style>
          </p:cxnSp>
          <p:cxnSp>
            <p:nvCxnSpPr>
              <p:cNvPr id="132" name="直線コネクタ 131"/>
              <p:cNvCxnSpPr/>
              <p:nvPr/>
            </p:nvCxnSpPr>
            <p:spPr>
              <a:xfrm>
                <a:off x="5675809" y="4999971"/>
                <a:ext cx="0" cy="1429127"/>
              </a:xfrm>
              <a:prstGeom prst="line">
                <a:avLst/>
              </a:prstGeom>
            </p:spPr>
            <p:style>
              <a:lnRef idx="1">
                <a:schemeClr val="dk1"/>
              </a:lnRef>
              <a:fillRef idx="0">
                <a:schemeClr val="dk1"/>
              </a:fillRef>
              <a:effectRef idx="0">
                <a:schemeClr val="dk1"/>
              </a:effectRef>
              <a:fontRef idx="minor">
                <a:schemeClr val="tx1"/>
              </a:fontRef>
            </p:style>
          </p:cxnSp>
          <p:cxnSp>
            <p:nvCxnSpPr>
              <p:cNvPr id="133" name="直線コネクタ 132"/>
              <p:cNvCxnSpPr/>
              <p:nvPr/>
            </p:nvCxnSpPr>
            <p:spPr>
              <a:xfrm>
                <a:off x="5675809" y="5288003"/>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134" name="直線コネクタ 133"/>
              <p:cNvCxnSpPr/>
              <p:nvPr/>
            </p:nvCxnSpPr>
            <p:spPr>
              <a:xfrm>
                <a:off x="5675809" y="5576035"/>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135" name="直線コネクタ 134"/>
              <p:cNvCxnSpPr/>
              <p:nvPr/>
            </p:nvCxnSpPr>
            <p:spPr>
              <a:xfrm>
                <a:off x="5675809" y="5864067"/>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136" name="直線コネクタ 135"/>
              <p:cNvCxnSpPr/>
              <p:nvPr/>
            </p:nvCxnSpPr>
            <p:spPr>
              <a:xfrm>
                <a:off x="5675809" y="6152099"/>
                <a:ext cx="288032" cy="0"/>
              </a:xfrm>
              <a:prstGeom prst="line">
                <a:avLst/>
              </a:prstGeom>
            </p:spPr>
            <p:style>
              <a:lnRef idx="1">
                <a:schemeClr val="dk1"/>
              </a:lnRef>
              <a:fillRef idx="0">
                <a:schemeClr val="dk1"/>
              </a:fillRef>
              <a:effectRef idx="0">
                <a:schemeClr val="dk1"/>
              </a:effectRef>
              <a:fontRef idx="minor">
                <a:schemeClr val="tx1"/>
              </a:fontRef>
            </p:style>
          </p:cxnSp>
          <p:sp>
            <p:nvSpPr>
              <p:cNvPr id="137" name="テキスト ボックス 136"/>
              <p:cNvSpPr txBox="1"/>
              <p:nvPr/>
            </p:nvSpPr>
            <p:spPr>
              <a:xfrm>
                <a:off x="4716017" y="4866988"/>
                <a:ext cx="1103808" cy="276999"/>
              </a:xfrm>
              <a:prstGeom prst="rect">
                <a:avLst/>
              </a:prstGeom>
              <a:noFill/>
            </p:spPr>
            <p:txBody>
              <a:bodyPr wrap="square" rtlCol="0">
                <a:spAutoFit/>
              </a:bodyPr>
              <a:lstStyle/>
              <a:p>
                <a:r>
                  <a:rPr lang="ja-JP" altLang="en-US" sz="1200" dirty="0"/>
                  <a:t>税政</a:t>
                </a:r>
                <a:r>
                  <a:rPr kumimoji="1" lang="ja-JP" altLang="en-US" sz="1200" dirty="0" smtClean="0"/>
                  <a:t>課</a:t>
                </a:r>
                <a:endParaRPr kumimoji="1" lang="ja-JP" altLang="en-US" sz="1200" dirty="0"/>
              </a:p>
            </p:txBody>
          </p:sp>
          <p:sp>
            <p:nvSpPr>
              <p:cNvPr id="138" name="テキスト ボックス 137"/>
              <p:cNvSpPr txBox="1"/>
              <p:nvPr/>
            </p:nvSpPr>
            <p:spPr>
              <a:xfrm>
                <a:off x="5963841" y="4866988"/>
                <a:ext cx="1103808" cy="276999"/>
              </a:xfrm>
              <a:prstGeom prst="rect">
                <a:avLst/>
              </a:prstGeom>
              <a:noFill/>
            </p:spPr>
            <p:txBody>
              <a:bodyPr wrap="square" rtlCol="0">
                <a:spAutoFit/>
              </a:bodyPr>
              <a:lstStyle/>
              <a:p>
                <a:r>
                  <a:rPr lang="ja-JP" altLang="en-US" sz="1200" dirty="0" smtClean="0"/>
                  <a:t>総務</a:t>
                </a:r>
                <a:r>
                  <a:rPr lang="en-US" altLang="ja-JP" sz="1200" dirty="0" smtClean="0"/>
                  <a:t>G</a:t>
                </a:r>
                <a:r>
                  <a:rPr lang="ja-JP" altLang="en-US" sz="1200" dirty="0" smtClean="0"/>
                  <a:t>　（</a:t>
                </a:r>
                <a:r>
                  <a:rPr lang="en-US" altLang="ja-JP" sz="1200" dirty="0"/>
                  <a:t>6</a:t>
                </a:r>
                <a:r>
                  <a:rPr lang="ja-JP" altLang="en-US" sz="1200" dirty="0" smtClean="0"/>
                  <a:t>）</a:t>
                </a:r>
                <a:endParaRPr kumimoji="1" lang="ja-JP" altLang="en-US" sz="1200" dirty="0"/>
              </a:p>
            </p:txBody>
          </p:sp>
          <p:sp>
            <p:nvSpPr>
              <p:cNvPr id="139" name="テキスト ボックス 138"/>
              <p:cNvSpPr txBox="1"/>
              <p:nvPr/>
            </p:nvSpPr>
            <p:spPr>
              <a:xfrm>
                <a:off x="5963841" y="5155020"/>
                <a:ext cx="1488480" cy="276999"/>
              </a:xfrm>
              <a:prstGeom prst="rect">
                <a:avLst/>
              </a:prstGeom>
              <a:noFill/>
            </p:spPr>
            <p:txBody>
              <a:bodyPr wrap="square" rtlCol="0">
                <a:spAutoFit/>
              </a:bodyPr>
              <a:lstStyle/>
              <a:p>
                <a:r>
                  <a:rPr lang="ja-JP" altLang="en-US" sz="1200" dirty="0" smtClean="0"/>
                  <a:t>税務企画</a:t>
                </a:r>
                <a:r>
                  <a:rPr lang="en-US" altLang="ja-JP" sz="1200" dirty="0" smtClean="0"/>
                  <a:t>G</a:t>
                </a:r>
                <a:r>
                  <a:rPr lang="ja-JP" altLang="en-US" sz="1200" dirty="0" smtClean="0"/>
                  <a:t>　（</a:t>
                </a:r>
                <a:r>
                  <a:rPr lang="en-US" altLang="ja-JP" sz="1200" dirty="0" smtClean="0"/>
                  <a:t>10</a:t>
                </a:r>
                <a:r>
                  <a:rPr lang="ja-JP" altLang="en-US" sz="1200" dirty="0" smtClean="0"/>
                  <a:t>）</a:t>
                </a:r>
                <a:endParaRPr kumimoji="1" lang="ja-JP" altLang="en-US" sz="1200" dirty="0"/>
              </a:p>
            </p:txBody>
          </p:sp>
          <p:sp>
            <p:nvSpPr>
              <p:cNvPr id="140" name="テキスト ボックス 139"/>
              <p:cNvSpPr txBox="1"/>
              <p:nvPr/>
            </p:nvSpPr>
            <p:spPr>
              <a:xfrm>
                <a:off x="5937182" y="6037781"/>
                <a:ext cx="1489656" cy="276999"/>
              </a:xfrm>
              <a:prstGeom prst="rect">
                <a:avLst/>
              </a:prstGeom>
              <a:noFill/>
            </p:spPr>
            <p:txBody>
              <a:bodyPr wrap="square" rtlCol="0">
                <a:spAutoFit/>
              </a:bodyPr>
              <a:lstStyle/>
              <a:p>
                <a:r>
                  <a:rPr lang="ja-JP" altLang="en-US" sz="1200" dirty="0"/>
                  <a:t>システム</a:t>
                </a:r>
                <a:r>
                  <a:rPr lang="en-US" altLang="ja-JP" sz="1200" dirty="0" smtClean="0"/>
                  <a:t>G</a:t>
                </a:r>
                <a:r>
                  <a:rPr lang="ja-JP" altLang="en-US" sz="1200" dirty="0" smtClean="0"/>
                  <a:t>　（</a:t>
                </a:r>
                <a:r>
                  <a:rPr lang="en-US" altLang="ja-JP" sz="1200" dirty="0" smtClean="0"/>
                  <a:t>18</a:t>
                </a:r>
                <a:r>
                  <a:rPr lang="ja-JP" altLang="en-US" sz="1200" dirty="0" smtClean="0"/>
                  <a:t>）</a:t>
                </a:r>
                <a:endParaRPr kumimoji="1" lang="ja-JP" altLang="en-US" sz="1200" dirty="0"/>
              </a:p>
            </p:txBody>
          </p:sp>
          <p:sp>
            <p:nvSpPr>
              <p:cNvPr id="141" name="テキスト ボックス 140"/>
              <p:cNvSpPr txBox="1"/>
              <p:nvPr/>
            </p:nvSpPr>
            <p:spPr>
              <a:xfrm>
                <a:off x="5963841" y="5754536"/>
                <a:ext cx="1584176" cy="276999"/>
              </a:xfrm>
              <a:prstGeom prst="rect">
                <a:avLst/>
              </a:prstGeom>
              <a:noFill/>
            </p:spPr>
            <p:txBody>
              <a:bodyPr wrap="square" rtlCol="0">
                <a:spAutoFit/>
              </a:bodyPr>
              <a:lstStyle/>
              <a:p>
                <a:r>
                  <a:rPr lang="ja-JP" altLang="en-US" sz="1200" dirty="0"/>
                  <a:t>改革推進</a:t>
                </a:r>
                <a:r>
                  <a:rPr lang="en-US" altLang="ja-JP" sz="1200" dirty="0" smtClean="0"/>
                  <a:t>G</a:t>
                </a:r>
                <a:r>
                  <a:rPr lang="ja-JP" altLang="en-US" sz="1200" dirty="0" smtClean="0"/>
                  <a:t>　（</a:t>
                </a:r>
                <a:r>
                  <a:rPr lang="en-US" altLang="ja-JP" sz="1200" dirty="0" smtClean="0"/>
                  <a:t>11</a:t>
                </a:r>
                <a:r>
                  <a:rPr lang="ja-JP" altLang="en-US" sz="1200" dirty="0" smtClean="0"/>
                  <a:t>）</a:t>
                </a:r>
                <a:endParaRPr kumimoji="1" lang="ja-JP" altLang="en-US" sz="1200" dirty="0"/>
              </a:p>
            </p:txBody>
          </p:sp>
          <p:sp>
            <p:nvSpPr>
              <p:cNvPr id="142" name="テキスト ボックス 141"/>
              <p:cNvSpPr txBox="1"/>
              <p:nvPr/>
            </p:nvSpPr>
            <p:spPr>
              <a:xfrm>
                <a:off x="5962665" y="5471452"/>
                <a:ext cx="1103808" cy="276999"/>
              </a:xfrm>
              <a:prstGeom prst="rect">
                <a:avLst/>
              </a:prstGeom>
              <a:noFill/>
            </p:spPr>
            <p:txBody>
              <a:bodyPr wrap="square" rtlCol="0">
                <a:spAutoFit/>
              </a:bodyPr>
              <a:lstStyle/>
              <a:p>
                <a:r>
                  <a:rPr lang="ja-JP" altLang="en-US" sz="1200" dirty="0" smtClean="0"/>
                  <a:t>人事</a:t>
                </a:r>
                <a:r>
                  <a:rPr lang="en-US" altLang="ja-JP" sz="1200" dirty="0" smtClean="0"/>
                  <a:t>G</a:t>
                </a:r>
                <a:r>
                  <a:rPr lang="ja-JP" altLang="en-US" sz="1200" dirty="0" smtClean="0"/>
                  <a:t>　（</a:t>
                </a:r>
                <a:r>
                  <a:rPr lang="en-US" altLang="ja-JP" sz="1200" dirty="0" smtClean="0"/>
                  <a:t>5</a:t>
                </a:r>
                <a:r>
                  <a:rPr lang="ja-JP" altLang="en-US" sz="1200" dirty="0" smtClean="0"/>
                  <a:t>）</a:t>
                </a:r>
                <a:endParaRPr kumimoji="1" lang="ja-JP" altLang="en-US" sz="1200" dirty="0"/>
              </a:p>
            </p:txBody>
          </p:sp>
          <p:cxnSp>
            <p:nvCxnSpPr>
              <p:cNvPr id="143" name="直線コネクタ 142"/>
              <p:cNvCxnSpPr/>
              <p:nvPr/>
            </p:nvCxnSpPr>
            <p:spPr>
              <a:xfrm>
                <a:off x="5652121" y="6429098"/>
                <a:ext cx="288032" cy="0"/>
              </a:xfrm>
              <a:prstGeom prst="line">
                <a:avLst/>
              </a:prstGeom>
            </p:spPr>
            <p:style>
              <a:lnRef idx="1">
                <a:schemeClr val="dk1"/>
              </a:lnRef>
              <a:fillRef idx="0">
                <a:schemeClr val="dk1"/>
              </a:fillRef>
              <a:effectRef idx="0">
                <a:schemeClr val="dk1"/>
              </a:effectRef>
              <a:fontRef idx="minor">
                <a:schemeClr val="tx1"/>
              </a:fontRef>
            </p:style>
          </p:cxnSp>
          <p:sp>
            <p:nvSpPr>
              <p:cNvPr id="144" name="テキスト ボックス 143"/>
              <p:cNvSpPr txBox="1"/>
              <p:nvPr/>
            </p:nvSpPr>
            <p:spPr>
              <a:xfrm>
                <a:off x="5937181" y="6329220"/>
                <a:ext cx="2373803" cy="276999"/>
              </a:xfrm>
              <a:prstGeom prst="rect">
                <a:avLst/>
              </a:prstGeom>
              <a:noFill/>
            </p:spPr>
            <p:txBody>
              <a:bodyPr wrap="square" rtlCol="0">
                <a:spAutoFit/>
              </a:bodyPr>
              <a:lstStyle/>
              <a:p>
                <a:r>
                  <a:rPr lang="ja-JP" altLang="en-US" sz="1200" dirty="0" smtClean="0"/>
                  <a:t>債権特別回収・整理</a:t>
                </a:r>
                <a:r>
                  <a:rPr lang="en-US" altLang="ja-JP" sz="1200" dirty="0" smtClean="0"/>
                  <a:t>G</a:t>
                </a:r>
                <a:r>
                  <a:rPr lang="ja-JP" altLang="en-US" sz="1200" dirty="0" smtClean="0"/>
                  <a:t>　（</a:t>
                </a:r>
                <a:r>
                  <a:rPr lang="en-US" altLang="ja-JP" sz="1200" dirty="0" smtClean="0"/>
                  <a:t>7</a:t>
                </a:r>
                <a:r>
                  <a:rPr lang="ja-JP" altLang="en-US" sz="1200" dirty="0" smtClean="0"/>
                  <a:t>）</a:t>
                </a:r>
                <a:endParaRPr kumimoji="1" lang="ja-JP" altLang="en-US" sz="1200" dirty="0"/>
              </a:p>
            </p:txBody>
          </p:sp>
          <p:sp>
            <p:nvSpPr>
              <p:cNvPr id="145" name="正方形/長方形 144"/>
              <p:cNvSpPr/>
              <p:nvPr/>
            </p:nvSpPr>
            <p:spPr>
              <a:xfrm>
                <a:off x="5940153" y="6328125"/>
                <a:ext cx="1944216" cy="27919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47" name="四角形吹き出し 146"/>
            <p:cNvSpPr/>
            <p:nvPr/>
          </p:nvSpPr>
          <p:spPr>
            <a:xfrm>
              <a:off x="7390972" y="4294881"/>
              <a:ext cx="1540302" cy="792088"/>
            </a:xfrm>
            <a:prstGeom prst="wedgeRectCallout">
              <a:avLst>
                <a:gd name="adj1" fmla="val -51878"/>
                <a:gd name="adj2" fmla="val 86562"/>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smtClean="0">
                  <a:solidFill>
                    <a:schemeClr val="tx1"/>
                  </a:solidFill>
                </a:rPr>
                <a:t>困難債権の回収（各部局から引受け）、部局への指導助言を実施</a:t>
              </a:r>
              <a:endParaRPr kumimoji="1" lang="ja-JP" altLang="en-US" sz="1100" dirty="0">
                <a:solidFill>
                  <a:schemeClr val="tx1"/>
                </a:solidFill>
              </a:endParaRPr>
            </a:p>
          </p:txBody>
        </p:sp>
        <p:sp>
          <p:nvSpPr>
            <p:cNvPr id="148" name="正方形/長方形 147"/>
            <p:cNvSpPr/>
            <p:nvPr/>
          </p:nvSpPr>
          <p:spPr>
            <a:xfrm>
              <a:off x="590077" y="4207110"/>
              <a:ext cx="519694" cy="276999"/>
            </a:xfrm>
            <a:prstGeom prst="rect">
              <a:avLst/>
            </a:prstGeom>
          </p:spPr>
          <p:txBody>
            <a:bodyPr wrap="none">
              <a:spAutoFit/>
            </a:bodyPr>
            <a:lstStyle/>
            <a:p>
              <a:r>
                <a:rPr lang="ja-JP" altLang="en-US" sz="1200" dirty="0"/>
                <a:t>　</a:t>
              </a:r>
              <a:r>
                <a:rPr lang="ja-JP" altLang="en-US" sz="1200" dirty="0" smtClean="0"/>
                <a:t>（</a:t>
              </a:r>
              <a:r>
                <a:rPr lang="en-US" altLang="ja-JP" sz="1200" dirty="0" smtClean="0"/>
                <a:t>1</a:t>
              </a:r>
              <a:r>
                <a:rPr lang="ja-JP" altLang="en-US" sz="1200" dirty="0" smtClean="0"/>
                <a:t>）</a:t>
              </a:r>
              <a:endParaRPr lang="ja-JP" altLang="en-US" sz="1200" dirty="0"/>
            </a:p>
          </p:txBody>
        </p:sp>
        <p:sp>
          <p:nvSpPr>
            <p:cNvPr id="149" name="正方形/長方形 148"/>
            <p:cNvSpPr/>
            <p:nvPr/>
          </p:nvSpPr>
          <p:spPr>
            <a:xfrm>
              <a:off x="4566155" y="4218143"/>
              <a:ext cx="519694" cy="276999"/>
            </a:xfrm>
            <a:prstGeom prst="rect">
              <a:avLst/>
            </a:prstGeom>
          </p:spPr>
          <p:txBody>
            <a:bodyPr wrap="none">
              <a:spAutoFit/>
            </a:bodyPr>
            <a:lstStyle/>
            <a:p>
              <a:r>
                <a:rPr lang="ja-JP" altLang="en-US" sz="1200" dirty="0"/>
                <a:t>　</a:t>
              </a:r>
              <a:r>
                <a:rPr lang="ja-JP" altLang="en-US" sz="1200" dirty="0" smtClean="0"/>
                <a:t>（</a:t>
              </a:r>
              <a:r>
                <a:rPr lang="en-US" altLang="ja-JP" sz="1200" dirty="0" smtClean="0"/>
                <a:t>1</a:t>
              </a:r>
              <a:r>
                <a:rPr lang="ja-JP" altLang="en-US" sz="1200" dirty="0" smtClean="0"/>
                <a:t>）</a:t>
              </a:r>
              <a:endParaRPr lang="ja-JP" altLang="en-US" sz="1200" dirty="0"/>
            </a:p>
          </p:txBody>
        </p:sp>
        <p:sp>
          <p:nvSpPr>
            <p:cNvPr id="150" name="テキスト ボックス 149"/>
            <p:cNvSpPr txBox="1"/>
            <p:nvPr/>
          </p:nvSpPr>
          <p:spPr>
            <a:xfrm>
              <a:off x="1943708" y="3315455"/>
              <a:ext cx="1944216" cy="369332"/>
            </a:xfrm>
            <a:prstGeom prst="rect">
              <a:avLst/>
            </a:prstGeom>
            <a:noFill/>
          </p:spPr>
          <p:txBody>
            <a:bodyPr wrap="square" rtlCol="0">
              <a:spAutoFit/>
            </a:bodyPr>
            <a:lstStyle/>
            <a:p>
              <a:pPr algn="ctr"/>
              <a:r>
                <a:rPr kumimoji="1" lang="en-US" altLang="ja-JP" u="sng" dirty="0" smtClean="0"/>
                <a:t>Before</a:t>
              </a:r>
              <a:endParaRPr kumimoji="1" lang="ja-JP" altLang="en-US" u="sng" dirty="0"/>
            </a:p>
          </p:txBody>
        </p:sp>
        <p:sp>
          <p:nvSpPr>
            <p:cNvPr id="151" name="テキスト ボックス 150"/>
            <p:cNvSpPr txBox="1"/>
            <p:nvPr/>
          </p:nvSpPr>
          <p:spPr>
            <a:xfrm>
              <a:off x="5616116" y="3315455"/>
              <a:ext cx="2167316" cy="369332"/>
            </a:xfrm>
            <a:prstGeom prst="rect">
              <a:avLst/>
            </a:prstGeom>
            <a:noFill/>
          </p:spPr>
          <p:txBody>
            <a:bodyPr wrap="square" rtlCol="0">
              <a:spAutoFit/>
            </a:bodyPr>
            <a:lstStyle/>
            <a:p>
              <a:pPr algn="ctr"/>
              <a:r>
                <a:rPr kumimoji="1" lang="en-US" altLang="ja-JP" u="sng" dirty="0" smtClean="0"/>
                <a:t>After</a:t>
              </a:r>
              <a:r>
                <a:rPr kumimoji="1" lang="ja-JP" altLang="en-US" u="sng" dirty="0" smtClean="0"/>
                <a:t>　</a:t>
              </a:r>
              <a:r>
                <a:rPr kumimoji="1" lang="ja-JP" altLang="en-US" sz="1400" u="sng" dirty="0" smtClean="0"/>
                <a:t>（</a:t>
              </a:r>
              <a:r>
                <a:rPr kumimoji="1" lang="en-US" altLang="ja-JP" sz="1400" u="sng" dirty="0" smtClean="0"/>
                <a:t>2011</a:t>
              </a:r>
              <a:r>
                <a:rPr kumimoji="1" lang="ja-JP" altLang="en-US" sz="1400" u="sng" dirty="0" smtClean="0"/>
                <a:t>年</a:t>
              </a:r>
              <a:r>
                <a:rPr kumimoji="1" lang="en-US" altLang="ja-JP" sz="1400" u="sng" dirty="0" smtClean="0"/>
                <a:t>4</a:t>
              </a:r>
              <a:r>
                <a:rPr kumimoji="1" lang="ja-JP" altLang="en-US" sz="1400" u="sng" dirty="0" smtClean="0"/>
                <a:t>月～）</a:t>
              </a:r>
              <a:endParaRPr kumimoji="1" lang="ja-JP" altLang="en-US" sz="1400" u="sng" dirty="0"/>
            </a:p>
          </p:txBody>
        </p:sp>
      </p:grpSp>
      <p:grpSp>
        <p:nvGrpSpPr>
          <p:cNvPr id="51" name="グループ化 50"/>
          <p:cNvGrpSpPr/>
          <p:nvPr/>
        </p:nvGrpSpPr>
        <p:grpSpPr>
          <a:xfrm>
            <a:off x="2728363" y="1124744"/>
            <a:ext cx="4994247" cy="1603553"/>
            <a:chOff x="2305655" y="1126866"/>
            <a:chExt cx="4994247" cy="1603553"/>
          </a:xfrm>
        </p:grpSpPr>
        <p:sp>
          <p:nvSpPr>
            <p:cNvPr id="52" name="正方形/長方形 51"/>
            <p:cNvSpPr/>
            <p:nvPr/>
          </p:nvSpPr>
          <p:spPr>
            <a:xfrm>
              <a:off x="2305655" y="1136802"/>
              <a:ext cx="1440160" cy="155569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182563" indent="-182563"/>
              <a:r>
                <a:rPr lang="ja-JP" altLang="en-US" sz="1200" dirty="0" smtClean="0">
                  <a:solidFill>
                    <a:schemeClr val="tx1"/>
                  </a:solidFill>
                </a:rPr>
                <a:t>▲</a:t>
              </a:r>
              <a:r>
                <a:rPr lang="en-US" altLang="ja-JP" sz="1200" dirty="0" smtClean="0">
                  <a:solidFill>
                    <a:schemeClr val="tx1"/>
                  </a:solidFill>
                </a:rPr>
                <a:t>10</a:t>
              </a:r>
              <a:r>
                <a:rPr kumimoji="1" lang="ja-JP" altLang="en-US" sz="1200" dirty="0" smtClean="0">
                  <a:solidFill>
                    <a:schemeClr val="tx1"/>
                  </a:solidFill>
                </a:rPr>
                <a:t>年</a:t>
              </a:r>
              <a:r>
                <a:rPr lang="en-US" altLang="ja-JP" sz="1200" dirty="0">
                  <a:solidFill>
                    <a:schemeClr val="tx1"/>
                  </a:solidFill>
                </a:rPr>
                <a:t>11</a:t>
              </a:r>
              <a:r>
                <a:rPr kumimoji="1" lang="ja-JP" altLang="en-US" sz="1200" dirty="0" smtClean="0">
                  <a:solidFill>
                    <a:schemeClr val="tx1"/>
                  </a:solidFill>
                </a:rPr>
                <a:t>月　</a:t>
              </a:r>
              <a:endParaRPr kumimoji="1" lang="en-US" altLang="ja-JP" sz="1200" dirty="0" smtClean="0">
                <a:solidFill>
                  <a:schemeClr val="tx1"/>
                </a:solidFill>
              </a:endParaRPr>
            </a:p>
            <a:p>
              <a:pPr marL="182563" indent="-90488"/>
              <a:r>
                <a:rPr kumimoji="1" lang="ja-JP" altLang="en-US" sz="1200" dirty="0" smtClean="0">
                  <a:solidFill>
                    <a:schemeClr val="tx1"/>
                  </a:solidFill>
                </a:rPr>
                <a:t>・「</a:t>
              </a:r>
              <a:r>
                <a:rPr lang="ja-JP" altLang="en-US" sz="1200" dirty="0" smtClean="0">
                  <a:solidFill>
                    <a:schemeClr val="tx1"/>
                  </a:solidFill>
                </a:rPr>
                <a:t>債権の</a:t>
              </a:r>
              <a:r>
                <a:rPr lang="ja-JP" altLang="en-US" sz="1200" dirty="0">
                  <a:solidFill>
                    <a:schemeClr val="tx1"/>
                  </a:solidFill>
                </a:rPr>
                <a:t>回収</a:t>
              </a:r>
              <a:r>
                <a:rPr lang="ja-JP" altLang="en-US" sz="1200" dirty="0" smtClean="0">
                  <a:solidFill>
                    <a:schemeClr val="tx1"/>
                  </a:solidFill>
                </a:rPr>
                <a:t>及び整理に関する条例」の制定・施行</a:t>
              </a:r>
              <a:endParaRPr lang="en-US" altLang="ja-JP" sz="1200" dirty="0" smtClean="0">
                <a:solidFill>
                  <a:schemeClr val="tx1"/>
                </a:solidFill>
              </a:endParaRPr>
            </a:p>
            <a:p>
              <a:pPr marL="182563" indent="-90488"/>
              <a:r>
                <a:rPr kumimoji="1" lang="ja-JP" altLang="en-US" sz="1200" dirty="0" smtClean="0">
                  <a:solidFill>
                    <a:schemeClr val="tx1"/>
                  </a:solidFill>
                </a:rPr>
                <a:t>・専属の債権特別回収・整理チーム</a:t>
              </a:r>
              <a:r>
                <a:rPr lang="ja-JP" altLang="en-US" sz="1200" dirty="0">
                  <a:solidFill>
                    <a:schemeClr val="tx1"/>
                  </a:solidFill>
                </a:rPr>
                <a:t>設置</a:t>
              </a:r>
              <a:endParaRPr kumimoji="1" lang="ja-JP" altLang="en-US" sz="1200" dirty="0">
                <a:solidFill>
                  <a:schemeClr val="tx1"/>
                </a:solidFill>
              </a:endParaRPr>
            </a:p>
          </p:txBody>
        </p:sp>
        <p:sp>
          <p:nvSpPr>
            <p:cNvPr id="53" name="正方形/長方形 52"/>
            <p:cNvSpPr/>
            <p:nvPr/>
          </p:nvSpPr>
          <p:spPr>
            <a:xfrm>
              <a:off x="6446647" y="1147121"/>
              <a:ext cx="853255" cy="158329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177800" indent="-177800"/>
              <a:r>
                <a:rPr lang="ja-JP" altLang="en-US" sz="1200" dirty="0" smtClean="0">
                  <a:solidFill>
                    <a:schemeClr val="tx1"/>
                  </a:solidFill>
                </a:rPr>
                <a:t>▲</a:t>
              </a:r>
              <a:r>
                <a:rPr lang="en-US" altLang="ja-JP" sz="1200" dirty="0" smtClean="0">
                  <a:solidFill>
                    <a:schemeClr val="tx1"/>
                  </a:solidFill>
                </a:rPr>
                <a:t>14</a:t>
              </a:r>
              <a:r>
                <a:rPr lang="ja-JP" altLang="en-US" sz="1200" dirty="0" smtClean="0">
                  <a:solidFill>
                    <a:schemeClr val="tx1"/>
                  </a:solidFill>
                </a:rPr>
                <a:t>年</a:t>
              </a:r>
              <a:r>
                <a:rPr lang="en-US" altLang="ja-JP" sz="1200" dirty="0" smtClean="0">
                  <a:solidFill>
                    <a:schemeClr val="tx1"/>
                  </a:solidFill>
                </a:rPr>
                <a:t>3</a:t>
              </a:r>
              <a:r>
                <a:rPr lang="ja-JP" altLang="en-US" sz="1200" dirty="0" smtClean="0">
                  <a:solidFill>
                    <a:schemeClr val="tx1"/>
                  </a:solidFill>
                </a:rPr>
                <a:t>月</a:t>
              </a:r>
              <a:endParaRPr lang="en-US" altLang="ja-JP" sz="1200" dirty="0" smtClean="0">
                <a:solidFill>
                  <a:schemeClr val="tx1"/>
                </a:solidFill>
              </a:endParaRPr>
            </a:p>
            <a:p>
              <a:pPr marL="177800" indent="4763"/>
              <a:r>
                <a:rPr kumimoji="1" lang="ja-JP" altLang="en-US" sz="1200" dirty="0" smtClean="0">
                  <a:solidFill>
                    <a:schemeClr val="tx1"/>
                  </a:solidFill>
                </a:rPr>
                <a:t>債権放棄（整理）基準の見直し</a:t>
              </a:r>
              <a:endParaRPr kumimoji="1" lang="en-US" altLang="ja-JP" sz="1200" dirty="0" smtClean="0">
                <a:solidFill>
                  <a:schemeClr val="tx1"/>
                </a:solidFill>
              </a:endParaRPr>
            </a:p>
          </p:txBody>
        </p:sp>
        <p:sp>
          <p:nvSpPr>
            <p:cNvPr id="59" name="正方形/長方形 58"/>
            <p:cNvSpPr/>
            <p:nvPr/>
          </p:nvSpPr>
          <p:spPr>
            <a:xfrm>
              <a:off x="3825997" y="1126866"/>
              <a:ext cx="625479" cy="155569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182563" indent="-182563"/>
              <a:r>
                <a:rPr lang="ja-JP" altLang="en-US" sz="1200" dirty="0" smtClean="0">
                  <a:solidFill>
                    <a:schemeClr val="tx1"/>
                  </a:solidFill>
                </a:rPr>
                <a:t>▲</a:t>
              </a:r>
              <a:r>
                <a:rPr lang="en-US" altLang="ja-JP" sz="1200" dirty="0" smtClean="0">
                  <a:solidFill>
                    <a:schemeClr val="tx1"/>
                  </a:solidFill>
                </a:rPr>
                <a:t>11</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　</a:t>
              </a:r>
              <a:endParaRPr kumimoji="1" lang="en-US" altLang="ja-JP" sz="1200" dirty="0" smtClean="0">
                <a:solidFill>
                  <a:schemeClr val="tx1"/>
                </a:solidFill>
              </a:endParaRPr>
            </a:p>
            <a:p>
              <a:pPr marL="182563"/>
              <a:r>
                <a:rPr lang="ja-JP" altLang="en-US" sz="1200" dirty="0" smtClean="0">
                  <a:solidFill>
                    <a:schemeClr val="tx1"/>
                  </a:solidFill>
                </a:rPr>
                <a:t>債権特別回収・整理グループ設置</a:t>
              </a:r>
              <a:endParaRPr kumimoji="1" lang="en-US" altLang="ja-JP" sz="1200" dirty="0" smtClean="0">
                <a:solidFill>
                  <a:schemeClr val="tx1"/>
                </a:solidFill>
              </a:endParaRPr>
            </a:p>
          </p:txBody>
        </p:sp>
      </p:grpSp>
      <p:graphicFrame>
        <p:nvGraphicFramePr>
          <p:cNvPr id="60" name="表 59"/>
          <p:cNvGraphicFramePr>
            <a:graphicFrameLocks noGrp="1"/>
          </p:cNvGraphicFramePr>
          <p:nvPr>
            <p:extLst>
              <p:ext uri="{D42A27DB-BD31-4B8C-83A1-F6EECF244321}">
                <p14:modId xmlns:p14="http://schemas.microsoft.com/office/powerpoint/2010/main" val="2756404160"/>
              </p:ext>
            </p:extLst>
          </p:nvPr>
        </p:nvGraphicFramePr>
        <p:xfrm>
          <a:off x="1541821" y="834193"/>
          <a:ext cx="7228909" cy="254614"/>
        </p:xfrm>
        <a:graphic>
          <a:graphicData uri="http://schemas.openxmlformats.org/drawingml/2006/table">
            <a:tbl>
              <a:tblPr firstRow="1" bandRow="1">
                <a:tableStyleId>{7DF18680-E054-41AD-8BC1-D1AEF772440D}</a:tableStyleId>
              </a:tblPr>
              <a:tblGrid>
                <a:gridCol w="725923">
                  <a:extLst>
                    <a:ext uri="{9D8B030D-6E8A-4147-A177-3AD203B41FA5}">
                      <a16:colId xmlns:a16="http://schemas.microsoft.com/office/drawing/2014/main" val="20000"/>
                    </a:ext>
                  </a:extLst>
                </a:gridCol>
                <a:gridCol w="598750">
                  <a:extLst>
                    <a:ext uri="{9D8B030D-6E8A-4147-A177-3AD203B41FA5}">
                      <a16:colId xmlns:a16="http://schemas.microsoft.com/office/drawing/2014/main" val="20001"/>
                    </a:ext>
                  </a:extLst>
                </a:gridCol>
                <a:gridCol w="1459222">
                  <a:extLst>
                    <a:ext uri="{9D8B030D-6E8A-4147-A177-3AD203B41FA5}">
                      <a16:colId xmlns:a16="http://schemas.microsoft.com/office/drawing/2014/main" val="20002"/>
                    </a:ext>
                  </a:extLst>
                </a:gridCol>
                <a:gridCol w="1056543">
                  <a:extLst>
                    <a:ext uri="{9D8B030D-6E8A-4147-A177-3AD203B41FA5}">
                      <a16:colId xmlns:a16="http://schemas.microsoft.com/office/drawing/2014/main" val="20003"/>
                    </a:ext>
                  </a:extLst>
                </a:gridCol>
                <a:gridCol w="815170">
                  <a:extLst>
                    <a:ext uri="{9D8B030D-6E8A-4147-A177-3AD203B41FA5}">
                      <a16:colId xmlns:a16="http://schemas.microsoft.com/office/drawing/2014/main" val="20004"/>
                    </a:ext>
                  </a:extLst>
                </a:gridCol>
                <a:gridCol w="815170">
                  <a:extLst>
                    <a:ext uri="{9D8B030D-6E8A-4147-A177-3AD203B41FA5}">
                      <a16:colId xmlns:a16="http://schemas.microsoft.com/office/drawing/2014/main" val="20005"/>
                    </a:ext>
                  </a:extLst>
                </a:gridCol>
                <a:gridCol w="1758131">
                  <a:extLst>
                    <a:ext uri="{9D8B030D-6E8A-4147-A177-3AD203B41FA5}">
                      <a16:colId xmlns:a16="http://schemas.microsoft.com/office/drawing/2014/main" val="20006"/>
                    </a:ext>
                  </a:extLst>
                </a:gridCol>
              </a:tblGrid>
              <a:tr h="254614">
                <a:tc>
                  <a:txBody>
                    <a:bodyPr/>
                    <a:lstStyle/>
                    <a:p>
                      <a:r>
                        <a:rPr kumimoji="1" lang="ja-JP" altLang="en-US" sz="1050" dirty="0" smtClean="0"/>
                        <a:t>～</a:t>
                      </a:r>
                      <a:r>
                        <a:rPr kumimoji="1" lang="en-US" altLang="ja-JP" sz="1050" dirty="0" smtClean="0"/>
                        <a:t>2008</a:t>
                      </a:r>
                      <a:r>
                        <a:rPr kumimoji="1" lang="ja-JP" altLang="en-US" sz="1050" dirty="0" smtClean="0"/>
                        <a:t>年</a:t>
                      </a:r>
                      <a:endParaRPr kumimoji="1" lang="ja-JP" altLang="en-US" sz="1050" dirty="0"/>
                    </a:p>
                  </a:txBody>
                  <a:tcPr/>
                </a:tc>
                <a:tc>
                  <a:txBody>
                    <a:bodyPr/>
                    <a:lstStyle/>
                    <a:p>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tc>
                  <a:txBody>
                    <a:bodyPr/>
                    <a:lstStyle/>
                    <a:p>
                      <a:r>
                        <a:rPr kumimoji="1" lang="en-US" altLang="ja-JP" sz="1050" dirty="0" smtClean="0"/>
                        <a:t>2014</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4710782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8532" y="1484784"/>
            <a:ext cx="7772400" cy="2304256"/>
          </a:xfrm>
        </p:spPr>
        <p:txBody>
          <a:bodyPr>
            <a:normAutofit/>
          </a:bodyPr>
          <a:lstStyle/>
          <a:p>
            <a:r>
              <a:rPr kumimoji="1" lang="ja-JP" altLang="en-US" dirty="0" smtClean="0"/>
              <a:t>参考資料</a:t>
            </a:r>
            <a:r>
              <a:rPr lang="en-US" altLang="ja-JP" dirty="0"/>
              <a:t/>
            </a:r>
            <a:br>
              <a:rPr lang="en-US" altLang="ja-JP" dirty="0"/>
            </a:br>
            <a:r>
              <a:rPr lang="en-US" altLang="ja-JP" dirty="0" smtClean="0"/>
              <a:t/>
            </a:r>
            <a:br>
              <a:rPr lang="en-US" altLang="ja-JP" dirty="0" smtClean="0"/>
            </a:br>
            <a:r>
              <a:rPr lang="ja-JP" altLang="en-US" dirty="0">
                <a:latin typeface="ＭＳ Ｐゴシック" panose="020B0600070205080204" pitchFamily="50" charset="-128"/>
                <a:ea typeface="ＭＳ Ｐゴシック" panose="020B0600070205080204" pitchFamily="50" charset="-128"/>
              </a:rPr>
              <a:t>府庁における改革の一覧、</a:t>
            </a:r>
            <a:r>
              <a:rPr lang="ja-JP" altLang="en-US" dirty="0" smtClean="0">
                <a:latin typeface="ＭＳ Ｐゴシック" panose="020B0600070205080204" pitchFamily="50" charset="-128"/>
                <a:ea typeface="ＭＳ Ｐゴシック" panose="020B0600070205080204" pitchFamily="50" charset="-128"/>
              </a:rPr>
              <a:t>個票</a:t>
            </a:r>
            <a:endParaRPr kumimoji="1" lang="ja-JP" altLang="en-US" dirty="0"/>
          </a:p>
        </p:txBody>
      </p:sp>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169</a:t>
            </a:fld>
            <a:endParaRPr kumimoji="1" lang="ja-JP" altLang="en-US" dirty="0"/>
          </a:p>
        </p:txBody>
      </p:sp>
    </p:spTree>
    <p:extLst>
      <p:ext uri="{BB962C8B-B14F-4D97-AF65-F5344CB8AC3E}">
        <p14:creationId xmlns:p14="http://schemas.microsoft.com/office/powerpoint/2010/main" val="36856352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460432" y="6489912"/>
            <a:ext cx="683568" cy="369332"/>
          </a:xfrm>
          <a:prstGeom prst="rect">
            <a:avLst/>
          </a:prstGeom>
          <a:noFill/>
        </p:spPr>
        <p:txBody>
          <a:bodyPr wrap="square" rtlCol="0">
            <a:spAutoFit/>
          </a:bodyPr>
          <a:lstStyle/>
          <a:p>
            <a:pPr algn="r"/>
            <a:fld id="{9C53C868-FF21-494D-AF88-8B2AF852388B}" type="slidenum">
              <a:rPr kumimoji="1" lang="ja-JP" altLang="en-US" smtClean="0"/>
              <a:pPr algn="r"/>
              <a:t>170</a:t>
            </a:fld>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48" y="59424"/>
            <a:ext cx="8550696" cy="657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8887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460432" y="6563064"/>
            <a:ext cx="683568" cy="369332"/>
          </a:xfrm>
          <a:prstGeom prst="rect">
            <a:avLst/>
          </a:prstGeom>
          <a:noFill/>
        </p:spPr>
        <p:txBody>
          <a:bodyPr wrap="square" rtlCol="0">
            <a:spAutoFit/>
          </a:bodyPr>
          <a:lstStyle/>
          <a:p>
            <a:pPr algn="r"/>
            <a:fld id="{9C53C868-FF21-494D-AF88-8B2AF852388B}" type="slidenum">
              <a:rPr kumimoji="1" lang="ja-JP" altLang="en-US" smtClean="0"/>
              <a:pPr algn="r"/>
              <a:t>171</a:t>
            </a:fld>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88" y="163062"/>
            <a:ext cx="8892152" cy="640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95826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172</a:t>
            </a:fld>
            <a:endParaRPr kumimoji="1"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9164"/>
            <a:ext cx="8838963" cy="636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68438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173</a:t>
            </a:fld>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27" y="175084"/>
            <a:ext cx="8838963" cy="636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68438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174</a:t>
            </a:fld>
            <a:endParaRPr kumimoji="1" lang="ja-JP"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2858"/>
            <a:ext cx="8748033" cy="629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68438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175</a:t>
            </a:fld>
            <a:endParaRPr kumimoji="1" lang="ja-JP"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92" y="116240"/>
            <a:ext cx="8763714"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6843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176</a:t>
            </a:fld>
            <a:endParaRPr kumimoji="1" lang="ja-JP"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5568"/>
            <a:ext cx="8792029" cy="632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75955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177</a:t>
            </a:fld>
            <a:endParaRPr kumimoji="1" lang="ja-JP"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9495"/>
            <a:ext cx="8756104" cy="630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68438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178</a:t>
            </a:fld>
            <a:endParaRPr kumimoji="1" lang="ja-JP"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84976" cy="484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684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13850" y="898607"/>
            <a:ext cx="8478630" cy="830997"/>
          </a:xfrm>
          <a:prstGeom prst="rect">
            <a:avLst/>
          </a:prstGeom>
        </p:spPr>
        <p:txBody>
          <a:bodyPr wrap="square">
            <a:spAutoFit/>
          </a:bodyPr>
          <a:lstStyle/>
          <a:p>
            <a:r>
              <a:rPr lang="en-US" altLang="ja-JP" sz="1600" dirty="0" smtClean="0">
                <a:latin typeface="+mn-ea"/>
                <a:cs typeface="Meiryo UI" panose="020B0604030504040204" pitchFamily="50" charset="-128"/>
              </a:rPr>
              <a:t>2011</a:t>
            </a:r>
            <a:r>
              <a:rPr lang="ja-JP" altLang="en-US" sz="1600" dirty="0" smtClean="0">
                <a:latin typeface="+mn-ea"/>
                <a:cs typeface="Meiryo UI" panose="020B0604030504040204" pitchFamily="50" charset="-128"/>
              </a:rPr>
              <a:t>年度</a:t>
            </a:r>
            <a:r>
              <a:rPr lang="ja-JP" altLang="en-US" sz="1600" dirty="0">
                <a:latin typeface="+mn-ea"/>
                <a:cs typeface="Meiryo UI" panose="020B0604030504040204" pitchFamily="50" charset="-128"/>
              </a:rPr>
              <a:t>から債権</a:t>
            </a:r>
            <a:r>
              <a:rPr lang="ja-JP" altLang="en-US" sz="1600" dirty="0" smtClean="0">
                <a:latin typeface="+mn-ea"/>
                <a:cs typeface="Meiryo UI" panose="020B0604030504040204" pitchFamily="50" charset="-128"/>
              </a:rPr>
              <a:t>回収</a:t>
            </a:r>
            <a:r>
              <a:rPr lang="ja-JP" altLang="en-US" sz="1600" dirty="0">
                <a:latin typeface="+mn-ea"/>
                <a:cs typeface="Meiryo UI" panose="020B0604030504040204" pitchFamily="50" charset="-128"/>
              </a:rPr>
              <a:t>・整理</a:t>
            </a:r>
            <a:r>
              <a:rPr lang="ja-JP" altLang="en-US" sz="1600" dirty="0" smtClean="0">
                <a:latin typeface="+mn-ea"/>
                <a:cs typeface="Meiryo UI" panose="020B0604030504040204" pitchFamily="50" charset="-128"/>
              </a:rPr>
              <a:t>の</a:t>
            </a:r>
            <a:r>
              <a:rPr lang="ja-JP" altLang="en-US" sz="1600" dirty="0">
                <a:latin typeface="+mn-ea"/>
                <a:cs typeface="Meiryo UI" panose="020B0604030504040204" pitchFamily="50" charset="-128"/>
              </a:rPr>
              <a:t>専属グループを</a:t>
            </a:r>
            <a:r>
              <a:rPr lang="ja-JP" altLang="en-US" sz="1600" dirty="0" smtClean="0">
                <a:latin typeface="+mn-ea"/>
                <a:cs typeface="Meiryo UI" panose="020B0604030504040204" pitchFamily="50" charset="-128"/>
              </a:rPr>
              <a:t>設置。</a:t>
            </a:r>
            <a:endParaRPr lang="en-US" altLang="ja-JP" sz="1600" dirty="0" smtClean="0">
              <a:latin typeface="+mn-ea"/>
              <a:cs typeface="Meiryo UI" panose="020B0604030504040204" pitchFamily="50" charset="-128"/>
            </a:endParaRPr>
          </a:p>
          <a:p>
            <a:r>
              <a:rPr lang="en-US" altLang="ja-JP" sz="1600" dirty="0" smtClean="0">
                <a:latin typeface="+mn-ea"/>
                <a:cs typeface="Meiryo UI" panose="020B0604030504040204" pitchFamily="50" charset="-128"/>
              </a:rPr>
              <a:t>2010</a:t>
            </a:r>
            <a:r>
              <a:rPr lang="ja-JP" altLang="en-US" sz="1600" dirty="0" smtClean="0">
                <a:latin typeface="+mn-ea"/>
                <a:cs typeface="Meiryo UI" panose="020B0604030504040204" pitchFamily="50" charset="-128"/>
              </a:rPr>
              <a:t>年度期首に</a:t>
            </a:r>
            <a:r>
              <a:rPr lang="en-US" altLang="ja-JP" sz="1600" dirty="0">
                <a:latin typeface="+mn-ea"/>
                <a:cs typeface="Meiryo UI" panose="020B0604030504040204" pitchFamily="50" charset="-128"/>
              </a:rPr>
              <a:t>342</a:t>
            </a:r>
            <a:r>
              <a:rPr lang="ja-JP" altLang="en-US" sz="1600" dirty="0" smtClean="0">
                <a:latin typeface="+mn-ea"/>
                <a:cs typeface="Meiryo UI" panose="020B0604030504040204" pitchFamily="50" charset="-128"/>
              </a:rPr>
              <a:t>億円に上っていた滞納債権について、毎年度策定する「債権回収・整理計画」の目標を上回る処理を行ったことにより、</a:t>
            </a:r>
            <a:r>
              <a:rPr lang="en-US" altLang="ja-JP" sz="1600" dirty="0" smtClean="0">
                <a:latin typeface="+mn-ea"/>
                <a:cs typeface="Meiryo UI" panose="020B0604030504040204" pitchFamily="50" charset="-128"/>
              </a:rPr>
              <a:t>3</a:t>
            </a:r>
            <a:r>
              <a:rPr lang="ja-JP" altLang="en-US" sz="1600" dirty="0" smtClean="0">
                <a:latin typeface="+mn-ea"/>
                <a:cs typeface="Meiryo UI" panose="020B0604030504040204" pitchFamily="50" charset="-128"/>
              </a:rPr>
              <a:t>か年で</a:t>
            </a:r>
            <a:r>
              <a:rPr lang="en-US" altLang="ja-JP" sz="1600" dirty="0" smtClean="0">
                <a:latin typeface="+mn-ea"/>
                <a:cs typeface="Meiryo UI" panose="020B0604030504040204" pitchFamily="50" charset="-128"/>
              </a:rPr>
              <a:t>75</a:t>
            </a:r>
            <a:r>
              <a:rPr lang="ja-JP" altLang="en-US" sz="1600" dirty="0" smtClean="0">
                <a:latin typeface="+mn-ea"/>
                <a:cs typeface="Meiryo UI" panose="020B0604030504040204" pitchFamily="50" charset="-128"/>
              </a:rPr>
              <a:t>億円（</a:t>
            </a:r>
            <a:r>
              <a:rPr lang="en-US" altLang="ja-JP" sz="1600" dirty="0" smtClean="0">
                <a:latin typeface="+mn-ea"/>
                <a:cs typeface="Meiryo UI" panose="020B0604030504040204" pitchFamily="50" charset="-128"/>
              </a:rPr>
              <a:t>21.9</a:t>
            </a:r>
            <a:r>
              <a:rPr lang="ja-JP" altLang="en-US" sz="1600" dirty="0" smtClean="0">
                <a:latin typeface="+mn-ea"/>
                <a:cs typeface="Meiryo UI" panose="020B0604030504040204" pitchFamily="50" charset="-128"/>
              </a:rPr>
              <a:t>％）を圧縮した。</a:t>
            </a:r>
            <a:endParaRPr lang="en-US" altLang="ja-JP" sz="1600" dirty="0" smtClean="0">
              <a:latin typeface="+mn-ea"/>
              <a:cs typeface="Meiryo UI" panose="020B0604030504040204" pitchFamily="50" charset="-128"/>
            </a:endParaRPr>
          </a:p>
        </p:txBody>
      </p:sp>
      <p:sp>
        <p:nvSpPr>
          <p:cNvPr id="5" name="正方形/長方形 4"/>
          <p:cNvSpPr/>
          <p:nvPr/>
        </p:nvSpPr>
        <p:spPr>
          <a:xfrm>
            <a:off x="354112" y="390776"/>
            <a:ext cx="2339102" cy="338554"/>
          </a:xfrm>
          <a:prstGeom prst="rect">
            <a:avLst/>
          </a:prstGeom>
        </p:spPr>
        <p:txBody>
          <a:bodyPr wrap="none">
            <a:spAutoFit/>
          </a:bodyPr>
          <a:lstStyle/>
          <a:p>
            <a:pPr algn="ctr"/>
            <a:r>
              <a:rPr lang="ja-JP" altLang="en-US" sz="1600" dirty="0" smtClean="0">
                <a:latin typeface="+mn-ea"/>
                <a:cs typeface="Meiryo UI" panose="020B0604030504040204" pitchFamily="50" charset="-128"/>
              </a:rPr>
              <a:t>■</a:t>
            </a:r>
            <a:r>
              <a:rPr lang="ja-JP" altLang="en-US" sz="1600" smtClean="0">
                <a:latin typeface="+mn-ea"/>
                <a:cs typeface="Meiryo UI" panose="020B0604030504040204" pitchFamily="50" charset="-128"/>
              </a:rPr>
              <a:t>滞納債権の</a:t>
            </a:r>
            <a:r>
              <a:rPr lang="ja-JP" altLang="en-US" sz="1600" dirty="0" smtClean="0">
                <a:latin typeface="+mn-ea"/>
                <a:cs typeface="Meiryo UI" panose="020B0604030504040204" pitchFamily="50" charset="-128"/>
              </a:rPr>
              <a:t>回収</a:t>
            </a:r>
            <a:r>
              <a:rPr lang="ja-JP" altLang="en-US" sz="1600" dirty="0">
                <a:latin typeface="+mn-ea"/>
                <a:cs typeface="Meiryo UI" panose="020B0604030504040204" pitchFamily="50" charset="-128"/>
              </a:rPr>
              <a:t>・</a:t>
            </a:r>
            <a:r>
              <a:rPr lang="ja-JP" altLang="en-US" sz="1600" dirty="0" smtClean="0">
                <a:latin typeface="+mn-ea"/>
                <a:cs typeface="Meiryo UI" panose="020B0604030504040204" pitchFamily="50" charset="-128"/>
              </a:rPr>
              <a:t>整理</a:t>
            </a:r>
            <a:endParaRPr lang="ja-JP" altLang="en-US" sz="1600" dirty="0">
              <a:latin typeface="+mn-ea"/>
              <a:cs typeface="Meiryo UI" panose="020B0604030504040204" pitchFamily="50" charset="-128"/>
            </a:endParaRPr>
          </a:p>
        </p:txBody>
      </p:sp>
      <p:sp>
        <p:nvSpPr>
          <p:cNvPr id="6" name="テキスト ボックス 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17</a:t>
            </a:fld>
            <a:endParaRPr kumimoji="1" lang="ja-JP" altLang="en-US" dirty="0"/>
          </a:p>
        </p:txBody>
      </p:sp>
      <p:sp>
        <p:nvSpPr>
          <p:cNvPr id="19" name="テキスト ボックス 18"/>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２．（５）</a:t>
            </a:r>
            <a:endParaRPr lang="en-US" altLang="ja-JP" sz="1600" u="sng"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1049"/>
            <a:ext cx="6821487" cy="485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881750"/>
            <a:ext cx="605313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10820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政策立案手法の刷新／データに基づく府民ニーズの分析</a:t>
            </a:r>
            <a:endParaRPr kumimoji="1" lang="en-US" altLang="ja-JP" sz="1600" u="sng" dirty="0" smtClean="0"/>
          </a:p>
        </p:txBody>
      </p:sp>
      <p:sp>
        <p:nvSpPr>
          <p:cNvPr id="5" name="テキスト ボックス 4"/>
          <p:cNvSpPr txBox="1"/>
          <p:nvPr/>
        </p:nvSpPr>
        <p:spPr>
          <a:xfrm>
            <a:off x="-48768" y="476672"/>
            <a:ext cx="2411760" cy="4401205"/>
          </a:xfrm>
          <a:prstGeom prst="rect">
            <a:avLst/>
          </a:prstGeom>
          <a:noFill/>
        </p:spPr>
        <p:txBody>
          <a:bodyPr wrap="square" rtlCol="0">
            <a:spAutoFit/>
          </a:bodyPr>
          <a:lstStyle/>
          <a:p>
            <a:r>
              <a:rPr kumimoji="1" lang="ja-JP" altLang="en-US" sz="1400" dirty="0" smtClean="0"/>
              <a:t>①分野：府政運営　</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政策企画部</a:t>
            </a:r>
            <a:endParaRPr kumimoji="1" lang="en-US" altLang="ja-JP" sz="1400" dirty="0" smtClean="0"/>
          </a:p>
          <a:p>
            <a:r>
              <a:rPr lang="ja-JP" altLang="en-US" sz="1400" dirty="0"/>
              <a:t>　</a:t>
            </a:r>
            <a:r>
              <a:rPr lang="ja-JP" altLang="en-US" sz="1400" dirty="0" smtClean="0"/>
              <a:t>　</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kumimoji="1" lang="en-US" altLang="ja-JP" sz="1400" dirty="0" smtClean="0"/>
              <a:t>2008</a:t>
            </a:r>
            <a:r>
              <a:rPr kumimoji="1" lang="ja-JP" altLang="en-US" sz="1400" dirty="0" smtClean="0"/>
              <a:t>年</a:t>
            </a:r>
            <a:r>
              <a:rPr kumimoji="1" lang="en-US" altLang="ja-JP" sz="1400" dirty="0" smtClean="0"/>
              <a:t>3</a:t>
            </a:r>
            <a:r>
              <a:rPr kumimoji="1" lang="ja-JP" altLang="en-US" sz="1400" dirty="0" smtClean="0"/>
              <a:t>月</a:t>
            </a:r>
            <a:r>
              <a:rPr lang="ja-JP" altLang="en-US" sz="1400" dirty="0"/>
              <a:t>　</a:t>
            </a:r>
            <a:endParaRPr kumimoji="1" lang="en-US" altLang="ja-JP" sz="1400" dirty="0" smtClean="0"/>
          </a:p>
          <a:p>
            <a:r>
              <a:rPr kumimoji="1" lang="ja-JP" altLang="en-US" sz="1400" dirty="0" smtClean="0"/>
              <a:t>　　政策ﾏｰｹﾃｨﾝｸ･ﾞﾘｻｰﾁﾁｰﾑ</a:t>
            </a:r>
            <a:endParaRPr kumimoji="1" lang="en-US" altLang="ja-JP" sz="1400" dirty="0" smtClean="0"/>
          </a:p>
          <a:p>
            <a:r>
              <a:rPr kumimoji="1" lang="ja-JP" altLang="en-US" sz="1400" dirty="0" smtClean="0"/>
              <a:t>　発足</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2022099425"/>
              </p:ext>
            </p:extLst>
          </p:nvPr>
        </p:nvGraphicFramePr>
        <p:xfrm>
          <a:off x="2267744" y="4766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46536">
                <a:tc>
                  <a:txBody>
                    <a:bodyPr/>
                    <a:lstStyle/>
                    <a:p>
                      <a:pPr algn="l"/>
                      <a:r>
                        <a:rPr kumimoji="1" lang="ja-JP" altLang="en-US" sz="1200" dirty="0" smtClean="0"/>
                        <a:t>・施策立案やサービス提供が、一部住民や関係団体等の声、府職員の経験則に頼りがち。</a:t>
                      </a:r>
                    </a:p>
                    <a:p>
                      <a:pPr algn="l"/>
                      <a:endParaRPr kumimoji="1" lang="en-US" altLang="ja-JP" sz="1200" dirty="0" smtClean="0"/>
                    </a:p>
                    <a:p>
                      <a:pPr algn="l"/>
                      <a:r>
                        <a:rPr kumimoji="1" lang="ja-JP" altLang="en-US" sz="1200" dirty="0" smtClean="0"/>
                        <a:t>・既存施策の進捗管理や撤退ﾙｰﾙなどのチェック機能が不十分。</a:t>
                      </a:r>
                      <a:endParaRPr kumimoji="1" lang="en-US" altLang="ja-JP" sz="1200" dirty="0" smtClean="0"/>
                    </a:p>
                    <a:p>
                      <a:pPr algn="l"/>
                      <a:endParaRPr kumimoji="1" lang="en-US" altLang="ja-JP" sz="1200" dirty="0" smtClean="0"/>
                    </a:p>
                    <a:p>
                      <a:pPr algn="l"/>
                      <a:r>
                        <a:rPr kumimoji="1" lang="ja-JP" altLang="en-US" sz="1200" dirty="0" smtClean="0"/>
                        <a:t>・施策目標の進捗管理などは各部局が案件ごとに独自調査を実施するなど非効率。</a:t>
                      </a:r>
                    </a:p>
                    <a:p>
                      <a:pPr algn="l"/>
                      <a:endParaRPr kumimoji="1" lang="ja-JP" altLang="en-US" sz="1200" dirty="0" smtClean="0"/>
                    </a:p>
                    <a:p>
                      <a:pPr algn="l"/>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200" dirty="0" smtClean="0"/>
                        <a:t>・府民目線での施策構築を目的にＰＤＣＡサイクルに「民意」の視点を導入する。</a:t>
                      </a:r>
                      <a:endParaRPr kumimoji="1" lang="en-US" altLang="ja-JP" sz="1200" dirty="0" smtClean="0"/>
                    </a:p>
                    <a:p>
                      <a:pPr algn="l"/>
                      <a:endParaRPr kumimoji="1" lang="en-US" altLang="ja-JP" sz="1200" dirty="0" smtClean="0"/>
                    </a:p>
                    <a:p>
                      <a:pPr algn="l"/>
                      <a:r>
                        <a:rPr kumimoji="1" lang="ja-JP" altLang="en-US" sz="1200" dirty="0" smtClean="0"/>
                        <a:t>・</a:t>
                      </a:r>
                      <a:r>
                        <a:rPr kumimoji="1" lang="ja-JP" altLang="en-US" sz="1200" dirty="0" smtClean="0">
                          <a:solidFill>
                            <a:schemeClr val="tx1"/>
                          </a:solidFill>
                        </a:rPr>
                        <a:t>府民のニーズを迅速かつ的確に把握できるようなマーケティング</a:t>
                      </a:r>
                      <a:r>
                        <a:rPr kumimoji="1" lang="ja-JP" altLang="en-US" sz="1200" dirty="0" smtClean="0"/>
                        <a:t>・リサーチ手法を企業マーケティングを参考にしながら開発し導入する。</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・これにより、府民目線の施策構築と施策のチェック機能の強化及び業務の効率化を図る。</a:t>
                      </a:r>
                    </a:p>
                    <a:p>
                      <a:pPr algn="l"/>
                      <a:endParaRPr kumimoji="1" lang="en-US" altLang="ja-JP" sz="1200" dirty="0" smtClean="0"/>
                    </a:p>
                    <a:p>
                      <a:pPr algn="l"/>
                      <a:endParaRPr kumimoji="1" lang="en-US" altLang="ja-JP" sz="1200" dirty="0" smtClean="0"/>
                    </a:p>
                    <a:p>
                      <a:pPr algn="l"/>
                      <a:endParaRPr kumimoji="1" lang="en-US" altLang="ja-JP" sz="1200" dirty="0" smtClean="0"/>
                    </a:p>
                    <a:p>
                      <a:pPr algn="l"/>
                      <a:endParaRPr kumimoji="1" lang="en-US" altLang="ja-JP" sz="1200" dirty="0" smtClean="0"/>
                    </a:p>
                    <a:p>
                      <a:pPr algn="l"/>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・大阪府独自の「政策マーケティング・リサーチ」手法を開発するとともに、インターネットによるスピーディーなアンケート調査の仕組みを構築し導入。</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a:t>
                      </a:r>
                      <a:r>
                        <a:rPr kumimoji="1" lang="en-US" altLang="ja-JP" sz="1200" dirty="0" smtClean="0">
                          <a:solidFill>
                            <a:schemeClr val="tx1"/>
                          </a:solidFill>
                        </a:rPr>
                        <a:t>MR</a:t>
                      </a:r>
                      <a:r>
                        <a:rPr kumimoji="1" lang="ja-JP" altLang="en-US" sz="1200" dirty="0" smtClean="0">
                          <a:solidFill>
                            <a:schemeClr val="tx1"/>
                          </a:solidFill>
                        </a:rPr>
                        <a:t>手法による調査実績（</a:t>
                      </a:r>
                      <a:r>
                        <a:rPr kumimoji="1" lang="en-US" altLang="ja-JP" sz="1200" dirty="0" smtClean="0">
                          <a:solidFill>
                            <a:schemeClr val="tx1"/>
                          </a:solidFill>
                        </a:rPr>
                        <a:t>Q</a:t>
                      </a:r>
                      <a:r>
                        <a:rPr kumimoji="1" lang="ja-JP" altLang="en-US" sz="1200" dirty="0" smtClean="0">
                          <a:solidFill>
                            <a:schemeClr val="tx1"/>
                          </a:solidFill>
                        </a:rPr>
                        <a:t>ネット分）</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a:t>
                      </a:r>
                      <a:r>
                        <a:rPr kumimoji="1" lang="en-US" altLang="ja-JP" sz="1200" dirty="0" smtClean="0">
                          <a:solidFill>
                            <a:schemeClr val="tx1"/>
                          </a:solidFill>
                        </a:rPr>
                        <a:t>2013</a:t>
                      </a:r>
                      <a:r>
                        <a:rPr kumimoji="1" lang="ja-JP" altLang="en-US" sz="1200" dirty="0" smtClean="0">
                          <a:solidFill>
                            <a:schemeClr val="tx1"/>
                          </a:solidFill>
                        </a:rPr>
                        <a:t>年度２３件</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a:t>
                      </a:r>
                      <a:r>
                        <a:rPr kumimoji="1" lang="en-US" altLang="ja-JP" sz="1200" dirty="0" smtClean="0">
                          <a:solidFill>
                            <a:schemeClr val="tx1"/>
                          </a:solidFill>
                        </a:rPr>
                        <a:t>2012</a:t>
                      </a:r>
                      <a:r>
                        <a:rPr kumimoji="1" lang="ja-JP" altLang="en-US" sz="1200" dirty="0" smtClean="0">
                          <a:solidFill>
                            <a:schemeClr val="tx1"/>
                          </a:solidFill>
                        </a:rPr>
                        <a:t>年度２７件</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・専属のＭＲＴ（ﾏｰｹﾃｨﾝｸﾞ・ﾘｻｰﾁ・ﾁｰﾑ）を設置し、リサーチプランや調査票作り、結果分析までを一貫して実施し、事業部局へフィードバック。</a:t>
                      </a: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ja-JP" altLang="en-US"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200" dirty="0" smtClean="0">
                          <a:solidFill>
                            <a:schemeClr val="tx1"/>
                          </a:solidFill>
                        </a:rPr>
                        <a:t>・府民ニーズをきめ細かくスピーディーに把握し、確度の高い分析に基づく施策立案やサービス提供が可能になった。</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具体事例</a:t>
                      </a:r>
                      <a:r>
                        <a:rPr kumimoji="1" lang="en-US" altLang="ja-JP" sz="1200" dirty="0" smtClean="0">
                          <a:solidFill>
                            <a:schemeClr val="tx1"/>
                          </a:solidFill>
                        </a:rPr>
                        <a:t>】</a:t>
                      </a:r>
                    </a:p>
                    <a:p>
                      <a:pPr marL="85725" indent="0" algn="l"/>
                      <a:r>
                        <a:rPr kumimoji="1" lang="en-US" altLang="ja-JP" sz="1200" dirty="0" smtClean="0">
                          <a:solidFill>
                            <a:schemeClr val="tx1"/>
                          </a:solidFill>
                        </a:rPr>
                        <a:t>-</a:t>
                      </a:r>
                      <a:r>
                        <a:rPr kumimoji="1" lang="ja-JP" altLang="en-US" sz="1200" dirty="0" smtClean="0">
                          <a:solidFill>
                            <a:schemeClr val="tx1"/>
                          </a:solidFill>
                        </a:rPr>
                        <a:t>創エネ設備等融資事業の融資対象機器及び融資限度額の拡充</a:t>
                      </a:r>
                      <a:endParaRPr kumimoji="1" lang="en-US" altLang="ja-JP" sz="1200" dirty="0" smtClean="0">
                        <a:solidFill>
                          <a:schemeClr val="tx1"/>
                        </a:solidFill>
                      </a:endParaRPr>
                    </a:p>
                    <a:p>
                      <a:pPr marL="85725" indent="0" algn="l"/>
                      <a:r>
                        <a:rPr kumimoji="1" lang="en-US" altLang="ja-JP" sz="1200" dirty="0" smtClean="0">
                          <a:solidFill>
                            <a:schemeClr val="tx1"/>
                          </a:solidFill>
                        </a:rPr>
                        <a:t>-</a:t>
                      </a:r>
                      <a:r>
                        <a:rPr kumimoji="1" lang="ja-JP" altLang="en-US" sz="1200" dirty="0" smtClean="0">
                          <a:solidFill>
                            <a:schemeClr val="tx1"/>
                          </a:solidFill>
                        </a:rPr>
                        <a:t>「府立臨海ｽﾎﾟｰﾂｾﾝﾀｰのﾘﾋﾟｰﾄ率の低さを改善するため</a:t>
                      </a:r>
                      <a:r>
                        <a:rPr kumimoji="1" lang="en-US" altLang="ja-JP" sz="1200" dirty="0" smtClean="0">
                          <a:solidFill>
                            <a:schemeClr val="tx1"/>
                          </a:solidFill>
                        </a:rPr>
                        <a:t>､</a:t>
                      </a:r>
                      <a:r>
                        <a:rPr kumimoji="1" lang="ja-JP" altLang="en-US" sz="1200" dirty="0" smtClean="0">
                          <a:solidFill>
                            <a:schemeClr val="tx1"/>
                          </a:solidFill>
                        </a:rPr>
                        <a:t>新たに</a:t>
                      </a:r>
                      <a:r>
                        <a:rPr kumimoji="1" lang="en-US" altLang="ja-JP" sz="1200" dirty="0" smtClean="0">
                          <a:solidFill>
                            <a:schemeClr val="tx1"/>
                          </a:solidFill>
                        </a:rPr>
                        <a:t>WEB</a:t>
                      </a:r>
                      <a:r>
                        <a:rPr kumimoji="1" lang="ja-JP" altLang="en-US" sz="1200" dirty="0" smtClean="0">
                          <a:solidFill>
                            <a:schemeClr val="tx1"/>
                          </a:solidFill>
                        </a:rPr>
                        <a:t>会員システムを導入し</a:t>
                      </a:r>
                      <a:r>
                        <a:rPr kumimoji="1" lang="en-US" altLang="ja-JP" sz="1200" dirty="0" smtClean="0">
                          <a:solidFill>
                            <a:schemeClr val="tx1"/>
                          </a:solidFill>
                        </a:rPr>
                        <a:t>､</a:t>
                      </a:r>
                      <a:r>
                        <a:rPr kumimoji="1" lang="ja-JP" altLang="en-US" sz="1200" dirty="0" smtClean="0">
                          <a:solidFill>
                            <a:schemeClr val="tx1"/>
                          </a:solidFill>
                        </a:rPr>
                        <a:t>会員向けｲﾍﾞﾝﾄ情報の発信を実施</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・施策目標の達成度を定期的、客観的にチェックできる手法が確立できた。</a:t>
                      </a:r>
                    </a:p>
                    <a:p>
                      <a:pPr algn="l"/>
                      <a:endParaRPr kumimoji="1" lang="en-US" altLang="ja-JP" sz="1200" dirty="0" smtClean="0">
                        <a:solidFill>
                          <a:schemeClr val="tx1"/>
                        </a:solidFill>
                      </a:endParaRPr>
                    </a:p>
                    <a:p>
                      <a:pPr algn="l"/>
                      <a:r>
                        <a:rPr kumimoji="1" lang="ja-JP" altLang="en-US" sz="1200" dirty="0" smtClean="0">
                          <a:solidFill>
                            <a:schemeClr val="tx1"/>
                          </a:solidFill>
                        </a:rPr>
                        <a:t>・各部局の施策目標の達成状況等をまとめてＭＲＴがリサーチすることで業務の効率化が図れた。</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179</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Ａ</a:t>
            </a:r>
            <a:r>
              <a:rPr lang="ja-JP" altLang="en-US" sz="1400" u="sng" dirty="0" smtClean="0"/>
              <a:t>（２５）</a:t>
            </a:r>
            <a:endParaRPr lang="en-US" altLang="ja-JP" sz="1400" u="sng" dirty="0" smtClean="0"/>
          </a:p>
        </p:txBody>
      </p:sp>
    </p:spTree>
    <p:extLst>
      <p:ext uri="{BB962C8B-B14F-4D97-AF65-F5344CB8AC3E}">
        <p14:creationId xmlns:p14="http://schemas.microsoft.com/office/powerpoint/2010/main" val="315089692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全庁的な意思決定のあり方の見直し（戦略本部会議の設置・運営）</a:t>
            </a:r>
            <a:endParaRPr kumimoji="1" lang="en-US" altLang="ja-JP" sz="1600" u="sng" dirty="0" smtClean="0"/>
          </a:p>
        </p:txBody>
      </p:sp>
      <p:sp>
        <p:nvSpPr>
          <p:cNvPr id="5" name="テキスト ボックス 4"/>
          <p:cNvSpPr txBox="1"/>
          <p:nvPr/>
        </p:nvSpPr>
        <p:spPr>
          <a:xfrm>
            <a:off x="0" y="476672"/>
            <a:ext cx="2411760" cy="4401205"/>
          </a:xfrm>
          <a:prstGeom prst="rect">
            <a:avLst/>
          </a:prstGeom>
          <a:noFill/>
        </p:spPr>
        <p:txBody>
          <a:bodyPr wrap="square" rtlCol="0">
            <a:spAutoFit/>
          </a:bodyPr>
          <a:lstStyle/>
          <a:p>
            <a:r>
              <a:rPr kumimoji="1" lang="ja-JP" altLang="en-US" sz="1400" dirty="0" smtClean="0"/>
              <a:t>①分野：府政運営</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a:t>
            </a:r>
            <a:r>
              <a:rPr lang="ja-JP" altLang="en-US" sz="1400" dirty="0"/>
              <a:t>□</a:t>
            </a:r>
            <a:r>
              <a:rPr lang="ja-JP" altLang="en-US" sz="1400" dirty="0" smtClean="0"/>
              <a:t>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a:t>
            </a:r>
            <a:r>
              <a:rPr lang="ja-JP" altLang="en-US" sz="1400" dirty="0"/>
              <a:t>☑</a:t>
            </a:r>
            <a:r>
              <a:rPr lang="ja-JP" altLang="en-US" sz="1400" dirty="0" smtClean="0"/>
              <a:t>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a:t>政策企画部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kumimoji="1" lang="en-US" altLang="ja-JP" sz="1400" dirty="0" smtClean="0"/>
              <a:t>2008</a:t>
            </a:r>
            <a:r>
              <a:rPr kumimoji="1" lang="ja-JP" altLang="en-US" sz="1400" dirty="0" smtClean="0"/>
              <a:t>年</a:t>
            </a:r>
            <a:r>
              <a:rPr lang="en-US" altLang="ja-JP" sz="1400" dirty="0" smtClean="0"/>
              <a:t>8</a:t>
            </a:r>
            <a:r>
              <a:rPr lang="ja-JP" altLang="en-US" sz="1400" dirty="0" smtClean="0"/>
              <a:t>月</a:t>
            </a:r>
            <a:endParaRPr lang="en-US" altLang="ja-JP" sz="1400" dirty="0" smtClean="0"/>
          </a:p>
          <a:p>
            <a:r>
              <a:rPr lang="ja-JP" altLang="en-US" sz="1400" dirty="0"/>
              <a:t>　</a:t>
            </a:r>
            <a:r>
              <a:rPr lang="ja-JP" altLang="en-US" sz="1400" dirty="0" smtClean="0"/>
              <a:t>　　　　　経営企画会議設置</a:t>
            </a:r>
            <a:endParaRPr lang="en-US" altLang="ja-JP" sz="1400" dirty="0" smtClean="0"/>
          </a:p>
          <a:p>
            <a:r>
              <a:rPr kumimoji="1" lang="ja-JP" altLang="en-US" sz="1400" dirty="0"/>
              <a:t>　</a:t>
            </a:r>
            <a:r>
              <a:rPr kumimoji="1" lang="ja-JP" altLang="en-US" sz="1400" dirty="0" smtClean="0"/>
              <a:t>　</a:t>
            </a:r>
            <a:r>
              <a:rPr kumimoji="1" lang="en-US" altLang="ja-JP" sz="1400" dirty="0" smtClean="0"/>
              <a:t>2009</a:t>
            </a:r>
            <a:r>
              <a:rPr kumimoji="1" lang="ja-JP" altLang="en-US" sz="1400" dirty="0" smtClean="0"/>
              <a:t>年</a:t>
            </a:r>
            <a:r>
              <a:rPr kumimoji="1" lang="en-US" altLang="ja-JP" sz="1400" dirty="0" smtClean="0"/>
              <a:t>4</a:t>
            </a:r>
            <a:r>
              <a:rPr kumimoji="1" lang="ja-JP" altLang="en-US" sz="1400" dirty="0" smtClean="0"/>
              <a:t>月</a:t>
            </a:r>
            <a:endParaRPr kumimoji="1" lang="en-US" altLang="ja-JP" sz="1400" dirty="0" smtClean="0"/>
          </a:p>
          <a:p>
            <a:r>
              <a:rPr lang="ja-JP" altLang="en-US" sz="1400" dirty="0"/>
              <a:t>　</a:t>
            </a:r>
            <a:r>
              <a:rPr lang="ja-JP" altLang="en-US" sz="1400" dirty="0" smtClean="0"/>
              <a:t>　　　　　戦略本部会議設置</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3255194794"/>
              </p:ext>
            </p:extLst>
          </p:nvPr>
        </p:nvGraphicFramePr>
        <p:xfrm>
          <a:off x="2339752" y="332656"/>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solidFill>
                            <a:schemeClr val="tx1"/>
                          </a:solidFill>
                        </a:rPr>
                        <a:t>・</a:t>
                      </a:r>
                      <a:r>
                        <a:rPr kumimoji="1" lang="en-US" altLang="ja-JP" sz="1200" dirty="0" smtClean="0">
                          <a:solidFill>
                            <a:schemeClr val="tx1"/>
                          </a:solidFill>
                        </a:rPr>
                        <a:t>2008</a:t>
                      </a:r>
                      <a:r>
                        <a:rPr kumimoji="1" lang="ja-JP" altLang="en-US" sz="1200" dirty="0" smtClean="0">
                          <a:solidFill>
                            <a:schemeClr val="tx1"/>
                          </a:solidFill>
                        </a:rPr>
                        <a:t>年に過去のプロジェクトの検証を行ったところ、当初の需要見通しや採算面、関係者間のリスク負担などの課題について、十分な検討が行われずに意思決定がされていたのではないかとの分析がなされた。</a:t>
                      </a:r>
                      <a:endParaRPr kumimoji="1" lang="en-US" altLang="ja-JP" sz="1200" dirty="0" smtClean="0">
                        <a:solidFill>
                          <a:schemeClr val="tx1"/>
                        </a:solidFill>
                      </a:endParaRPr>
                    </a:p>
                    <a:p>
                      <a:pPr algn="l"/>
                      <a:endParaRPr kumimoji="1" lang="ja-JP" altLang="en-US" sz="1200" dirty="0" smtClean="0">
                        <a:solidFill>
                          <a:schemeClr val="tx1"/>
                        </a:solidFill>
                      </a:endParaRPr>
                    </a:p>
                    <a:p>
                      <a:pPr algn="l"/>
                      <a:r>
                        <a:rPr kumimoji="1" lang="ja-JP" altLang="en-US" sz="1200" dirty="0" smtClean="0">
                          <a:solidFill>
                            <a:schemeClr val="tx1"/>
                          </a:solidFill>
                        </a:rPr>
                        <a:t>・また、知事、副知事に口頭で報告・判断を仰ぎ決定した事項について、その記録するルールがないなど、意思決定の過程等が不明瞭であった（誰が、いつ、どのような判断・決定をしたかの事後検証が困難）。</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・重要な施策・制度等の方針決定に際しては、</a:t>
                      </a:r>
                      <a:endParaRPr kumimoji="1" lang="en-US" altLang="ja-JP" sz="1200" dirty="0" smtClean="0">
                        <a:solidFill>
                          <a:schemeClr val="tx1"/>
                        </a:solidFill>
                      </a:endParaRPr>
                    </a:p>
                    <a:p>
                      <a:pPr algn="l"/>
                      <a:r>
                        <a:rPr kumimoji="1" lang="ja-JP" altLang="en-US" sz="1200" dirty="0" smtClean="0">
                          <a:solidFill>
                            <a:schemeClr val="tx1"/>
                          </a:solidFill>
                        </a:rPr>
                        <a:t>①知事の意思決定をサポートするための合議機関を設立する。</a:t>
                      </a:r>
                      <a:endParaRPr kumimoji="1" lang="en-US" altLang="ja-JP" sz="1200" dirty="0" smtClean="0">
                        <a:solidFill>
                          <a:schemeClr val="tx1"/>
                        </a:solidFill>
                      </a:endParaRPr>
                    </a:p>
                    <a:p>
                      <a:pPr algn="l"/>
                      <a:r>
                        <a:rPr kumimoji="1" lang="ja-JP" altLang="en-US" sz="1200" dirty="0" smtClean="0">
                          <a:solidFill>
                            <a:schemeClr val="tx1"/>
                          </a:solidFill>
                        </a:rPr>
                        <a:t>②オープンな場で議論し、当該事業の課題等を府民等に明らかにする、といった観点から府の意思決定のあり方を見直す。</a:t>
                      </a:r>
                      <a:endParaRPr kumimoji="1" lang="en-US" altLang="ja-JP" sz="1200" dirty="0" smtClean="0">
                        <a:solidFill>
                          <a:schemeClr val="tx1"/>
                        </a:solidFill>
                      </a:endParaRPr>
                    </a:p>
                    <a:p>
                      <a:pPr algn="l"/>
                      <a:endParaRPr kumimoji="1" lang="en-US" altLang="ja-JP" sz="1200" strike="sngStrike"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・大阪府経営企画会議を設置（</a:t>
                      </a:r>
                      <a:r>
                        <a:rPr kumimoji="1" lang="en-US" altLang="ja-JP" sz="1200" dirty="0" smtClean="0"/>
                        <a:t>2008</a:t>
                      </a:r>
                      <a:r>
                        <a:rPr kumimoji="1" lang="ja-JP" altLang="en-US" sz="1200" dirty="0" smtClean="0"/>
                        <a:t>年</a:t>
                      </a:r>
                      <a:r>
                        <a:rPr kumimoji="1" lang="en-US" altLang="ja-JP" sz="1200" dirty="0" smtClean="0"/>
                        <a:t>8</a:t>
                      </a:r>
                      <a:r>
                        <a:rPr kumimoji="1" lang="ja-JP" altLang="en-US" sz="1200" dirty="0" smtClean="0"/>
                        <a:t>月）。</a:t>
                      </a:r>
                      <a:endParaRPr kumimoji="1" lang="en-US" altLang="ja-JP" sz="1200" dirty="0" smtClean="0"/>
                    </a:p>
                    <a:p>
                      <a:pPr algn="l"/>
                      <a:r>
                        <a:rPr kumimoji="1" lang="en-US" altLang="ja-JP" sz="1200" dirty="0" smtClean="0"/>
                        <a:t>-</a:t>
                      </a:r>
                      <a:r>
                        <a:rPr kumimoji="1" lang="ja-JP" altLang="en-US" sz="1200" dirty="0" smtClean="0"/>
                        <a:t>知事の意思決定をサポート</a:t>
                      </a:r>
                      <a:endParaRPr kumimoji="1" lang="en-US" altLang="ja-JP" sz="1200" dirty="0" smtClean="0"/>
                    </a:p>
                    <a:p>
                      <a:pPr algn="l"/>
                      <a:r>
                        <a:rPr kumimoji="1" lang="en-US" altLang="ja-JP" sz="1200" dirty="0" smtClean="0"/>
                        <a:t>-</a:t>
                      </a:r>
                      <a:r>
                        <a:rPr kumimoji="1" lang="ja-JP" altLang="en-US" sz="1200" dirty="0" smtClean="0"/>
                        <a:t>特に重要な施策・制度等に関することについて議論</a:t>
                      </a:r>
                      <a:endParaRPr kumimoji="1" lang="en-US" altLang="ja-JP" sz="1200" dirty="0" smtClean="0"/>
                    </a:p>
                    <a:p>
                      <a:pPr algn="l"/>
                      <a:r>
                        <a:rPr kumimoji="1" lang="en-US" altLang="ja-JP" sz="1200" dirty="0" smtClean="0"/>
                        <a:t>-</a:t>
                      </a:r>
                      <a:r>
                        <a:rPr kumimoji="1" lang="ja-JP" altLang="en-US" sz="1200" dirty="0" smtClean="0"/>
                        <a:t>会議終了後、資料や議事録をＨＰにアップするなど意思決定プロセスの見える化を推進。</a:t>
                      </a:r>
                      <a:endParaRPr kumimoji="1" lang="en-US" altLang="ja-JP" sz="1200" dirty="0" smtClean="0"/>
                    </a:p>
                    <a:p>
                      <a:pPr algn="l"/>
                      <a:endParaRPr kumimoji="1" lang="ja-JP" altLang="en-US" sz="1200" dirty="0" smtClean="0"/>
                    </a:p>
                    <a:p>
                      <a:pPr algn="l"/>
                      <a:r>
                        <a:rPr kumimoji="1" lang="ja-JP" altLang="en-US" sz="1200" dirty="0" smtClean="0"/>
                        <a:t>・大阪府戦略本部会議を設置（経営企画会議を発展的に解消）。（</a:t>
                      </a:r>
                      <a:r>
                        <a:rPr kumimoji="1" lang="en-US" altLang="ja-JP" sz="1200" dirty="0" smtClean="0"/>
                        <a:t>2009</a:t>
                      </a:r>
                      <a:r>
                        <a:rPr kumimoji="1" lang="ja-JP" altLang="en-US" sz="1200" dirty="0" smtClean="0"/>
                        <a:t>年</a:t>
                      </a:r>
                      <a:r>
                        <a:rPr kumimoji="1" lang="en-US" altLang="ja-JP" sz="1200" dirty="0" smtClean="0"/>
                        <a:t>4</a:t>
                      </a:r>
                      <a:r>
                        <a:rPr kumimoji="1" lang="ja-JP" altLang="en-US" sz="1200" dirty="0" smtClean="0"/>
                        <a:t>月）</a:t>
                      </a:r>
                      <a:endParaRPr kumimoji="1" lang="en-US" altLang="ja-JP" sz="1200" dirty="0" smtClean="0"/>
                    </a:p>
                    <a:p>
                      <a:pPr marL="85725" indent="0" algn="l"/>
                      <a:r>
                        <a:rPr kumimoji="1" lang="en-US" altLang="ja-JP" sz="1200" dirty="0" smtClean="0"/>
                        <a:t>-</a:t>
                      </a:r>
                      <a:r>
                        <a:rPr kumimoji="1" lang="ja-JP" altLang="en-US" sz="1200" dirty="0" smtClean="0"/>
                        <a:t>個別施策に加えて、次年度の予算編成･重点事業などの基本となる「府政運営の基本方針」をはじめ、府政の戦略的推進を図るための方針を議論し策定</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・合議制の議論により、課題や確認すべき論点の認識共有が徹底された。</a:t>
                      </a:r>
                    </a:p>
                    <a:p>
                      <a:pPr algn="l"/>
                      <a:r>
                        <a:rPr kumimoji="1" lang="ja-JP" altLang="en-US" sz="1200" dirty="0" smtClean="0"/>
                        <a:t>（部長マニフェスト、槇尾川ダム、ＯＴＫ民営化、債権放棄案件　等）</a:t>
                      </a:r>
                    </a:p>
                    <a:p>
                      <a:pPr algn="l"/>
                      <a:endParaRPr kumimoji="1" lang="en-US" altLang="ja-JP" sz="1200" dirty="0" smtClean="0"/>
                    </a:p>
                    <a:p>
                      <a:pPr algn="l"/>
                      <a:r>
                        <a:rPr kumimoji="1" lang="ja-JP" altLang="en-US" sz="1200" dirty="0" smtClean="0"/>
                        <a:t>・公開の議論により、施策の方向性について住民への情報発信が充実した。</a:t>
                      </a:r>
                    </a:p>
                    <a:p>
                      <a:pPr algn="l"/>
                      <a:r>
                        <a:rPr kumimoji="1" lang="ja-JP" altLang="en-US" sz="1200" dirty="0" smtClean="0"/>
                        <a:t>（槇尾川ダム、公共交通戦略、府立大学の大学改革、病院統合　等）</a:t>
                      </a:r>
                    </a:p>
                    <a:p>
                      <a:pPr algn="l"/>
                      <a:endParaRPr kumimoji="1" lang="en-US" altLang="ja-JP" sz="1200" dirty="0" smtClean="0"/>
                    </a:p>
                    <a:p>
                      <a:pPr algn="l"/>
                      <a:r>
                        <a:rPr kumimoji="1" lang="ja-JP" altLang="en-US" sz="1200" dirty="0" smtClean="0"/>
                        <a:t>・訴訟リスク等に備えたリーガルチェックの実施が定着した。</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180</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Ａ</a:t>
            </a:r>
            <a:r>
              <a:rPr lang="ja-JP" altLang="en-US" sz="1400" u="sng" dirty="0" smtClean="0"/>
              <a:t>（２６）</a:t>
            </a:r>
            <a:endParaRPr lang="en-US" altLang="ja-JP" sz="1400" u="sng" dirty="0" smtClean="0"/>
          </a:p>
        </p:txBody>
      </p:sp>
    </p:spTree>
    <p:extLst>
      <p:ext uri="{BB962C8B-B14F-4D97-AF65-F5344CB8AC3E}">
        <p14:creationId xmlns:p14="http://schemas.microsoft.com/office/powerpoint/2010/main" val="84864193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lang="ja-JP" altLang="en-US" sz="1600" u="sng" dirty="0" smtClean="0"/>
              <a:t>国と地方の関係再構築（関西広域連合の設立・運営等）</a:t>
            </a:r>
            <a:endParaRPr kumimoji="1" lang="en-US" altLang="ja-JP" sz="1600" u="sng" dirty="0" smtClean="0"/>
          </a:p>
        </p:txBody>
      </p:sp>
      <p:sp>
        <p:nvSpPr>
          <p:cNvPr id="5" name="テキスト ボックス 4"/>
          <p:cNvSpPr txBox="1"/>
          <p:nvPr/>
        </p:nvSpPr>
        <p:spPr>
          <a:xfrm>
            <a:off x="0" y="476672"/>
            <a:ext cx="2411760" cy="6555641"/>
          </a:xfrm>
          <a:prstGeom prst="rect">
            <a:avLst/>
          </a:prstGeom>
          <a:noFill/>
        </p:spPr>
        <p:txBody>
          <a:bodyPr wrap="square" rtlCol="0">
            <a:spAutoFit/>
          </a:bodyPr>
          <a:lstStyle/>
          <a:p>
            <a:r>
              <a:rPr kumimoji="1" lang="ja-JP" altLang="en-US" sz="1400" dirty="0" smtClean="0"/>
              <a:t>①分野：　府政運営</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a:t> ☑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smtClean="0"/>
              <a:t>政策企画</a:t>
            </a:r>
            <a:r>
              <a:rPr kumimoji="1" lang="ja-JP" altLang="en-US" sz="1400" dirty="0" smtClean="0"/>
              <a:t>部</a:t>
            </a:r>
            <a:endParaRPr lang="en-US" altLang="ja-JP" sz="1400" dirty="0"/>
          </a:p>
          <a:p>
            <a:pPr indent="635000"/>
            <a:r>
              <a:rPr lang="ja-JP" altLang="en-US" sz="1400" dirty="0" smtClean="0"/>
              <a:t>都市整備部</a:t>
            </a:r>
            <a:endParaRPr kumimoji="1" lang="en-US" altLang="ja-JP" sz="1400" dirty="0" smtClean="0"/>
          </a:p>
          <a:p>
            <a:r>
              <a:rPr lang="ja-JP" altLang="en-US" sz="1400" dirty="0"/>
              <a:t>　</a:t>
            </a:r>
            <a:r>
              <a:rPr lang="ja-JP" altLang="en-US" sz="1400" dirty="0" smtClean="0"/>
              <a:t>　</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・広域的な連携体制　</a:t>
            </a:r>
            <a:endParaRPr kumimoji="1" lang="en-US" altLang="ja-JP" sz="1400" dirty="0" smtClean="0"/>
          </a:p>
          <a:p>
            <a:r>
              <a:rPr lang="ja-JP" altLang="en-US" sz="1400" dirty="0" smtClean="0"/>
              <a:t>　</a:t>
            </a:r>
            <a:r>
              <a:rPr lang="ja-JP" altLang="en-US" sz="1400" dirty="0"/>
              <a:t>　</a:t>
            </a:r>
            <a:r>
              <a:rPr kumimoji="1" lang="en-US" altLang="ja-JP" sz="1400" dirty="0" smtClean="0"/>
              <a:t>2010</a:t>
            </a:r>
            <a:r>
              <a:rPr kumimoji="1" lang="ja-JP" altLang="en-US" sz="1400" dirty="0" smtClean="0"/>
              <a:t>年</a:t>
            </a:r>
            <a:r>
              <a:rPr kumimoji="1" lang="en-US" altLang="ja-JP" sz="1400" dirty="0" smtClean="0"/>
              <a:t>12</a:t>
            </a:r>
            <a:r>
              <a:rPr kumimoji="1" lang="ja-JP" altLang="en-US" sz="1400" dirty="0" smtClean="0"/>
              <a:t>月</a:t>
            </a:r>
            <a:endParaRPr kumimoji="1" lang="en-US" altLang="ja-JP" sz="1400" dirty="0" smtClean="0"/>
          </a:p>
          <a:p>
            <a:r>
              <a:rPr lang="ja-JP" altLang="en-US" sz="1400" dirty="0" smtClean="0"/>
              <a:t>　</a:t>
            </a:r>
            <a:r>
              <a:rPr lang="ja-JP" altLang="en-US" sz="1400" dirty="0"/>
              <a:t>　関西広域</a:t>
            </a:r>
            <a:r>
              <a:rPr lang="ja-JP" altLang="en-US" sz="1400" dirty="0" smtClean="0"/>
              <a:t>連合設立</a:t>
            </a:r>
            <a:endParaRPr lang="en-US" altLang="ja-JP" sz="1400" dirty="0" smtClean="0"/>
          </a:p>
          <a:p>
            <a:pPr marL="182563" indent="-182563"/>
            <a:r>
              <a:rPr lang="ja-JP" altLang="en-US" sz="1400" dirty="0" smtClean="0"/>
              <a:t>　・ダム事業に係る国と地方の検討の場</a:t>
            </a:r>
            <a:endParaRPr lang="en-US" altLang="ja-JP" sz="1400" dirty="0" smtClean="0"/>
          </a:p>
          <a:p>
            <a:r>
              <a:rPr kumimoji="1" lang="ja-JP" altLang="en-US" sz="1400" dirty="0"/>
              <a:t>　</a:t>
            </a:r>
            <a:r>
              <a:rPr lang="ja-JP" altLang="en-US" sz="1400" dirty="0"/>
              <a:t>　</a:t>
            </a:r>
            <a:r>
              <a:rPr lang="en-US" altLang="ja-JP" sz="1400" dirty="0" smtClean="0"/>
              <a:t>2008</a:t>
            </a:r>
            <a:r>
              <a:rPr lang="ja-JP" altLang="en-US" sz="1400" dirty="0" smtClean="0"/>
              <a:t>年</a:t>
            </a:r>
            <a:r>
              <a:rPr lang="en-US" altLang="ja-JP" sz="1400" dirty="0" smtClean="0"/>
              <a:t>11</a:t>
            </a:r>
            <a:r>
              <a:rPr lang="ja-JP" altLang="en-US" sz="1400" dirty="0" smtClean="0"/>
              <a:t>月</a:t>
            </a:r>
            <a:endParaRPr lang="en-US" altLang="ja-JP" sz="1400" dirty="0" smtClean="0"/>
          </a:p>
          <a:p>
            <a:pPr marL="268288" indent="-268288"/>
            <a:r>
              <a:rPr kumimoji="1" lang="ja-JP" altLang="en-US" sz="1400" dirty="0"/>
              <a:t>　</a:t>
            </a:r>
            <a:r>
              <a:rPr kumimoji="1" lang="ja-JP" altLang="en-US" sz="1400" dirty="0" smtClean="0"/>
              <a:t>　関係</a:t>
            </a:r>
            <a:r>
              <a:rPr kumimoji="1" lang="en-US" altLang="ja-JP" sz="1400" dirty="0" smtClean="0"/>
              <a:t>4</a:t>
            </a:r>
            <a:r>
              <a:rPr kumimoji="1" lang="ja-JP" altLang="en-US" sz="1400" dirty="0" smtClean="0"/>
              <a:t>知事による国への</a:t>
            </a:r>
            <a:endParaRPr kumimoji="1" lang="en-US" altLang="ja-JP" sz="1400" dirty="0" smtClean="0"/>
          </a:p>
          <a:p>
            <a:pPr marL="219075" indent="-11113"/>
            <a:r>
              <a:rPr lang="ja-JP" altLang="en-US" sz="1400" dirty="0" smtClean="0"/>
              <a:t>意見申し入れ</a:t>
            </a:r>
            <a:endParaRPr lang="en-US" altLang="ja-JP" sz="1400" dirty="0" smtClean="0"/>
          </a:p>
          <a:p>
            <a:pPr marL="219075" indent="-11113"/>
            <a:r>
              <a:rPr kumimoji="1" lang="en-US" altLang="ja-JP" sz="1400" dirty="0" smtClean="0"/>
              <a:t>2014</a:t>
            </a:r>
            <a:r>
              <a:rPr kumimoji="1" lang="ja-JP" altLang="en-US" sz="1400" dirty="0" smtClean="0"/>
              <a:t>年</a:t>
            </a:r>
            <a:r>
              <a:rPr kumimoji="1" lang="en-US" altLang="ja-JP" sz="1400" dirty="0" smtClean="0"/>
              <a:t>4</a:t>
            </a:r>
            <a:r>
              <a:rPr kumimoji="1" lang="ja-JP" altLang="en-US" sz="1400" dirty="0" smtClean="0"/>
              <a:t>月</a:t>
            </a:r>
            <a:endParaRPr kumimoji="1" lang="en-US" altLang="ja-JP" sz="1400" dirty="0" smtClean="0"/>
          </a:p>
          <a:p>
            <a:pPr marL="219075" indent="-11113"/>
            <a:r>
              <a:rPr kumimoji="1" lang="ja-JP" altLang="en-US" sz="1400" dirty="0" smtClean="0"/>
              <a:t>「淀川水系水利用検討会」発足</a:t>
            </a:r>
            <a:endParaRPr kumimoji="1" lang="ja-JP" altLang="en-US" sz="1400"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Ａ</a:t>
            </a:r>
            <a:r>
              <a:rPr lang="ja-JP" altLang="en-US" sz="1400" u="sng" dirty="0" smtClean="0"/>
              <a:t>（２７）</a:t>
            </a:r>
            <a:endParaRPr lang="en-US" altLang="ja-JP" sz="1400" u="sng" dirty="0" smtClean="0"/>
          </a:p>
        </p:txBody>
      </p:sp>
      <p:graphicFrame>
        <p:nvGraphicFramePr>
          <p:cNvPr id="9" name="表 8"/>
          <p:cNvGraphicFramePr>
            <a:graphicFrameLocks noGrp="1"/>
          </p:cNvGraphicFramePr>
          <p:nvPr>
            <p:extLst>
              <p:ext uri="{D42A27DB-BD31-4B8C-83A1-F6EECF244321}">
                <p14:modId xmlns:p14="http://schemas.microsoft.com/office/powerpoint/2010/main" val="187877654"/>
              </p:ext>
            </p:extLst>
          </p:nvPr>
        </p:nvGraphicFramePr>
        <p:xfrm>
          <a:off x="2267744" y="476672"/>
          <a:ext cx="6696744" cy="6278880"/>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dirty="0" smtClean="0">
                          <a:solidFill>
                            <a:schemeClr val="tx1"/>
                          </a:solidFill>
                        </a:rPr>
                        <a:t>【</a:t>
                      </a:r>
                      <a:r>
                        <a:rPr kumimoji="1" lang="ja-JP" altLang="en-US" sz="1200" baseline="0" dirty="0" smtClean="0">
                          <a:solidFill>
                            <a:schemeClr val="tx1"/>
                          </a:solidFill>
                        </a:rPr>
                        <a:t>広域的な連携体制構築</a:t>
                      </a:r>
                      <a:r>
                        <a:rPr kumimoji="1" lang="en-US" altLang="ja-JP" sz="1200" baseline="0" dirty="0" smtClean="0">
                          <a:solidFill>
                            <a:schemeClr val="tx1"/>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aseline="0" dirty="0" smtClean="0">
                          <a:solidFill>
                            <a:schemeClr val="tx1"/>
                          </a:solidFill>
                        </a:rPr>
                        <a:t>・従来から、自治体間の広域的な連携のあり方について、議論・検討が行われていたが、具体的な体制構築までには到らなかった</a:t>
                      </a:r>
                      <a:endParaRPr kumimoji="1" lang="en-US" altLang="ja-JP" sz="1200" dirty="0" smtClean="0">
                        <a:solidFill>
                          <a:schemeClr val="tx1"/>
                        </a:solidFill>
                      </a:endParaRPr>
                    </a:p>
                    <a:p>
                      <a:pPr algn="l"/>
                      <a:r>
                        <a:rPr kumimoji="1" lang="ja-JP" altLang="en-US" sz="1200" dirty="0" smtClean="0">
                          <a:solidFill>
                            <a:schemeClr val="tx1"/>
                          </a:solidFill>
                        </a:rPr>
                        <a:t>・地方を取り巻く次のような課題に対応し、大阪からの分権改革に取り組んでいく必要</a:t>
                      </a:r>
                      <a:endParaRPr kumimoji="1" lang="en-US" altLang="ja-JP" sz="1200" dirty="0" smtClean="0">
                        <a:solidFill>
                          <a:schemeClr val="tx1"/>
                        </a:solidFill>
                      </a:endParaRPr>
                    </a:p>
                    <a:p>
                      <a:pPr algn="l"/>
                      <a:r>
                        <a:rPr kumimoji="1" lang="ja-JP" altLang="en-US" sz="1200" dirty="0" smtClean="0">
                          <a:solidFill>
                            <a:schemeClr val="tx1"/>
                          </a:solidFill>
                        </a:rPr>
                        <a:t>①霞が関・官僚主導の</a:t>
                      </a:r>
                      <a:endParaRPr kumimoji="1" lang="en-US" altLang="ja-JP" sz="1200" dirty="0" smtClean="0">
                        <a:solidFill>
                          <a:schemeClr val="tx1"/>
                        </a:solidFill>
                      </a:endParaRPr>
                    </a:p>
                    <a:p>
                      <a:pPr algn="l"/>
                      <a:r>
                        <a:rPr kumimoji="1" lang="ja-JP" altLang="en-US" sz="1200" dirty="0" smtClean="0">
                          <a:solidFill>
                            <a:schemeClr val="tx1"/>
                          </a:solidFill>
                        </a:rPr>
                        <a:t> 　中央集権型システム</a:t>
                      </a:r>
                      <a:endParaRPr kumimoji="1" lang="en-US" altLang="ja-JP" sz="1200" dirty="0" smtClean="0">
                        <a:solidFill>
                          <a:schemeClr val="tx1"/>
                        </a:solidFill>
                      </a:endParaRPr>
                    </a:p>
                    <a:p>
                      <a:pPr algn="l"/>
                      <a:r>
                        <a:rPr kumimoji="1" lang="en-US" altLang="ja-JP" sz="1200" dirty="0" smtClean="0">
                          <a:solidFill>
                            <a:schemeClr val="tx1"/>
                          </a:solidFill>
                        </a:rPr>
                        <a:t>   </a:t>
                      </a:r>
                      <a:r>
                        <a:rPr kumimoji="1" lang="ja-JP" altLang="en-US" sz="1200" dirty="0" smtClean="0">
                          <a:solidFill>
                            <a:schemeClr val="tx1"/>
                          </a:solidFill>
                        </a:rPr>
                        <a:t>の限界　</a:t>
                      </a:r>
                      <a:endParaRPr kumimoji="1" lang="en-US" altLang="ja-JP" sz="1200" dirty="0" smtClean="0">
                        <a:solidFill>
                          <a:schemeClr val="tx1"/>
                        </a:solidFill>
                      </a:endParaRPr>
                    </a:p>
                    <a:p>
                      <a:pPr algn="l"/>
                      <a:r>
                        <a:rPr kumimoji="1" lang="ja-JP" altLang="en-US" sz="1200" dirty="0" smtClean="0">
                          <a:solidFill>
                            <a:schemeClr val="tx1"/>
                          </a:solidFill>
                        </a:rPr>
                        <a:t>②国と都道府県、市町</a:t>
                      </a:r>
                      <a:endParaRPr kumimoji="1" lang="en-US" altLang="ja-JP" sz="1200" dirty="0" smtClean="0">
                        <a:solidFill>
                          <a:schemeClr val="tx1"/>
                        </a:solidFill>
                      </a:endParaRPr>
                    </a:p>
                    <a:p>
                      <a:pPr algn="l"/>
                      <a:r>
                        <a:rPr kumimoji="1" lang="ja-JP" altLang="en-US" sz="1200" dirty="0" smtClean="0">
                          <a:solidFill>
                            <a:schemeClr val="tx1"/>
                          </a:solidFill>
                        </a:rPr>
                        <a:t>　 村が輻輳し、二重行</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ja-JP" altLang="en-US" sz="1200" baseline="0" dirty="0" smtClean="0">
                          <a:solidFill>
                            <a:schemeClr val="tx1"/>
                          </a:solidFill>
                        </a:rPr>
                        <a:t> </a:t>
                      </a:r>
                      <a:r>
                        <a:rPr kumimoji="1" lang="ja-JP" altLang="en-US" sz="1200" dirty="0" smtClean="0">
                          <a:solidFill>
                            <a:schemeClr val="tx1"/>
                          </a:solidFill>
                        </a:rPr>
                        <a:t>政、三重行政の無駄</a:t>
                      </a:r>
                      <a:endParaRPr kumimoji="1" lang="en-US" altLang="ja-JP" sz="1200" dirty="0" smtClean="0">
                        <a:solidFill>
                          <a:schemeClr val="tx1"/>
                        </a:solidFill>
                      </a:endParaRPr>
                    </a:p>
                    <a:p>
                      <a:pPr algn="l"/>
                      <a:r>
                        <a:rPr kumimoji="1" lang="ja-JP" altLang="en-US" sz="1200" dirty="0" smtClean="0">
                          <a:solidFill>
                            <a:schemeClr val="tx1"/>
                          </a:solidFill>
                        </a:rPr>
                        <a:t>③地域のことが住民の</a:t>
                      </a:r>
                      <a:endParaRPr kumimoji="1" lang="en-US" altLang="ja-JP" sz="1200" dirty="0" smtClean="0">
                        <a:solidFill>
                          <a:schemeClr val="tx1"/>
                        </a:solidFill>
                      </a:endParaRPr>
                    </a:p>
                    <a:p>
                      <a:pPr algn="l"/>
                      <a:r>
                        <a:rPr kumimoji="1" lang="ja-JP" altLang="en-US" sz="1200" dirty="0" smtClean="0">
                          <a:solidFill>
                            <a:schemeClr val="tx1"/>
                          </a:solidFill>
                        </a:rPr>
                        <a:t>　 意思から遠いところ</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ja-JP" altLang="en-US" sz="1200" baseline="0" dirty="0" smtClean="0">
                          <a:solidFill>
                            <a:schemeClr val="tx1"/>
                          </a:solidFill>
                        </a:rPr>
                        <a:t> （国）で決定</a:t>
                      </a:r>
                      <a:endParaRPr kumimoji="1" lang="en-US" altLang="ja-JP" sz="1200" baseline="0" dirty="0" smtClean="0">
                        <a:solidFill>
                          <a:schemeClr val="tx1"/>
                        </a:solidFill>
                      </a:endParaRPr>
                    </a:p>
                    <a:p>
                      <a:pPr algn="l"/>
                      <a:endParaRPr kumimoji="1" lang="en-US" altLang="ja-JP" sz="1200" baseline="0" dirty="0" smtClean="0">
                        <a:solidFill>
                          <a:schemeClr val="tx1"/>
                        </a:solidFill>
                      </a:endParaRPr>
                    </a:p>
                    <a:p>
                      <a:pPr algn="l"/>
                      <a:endParaRPr kumimoji="1" lang="en-US" altLang="ja-JP" sz="1200" baseline="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ダム事業に係る国と地方の検討の場</a:t>
                      </a:r>
                      <a:r>
                        <a:rPr kumimoji="1" lang="en-US" altLang="ja-JP" sz="1200" dirty="0" smtClean="0">
                          <a:solidFill>
                            <a:schemeClr val="tx1"/>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・ダム事業は地方も事業費の一部を負担するが、国主導であり、「地域のことは地域で決める」ための検討の場すら未設置</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lang="en-US" altLang="ja-JP" sz="1200" dirty="0" smtClean="0">
                          <a:solidFill>
                            <a:schemeClr val="tx1"/>
                          </a:solidFill>
                          <a:effectLst/>
                        </a:rPr>
                        <a:t>【</a:t>
                      </a:r>
                      <a:r>
                        <a:rPr lang="ja-JP" altLang="en-US" sz="1200" dirty="0" smtClean="0">
                          <a:solidFill>
                            <a:schemeClr val="tx1"/>
                          </a:solidFill>
                          <a:effectLst/>
                        </a:rPr>
                        <a:t>関西広域連合の設立・運営</a:t>
                      </a:r>
                      <a:r>
                        <a:rPr lang="en-US" altLang="ja-JP" sz="1200" dirty="0" smtClean="0">
                          <a:solidFill>
                            <a:schemeClr val="tx1"/>
                          </a:solidFill>
                          <a:effectLst/>
                        </a:rPr>
                        <a:t>】</a:t>
                      </a:r>
                    </a:p>
                    <a:p>
                      <a:pPr algn="l"/>
                      <a:r>
                        <a:rPr lang="ja-JP" altLang="en-US" sz="1200" dirty="0" smtClean="0">
                          <a:solidFill>
                            <a:schemeClr val="tx1"/>
                          </a:solidFill>
                          <a:effectLst/>
                        </a:rPr>
                        <a:t>・国の地方分権改革を待つのではなく、広域課題に地域が主体的に対応できる現実的な仕組みづくり</a:t>
                      </a:r>
                      <a:endParaRPr lang="en-US" altLang="ja-JP" sz="1200" dirty="0" smtClean="0">
                        <a:solidFill>
                          <a:schemeClr val="tx1"/>
                        </a:solidFill>
                        <a:effectLst/>
                      </a:endParaRPr>
                    </a:p>
                    <a:p>
                      <a:pPr algn="l"/>
                      <a:r>
                        <a:rPr lang="ja-JP" altLang="en-US" sz="1200" dirty="0" smtClean="0">
                          <a:solidFill>
                            <a:schemeClr val="tx1"/>
                          </a:solidFill>
                          <a:effectLst/>
                        </a:rPr>
                        <a:t>・既存の広域連携の取組みとは異なる、執行機関と議会を有する新たな行政主体の設立と一体的な運営管理</a:t>
                      </a:r>
                      <a:endParaRPr lang="en-US" altLang="ja-JP" sz="120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smtClean="0">
                          <a:solidFill>
                            <a:schemeClr val="tx1"/>
                          </a:solidFill>
                          <a:effectLst/>
                          <a:latin typeface="+mn-lt"/>
                          <a:ea typeface="+mn-ea"/>
                          <a:cs typeface="+mn-cs"/>
                        </a:rPr>
                        <a:t>・</a:t>
                      </a:r>
                      <a:r>
                        <a:rPr kumimoji="1" lang="ja-JP" altLang="ja-JP" sz="1200" kern="1200" baseline="0" dirty="0" smtClean="0">
                          <a:solidFill>
                            <a:schemeClr val="tx1"/>
                          </a:solidFill>
                          <a:effectLst/>
                          <a:latin typeface="+mn-lt"/>
                          <a:ea typeface="+mn-ea"/>
                          <a:cs typeface="+mn-cs"/>
                        </a:rPr>
                        <a:t>国出先機関の事務・権限の受け皿</a:t>
                      </a:r>
                      <a:r>
                        <a:rPr kumimoji="1" lang="ja-JP" altLang="en-US" sz="1200" kern="1200" baseline="0" dirty="0" smtClean="0">
                          <a:solidFill>
                            <a:schemeClr val="tx1"/>
                          </a:solidFill>
                          <a:effectLst/>
                          <a:latin typeface="+mn-lt"/>
                          <a:ea typeface="+mn-ea"/>
                          <a:cs typeface="+mn-cs"/>
                        </a:rPr>
                        <a:t>づくり</a:t>
                      </a:r>
                      <a:r>
                        <a:rPr kumimoji="1" lang="ja-JP" altLang="ja-JP" sz="1200" kern="1200" baseline="0" dirty="0" smtClean="0">
                          <a:solidFill>
                            <a:schemeClr val="tx1"/>
                          </a:solidFill>
                          <a:effectLst/>
                          <a:latin typeface="+mn-lt"/>
                          <a:ea typeface="+mn-ea"/>
                          <a:cs typeface="+mn-cs"/>
                        </a:rPr>
                        <a:t>（丸ごと移管</a:t>
                      </a:r>
                      <a:r>
                        <a:rPr kumimoji="1" lang="ja-JP" altLang="en-US" sz="1200" kern="1200" baseline="0" dirty="0" smtClean="0">
                          <a:solidFill>
                            <a:schemeClr val="tx1"/>
                          </a:solidFill>
                          <a:effectLst/>
                          <a:latin typeface="+mn-lt"/>
                          <a:ea typeface="+mn-ea"/>
                          <a:cs typeface="+mn-cs"/>
                        </a:rPr>
                        <a:t>による国と地方の二重行政の解消</a:t>
                      </a:r>
                      <a:r>
                        <a:rPr kumimoji="1" lang="ja-JP" altLang="ja-JP" sz="1200" kern="1200" baseline="0" dirty="0" smtClean="0">
                          <a:solidFill>
                            <a:schemeClr val="tx1"/>
                          </a:solidFill>
                          <a:effectLst/>
                          <a:latin typeface="+mn-lt"/>
                          <a:ea typeface="+mn-ea"/>
                          <a:cs typeface="+mn-cs"/>
                        </a:rPr>
                        <a:t>）</a:t>
                      </a:r>
                      <a:endParaRPr kumimoji="1" lang="en-US" altLang="ja-JP"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smtClean="0">
                          <a:solidFill>
                            <a:schemeClr val="tx1"/>
                          </a:solidFill>
                          <a:effectLst/>
                          <a:latin typeface="+mn-lt"/>
                          <a:ea typeface="+mn-ea"/>
                          <a:cs typeface="+mn-cs"/>
                        </a:rPr>
                        <a:t>⇒関西州実現へのステップへ</a:t>
                      </a:r>
                      <a:endParaRPr kumimoji="1" lang="en-US" altLang="ja-JP"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strike="noStrike"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strike="noStrike"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strike="noStrike"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strike="noStrike"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strike="noStrike" dirty="0" smtClean="0">
                          <a:solidFill>
                            <a:schemeClr val="tx1"/>
                          </a:solidFill>
                          <a:effectLst/>
                        </a:rPr>
                        <a:t>・広域的な課題について、府県が連携して国へ働きかけるなど取組みを進める</a:t>
                      </a:r>
                      <a:endParaRPr lang="en-US" altLang="ja-JP" sz="1200" strike="noStrike" dirty="0" smtClean="0">
                        <a:solidFill>
                          <a:schemeClr val="tx1"/>
                        </a:solidFill>
                        <a:effectLst/>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kumimoji="1" lang="ja-JP" altLang="en-US" sz="1200" kern="1200" baseline="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2007</a:t>
                      </a:r>
                      <a:r>
                        <a:rPr kumimoji="1" lang="ja-JP" altLang="en-US" sz="1200" kern="1200" baseline="0" dirty="0" smtClean="0">
                          <a:solidFill>
                            <a:schemeClr val="tx1"/>
                          </a:solidFill>
                          <a:effectLst/>
                          <a:latin typeface="+mn-lt"/>
                          <a:ea typeface="+mn-ea"/>
                          <a:cs typeface="+mn-cs"/>
                        </a:rPr>
                        <a:t>年から本格的に関西広域連合の検討を開始</a:t>
                      </a:r>
                      <a:endParaRPr kumimoji="1" lang="en-US" altLang="ja-JP" sz="1200" kern="1200" baseline="0" dirty="0" smtClean="0">
                        <a:solidFill>
                          <a:schemeClr val="tx1"/>
                        </a:solidFill>
                        <a:effectLst/>
                        <a:latin typeface="+mn-lt"/>
                        <a:ea typeface="+mn-ea"/>
                        <a:cs typeface="+mn-cs"/>
                      </a:endParaRPr>
                    </a:p>
                    <a:p>
                      <a:r>
                        <a:rPr kumimoji="1" lang="ja-JP" altLang="en-US" sz="1200" kern="1200" baseline="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2010</a:t>
                      </a:r>
                      <a:r>
                        <a:rPr kumimoji="1" lang="ja-JP" altLang="ja-JP" sz="1200" kern="1200" baseline="0" dirty="0" smtClean="0">
                          <a:solidFill>
                            <a:schemeClr val="tx1"/>
                          </a:solidFill>
                          <a:effectLst/>
                          <a:latin typeface="+mn-lt"/>
                          <a:ea typeface="+mn-ea"/>
                          <a:cs typeface="+mn-cs"/>
                        </a:rPr>
                        <a:t>年</a:t>
                      </a:r>
                      <a:r>
                        <a:rPr kumimoji="1" lang="en-US" altLang="ja-JP" sz="1200" kern="1200" baseline="0" dirty="0" smtClean="0">
                          <a:solidFill>
                            <a:schemeClr val="tx1"/>
                          </a:solidFill>
                          <a:effectLst/>
                          <a:latin typeface="+mn-lt"/>
                          <a:ea typeface="+mn-ea"/>
                          <a:cs typeface="+mn-cs"/>
                        </a:rPr>
                        <a:t>12</a:t>
                      </a:r>
                      <a:r>
                        <a:rPr kumimoji="1" lang="ja-JP" altLang="ja-JP" sz="1200" kern="1200" baseline="0" dirty="0" smtClean="0">
                          <a:solidFill>
                            <a:schemeClr val="tx1"/>
                          </a:solidFill>
                          <a:effectLst/>
                          <a:latin typeface="+mn-lt"/>
                          <a:ea typeface="+mn-ea"/>
                          <a:cs typeface="+mn-cs"/>
                        </a:rPr>
                        <a:t>月、全国で初めて</a:t>
                      </a:r>
                      <a:r>
                        <a:rPr kumimoji="1" lang="ja-JP" altLang="en-US" sz="1200" kern="1200" baseline="0" dirty="0" smtClean="0">
                          <a:solidFill>
                            <a:schemeClr val="tx1"/>
                          </a:solidFill>
                          <a:effectLst/>
                          <a:latin typeface="+mn-lt"/>
                          <a:ea typeface="+mn-ea"/>
                          <a:cs typeface="+mn-cs"/>
                        </a:rPr>
                        <a:t>７</a:t>
                      </a:r>
                      <a:r>
                        <a:rPr kumimoji="1" lang="ja-JP" altLang="ja-JP" sz="1200" kern="1200" baseline="0" dirty="0" smtClean="0">
                          <a:solidFill>
                            <a:schemeClr val="tx1"/>
                          </a:solidFill>
                          <a:effectLst/>
                          <a:latin typeface="+mn-lt"/>
                          <a:ea typeface="+mn-ea"/>
                          <a:cs typeface="+mn-cs"/>
                        </a:rPr>
                        <a:t>府県（滋賀県、京都府、大阪府、兵庫県、和歌山県、鳥取県、徳島県）で構成される関西広域連合を設立</a:t>
                      </a:r>
                      <a:endParaRPr kumimoji="1" lang="en-US" altLang="ja-JP" sz="1200" kern="1200" baseline="0" dirty="0" smtClean="0">
                        <a:solidFill>
                          <a:schemeClr val="tx1"/>
                        </a:solidFill>
                        <a:effectLst/>
                        <a:latin typeface="+mn-lt"/>
                        <a:ea typeface="+mn-ea"/>
                        <a:cs typeface="+mn-cs"/>
                      </a:endParaRPr>
                    </a:p>
                    <a:p>
                      <a:r>
                        <a:rPr kumimoji="1" lang="ja-JP" altLang="en-US" sz="1200" kern="1200" baseline="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2012</a:t>
                      </a:r>
                      <a:r>
                        <a:rPr kumimoji="1" lang="ja-JP" altLang="ja-JP" sz="1200" kern="1200" baseline="0" dirty="0" smtClean="0">
                          <a:solidFill>
                            <a:schemeClr val="tx1"/>
                          </a:solidFill>
                          <a:effectLst/>
                          <a:latin typeface="+mn-lt"/>
                          <a:ea typeface="+mn-ea"/>
                          <a:cs typeface="+mn-cs"/>
                        </a:rPr>
                        <a:t>年度には</a:t>
                      </a:r>
                      <a:r>
                        <a:rPr kumimoji="1" lang="ja-JP" altLang="en-US" sz="1200" kern="1200" baseline="0" dirty="0" smtClean="0">
                          <a:solidFill>
                            <a:schemeClr val="tx1"/>
                          </a:solidFill>
                          <a:effectLst/>
                          <a:latin typeface="+mn-lt"/>
                          <a:ea typeface="+mn-ea"/>
                          <a:cs typeface="+mn-cs"/>
                        </a:rPr>
                        <a:t>４</a:t>
                      </a:r>
                      <a:r>
                        <a:rPr kumimoji="1" lang="ja-JP" altLang="ja-JP" sz="1200" kern="1200" baseline="0" dirty="0" smtClean="0">
                          <a:solidFill>
                            <a:schemeClr val="tx1"/>
                          </a:solidFill>
                          <a:effectLst/>
                          <a:latin typeface="+mn-lt"/>
                          <a:ea typeface="+mn-ea"/>
                          <a:cs typeface="+mn-cs"/>
                        </a:rPr>
                        <a:t>政令市（大阪市、堺市、京都市、神戸市）が参画</a:t>
                      </a:r>
                      <a:endParaRPr kumimoji="1" lang="en-US" altLang="ja-JP" sz="1200" kern="1200" baseline="0" dirty="0" smtClean="0">
                        <a:solidFill>
                          <a:schemeClr val="tx1"/>
                        </a:solidFill>
                        <a:effectLst/>
                        <a:latin typeface="+mn-lt"/>
                        <a:ea typeface="+mn-ea"/>
                        <a:cs typeface="+mn-cs"/>
                      </a:endParaRPr>
                    </a:p>
                    <a:p>
                      <a:r>
                        <a:rPr kumimoji="1" lang="ja-JP" altLang="ja-JP" sz="1200" kern="1200" baseline="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7</a:t>
                      </a:r>
                      <a:r>
                        <a:rPr kumimoji="1" lang="ja-JP" altLang="ja-JP" sz="1200" kern="1200" baseline="0" dirty="0" err="1" smtClean="0">
                          <a:solidFill>
                            <a:schemeClr val="tx1"/>
                          </a:solidFill>
                          <a:effectLst/>
                          <a:latin typeface="+mn-lt"/>
                          <a:ea typeface="+mn-ea"/>
                          <a:cs typeface="+mn-cs"/>
                        </a:rPr>
                        <a:t>つの</a:t>
                      </a:r>
                      <a:r>
                        <a:rPr kumimoji="1" lang="ja-JP" altLang="ja-JP" sz="1200" kern="1200" baseline="0" dirty="0" smtClean="0">
                          <a:solidFill>
                            <a:schemeClr val="tx1"/>
                          </a:solidFill>
                          <a:effectLst/>
                          <a:latin typeface="+mn-lt"/>
                          <a:ea typeface="+mn-ea"/>
                          <a:cs typeface="+mn-cs"/>
                        </a:rPr>
                        <a:t>広域事務（防災、観光・文化、産業、医療、環境、資格試験・免許等、職員研修）を実施</a:t>
                      </a:r>
                      <a:endParaRPr kumimoji="1" lang="en-US" altLang="ja-JP" sz="1200" kern="1200" baseline="0" dirty="0" smtClean="0">
                        <a:solidFill>
                          <a:schemeClr val="tx1"/>
                        </a:solidFill>
                        <a:effectLst/>
                        <a:latin typeface="+mn-lt"/>
                        <a:ea typeface="+mn-ea"/>
                        <a:cs typeface="+mn-cs"/>
                      </a:endParaRPr>
                    </a:p>
                    <a:p>
                      <a:r>
                        <a:rPr kumimoji="1" lang="ja-JP" altLang="en-US" sz="1200" kern="1200" baseline="0" dirty="0" smtClean="0">
                          <a:solidFill>
                            <a:schemeClr val="tx1"/>
                          </a:solidFill>
                          <a:effectLst/>
                          <a:latin typeface="+mn-lt"/>
                          <a:ea typeface="+mn-ea"/>
                          <a:cs typeface="+mn-cs"/>
                        </a:rPr>
                        <a:t>　</a:t>
                      </a:r>
                      <a:r>
                        <a:rPr kumimoji="1" lang="en-US" altLang="ja-JP" sz="1200" kern="1200" baseline="0" dirty="0" smtClean="0">
                          <a:solidFill>
                            <a:schemeClr val="tx1"/>
                          </a:solidFill>
                          <a:effectLst/>
                          <a:latin typeface="+mn-lt"/>
                          <a:ea typeface="+mn-ea"/>
                          <a:cs typeface="+mn-cs"/>
                        </a:rPr>
                        <a:t>2014</a:t>
                      </a:r>
                      <a:r>
                        <a:rPr kumimoji="1" lang="ja-JP" altLang="en-US" sz="1200" kern="1200" baseline="0" dirty="0" smtClean="0">
                          <a:solidFill>
                            <a:schemeClr val="tx1"/>
                          </a:solidFill>
                          <a:effectLst/>
                          <a:latin typeface="+mn-lt"/>
                          <a:ea typeface="+mn-ea"/>
                          <a:cs typeface="+mn-cs"/>
                        </a:rPr>
                        <a:t>年度当初予算総額 </a:t>
                      </a:r>
                      <a:r>
                        <a:rPr kumimoji="1" lang="en-US" altLang="ja-JP" sz="1200" kern="1200" baseline="0" dirty="0" smtClean="0">
                          <a:solidFill>
                            <a:schemeClr val="tx1"/>
                          </a:solidFill>
                          <a:effectLst/>
                          <a:latin typeface="+mn-lt"/>
                          <a:ea typeface="+mn-ea"/>
                          <a:cs typeface="+mn-cs"/>
                        </a:rPr>
                        <a:t>14.8</a:t>
                      </a:r>
                      <a:r>
                        <a:rPr kumimoji="1" lang="ja-JP" altLang="en-US" sz="1200" kern="1200" baseline="0" dirty="0" smtClean="0">
                          <a:solidFill>
                            <a:schemeClr val="tx1"/>
                          </a:solidFill>
                          <a:effectLst/>
                          <a:latin typeface="+mn-lt"/>
                          <a:ea typeface="+mn-ea"/>
                          <a:cs typeface="+mn-cs"/>
                        </a:rPr>
                        <a:t>億円（うち府負担 </a:t>
                      </a:r>
                      <a:r>
                        <a:rPr kumimoji="1" lang="en-US" altLang="ja-JP" sz="1200" kern="1200" baseline="0" dirty="0" smtClean="0">
                          <a:solidFill>
                            <a:schemeClr val="tx1"/>
                          </a:solidFill>
                          <a:effectLst/>
                          <a:latin typeface="+mn-lt"/>
                          <a:ea typeface="+mn-ea"/>
                          <a:cs typeface="+mn-cs"/>
                        </a:rPr>
                        <a:t>1.5</a:t>
                      </a:r>
                      <a:r>
                        <a:rPr kumimoji="1" lang="ja-JP" altLang="en-US" sz="1200" kern="1200" baseline="0" dirty="0" smtClean="0">
                          <a:solidFill>
                            <a:schemeClr val="tx1"/>
                          </a:solidFill>
                          <a:effectLst/>
                          <a:latin typeface="+mn-lt"/>
                          <a:ea typeface="+mn-ea"/>
                          <a:cs typeface="+mn-cs"/>
                        </a:rPr>
                        <a:t>億円）</a:t>
                      </a:r>
                      <a:endParaRPr kumimoji="1" lang="en-US" altLang="ja-JP" sz="1200" kern="1200" baseline="0" dirty="0" smtClean="0">
                        <a:solidFill>
                          <a:schemeClr val="tx1"/>
                        </a:solidFill>
                        <a:effectLst/>
                        <a:latin typeface="+mn-lt"/>
                        <a:ea typeface="+mn-ea"/>
                        <a:cs typeface="+mn-cs"/>
                      </a:endParaRPr>
                    </a:p>
                    <a:p>
                      <a:endParaRPr kumimoji="1" lang="en-US" altLang="ja-JP" sz="1200" kern="1200" baseline="0" dirty="0" smtClean="0">
                        <a:solidFill>
                          <a:schemeClr val="tx1"/>
                        </a:solidFill>
                        <a:effectLst/>
                        <a:latin typeface="+mn-lt"/>
                        <a:ea typeface="+mn-ea"/>
                        <a:cs typeface="+mn-cs"/>
                      </a:endParaRPr>
                    </a:p>
                    <a:p>
                      <a:endParaRPr kumimoji="1" lang="en-US" altLang="ja-JP" sz="1200" kern="1200" baseline="0" dirty="0" smtClean="0">
                        <a:solidFill>
                          <a:schemeClr val="tx1"/>
                        </a:solidFill>
                        <a:effectLst/>
                        <a:latin typeface="+mn-lt"/>
                        <a:ea typeface="+mn-ea"/>
                        <a:cs typeface="+mn-cs"/>
                      </a:endParaRPr>
                    </a:p>
                    <a:p>
                      <a:endParaRPr kumimoji="1" lang="en-US" altLang="ja-JP" sz="1200" kern="1200" baseline="0" dirty="0" smtClean="0">
                        <a:solidFill>
                          <a:schemeClr val="tx1"/>
                        </a:solidFill>
                        <a:effectLst/>
                        <a:latin typeface="+mn-lt"/>
                        <a:ea typeface="+mn-ea"/>
                        <a:cs typeface="+mn-cs"/>
                      </a:endParaRPr>
                    </a:p>
                    <a:p>
                      <a:r>
                        <a:rPr kumimoji="1" lang="ja-JP" altLang="en-US" sz="1200" kern="1200" baseline="0" dirty="0" smtClean="0">
                          <a:solidFill>
                            <a:schemeClr val="tx1"/>
                          </a:solidFill>
                          <a:effectLst/>
                          <a:latin typeface="+mn-lt"/>
                          <a:ea typeface="+mn-ea"/>
                          <a:cs typeface="+mn-cs"/>
                        </a:rPr>
                        <a:t>・淀川水系河川整備に関する検討、関係４知事による国への意見申し入れ</a:t>
                      </a:r>
                      <a:r>
                        <a:rPr kumimoji="1" lang="en-US" altLang="ja-JP" sz="1200" kern="1200" baseline="0" dirty="0" smtClean="0">
                          <a:solidFill>
                            <a:schemeClr val="tx1"/>
                          </a:solidFill>
                          <a:effectLst/>
                          <a:latin typeface="+mn-lt"/>
                          <a:ea typeface="+mn-ea"/>
                          <a:cs typeface="+mn-cs"/>
                        </a:rPr>
                        <a:t>(2008</a:t>
                      </a:r>
                      <a:r>
                        <a:rPr kumimoji="1" lang="ja-JP" altLang="en-US" sz="1200" kern="1200" baseline="0" dirty="0" smtClean="0">
                          <a:solidFill>
                            <a:schemeClr val="tx1"/>
                          </a:solidFill>
                          <a:effectLst/>
                          <a:latin typeface="+mn-lt"/>
                          <a:ea typeface="+mn-ea"/>
                          <a:cs typeface="+mn-cs"/>
                        </a:rPr>
                        <a:t>年</a:t>
                      </a:r>
                      <a:r>
                        <a:rPr kumimoji="1" lang="en-US" altLang="ja-JP" sz="1200" kern="1200" baseline="0" dirty="0" smtClean="0">
                          <a:solidFill>
                            <a:schemeClr val="tx1"/>
                          </a:solidFill>
                          <a:effectLst/>
                          <a:latin typeface="+mn-lt"/>
                          <a:ea typeface="+mn-ea"/>
                          <a:cs typeface="+mn-cs"/>
                        </a:rPr>
                        <a:t>11</a:t>
                      </a:r>
                      <a:r>
                        <a:rPr kumimoji="1" lang="ja-JP" altLang="en-US" sz="1200" kern="1200" baseline="0" dirty="0" smtClean="0">
                          <a:solidFill>
                            <a:schemeClr val="tx1"/>
                          </a:solidFill>
                          <a:effectLst/>
                          <a:latin typeface="+mn-lt"/>
                          <a:ea typeface="+mn-ea"/>
                          <a:cs typeface="+mn-cs"/>
                        </a:rPr>
                        <a:t>月</a:t>
                      </a:r>
                      <a:r>
                        <a:rPr kumimoji="1" lang="en-US" altLang="ja-JP" sz="1200" kern="1200" baseline="0" dirty="0" smtClean="0">
                          <a:solidFill>
                            <a:schemeClr val="tx1"/>
                          </a:solidFill>
                          <a:effectLst/>
                          <a:latin typeface="+mn-lt"/>
                          <a:ea typeface="+mn-ea"/>
                          <a:cs typeface="+mn-cs"/>
                        </a:rPr>
                        <a:t>)</a:t>
                      </a:r>
                    </a:p>
                    <a:p>
                      <a:r>
                        <a:rPr kumimoji="1" lang="ja-JP" altLang="en-US" sz="1200" kern="1200" baseline="0" dirty="0" smtClean="0">
                          <a:solidFill>
                            <a:schemeClr val="tx1"/>
                          </a:solidFill>
                          <a:effectLst/>
                          <a:latin typeface="+mn-lt"/>
                          <a:ea typeface="+mn-ea"/>
                          <a:cs typeface="+mn-cs"/>
                        </a:rPr>
                        <a:t>・淀川水系５ダムに関する要望を民主党、国土交通大臣へ提出（</a:t>
                      </a:r>
                      <a:r>
                        <a:rPr kumimoji="1" lang="en-US" altLang="ja-JP" sz="1200" kern="1200" baseline="0" dirty="0" smtClean="0">
                          <a:solidFill>
                            <a:schemeClr val="tx1"/>
                          </a:solidFill>
                          <a:effectLst/>
                          <a:latin typeface="+mn-lt"/>
                          <a:ea typeface="+mn-ea"/>
                          <a:cs typeface="+mn-cs"/>
                        </a:rPr>
                        <a:t>2011</a:t>
                      </a:r>
                      <a:r>
                        <a:rPr kumimoji="1" lang="ja-JP" altLang="en-US" sz="1200" kern="1200" baseline="0" dirty="0" smtClean="0">
                          <a:solidFill>
                            <a:schemeClr val="tx1"/>
                          </a:solidFill>
                          <a:effectLst/>
                          <a:latin typeface="+mn-lt"/>
                          <a:ea typeface="+mn-ea"/>
                          <a:cs typeface="+mn-cs"/>
                        </a:rPr>
                        <a:t>年１月）</a:t>
                      </a:r>
                      <a:endParaRPr kumimoji="1" lang="en-US" altLang="ja-JP" sz="1200" kern="1200" baseline="0" dirty="0" smtClean="0">
                        <a:solidFill>
                          <a:schemeClr val="tx1"/>
                        </a:solidFill>
                        <a:effectLst/>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kumimoji="1" lang="ja-JP" altLang="en-US" sz="1200" strike="noStrike" kern="1200" baseline="0" dirty="0" smtClean="0">
                          <a:solidFill>
                            <a:schemeClr val="tx1"/>
                          </a:solidFill>
                          <a:effectLst/>
                          <a:latin typeface="+mn-lt"/>
                          <a:ea typeface="+mn-ea"/>
                          <a:cs typeface="+mn-cs"/>
                        </a:rPr>
                        <a:t>・７つの広域事務等の取組を本格化させ、以下のとおり成果を挙げてきた</a:t>
                      </a:r>
                      <a:endParaRPr kumimoji="1" lang="en-US" altLang="ja-JP" sz="1200" strike="noStrike" kern="1200" baseline="0" dirty="0" smtClean="0">
                        <a:solidFill>
                          <a:schemeClr val="tx1"/>
                        </a:solidFill>
                        <a:effectLst/>
                        <a:latin typeface="+mn-lt"/>
                        <a:ea typeface="+mn-ea"/>
                        <a:cs typeface="+mn-cs"/>
                      </a:endParaRPr>
                    </a:p>
                    <a:p>
                      <a:pPr marL="0" indent="0"/>
                      <a:r>
                        <a:rPr kumimoji="1" lang="ja-JP" altLang="en-US" sz="1200" kern="1200" baseline="0" dirty="0" smtClean="0">
                          <a:solidFill>
                            <a:schemeClr val="tx1"/>
                          </a:solidFill>
                          <a:effectLst/>
                          <a:latin typeface="+mn-lt"/>
                          <a:ea typeface="+mn-ea"/>
                          <a:cs typeface="+mn-cs"/>
                        </a:rPr>
                        <a:t>・</a:t>
                      </a:r>
                      <a:r>
                        <a:rPr kumimoji="1" lang="ja-JP" altLang="ja-JP" sz="1200" kern="1200" baseline="0" dirty="0" smtClean="0">
                          <a:solidFill>
                            <a:schemeClr val="tx1"/>
                          </a:solidFill>
                          <a:effectLst/>
                          <a:latin typeface="+mn-lt"/>
                          <a:ea typeface="+mn-ea"/>
                          <a:cs typeface="+mn-cs"/>
                        </a:rPr>
                        <a:t>東日本大震災における</a:t>
                      </a:r>
                      <a:r>
                        <a:rPr kumimoji="1" lang="ja-JP" altLang="en-US" sz="1200" kern="1200" baseline="0" dirty="0" smtClean="0">
                          <a:solidFill>
                            <a:schemeClr val="tx1"/>
                          </a:solidFill>
                          <a:effectLst/>
                          <a:latin typeface="+mn-lt"/>
                          <a:ea typeface="+mn-ea"/>
                          <a:cs typeface="+mn-cs"/>
                        </a:rPr>
                        <a:t>ｶｳﾝﾀｰﾊﾟｰﾄ</a:t>
                      </a:r>
                      <a:r>
                        <a:rPr kumimoji="1" lang="ja-JP" altLang="ja-JP" sz="1200" kern="1200" baseline="0" dirty="0" smtClean="0">
                          <a:solidFill>
                            <a:schemeClr val="tx1"/>
                          </a:solidFill>
                          <a:effectLst/>
                          <a:latin typeface="+mn-lt"/>
                          <a:ea typeface="+mn-ea"/>
                          <a:cs typeface="+mn-cs"/>
                        </a:rPr>
                        <a:t>方</a:t>
                      </a:r>
                      <a:r>
                        <a:rPr kumimoji="1" lang="en-US" altLang="ja-JP" sz="1200" kern="1200" baseline="0" dirty="0" smtClean="0">
                          <a:solidFill>
                            <a:schemeClr val="tx1"/>
                          </a:solidFill>
                          <a:effectLst/>
                          <a:latin typeface="+mn-lt"/>
                          <a:ea typeface="+mn-ea"/>
                          <a:cs typeface="+mn-cs"/>
                        </a:rPr>
                        <a:t> </a:t>
                      </a:r>
                      <a:r>
                        <a:rPr kumimoji="1" lang="ja-JP" altLang="ja-JP" sz="1200" kern="1200" baseline="0" dirty="0" smtClean="0">
                          <a:solidFill>
                            <a:schemeClr val="tx1"/>
                          </a:solidFill>
                          <a:effectLst/>
                          <a:latin typeface="+mn-lt"/>
                          <a:ea typeface="+mn-ea"/>
                          <a:cs typeface="+mn-cs"/>
                        </a:rPr>
                        <a:t>式による支援や台風災害等への対</a:t>
                      </a:r>
                      <a:r>
                        <a:rPr kumimoji="1" lang="en-US" altLang="ja-JP" sz="1200" kern="1200" baseline="0" dirty="0" smtClean="0">
                          <a:solidFill>
                            <a:schemeClr val="tx1"/>
                          </a:solidFill>
                          <a:effectLst/>
                          <a:latin typeface="+mn-lt"/>
                          <a:ea typeface="+mn-ea"/>
                          <a:cs typeface="+mn-cs"/>
                        </a:rPr>
                        <a:t> </a:t>
                      </a:r>
                      <a:r>
                        <a:rPr kumimoji="1" lang="ja-JP" altLang="ja-JP" sz="1200" kern="1200" baseline="0" dirty="0" smtClean="0">
                          <a:solidFill>
                            <a:schemeClr val="tx1"/>
                          </a:solidFill>
                          <a:effectLst/>
                          <a:latin typeface="+mn-lt"/>
                          <a:ea typeface="+mn-ea"/>
                          <a:cs typeface="+mn-cs"/>
                        </a:rPr>
                        <a:t>応</a:t>
                      </a:r>
                      <a:r>
                        <a:rPr kumimoji="1" lang="en-US" altLang="ja-JP" sz="1100" kern="1200" baseline="0" dirty="0" smtClean="0">
                          <a:solidFill>
                            <a:schemeClr val="tx1"/>
                          </a:solidFill>
                          <a:effectLst/>
                          <a:latin typeface="+mn-lt"/>
                          <a:ea typeface="+mn-ea"/>
                          <a:cs typeface="+mn-cs"/>
                        </a:rPr>
                        <a:t>(2011</a:t>
                      </a:r>
                      <a:r>
                        <a:rPr kumimoji="1" lang="ja-JP" altLang="ja-JP" sz="1100" kern="1200" baseline="0" dirty="0" smtClean="0">
                          <a:solidFill>
                            <a:schemeClr val="tx1"/>
                          </a:solidFill>
                          <a:effectLst/>
                          <a:latin typeface="+mn-lt"/>
                          <a:ea typeface="+mn-ea"/>
                          <a:cs typeface="+mn-cs"/>
                        </a:rPr>
                        <a:t>年</a:t>
                      </a:r>
                      <a:r>
                        <a:rPr kumimoji="1" lang="en-US" altLang="ja-JP" sz="1100" kern="1200" baseline="0" dirty="0" smtClean="0">
                          <a:solidFill>
                            <a:schemeClr val="tx1"/>
                          </a:solidFill>
                          <a:effectLst/>
                          <a:latin typeface="+mn-lt"/>
                          <a:ea typeface="+mn-ea"/>
                          <a:cs typeface="+mn-cs"/>
                        </a:rPr>
                        <a:t>3</a:t>
                      </a:r>
                      <a:r>
                        <a:rPr kumimoji="1" lang="ja-JP" altLang="ja-JP" sz="1100" kern="1200" baseline="0" dirty="0" smtClean="0">
                          <a:solidFill>
                            <a:schemeClr val="tx1"/>
                          </a:solidFill>
                          <a:effectLst/>
                          <a:latin typeface="+mn-lt"/>
                          <a:ea typeface="+mn-ea"/>
                          <a:cs typeface="+mn-cs"/>
                        </a:rPr>
                        <a:t>月</a:t>
                      </a:r>
                      <a:r>
                        <a:rPr kumimoji="1" lang="en-US" altLang="ja-JP" sz="1100" kern="1200" baseline="0" dirty="0" smtClean="0">
                          <a:solidFill>
                            <a:schemeClr val="tx1"/>
                          </a:solidFill>
                          <a:effectLst/>
                          <a:latin typeface="+mn-lt"/>
                          <a:ea typeface="+mn-ea"/>
                          <a:cs typeface="+mn-cs"/>
                        </a:rPr>
                        <a:t>~)</a:t>
                      </a:r>
                      <a:endParaRPr kumimoji="1" lang="en-US" altLang="ja-JP" sz="1200" kern="1200" baseline="0" dirty="0" smtClean="0">
                        <a:solidFill>
                          <a:schemeClr val="tx1"/>
                        </a:solidFill>
                        <a:effectLst/>
                        <a:latin typeface="+mn-lt"/>
                        <a:ea typeface="+mn-ea"/>
                        <a:cs typeface="+mn-cs"/>
                      </a:endParaRPr>
                    </a:p>
                    <a:p>
                      <a:pPr marL="0" indent="0"/>
                      <a:r>
                        <a:rPr kumimoji="1" lang="ja-JP" altLang="en-US" sz="1200" kern="1200" baseline="0" dirty="0" smtClean="0">
                          <a:solidFill>
                            <a:schemeClr val="tx1"/>
                          </a:solidFill>
                          <a:effectLst/>
                          <a:latin typeface="+mn-lt"/>
                          <a:ea typeface="+mn-ea"/>
                          <a:cs typeface="+mn-cs"/>
                        </a:rPr>
                        <a:t>・</a:t>
                      </a:r>
                      <a:r>
                        <a:rPr kumimoji="1" lang="ja-JP" altLang="ja-JP" sz="1200" kern="1200" baseline="0" dirty="0" smtClean="0">
                          <a:solidFill>
                            <a:schemeClr val="tx1"/>
                          </a:solidFill>
                          <a:effectLst/>
                          <a:latin typeface="+mn-lt"/>
                          <a:ea typeface="+mn-ea"/>
                          <a:cs typeface="+mn-cs"/>
                        </a:rPr>
                        <a:t>ドクターヘリ運航事業による救急医療体制の充実（</a:t>
                      </a:r>
                      <a:r>
                        <a:rPr kumimoji="1" lang="en-US" altLang="ja-JP" sz="1200" kern="1200" baseline="0" dirty="0" smtClean="0">
                          <a:solidFill>
                            <a:schemeClr val="tx1"/>
                          </a:solidFill>
                          <a:effectLst/>
                          <a:latin typeface="+mn-lt"/>
                          <a:ea typeface="+mn-ea"/>
                          <a:cs typeface="+mn-cs"/>
                        </a:rPr>
                        <a:t>2011</a:t>
                      </a:r>
                      <a:r>
                        <a:rPr kumimoji="1" lang="ja-JP" altLang="ja-JP" sz="1200" kern="1200" baseline="0" dirty="0" smtClean="0">
                          <a:solidFill>
                            <a:schemeClr val="tx1"/>
                          </a:solidFill>
                          <a:effectLst/>
                          <a:latin typeface="+mn-lt"/>
                          <a:ea typeface="+mn-ea"/>
                          <a:cs typeface="+mn-cs"/>
                        </a:rPr>
                        <a:t>年４月～）</a:t>
                      </a:r>
                      <a:endParaRPr kumimoji="1" lang="en-US" altLang="ja-JP" sz="1200" kern="1200" baseline="0" dirty="0" smtClean="0">
                        <a:solidFill>
                          <a:schemeClr val="tx1"/>
                        </a:solidFill>
                        <a:effectLst/>
                        <a:latin typeface="+mn-lt"/>
                        <a:ea typeface="+mn-ea"/>
                        <a:cs typeface="+mn-cs"/>
                      </a:endParaRPr>
                    </a:p>
                    <a:p>
                      <a:pPr marL="0" indent="0"/>
                      <a:r>
                        <a:rPr kumimoji="1" lang="ja-JP" altLang="en-US" sz="1200" kern="1200" baseline="0" dirty="0" smtClean="0">
                          <a:solidFill>
                            <a:schemeClr val="tx1"/>
                          </a:solidFill>
                          <a:effectLst/>
                          <a:latin typeface="+mn-lt"/>
                          <a:ea typeface="+mn-ea"/>
                          <a:cs typeface="+mn-cs"/>
                        </a:rPr>
                        <a:t>・</a:t>
                      </a:r>
                      <a:r>
                        <a:rPr kumimoji="1" lang="ja-JP" altLang="ja-JP" sz="1200" kern="1200" baseline="0" dirty="0" smtClean="0">
                          <a:solidFill>
                            <a:schemeClr val="tx1"/>
                          </a:solidFill>
                          <a:effectLst/>
                          <a:latin typeface="+mn-lt"/>
                          <a:ea typeface="+mn-ea"/>
                          <a:cs typeface="+mn-cs"/>
                        </a:rPr>
                        <a:t>電力不足に対応した関西地域の節電対策の実施</a:t>
                      </a:r>
                      <a:r>
                        <a:rPr kumimoji="1" lang="en-US" altLang="ja-JP" sz="1200" kern="1200" baseline="0" dirty="0" smtClean="0">
                          <a:solidFill>
                            <a:schemeClr val="tx1"/>
                          </a:solidFill>
                          <a:effectLst/>
                          <a:latin typeface="+mn-lt"/>
                          <a:ea typeface="+mn-ea"/>
                          <a:cs typeface="+mn-cs"/>
                        </a:rPr>
                        <a:t>(2011</a:t>
                      </a:r>
                      <a:r>
                        <a:rPr kumimoji="1" lang="ja-JP" altLang="ja-JP" sz="1200" kern="1200" baseline="0" dirty="0" smtClean="0">
                          <a:solidFill>
                            <a:schemeClr val="tx1"/>
                          </a:solidFill>
                          <a:effectLst/>
                          <a:latin typeface="+mn-lt"/>
                          <a:ea typeface="+mn-ea"/>
                          <a:cs typeface="+mn-cs"/>
                        </a:rPr>
                        <a:t>年</a:t>
                      </a:r>
                      <a:r>
                        <a:rPr kumimoji="1" lang="en-US" altLang="ja-JP" sz="1200" kern="1200" baseline="0" dirty="0" smtClean="0">
                          <a:solidFill>
                            <a:schemeClr val="tx1"/>
                          </a:solidFill>
                          <a:effectLst/>
                          <a:latin typeface="+mn-lt"/>
                          <a:ea typeface="+mn-ea"/>
                          <a:cs typeface="+mn-cs"/>
                        </a:rPr>
                        <a:t>11 </a:t>
                      </a:r>
                      <a:r>
                        <a:rPr kumimoji="1" lang="ja-JP" altLang="ja-JP" sz="1200" kern="1200" baseline="0" dirty="0" smtClean="0">
                          <a:solidFill>
                            <a:schemeClr val="tx1"/>
                          </a:solidFill>
                          <a:effectLst/>
                          <a:latin typeface="+mn-lt"/>
                          <a:ea typeface="+mn-ea"/>
                          <a:cs typeface="+mn-cs"/>
                        </a:rPr>
                        <a:t>月</a:t>
                      </a:r>
                      <a:r>
                        <a:rPr kumimoji="1" lang="en-US" altLang="ja-JP" sz="1200" kern="1200" baseline="0" dirty="0" smtClean="0">
                          <a:solidFill>
                            <a:schemeClr val="tx1"/>
                          </a:solidFill>
                          <a:effectLst/>
                          <a:latin typeface="+mn-lt"/>
                          <a:ea typeface="+mn-ea"/>
                          <a:cs typeface="+mn-cs"/>
                        </a:rPr>
                        <a:t>~)</a:t>
                      </a:r>
                    </a:p>
                    <a:p>
                      <a:pPr marL="0" indent="0"/>
                      <a:r>
                        <a:rPr kumimoji="1" lang="ja-JP" altLang="en-US" sz="1200" kern="1200" baseline="0" dirty="0" smtClean="0">
                          <a:solidFill>
                            <a:schemeClr val="tx1"/>
                          </a:solidFill>
                          <a:effectLst/>
                          <a:latin typeface="+mn-lt"/>
                          <a:ea typeface="+mn-ea"/>
                          <a:cs typeface="+mn-cs"/>
                        </a:rPr>
                        <a:t>・国への提案・意見申し入れ</a:t>
                      </a:r>
                      <a:endParaRPr kumimoji="1" lang="en-US" altLang="ja-JP" sz="1200" kern="1200" baseline="0" dirty="0" smtClean="0">
                        <a:solidFill>
                          <a:schemeClr val="tx1"/>
                        </a:solidFill>
                        <a:effectLst/>
                        <a:latin typeface="+mn-lt"/>
                        <a:ea typeface="+mn-ea"/>
                        <a:cs typeface="+mn-cs"/>
                      </a:endParaRPr>
                    </a:p>
                    <a:p>
                      <a:pPr marL="88900" indent="-88900"/>
                      <a:r>
                        <a:rPr kumimoji="1" lang="en-US" altLang="ja-JP" sz="1200" kern="1200" baseline="0" dirty="0" smtClean="0">
                          <a:solidFill>
                            <a:schemeClr val="tx1"/>
                          </a:solidFill>
                          <a:effectLst/>
                          <a:latin typeface="+mn-lt"/>
                          <a:ea typeface="+mn-ea"/>
                          <a:cs typeface="+mn-cs"/>
                        </a:rPr>
                        <a:t> </a:t>
                      </a:r>
                      <a:r>
                        <a:rPr kumimoji="1" lang="ja-JP" altLang="en-US" sz="1200" kern="1200" baseline="0" dirty="0" smtClean="0">
                          <a:solidFill>
                            <a:schemeClr val="tx1"/>
                          </a:solidFill>
                          <a:effectLst/>
                          <a:latin typeface="+mn-lt"/>
                          <a:ea typeface="+mn-ea"/>
                          <a:cs typeface="+mn-cs"/>
                        </a:rPr>
                        <a:t>①</a:t>
                      </a:r>
                      <a:r>
                        <a:rPr kumimoji="1" lang="ja-JP" altLang="ja-JP" sz="1200" kern="1200" baseline="0" dirty="0" smtClean="0">
                          <a:solidFill>
                            <a:schemeClr val="tx1"/>
                          </a:solidFill>
                          <a:effectLst/>
                          <a:latin typeface="+mn-lt"/>
                          <a:ea typeface="+mn-ea"/>
                          <a:cs typeface="+mn-cs"/>
                        </a:rPr>
                        <a:t>大飯原発の再稼働</a:t>
                      </a:r>
                      <a:r>
                        <a:rPr kumimoji="1" lang="en-US" altLang="ja-JP" sz="1200" kern="1200" baseline="0" dirty="0" smtClean="0">
                          <a:solidFill>
                            <a:schemeClr val="tx1"/>
                          </a:solidFill>
                          <a:effectLst/>
                          <a:latin typeface="+mn-lt"/>
                          <a:ea typeface="+mn-ea"/>
                          <a:cs typeface="+mn-cs"/>
                        </a:rPr>
                        <a:t> </a:t>
                      </a:r>
                      <a:r>
                        <a:rPr kumimoji="1" lang="ja-JP" altLang="ja-JP" sz="1200" kern="1200" baseline="0" dirty="0" smtClean="0">
                          <a:solidFill>
                            <a:schemeClr val="tx1"/>
                          </a:solidFill>
                          <a:effectLst/>
                          <a:latin typeface="+mn-lt"/>
                          <a:ea typeface="+mn-ea"/>
                          <a:cs typeface="+mn-cs"/>
                        </a:rPr>
                        <a:t>に</a:t>
                      </a:r>
                      <a:r>
                        <a:rPr kumimoji="1" lang="ja-JP" altLang="en-US" sz="1200" kern="1200" baseline="0" dirty="0" smtClean="0">
                          <a:solidFill>
                            <a:schemeClr val="tx1"/>
                          </a:solidFill>
                          <a:effectLst/>
                          <a:latin typeface="+mn-lt"/>
                          <a:ea typeface="+mn-ea"/>
                          <a:cs typeface="+mn-cs"/>
                        </a:rPr>
                        <a:t>際して声明、申し入れ</a:t>
                      </a:r>
                      <a:r>
                        <a:rPr kumimoji="1" lang="en-US" altLang="ja-JP" sz="1100" kern="1200" baseline="0" dirty="0" smtClean="0">
                          <a:solidFill>
                            <a:schemeClr val="tx1"/>
                          </a:solidFill>
                          <a:effectLst/>
                          <a:latin typeface="+mn-lt"/>
                          <a:ea typeface="+mn-ea"/>
                          <a:cs typeface="+mn-cs"/>
                        </a:rPr>
                        <a:t>(2012</a:t>
                      </a:r>
                      <a:r>
                        <a:rPr kumimoji="1" lang="ja-JP" altLang="ja-JP" sz="1100" kern="1200" baseline="0" dirty="0" smtClean="0">
                          <a:solidFill>
                            <a:schemeClr val="tx1"/>
                          </a:solidFill>
                          <a:effectLst/>
                          <a:latin typeface="+mn-lt"/>
                          <a:ea typeface="+mn-ea"/>
                          <a:cs typeface="+mn-cs"/>
                        </a:rPr>
                        <a:t>年</a:t>
                      </a:r>
                      <a:r>
                        <a:rPr kumimoji="1" lang="en-US" altLang="ja-JP" sz="1100" kern="1200" baseline="0" dirty="0" smtClean="0">
                          <a:solidFill>
                            <a:schemeClr val="tx1"/>
                          </a:solidFill>
                          <a:effectLst/>
                          <a:latin typeface="+mn-lt"/>
                          <a:ea typeface="+mn-ea"/>
                          <a:cs typeface="+mn-cs"/>
                        </a:rPr>
                        <a:t>5</a:t>
                      </a:r>
                      <a:r>
                        <a:rPr kumimoji="1" lang="ja-JP" altLang="ja-JP" sz="1100" kern="1200" baseline="0" dirty="0" smtClean="0">
                          <a:solidFill>
                            <a:schemeClr val="tx1"/>
                          </a:solidFill>
                          <a:effectLst/>
                          <a:latin typeface="+mn-lt"/>
                          <a:ea typeface="+mn-ea"/>
                          <a:cs typeface="+mn-cs"/>
                        </a:rPr>
                        <a:t>月、</a:t>
                      </a:r>
                      <a:r>
                        <a:rPr kumimoji="1" lang="en-US" altLang="ja-JP" sz="1100" kern="1200" baseline="0" dirty="0" smtClean="0">
                          <a:solidFill>
                            <a:schemeClr val="tx1"/>
                          </a:solidFill>
                          <a:effectLst/>
                          <a:latin typeface="+mn-lt"/>
                          <a:ea typeface="+mn-ea"/>
                          <a:cs typeface="+mn-cs"/>
                        </a:rPr>
                        <a:t>9</a:t>
                      </a:r>
                      <a:r>
                        <a:rPr kumimoji="1" lang="ja-JP" altLang="ja-JP" sz="1100" kern="1200" baseline="0" dirty="0" smtClean="0">
                          <a:solidFill>
                            <a:schemeClr val="tx1"/>
                          </a:solidFill>
                          <a:effectLst/>
                          <a:latin typeface="+mn-lt"/>
                          <a:ea typeface="+mn-ea"/>
                          <a:cs typeface="+mn-cs"/>
                        </a:rPr>
                        <a:t>月</a:t>
                      </a:r>
                      <a:r>
                        <a:rPr kumimoji="1" lang="en-US" altLang="ja-JP" sz="1100" kern="1200" baseline="0" dirty="0" smtClean="0">
                          <a:solidFill>
                            <a:schemeClr val="tx1"/>
                          </a:solidFill>
                          <a:effectLst/>
                          <a:latin typeface="+mn-lt"/>
                          <a:ea typeface="+mn-ea"/>
                          <a:cs typeface="+mn-cs"/>
                        </a:rPr>
                        <a:t>)</a:t>
                      </a:r>
                      <a:endParaRPr kumimoji="1" lang="ja-JP" altLang="ja-JP" sz="1100" kern="1200" baseline="0" dirty="0" smtClean="0">
                        <a:solidFill>
                          <a:schemeClr val="tx1"/>
                        </a:solidFill>
                        <a:effectLst/>
                        <a:latin typeface="+mn-lt"/>
                        <a:ea typeface="+mn-ea"/>
                        <a:cs typeface="+mn-cs"/>
                      </a:endParaRPr>
                    </a:p>
                    <a:p>
                      <a:pPr marL="88900" indent="-88900"/>
                      <a:r>
                        <a:rPr kumimoji="1" lang="ja-JP" altLang="en-US" sz="1200" kern="1200" baseline="0" dirty="0" smtClean="0">
                          <a:solidFill>
                            <a:schemeClr val="tx1"/>
                          </a:solidFill>
                          <a:effectLst/>
                          <a:latin typeface="+mn-lt"/>
                          <a:ea typeface="+mn-ea"/>
                          <a:cs typeface="+mn-cs"/>
                        </a:rPr>
                        <a:t>②</a:t>
                      </a:r>
                      <a:r>
                        <a:rPr kumimoji="1" lang="ja-JP" altLang="ja-JP" sz="1200" kern="1200" baseline="0" dirty="0" smtClean="0">
                          <a:solidFill>
                            <a:schemeClr val="tx1"/>
                          </a:solidFill>
                          <a:effectLst/>
                          <a:latin typeface="+mn-lt"/>
                          <a:ea typeface="+mn-ea"/>
                          <a:cs typeface="+mn-cs"/>
                        </a:rPr>
                        <a:t>北陸新幹線（敦賀以西）ルート</a:t>
                      </a:r>
                      <a:r>
                        <a:rPr kumimoji="1" lang="ja-JP" altLang="en-US" sz="1200" kern="1200" baseline="0" dirty="0" smtClean="0">
                          <a:solidFill>
                            <a:schemeClr val="tx1"/>
                          </a:solidFill>
                          <a:effectLst/>
                          <a:latin typeface="+mn-lt"/>
                          <a:ea typeface="+mn-ea"/>
                          <a:cs typeface="+mn-cs"/>
                        </a:rPr>
                        <a:t>の</a:t>
                      </a:r>
                      <a:r>
                        <a:rPr kumimoji="1" lang="ja-JP" altLang="ja-JP" sz="1200" kern="1200" baseline="0" dirty="0" smtClean="0">
                          <a:solidFill>
                            <a:schemeClr val="tx1"/>
                          </a:solidFill>
                          <a:effectLst/>
                          <a:latin typeface="+mn-lt"/>
                          <a:ea typeface="+mn-ea"/>
                          <a:cs typeface="+mn-cs"/>
                        </a:rPr>
                        <a:t>提案</a:t>
                      </a:r>
                      <a:r>
                        <a:rPr kumimoji="1" lang="en-US" altLang="ja-JP" sz="1200" kern="1200" baseline="0" dirty="0" smtClean="0">
                          <a:solidFill>
                            <a:schemeClr val="tx1"/>
                          </a:solidFill>
                          <a:effectLst/>
                          <a:latin typeface="+mn-lt"/>
                          <a:ea typeface="+mn-ea"/>
                          <a:cs typeface="+mn-cs"/>
                        </a:rPr>
                        <a:t>(2013</a:t>
                      </a:r>
                      <a:r>
                        <a:rPr kumimoji="1" lang="ja-JP" altLang="ja-JP" sz="1200" kern="1200" baseline="0" dirty="0" smtClean="0">
                          <a:solidFill>
                            <a:schemeClr val="tx1"/>
                          </a:solidFill>
                          <a:effectLst/>
                          <a:latin typeface="+mn-lt"/>
                          <a:ea typeface="+mn-ea"/>
                          <a:cs typeface="+mn-cs"/>
                        </a:rPr>
                        <a:t>年</a:t>
                      </a:r>
                      <a:r>
                        <a:rPr kumimoji="1" lang="en-US" altLang="ja-JP" sz="1200" kern="1200" baseline="0" dirty="0" smtClean="0">
                          <a:solidFill>
                            <a:schemeClr val="tx1"/>
                          </a:solidFill>
                          <a:effectLst/>
                          <a:latin typeface="+mn-lt"/>
                          <a:ea typeface="+mn-ea"/>
                          <a:cs typeface="+mn-cs"/>
                        </a:rPr>
                        <a:t>11</a:t>
                      </a:r>
                      <a:r>
                        <a:rPr kumimoji="1" lang="ja-JP" altLang="ja-JP" sz="1200" kern="1200" baseline="0" dirty="0" smtClean="0">
                          <a:solidFill>
                            <a:schemeClr val="tx1"/>
                          </a:solidFill>
                          <a:effectLst/>
                          <a:latin typeface="+mn-lt"/>
                          <a:ea typeface="+mn-ea"/>
                          <a:cs typeface="+mn-cs"/>
                        </a:rPr>
                        <a:t>月</a:t>
                      </a:r>
                      <a:r>
                        <a:rPr kumimoji="1" lang="en-US" altLang="ja-JP" sz="1200" kern="1200" baseline="0" dirty="0" smtClean="0">
                          <a:solidFill>
                            <a:schemeClr val="tx1"/>
                          </a:solidFill>
                          <a:effectLst/>
                          <a:latin typeface="+mn-lt"/>
                          <a:ea typeface="+mn-ea"/>
                          <a:cs typeface="+mn-cs"/>
                        </a:rPr>
                        <a:t>)</a:t>
                      </a:r>
                    </a:p>
                    <a:p>
                      <a:endParaRPr kumimoji="1" lang="en-US" altLang="ja-JP" sz="1200" baseline="0" dirty="0" smtClean="0">
                        <a:solidFill>
                          <a:schemeClr val="tx1"/>
                        </a:solidFill>
                      </a:endParaRPr>
                    </a:p>
                    <a:p>
                      <a:r>
                        <a:rPr kumimoji="1" lang="ja-JP" altLang="en-US" sz="1200" baseline="0" dirty="0" smtClean="0">
                          <a:solidFill>
                            <a:schemeClr val="tx1"/>
                          </a:solidFill>
                        </a:rPr>
                        <a:t>・水需要予測の下方修正に伴う既存ダムの利水容量活用について検討を行う「淀川水系水利用検討会」が発足（</a:t>
                      </a:r>
                      <a:r>
                        <a:rPr kumimoji="1" lang="en-US" altLang="ja-JP" sz="1200" baseline="0" dirty="0" smtClean="0">
                          <a:solidFill>
                            <a:schemeClr val="tx1"/>
                          </a:solidFill>
                        </a:rPr>
                        <a:t>2014</a:t>
                      </a:r>
                      <a:r>
                        <a:rPr kumimoji="1" lang="ja-JP" altLang="en-US" sz="1200" baseline="0" dirty="0" smtClean="0">
                          <a:solidFill>
                            <a:schemeClr val="tx1"/>
                          </a:solidFill>
                        </a:rPr>
                        <a:t>年４月）</a:t>
                      </a:r>
                      <a:endParaRPr kumimoji="1" lang="en-US" altLang="ja-JP" sz="1200" baseline="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181</a:t>
            </a:fld>
            <a:endParaRPr kumimoji="1" lang="ja-JP" altLang="en-US" dirty="0"/>
          </a:p>
        </p:txBody>
      </p:sp>
    </p:spTree>
    <p:extLst>
      <p:ext uri="{BB962C8B-B14F-4D97-AF65-F5344CB8AC3E}">
        <p14:creationId xmlns:p14="http://schemas.microsoft.com/office/powerpoint/2010/main" val="385108723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1227576156"/>
              </p:ext>
            </p:extLst>
          </p:nvPr>
        </p:nvGraphicFramePr>
        <p:xfrm>
          <a:off x="2267744" y="476672"/>
          <a:ext cx="6696744" cy="6036742"/>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386074">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5185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・条例制定当初は妥当であった規制が、年月を経て見直しがなされないまま、現在の社会経済情勢にそぐわなくなってしまうことがある。</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・大阪が再び力強く成長する都市となるためには、民間の活動がしやすい環境を整備していくことが求められる。</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・府民・事業者の権利を制限し、または義務を課する条例（規制条例）を全庁一斉に総点検を実施する。</a:t>
                      </a:r>
                      <a:endParaRPr kumimoji="1" lang="en-US" altLang="ja-JP" sz="1200" dirty="0" smtClean="0"/>
                    </a:p>
                    <a:p>
                      <a:pPr algn="l"/>
                      <a:r>
                        <a:rPr kumimoji="1" lang="ja-JP" altLang="en-US" sz="1200" dirty="0" smtClean="0"/>
                        <a:t>・府民への説明責任を果たす観点から、国ガイドラインや他府県条例の規制内容とも比較する。</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規制の必要性、有効性、効率性、基本計画適合性、適法性の</a:t>
                      </a:r>
                      <a:r>
                        <a:rPr kumimoji="1" lang="en-US" altLang="ja-JP" sz="1200" dirty="0" smtClean="0"/>
                        <a:t>5</a:t>
                      </a:r>
                      <a:r>
                        <a:rPr kumimoji="1" lang="ja-JP" altLang="en-US" sz="1200" dirty="0" err="1" smtClean="0"/>
                        <a:t>つの</a:t>
                      </a:r>
                      <a:r>
                        <a:rPr kumimoji="1" lang="ja-JP" altLang="en-US" sz="1200" dirty="0" smtClean="0"/>
                        <a:t>視点で点検。</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a:t>
                      </a:r>
                      <a:r>
                        <a:rPr kumimoji="1" lang="en-US" altLang="ja-JP" sz="1200" dirty="0" smtClean="0"/>
                        <a:t>2009</a:t>
                      </a:r>
                      <a:r>
                        <a:rPr kumimoji="1" lang="ja-JP" altLang="en-US" sz="1200" dirty="0" smtClean="0"/>
                        <a:t>年度</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規制条例（</a:t>
                      </a:r>
                      <a:r>
                        <a:rPr kumimoji="1" lang="en-US" altLang="ja-JP" sz="1200" dirty="0" smtClean="0"/>
                        <a:t>61</a:t>
                      </a:r>
                      <a:r>
                        <a:rPr kumimoji="1" lang="ja-JP" altLang="en-US" sz="1200" dirty="0" smtClean="0"/>
                        <a:t>件）を対象に点検。</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a:t>
                      </a:r>
                      <a:r>
                        <a:rPr kumimoji="1" lang="en-US" altLang="ja-JP" sz="1200" dirty="0" smtClean="0"/>
                        <a:t>2010</a:t>
                      </a:r>
                      <a:r>
                        <a:rPr kumimoji="1" lang="ja-JP" altLang="en-US" sz="1200" dirty="0" smtClean="0"/>
                        <a:t>年度</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規制条例のうち特定の業種の業務等を規制する業規制条例（</a:t>
                      </a:r>
                      <a:r>
                        <a:rPr kumimoji="1" lang="en-US" altLang="ja-JP" sz="1200" dirty="0" smtClean="0"/>
                        <a:t>26</a:t>
                      </a:r>
                      <a:r>
                        <a:rPr kumimoji="1" lang="ja-JP" altLang="en-US" sz="1200" dirty="0" smtClean="0"/>
                        <a:t>件）を対象に、さらに見直し検討。</a:t>
                      </a:r>
                      <a:endParaRPr kumimoji="1" lang="en-US" altLang="ja-JP" sz="1200" dirty="0" smtClean="0"/>
                    </a:p>
                    <a:p>
                      <a:pPr algn="l"/>
                      <a:r>
                        <a:rPr kumimoji="1" lang="ja-JP" altLang="en-US" sz="1200" dirty="0" smtClean="0"/>
                        <a:t>・</a:t>
                      </a:r>
                      <a:r>
                        <a:rPr kumimoji="1" lang="en-US" altLang="ja-JP" sz="1200" dirty="0" smtClean="0"/>
                        <a:t>2013</a:t>
                      </a:r>
                      <a:r>
                        <a:rPr kumimoji="1" lang="ja-JP" altLang="en-US" sz="1200" dirty="0" smtClean="0"/>
                        <a:t>年度</a:t>
                      </a:r>
                      <a:endParaRPr kumimoji="1" lang="en-US" altLang="ja-JP" sz="1200" dirty="0" smtClean="0"/>
                    </a:p>
                    <a:p>
                      <a:pPr algn="l"/>
                      <a:r>
                        <a:rPr kumimoji="1" lang="ja-JP" altLang="en-US" sz="1200" dirty="0" smtClean="0"/>
                        <a:t>定期的に実施している規制条例（</a:t>
                      </a:r>
                      <a:r>
                        <a:rPr kumimoji="1" lang="en-US" altLang="ja-JP" sz="1200" dirty="0" smtClean="0"/>
                        <a:t>69</a:t>
                      </a:r>
                      <a:r>
                        <a:rPr kumimoji="1" lang="ja-JP" altLang="en-US" sz="1200" dirty="0" smtClean="0"/>
                        <a:t>件）の点検の際に、府市統合本部のもとに設置した「規制・サービス改革部会」において、規制改革の観点も含めて取り組む。</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審査基準（</a:t>
                      </a:r>
                      <a:r>
                        <a:rPr kumimoji="1" lang="en-US" altLang="ja-JP" sz="1200" dirty="0" smtClean="0"/>
                        <a:t>637</a:t>
                      </a:r>
                      <a:r>
                        <a:rPr kumimoji="1" lang="ja-JP" altLang="en-US" sz="1200" dirty="0" smtClean="0"/>
                        <a:t>件）についても点検。</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a:t>
                      </a:r>
                      <a:r>
                        <a:rPr kumimoji="1" lang="en-US" altLang="ja-JP" sz="1200" dirty="0" smtClean="0"/>
                        <a:t>2009</a:t>
                      </a:r>
                      <a:r>
                        <a:rPr kumimoji="1" lang="ja-JP" altLang="en-US" sz="1200" dirty="0" smtClean="0"/>
                        <a:t>年度</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青少年健全育成条例などを改正（</a:t>
                      </a:r>
                      <a:r>
                        <a:rPr kumimoji="1" lang="en-US" altLang="ja-JP" sz="1200" dirty="0" smtClean="0"/>
                        <a:t>6</a:t>
                      </a:r>
                      <a:r>
                        <a:rPr kumimoji="1" lang="ja-JP" altLang="en-US" sz="1200" dirty="0" smtClean="0"/>
                        <a:t>件）、廃止（</a:t>
                      </a:r>
                      <a:r>
                        <a:rPr kumimoji="1" lang="en-US" altLang="ja-JP" sz="1200" dirty="0" smtClean="0"/>
                        <a:t>1</a:t>
                      </a:r>
                      <a:r>
                        <a:rPr kumimoji="1" lang="ja-JP" altLang="en-US" sz="1200" dirty="0" smtClean="0"/>
                        <a:t>件）。</a:t>
                      </a:r>
                      <a:endParaRPr kumimoji="1" lang="en-US" altLang="ja-JP" sz="1200" dirty="0" smtClean="0"/>
                    </a:p>
                    <a:p>
                      <a:pPr algn="l"/>
                      <a:r>
                        <a:rPr kumimoji="1" lang="ja-JP" altLang="en-US" sz="1200" dirty="0" smtClean="0"/>
                        <a:t>・</a:t>
                      </a:r>
                      <a:r>
                        <a:rPr kumimoji="1" lang="en-US" altLang="ja-JP" sz="1200" dirty="0" smtClean="0"/>
                        <a:t>2010</a:t>
                      </a:r>
                      <a:r>
                        <a:rPr kumimoji="1" lang="ja-JP" altLang="en-US" sz="1200" dirty="0" smtClean="0"/>
                        <a:t>年度</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理容師法施行条例などを改正（</a:t>
                      </a:r>
                      <a:r>
                        <a:rPr kumimoji="1" lang="en-US" altLang="ja-JP" sz="1200" dirty="0" smtClean="0"/>
                        <a:t>7</a:t>
                      </a:r>
                      <a:r>
                        <a:rPr kumimoji="1" lang="ja-JP" altLang="en-US" sz="1200" dirty="0" smtClean="0"/>
                        <a:t>件）。また、認定こども園の認定の基準に関する条例など国に改正要望（</a:t>
                      </a:r>
                      <a:r>
                        <a:rPr kumimoji="1" lang="en-US" altLang="ja-JP" sz="1200" dirty="0" smtClean="0"/>
                        <a:t>3</a:t>
                      </a:r>
                      <a:r>
                        <a:rPr kumimoji="1" lang="ja-JP" altLang="en-US" sz="1200" dirty="0" smtClean="0"/>
                        <a:t>件）</a:t>
                      </a:r>
                      <a:endParaRPr kumimoji="1" lang="en-US" altLang="ja-JP" sz="1200" dirty="0" smtClean="0"/>
                    </a:p>
                    <a:p>
                      <a:pPr algn="l"/>
                      <a:r>
                        <a:rPr kumimoji="1" lang="ja-JP" altLang="en-US" sz="1200" dirty="0" smtClean="0"/>
                        <a:t>・</a:t>
                      </a:r>
                      <a:r>
                        <a:rPr kumimoji="1" lang="en-US" altLang="ja-JP" sz="1200" dirty="0" smtClean="0"/>
                        <a:t>2013</a:t>
                      </a:r>
                      <a:r>
                        <a:rPr kumimoji="1" lang="ja-JP" altLang="en-US" sz="1200" dirty="0" smtClean="0"/>
                        <a:t>年度</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自然環境保全条例など条例・規則を改正（</a:t>
                      </a:r>
                      <a:r>
                        <a:rPr kumimoji="1" lang="en-US" altLang="ja-JP" sz="1200" dirty="0" smtClean="0"/>
                        <a:t>10</a:t>
                      </a:r>
                      <a:r>
                        <a:rPr kumimoji="1" lang="ja-JP" altLang="en-US" sz="1200" dirty="0" smtClean="0"/>
                        <a:t>件）、廃止（</a:t>
                      </a:r>
                      <a:r>
                        <a:rPr kumimoji="1" lang="en-US" altLang="ja-JP" sz="1200" dirty="0" smtClean="0"/>
                        <a:t>1</a:t>
                      </a:r>
                      <a:r>
                        <a:rPr kumimoji="1" lang="ja-JP" altLang="en-US" sz="1200" dirty="0" smtClean="0"/>
                        <a:t>件）。審査基準を見直し（</a:t>
                      </a:r>
                      <a:r>
                        <a:rPr kumimoji="1" lang="en-US" altLang="ja-JP" sz="1200" dirty="0" smtClean="0"/>
                        <a:t>6</a:t>
                      </a:r>
                      <a:r>
                        <a:rPr kumimoji="1" lang="ja-JP" altLang="en-US" sz="1200" dirty="0" smtClean="0"/>
                        <a:t>件）。</a:t>
                      </a:r>
                      <a:r>
                        <a:rPr kumimoji="1" lang="en-US" altLang="ja-JP" sz="1200" dirty="0" smtClean="0"/>
                        <a:t>※</a:t>
                      </a:r>
                      <a:r>
                        <a:rPr kumimoji="1" lang="ja-JP" altLang="en-US" sz="1200" dirty="0" smtClean="0"/>
                        <a:t>予定含む。</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テキスト ボックス 7"/>
          <p:cNvSpPr txBox="1"/>
          <p:nvPr/>
        </p:nvSpPr>
        <p:spPr>
          <a:xfrm>
            <a:off x="0" y="0"/>
            <a:ext cx="9144000" cy="338554"/>
          </a:xfrm>
          <a:prstGeom prst="rect">
            <a:avLst/>
          </a:prstGeom>
          <a:noFill/>
        </p:spPr>
        <p:txBody>
          <a:bodyPr wrap="square" rtlCol="0">
            <a:spAutoFit/>
          </a:bodyPr>
          <a:lstStyle/>
          <a:p>
            <a:r>
              <a:rPr lang="ja-JP" altLang="en-US" sz="1600" u="sng" dirty="0" smtClean="0"/>
              <a:t>条例</a:t>
            </a:r>
            <a:r>
              <a:rPr lang="ja-JP" altLang="en-US" sz="1600" u="sng" dirty="0"/>
              <a:t>・審査基準の</a:t>
            </a:r>
            <a:r>
              <a:rPr lang="ja-JP" altLang="en-US" sz="1600" u="sng" dirty="0" smtClean="0"/>
              <a:t>見直し</a:t>
            </a:r>
            <a:endParaRPr kumimoji="1" lang="en-US" altLang="ja-JP" sz="1600" u="sng" dirty="0" smtClean="0"/>
          </a:p>
        </p:txBody>
      </p:sp>
      <p:sp>
        <p:nvSpPr>
          <p:cNvPr id="9" name="テキスト ボックス 8"/>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182</a:t>
            </a:fld>
            <a:endParaRPr kumimoji="1" lang="ja-JP" altLang="en-US" dirty="0"/>
          </a:p>
        </p:txBody>
      </p:sp>
      <p:sp>
        <p:nvSpPr>
          <p:cNvPr id="7" name="テキスト ボックス 6"/>
          <p:cNvSpPr txBox="1"/>
          <p:nvPr/>
        </p:nvSpPr>
        <p:spPr>
          <a:xfrm>
            <a:off x="7380312" y="-26102"/>
            <a:ext cx="1759266" cy="307777"/>
          </a:xfrm>
          <a:prstGeom prst="rect">
            <a:avLst/>
          </a:prstGeom>
          <a:noFill/>
        </p:spPr>
        <p:txBody>
          <a:bodyPr wrap="square" rtlCol="0">
            <a:spAutoFit/>
          </a:bodyPr>
          <a:lstStyle/>
          <a:p>
            <a:pPr algn="r"/>
            <a:r>
              <a:rPr lang="ja-JP" altLang="en-US" sz="1400" u="sng" dirty="0"/>
              <a:t>Ａ</a:t>
            </a:r>
            <a:r>
              <a:rPr lang="ja-JP" altLang="en-US" sz="1400" u="sng" dirty="0" smtClean="0"/>
              <a:t>（２８）</a:t>
            </a:r>
            <a:endParaRPr lang="en-US" altLang="ja-JP" sz="1400" u="sng" dirty="0" smtClean="0"/>
          </a:p>
        </p:txBody>
      </p:sp>
      <p:sp>
        <p:nvSpPr>
          <p:cNvPr id="11" name="テキスト ボックス 10"/>
          <p:cNvSpPr txBox="1"/>
          <p:nvPr/>
        </p:nvSpPr>
        <p:spPr>
          <a:xfrm>
            <a:off x="-24384" y="476672"/>
            <a:ext cx="2411760" cy="6340197"/>
          </a:xfrm>
          <a:prstGeom prst="rect">
            <a:avLst/>
          </a:prstGeom>
          <a:noFill/>
        </p:spPr>
        <p:txBody>
          <a:bodyPr wrap="square" rtlCol="0">
            <a:spAutoFit/>
          </a:bodyPr>
          <a:lstStyle/>
          <a:p>
            <a:r>
              <a:rPr kumimoji="1" lang="ja-JP" altLang="en-US" sz="1400" dirty="0" smtClean="0"/>
              <a:t>①分野：府政運営</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政策企画部</a:t>
            </a:r>
            <a:endParaRPr lang="en-US" altLang="ja-JP" sz="1400" dirty="0"/>
          </a:p>
          <a:p>
            <a:r>
              <a:rPr lang="ja-JP" altLang="en-US" sz="1400" dirty="0" smtClean="0"/>
              <a:t>　　　        </a:t>
            </a:r>
            <a:r>
              <a:rPr lang="ja-JP" altLang="en-US" sz="1400" dirty="0"/>
              <a:t>総務</a:t>
            </a:r>
            <a:r>
              <a:rPr lang="ja-JP" altLang="en-US" sz="1400" dirty="0" smtClean="0"/>
              <a:t>部</a:t>
            </a:r>
            <a:endParaRPr lang="en-US" altLang="ja-JP" sz="1400" dirty="0" smtClean="0"/>
          </a:p>
          <a:p>
            <a:r>
              <a:rPr lang="en-US" altLang="ja-JP" sz="1400" dirty="0"/>
              <a:t> </a:t>
            </a:r>
            <a:r>
              <a:rPr lang="en-US" altLang="ja-JP" sz="1400" dirty="0" smtClean="0"/>
              <a:t>                </a:t>
            </a:r>
            <a:r>
              <a:rPr lang="ja-JP" altLang="en-US" sz="1400" dirty="0"/>
              <a:t>財務</a:t>
            </a:r>
            <a:r>
              <a:rPr lang="ja-JP" altLang="en-US" sz="1400" dirty="0" smtClean="0"/>
              <a:t>部</a:t>
            </a:r>
            <a:endParaRPr lang="en-US" altLang="ja-JP" sz="1400" dirty="0" smtClean="0"/>
          </a:p>
          <a:p>
            <a:r>
              <a:rPr lang="ja-JP" altLang="en-US" sz="1400" dirty="0" smtClean="0"/>
              <a:t>（規制・サービス改革部会）</a:t>
            </a:r>
            <a:endParaRPr lang="en-US" altLang="ja-JP" sz="1400" dirty="0" smtClean="0"/>
          </a:p>
          <a:p>
            <a:endParaRPr lang="en-US" altLang="ja-JP" sz="1400" dirty="0" smtClean="0"/>
          </a:p>
          <a:p>
            <a:r>
              <a:rPr lang="ja-JP" altLang="en-US" sz="1400" dirty="0" smtClean="0"/>
              <a:t>⑤時期</a:t>
            </a:r>
            <a:endParaRPr lang="en-US" altLang="ja-JP" sz="1400" dirty="0" smtClean="0"/>
          </a:p>
          <a:p>
            <a:r>
              <a:rPr kumimoji="1" lang="ja-JP" altLang="en-US" sz="1400" dirty="0"/>
              <a:t>　</a:t>
            </a:r>
            <a:r>
              <a:rPr lang="ja-JP" altLang="en-US" sz="1400" dirty="0" smtClean="0"/>
              <a:t>  </a:t>
            </a:r>
            <a:r>
              <a:rPr kumimoji="1" lang="en-US" altLang="ja-JP" sz="1400" dirty="0" smtClean="0"/>
              <a:t>2009</a:t>
            </a:r>
            <a:r>
              <a:rPr lang="ja-JP" altLang="en-US" sz="1400" dirty="0" smtClean="0"/>
              <a:t>年</a:t>
            </a:r>
            <a:endParaRPr lang="en-US" altLang="ja-JP" sz="1400" dirty="0" smtClean="0"/>
          </a:p>
          <a:p>
            <a:r>
              <a:rPr kumimoji="1" lang="ja-JP" altLang="en-US" sz="1400" dirty="0" smtClean="0"/>
              <a:t>　　   規制条例の総点検実施</a:t>
            </a:r>
            <a:endParaRPr kumimoji="1" lang="en-US" altLang="ja-JP" sz="1400" dirty="0" smtClean="0"/>
          </a:p>
          <a:p>
            <a:r>
              <a:rPr lang="ja-JP" altLang="en-US" sz="1400" dirty="0"/>
              <a:t>　 </a:t>
            </a:r>
            <a:r>
              <a:rPr lang="ja-JP" altLang="en-US" sz="1400" dirty="0" smtClean="0"/>
              <a:t> </a:t>
            </a:r>
            <a:r>
              <a:rPr lang="en-US" altLang="ja-JP" sz="1400" dirty="0" smtClean="0"/>
              <a:t>2010</a:t>
            </a:r>
            <a:r>
              <a:rPr lang="ja-JP" altLang="en-US" sz="1400" dirty="0" smtClean="0"/>
              <a:t>年</a:t>
            </a:r>
            <a:endParaRPr lang="en-US" altLang="ja-JP" sz="1400" dirty="0" smtClean="0"/>
          </a:p>
          <a:p>
            <a:r>
              <a:rPr kumimoji="1" lang="ja-JP" altLang="en-US" sz="1400" dirty="0"/>
              <a:t>　</a:t>
            </a:r>
            <a:r>
              <a:rPr kumimoji="1" lang="ja-JP" altLang="en-US" sz="1400" dirty="0" smtClean="0"/>
              <a:t>　   業規制条例の見直し</a:t>
            </a:r>
            <a:endParaRPr kumimoji="1" lang="en-US" altLang="ja-JP" sz="1400" dirty="0" smtClean="0"/>
          </a:p>
          <a:p>
            <a:r>
              <a:rPr lang="ja-JP" altLang="en-US" sz="1400" dirty="0"/>
              <a:t>　 </a:t>
            </a:r>
            <a:r>
              <a:rPr lang="ja-JP" altLang="en-US" sz="1400" dirty="0" smtClean="0"/>
              <a:t> </a:t>
            </a:r>
            <a:r>
              <a:rPr lang="en-US" altLang="ja-JP" sz="1400" dirty="0" smtClean="0"/>
              <a:t>2013</a:t>
            </a:r>
            <a:r>
              <a:rPr lang="ja-JP" altLang="en-US" sz="1400" dirty="0" smtClean="0"/>
              <a:t>年</a:t>
            </a:r>
            <a:endParaRPr lang="en-US" altLang="ja-JP" sz="1400" dirty="0" smtClean="0"/>
          </a:p>
          <a:p>
            <a:r>
              <a:rPr kumimoji="1" lang="ja-JP" altLang="en-US" sz="1400" dirty="0" smtClean="0"/>
              <a:t>　　   規制・サービス改革部会</a:t>
            </a:r>
            <a:endParaRPr kumimoji="1" lang="en-US" altLang="ja-JP" sz="1400" dirty="0"/>
          </a:p>
          <a:p>
            <a:r>
              <a:rPr lang="ja-JP" altLang="en-US" sz="1400" dirty="0" smtClean="0"/>
              <a:t>　　   の取組として規制条例・</a:t>
            </a:r>
            <a:endParaRPr lang="en-US" altLang="ja-JP" sz="1400" dirty="0" smtClean="0"/>
          </a:p>
          <a:p>
            <a:r>
              <a:rPr kumimoji="1" lang="ja-JP" altLang="en-US" sz="1400" dirty="0" smtClean="0"/>
              <a:t>　　   審査基準を点検</a:t>
            </a:r>
            <a:endParaRPr kumimoji="1" lang="en-US" altLang="ja-JP" sz="1400" dirty="0"/>
          </a:p>
          <a:p>
            <a:endParaRPr kumimoji="1" lang="ja-JP" altLang="en-US" sz="1400" dirty="0"/>
          </a:p>
        </p:txBody>
      </p:sp>
    </p:spTree>
    <p:extLst>
      <p:ext uri="{BB962C8B-B14F-4D97-AF65-F5344CB8AC3E}">
        <p14:creationId xmlns:p14="http://schemas.microsoft.com/office/powerpoint/2010/main" val="13460190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76672"/>
            <a:ext cx="2411760" cy="4401205"/>
          </a:xfrm>
          <a:prstGeom prst="rect">
            <a:avLst/>
          </a:prstGeom>
          <a:noFill/>
        </p:spPr>
        <p:txBody>
          <a:bodyPr wrap="square" rtlCol="0">
            <a:spAutoFit/>
          </a:bodyPr>
          <a:lstStyle/>
          <a:p>
            <a:r>
              <a:rPr kumimoji="1" lang="ja-JP" altLang="en-US" sz="1400" dirty="0" smtClean="0"/>
              <a:t>①分野：府政運営　</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a:t>
            </a:r>
            <a:r>
              <a:rPr lang="ja-JP" altLang="en-US" sz="1400" dirty="0"/>
              <a:t>□</a:t>
            </a:r>
            <a:r>
              <a:rPr lang="ja-JP" altLang="en-US" sz="1400" dirty="0" smtClean="0"/>
              <a:t>　政策の刷新</a:t>
            </a:r>
            <a:endParaRPr lang="en-US" altLang="ja-JP" sz="1400" dirty="0" smtClean="0"/>
          </a:p>
          <a:p>
            <a:r>
              <a:rPr kumimoji="1" lang="ja-JP" altLang="en-US" sz="1400" dirty="0"/>
              <a:t>　</a:t>
            </a:r>
            <a:r>
              <a:rPr kumimoji="1" lang="ja-JP" altLang="en-US" sz="1400" dirty="0" smtClean="0"/>
              <a:t>　</a:t>
            </a:r>
            <a:r>
              <a:rPr lang="ja-JP" altLang="en-US" sz="1400" dirty="0"/>
              <a:t>☑</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a:t>財務</a:t>
            </a:r>
            <a:r>
              <a:rPr kumimoji="1" lang="ja-JP" altLang="en-US" sz="1400" dirty="0" smtClean="0"/>
              <a:t>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smtClean="0"/>
              <a:t>2008</a:t>
            </a:r>
            <a:r>
              <a:rPr kumimoji="1" lang="ja-JP" altLang="en-US" sz="1400" dirty="0" smtClean="0"/>
              <a:t>年</a:t>
            </a:r>
            <a:endParaRPr kumimoji="1" lang="en-US" altLang="ja-JP" sz="1400" dirty="0" smtClean="0"/>
          </a:p>
          <a:p>
            <a:r>
              <a:rPr lang="ja-JP" altLang="en-US" sz="1400" dirty="0"/>
              <a:t>　</a:t>
            </a:r>
            <a:r>
              <a:rPr lang="ja-JP" altLang="en-US" sz="1200" dirty="0" smtClean="0"/>
              <a:t>財政再建プログラム</a:t>
            </a:r>
            <a:r>
              <a:rPr lang="en-US" altLang="ja-JP" sz="1200" dirty="0" smtClean="0"/>
              <a:t>(</a:t>
            </a:r>
            <a:r>
              <a:rPr lang="ja-JP" altLang="en-US" sz="1200" dirty="0" smtClean="0"/>
              <a:t>案</a:t>
            </a:r>
            <a:r>
              <a:rPr lang="en-US" altLang="ja-JP" sz="1200" dirty="0" smtClean="0"/>
              <a:t>)</a:t>
            </a:r>
            <a:r>
              <a:rPr lang="ja-JP" altLang="en-US" sz="1200" dirty="0" smtClean="0"/>
              <a:t>策定</a:t>
            </a:r>
            <a:endParaRPr lang="en-US" altLang="ja-JP" sz="1200" dirty="0" smtClean="0"/>
          </a:p>
          <a:p>
            <a:r>
              <a:rPr kumimoji="1" lang="ja-JP" altLang="en-US" sz="1400" dirty="0"/>
              <a:t>　</a:t>
            </a:r>
            <a:r>
              <a:rPr kumimoji="1" lang="ja-JP" altLang="en-US" sz="1400" dirty="0" smtClean="0"/>
              <a:t>　</a:t>
            </a:r>
            <a:r>
              <a:rPr kumimoji="1" lang="en-US" altLang="ja-JP" sz="1400" dirty="0" smtClean="0"/>
              <a:t>2010</a:t>
            </a:r>
            <a:r>
              <a:rPr kumimoji="1" lang="ja-JP" altLang="en-US" sz="1400" dirty="0" smtClean="0"/>
              <a:t>年度～</a:t>
            </a:r>
            <a:endParaRPr kumimoji="1" lang="en-US" altLang="ja-JP" sz="1400" dirty="0" smtClean="0"/>
          </a:p>
          <a:p>
            <a:r>
              <a:rPr lang="ja-JP" altLang="en-US" sz="1200" dirty="0"/>
              <a:t>　</a:t>
            </a:r>
            <a:r>
              <a:rPr lang="ja-JP" altLang="en-US" sz="1200" dirty="0" smtClean="0"/>
              <a:t>財政構造改革プラン</a:t>
            </a:r>
            <a:r>
              <a:rPr lang="en-US" altLang="ja-JP" sz="1200" dirty="0" smtClean="0"/>
              <a:t>(</a:t>
            </a:r>
            <a:r>
              <a:rPr lang="ja-JP" altLang="en-US" sz="1200" dirty="0" smtClean="0"/>
              <a:t>案</a:t>
            </a:r>
            <a:r>
              <a:rPr lang="en-US" altLang="ja-JP" sz="1200" dirty="0" smtClean="0"/>
              <a:t>)</a:t>
            </a:r>
            <a:r>
              <a:rPr lang="ja-JP" altLang="en-US" sz="1200" dirty="0" smtClean="0"/>
              <a:t>策定</a:t>
            </a:r>
            <a:endParaRPr kumimoji="1" lang="ja-JP" altLang="en-US" sz="1200" dirty="0"/>
          </a:p>
        </p:txBody>
      </p:sp>
      <p:graphicFrame>
        <p:nvGraphicFramePr>
          <p:cNvPr id="6" name="表 5"/>
          <p:cNvGraphicFramePr>
            <a:graphicFrameLocks noGrp="1"/>
          </p:cNvGraphicFramePr>
          <p:nvPr>
            <p:extLst>
              <p:ext uri="{D42A27DB-BD31-4B8C-83A1-F6EECF244321}">
                <p14:modId xmlns:p14="http://schemas.microsoft.com/office/powerpoint/2010/main" val="626432274"/>
              </p:ext>
            </p:extLst>
          </p:nvPr>
        </p:nvGraphicFramePr>
        <p:xfrm>
          <a:off x="2267744" y="476672"/>
          <a:ext cx="6696744" cy="6198644"/>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12204">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680484">
                <a:tc>
                  <a:txBody>
                    <a:bodyPr/>
                    <a:lstStyle/>
                    <a:p>
                      <a:r>
                        <a:rPr kumimoji="1" lang="ja-JP" altLang="ja-JP" sz="1200" kern="1200" dirty="0" smtClean="0">
                          <a:solidFill>
                            <a:schemeClr val="dk1"/>
                          </a:solidFill>
                          <a:effectLst/>
                          <a:latin typeface="+mn-lt"/>
                          <a:ea typeface="+mn-ea"/>
                          <a:cs typeface="+mn-cs"/>
                        </a:rPr>
                        <a:t>・法人が実施している事業について、必要性や効果の検証が、未だ不十分</a:t>
                      </a:r>
                      <a:endParaRPr kumimoji="1" lang="en-US" altLang="ja-JP" sz="1200" kern="1200" dirty="0" smtClean="0">
                        <a:solidFill>
                          <a:schemeClr val="dk1"/>
                        </a:solidFill>
                        <a:effectLst/>
                        <a:latin typeface="+mn-lt"/>
                        <a:ea typeface="+mn-ea"/>
                        <a:cs typeface="+mn-cs"/>
                      </a:endParaRPr>
                    </a:p>
                    <a:p>
                      <a:endParaRPr kumimoji="1" lang="ja-JP" altLang="ja-JP" sz="1200" kern="1200" dirty="0" smtClean="0">
                        <a:solidFill>
                          <a:schemeClr val="dk1"/>
                        </a:solidFill>
                        <a:effectLst/>
                        <a:latin typeface="+mn-lt"/>
                        <a:ea typeface="+mn-ea"/>
                        <a:cs typeface="+mn-cs"/>
                      </a:endParaRPr>
                    </a:p>
                    <a:p>
                      <a:r>
                        <a:rPr kumimoji="1" lang="ja-JP" altLang="ja-JP" sz="1200" kern="1200" dirty="0" smtClean="0">
                          <a:solidFill>
                            <a:schemeClr val="dk1"/>
                          </a:solidFill>
                          <a:effectLst/>
                          <a:latin typeface="+mn-lt"/>
                          <a:ea typeface="+mn-ea"/>
                          <a:cs typeface="+mn-cs"/>
                        </a:rPr>
                        <a:t>・類似する事業を実施する出資法人が複数存在</a:t>
                      </a:r>
                      <a:endParaRPr kumimoji="1" lang="en-US" altLang="ja-JP" sz="1200" kern="1200" dirty="0" smtClean="0">
                        <a:solidFill>
                          <a:schemeClr val="dk1"/>
                        </a:solidFill>
                        <a:effectLst/>
                        <a:latin typeface="+mn-lt"/>
                        <a:ea typeface="+mn-ea"/>
                        <a:cs typeface="+mn-cs"/>
                      </a:endParaRPr>
                    </a:p>
                    <a:p>
                      <a:endParaRPr kumimoji="1" lang="ja-JP" altLang="ja-JP" sz="1200" kern="1200" dirty="0" smtClean="0">
                        <a:solidFill>
                          <a:schemeClr val="dk1"/>
                        </a:solidFill>
                        <a:effectLst/>
                        <a:latin typeface="+mn-lt"/>
                        <a:ea typeface="+mn-ea"/>
                        <a:cs typeface="+mn-cs"/>
                      </a:endParaRPr>
                    </a:p>
                    <a:p>
                      <a:r>
                        <a:rPr kumimoji="1" lang="ja-JP" altLang="ja-JP" sz="1200" kern="1200" dirty="0" smtClean="0">
                          <a:solidFill>
                            <a:schemeClr val="dk1"/>
                          </a:solidFill>
                          <a:effectLst/>
                          <a:latin typeface="+mn-lt"/>
                          <a:ea typeface="+mn-ea"/>
                          <a:cs typeface="+mn-cs"/>
                        </a:rPr>
                        <a:t>・民間・</a:t>
                      </a:r>
                      <a:r>
                        <a:rPr kumimoji="1" lang="en-US" altLang="ja-JP" sz="1200" kern="1200" dirty="0" smtClean="0">
                          <a:solidFill>
                            <a:schemeClr val="dk1"/>
                          </a:solidFill>
                          <a:effectLst/>
                          <a:latin typeface="+mn-lt"/>
                          <a:ea typeface="+mn-ea"/>
                          <a:cs typeface="+mn-cs"/>
                        </a:rPr>
                        <a:t>NPO</a:t>
                      </a:r>
                      <a:r>
                        <a:rPr kumimoji="1" lang="ja-JP" altLang="ja-JP" sz="1200" kern="1200" dirty="0" smtClean="0">
                          <a:solidFill>
                            <a:schemeClr val="dk1"/>
                          </a:solidFill>
                          <a:effectLst/>
                          <a:latin typeface="+mn-lt"/>
                          <a:ea typeface="+mn-ea"/>
                          <a:cs typeface="+mn-cs"/>
                        </a:rPr>
                        <a:t>等の活動領域が広がるなかで、出資法人の役割・あり方を見直す必要性あり</a:t>
                      </a:r>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ea"/>
                          <a:ea typeface="+mn-ea"/>
                        </a:rPr>
                        <a:t>・出資法人の</a:t>
                      </a:r>
                      <a:r>
                        <a:rPr kumimoji="1" lang="ja-JP" altLang="en-US" sz="1200" u="none" dirty="0" smtClean="0">
                          <a:latin typeface="+mn-ea"/>
                          <a:ea typeface="+mn-ea"/>
                        </a:rPr>
                        <a:t>すべての事業をゼロベースで見直すとともに、府と出資法人の関係（財政的・人的関与など）を見直し</a:t>
                      </a:r>
                      <a:endParaRPr kumimoji="1" lang="en-US" altLang="ja-JP" sz="1200" u="none" dirty="0" smtClean="0">
                        <a:latin typeface="+mn-ea"/>
                        <a:ea typeface="+mn-ea"/>
                      </a:endParaRPr>
                    </a:p>
                    <a:p>
                      <a:pPr algn="l"/>
                      <a:endParaRPr kumimoji="1" lang="ja-JP" altLang="en-US" sz="1200" dirty="0">
                        <a:latin typeface="+mn-ea"/>
                        <a:ea typeface="+mn-ea"/>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latin typeface="+mn-ea"/>
                          <a:ea typeface="+mn-ea"/>
                        </a:rPr>
                        <a:t>・類似する法人の統廃合、法人の自立化・民営化を促進</a:t>
                      </a:r>
                      <a:endParaRPr kumimoji="1" lang="en-US" altLang="ja-JP" sz="1200" dirty="0" smtClean="0">
                        <a:latin typeface="+mn-ea"/>
                        <a:ea typeface="+mn-ea"/>
                      </a:endParaRPr>
                    </a:p>
                    <a:p>
                      <a:pPr algn="l"/>
                      <a:endParaRPr kumimoji="1" lang="en-US" altLang="ja-JP" sz="1200" dirty="0" smtClean="0">
                        <a:latin typeface="+mn-ea"/>
                        <a:ea typeface="+mn-ea"/>
                      </a:endParaRPr>
                    </a:p>
                    <a:p>
                      <a:pPr algn="l"/>
                      <a:r>
                        <a:rPr kumimoji="1" lang="ja-JP" altLang="en-US" sz="1200" dirty="0" smtClean="0">
                          <a:latin typeface="+mn-ea"/>
                          <a:ea typeface="+mn-ea"/>
                        </a:rPr>
                        <a:t>・財政的援助の原則廃止</a:t>
                      </a:r>
                      <a:endParaRPr kumimoji="1" lang="en-US" altLang="ja-JP" sz="1200" dirty="0" smtClean="0">
                        <a:latin typeface="+mn-ea"/>
                        <a:ea typeface="+mn-ea"/>
                      </a:endParaRPr>
                    </a:p>
                    <a:p>
                      <a:pPr algn="l"/>
                      <a:endParaRPr kumimoji="1" lang="en-US" altLang="ja-JP" sz="1200" dirty="0" smtClean="0">
                        <a:latin typeface="+mn-ea"/>
                        <a:ea typeface="+mn-ea"/>
                      </a:endParaRPr>
                    </a:p>
                    <a:p>
                      <a:pPr algn="l"/>
                      <a:r>
                        <a:rPr kumimoji="1" lang="ja-JP" altLang="en-US" sz="1200" dirty="0" smtClean="0">
                          <a:latin typeface="+mn-ea"/>
                          <a:ea typeface="+mn-ea"/>
                        </a:rPr>
                        <a:t>・出資法人役員ポストに府関係者（</a:t>
                      </a:r>
                      <a:r>
                        <a:rPr kumimoji="1" lang="en-US" altLang="ja-JP" sz="1200" dirty="0" smtClean="0">
                          <a:latin typeface="+mn-ea"/>
                          <a:ea typeface="+mn-ea"/>
                        </a:rPr>
                        <a:t>OB</a:t>
                      </a:r>
                      <a:r>
                        <a:rPr kumimoji="1" lang="ja-JP" altLang="en-US" sz="1200" dirty="0" smtClean="0">
                          <a:latin typeface="+mn-ea"/>
                          <a:ea typeface="+mn-ea"/>
                        </a:rPr>
                        <a:t>職員、派遣職員）が就任する必要性を府指定出資法人評価等審議会等で点検（</a:t>
                      </a:r>
                      <a:r>
                        <a:rPr kumimoji="1" lang="en-US" altLang="ja-JP" sz="1200" dirty="0" smtClean="0">
                          <a:latin typeface="+mn-ea"/>
                          <a:ea typeface="+mn-ea"/>
                        </a:rPr>
                        <a:t>2009</a:t>
                      </a:r>
                      <a:r>
                        <a:rPr kumimoji="1" lang="ja-JP" altLang="en-US" sz="1200" dirty="0" smtClean="0">
                          <a:latin typeface="+mn-ea"/>
                          <a:ea typeface="+mn-ea"/>
                        </a:rPr>
                        <a:t>年</a:t>
                      </a:r>
                      <a:r>
                        <a:rPr kumimoji="1" lang="en-US" altLang="ja-JP" sz="1200" dirty="0" smtClean="0">
                          <a:latin typeface="+mn-ea"/>
                          <a:ea typeface="+mn-ea"/>
                        </a:rPr>
                        <a:t>,2013</a:t>
                      </a:r>
                      <a:r>
                        <a:rPr kumimoji="1" lang="ja-JP" altLang="en-US" sz="1200" dirty="0" smtClean="0">
                          <a:latin typeface="+mn-ea"/>
                          <a:ea typeface="+mn-ea"/>
                        </a:rPr>
                        <a:t>年）</a:t>
                      </a:r>
                      <a:endParaRPr kumimoji="1" lang="en-US" altLang="ja-JP" sz="1200" dirty="0" smtClean="0">
                        <a:latin typeface="+mn-ea"/>
                        <a:ea typeface="+mn-ea"/>
                      </a:endParaRPr>
                    </a:p>
                    <a:p>
                      <a:pPr algn="l"/>
                      <a:endParaRPr kumimoji="1" lang="en-US" altLang="ja-JP" sz="1200" dirty="0" smtClean="0">
                        <a:latin typeface="+mn-ea"/>
                        <a:ea typeface="+mn-ea"/>
                      </a:endParaRPr>
                    </a:p>
                    <a:p>
                      <a:r>
                        <a:rPr lang="ja-JP" altLang="en-US" sz="1200" b="0" dirty="0" smtClean="0">
                          <a:latin typeface="+mn-ea"/>
                          <a:ea typeface="+mn-ea"/>
                        </a:rPr>
                        <a:t>・府</a:t>
                      </a:r>
                      <a:r>
                        <a:rPr lang="en-US" altLang="ja-JP" sz="1200" b="0" dirty="0" smtClean="0">
                          <a:latin typeface="+mn-ea"/>
                          <a:ea typeface="+mn-ea"/>
                        </a:rPr>
                        <a:t>OB</a:t>
                      </a:r>
                      <a:r>
                        <a:rPr lang="ja-JP" altLang="en-US" sz="1200" b="0" dirty="0" smtClean="0">
                          <a:latin typeface="+mn-ea"/>
                          <a:ea typeface="+mn-ea"/>
                        </a:rPr>
                        <a:t>役員報酬制度について、</a:t>
                      </a:r>
                      <a:r>
                        <a:rPr kumimoji="1" lang="ja-JP" altLang="en-US" sz="1200" b="0" dirty="0" smtClean="0">
                          <a:latin typeface="+mn-ea"/>
                          <a:ea typeface="+mn-ea"/>
                        </a:rPr>
                        <a:t>同審議会等で報酬基準を点検・見直し（</a:t>
                      </a:r>
                      <a:r>
                        <a:rPr kumimoji="1" lang="en-US" altLang="ja-JP" sz="1200" b="0" dirty="0" smtClean="0">
                          <a:latin typeface="+mn-ea"/>
                          <a:ea typeface="+mn-ea"/>
                        </a:rPr>
                        <a:t>2010</a:t>
                      </a:r>
                      <a:r>
                        <a:rPr kumimoji="1" lang="ja-JP" altLang="en-US" sz="1200" b="0" dirty="0" smtClean="0">
                          <a:latin typeface="+mn-ea"/>
                          <a:ea typeface="+mn-ea"/>
                        </a:rPr>
                        <a:t>年</a:t>
                      </a:r>
                      <a:r>
                        <a:rPr kumimoji="1" lang="en-US" altLang="ja-JP" sz="1200" b="0" dirty="0" smtClean="0">
                          <a:latin typeface="+mn-ea"/>
                          <a:ea typeface="+mn-ea"/>
                        </a:rPr>
                        <a:t>,</a:t>
                      </a:r>
                      <a:r>
                        <a:rPr kumimoji="1" lang="ja-JP" altLang="en-US" sz="1200" b="0" dirty="0" smtClean="0">
                          <a:latin typeface="+mn-ea"/>
                          <a:ea typeface="+mn-ea"/>
                        </a:rPr>
                        <a:t>２０</a:t>
                      </a:r>
                      <a:r>
                        <a:rPr kumimoji="1" lang="en-US" altLang="ja-JP" sz="1200" b="0" dirty="0" smtClean="0">
                          <a:latin typeface="+mn-ea"/>
                          <a:ea typeface="+mn-ea"/>
                        </a:rPr>
                        <a:t>13 </a:t>
                      </a:r>
                      <a:r>
                        <a:rPr kumimoji="1" lang="ja-JP" altLang="en-US" sz="1200" b="0" dirty="0" smtClean="0">
                          <a:latin typeface="+mn-ea"/>
                          <a:ea typeface="+mn-ea"/>
                        </a:rPr>
                        <a:t>年）</a:t>
                      </a:r>
                      <a:endParaRPr kumimoji="1" lang="en-US" altLang="ja-JP" sz="1200" b="0" dirty="0" smtClean="0">
                        <a:latin typeface="+mn-ea"/>
                        <a:ea typeface="+mn-ea"/>
                      </a:endParaRPr>
                    </a:p>
                    <a:p>
                      <a:endParaRPr kumimoji="1" lang="ja-JP" altLang="en-US" sz="1200" b="0" dirty="0">
                        <a:latin typeface="+mn-ea"/>
                        <a:ea typeface="+mn-ea"/>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latin typeface="+mn-ea"/>
                          <a:ea typeface="+mn-ea"/>
                        </a:rPr>
                        <a:t>・指定出資法人数の削減</a:t>
                      </a:r>
                      <a:endParaRPr kumimoji="1" lang="en-US" altLang="ja-JP" sz="1200" dirty="0" smtClean="0">
                        <a:latin typeface="+mn-ea"/>
                        <a:ea typeface="+mn-ea"/>
                      </a:endParaRPr>
                    </a:p>
                    <a:p>
                      <a:pPr algn="l"/>
                      <a:r>
                        <a:rPr kumimoji="1" lang="ja-JP" altLang="en-US" sz="1200" dirty="0" smtClean="0">
                          <a:latin typeface="+mn-ea"/>
                          <a:ea typeface="+mn-ea"/>
                        </a:rPr>
                        <a:t>　４４法人（</a:t>
                      </a:r>
                      <a:r>
                        <a:rPr kumimoji="1" lang="en-US" altLang="ja-JP" sz="1200" dirty="0" smtClean="0">
                          <a:latin typeface="+mn-ea"/>
                          <a:ea typeface="+mn-ea"/>
                        </a:rPr>
                        <a:t>2008</a:t>
                      </a:r>
                      <a:r>
                        <a:rPr kumimoji="1" lang="ja-JP" altLang="en-US" sz="1200" dirty="0" smtClean="0">
                          <a:latin typeface="+mn-ea"/>
                          <a:ea typeface="+mn-ea"/>
                        </a:rPr>
                        <a:t>年）</a:t>
                      </a:r>
                      <a:endParaRPr kumimoji="1" lang="en-US" altLang="ja-JP" sz="1200" dirty="0" smtClean="0">
                        <a:latin typeface="+mn-ea"/>
                        <a:ea typeface="+mn-ea"/>
                      </a:endParaRPr>
                    </a:p>
                    <a:p>
                      <a:pPr algn="l"/>
                      <a:r>
                        <a:rPr kumimoji="1" lang="ja-JP" altLang="en-US" sz="1200" dirty="0" smtClean="0">
                          <a:latin typeface="+mn-ea"/>
                          <a:ea typeface="+mn-ea"/>
                        </a:rPr>
                        <a:t>　　　　↓</a:t>
                      </a:r>
                      <a:endParaRPr kumimoji="1" lang="en-US" altLang="ja-JP" sz="1200" dirty="0" smtClean="0">
                        <a:latin typeface="+mn-ea"/>
                        <a:ea typeface="+mn-ea"/>
                      </a:endParaRPr>
                    </a:p>
                    <a:p>
                      <a:pPr algn="l"/>
                      <a:r>
                        <a:rPr kumimoji="1" lang="ja-JP" altLang="en-US" sz="1200" dirty="0" smtClean="0">
                          <a:latin typeface="+mn-ea"/>
                          <a:ea typeface="+mn-ea"/>
                        </a:rPr>
                        <a:t>　２３法人（</a:t>
                      </a:r>
                      <a:r>
                        <a:rPr kumimoji="1" lang="en-US" altLang="ja-JP" sz="1200" dirty="0" smtClean="0">
                          <a:latin typeface="+mn-ea"/>
                          <a:ea typeface="+mn-ea"/>
                        </a:rPr>
                        <a:t>2013</a:t>
                      </a:r>
                      <a:r>
                        <a:rPr kumimoji="1" lang="ja-JP" altLang="en-US" sz="1200" dirty="0" smtClean="0">
                          <a:latin typeface="+mn-ea"/>
                          <a:ea typeface="+mn-ea"/>
                        </a:rPr>
                        <a:t>年）</a:t>
                      </a:r>
                      <a:endParaRPr kumimoji="1" lang="en-US" altLang="ja-JP" sz="1200" dirty="0" smtClean="0">
                        <a:latin typeface="+mn-ea"/>
                        <a:ea typeface="+mn-ea"/>
                      </a:endParaRPr>
                    </a:p>
                    <a:p>
                      <a:pPr algn="l"/>
                      <a:endParaRPr kumimoji="1" lang="en-US" altLang="ja-JP" sz="1200"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ea"/>
                          <a:ea typeface="+mn-ea"/>
                        </a:rPr>
                        <a:t>・</a:t>
                      </a:r>
                      <a:r>
                        <a:rPr lang="ja-JP" altLang="en-US" sz="1200" dirty="0" smtClean="0">
                          <a:latin typeface="+mn-ea"/>
                          <a:ea typeface="+mn-ea"/>
                        </a:rPr>
                        <a:t>府関係者が就任する必要がある役員ポスト数の削減　</a:t>
                      </a:r>
                      <a:endParaRPr lang="en-US" altLang="ja-JP" sz="1200"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ea typeface="+mn-ea"/>
                        </a:rPr>
                        <a:t>　５９（</a:t>
                      </a:r>
                      <a:r>
                        <a:rPr lang="en-US" altLang="ja-JP" sz="1200" dirty="0" smtClean="0">
                          <a:latin typeface="+mn-ea"/>
                          <a:ea typeface="+mn-ea"/>
                        </a:rPr>
                        <a:t>2009</a:t>
                      </a:r>
                      <a:r>
                        <a:rPr lang="ja-JP" altLang="en-US" sz="1200" dirty="0" smtClean="0">
                          <a:latin typeface="+mn-ea"/>
                          <a:ea typeface="+mn-ea"/>
                        </a:rPr>
                        <a:t>年</a:t>
                      </a:r>
                      <a:r>
                        <a:rPr lang="en-US" altLang="ja-JP" sz="1200" dirty="0" smtClean="0">
                          <a:latin typeface="+mn-ea"/>
                          <a:ea typeface="+mn-ea"/>
                        </a:rPr>
                        <a:t>7</a:t>
                      </a:r>
                      <a:r>
                        <a:rPr lang="ja-JP" altLang="en-US" sz="1200" dirty="0" smtClean="0">
                          <a:latin typeface="+mn-ea"/>
                          <a:ea typeface="+mn-ea"/>
                        </a:rPr>
                        <a:t>月）</a:t>
                      </a:r>
                      <a:endParaRPr lang="en-US" altLang="ja-JP" sz="1200" b="0" u="none"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u="none" dirty="0" smtClean="0">
                          <a:latin typeface="+mn-ea"/>
                          <a:ea typeface="+mn-ea"/>
                        </a:rPr>
                        <a:t>　　　　↓</a:t>
                      </a:r>
                      <a:endParaRPr lang="en-US" altLang="ja-JP" sz="1200" b="0" u="none"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u="none" dirty="0" smtClean="0">
                          <a:latin typeface="+mn-ea"/>
                          <a:ea typeface="+mn-ea"/>
                        </a:rPr>
                        <a:t>　２５（</a:t>
                      </a:r>
                      <a:r>
                        <a:rPr lang="en-US" altLang="ja-JP" sz="1200" b="0" u="none" dirty="0" smtClean="0">
                          <a:latin typeface="+mn-ea"/>
                          <a:ea typeface="+mn-ea"/>
                        </a:rPr>
                        <a:t>2013</a:t>
                      </a:r>
                      <a:r>
                        <a:rPr lang="ja-JP" altLang="en-US" sz="1200" b="0" u="none" dirty="0" smtClean="0">
                          <a:latin typeface="+mn-ea"/>
                          <a:ea typeface="+mn-ea"/>
                        </a:rPr>
                        <a:t>年</a:t>
                      </a:r>
                      <a:r>
                        <a:rPr lang="en-US" altLang="ja-JP" sz="1200" b="0" u="none" dirty="0" smtClean="0">
                          <a:latin typeface="+mn-ea"/>
                          <a:ea typeface="+mn-ea"/>
                        </a:rPr>
                        <a:t>12</a:t>
                      </a:r>
                      <a:r>
                        <a:rPr lang="ja-JP" altLang="en-US" sz="1200" b="0" u="none" dirty="0" smtClean="0">
                          <a:latin typeface="+mn-ea"/>
                          <a:ea typeface="+mn-ea"/>
                        </a:rPr>
                        <a:t>月）</a:t>
                      </a:r>
                      <a:endParaRPr lang="en-US" altLang="ja-JP" sz="1200" b="0" u="none"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sng" dirty="0" smtClean="0">
                        <a:latin typeface="+mn-ea"/>
                        <a:ea typeface="+mn-ea"/>
                      </a:endParaRPr>
                    </a:p>
                    <a:p>
                      <a:r>
                        <a:rPr kumimoji="1" lang="ja-JP" altLang="en-US" sz="1200" b="0" u="none" dirty="0" smtClean="0">
                          <a:latin typeface="+mn-ea"/>
                          <a:ea typeface="+mn-ea"/>
                        </a:rPr>
                        <a:t>・</a:t>
                      </a:r>
                      <a:r>
                        <a:rPr lang="ja-JP" altLang="en-US" sz="1200" b="0" dirty="0" smtClean="0">
                          <a:latin typeface="+mn-ea"/>
                          <a:ea typeface="+mn-ea"/>
                        </a:rPr>
                        <a:t>派遣職員引き上げ　　</a:t>
                      </a:r>
                      <a:endParaRPr lang="en-US" altLang="ja-JP" sz="1200" b="0" dirty="0" smtClean="0">
                        <a:latin typeface="+mn-ea"/>
                        <a:ea typeface="+mn-ea"/>
                      </a:endParaRPr>
                    </a:p>
                    <a:p>
                      <a:r>
                        <a:rPr lang="ja-JP" altLang="en-US" sz="1200" b="0" dirty="0" smtClean="0">
                          <a:latin typeface="+mn-ea"/>
                          <a:ea typeface="+mn-ea"/>
                        </a:rPr>
                        <a:t>　（指定出資法人）</a:t>
                      </a:r>
                      <a:endParaRPr lang="en-US" altLang="ja-JP" sz="1200" b="0" dirty="0" smtClean="0">
                        <a:latin typeface="+mn-ea"/>
                        <a:ea typeface="+mn-ea"/>
                      </a:endParaRPr>
                    </a:p>
                    <a:p>
                      <a:r>
                        <a:rPr lang="ja-JP" altLang="en-US" sz="1200" b="0" u="none" dirty="0" smtClean="0">
                          <a:latin typeface="+mn-ea"/>
                          <a:ea typeface="+mn-ea"/>
                        </a:rPr>
                        <a:t>　４１法人５７２人　　　　</a:t>
                      </a:r>
                      <a:endParaRPr lang="en-US" altLang="ja-JP" sz="1200" b="0" u="none" dirty="0" smtClean="0">
                        <a:latin typeface="+mn-ea"/>
                        <a:ea typeface="+mn-ea"/>
                      </a:endParaRPr>
                    </a:p>
                    <a:p>
                      <a:r>
                        <a:rPr lang="ja-JP" altLang="en-US" sz="1200" b="0" u="none" dirty="0" smtClean="0">
                          <a:latin typeface="+mn-ea"/>
                          <a:ea typeface="+mn-ea"/>
                        </a:rPr>
                        <a:t>　　　　　　（</a:t>
                      </a:r>
                      <a:r>
                        <a:rPr lang="en-US" altLang="ja-JP" sz="1200" b="0" u="none" dirty="0" smtClean="0">
                          <a:latin typeface="+mn-ea"/>
                          <a:ea typeface="+mn-ea"/>
                        </a:rPr>
                        <a:t>2008</a:t>
                      </a:r>
                      <a:r>
                        <a:rPr lang="ja-JP" altLang="en-US" sz="1200" b="0" u="none" dirty="0" smtClean="0">
                          <a:latin typeface="+mn-ea"/>
                          <a:ea typeface="+mn-ea"/>
                        </a:rPr>
                        <a:t>年）</a:t>
                      </a:r>
                      <a:endParaRPr lang="en-US" altLang="ja-JP" sz="1200" b="0" u="none" dirty="0" smtClean="0">
                        <a:latin typeface="+mn-ea"/>
                        <a:ea typeface="+mn-ea"/>
                      </a:endParaRPr>
                    </a:p>
                    <a:p>
                      <a:r>
                        <a:rPr lang="ja-JP" altLang="en-US" sz="1200" b="0" u="none" dirty="0" smtClean="0">
                          <a:latin typeface="+mn-ea"/>
                          <a:ea typeface="+mn-ea"/>
                        </a:rPr>
                        <a:t>　１７法人８５人　　</a:t>
                      </a:r>
                      <a:endParaRPr lang="en-US" altLang="ja-JP" sz="1200" b="0" u="none" dirty="0" smtClean="0">
                        <a:latin typeface="+mn-ea"/>
                        <a:ea typeface="+mn-ea"/>
                      </a:endParaRPr>
                    </a:p>
                    <a:p>
                      <a:r>
                        <a:rPr lang="ja-JP" altLang="en-US" sz="1200" b="0" u="none" dirty="0" smtClean="0">
                          <a:latin typeface="+mn-ea"/>
                          <a:ea typeface="+mn-ea"/>
                        </a:rPr>
                        <a:t>　　　　（</a:t>
                      </a:r>
                      <a:r>
                        <a:rPr lang="en-US" altLang="ja-JP" sz="1200" b="0" u="none" dirty="0" smtClean="0">
                          <a:latin typeface="+mn-ea"/>
                          <a:ea typeface="+mn-ea"/>
                        </a:rPr>
                        <a:t>2013</a:t>
                      </a:r>
                      <a:r>
                        <a:rPr lang="ja-JP" altLang="en-US" sz="1200" b="0" u="none" dirty="0" smtClean="0">
                          <a:latin typeface="+mn-ea"/>
                          <a:ea typeface="+mn-ea"/>
                        </a:rPr>
                        <a:t>年</a:t>
                      </a:r>
                      <a:r>
                        <a:rPr lang="en-US" altLang="ja-JP" sz="1200" b="0" u="none" dirty="0" smtClean="0">
                          <a:latin typeface="+mn-ea"/>
                          <a:ea typeface="+mn-ea"/>
                        </a:rPr>
                        <a:t>7</a:t>
                      </a:r>
                      <a:r>
                        <a:rPr lang="ja-JP" altLang="en-US" sz="1200" b="0" u="none" dirty="0" smtClean="0">
                          <a:latin typeface="+mn-ea"/>
                          <a:ea typeface="+mn-ea"/>
                        </a:rPr>
                        <a:t>月）</a:t>
                      </a:r>
                      <a:endParaRPr lang="en-US" altLang="ja-JP" sz="1200" b="0" u="none"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dirty="0" smtClean="0">
                        <a:latin typeface="MS UI Gothic" panose="020B0600070205080204" pitchFamily="50" charset="-128"/>
                        <a:ea typeface="MS UI Gothic" panose="020B0600070205080204" pitchFamily="50" charset="-128"/>
                      </a:endParaRPr>
                    </a:p>
                    <a:p>
                      <a:pPr algn="l"/>
                      <a:endParaRPr kumimoji="1" lang="ja-JP" altLang="en-US" sz="1200" dirty="0">
                        <a:latin typeface="+mn-ea"/>
                        <a:ea typeface="+mn-ea"/>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0" y="0"/>
            <a:ext cx="9144000" cy="338554"/>
          </a:xfrm>
          <a:prstGeom prst="rect">
            <a:avLst/>
          </a:prstGeom>
          <a:noFill/>
        </p:spPr>
        <p:txBody>
          <a:bodyPr wrap="square" rtlCol="0">
            <a:spAutoFit/>
          </a:bodyPr>
          <a:lstStyle/>
          <a:p>
            <a:r>
              <a:rPr lang="ja-JP" altLang="en-US" sz="1600" u="sng" dirty="0" smtClean="0"/>
              <a:t>出資法人等の改革</a:t>
            </a:r>
            <a:endParaRPr kumimoji="1" lang="en-US" altLang="ja-JP" sz="1600" u="sng" dirty="0" smtClean="0"/>
          </a:p>
        </p:txBody>
      </p:sp>
      <p:sp>
        <p:nvSpPr>
          <p:cNvPr id="9" name="テキスト ボックス 8"/>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183</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Ａ</a:t>
            </a:r>
            <a:r>
              <a:rPr lang="ja-JP" altLang="en-US" sz="1400" u="sng" dirty="0" smtClean="0"/>
              <a:t>（２９）</a:t>
            </a:r>
            <a:endParaRPr lang="en-US" altLang="ja-JP" sz="1400" u="sng" dirty="0" smtClean="0"/>
          </a:p>
        </p:txBody>
      </p:sp>
    </p:spTree>
    <p:extLst>
      <p:ext uri="{BB962C8B-B14F-4D97-AF65-F5344CB8AC3E}">
        <p14:creationId xmlns:p14="http://schemas.microsoft.com/office/powerpoint/2010/main" val="17065143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8460432" cy="338554"/>
          </a:xfrm>
          <a:prstGeom prst="rect">
            <a:avLst/>
          </a:prstGeom>
          <a:noFill/>
        </p:spPr>
        <p:txBody>
          <a:bodyPr wrap="square" rtlCol="0">
            <a:spAutoFit/>
          </a:bodyPr>
          <a:lstStyle/>
          <a:p>
            <a:r>
              <a:rPr kumimoji="1" lang="ja-JP" altLang="en-US" sz="1600" u="sng" dirty="0" smtClean="0"/>
              <a:t>徹底したプロセスの見える化、仕事の内容にも踏み込んだ透明化（オープン府庁）</a:t>
            </a:r>
            <a:endParaRPr kumimoji="1" lang="en-US" altLang="ja-JP" sz="1600" u="sng" dirty="0" smtClean="0"/>
          </a:p>
        </p:txBody>
      </p:sp>
      <p:sp>
        <p:nvSpPr>
          <p:cNvPr id="5" name="テキスト ボックス 4"/>
          <p:cNvSpPr txBox="1"/>
          <p:nvPr/>
        </p:nvSpPr>
        <p:spPr>
          <a:xfrm>
            <a:off x="0" y="476672"/>
            <a:ext cx="2411760" cy="5693866"/>
          </a:xfrm>
          <a:prstGeom prst="rect">
            <a:avLst/>
          </a:prstGeom>
          <a:noFill/>
        </p:spPr>
        <p:txBody>
          <a:bodyPr wrap="square" rtlCol="0">
            <a:spAutoFit/>
          </a:bodyPr>
          <a:lstStyle/>
          <a:p>
            <a:r>
              <a:rPr kumimoji="1" lang="ja-JP" altLang="en-US" sz="1400" dirty="0" smtClean="0"/>
              <a:t>①分野：府政運営</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府民文化部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2008</a:t>
            </a:r>
            <a:r>
              <a:rPr lang="ja-JP" altLang="en-US" sz="1400" dirty="0" smtClean="0"/>
              <a:t>年</a:t>
            </a:r>
            <a:endParaRPr lang="en-US" altLang="ja-JP" sz="1400" dirty="0" smtClean="0"/>
          </a:p>
          <a:p>
            <a:r>
              <a:rPr kumimoji="1" lang="ja-JP" altLang="en-US" sz="1400" dirty="0"/>
              <a:t>　</a:t>
            </a:r>
            <a:r>
              <a:rPr kumimoji="1" lang="ja-JP" altLang="en-US" sz="1400" dirty="0" smtClean="0"/>
              <a:t>　予算編成過程の公表開始</a:t>
            </a:r>
            <a:endParaRPr kumimoji="1" lang="en-US" altLang="ja-JP" sz="1400" dirty="0" smtClean="0"/>
          </a:p>
          <a:p>
            <a:r>
              <a:rPr lang="ja-JP" altLang="en-US" sz="1400" dirty="0" smtClean="0"/>
              <a:t>　　</a:t>
            </a:r>
            <a:r>
              <a:rPr lang="en-US" altLang="ja-JP" sz="1400" dirty="0" smtClean="0"/>
              <a:t>2010</a:t>
            </a:r>
            <a:r>
              <a:rPr lang="ja-JP" altLang="en-US" sz="1400" dirty="0" smtClean="0"/>
              <a:t>年</a:t>
            </a:r>
            <a:endParaRPr lang="en-US" altLang="ja-JP" sz="1400" dirty="0" smtClean="0"/>
          </a:p>
          <a:p>
            <a:r>
              <a:rPr lang="ja-JP" altLang="en-US" sz="1400" dirty="0"/>
              <a:t>　</a:t>
            </a:r>
            <a:r>
              <a:rPr lang="ja-JP" altLang="en-US" sz="1400" dirty="0" smtClean="0"/>
              <a:t>　府民の声の見える化開始</a:t>
            </a:r>
            <a:endParaRPr lang="en-US" altLang="ja-JP" sz="1400" dirty="0" smtClean="0"/>
          </a:p>
          <a:p>
            <a:r>
              <a:rPr lang="ja-JP" altLang="en-US" sz="1400" dirty="0"/>
              <a:t>　</a:t>
            </a:r>
            <a:r>
              <a:rPr lang="ja-JP" altLang="en-US" sz="1400" dirty="0" smtClean="0"/>
              <a:t>　</a:t>
            </a:r>
            <a:r>
              <a:rPr lang="en-US" altLang="ja-JP" sz="1400" dirty="0" smtClean="0"/>
              <a:t>2011</a:t>
            </a:r>
            <a:r>
              <a:rPr lang="ja-JP" altLang="en-US" sz="1400" dirty="0" smtClean="0"/>
              <a:t>年</a:t>
            </a:r>
            <a:endParaRPr lang="en-US" altLang="ja-JP" sz="1400" dirty="0" smtClean="0"/>
          </a:p>
          <a:p>
            <a:r>
              <a:rPr kumimoji="1" lang="ja-JP" altLang="en-US" sz="1400" dirty="0"/>
              <a:t>　</a:t>
            </a:r>
            <a:r>
              <a:rPr kumimoji="1" lang="ja-JP" altLang="en-US" sz="1400" dirty="0" smtClean="0"/>
              <a:t>　</a:t>
            </a:r>
            <a:r>
              <a:rPr lang="ja-JP" altLang="en-US" sz="1400" dirty="0" smtClean="0"/>
              <a:t>施策</a:t>
            </a:r>
            <a:r>
              <a:rPr kumimoji="1" lang="ja-JP" altLang="en-US" sz="1400" dirty="0" smtClean="0"/>
              <a:t>プロセスの見える化</a:t>
            </a:r>
            <a:endParaRPr kumimoji="1" lang="en-US" altLang="ja-JP" sz="1400" dirty="0" smtClean="0"/>
          </a:p>
          <a:p>
            <a:r>
              <a:rPr lang="ja-JP" altLang="en-US" sz="1400" dirty="0"/>
              <a:t>　</a:t>
            </a:r>
            <a:r>
              <a:rPr kumimoji="1" lang="ja-JP" altLang="en-US" sz="1400" dirty="0" smtClean="0"/>
              <a:t>開始</a:t>
            </a:r>
            <a:endParaRPr kumimoji="1" lang="en-US" altLang="ja-JP" sz="1400" dirty="0" smtClean="0"/>
          </a:p>
          <a:p>
            <a:r>
              <a:rPr lang="ja-JP" altLang="en-US" sz="1400" dirty="0"/>
              <a:t>　</a:t>
            </a:r>
            <a:r>
              <a:rPr lang="ja-JP" altLang="en-US" sz="1400" dirty="0" smtClean="0"/>
              <a:t>　公金支出情報公表開始</a:t>
            </a:r>
            <a:endParaRPr lang="en-US" altLang="ja-JP" sz="1400" dirty="0" smtClean="0"/>
          </a:p>
          <a:p>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2004369864"/>
              </p:ext>
            </p:extLst>
          </p:nvPr>
        </p:nvGraphicFramePr>
        <p:xfrm>
          <a:off x="2267744" y="4766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marL="85725" indent="-85725" algn="l"/>
                      <a:r>
                        <a:rPr kumimoji="1" lang="ja-JP" altLang="en-US" sz="1200" kern="1200" dirty="0" smtClean="0">
                          <a:solidFill>
                            <a:schemeClr val="dk1"/>
                          </a:solidFill>
                          <a:effectLst/>
                          <a:latin typeface="+mn-lt"/>
                          <a:ea typeface="+mn-ea"/>
                          <a:cs typeface="+mn-cs"/>
                        </a:rPr>
                        <a:t>・</a:t>
                      </a:r>
                      <a:r>
                        <a:rPr kumimoji="1" lang="ja-JP" altLang="ja-JP" sz="1200" kern="1200" dirty="0" smtClean="0">
                          <a:solidFill>
                            <a:schemeClr val="dk1"/>
                          </a:solidFill>
                          <a:effectLst/>
                          <a:latin typeface="+mn-lt"/>
                          <a:ea typeface="+mn-ea"/>
                          <a:cs typeface="+mn-cs"/>
                        </a:rPr>
                        <a:t>従来から、会議の公開や知事に関する情報をはじめ府政情報の公開に努めてきたが、一層府政の透明性を高め、府民の求める情報をわかりやすく公開していくため、「施策プロセスの見える化」などの「オープン府庁」の取り組みを推進していくこととなった。</a:t>
                      </a:r>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5725" indent="-85725" algn="l"/>
                      <a:r>
                        <a:rPr kumimoji="1" lang="ja-JP" altLang="en-US" sz="1200" kern="1200" dirty="0" smtClean="0">
                          <a:solidFill>
                            <a:schemeClr val="dk1"/>
                          </a:solidFill>
                          <a:effectLst/>
                          <a:latin typeface="+mn-lt"/>
                          <a:ea typeface="+mn-ea"/>
                          <a:cs typeface="+mn-cs"/>
                        </a:rPr>
                        <a:t>・</a:t>
                      </a:r>
                      <a:r>
                        <a:rPr kumimoji="1" lang="ja-JP" altLang="ja-JP" sz="1200" kern="1200" dirty="0" smtClean="0">
                          <a:solidFill>
                            <a:schemeClr val="dk1"/>
                          </a:solidFill>
                          <a:effectLst/>
                          <a:latin typeface="+mn-lt"/>
                          <a:ea typeface="+mn-ea"/>
                          <a:cs typeface="+mn-cs"/>
                        </a:rPr>
                        <a:t>府政の透明性をより高め、ガバナンスの向上を図る。</a:t>
                      </a:r>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kumimoji="1" lang="ja-JP" altLang="ja-JP" sz="1200" kern="1200" dirty="0" smtClean="0">
                          <a:solidFill>
                            <a:schemeClr val="dk1"/>
                          </a:solidFill>
                          <a:effectLst/>
                          <a:latin typeface="+mn-lt"/>
                          <a:ea typeface="+mn-ea"/>
                          <a:cs typeface="+mn-cs"/>
                        </a:rPr>
                        <a:t>・府民の関心が高い事項の意思形成プロセス情報をホームページで公表。</a:t>
                      </a:r>
                      <a:endParaRPr kumimoji="1" lang="en-US" altLang="ja-JP" sz="1200" kern="1200" dirty="0" smtClean="0">
                        <a:solidFill>
                          <a:schemeClr val="dk1"/>
                        </a:solidFill>
                        <a:effectLst/>
                        <a:latin typeface="+mn-lt"/>
                        <a:ea typeface="+mn-ea"/>
                        <a:cs typeface="+mn-cs"/>
                      </a:endParaRPr>
                    </a:p>
                    <a:p>
                      <a:endParaRPr kumimoji="1" lang="ja-JP" altLang="ja-JP" sz="1200" kern="1200" dirty="0" smtClean="0">
                        <a:solidFill>
                          <a:schemeClr val="dk1"/>
                        </a:solidFill>
                        <a:effectLst/>
                        <a:latin typeface="+mn-lt"/>
                        <a:ea typeface="+mn-ea"/>
                        <a:cs typeface="+mn-cs"/>
                      </a:endParaRPr>
                    </a:p>
                    <a:p>
                      <a:r>
                        <a:rPr kumimoji="1" lang="ja-JP" altLang="ja-JP" sz="1200" kern="1200" dirty="0" smtClean="0">
                          <a:solidFill>
                            <a:schemeClr val="dk1"/>
                          </a:solidFill>
                          <a:effectLst/>
                          <a:latin typeface="+mn-lt"/>
                          <a:ea typeface="+mn-ea"/>
                          <a:cs typeface="+mn-cs"/>
                        </a:rPr>
                        <a:t>・予算の編成から執行に至るまで、予算編成過程及び公金支出情報としてホームページで公表</a:t>
                      </a:r>
                    </a:p>
                    <a:p>
                      <a:endParaRPr kumimoji="1" lang="en-US" altLang="ja-JP" sz="1200" kern="1200" dirty="0" smtClean="0">
                        <a:solidFill>
                          <a:schemeClr val="dk1"/>
                        </a:solidFill>
                        <a:effectLst/>
                        <a:latin typeface="+mn-lt"/>
                        <a:ea typeface="+mn-ea"/>
                        <a:cs typeface="+mn-cs"/>
                      </a:endParaRPr>
                    </a:p>
                    <a:p>
                      <a:r>
                        <a:rPr kumimoji="1" lang="ja-JP" altLang="ja-JP" sz="1200" kern="1200" dirty="0" smtClean="0">
                          <a:solidFill>
                            <a:schemeClr val="dk1"/>
                          </a:solidFill>
                          <a:effectLst/>
                          <a:latin typeface="+mn-lt"/>
                          <a:ea typeface="+mn-ea"/>
                          <a:cs typeface="+mn-cs"/>
                        </a:rPr>
                        <a:t>・府民からの声を業務改善や施策に活かしていくことを目的に、府民の声システムを運用し、回答した府民の声をホームページで公表</a:t>
                      </a:r>
                    </a:p>
                    <a:p>
                      <a:pPr algn="l"/>
                      <a:endParaRPr kumimoji="1" lang="ja-JP" altLang="en-US" sz="105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dk1"/>
                          </a:solidFill>
                          <a:effectLst/>
                          <a:latin typeface="+mn-lt"/>
                          <a:ea typeface="+mn-ea"/>
                          <a:cs typeface="+mn-cs"/>
                        </a:rPr>
                        <a:t>・</a:t>
                      </a:r>
                      <a:r>
                        <a:rPr kumimoji="1" lang="ja-JP" altLang="ja-JP" sz="1200" kern="1200" dirty="0" smtClean="0">
                          <a:solidFill>
                            <a:schemeClr val="dk1"/>
                          </a:solidFill>
                          <a:effectLst/>
                          <a:latin typeface="+mn-lt"/>
                          <a:ea typeface="+mn-ea"/>
                          <a:cs typeface="+mn-cs"/>
                        </a:rPr>
                        <a:t>全国初の取組みである「施策プロセスの見える化」などにより、府民が知りたい情報を分かりやすく迅速に公表することで、全国トップクラスの透明性を実現</a:t>
                      </a:r>
                    </a:p>
                    <a:p>
                      <a:pPr algn="l"/>
                      <a:endParaRPr kumimoji="1" lang="ja-JP" altLang="en-US" sz="105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184</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Ａ</a:t>
            </a:r>
            <a:r>
              <a:rPr lang="ja-JP" altLang="en-US" sz="1400" u="sng" dirty="0" smtClean="0"/>
              <a:t>（３０）</a:t>
            </a:r>
            <a:endParaRPr lang="en-US" altLang="ja-JP" sz="1400" u="sng" dirty="0" smtClean="0"/>
          </a:p>
        </p:txBody>
      </p:sp>
    </p:spTree>
    <p:extLst>
      <p:ext uri="{BB962C8B-B14F-4D97-AF65-F5344CB8AC3E}">
        <p14:creationId xmlns:p14="http://schemas.microsoft.com/office/powerpoint/2010/main" val="311206631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5652120" cy="338554"/>
          </a:xfrm>
          <a:prstGeom prst="rect">
            <a:avLst/>
          </a:prstGeom>
          <a:noFill/>
        </p:spPr>
        <p:txBody>
          <a:bodyPr wrap="square" rtlCol="0">
            <a:spAutoFit/>
          </a:bodyPr>
          <a:lstStyle/>
          <a:p>
            <a:r>
              <a:rPr lang="ja-JP" altLang="en-US" sz="1600" u="sng" dirty="0" smtClean="0"/>
              <a:t>新</a:t>
            </a:r>
            <a:r>
              <a:rPr lang="ja-JP" altLang="en-US" sz="1600" u="sng" dirty="0"/>
              <a:t>公会計制度</a:t>
            </a:r>
            <a:r>
              <a:rPr lang="ja-JP" altLang="en-US" sz="1600" u="sng" dirty="0" smtClean="0"/>
              <a:t>の導入</a:t>
            </a:r>
            <a:endParaRPr kumimoji="1" lang="en-US" altLang="ja-JP" sz="1600" u="sng" dirty="0" smtClean="0"/>
          </a:p>
        </p:txBody>
      </p:sp>
      <p:sp>
        <p:nvSpPr>
          <p:cNvPr id="5" name="テキスト ボックス 4"/>
          <p:cNvSpPr txBox="1"/>
          <p:nvPr/>
        </p:nvSpPr>
        <p:spPr>
          <a:xfrm>
            <a:off x="0" y="476672"/>
            <a:ext cx="2411760" cy="3970318"/>
          </a:xfrm>
          <a:prstGeom prst="rect">
            <a:avLst/>
          </a:prstGeom>
          <a:noFill/>
        </p:spPr>
        <p:txBody>
          <a:bodyPr wrap="square" rtlCol="0">
            <a:spAutoFit/>
          </a:bodyPr>
          <a:lstStyle/>
          <a:p>
            <a:r>
              <a:rPr kumimoji="1" lang="ja-JP" altLang="en-US" sz="1400" dirty="0" smtClean="0"/>
              <a:t>①分野：府政運営</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a:t>
            </a:r>
            <a:r>
              <a:rPr lang="ja-JP" altLang="en-US" sz="1400" dirty="0"/>
              <a:t> </a:t>
            </a:r>
            <a:r>
              <a:rPr lang="ja-JP" altLang="en-US" sz="1400" dirty="0" smtClean="0"/>
              <a:t>□政策の刷新</a:t>
            </a:r>
            <a:endParaRPr lang="en-US" altLang="ja-JP" sz="1400" dirty="0" smtClean="0"/>
          </a:p>
          <a:p>
            <a:r>
              <a:rPr kumimoji="1" lang="ja-JP" altLang="en-US" sz="1400" dirty="0"/>
              <a:t>　</a:t>
            </a:r>
            <a:r>
              <a:rPr kumimoji="1" lang="ja-JP" altLang="en-US" sz="1400" dirty="0" smtClean="0"/>
              <a:t>　</a:t>
            </a:r>
            <a:r>
              <a:rPr lang="ja-JP" altLang="en-US" sz="1400" dirty="0"/>
              <a:t> ☑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a:t>会計局</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kumimoji="1" lang="en-US" altLang="ja-JP" sz="1400" dirty="0" smtClean="0"/>
              <a:t>2011</a:t>
            </a:r>
            <a:r>
              <a:rPr lang="ja-JP" altLang="en-US" sz="1400" dirty="0" smtClean="0"/>
              <a:t>年度</a:t>
            </a:r>
            <a:endParaRPr lang="en-US" altLang="ja-JP" sz="1400" dirty="0" smtClean="0"/>
          </a:p>
          <a:p>
            <a:r>
              <a:rPr lang="ja-JP" altLang="en-US" sz="1400" dirty="0"/>
              <a:t>　</a:t>
            </a:r>
            <a:r>
              <a:rPr lang="ja-JP" altLang="en-US" sz="1400" dirty="0" smtClean="0"/>
              <a:t>　　</a:t>
            </a:r>
            <a:r>
              <a:rPr lang="ja-JP" altLang="en-US" sz="1400" dirty="0"/>
              <a:t>　</a:t>
            </a:r>
            <a:r>
              <a:rPr lang="ja-JP" altLang="en-US" sz="1400" dirty="0" smtClean="0"/>
              <a:t>新公会計制度導入</a:t>
            </a:r>
            <a:endParaRPr lang="en-US" altLang="ja-JP" sz="1400" dirty="0" smtClean="0"/>
          </a:p>
        </p:txBody>
      </p:sp>
      <p:graphicFrame>
        <p:nvGraphicFramePr>
          <p:cNvPr id="6" name="表 5"/>
          <p:cNvGraphicFramePr>
            <a:graphicFrameLocks noGrp="1"/>
          </p:cNvGraphicFramePr>
          <p:nvPr>
            <p:extLst>
              <p:ext uri="{D42A27DB-BD31-4B8C-83A1-F6EECF244321}">
                <p14:modId xmlns:p14="http://schemas.microsoft.com/office/powerpoint/2010/main" val="328851603"/>
              </p:ext>
            </p:extLst>
          </p:nvPr>
        </p:nvGraphicFramePr>
        <p:xfrm>
          <a:off x="2267744" y="476672"/>
          <a:ext cx="6696744" cy="5760640"/>
        </p:xfrm>
        <a:graphic>
          <a:graphicData uri="http://schemas.openxmlformats.org/drawingml/2006/table">
            <a:tbl>
              <a:tblPr firstRow="1">
                <a:tableStyleId>{5C22544A-7EE6-4342-B048-85BDC9FD1C3A}</a:tableStyleId>
              </a:tblPr>
              <a:tblGrid>
                <a:gridCol w="151216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029120">
                <a:tc>
                  <a:txBody>
                    <a:bodyPr/>
                    <a:lstStyle/>
                    <a:p>
                      <a:pPr algn="l"/>
                      <a:endParaRPr lang="en-US" altLang="ja-JP" sz="1200" b="0" dirty="0" smtClean="0">
                        <a:latin typeface="+mn-ea"/>
                        <a:ea typeface="+mn-ea"/>
                      </a:endParaRPr>
                    </a:p>
                    <a:p>
                      <a:pPr algn="l"/>
                      <a:r>
                        <a:rPr lang="ja-JP" altLang="en-US" sz="1200" b="0" dirty="0" smtClean="0">
                          <a:latin typeface="+mn-ea"/>
                          <a:ea typeface="+mn-ea"/>
                        </a:rPr>
                        <a:t>・これまでの官庁会計では、資産がどれくらいあって、ひとつの事業に人件費などを含めて、トータルでどれくらいコストがかかっているのか、見えない状況。</a:t>
                      </a:r>
                      <a:endParaRPr kumimoji="1" lang="ja-JP" altLang="en-US" sz="1200" b="0" dirty="0">
                        <a:latin typeface="+mn-ea"/>
                        <a:ea typeface="+mn-ea"/>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endParaRPr kumimoji="1" lang="en-US" altLang="ja-JP" sz="1200" b="0" dirty="0" smtClean="0">
                        <a:solidFill>
                          <a:schemeClr val="tx1"/>
                        </a:solidFill>
                        <a:latin typeface="+mn-ea"/>
                        <a:ea typeface="+mn-ea"/>
                      </a:endParaRPr>
                    </a:p>
                    <a:p>
                      <a:pPr algn="l"/>
                      <a:r>
                        <a:rPr lang="ja-JP" altLang="en-US" sz="1200" b="0" dirty="0" smtClean="0">
                          <a:solidFill>
                            <a:schemeClr val="tx1"/>
                          </a:solidFill>
                          <a:latin typeface="+mn-ea"/>
                          <a:ea typeface="+mn-ea"/>
                        </a:rPr>
                        <a:t>・資産の状況や各事業のフルコストの情報など、必要な財務情報が分かるようにする。</a:t>
                      </a:r>
                      <a:endParaRPr kumimoji="1" lang="ja-JP" altLang="en-US" sz="1200" b="0" dirty="0">
                        <a:solidFill>
                          <a:schemeClr val="tx1"/>
                        </a:solidFill>
                        <a:latin typeface="+mn-ea"/>
                        <a:ea typeface="+mn-ea"/>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endParaRPr kumimoji="1" lang="en-US" altLang="ja-JP" sz="1200" b="0" dirty="0" smtClean="0">
                        <a:solidFill>
                          <a:schemeClr val="tx1"/>
                        </a:solidFill>
                        <a:latin typeface="+mn-ea"/>
                        <a:ea typeface="+mn-ea"/>
                      </a:endParaRPr>
                    </a:p>
                    <a:p>
                      <a:pPr algn="l"/>
                      <a:r>
                        <a:rPr lang="ja-JP" altLang="en-US" sz="1200" b="0" dirty="0" smtClean="0">
                          <a:solidFill>
                            <a:schemeClr val="tx1"/>
                          </a:solidFill>
                          <a:latin typeface="+mn-ea"/>
                          <a:ea typeface="+mn-ea"/>
                        </a:rPr>
                        <a:t>・既存の財務会計システムの改修、府が保有する資産の調査・評価、会計基準の策定等を行った。（</a:t>
                      </a:r>
                      <a:r>
                        <a:rPr lang="en-US" altLang="ja-JP" sz="1200" b="0" dirty="0" smtClean="0">
                          <a:solidFill>
                            <a:schemeClr val="tx1"/>
                          </a:solidFill>
                          <a:latin typeface="+mn-ea"/>
                          <a:ea typeface="+mn-ea"/>
                        </a:rPr>
                        <a:t>2010</a:t>
                      </a:r>
                      <a:r>
                        <a:rPr lang="ja-JP" altLang="en-US" sz="1200" b="0" dirty="0" smtClean="0">
                          <a:solidFill>
                            <a:schemeClr val="tx1"/>
                          </a:solidFill>
                          <a:latin typeface="+mn-ea"/>
                          <a:ea typeface="+mn-ea"/>
                        </a:rPr>
                        <a:t>年度）</a:t>
                      </a:r>
                      <a:endParaRPr lang="en-US" altLang="ja-JP" sz="1200" b="0" dirty="0" smtClean="0">
                        <a:solidFill>
                          <a:schemeClr val="tx1"/>
                        </a:solidFill>
                        <a:latin typeface="+mn-ea"/>
                        <a:ea typeface="+mn-ea"/>
                      </a:endParaRPr>
                    </a:p>
                    <a:p>
                      <a:pPr algn="l"/>
                      <a:endParaRPr lang="en-US" altLang="ja-JP" sz="1200" b="0" dirty="0" smtClean="0">
                        <a:solidFill>
                          <a:schemeClr val="tx1"/>
                        </a:solidFill>
                        <a:latin typeface="+mn-ea"/>
                        <a:ea typeface="+mn-ea"/>
                      </a:endParaRPr>
                    </a:p>
                    <a:p>
                      <a:pPr algn="l"/>
                      <a:r>
                        <a:rPr lang="ja-JP" altLang="en-US" sz="1200" b="0" dirty="0" smtClean="0">
                          <a:solidFill>
                            <a:schemeClr val="tx1"/>
                          </a:solidFill>
                          <a:latin typeface="+mn-ea"/>
                          <a:ea typeface="+mn-ea"/>
                        </a:rPr>
                        <a:t>・東京都に次いで全国２番目に、企業会計に近い新公会計制度を導入。（</a:t>
                      </a:r>
                      <a:r>
                        <a:rPr lang="en-US" altLang="ja-JP" sz="1200" b="0" dirty="0" smtClean="0">
                          <a:solidFill>
                            <a:schemeClr val="tx1"/>
                          </a:solidFill>
                          <a:latin typeface="+mn-ea"/>
                          <a:ea typeface="+mn-ea"/>
                        </a:rPr>
                        <a:t>2011</a:t>
                      </a:r>
                      <a:r>
                        <a:rPr lang="ja-JP" altLang="en-US" sz="1200" b="0" dirty="0" smtClean="0">
                          <a:solidFill>
                            <a:schemeClr val="tx1"/>
                          </a:solidFill>
                          <a:latin typeface="+mn-ea"/>
                          <a:ea typeface="+mn-ea"/>
                        </a:rPr>
                        <a:t>年度）</a:t>
                      </a:r>
                      <a:endParaRPr lang="en-US" altLang="ja-JP" sz="1200" b="0" dirty="0" smtClean="0">
                        <a:solidFill>
                          <a:schemeClr val="tx1"/>
                        </a:solidFill>
                        <a:latin typeface="+mn-ea"/>
                        <a:ea typeface="+mn-ea"/>
                      </a:endParaRPr>
                    </a:p>
                    <a:p>
                      <a:pPr algn="l"/>
                      <a:endParaRPr lang="en-US" altLang="ja-JP" sz="1200" b="0" dirty="0" smtClean="0">
                        <a:solidFill>
                          <a:schemeClr val="tx1"/>
                        </a:solidFill>
                        <a:latin typeface="+mn-ea"/>
                        <a:ea typeface="+mn-ea"/>
                      </a:endParaRPr>
                    </a:p>
                    <a:p>
                      <a:pPr algn="l"/>
                      <a:endParaRPr lang="en-US" altLang="ja-JP" sz="1200" b="0" dirty="0" smtClean="0">
                        <a:solidFill>
                          <a:schemeClr val="tx1"/>
                        </a:solidFill>
                        <a:latin typeface="+mn-ea"/>
                        <a:ea typeface="+mn-ea"/>
                      </a:endParaRPr>
                    </a:p>
                    <a:p>
                      <a:pPr algn="l"/>
                      <a:endParaRPr kumimoji="1" lang="en-US" altLang="ja-JP" sz="1200" b="0" dirty="0" smtClean="0">
                        <a:solidFill>
                          <a:schemeClr val="tx1"/>
                        </a:solidFill>
                        <a:latin typeface="+mn-ea"/>
                        <a:ea typeface="+mn-ea"/>
                      </a:endParaRPr>
                    </a:p>
                    <a:p>
                      <a:pPr algn="l"/>
                      <a:endParaRPr kumimoji="1" lang="ja-JP" altLang="en-US" sz="1200" b="0" dirty="0">
                        <a:solidFill>
                          <a:schemeClr val="tx1"/>
                        </a:solidFill>
                        <a:latin typeface="+mn-ea"/>
                        <a:ea typeface="+mn-ea"/>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endParaRPr kumimoji="1" lang="en-US" altLang="ja-JP" sz="1200" b="0" kern="1200" dirty="0" smtClean="0">
                        <a:solidFill>
                          <a:schemeClr val="dk1"/>
                        </a:solidFill>
                        <a:latin typeface="+mn-ea"/>
                        <a:ea typeface="+mn-ea"/>
                        <a:cs typeface="+mn-cs"/>
                      </a:endParaRPr>
                    </a:p>
                    <a:p>
                      <a:pPr algn="l"/>
                      <a:r>
                        <a:rPr kumimoji="1" lang="ja-JP" altLang="en-US" sz="1200" b="0" kern="1200" dirty="0" smtClean="0">
                          <a:solidFill>
                            <a:schemeClr val="dk1"/>
                          </a:solidFill>
                          <a:latin typeface="+mn-ea"/>
                          <a:ea typeface="+mn-ea"/>
                          <a:cs typeface="+mn-cs"/>
                        </a:rPr>
                        <a:t>　</a:t>
                      </a:r>
                      <a:r>
                        <a:rPr lang="ja-JP" altLang="en-US" sz="1200" b="0" dirty="0" smtClean="0">
                          <a:latin typeface="+mn-ea"/>
                          <a:ea typeface="+mn-ea"/>
                        </a:rPr>
                        <a:t>新公会計制度</a:t>
                      </a:r>
                      <a:endParaRPr lang="en-US" altLang="ja-JP" sz="1200" b="0" dirty="0" smtClean="0">
                        <a:latin typeface="+mn-ea"/>
                        <a:ea typeface="+mn-ea"/>
                      </a:endParaRPr>
                    </a:p>
                    <a:p>
                      <a:pPr algn="l"/>
                      <a:r>
                        <a:rPr lang="ja-JP" altLang="en-US" sz="1200" b="0" dirty="0" smtClean="0">
                          <a:latin typeface="+mn-ea"/>
                          <a:ea typeface="+mn-ea"/>
                        </a:rPr>
                        <a:t>（複式）による決算状況　</a:t>
                      </a:r>
                      <a:endParaRPr lang="en-US" altLang="ja-JP" sz="1200" b="0" dirty="0" smtClean="0">
                        <a:latin typeface="+mn-ea"/>
                        <a:ea typeface="+mn-ea"/>
                      </a:endParaRPr>
                    </a:p>
                    <a:p>
                      <a:pPr algn="l"/>
                      <a:r>
                        <a:rPr lang="ja-JP" altLang="en-US" sz="1200" b="0" dirty="0" smtClean="0">
                          <a:latin typeface="+mn-ea"/>
                          <a:ea typeface="+mn-ea"/>
                        </a:rPr>
                        <a:t>　</a:t>
                      </a:r>
                      <a:r>
                        <a:rPr lang="en-US" altLang="ja-JP" sz="1200" b="0" dirty="0" smtClean="0">
                          <a:latin typeface="+mn-ea"/>
                          <a:ea typeface="+mn-ea"/>
                        </a:rPr>
                        <a:t>[24</a:t>
                      </a:r>
                      <a:r>
                        <a:rPr lang="ja-JP" altLang="en-US" sz="1200" b="0" dirty="0" smtClean="0">
                          <a:latin typeface="+mn-ea"/>
                          <a:ea typeface="+mn-ea"/>
                        </a:rPr>
                        <a:t>年度</a:t>
                      </a:r>
                      <a:r>
                        <a:rPr lang="en-US" altLang="ja-JP" sz="1200" b="0" dirty="0" smtClean="0">
                          <a:latin typeface="+mn-ea"/>
                          <a:ea typeface="+mn-ea"/>
                        </a:rPr>
                        <a:t>]</a:t>
                      </a:r>
                    </a:p>
                    <a:p>
                      <a:pPr algn="l"/>
                      <a:r>
                        <a:rPr lang="ja-JP" altLang="en-US" sz="1200" b="0" dirty="0" smtClean="0">
                          <a:latin typeface="+mn-ea"/>
                          <a:ea typeface="+mn-ea"/>
                        </a:rPr>
                        <a:t>・貸借対照表（ＢＳ）</a:t>
                      </a:r>
                      <a:endParaRPr lang="en-US" altLang="ja-JP" sz="1200" b="0" dirty="0" smtClean="0">
                        <a:latin typeface="+mn-ea"/>
                        <a:ea typeface="+mn-ea"/>
                      </a:endParaRPr>
                    </a:p>
                    <a:p>
                      <a:pPr algn="l"/>
                      <a:r>
                        <a:rPr lang="ja-JP" altLang="en-US" sz="1200" b="0" dirty="0" smtClean="0">
                          <a:latin typeface="+mn-ea"/>
                          <a:ea typeface="+mn-ea"/>
                        </a:rPr>
                        <a:t>　資産８兆</a:t>
                      </a:r>
                      <a:r>
                        <a:rPr lang="en-US" altLang="ja-JP" sz="1200" b="0" dirty="0" smtClean="0">
                          <a:latin typeface="+mn-ea"/>
                          <a:ea typeface="+mn-ea"/>
                        </a:rPr>
                        <a:t>4,674</a:t>
                      </a:r>
                      <a:r>
                        <a:rPr lang="ja-JP" altLang="en-US" sz="1200" b="0" dirty="0" smtClean="0">
                          <a:latin typeface="+mn-ea"/>
                          <a:ea typeface="+mn-ea"/>
                        </a:rPr>
                        <a:t>億円</a:t>
                      </a:r>
                    </a:p>
                    <a:p>
                      <a:pPr algn="l"/>
                      <a:r>
                        <a:rPr lang="ja-JP" altLang="en-US" sz="1200" b="0" dirty="0" smtClean="0">
                          <a:latin typeface="+mn-ea"/>
                          <a:ea typeface="+mn-ea"/>
                        </a:rPr>
                        <a:t>・行政コスト計算書（ＰＬ）</a:t>
                      </a:r>
                      <a:endParaRPr lang="en-US" altLang="ja-JP" sz="1200" b="0" dirty="0" smtClean="0">
                        <a:latin typeface="+mn-ea"/>
                        <a:ea typeface="+mn-ea"/>
                      </a:endParaRPr>
                    </a:p>
                    <a:p>
                      <a:pPr algn="l"/>
                      <a:r>
                        <a:rPr lang="ja-JP" altLang="en-US" sz="1200" b="0" dirty="0" smtClean="0">
                          <a:latin typeface="+mn-ea"/>
                          <a:ea typeface="+mn-ea"/>
                        </a:rPr>
                        <a:t>　減価償却費、退職手当</a:t>
                      </a:r>
                      <a:endParaRPr lang="en-US" altLang="ja-JP" sz="1200" b="0" dirty="0" smtClean="0">
                        <a:latin typeface="+mn-ea"/>
                        <a:ea typeface="+mn-ea"/>
                      </a:endParaRPr>
                    </a:p>
                    <a:p>
                      <a:pPr algn="l"/>
                      <a:r>
                        <a:rPr lang="ja-JP" altLang="en-US" sz="1200" b="0" dirty="0" smtClean="0">
                          <a:latin typeface="+mn-ea"/>
                          <a:ea typeface="+mn-ea"/>
                        </a:rPr>
                        <a:t>　引当金等の非現金収</a:t>
                      </a:r>
                      <a:endParaRPr lang="en-US" altLang="ja-JP" sz="1200" b="0" dirty="0" smtClean="0">
                        <a:latin typeface="+mn-ea"/>
                        <a:ea typeface="+mn-ea"/>
                      </a:endParaRPr>
                    </a:p>
                    <a:p>
                      <a:pPr algn="l"/>
                      <a:r>
                        <a:rPr lang="ja-JP" altLang="en-US" sz="1200" b="0" dirty="0" smtClean="0">
                          <a:latin typeface="+mn-ea"/>
                          <a:ea typeface="+mn-ea"/>
                        </a:rPr>
                        <a:t>　支含め</a:t>
                      </a:r>
                    </a:p>
                    <a:p>
                      <a:pPr algn="l"/>
                      <a:r>
                        <a:rPr lang="ja-JP" altLang="en-US" sz="1200" b="0" dirty="0" smtClean="0">
                          <a:latin typeface="+mn-ea"/>
                          <a:ea typeface="+mn-ea"/>
                        </a:rPr>
                        <a:t>　１４億円の黒字</a:t>
                      </a:r>
                      <a:endParaRPr lang="en-US" altLang="ja-JP" sz="1200" b="0" dirty="0" smtClean="0">
                        <a:latin typeface="+mn-ea"/>
                        <a:ea typeface="+mn-ea"/>
                      </a:endParaRPr>
                    </a:p>
                    <a:p>
                      <a:pPr algn="l"/>
                      <a:endParaRPr lang="ja-JP" altLang="en-US" sz="1200" b="0" dirty="0" smtClean="0">
                        <a:latin typeface="+mn-ea"/>
                        <a:ea typeface="+mn-ea"/>
                      </a:endParaRPr>
                    </a:p>
                    <a:p>
                      <a:pPr algn="l"/>
                      <a:r>
                        <a:rPr lang="ja-JP" altLang="en-US" sz="1200" b="0" dirty="0" smtClean="0">
                          <a:latin typeface="+mn-ea"/>
                          <a:ea typeface="+mn-ea"/>
                        </a:rPr>
                        <a:t>（参考）</a:t>
                      </a:r>
                      <a:endParaRPr lang="en-US" altLang="ja-JP" sz="1200" b="0" dirty="0" smtClean="0">
                        <a:latin typeface="+mn-ea"/>
                        <a:ea typeface="+mn-ea"/>
                      </a:endParaRPr>
                    </a:p>
                    <a:p>
                      <a:pPr algn="l"/>
                      <a:r>
                        <a:rPr lang="ja-JP" altLang="en-US" sz="1200" b="0" dirty="0" smtClean="0">
                          <a:latin typeface="+mn-ea"/>
                          <a:ea typeface="+mn-ea"/>
                        </a:rPr>
                        <a:t>・官庁会計（単式）　による決算状況</a:t>
                      </a:r>
                      <a:endParaRPr lang="en-US" altLang="ja-JP" sz="1200" b="0" dirty="0" smtClean="0">
                        <a:latin typeface="+mn-ea"/>
                        <a:ea typeface="+mn-ea"/>
                      </a:endParaRPr>
                    </a:p>
                    <a:p>
                      <a:pPr algn="l"/>
                      <a:r>
                        <a:rPr lang="ja-JP" altLang="en-US" sz="1200" b="0" dirty="0" smtClean="0">
                          <a:latin typeface="+mn-ea"/>
                          <a:ea typeface="+mn-ea"/>
                        </a:rPr>
                        <a:t>　３３２億円の黒字</a:t>
                      </a:r>
                    </a:p>
                    <a:p>
                      <a:pPr algn="l"/>
                      <a:endParaRPr kumimoji="1" lang="en-US" altLang="ja-JP" sz="1200" b="0" kern="1200" dirty="0" smtClean="0">
                        <a:solidFill>
                          <a:schemeClr val="dk1"/>
                        </a:solidFill>
                        <a:latin typeface="+mn-ea"/>
                        <a:ea typeface="+mn-ea"/>
                        <a:cs typeface="+mn-cs"/>
                      </a:endParaRPr>
                    </a:p>
                    <a:p>
                      <a:pPr algn="l"/>
                      <a:endParaRPr kumimoji="1" lang="ja-JP" altLang="en-US" sz="1200" b="0" kern="1200" dirty="0" smtClean="0">
                        <a:solidFill>
                          <a:schemeClr val="dk1"/>
                        </a:solidFill>
                        <a:latin typeface="+mn-ea"/>
                        <a:ea typeface="+mn-ea"/>
                        <a:cs typeface="+mn-cs"/>
                      </a:endParaRPr>
                    </a:p>
                    <a:p>
                      <a:pPr algn="l"/>
                      <a:endParaRPr kumimoji="1" lang="ja-JP" altLang="en-US" sz="1200" b="0" kern="1200" dirty="0">
                        <a:solidFill>
                          <a:schemeClr val="dk1"/>
                        </a:solidFill>
                        <a:latin typeface="+mn-ea"/>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185</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Ａ</a:t>
            </a:r>
            <a:r>
              <a:rPr lang="ja-JP" altLang="en-US" sz="1400" u="sng" dirty="0" smtClean="0"/>
              <a:t>（３１）</a:t>
            </a:r>
            <a:endParaRPr lang="en-US" altLang="ja-JP" sz="1400" u="sng" dirty="0" smtClean="0"/>
          </a:p>
        </p:txBody>
      </p:sp>
    </p:spTree>
    <p:extLst>
      <p:ext uri="{BB962C8B-B14F-4D97-AF65-F5344CB8AC3E}">
        <p14:creationId xmlns:p14="http://schemas.microsoft.com/office/powerpoint/2010/main" val="49276319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lang="ja-JP" altLang="en-US" sz="1600" u="sng" dirty="0" smtClean="0"/>
              <a:t>監査事務局業務の民間への委託</a:t>
            </a:r>
            <a:endParaRPr kumimoji="1" lang="en-US" altLang="ja-JP" sz="1600" u="sng" dirty="0" smtClean="0"/>
          </a:p>
        </p:txBody>
      </p:sp>
      <p:sp>
        <p:nvSpPr>
          <p:cNvPr id="5" name="テキスト ボックス 4"/>
          <p:cNvSpPr txBox="1"/>
          <p:nvPr/>
        </p:nvSpPr>
        <p:spPr>
          <a:xfrm>
            <a:off x="0" y="476672"/>
            <a:ext cx="2411760" cy="5909310"/>
          </a:xfrm>
          <a:prstGeom prst="rect">
            <a:avLst/>
          </a:prstGeom>
          <a:noFill/>
        </p:spPr>
        <p:txBody>
          <a:bodyPr wrap="square" rtlCol="0">
            <a:spAutoFit/>
          </a:bodyPr>
          <a:lstStyle/>
          <a:p>
            <a:r>
              <a:rPr kumimoji="1" lang="ja-JP" altLang="en-US" sz="1400" dirty="0" smtClean="0"/>
              <a:t>①分野：　府政運営</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a:t>
            </a:r>
            <a:r>
              <a:rPr lang="ja-JP" altLang="en-US" sz="1400" dirty="0"/>
              <a:t>□</a:t>
            </a:r>
            <a:r>
              <a:rPr lang="ja-JP" altLang="en-US" sz="1400" dirty="0" smtClean="0"/>
              <a:t>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a:t>
            </a:r>
            <a:r>
              <a:rPr lang="ja-JP" altLang="en-US" sz="1400" dirty="0"/>
              <a:t>□</a:t>
            </a:r>
            <a:r>
              <a:rPr lang="ja-JP" altLang="en-US" sz="1400" dirty="0" smtClean="0"/>
              <a:t>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監査委員事務局</a:t>
            </a:r>
            <a:endParaRPr kumimoji="1" lang="en-US" altLang="ja-JP" sz="1400" dirty="0" smtClean="0"/>
          </a:p>
          <a:p>
            <a:r>
              <a:rPr lang="ja-JP" altLang="en-US" sz="1400" dirty="0"/>
              <a:t>　</a:t>
            </a:r>
            <a:r>
              <a:rPr lang="ja-JP" altLang="en-US" sz="1400" dirty="0" smtClean="0"/>
              <a:t>　</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kumimoji="1" lang="en-US" altLang="ja-JP" sz="1400" dirty="0" smtClean="0"/>
              <a:t>2009</a:t>
            </a:r>
            <a:r>
              <a:rPr kumimoji="1" lang="ja-JP" altLang="en-US" sz="1400" dirty="0" smtClean="0"/>
              <a:t>年</a:t>
            </a:r>
            <a:r>
              <a:rPr kumimoji="1" lang="en-US" altLang="ja-JP" sz="1400" dirty="0" smtClean="0"/>
              <a:t>9</a:t>
            </a:r>
            <a:r>
              <a:rPr kumimoji="1" lang="ja-JP" altLang="en-US" sz="1400" dirty="0" smtClean="0"/>
              <a:t>月</a:t>
            </a:r>
            <a:endParaRPr kumimoji="1" lang="en-US" altLang="ja-JP" sz="1400" dirty="0" smtClean="0"/>
          </a:p>
          <a:p>
            <a:r>
              <a:rPr lang="ja-JP" altLang="en-US" sz="1400" dirty="0"/>
              <a:t>　</a:t>
            </a:r>
            <a:r>
              <a:rPr lang="ja-JP" altLang="en-US" sz="1400" dirty="0" smtClean="0"/>
              <a:t>　業務の民間開放を決定</a:t>
            </a:r>
            <a:endParaRPr lang="en-US" altLang="ja-JP" sz="1400" dirty="0" smtClean="0"/>
          </a:p>
          <a:p>
            <a:r>
              <a:rPr lang="ja-JP" altLang="en-US" sz="1400" dirty="0"/>
              <a:t>　</a:t>
            </a:r>
            <a:r>
              <a:rPr lang="ja-JP" altLang="en-US" sz="1400" dirty="0" smtClean="0"/>
              <a:t>　</a:t>
            </a:r>
            <a:r>
              <a:rPr lang="en-US" altLang="ja-JP" sz="1400" dirty="0" smtClean="0"/>
              <a:t>2009</a:t>
            </a:r>
            <a:r>
              <a:rPr lang="ja-JP" altLang="en-US" sz="1400" dirty="0" smtClean="0"/>
              <a:t>年</a:t>
            </a:r>
            <a:r>
              <a:rPr lang="en-US" altLang="ja-JP" sz="1400" dirty="0" smtClean="0"/>
              <a:t>12</a:t>
            </a:r>
            <a:r>
              <a:rPr lang="ja-JP" altLang="en-US" sz="1400" dirty="0" smtClean="0"/>
              <a:t>月～</a:t>
            </a:r>
            <a:r>
              <a:rPr lang="en-US" altLang="ja-JP" sz="1400" dirty="0" smtClean="0"/>
              <a:t>2010</a:t>
            </a:r>
            <a:r>
              <a:rPr lang="ja-JP" altLang="en-US" sz="1400" dirty="0" smtClean="0"/>
              <a:t>年</a:t>
            </a:r>
            <a:r>
              <a:rPr lang="en-US" altLang="ja-JP" sz="1400" dirty="0" smtClean="0"/>
              <a:t>1</a:t>
            </a:r>
            <a:r>
              <a:rPr lang="ja-JP" altLang="en-US" sz="1400" dirty="0" smtClean="0"/>
              <a:t>月　</a:t>
            </a:r>
            <a:endParaRPr lang="en-US" altLang="ja-JP" sz="1400" dirty="0" smtClean="0"/>
          </a:p>
          <a:p>
            <a:r>
              <a:rPr lang="ja-JP" altLang="en-US" sz="1400" dirty="0" smtClean="0"/>
              <a:t>　　公募型プロポーザル形式　　</a:t>
            </a:r>
            <a:endParaRPr lang="en-US" altLang="ja-JP" sz="1400" dirty="0" smtClean="0"/>
          </a:p>
          <a:p>
            <a:r>
              <a:rPr lang="ja-JP" altLang="en-US" sz="1400" dirty="0"/>
              <a:t>　</a:t>
            </a:r>
            <a:r>
              <a:rPr lang="ja-JP" altLang="en-US" sz="1400" dirty="0" smtClean="0"/>
              <a:t>　による事業者募集</a:t>
            </a:r>
            <a:endParaRPr lang="en-US" altLang="ja-JP" sz="1400" dirty="0" smtClean="0"/>
          </a:p>
          <a:p>
            <a:r>
              <a:rPr lang="ja-JP" altLang="en-US" sz="1400" dirty="0"/>
              <a:t>　</a:t>
            </a:r>
            <a:r>
              <a:rPr lang="ja-JP" altLang="en-US" sz="1400" dirty="0" smtClean="0"/>
              <a:t>　</a:t>
            </a:r>
            <a:r>
              <a:rPr lang="en-US" altLang="ja-JP" sz="1400" dirty="0" smtClean="0"/>
              <a:t>2010</a:t>
            </a:r>
            <a:r>
              <a:rPr kumimoji="1" lang="ja-JP" altLang="en-US" sz="1400" dirty="0" smtClean="0"/>
              <a:t>年</a:t>
            </a:r>
            <a:r>
              <a:rPr kumimoji="1" lang="en-US" altLang="ja-JP" sz="1400" dirty="0" smtClean="0"/>
              <a:t>4</a:t>
            </a:r>
            <a:r>
              <a:rPr kumimoji="1" lang="ja-JP" altLang="en-US" sz="1400" dirty="0" smtClean="0"/>
              <a:t>月～</a:t>
            </a:r>
            <a:r>
              <a:rPr kumimoji="1" lang="en-US" altLang="ja-JP" sz="1400" dirty="0" smtClean="0"/>
              <a:t>2013</a:t>
            </a:r>
            <a:r>
              <a:rPr kumimoji="1" lang="ja-JP" altLang="en-US" sz="1400" dirty="0" smtClean="0"/>
              <a:t>年</a:t>
            </a:r>
            <a:r>
              <a:rPr kumimoji="1" lang="en-US" altLang="ja-JP" sz="1400" dirty="0" smtClean="0"/>
              <a:t>3</a:t>
            </a:r>
            <a:r>
              <a:rPr kumimoji="1" lang="ja-JP" altLang="en-US" sz="1400" dirty="0" smtClean="0"/>
              <a:t>月</a:t>
            </a:r>
            <a:endParaRPr kumimoji="1" lang="en-US" altLang="ja-JP" sz="1400" dirty="0" smtClean="0"/>
          </a:p>
          <a:p>
            <a:r>
              <a:rPr lang="ja-JP" altLang="en-US" sz="1400" dirty="0"/>
              <a:t>　</a:t>
            </a:r>
            <a:r>
              <a:rPr lang="ja-JP" altLang="en-US" sz="1400" dirty="0" smtClean="0"/>
              <a:t>　第１期契約</a:t>
            </a:r>
            <a:endParaRPr lang="en-US" altLang="ja-JP" sz="1400" dirty="0" smtClean="0"/>
          </a:p>
          <a:p>
            <a:r>
              <a:rPr kumimoji="1" lang="ja-JP" altLang="en-US" sz="1400" dirty="0"/>
              <a:t>　</a:t>
            </a:r>
            <a:r>
              <a:rPr kumimoji="1" lang="ja-JP" altLang="en-US" sz="1400" dirty="0" smtClean="0"/>
              <a:t>　</a:t>
            </a:r>
            <a:r>
              <a:rPr kumimoji="1" lang="en-US" altLang="ja-JP" sz="1400" dirty="0" smtClean="0"/>
              <a:t>2013</a:t>
            </a:r>
            <a:r>
              <a:rPr kumimoji="1" lang="ja-JP" altLang="en-US" sz="1400" dirty="0" smtClean="0"/>
              <a:t>年</a:t>
            </a:r>
            <a:r>
              <a:rPr kumimoji="1" lang="en-US" altLang="ja-JP" sz="1400" dirty="0" smtClean="0"/>
              <a:t>4</a:t>
            </a:r>
            <a:r>
              <a:rPr kumimoji="1" lang="ja-JP" altLang="en-US" sz="1400" dirty="0" smtClean="0"/>
              <a:t>月～</a:t>
            </a:r>
            <a:r>
              <a:rPr kumimoji="1" lang="en-US" altLang="ja-JP" sz="1400" dirty="0" smtClean="0"/>
              <a:t>2016</a:t>
            </a:r>
            <a:r>
              <a:rPr kumimoji="1" lang="ja-JP" altLang="en-US" sz="1400" dirty="0" smtClean="0"/>
              <a:t>年</a:t>
            </a:r>
            <a:r>
              <a:rPr kumimoji="1" lang="en-US" altLang="ja-JP" sz="1400" dirty="0" smtClean="0"/>
              <a:t>3</a:t>
            </a:r>
            <a:r>
              <a:rPr kumimoji="1" lang="ja-JP" altLang="en-US" sz="1400" dirty="0" smtClean="0"/>
              <a:t>月</a:t>
            </a:r>
            <a:endParaRPr kumimoji="1" lang="en-US" altLang="ja-JP" sz="1400" dirty="0" smtClean="0"/>
          </a:p>
          <a:p>
            <a:r>
              <a:rPr lang="ja-JP" altLang="en-US" sz="1400" dirty="0"/>
              <a:t>　</a:t>
            </a:r>
            <a:r>
              <a:rPr lang="ja-JP" altLang="en-US" sz="1400" dirty="0" smtClean="0"/>
              <a:t>　第２期契約</a:t>
            </a:r>
            <a:endParaRPr kumimoji="1" lang="en-US" altLang="ja-JP" sz="1400" dirty="0" smtClean="0"/>
          </a:p>
        </p:txBody>
      </p:sp>
      <p:graphicFrame>
        <p:nvGraphicFramePr>
          <p:cNvPr id="6" name="表 5"/>
          <p:cNvGraphicFramePr>
            <a:graphicFrameLocks noGrp="1"/>
          </p:cNvGraphicFramePr>
          <p:nvPr>
            <p:extLst>
              <p:ext uri="{D42A27DB-BD31-4B8C-83A1-F6EECF244321}">
                <p14:modId xmlns:p14="http://schemas.microsoft.com/office/powerpoint/2010/main" val="460773795"/>
              </p:ext>
            </p:extLst>
          </p:nvPr>
        </p:nvGraphicFramePr>
        <p:xfrm>
          <a:off x="2267744" y="4766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t>・民間委託の拡大のための大阪版市場化テストの実施</a:t>
                      </a:r>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・監査法人に監査業務を委託することにより①人員の削減</a:t>
                      </a:r>
                      <a:endParaRPr kumimoji="1" lang="en-US" altLang="ja-JP" sz="1200" dirty="0" smtClean="0"/>
                    </a:p>
                    <a:p>
                      <a:pPr algn="l"/>
                      <a:r>
                        <a:rPr kumimoji="1" lang="ja-JP" altLang="en-US" sz="1200" dirty="0" smtClean="0"/>
                        <a:t>②専門性・外部性が発揮されることを期待</a:t>
                      </a:r>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en-US" altLang="ja-JP" sz="1200" dirty="0" smtClean="0"/>
                        <a:t>【</a:t>
                      </a:r>
                      <a:r>
                        <a:rPr kumimoji="1" lang="ja-JP" altLang="en-US" sz="1200" dirty="0" smtClean="0"/>
                        <a:t>業務の一部を監査法人に委託</a:t>
                      </a:r>
                      <a:r>
                        <a:rPr kumimoji="1" lang="en-US" altLang="ja-JP" sz="1200" dirty="0" smtClean="0"/>
                        <a:t>】</a:t>
                      </a:r>
                    </a:p>
                    <a:p>
                      <a:pPr algn="l"/>
                      <a:r>
                        <a:rPr kumimoji="1" lang="ja-JP" altLang="en-US" sz="1200" dirty="0" smtClean="0"/>
                        <a:t>・大阪府の機関に対する監査（</a:t>
                      </a:r>
                      <a:r>
                        <a:rPr kumimoji="1" lang="en-US" altLang="ja-JP" sz="1200" dirty="0" smtClean="0"/>
                        <a:t>2014</a:t>
                      </a:r>
                      <a:r>
                        <a:rPr kumimoji="1" lang="ja-JP" altLang="en-US" sz="1200" dirty="0" smtClean="0"/>
                        <a:t>年度は全</a:t>
                      </a:r>
                      <a:r>
                        <a:rPr kumimoji="1" lang="en-US" altLang="ja-JP" sz="1200" dirty="0" smtClean="0"/>
                        <a:t>16</a:t>
                      </a:r>
                      <a:r>
                        <a:rPr kumimoji="1" lang="ja-JP" altLang="en-US" sz="1200" dirty="0" smtClean="0"/>
                        <a:t>部局中９部局）</a:t>
                      </a:r>
                      <a:endParaRPr kumimoji="1" lang="en-US" altLang="ja-JP" sz="1200" dirty="0" smtClean="0"/>
                    </a:p>
                    <a:p>
                      <a:pPr algn="l"/>
                      <a:r>
                        <a:rPr kumimoji="1" lang="ja-JP" altLang="en-US" sz="1200" dirty="0" smtClean="0"/>
                        <a:t>・財政的援助団体等に対する監査</a:t>
                      </a:r>
                      <a:endParaRPr kumimoji="1" lang="en-US" altLang="ja-JP" sz="1200" dirty="0" smtClean="0"/>
                    </a:p>
                    <a:p>
                      <a:pPr algn="l"/>
                      <a:r>
                        <a:rPr kumimoji="1" lang="ja-JP" altLang="en-US" sz="1200" dirty="0" smtClean="0"/>
                        <a:t>・例月現金出納検査</a:t>
                      </a:r>
                      <a:endParaRPr kumimoji="1" lang="en-US" altLang="ja-JP" sz="1200" dirty="0" smtClean="0"/>
                    </a:p>
                    <a:p>
                      <a:pPr algn="l"/>
                      <a:r>
                        <a:rPr kumimoji="1" lang="ja-JP" altLang="en-US" sz="1200" dirty="0" smtClean="0"/>
                        <a:t>・決算審査</a:t>
                      </a:r>
                      <a:endParaRPr kumimoji="1" lang="en-US" altLang="ja-JP" sz="1200" dirty="0" smtClean="0"/>
                    </a:p>
                    <a:p>
                      <a:pPr algn="l"/>
                      <a:r>
                        <a:rPr kumimoji="1" lang="ja-JP" altLang="en-US" sz="1200" dirty="0" smtClean="0"/>
                        <a:t>・基金運用状況審査</a:t>
                      </a:r>
                      <a:endParaRPr kumimoji="1" lang="en-US" altLang="ja-JP" sz="1200" dirty="0" smtClean="0"/>
                    </a:p>
                    <a:p>
                      <a:pPr algn="l"/>
                      <a:r>
                        <a:rPr kumimoji="1" lang="ja-JP" altLang="en-US" sz="1200" dirty="0" smtClean="0"/>
                        <a:t>・健全化判断比率の審査及び資金不足比率の審査</a:t>
                      </a:r>
                      <a:endParaRPr kumimoji="1" lang="en-US" altLang="ja-JP" sz="1200" dirty="0" smtClean="0"/>
                    </a:p>
                    <a:p>
                      <a:pPr algn="l"/>
                      <a:r>
                        <a:rPr kumimoji="1" lang="ja-JP" altLang="en-US" sz="1200" dirty="0" smtClean="0"/>
                        <a:t>・監査手法等に関する職員研修</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・監査法人に監査業務等を委託することにより、府職員</a:t>
                      </a:r>
                      <a:r>
                        <a:rPr kumimoji="1" lang="en-US" altLang="ja-JP" sz="1200" dirty="0" smtClean="0"/>
                        <a:t>12</a:t>
                      </a:r>
                      <a:r>
                        <a:rPr kumimoji="1" lang="ja-JP" altLang="en-US" sz="1200" dirty="0" smtClean="0"/>
                        <a:t>名分の削減効果</a:t>
                      </a:r>
                      <a:endParaRPr kumimoji="1" lang="en-US" altLang="ja-JP" sz="1200" dirty="0" smtClean="0"/>
                    </a:p>
                    <a:p>
                      <a:pPr algn="l"/>
                      <a:endParaRPr kumimoji="1" lang="en-US" altLang="ja-JP" sz="1200" dirty="0" smtClean="0"/>
                    </a:p>
                    <a:p>
                      <a:pPr algn="l"/>
                      <a:r>
                        <a:rPr kumimoji="1" lang="en-US" altLang="ja-JP" sz="1200" dirty="0" smtClean="0"/>
                        <a:t>※2010</a:t>
                      </a:r>
                      <a:r>
                        <a:rPr kumimoji="1" lang="ja-JP" altLang="en-US" sz="1200" dirty="0" smtClean="0"/>
                        <a:t>～</a:t>
                      </a:r>
                      <a:r>
                        <a:rPr kumimoji="1" lang="en-US" altLang="ja-JP" sz="1200" dirty="0" smtClean="0"/>
                        <a:t>24</a:t>
                      </a:r>
                      <a:r>
                        <a:rPr kumimoji="1" lang="ja-JP" altLang="en-US" sz="1200" dirty="0" smtClean="0"/>
                        <a:t>年度</a:t>
                      </a:r>
                      <a:endParaRPr kumimoji="1" lang="en-US" altLang="ja-JP" sz="1200" dirty="0" smtClean="0"/>
                    </a:p>
                    <a:p>
                      <a:pPr algn="l"/>
                      <a:r>
                        <a:rPr kumimoji="1" lang="ja-JP" altLang="en-US" sz="1200" dirty="0" smtClean="0"/>
                        <a:t>　（第１期契約）</a:t>
                      </a:r>
                      <a:endParaRPr kumimoji="1" lang="en-US" altLang="ja-JP" sz="1200" dirty="0" smtClean="0"/>
                    </a:p>
                    <a:p>
                      <a:pPr algn="l"/>
                      <a:r>
                        <a:rPr kumimoji="1" lang="ja-JP" altLang="en-US" sz="1200" dirty="0" smtClean="0"/>
                        <a:t>　 </a:t>
                      </a:r>
                      <a:r>
                        <a:rPr kumimoji="1" lang="en-US" altLang="ja-JP" sz="1200" dirty="0" smtClean="0"/>
                        <a:t>2013</a:t>
                      </a:r>
                      <a:r>
                        <a:rPr kumimoji="1" lang="ja-JP" altLang="en-US" sz="1200" dirty="0" smtClean="0"/>
                        <a:t>～</a:t>
                      </a:r>
                      <a:r>
                        <a:rPr kumimoji="1" lang="en-US" altLang="ja-JP" sz="1200" dirty="0" smtClean="0"/>
                        <a:t>27</a:t>
                      </a:r>
                      <a:r>
                        <a:rPr kumimoji="1" lang="ja-JP" altLang="en-US" sz="1200" dirty="0" smtClean="0"/>
                        <a:t>年度</a:t>
                      </a:r>
                      <a:endParaRPr kumimoji="1" lang="en-US" altLang="ja-JP" sz="1200" dirty="0" smtClean="0"/>
                    </a:p>
                    <a:p>
                      <a:pPr algn="l"/>
                      <a:r>
                        <a:rPr kumimoji="1" lang="ja-JP" altLang="en-US" sz="1200" dirty="0" smtClean="0"/>
                        <a:t>　（第２期契約）</a:t>
                      </a:r>
                      <a:endParaRPr kumimoji="1" lang="en-US" altLang="ja-JP" sz="1200" dirty="0" smtClean="0"/>
                    </a:p>
                    <a:p>
                      <a:pPr algn="l"/>
                      <a:r>
                        <a:rPr kumimoji="1" lang="ja-JP" altLang="en-US" sz="1200" dirty="0" smtClean="0"/>
                        <a:t>　</a:t>
                      </a:r>
                      <a:r>
                        <a:rPr kumimoji="1" lang="en-US" altLang="ja-JP" sz="1200" dirty="0" smtClean="0"/>
                        <a:t>【</a:t>
                      </a:r>
                      <a:r>
                        <a:rPr kumimoji="1" lang="ja-JP" altLang="en-US" sz="1200" dirty="0" smtClean="0"/>
                        <a:t>第２期契約金額</a:t>
                      </a:r>
                      <a:endParaRPr kumimoji="1" lang="en-US" altLang="ja-JP" sz="1200" dirty="0" smtClean="0"/>
                    </a:p>
                    <a:p>
                      <a:pPr algn="l"/>
                      <a:r>
                        <a:rPr kumimoji="1" lang="ja-JP" altLang="en-US" sz="1200" dirty="0" smtClean="0"/>
                        <a:t>　　</a:t>
                      </a:r>
                      <a:r>
                        <a:rPr kumimoji="1" lang="en-US" altLang="ja-JP" sz="1200" dirty="0" smtClean="0"/>
                        <a:t>266,555</a:t>
                      </a:r>
                      <a:r>
                        <a:rPr kumimoji="1" lang="ja-JP" altLang="en-US" sz="1200" dirty="0" smtClean="0"/>
                        <a:t>千円</a:t>
                      </a:r>
                      <a:r>
                        <a:rPr kumimoji="1" lang="en-US" altLang="ja-JP" sz="1200" dirty="0" smtClean="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186</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Ａ</a:t>
            </a:r>
            <a:r>
              <a:rPr lang="ja-JP" altLang="en-US" sz="1400" u="sng" dirty="0" smtClean="0"/>
              <a:t>（３２）</a:t>
            </a:r>
            <a:endParaRPr lang="en-US" altLang="ja-JP" sz="1400" u="sng" dirty="0" smtClean="0"/>
          </a:p>
        </p:txBody>
      </p:sp>
    </p:spTree>
    <p:extLst>
      <p:ext uri="{BB962C8B-B14F-4D97-AF65-F5344CB8AC3E}">
        <p14:creationId xmlns:p14="http://schemas.microsoft.com/office/powerpoint/2010/main" val="312929429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府営住宅の運営見直し</a:t>
            </a:r>
            <a:endParaRPr kumimoji="1" lang="en-US" altLang="ja-JP" sz="1600" u="sng" dirty="0" smtClean="0"/>
          </a:p>
        </p:txBody>
      </p:sp>
      <p:sp>
        <p:nvSpPr>
          <p:cNvPr id="5" name="テキスト ボックス 4"/>
          <p:cNvSpPr txBox="1"/>
          <p:nvPr/>
        </p:nvSpPr>
        <p:spPr>
          <a:xfrm>
            <a:off x="0" y="476672"/>
            <a:ext cx="2411760" cy="4216539"/>
          </a:xfrm>
          <a:prstGeom prst="rect">
            <a:avLst/>
          </a:prstGeom>
          <a:noFill/>
        </p:spPr>
        <p:txBody>
          <a:bodyPr wrap="square" rtlCol="0">
            <a:spAutoFit/>
          </a:bodyPr>
          <a:lstStyle/>
          <a:p>
            <a:r>
              <a:rPr kumimoji="1" lang="ja-JP" altLang="en-US" sz="1400" dirty="0" smtClean="0"/>
              <a:t>①分野：</a:t>
            </a:r>
            <a:r>
              <a:rPr kumimoji="1" lang="ja-JP" altLang="en-US" sz="1400" spc="-150" dirty="0" smtClean="0"/>
              <a:t>くらし・住まい・まちづくり</a:t>
            </a:r>
            <a:endParaRPr kumimoji="1" lang="en-US" altLang="ja-JP" sz="1400" spc="-15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a:t>
            </a:r>
            <a:r>
              <a:rPr lang="ja-JP" altLang="en-US" sz="1400" dirty="0"/>
              <a:t>☑　組織</a:t>
            </a:r>
            <a:r>
              <a:rPr lang="ja-JP" altLang="en-US" sz="1400" dirty="0" smtClean="0"/>
              <a:t>・経営形態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住宅まちづくり部</a:t>
            </a:r>
            <a:endParaRPr kumimoji="1" lang="en-US" altLang="ja-JP" sz="1400" dirty="0" smtClean="0"/>
          </a:p>
          <a:p>
            <a:endParaRPr lang="en-US" altLang="ja-JP" sz="1400" dirty="0"/>
          </a:p>
          <a:p>
            <a:r>
              <a:rPr lang="ja-JP" altLang="en-US" sz="1400" dirty="0"/>
              <a:t>⑤時期</a:t>
            </a:r>
            <a:endParaRPr lang="en-US" altLang="ja-JP" sz="1400" dirty="0"/>
          </a:p>
          <a:p>
            <a:pPr marL="234950" indent="-234950"/>
            <a:r>
              <a:rPr lang="ja-JP" altLang="en-US" sz="1400" dirty="0"/>
              <a:t>　　</a:t>
            </a:r>
            <a:r>
              <a:rPr lang="en-US" altLang="ja-JP" sz="1400" dirty="0" smtClean="0"/>
              <a:t>2012</a:t>
            </a:r>
            <a:r>
              <a:rPr lang="ja-JP" altLang="en-US" sz="1400" dirty="0" smtClean="0"/>
              <a:t>年</a:t>
            </a:r>
            <a:r>
              <a:rPr lang="en-US" altLang="ja-JP" sz="1400" dirty="0" smtClean="0"/>
              <a:t>3</a:t>
            </a:r>
            <a:r>
              <a:rPr lang="ja-JP" altLang="en-US" sz="1400" dirty="0" smtClean="0"/>
              <a:t>月</a:t>
            </a:r>
            <a:endParaRPr lang="en-US" altLang="ja-JP" sz="1400" dirty="0" smtClean="0"/>
          </a:p>
          <a:p>
            <a:pPr marL="182563" indent="-182563"/>
            <a:r>
              <a:rPr lang="ja-JP" altLang="en-US" dirty="0"/>
              <a:t>　</a:t>
            </a:r>
            <a:r>
              <a:rPr lang="ja-JP" altLang="en-US" sz="1200" dirty="0" smtClean="0"/>
              <a:t>府営</a:t>
            </a:r>
            <a:r>
              <a:rPr lang="ja-JP" altLang="en-US" sz="1200" dirty="0"/>
              <a:t>住宅ストック総合活用計画</a:t>
            </a:r>
            <a:r>
              <a:rPr lang="ja-JP" altLang="en-US" sz="1200" dirty="0" smtClean="0"/>
              <a:t>改定</a:t>
            </a:r>
            <a:endParaRPr lang="ja-JP" altLang="en-US" sz="1200" dirty="0"/>
          </a:p>
        </p:txBody>
      </p:sp>
      <p:graphicFrame>
        <p:nvGraphicFramePr>
          <p:cNvPr id="6" name="表 5"/>
          <p:cNvGraphicFramePr>
            <a:graphicFrameLocks noGrp="1"/>
          </p:cNvGraphicFramePr>
          <p:nvPr>
            <p:extLst>
              <p:ext uri="{D42A27DB-BD31-4B8C-83A1-F6EECF244321}">
                <p14:modId xmlns:p14="http://schemas.microsoft.com/office/powerpoint/2010/main" val="1292773497"/>
              </p:ext>
            </p:extLst>
          </p:nvPr>
        </p:nvGraphicFramePr>
        <p:xfrm>
          <a:off x="2267744" y="4766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solidFill>
                            <a:schemeClr val="tx1"/>
                          </a:solidFill>
                        </a:rPr>
                        <a:t>・高度経済成長期の流入人口への対応として大量に整備し、一挙に老朽化が進み、更新・耐震性確保の需要が高まっている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・住民の高齢化に対応するバリアフリーなどの改良のニーズも増加</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・あわせて、効率的・効果的な経営も求められてきた</a:t>
                      </a:r>
                      <a:endParaRPr kumimoji="1" lang="en-US" altLang="ja-JP" sz="1200" dirty="0" smtClean="0">
                        <a:solidFill>
                          <a:schemeClr val="tx1"/>
                        </a:solidFill>
                      </a:endParaRPr>
                    </a:p>
                    <a:p>
                      <a:pPr algn="l"/>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・将来的に量的な縮小を図る。</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良質なものは可能な限り活用することを基本</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・地域経営の主体である基礎自治体が、地域力の向上とまちの活力の創出に活用する。</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・地域コミュニティの形成等を踏まえ、団地の規模縮小・集約化の検討を開始。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・高齢化への対応</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バリアフリー化の推進</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中層住宅へのエレベーター設置</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グループホームへの活用</a:t>
                      </a:r>
                      <a:endParaRPr kumimoji="1" lang="en-US" altLang="ja-JP" sz="1200" dirty="0" smtClean="0">
                        <a:solidFill>
                          <a:schemeClr val="tx1"/>
                        </a:solidFill>
                      </a:endParaRPr>
                    </a:p>
                    <a:p>
                      <a:pPr marL="88900" indent="-88900" algn="l"/>
                      <a:endParaRPr kumimoji="1" lang="en-US" altLang="ja-JP" sz="1200" dirty="0" smtClean="0">
                        <a:solidFill>
                          <a:schemeClr val="tx1"/>
                        </a:solidFill>
                      </a:endParaRPr>
                    </a:p>
                    <a:p>
                      <a:pPr algn="l"/>
                      <a:r>
                        <a:rPr kumimoji="1" lang="ja-JP" altLang="en-US" sz="1200" dirty="0" smtClean="0">
                          <a:solidFill>
                            <a:schemeClr val="tx1"/>
                          </a:solidFill>
                        </a:rPr>
                        <a:t>・効率的な経営手法の導入</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指定管理者制度の導入（</a:t>
                      </a:r>
                      <a:r>
                        <a:rPr kumimoji="1" lang="en-US" altLang="ja-JP" sz="1200" dirty="0" smtClean="0">
                          <a:solidFill>
                            <a:schemeClr val="tx1"/>
                          </a:solidFill>
                        </a:rPr>
                        <a:t>2012</a:t>
                      </a:r>
                      <a:r>
                        <a:rPr kumimoji="1" lang="ja-JP" altLang="en-US" sz="1200" dirty="0" smtClean="0">
                          <a:solidFill>
                            <a:schemeClr val="tx1"/>
                          </a:solidFill>
                        </a:rPr>
                        <a:t>年度～本格実施）</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特別会計の導入（</a:t>
                      </a:r>
                      <a:r>
                        <a:rPr kumimoji="1" lang="en-US" altLang="ja-JP" sz="1200" dirty="0" smtClean="0">
                          <a:solidFill>
                            <a:schemeClr val="tx1"/>
                          </a:solidFill>
                        </a:rPr>
                        <a:t>2012</a:t>
                      </a:r>
                      <a:r>
                        <a:rPr kumimoji="1" lang="ja-JP" altLang="en-US" sz="1200" dirty="0" smtClean="0">
                          <a:solidFill>
                            <a:schemeClr val="tx1"/>
                          </a:solidFill>
                        </a:rPr>
                        <a:t>年度～）</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a:t>
                      </a:r>
                      <a:r>
                        <a:rPr kumimoji="1" lang="ja-JP" altLang="en-US" sz="1200" dirty="0" smtClean="0">
                          <a:solidFill>
                            <a:schemeClr val="tx1"/>
                          </a:solidFill>
                        </a:rPr>
                        <a:t>府営住宅の所在</a:t>
                      </a:r>
                      <a:r>
                        <a:rPr kumimoji="1" lang="ja-JP" altLang="en-US" sz="1200" dirty="0" smtClean="0"/>
                        <a:t>する市町と「まちづくり会議」の設置</a:t>
                      </a:r>
                      <a:endParaRPr kumimoji="1" lang="en-US" altLang="ja-JP" sz="1200" dirty="0" smtClean="0"/>
                    </a:p>
                    <a:p>
                      <a:pPr algn="l"/>
                      <a:endParaRPr kumimoji="1" lang="en-US" altLang="ja-JP" sz="1200" dirty="0" smtClean="0"/>
                    </a:p>
                    <a:p>
                      <a:pPr algn="l"/>
                      <a:r>
                        <a:rPr kumimoji="1" lang="ja-JP" altLang="en-US" sz="1200" dirty="0" smtClean="0"/>
                        <a:t>・指定管理者制度の導入により５６．３億円の削減</a:t>
                      </a:r>
                      <a:endParaRPr kumimoji="1" lang="en-US" altLang="ja-JP" sz="1200" dirty="0" smtClean="0"/>
                    </a:p>
                    <a:p>
                      <a:pPr algn="l"/>
                      <a:endParaRPr kumimoji="1" lang="en-US" altLang="ja-JP" sz="1200" dirty="0" smtClean="0"/>
                    </a:p>
                    <a:p>
                      <a:pPr algn="l"/>
                      <a:r>
                        <a:rPr kumimoji="1" lang="ja-JP" altLang="en-US" sz="1200" dirty="0" smtClean="0"/>
                        <a:t>・売却・貸付等により</a:t>
                      </a:r>
                      <a:r>
                        <a:rPr kumimoji="1" lang="en-US" altLang="ja-JP" sz="1200" dirty="0" smtClean="0"/>
                        <a:t>321</a:t>
                      </a:r>
                      <a:r>
                        <a:rPr kumimoji="1" lang="ja-JP" altLang="en-US" sz="1200" dirty="0" smtClean="0"/>
                        <a:t>億円の歳入確保（</a:t>
                      </a:r>
                      <a:r>
                        <a:rPr kumimoji="1" lang="en-US" altLang="ja-JP" sz="1200" dirty="0" smtClean="0"/>
                        <a:t>2008</a:t>
                      </a:r>
                      <a:r>
                        <a:rPr kumimoji="1" lang="ja-JP" altLang="en-US" sz="1200" dirty="0" smtClean="0"/>
                        <a:t>年～</a:t>
                      </a:r>
                      <a:r>
                        <a:rPr kumimoji="1" lang="en-US" altLang="ja-JP" sz="1200" dirty="0" smtClean="0"/>
                        <a:t>2013</a:t>
                      </a:r>
                      <a:r>
                        <a:rPr kumimoji="1" lang="ja-JP" altLang="en-US" sz="1200" dirty="0" smtClean="0"/>
                        <a:t>年度）</a:t>
                      </a:r>
                      <a:endParaRPr kumimoji="1" lang="en-US" altLang="ja-JP" sz="1200" dirty="0" smtClean="0"/>
                    </a:p>
                    <a:p>
                      <a:pPr algn="l"/>
                      <a:endParaRPr kumimoji="1" lang="en-US" altLang="ja-JP" sz="1200" dirty="0" smtClean="0"/>
                    </a:p>
                    <a:p>
                      <a:pPr algn="l"/>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187</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Ａ</a:t>
            </a:r>
            <a:r>
              <a:rPr lang="ja-JP" altLang="en-US" sz="1400" u="sng" dirty="0" smtClean="0"/>
              <a:t>（３３）</a:t>
            </a:r>
            <a:endParaRPr lang="en-US" altLang="ja-JP" sz="1400" u="sng" dirty="0" smtClean="0"/>
          </a:p>
        </p:txBody>
      </p:sp>
    </p:spTree>
    <p:extLst>
      <p:ext uri="{BB962C8B-B14F-4D97-AF65-F5344CB8AC3E}">
        <p14:creationId xmlns:p14="http://schemas.microsoft.com/office/powerpoint/2010/main" val="190549070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lang="ja-JP" altLang="en-US" sz="1600" u="sng" dirty="0" smtClean="0"/>
              <a:t>市町村国保の累積赤字の削減に向けた府の特別調整交付金の配分基準の見直し</a:t>
            </a:r>
            <a:endParaRPr kumimoji="1" lang="en-US" altLang="ja-JP" sz="1600" u="sng" dirty="0" smtClean="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Ａ</a:t>
            </a:r>
            <a:r>
              <a:rPr lang="ja-JP" altLang="en-US" sz="1400" u="sng" dirty="0" smtClean="0"/>
              <a:t>（３４）</a:t>
            </a:r>
            <a:endParaRPr lang="en-US" altLang="ja-JP" sz="1400" u="sng" dirty="0" smtClean="0"/>
          </a:p>
        </p:txBody>
      </p:sp>
      <p:graphicFrame>
        <p:nvGraphicFramePr>
          <p:cNvPr id="9" name="表 8"/>
          <p:cNvGraphicFramePr>
            <a:graphicFrameLocks noGrp="1"/>
          </p:cNvGraphicFramePr>
          <p:nvPr>
            <p:extLst>
              <p:ext uri="{D42A27DB-BD31-4B8C-83A1-F6EECF244321}">
                <p14:modId xmlns:p14="http://schemas.microsoft.com/office/powerpoint/2010/main" val="1304543706"/>
              </p:ext>
            </p:extLst>
          </p:nvPr>
        </p:nvGraphicFramePr>
        <p:xfrm>
          <a:off x="2331244" y="476672"/>
          <a:ext cx="6696744" cy="6000487"/>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494337">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482327">
                <a:tc>
                  <a:txBody>
                    <a:bodyPr/>
                    <a:lstStyle/>
                    <a:p>
                      <a:pPr marL="39688" indent="-39688" algn="l">
                        <a:lnSpc>
                          <a:spcPts val="2000"/>
                        </a:lnSpc>
                      </a:pPr>
                      <a:r>
                        <a:rPr kumimoji="1" lang="ja-JP" altLang="en-US" sz="1200" dirty="0" smtClean="0"/>
                        <a:t>・府内市町村の国民健康保険会計の累積赤字額は、</a:t>
                      </a:r>
                      <a:r>
                        <a:rPr kumimoji="1" lang="en-US" altLang="ja-JP" sz="1200" dirty="0" smtClean="0"/>
                        <a:t>2008</a:t>
                      </a:r>
                      <a:r>
                        <a:rPr kumimoji="1" lang="ja-JP" altLang="en-US" sz="1200" dirty="0" smtClean="0"/>
                        <a:t>年度決算において過去最高額となる約８３０億円の赤字を計上。</a:t>
                      </a:r>
                      <a:endParaRPr kumimoji="1" lang="en-US" altLang="ja-JP" sz="1200" dirty="0" smtClean="0"/>
                    </a:p>
                    <a:p>
                      <a:pPr marL="39688" indent="-39688" algn="l">
                        <a:lnSpc>
                          <a:spcPts val="2000"/>
                        </a:lnSpc>
                      </a:pPr>
                      <a:r>
                        <a:rPr kumimoji="1" lang="ja-JP" altLang="en-US" sz="1200" dirty="0" smtClean="0"/>
                        <a:t>これは、全国市町村国保の累積赤字の</a:t>
                      </a:r>
                      <a:endParaRPr kumimoji="1" lang="en-US" altLang="ja-JP" sz="1200" dirty="0" smtClean="0"/>
                    </a:p>
                    <a:p>
                      <a:pPr marL="39688" indent="-39688" algn="l">
                        <a:lnSpc>
                          <a:spcPts val="2000"/>
                        </a:lnSpc>
                      </a:pPr>
                      <a:r>
                        <a:rPr kumimoji="1" lang="ja-JP" altLang="en-US" sz="1200" dirty="0" smtClean="0"/>
                        <a:t>約４５％を</a:t>
                      </a:r>
                      <a:r>
                        <a:rPr kumimoji="1" lang="ja-JP" altLang="en-US" sz="1200" dirty="0" smtClean="0">
                          <a:solidFill>
                            <a:schemeClr val="tx1"/>
                          </a:solidFill>
                        </a:rPr>
                        <a:t>占める状況</a:t>
                      </a:r>
                      <a:endParaRPr kumimoji="1" lang="en-US" altLang="ja-JP" sz="1200" dirty="0" smtClean="0">
                        <a:solidFill>
                          <a:schemeClr val="tx1"/>
                        </a:solidFill>
                      </a:endParaRPr>
                    </a:p>
                    <a:p>
                      <a:pPr marL="52388" indent="-52388" algn="l">
                        <a:lnSpc>
                          <a:spcPts val="2000"/>
                        </a:lnSpc>
                      </a:pPr>
                      <a:r>
                        <a:rPr kumimoji="1" lang="ja-JP" altLang="en-US" sz="1200" dirty="0" smtClean="0">
                          <a:solidFill>
                            <a:schemeClr val="tx1"/>
                          </a:solidFill>
                        </a:rPr>
                        <a:t>・今後の国保の広域化を見据え、累積赤字の解消を急ぐ必要がある。</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lnSpc>
                          <a:spcPts val="2000"/>
                        </a:lnSpc>
                      </a:pPr>
                      <a:r>
                        <a:rPr kumimoji="1" lang="ja-JP" altLang="en-US" sz="1200" dirty="0" smtClean="0"/>
                        <a:t>・累積赤字の主な要因である</a:t>
                      </a:r>
                      <a:endParaRPr kumimoji="1" lang="en-US" altLang="ja-JP" sz="1200" dirty="0" smtClean="0"/>
                    </a:p>
                    <a:p>
                      <a:pPr algn="l">
                        <a:lnSpc>
                          <a:spcPts val="2000"/>
                        </a:lnSpc>
                      </a:pPr>
                      <a:r>
                        <a:rPr kumimoji="1" lang="ja-JP" altLang="en-US" sz="1200" dirty="0" smtClean="0"/>
                        <a:t>　</a:t>
                      </a:r>
                      <a:r>
                        <a:rPr kumimoji="1" lang="en-US" altLang="ja-JP" sz="1200" dirty="0" smtClean="0"/>
                        <a:t>-</a:t>
                      </a:r>
                      <a:r>
                        <a:rPr kumimoji="1" lang="ja-JP" altLang="en-US" sz="1200" dirty="0" smtClean="0"/>
                        <a:t>収納率</a:t>
                      </a:r>
                      <a:r>
                        <a:rPr kumimoji="1" lang="ja-JP" altLang="en-US" sz="1200" dirty="0" smtClean="0">
                          <a:solidFill>
                            <a:schemeClr val="tx1"/>
                          </a:solidFill>
                        </a:rPr>
                        <a:t>の低さ、</a:t>
                      </a:r>
                      <a:endParaRPr kumimoji="1" lang="en-US" altLang="ja-JP" sz="1200" dirty="0" smtClean="0">
                        <a:solidFill>
                          <a:schemeClr val="tx1"/>
                        </a:solidFill>
                      </a:endParaRPr>
                    </a:p>
                    <a:p>
                      <a:pPr marL="177800" indent="-177800" algn="l">
                        <a:lnSpc>
                          <a:spcPts val="2000"/>
                        </a:lnSpc>
                      </a:pPr>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保険財政</a:t>
                      </a:r>
                      <a:r>
                        <a:rPr kumimoji="1" lang="ja-JP" altLang="en-US" sz="1200" u="none" dirty="0" smtClean="0">
                          <a:solidFill>
                            <a:schemeClr val="tx1"/>
                          </a:solidFill>
                        </a:rPr>
                        <a:t>運営の基本的事項が適切に</a:t>
                      </a:r>
                      <a:r>
                        <a:rPr kumimoji="1" lang="ja-JP" altLang="en-US" sz="1200" dirty="0" smtClean="0">
                          <a:solidFill>
                            <a:schemeClr val="tx1"/>
                          </a:solidFill>
                        </a:rPr>
                        <a:t>行われていないこと</a:t>
                      </a:r>
                      <a:endParaRPr kumimoji="1" lang="en-US" altLang="ja-JP" sz="1200" dirty="0" smtClean="0">
                        <a:solidFill>
                          <a:schemeClr val="tx1"/>
                        </a:solidFill>
                      </a:endParaRPr>
                    </a:p>
                    <a:p>
                      <a:pPr algn="l">
                        <a:lnSpc>
                          <a:spcPts val="2000"/>
                        </a:lnSpc>
                      </a:pPr>
                      <a:r>
                        <a:rPr kumimoji="1" lang="ja-JP" altLang="en-US" sz="1200" dirty="0" smtClean="0">
                          <a:solidFill>
                            <a:schemeClr val="tx1"/>
                          </a:solidFill>
                        </a:rPr>
                        <a:t>の２点の改善</a:t>
                      </a:r>
                      <a:r>
                        <a:rPr kumimoji="1" lang="ja-JP" altLang="en-US" sz="1200" dirty="0" smtClean="0"/>
                        <a:t>に取り組む。</a:t>
                      </a:r>
                      <a:endParaRPr kumimoji="1" lang="en-US" altLang="ja-JP" sz="1200" dirty="0" smtClean="0"/>
                    </a:p>
                    <a:p>
                      <a:pPr algn="l">
                        <a:lnSpc>
                          <a:spcPts val="2000"/>
                        </a:lnSpc>
                      </a:pPr>
                      <a:endParaRPr kumimoji="1" lang="en-US" altLang="ja-JP" sz="1200" dirty="0" smtClean="0"/>
                    </a:p>
                    <a:p>
                      <a:pPr algn="l">
                        <a:lnSpc>
                          <a:spcPts val="2000"/>
                        </a:lnSpc>
                      </a:pPr>
                      <a:r>
                        <a:rPr kumimoji="1" lang="ja-JP" altLang="en-US" sz="1200" dirty="0" smtClean="0"/>
                        <a:t>・市町村が積極的に収納率の改善などに取組み、計画的に累積赤字の解消を図る仕組みを導入する。</a:t>
                      </a:r>
                      <a:endParaRPr kumimoji="1" lang="en-US" altLang="ja-JP" sz="1200" dirty="0" smtClean="0"/>
                    </a:p>
                    <a:p>
                      <a:pPr algn="l">
                        <a:lnSpc>
                          <a:spcPts val="2000"/>
                        </a:lnSpc>
                      </a:pPr>
                      <a:endParaRPr kumimoji="1" lang="en-US" altLang="ja-JP" sz="1200" dirty="0" smtClean="0"/>
                    </a:p>
                    <a:p>
                      <a:pPr algn="l">
                        <a:lnSpc>
                          <a:spcPts val="2000"/>
                        </a:lnSpc>
                      </a:pPr>
                      <a:r>
                        <a:rPr kumimoji="1" lang="ja-JP" altLang="en-US" sz="1200" dirty="0" smtClean="0"/>
                        <a:t>・府から市町村へ交付する調整交付金などを活用し、市町村の国保財政運営の改善を促す。</a:t>
                      </a:r>
                      <a:endParaRPr kumimoji="1" lang="en-US" altLang="ja-JP" sz="1200" dirty="0" smtClean="0"/>
                    </a:p>
                    <a:p>
                      <a:pPr algn="l">
                        <a:lnSpc>
                          <a:spcPts val="2000"/>
                        </a:lnSpc>
                      </a:pP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lnSpc>
                          <a:spcPts val="2000"/>
                        </a:lnSpc>
                      </a:pPr>
                      <a:r>
                        <a:rPr kumimoji="1" lang="ja-JP" altLang="en-US" sz="1200" dirty="0" smtClean="0"/>
                        <a:t>・</a:t>
                      </a:r>
                      <a:r>
                        <a:rPr kumimoji="1" lang="en-US" altLang="ja-JP" sz="1200" dirty="0" smtClean="0"/>
                        <a:t>2012</a:t>
                      </a:r>
                      <a:r>
                        <a:rPr kumimoji="1" lang="ja-JP" altLang="en-US" sz="1200" dirty="0" smtClean="0"/>
                        <a:t>年度に、</a:t>
                      </a:r>
                      <a:endParaRPr kumimoji="1" lang="en-US" altLang="ja-JP" sz="1200" dirty="0" smtClean="0"/>
                    </a:p>
                    <a:p>
                      <a:pPr algn="l">
                        <a:lnSpc>
                          <a:spcPts val="2000"/>
                        </a:lnSpc>
                      </a:pPr>
                      <a:r>
                        <a:rPr kumimoji="1" lang="ja-JP" altLang="en-US" sz="1200" dirty="0" smtClean="0"/>
                        <a:t>「大阪府市町村国民健康保険赤字解消計画基準」を定め、累積赤字率の特に高い団体に対して、赤字解消計画の策定を求め、累積赤字の計画的な解消を促している。</a:t>
                      </a:r>
                      <a:endParaRPr kumimoji="1" lang="en-US" altLang="ja-JP" sz="1200" dirty="0" smtClean="0"/>
                    </a:p>
                    <a:p>
                      <a:pPr algn="l">
                        <a:lnSpc>
                          <a:spcPts val="2000"/>
                        </a:lnSpc>
                      </a:pPr>
                      <a:endParaRPr kumimoji="1" lang="en-US" altLang="ja-JP" sz="1200" dirty="0" smtClean="0"/>
                    </a:p>
                    <a:p>
                      <a:pPr algn="l">
                        <a:lnSpc>
                          <a:spcPts val="2000"/>
                        </a:lnSpc>
                      </a:pPr>
                      <a:r>
                        <a:rPr kumimoji="1" lang="ja-JP" altLang="en-US" sz="1200" dirty="0" smtClean="0"/>
                        <a:t>・</a:t>
                      </a:r>
                      <a:r>
                        <a:rPr kumimoji="1" lang="en-US" altLang="ja-JP" sz="1200" dirty="0" smtClean="0"/>
                        <a:t>2011</a:t>
                      </a:r>
                      <a:r>
                        <a:rPr kumimoji="1" lang="ja-JP" altLang="en-US" sz="1200" dirty="0" smtClean="0"/>
                        <a:t>年度から、府特別調整交付金の交付方法を、「事業実績に応じた交付」</a:t>
                      </a:r>
                      <a:r>
                        <a:rPr kumimoji="1" lang="en-US" altLang="ja-JP" sz="1200" dirty="0" smtClean="0"/>
                        <a:t>(</a:t>
                      </a:r>
                      <a:r>
                        <a:rPr kumimoji="1" lang="ja-JP" altLang="en-US" sz="1200" dirty="0" smtClean="0"/>
                        <a:t>アウトプット評価）から、「基本的プロセスと成果を重視した交付」（アウトカム評価）に変更した。</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lnSpc>
                          <a:spcPts val="2000"/>
                        </a:lnSpc>
                      </a:pPr>
                      <a:r>
                        <a:rPr kumimoji="1" lang="ja-JP" altLang="en-US" sz="1200" dirty="0" smtClean="0"/>
                        <a:t>・累積赤字について、</a:t>
                      </a:r>
                      <a:r>
                        <a:rPr kumimoji="1" lang="en-US" altLang="ja-JP" sz="1200" dirty="0" smtClean="0"/>
                        <a:t>2012</a:t>
                      </a:r>
                      <a:r>
                        <a:rPr kumimoji="1" lang="ja-JP" altLang="en-US" sz="1200" dirty="0" smtClean="0">
                          <a:solidFill>
                            <a:schemeClr val="tx1"/>
                          </a:solidFill>
                        </a:rPr>
                        <a:t>年度決算では約</a:t>
                      </a:r>
                      <a:r>
                        <a:rPr kumimoji="1" lang="en-US" altLang="ja-JP" sz="1200" u="none" strike="noStrike" dirty="0" smtClean="0">
                          <a:solidFill>
                            <a:schemeClr val="tx1"/>
                          </a:solidFill>
                        </a:rPr>
                        <a:t>387</a:t>
                      </a:r>
                      <a:r>
                        <a:rPr kumimoji="1" lang="ja-JP" altLang="en-US" sz="1200" u="none" dirty="0" smtClean="0">
                          <a:solidFill>
                            <a:schemeClr val="tx1"/>
                          </a:solidFill>
                        </a:rPr>
                        <a:t>億円まで減少</a:t>
                      </a:r>
                      <a:endParaRPr kumimoji="1" lang="en-US" altLang="ja-JP" sz="1200" u="none" dirty="0" smtClean="0">
                        <a:solidFill>
                          <a:schemeClr val="tx1"/>
                        </a:solidFill>
                      </a:endParaRPr>
                    </a:p>
                    <a:p>
                      <a:pPr algn="l">
                        <a:lnSpc>
                          <a:spcPts val="2000"/>
                        </a:lnSpc>
                      </a:pPr>
                      <a:r>
                        <a:rPr kumimoji="1" lang="en-US" altLang="ja-JP" sz="1200" u="none" dirty="0" smtClean="0">
                          <a:solidFill>
                            <a:schemeClr val="tx1"/>
                          </a:solidFill>
                        </a:rPr>
                        <a:t>※2008</a:t>
                      </a:r>
                      <a:r>
                        <a:rPr kumimoji="1" lang="ja-JP" altLang="en-US" sz="1200" u="none" dirty="0" smtClean="0">
                          <a:solidFill>
                            <a:schemeClr val="tx1"/>
                          </a:solidFill>
                        </a:rPr>
                        <a:t>年度比</a:t>
                      </a:r>
                      <a:endParaRPr kumimoji="1" lang="en-US" altLang="ja-JP" sz="1200" u="none" dirty="0" smtClean="0">
                        <a:solidFill>
                          <a:schemeClr val="tx1"/>
                        </a:solidFill>
                      </a:endParaRPr>
                    </a:p>
                    <a:p>
                      <a:pPr algn="l">
                        <a:lnSpc>
                          <a:spcPts val="2000"/>
                        </a:lnSpc>
                      </a:pPr>
                      <a:r>
                        <a:rPr kumimoji="1" lang="ja-JP" altLang="en-US" sz="1200" u="none" dirty="0" smtClean="0">
                          <a:solidFill>
                            <a:schemeClr val="tx1"/>
                          </a:solidFill>
                        </a:rPr>
                        <a:t>　</a:t>
                      </a:r>
                      <a:r>
                        <a:rPr kumimoji="1" lang="ja-JP" altLang="en-US" sz="1200" b="1" u="none" dirty="0" smtClean="0">
                          <a:solidFill>
                            <a:schemeClr val="tx1"/>
                          </a:solidFill>
                        </a:rPr>
                        <a:t>・削減額</a:t>
                      </a:r>
                      <a:r>
                        <a:rPr kumimoji="1" lang="ja-JP" altLang="en-US" sz="1200" b="1" u="none" strike="noStrike" dirty="0" smtClean="0">
                          <a:solidFill>
                            <a:schemeClr val="tx1"/>
                          </a:solidFill>
                        </a:rPr>
                        <a:t>４４０</a:t>
                      </a:r>
                      <a:r>
                        <a:rPr kumimoji="1" lang="ja-JP" altLang="en-US" sz="1200" b="1" u="none" dirty="0" smtClean="0">
                          <a:solidFill>
                            <a:schemeClr val="tx1"/>
                          </a:solidFill>
                        </a:rPr>
                        <a:t>億円</a:t>
                      </a:r>
                      <a:endParaRPr kumimoji="1" lang="en-US" altLang="ja-JP" sz="1200" b="1" u="none" dirty="0" smtClean="0">
                        <a:solidFill>
                          <a:schemeClr val="tx1"/>
                        </a:solidFill>
                      </a:endParaRPr>
                    </a:p>
                    <a:p>
                      <a:pPr algn="l">
                        <a:lnSpc>
                          <a:spcPts val="2000"/>
                        </a:lnSpc>
                      </a:pPr>
                      <a:r>
                        <a:rPr kumimoji="1" lang="ja-JP" altLang="en-US" sz="1200" b="1" u="none" dirty="0" smtClean="0">
                          <a:solidFill>
                            <a:schemeClr val="tx1"/>
                          </a:solidFill>
                        </a:rPr>
                        <a:t>　・削減率約５３．２％</a:t>
                      </a:r>
                      <a:endParaRPr kumimoji="1" lang="en-US" altLang="ja-JP" sz="1200" b="1" u="none" dirty="0" smtClean="0">
                        <a:solidFill>
                          <a:schemeClr val="tx1"/>
                        </a:solidFill>
                      </a:endParaRPr>
                    </a:p>
                    <a:p>
                      <a:pPr algn="l">
                        <a:lnSpc>
                          <a:spcPts val="2000"/>
                        </a:lnSpc>
                      </a:pPr>
                      <a:endParaRPr kumimoji="1" lang="en-US" altLang="ja-JP" sz="1200" u="none" dirty="0" smtClean="0">
                        <a:solidFill>
                          <a:schemeClr val="tx1"/>
                        </a:solidFill>
                      </a:endParaRPr>
                    </a:p>
                    <a:p>
                      <a:pPr algn="l">
                        <a:lnSpc>
                          <a:spcPts val="2000"/>
                        </a:lnSpc>
                      </a:pPr>
                      <a:r>
                        <a:rPr kumimoji="1" lang="ja-JP" altLang="en-US" sz="1200" dirty="0" smtClean="0">
                          <a:solidFill>
                            <a:schemeClr val="tx1"/>
                          </a:solidFill>
                        </a:rPr>
                        <a:t>・収納率の</a:t>
                      </a:r>
                      <a:r>
                        <a:rPr kumimoji="1" lang="ja-JP" altLang="en-US" sz="1200" dirty="0" smtClean="0"/>
                        <a:t>改善</a:t>
                      </a:r>
                      <a:endParaRPr kumimoji="1" lang="en-US" altLang="ja-JP" sz="1200" dirty="0" smtClean="0"/>
                    </a:p>
                    <a:p>
                      <a:pPr algn="l">
                        <a:lnSpc>
                          <a:spcPts val="2000"/>
                        </a:lnSpc>
                      </a:pPr>
                      <a:r>
                        <a:rPr kumimoji="1" lang="ja-JP" altLang="en-US" sz="1200" dirty="0" smtClean="0"/>
                        <a:t>　</a:t>
                      </a:r>
                      <a:r>
                        <a:rPr kumimoji="1" lang="en-US" altLang="ja-JP" sz="1200" dirty="0" smtClean="0"/>
                        <a:t>2009</a:t>
                      </a:r>
                      <a:r>
                        <a:rPr kumimoji="1" lang="ja-JP" altLang="en-US" sz="1200" dirty="0" smtClean="0"/>
                        <a:t>年度</a:t>
                      </a:r>
                      <a:endParaRPr kumimoji="1" lang="en-US" altLang="ja-JP" sz="1200" dirty="0" smtClean="0"/>
                    </a:p>
                    <a:p>
                      <a:pPr algn="l">
                        <a:lnSpc>
                          <a:spcPts val="2000"/>
                        </a:lnSpc>
                      </a:pPr>
                      <a:r>
                        <a:rPr kumimoji="1" lang="ja-JP" altLang="en-US" sz="1200" dirty="0" smtClean="0"/>
                        <a:t>　　　８５．７８％</a:t>
                      </a:r>
                      <a:endParaRPr kumimoji="1" lang="en-US" altLang="ja-JP" sz="1200" dirty="0" smtClean="0"/>
                    </a:p>
                    <a:p>
                      <a:pPr algn="l">
                        <a:lnSpc>
                          <a:spcPts val="2000"/>
                        </a:lnSpc>
                      </a:pPr>
                      <a:r>
                        <a:rPr kumimoji="1" lang="ja-JP" altLang="en-US" sz="1200" dirty="0" smtClean="0"/>
                        <a:t>　　　↓</a:t>
                      </a:r>
                      <a:endParaRPr kumimoji="1" lang="en-US" altLang="ja-JP" sz="1200" dirty="0" smtClean="0"/>
                    </a:p>
                    <a:p>
                      <a:pPr algn="l">
                        <a:lnSpc>
                          <a:spcPts val="2000"/>
                        </a:lnSpc>
                      </a:pPr>
                      <a:r>
                        <a:rPr kumimoji="1" lang="ja-JP" altLang="en-US" sz="1200" dirty="0" smtClean="0"/>
                        <a:t>　</a:t>
                      </a:r>
                      <a:r>
                        <a:rPr kumimoji="1" lang="en-US" altLang="ja-JP" sz="1200" dirty="0" smtClean="0"/>
                        <a:t>2012</a:t>
                      </a:r>
                      <a:r>
                        <a:rPr kumimoji="1" lang="ja-JP" altLang="en-US" sz="1200" dirty="0" smtClean="0"/>
                        <a:t>年度</a:t>
                      </a:r>
                      <a:endParaRPr kumimoji="1" lang="en-US" altLang="ja-JP" sz="1200" dirty="0" smtClean="0"/>
                    </a:p>
                    <a:p>
                      <a:pPr algn="l">
                        <a:lnSpc>
                          <a:spcPts val="2000"/>
                        </a:lnSpc>
                      </a:pPr>
                      <a:r>
                        <a:rPr kumimoji="1" lang="ja-JP" altLang="en-US" sz="1200" dirty="0" smtClean="0"/>
                        <a:t>　　　８７．７６％</a:t>
                      </a:r>
                      <a:endParaRPr kumimoji="1" lang="en-US" altLang="ja-JP" sz="1200" dirty="0" smtClean="0"/>
                    </a:p>
                    <a:p>
                      <a:pPr algn="l">
                        <a:lnSpc>
                          <a:spcPts val="2000"/>
                        </a:lnSpc>
                      </a:pPr>
                      <a:r>
                        <a:rPr kumimoji="1" lang="ja-JP" altLang="en-US" sz="1200" dirty="0" smtClean="0"/>
                        <a:t>　　</a:t>
                      </a:r>
                      <a:r>
                        <a:rPr kumimoji="1" lang="ja-JP" altLang="en-US" sz="1200" b="1" dirty="0" smtClean="0"/>
                        <a:t>　</a:t>
                      </a:r>
                      <a:r>
                        <a:rPr kumimoji="1" lang="en-US" altLang="ja-JP" sz="1200" b="1" dirty="0" smtClean="0"/>
                        <a:t>(</a:t>
                      </a:r>
                      <a:r>
                        <a:rPr kumimoji="1" lang="ja-JP" altLang="en-US" sz="1200" b="1" dirty="0" smtClean="0"/>
                        <a:t>＋１．９８ポイント</a:t>
                      </a:r>
                      <a:r>
                        <a:rPr kumimoji="1" lang="en-US" altLang="ja-JP" sz="1200" b="1" dirty="0" smtClean="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188</a:t>
            </a:fld>
            <a:endParaRPr kumimoji="1" lang="ja-JP" altLang="en-US" dirty="0"/>
          </a:p>
        </p:txBody>
      </p:sp>
      <p:sp>
        <p:nvSpPr>
          <p:cNvPr id="10" name="テキスト ボックス 9"/>
          <p:cNvSpPr txBox="1"/>
          <p:nvPr/>
        </p:nvSpPr>
        <p:spPr>
          <a:xfrm>
            <a:off x="0" y="476672"/>
            <a:ext cx="2411760" cy="4616648"/>
          </a:xfrm>
          <a:prstGeom prst="rect">
            <a:avLst/>
          </a:prstGeom>
          <a:noFill/>
        </p:spPr>
        <p:txBody>
          <a:bodyPr wrap="square" rtlCol="0">
            <a:spAutoFit/>
          </a:bodyPr>
          <a:lstStyle/>
          <a:p>
            <a:r>
              <a:rPr kumimoji="1" lang="ja-JP" altLang="en-US" sz="1400" dirty="0" smtClean="0"/>
              <a:t>①分野：</a:t>
            </a:r>
            <a:r>
              <a:rPr lang="ja-JP" altLang="en-US" sz="1400" dirty="0" smtClean="0"/>
              <a:t> 福祉</a:t>
            </a:r>
            <a:r>
              <a:rPr lang="ja-JP" altLang="en-US" sz="1400" dirty="0"/>
              <a:t>・</a:t>
            </a:r>
            <a:r>
              <a:rPr lang="ja-JP" altLang="en-US" sz="1400" dirty="0" smtClean="0"/>
              <a:t>子育て</a:t>
            </a:r>
            <a:endParaRPr lang="en-US" altLang="ja-JP" sz="1400" dirty="0" smtClean="0"/>
          </a:p>
          <a:p>
            <a:endParaRPr kumimoji="1" lang="en-US" altLang="ja-JP" sz="1400" dirty="0">
              <a:solidFill>
                <a:srgbClr val="FF0000"/>
              </a:solidFill>
            </a:endParaRPr>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a:t> ☑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a:t>
            </a:r>
            <a:r>
              <a:rPr lang="ja-JP" altLang="en-US" sz="1400" dirty="0"/>
              <a:t> ☑ </a:t>
            </a:r>
            <a:r>
              <a:rPr lang="ja-JP" altLang="en-US" sz="1400" dirty="0" smtClean="0"/>
              <a:t>　投資・予算</a:t>
            </a:r>
            <a:endParaRPr lang="en-US" altLang="ja-JP" sz="1400" dirty="0" smtClean="0"/>
          </a:p>
          <a:p>
            <a:r>
              <a:rPr lang="ja-JP" altLang="en-US" sz="1400" dirty="0"/>
              <a:t>　</a:t>
            </a:r>
            <a:r>
              <a:rPr lang="ja-JP" altLang="en-US" sz="1400" dirty="0" smtClean="0"/>
              <a:t>　</a:t>
            </a:r>
            <a:r>
              <a:rPr lang="ja-JP" altLang="en-US" sz="1400" dirty="0"/>
              <a:t> ☑ </a:t>
            </a:r>
            <a:r>
              <a:rPr lang="ja-JP" altLang="en-US" sz="1400" dirty="0" smtClean="0"/>
              <a:t>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福祉部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2011</a:t>
            </a:r>
            <a:r>
              <a:rPr kumimoji="1" lang="ja-JP" altLang="en-US" sz="1400" dirty="0" smtClean="0"/>
              <a:t>年</a:t>
            </a:r>
            <a:r>
              <a:rPr lang="ja-JP" altLang="en-US" sz="1400" dirty="0"/>
              <a:t>　</a:t>
            </a:r>
            <a:r>
              <a:rPr lang="ja-JP" altLang="en-US" sz="1400" dirty="0" smtClean="0"/>
              <a:t>特別調整交付金</a:t>
            </a:r>
            <a:endParaRPr lang="en-US" altLang="ja-JP" sz="1400" dirty="0" smtClean="0"/>
          </a:p>
          <a:p>
            <a:r>
              <a:rPr kumimoji="1" lang="ja-JP" altLang="en-US" sz="1400" dirty="0"/>
              <a:t>　</a:t>
            </a:r>
            <a:r>
              <a:rPr kumimoji="1" lang="ja-JP" altLang="en-US" sz="1400" dirty="0" smtClean="0"/>
              <a:t>　　交付方法変更</a:t>
            </a:r>
            <a:endParaRPr kumimoji="1" lang="en-US" altLang="ja-JP" sz="1400" dirty="0" smtClean="0"/>
          </a:p>
          <a:p>
            <a:pPr marL="355600" indent="-355600"/>
            <a:r>
              <a:rPr kumimoji="1" lang="ja-JP" altLang="en-US" sz="1400" dirty="0" smtClean="0"/>
              <a:t>　　</a:t>
            </a:r>
            <a:r>
              <a:rPr kumimoji="1" lang="en-US" altLang="ja-JP" sz="1400" dirty="0" smtClean="0"/>
              <a:t>2012</a:t>
            </a:r>
            <a:r>
              <a:rPr kumimoji="1" lang="ja-JP" altLang="en-US" sz="1400" dirty="0" smtClean="0"/>
              <a:t>年　「大阪府市町村国民健康保険赤字解消計画基準」策定</a:t>
            </a:r>
            <a:endParaRPr kumimoji="1" lang="ja-JP" altLang="en-US" sz="1400" dirty="0"/>
          </a:p>
        </p:txBody>
      </p:sp>
    </p:spTree>
    <p:extLst>
      <p:ext uri="{BB962C8B-B14F-4D97-AF65-F5344CB8AC3E}">
        <p14:creationId xmlns:p14="http://schemas.microsoft.com/office/powerpoint/2010/main" val="4181441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２．（６）</a:t>
            </a:r>
            <a:endParaRPr lang="en-US" altLang="ja-JP" sz="1600" u="sng" dirty="0" smtClean="0"/>
          </a:p>
        </p:txBody>
      </p:sp>
      <p:sp>
        <p:nvSpPr>
          <p:cNvPr id="21" name="テキスト ボックス 20"/>
          <p:cNvSpPr txBox="1"/>
          <p:nvPr/>
        </p:nvSpPr>
        <p:spPr>
          <a:xfrm>
            <a:off x="249595" y="91441"/>
            <a:ext cx="3024336" cy="338554"/>
          </a:xfrm>
          <a:prstGeom prst="rect">
            <a:avLst/>
          </a:prstGeom>
          <a:noFill/>
        </p:spPr>
        <p:txBody>
          <a:bodyPr wrap="square" rtlCol="0">
            <a:spAutoFit/>
          </a:bodyPr>
          <a:lstStyle/>
          <a:p>
            <a:r>
              <a:rPr lang="ja-JP" altLang="en-US" sz="1600" dirty="0"/>
              <a:t>②</a:t>
            </a:r>
            <a:r>
              <a:rPr lang="ja-JP" altLang="en-US" sz="1600" dirty="0" smtClean="0"/>
              <a:t>府有財産の活用・売却</a:t>
            </a:r>
            <a:endParaRPr kumimoji="1" lang="ja-JP" altLang="en-US" sz="1600" dirty="0"/>
          </a:p>
        </p:txBody>
      </p:sp>
      <p:sp>
        <p:nvSpPr>
          <p:cNvPr id="28" name="テキスト ボックス 27"/>
          <p:cNvSpPr txBox="1"/>
          <p:nvPr/>
        </p:nvSpPr>
        <p:spPr>
          <a:xfrm>
            <a:off x="251520" y="377201"/>
            <a:ext cx="8440069" cy="338554"/>
          </a:xfrm>
          <a:prstGeom prst="rect">
            <a:avLst/>
          </a:prstGeom>
          <a:noFill/>
        </p:spPr>
        <p:txBody>
          <a:bodyPr wrap="square" rtlCol="0">
            <a:spAutoFit/>
          </a:bodyPr>
          <a:lstStyle/>
          <a:p>
            <a:r>
              <a:rPr kumimoji="1" lang="ja-JP" altLang="en-US" sz="1600" dirty="0" smtClean="0"/>
              <a:t>■経緯</a:t>
            </a:r>
            <a:endParaRPr kumimoji="1" lang="ja-JP" altLang="en-US" sz="1600" dirty="0"/>
          </a:p>
        </p:txBody>
      </p:sp>
      <p:grpSp>
        <p:nvGrpSpPr>
          <p:cNvPr id="30" name="グループ化 29"/>
          <p:cNvGrpSpPr/>
          <p:nvPr/>
        </p:nvGrpSpPr>
        <p:grpSpPr>
          <a:xfrm>
            <a:off x="2678499" y="860301"/>
            <a:ext cx="2528087" cy="1361194"/>
            <a:chOff x="2555093" y="977873"/>
            <a:chExt cx="2528087" cy="1361194"/>
          </a:xfrm>
        </p:grpSpPr>
        <p:sp>
          <p:nvSpPr>
            <p:cNvPr id="31" name="正方形/長方形 30"/>
            <p:cNvSpPr/>
            <p:nvPr/>
          </p:nvSpPr>
          <p:spPr>
            <a:xfrm>
              <a:off x="2555093" y="977873"/>
              <a:ext cx="1080186" cy="136119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182563" indent="-182563"/>
              <a:r>
                <a:rPr kumimoji="1" lang="ja-JP" altLang="en-US" sz="1200" dirty="0" smtClean="0">
                  <a:solidFill>
                    <a:schemeClr val="tx1"/>
                  </a:solidFill>
                </a:rPr>
                <a:t>▲</a:t>
              </a:r>
              <a:r>
                <a:rPr kumimoji="1" lang="en-US" altLang="ja-JP" sz="1200" dirty="0" smtClean="0">
                  <a:solidFill>
                    <a:schemeClr val="tx1"/>
                  </a:solidFill>
                </a:rPr>
                <a:t>09</a:t>
              </a:r>
              <a:r>
                <a:rPr kumimoji="1" lang="ja-JP" altLang="en-US" sz="1200" dirty="0" smtClean="0">
                  <a:solidFill>
                    <a:schemeClr val="tx1"/>
                  </a:solidFill>
                </a:rPr>
                <a:t>年</a:t>
              </a:r>
              <a:r>
                <a:rPr kumimoji="1" lang="en-US" altLang="ja-JP" sz="1200" dirty="0" smtClean="0">
                  <a:solidFill>
                    <a:schemeClr val="tx1"/>
                  </a:solidFill>
                </a:rPr>
                <a:t>6</a:t>
              </a:r>
              <a:r>
                <a:rPr kumimoji="1" lang="ja-JP" altLang="en-US" sz="1200" dirty="0" smtClean="0">
                  <a:solidFill>
                    <a:schemeClr val="tx1"/>
                  </a:solidFill>
                </a:rPr>
                <a:t>～</a:t>
              </a:r>
              <a:r>
                <a:rPr kumimoji="1" lang="en-US" altLang="ja-JP" sz="1200" dirty="0" smtClean="0">
                  <a:solidFill>
                    <a:schemeClr val="tx1"/>
                  </a:solidFill>
                </a:rPr>
                <a:t>8</a:t>
              </a:r>
              <a:r>
                <a:rPr kumimoji="1" lang="ja-JP" altLang="en-US" sz="1200" dirty="0" smtClean="0">
                  <a:solidFill>
                    <a:schemeClr val="tx1"/>
                  </a:solidFill>
                </a:rPr>
                <a:t>月</a:t>
              </a:r>
              <a:endParaRPr kumimoji="1" lang="en-US" altLang="ja-JP" sz="1200" dirty="0" smtClean="0">
                <a:solidFill>
                  <a:schemeClr val="tx1"/>
                </a:solidFill>
              </a:endParaRPr>
            </a:p>
            <a:p>
              <a:pPr marL="85725" indent="6350"/>
              <a:r>
                <a:rPr kumimoji="1" lang="ja-JP" altLang="en-US" sz="1200" dirty="0" smtClean="0">
                  <a:solidFill>
                    <a:schemeClr val="tx1"/>
                  </a:solidFill>
                </a:rPr>
                <a:t>府有施設の１割程度の１４７件を抽出調査</a:t>
              </a:r>
              <a:endParaRPr kumimoji="1" lang="ja-JP" altLang="en-US" sz="1200" dirty="0">
                <a:solidFill>
                  <a:schemeClr val="tx1"/>
                </a:solidFill>
              </a:endParaRPr>
            </a:p>
          </p:txBody>
        </p:sp>
        <p:sp>
          <p:nvSpPr>
            <p:cNvPr id="32" name="正方形/長方形 31"/>
            <p:cNvSpPr/>
            <p:nvPr/>
          </p:nvSpPr>
          <p:spPr>
            <a:xfrm>
              <a:off x="4016546" y="977873"/>
              <a:ext cx="1066634" cy="136119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177800" indent="-177800"/>
              <a:r>
                <a:rPr lang="ja-JP" altLang="en-US" sz="1200" dirty="0" smtClean="0">
                  <a:solidFill>
                    <a:schemeClr val="tx1"/>
                  </a:solidFill>
                </a:rPr>
                <a:t>▲</a:t>
              </a:r>
              <a:r>
                <a:rPr lang="en-US" altLang="ja-JP" sz="1200" dirty="0" smtClean="0">
                  <a:solidFill>
                    <a:schemeClr val="tx1"/>
                  </a:solidFill>
                </a:rPr>
                <a:t>10</a:t>
              </a:r>
              <a:r>
                <a:rPr lang="ja-JP" altLang="en-US" sz="1200" dirty="0" smtClean="0">
                  <a:solidFill>
                    <a:schemeClr val="tx1"/>
                  </a:solidFill>
                </a:rPr>
                <a:t>年</a:t>
              </a:r>
              <a:r>
                <a:rPr lang="en-US" altLang="ja-JP" sz="1200" dirty="0" smtClean="0">
                  <a:solidFill>
                    <a:schemeClr val="tx1"/>
                  </a:solidFill>
                </a:rPr>
                <a:t>6</a:t>
              </a:r>
              <a:r>
                <a:rPr lang="ja-JP" altLang="en-US" sz="1200" dirty="0" smtClean="0">
                  <a:solidFill>
                    <a:schemeClr val="tx1"/>
                  </a:solidFill>
                </a:rPr>
                <a:t>月</a:t>
              </a:r>
              <a:endParaRPr lang="en-US" altLang="ja-JP" sz="1200" dirty="0" smtClean="0">
                <a:solidFill>
                  <a:schemeClr val="tx1"/>
                </a:solidFill>
              </a:endParaRPr>
            </a:p>
            <a:p>
              <a:pPr marL="85725"/>
              <a:r>
                <a:rPr kumimoji="1" lang="ja-JP" altLang="en-US" sz="1200" dirty="0" smtClean="0">
                  <a:solidFill>
                    <a:schemeClr val="tx1"/>
                  </a:solidFill>
                </a:rPr>
                <a:t>府有財産自主点検調査の実施・結果公表</a:t>
              </a:r>
              <a:endParaRPr kumimoji="1" lang="en-US" altLang="ja-JP" sz="1200" dirty="0" smtClean="0">
                <a:solidFill>
                  <a:schemeClr val="tx1"/>
                </a:solidFill>
              </a:endParaRPr>
            </a:p>
          </p:txBody>
        </p:sp>
      </p:grpSp>
      <p:sp>
        <p:nvSpPr>
          <p:cNvPr id="50" name="正方形/長方形 49"/>
          <p:cNvSpPr/>
          <p:nvPr/>
        </p:nvSpPr>
        <p:spPr>
          <a:xfrm>
            <a:off x="251520" y="2221495"/>
            <a:ext cx="1826141" cy="338554"/>
          </a:xfrm>
          <a:prstGeom prst="rect">
            <a:avLst/>
          </a:prstGeom>
        </p:spPr>
        <p:txBody>
          <a:bodyPr wrap="none">
            <a:spAutoFit/>
          </a:bodyPr>
          <a:lstStyle/>
          <a:p>
            <a:r>
              <a:rPr lang="ja-JP" altLang="en-US" sz="1600" dirty="0" smtClean="0">
                <a:latin typeface="+mn-ea"/>
                <a:cs typeface="Meiryo UI" panose="020B0604030504040204" pitchFamily="50" charset="-128"/>
              </a:rPr>
              <a:t>■府有財産の売却</a:t>
            </a:r>
            <a:endParaRPr lang="ja-JP" altLang="en-US" sz="1600" dirty="0">
              <a:latin typeface="+mn-ea"/>
              <a:cs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1158203151"/>
              </p:ext>
            </p:extLst>
          </p:nvPr>
        </p:nvGraphicFramePr>
        <p:xfrm>
          <a:off x="1365030" y="554541"/>
          <a:ext cx="5799258" cy="254614"/>
        </p:xfrm>
        <a:graphic>
          <a:graphicData uri="http://schemas.openxmlformats.org/drawingml/2006/table">
            <a:tbl>
              <a:tblPr firstRow="1" bandRow="1">
                <a:tableStyleId>{7DF18680-E054-41AD-8BC1-D1AEF772440D}</a:tableStyleId>
              </a:tblPr>
              <a:tblGrid>
                <a:gridCol w="425584">
                  <a:extLst>
                    <a:ext uri="{9D8B030D-6E8A-4147-A177-3AD203B41FA5}">
                      <a16:colId xmlns:a16="http://schemas.microsoft.com/office/drawing/2014/main" val="20000"/>
                    </a:ext>
                  </a:extLst>
                </a:gridCol>
                <a:gridCol w="938618">
                  <a:extLst>
                    <a:ext uri="{9D8B030D-6E8A-4147-A177-3AD203B41FA5}">
                      <a16:colId xmlns:a16="http://schemas.microsoft.com/office/drawing/2014/main" val="20001"/>
                    </a:ext>
                  </a:extLst>
                </a:gridCol>
                <a:gridCol w="1478352">
                  <a:extLst>
                    <a:ext uri="{9D8B030D-6E8A-4147-A177-3AD203B41FA5}">
                      <a16:colId xmlns:a16="http://schemas.microsoft.com/office/drawing/2014/main" val="20002"/>
                    </a:ext>
                  </a:extLst>
                </a:gridCol>
                <a:gridCol w="1478352">
                  <a:extLst>
                    <a:ext uri="{9D8B030D-6E8A-4147-A177-3AD203B41FA5}">
                      <a16:colId xmlns:a16="http://schemas.microsoft.com/office/drawing/2014/main" val="20003"/>
                    </a:ext>
                  </a:extLst>
                </a:gridCol>
                <a:gridCol w="1478352">
                  <a:extLst>
                    <a:ext uri="{9D8B030D-6E8A-4147-A177-3AD203B41FA5}">
                      <a16:colId xmlns:a16="http://schemas.microsoft.com/office/drawing/2014/main" val="20004"/>
                    </a:ext>
                  </a:extLst>
                </a:gridCol>
              </a:tblGrid>
              <a:tr h="254614">
                <a:tc>
                  <a:txBody>
                    <a:bodyPr/>
                    <a:lstStyle/>
                    <a:p>
                      <a:endParaRPr kumimoji="1" lang="ja-JP" altLang="en-US" sz="1050" dirty="0"/>
                    </a:p>
                  </a:txBody>
                  <a:tcPr/>
                </a:tc>
                <a:tc>
                  <a:txBody>
                    <a:bodyPr/>
                    <a:lstStyle/>
                    <a:p>
                      <a:r>
                        <a:rPr kumimoji="1" lang="en-US" altLang="ja-JP" sz="1050" dirty="0" smtClean="0"/>
                        <a:t>2008</a:t>
                      </a:r>
                      <a:r>
                        <a:rPr kumimoji="1" lang="ja-JP" altLang="en-US" sz="1050" dirty="0" smtClean="0"/>
                        <a:t>年</a:t>
                      </a:r>
                      <a:endParaRPr kumimoji="1" lang="ja-JP" altLang="en-US" sz="1050" dirty="0"/>
                    </a:p>
                  </a:txBody>
                  <a:tcPr/>
                </a:tc>
                <a:tc>
                  <a:txBody>
                    <a:bodyPr/>
                    <a:lstStyle/>
                    <a:p>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sp>
        <p:nvSpPr>
          <p:cNvPr id="19" name="テキスト ボックス 18"/>
          <p:cNvSpPr txBox="1"/>
          <p:nvPr/>
        </p:nvSpPr>
        <p:spPr>
          <a:xfrm>
            <a:off x="8460432" y="6488668"/>
            <a:ext cx="683568" cy="369332"/>
          </a:xfrm>
          <a:prstGeom prst="rect">
            <a:avLst/>
          </a:prstGeom>
          <a:noFill/>
        </p:spPr>
        <p:txBody>
          <a:bodyPr wrap="square" rtlCol="0">
            <a:spAutoFit/>
          </a:bodyPr>
          <a:lstStyle/>
          <a:p>
            <a:pPr algn="r"/>
            <a:fld id="{9C53C868-FF21-494D-AF88-8B2AF852388B}" type="slidenum">
              <a:rPr kumimoji="1" lang="ja-JP" altLang="en-US" smtClean="0"/>
              <a:pPr algn="r"/>
              <a:t>18</a:t>
            </a:fld>
            <a:endParaRPr kumimoji="1" lang="ja-JP"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26" y="2659008"/>
            <a:ext cx="4176713"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052" y="2586119"/>
            <a:ext cx="3944937"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正方形/長方形 48"/>
          <p:cNvSpPr/>
          <p:nvPr/>
        </p:nvSpPr>
        <p:spPr>
          <a:xfrm>
            <a:off x="481178" y="2560049"/>
            <a:ext cx="8051328" cy="830997"/>
          </a:xfrm>
          <a:prstGeom prst="rect">
            <a:avLst/>
          </a:prstGeom>
        </p:spPr>
        <p:txBody>
          <a:bodyPr wrap="square">
            <a:spAutoFit/>
          </a:bodyPr>
          <a:lstStyle/>
          <a:p>
            <a:r>
              <a:rPr lang="ja-JP" altLang="en-US" sz="1600" dirty="0" smtClean="0">
                <a:latin typeface="+mn-ea"/>
                <a:cs typeface="Meiryo UI" panose="020B0604030504040204" pitchFamily="50" charset="-128"/>
              </a:rPr>
              <a:t>活用財産の掘り起しとして、</a:t>
            </a:r>
            <a:r>
              <a:rPr lang="en-US" altLang="ja-JP" sz="1600" dirty="0" smtClean="0">
                <a:latin typeface="+mn-ea"/>
                <a:cs typeface="Meiryo UI" panose="020B0604030504040204" pitchFamily="50" charset="-128"/>
              </a:rPr>
              <a:t>2009</a:t>
            </a:r>
            <a:r>
              <a:rPr lang="ja-JP" altLang="en-US" sz="1600" dirty="0" smtClean="0">
                <a:latin typeface="+mn-ea"/>
                <a:cs typeface="Meiryo UI" panose="020B0604030504040204" pitchFamily="50" charset="-128"/>
              </a:rPr>
              <a:t>年から</a:t>
            </a:r>
            <a:r>
              <a:rPr lang="en-US" altLang="ja-JP" sz="1600" dirty="0" smtClean="0">
                <a:latin typeface="+mn-ea"/>
                <a:cs typeface="Meiryo UI" panose="020B0604030504040204" pitchFamily="50" charset="-128"/>
              </a:rPr>
              <a:t>2010</a:t>
            </a:r>
            <a:r>
              <a:rPr lang="ja-JP" altLang="en-US" sz="1600" dirty="0" smtClean="0">
                <a:latin typeface="+mn-ea"/>
                <a:cs typeface="Meiryo UI" panose="020B0604030504040204" pitchFamily="50" charset="-128"/>
              </a:rPr>
              <a:t>年に「府有財産自主点検調査」を実施し、新たに</a:t>
            </a:r>
            <a:r>
              <a:rPr lang="en-US" altLang="ja-JP" sz="1600" dirty="0" smtClean="0">
                <a:latin typeface="+mn-ea"/>
                <a:cs typeface="Meiryo UI" panose="020B0604030504040204" pitchFamily="50" charset="-128"/>
              </a:rPr>
              <a:t>174</a:t>
            </a:r>
            <a:r>
              <a:rPr lang="ja-JP" altLang="en-US" sz="1600" dirty="0" smtClean="0">
                <a:latin typeface="+mn-ea"/>
                <a:cs typeface="Meiryo UI" panose="020B0604030504040204" pitchFamily="50" charset="-128"/>
              </a:rPr>
              <a:t>件を活用（売却、貸付）可能と認定した。</a:t>
            </a:r>
            <a:r>
              <a:rPr lang="en-US" altLang="ja-JP" sz="1600" dirty="0" smtClean="0">
                <a:latin typeface="+mn-ea"/>
                <a:cs typeface="Meiryo UI" panose="020B0604030504040204" pitchFamily="50" charset="-128"/>
              </a:rPr>
              <a:t>2005</a:t>
            </a:r>
            <a:r>
              <a:rPr lang="ja-JP" altLang="en-US" sz="1600" dirty="0" smtClean="0">
                <a:latin typeface="+mn-ea"/>
                <a:cs typeface="Meiryo UI" panose="020B0604030504040204" pitchFamily="50" charset="-128"/>
              </a:rPr>
              <a:t>年以降累計で見ても、都市部を有する他府県を大きく上回る売却を行ってきた。</a:t>
            </a:r>
            <a:endParaRPr lang="ja-JP" altLang="en-US" sz="1600" dirty="0">
              <a:latin typeface="+mn-ea"/>
              <a:cs typeface="Meiryo UI" panose="020B0604030504040204" pitchFamily="50" charset="-128"/>
            </a:endParaRPr>
          </a:p>
        </p:txBody>
      </p:sp>
    </p:spTree>
    <p:extLst>
      <p:ext uri="{BB962C8B-B14F-4D97-AF65-F5344CB8AC3E}">
        <p14:creationId xmlns:p14="http://schemas.microsoft.com/office/powerpoint/2010/main" val="154639904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lang="ja-JP" altLang="en-US" sz="1600" u="sng" dirty="0" smtClean="0"/>
              <a:t>街頭犯罪ワースト１返上を目指した治安対策</a:t>
            </a:r>
            <a:endParaRPr kumimoji="1" lang="en-US" altLang="ja-JP" sz="1600" u="sng" dirty="0" smtClean="0"/>
          </a:p>
        </p:txBody>
      </p:sp>
      <p:sp>
        <p:nvSpPr>
          <p:cNvPr id="5" name="テキスト ボックス 4"/>
          <p:cNvSpPr txBox="1"/>
          <p:nvPr/>
        </p:nvSpPr>
        <p:spPr>
          <a:xfrm>
            <a:off x="0" y="476672"/>
            <a:ext cx="2411760" cy="5047536"/>
          </a:xfrm>
          <a:prstGeom prst="rect">
            <a:avLst/>
          </a:prstGeom>
          <a:noFill/>
        </p:spPr>
        <p:txBody>
          <a:bodyPr wrap="square" rtlCol="0">
            <a:spAutoFit/>
          </a:bodyPr>
          <a:lstStyle/>
          <a:p>
            <a:r>
              <a:rPr kumimoji="1" lang="ja-JP" altLang="en-US" sz="1400" dirty="0" smtClean="0"/>
              <a:t>①分野：</a:t>
            </a:r>
            <a:r>
              <a:rPr kumimoji="1" lang="ja-JP" altLang="en-US" sz="1400" spc="-150" dirty="0" smtClean="0"/>
              <a:t>防災・安全・危機管理</a:t>
            </a:r>
            <a:endParaRPr kumimoji="1" lang="en-US" altLang="ja-JP" sz="1400" spc="-15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a:t>
            </a:r>
            <a:r>
              <a:rPr lang="ja-JP" altLang="en-US" sz="1400" dirty="0"/>
              <a:t>☑</a:t>
            </a:r>
            <a:r>
              <a:rPr lang="ja-JP" altLang="en-US" sz="1400" dirty="0" smtClean="0"/>
              <a:t>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smtClean="0"/>
              <a:t>危機管理監</a:t>
            </a:r>
            <a:endParaRPr kumimoji="1" lang="en-US" altLang="ja-JP" sz="1400" dirty="0" smtClean="0"/>
          </a:p>
          <a:p>
            <a:r>
              <a:rPr lang="ja-JP" altLang="en-US" sz="1400" dirty="0"/>
              <a:t>　</a:t>
            </a:r>
            <a:r>
              <a:rPr lang="ja-JP" altLang="en-US" sz="1400" dirty="0" smtClean="0"/>
              <a:t>　</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2009</a:t>
            </a:r>
            <a:r>
              <a:rPr lang="ja-JP" altLang="en-US" sz="1400" dirty="0" smtClean="0"/>
              <a:t>年度</a:t>
            </a:r>
            <a:endParaRPr lang="en-US" altLang="ja-JP" sz="1400" dirty="0" smtClean="0"/>
          </a:p>
          <a:p>
            <a:r>
              <a:rPr lang="ja-JP" altLang="en-US" sz="1200" dirty="0"/>
              <a:t>　「青少年・地域安全室」設置</a:t>
            </a:r>
          </a:p>
          <a:p>
            <a:r>
              <a:rPr lang="ja-JP" altLang="en-US" sz="1400" dirty="0" smtClean="0"/>
              <a:t>　　</a:t>
            </a:r>
            <a:r>
              <a:rPr lang="en-US" altLang="ja-JP" sz="1400" dirty="0" smtClean="0"/>
              <a:t>2012</a:t>
            </a:r>
            <a:r>
              <a:rPr lang="ja-JP" altLang="en-US" sz="1400" dirty="0" smtClean="0"/>
              <a:t>年度</a:t>
            </a:r>
            <a:endParaRPr lang="en-US" altLang="ja-JP" sz="1400" dirty="0" smtClean="0"/>
          </a:p>
          <a:p>
            <a:r>
              <a:rPr lang="ja-JP" altLang="en-US" sz="1200" dirty="0"/>
              <a:t>　「大阪府子どもを性犯罪</a:t>
            </a:r>
            <a:r>
              <a:rPr lang="ja-JP" altLang="en-US" sz="1200" dirty="0" smtClean="0"/>
              <a:t>から</a:t>
            </a:r>
            <a:endParaRPr lang="en-US" altLang="ja-JP" sz="1200" dirty="0" smtClean="0"/>
          </a:p>
          <a:p>
            <a:r>
              <a:rPr lang="ja-JP" altLang="en-US" sz="1200" dirty="0"/>
              <a:t>　</a:t>
            </a:r>
            <a:r>
              <a:rPr lang="ja-JP" altLang="en-US" sz="1200" dirty="0" smtClean="0"/>
              <a:t>守る</a:t>
            </a:r>
            <a:r>
              <a:rPr lang="ja-JP" altLang="en-US" sz="1200" dirty="0"/>
              <a:t>条例」施行</a:t>
            </a:r>
          </a:p>
          <a:p>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1661275407"/>
              </p:ext>
            </p:extLst>
          </p:nvPr>
        </p:nvGraphicFramePr>
        <p:xfrm>
          <a:off x="2267744" y="4766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t>・</a:t>
                      </a:r>
                      <a:r>
                        <a:rPr kumimoji="1" lang="en-US" altLang="ja-JP" sz="1200" dirty="0" smtClean="0"/>
                        <a:t>2008</a:t>
                      </a:r>
                      <a:r>
                        <a:rPr kumimoji="1" lang="ja-JP" altLang="en-US" sz="1200" dirty="0" smtClean="0"/>
                        <a:t>年末まで街頭犯罪認知件数が</a:t>
                      </a:r>
                      <a:r>
                        <a:rPr kumimoji="1" lang="en-US" altLang="ja-JP" sz="1200" dirty="0" smtClean="0"/>
                        <a:t>9</a:t>
                      </a:r>
                      <a:r>
                        <a:rPr kumimoji="1" lang="ja-JP" altLang="en-US" sz="1200" dirty="0" smtClean="0"/>
                        <a:t>年連続で全国ワースト</a:t>
                      </a:r>
                      <a:r>
                        <a:rPr kumimoji="1" lang="en-US" altLang="ja-JP" sz="1200" dirty="0" smtClean="0"/>
                        <a:t>1</a:t>
                      </a:r>
                      <a:r>
                        <a:rPr kumimoji="1" lang="ja-JP" altLang="en-US" sz="1200" dirty="0" smtClean="0"/>
                        <a:t>を記録するなど、大阪の治安情勢は極めて厳しい状況にあった。</a:t>
                      </a:r>
                      <a:endParaRPr kumimoji="1" lang="en-US" altLang="ja-JP" sz="1200" dirty="0" smtClean="0"/>
                    </a:p>
                    <a:p>
                      <a:pPr algn="l"/>
                      <a:endParaRPr kumimoji="1" lang="en-US" altLang="ja-JP" sz="1200" dirty="0" smtClean="0"/>
                    </a:p>
                    <a:p>
                      <a:pPr algn="l"/>
                      <a:r>
                        <a:rPr kumimoji="1" lang="ja-JP" altLang="en-US" sz="1200" dirty="0" smtClean="0"/>
                        <a:t>・子供に対する性犯罪の認知件数も多発し近年増加傾向にある。</a:t>
                      </a:r>
                      <a:endParaRPr kumimoji="1" lang="en-US" altLang="ja-JP" sz="1200" dirty="0" smtClean="0"/>
                    </a:p>
                    <a:p>
                      <a:pPr algn="l"/>
                      <a:endParaRPr kumimoji="1" lang="en-US" altLang="ja-JP" sz="1200" dirty="0" smtClean="0"/>
                    </a:p>
                    <a:p>
                      <a:pPr algn="l"/>
                      <a:r>
                        <a:rPr kumimoji="1" lang="ja-JP" altLang="en-US" sz="1200" dirty="0" smtClean="0"/>
                        <a:t>・厳しい治安情勢を受け、府民の体感治安の改善が喫緊の課題となっていたが、警察、府、市町村、地域が個別で対策を進めており、総合調整機能がなかった。</a:t>
                      </a:r>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u="none" dirty="0" smtClean="0">
                          <a:solidFill>
                            <a:schemeClr val="tx1"/>
                          </a:solidFill>
                        </a:rPr>
                        <a:t>・府警、市町村と連携し、街頭犯罪ワースト</a:t>
                      </a:r>
                      <a:r>
                        <a:rPr kumimoji="1" lang="en-US" altLang="ja-JP" sz="1200" u="none" dirty="0" smtClean="0">
                          <a:solidFill>
                            <a:schemeClr val="tx1"/>
                          </a:solidFill>
                        </a:rPr>
                        <a:t>1</a:t>
                      </a:r>
                      <a:r>
                        <a:rPr kumimoji="1" lang="ja-JP" altLang="en-US" sz="1200" u="none" dirty="0" smtClean="0">
                          <a:solidFill>
                            <a:schemeClr val="tx1"/>
                          </a:solidFill>
                        </a:rPr>
                        <a:t>返上に向けた総合的な治安対策を推進するための司令塔機能を整備</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・子供の性犯罪被害防止のため、府警と連携して加害者の再犯防止、立ち直り支援の仕組みを新たに構築</a:t>
                      </a:r>
                      <a:endParaRPr kumimoji="1" lang="ja-JP" altLang="en-US" sz="1200" u="none"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u="none" dirty="0" smtClean="0">
                          <a:solidFill>
                            <a:schemeClr val="tx1"/>
                          </a:solidFill>
                        </a:rPr>
                        <a:t>・知事部局に青少年・地域安全室を設置。</a:t>
                      </a:r>
                      <a:endParaRPr kumimoji="1" lang="en-US" altLang="ja-JP" sz="1200" u="none" dirty="0" smtClean="0">
                        <a:solidFill>
                          <a:schemeClr val="tx1"/>
                        </a:solidFill>
                      </a:endParaRPr>
                    </a:p>
                    <a:p>
                      <a:pPr algn="l"/>
                      <a:r>
                        <a:rPr kumimoji="1" lang="ja-JP" altLang="en-US" sz="1200" u="none" dirty="0" smtClean="0">
                          <a:solidFill>
                            <a:schemeClr val="tx1"/>
                          </a:solidFill>
                        </a:rPr>
                        <a:t>府警から併任発令の警察官</a:t>
                      </a:r>
                      <a:r>
                        <a:rPr kumimoji="1" lang="en-US" altLang="ja-JP" sz="1200" u="none" dirty="0" smtClean="0">
                          <a:solidFill>
                            <a:schemeClr val="tx1"/>
                          </a:solidFill>
                        </a:rPr>
                        <a:t>6</a:t>
                      </a:r>
                      <a:r>
                        <a:rPr kumimoji="1" lang="ja-JP" altLang="en-US" sz="1200" u="none" dirty="0" smtClean="0">
                          <a:solidFill>
                            <a:schemeClr val="tx1"/>
                          </a:solidFill>
                        </a:rPr>
                        <a:t>名を配置。</a:t>
                      </a:r>
                      <a:endParaRPr kumimoji="1" lang="en-US" altLang="ja-JP" sz="1200" u="none" dirty="0" smtClean="0">
                        <a:solidFill>
                          <a:schemeClr val="tx1"/>
                        </a:solidFill>
                      </a:endParaRPr>
                    </a:p>
                    <a:p>
                      <a:pPr algn="l"/>
                      <a:r>
                        <a:rPr kumimoji="1" lang="ja-JP" altLang="en-US" sz="1200" u="none" dirty="0" smtClean="0">
                          <a:solidFill>
                            <a:schemeClr val="tx1"/>
                          </a:solidFill>
                        </a:rPr>
                        <a:t>（</a:t>
                      </a:r>
                      <a:r>
                        <a:rPr kumimoji="1" lang="en-US" altLang="ja-JP" sz="1200" u="none" dirty="0" smtClean="0">
                          <a:solidFill>
                            <a:schemeClr val="tx1"/>
                          </a:solidFill>
                        </a:rPr>
                        <a:t>2014</a:t>
                      </a:r>
                      <a:r>
                        <a:rPr kumimoji="1" lang="ja-JP" altLang="en-US" sz="1200" u="none" dirty="0" smtClean="0">
                          <a:solidFill>
                            <a:schemeClr val="tx1"/>
                          </a:solidFill>
                        </a:rPr>
                        <a:t>年度当初時点で土木事務所への配置も含めて</a:t>
                      </a:r>
                      <a:r>
                        <a:rPr kumimoji="1" lang="en-US" altLang="ja-JP" sz="1200" u="none" dirty="0" smtClean="0">
                          <a:solidFill>
                            <a:schemeClr val="tx1"/>
                          </a:solidFill>
                        </a:rPr>
                        <a:t>15</a:t>
                      </a:r>
                      <a:r>
                        <a:rPr kumimoji="1" lang="ja-JP" altLang="en-US" sz="1200" u="none" dirty="0" smtClean="0">
                          <a:solidFill>
                            <a:schemeClr val="tx1"/>
                          </a:solidFill>
                        </a:rPr>
                        <a:t>名を配置）</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・市町村が自治会等を通じて行う防犯カメラ設置に対して補助</a:t>
                      </a:r>
                      <a:endParaRPr kumimoji="1" lang="en-US" altLang="ja-JP" sz="1200" u="none" dirty="0" smtClean="0">
                        <a:solidFill>
                          <a:schemeClr val="tx1"/>
                        </a:solidFill>
                      </a:endParaRPr>
                    </a:p>
                    <a:p>
                      <a:pPr algn="l"/>
                      <a:r>
                        <a:rPr kumimoji="1" lang="en-US" altLang="ja-JP" sz="1200" u="none" dirty="0" smtClean="0">
                          <a:solidFill>
                            <a:schemeClr val="tx1"/>
                          </a:solidFill>
                        </a:rPr>
                        <a:t>2009</a:t>
                      </a:r>
                      <a:r>
                        <a:rPr kumimoji="1" lang="ja-JP" altLang="en-US" sz="1200" u="none" dirty="0" smtClean="0">
                          <a:solidFill>
                            <a:schemeClr val="tx1"/>
                          </a:solidFill>
                        </a:rPr>
                        <a:t>～</a:t>
                      </a:r>
                      <a:r>
                        <a:rPr kumimoji="1" lang="en-US" altLang="ja-JP" sz="1200" u="none" dirty="0" smtClean="0">
                          <a:solidFill>
                            <a:schemeClr val="tx1"/>
                          </a:solidFill>
                        </a:rPr>
                        <a:t>2013</a:t>
                      </a:r>
                      <a:r>
                        <a:rPr kumimoji="1" lang="ja-JP" altLang="en-US" sz="1200" u="none" dirty="0" smtClean="0">
                          <a:solidFill>
                            <a:schemeClr val="tx1"/>
                          </a:solidFill>
                        </a:rPr>
                        <a:t>年度</a:t>
                      </a:r>
                      <a:endParaRPr kumimoji="1" lang="en-US" altLang="ja-JP" sz="1200" u="none" dirty="0" smtClean="0">
                        <a:solidFill>
                          <a:schemeClr val="tx1"/>
                        </a:solidFill>
                      </a:endParaRPr>
                    </a:p>
                    <a:p>
                      <a:pPr algn="l"/>
                      <a:r>
                        <a:rPr kumimoji="1" lang="en-US" altLang="ja-JP" sz="1200" u="none" dirty="0" smtClean="0">
                          <a:solidFill>
                            <a:schemeClr val="tx1"/>
                          </a:solidFill>
                        </a:rPr>
                        <a:t>17</a:t>
                      </a:r>
                      <a:r>
                        <a:rPr kumimoji="1" lang="ja-JP" altLang="en-US" sz="1200" u="none" dirty="0" smtClean="0">
                          <a:solidFill>
                            <a:schemeClr val="tx1"/>
                          </a:solidFill>
                        </a:rPr>
                        <a:t>市町計</a:t>
                      </a:r>
                      <a:r>
                        <a:rPr kumimoji="1" lang="en-US" altLang="ja-JP" sz="1200" u="none" dirty="0" smtClean="0">
                          <a:solidFill>
                            <a:schemeClr val="tx1"/>
                          </a:solidFill>
                        </a:rPr>
                        <a:t>14,415</a:t>
                      </a:r>
                      <a:r>
                        <a:rPr kumimoji="1" lang="ja-JP" altLang="en-US" sz="1200" u="none" dirty="0" smtClean="0">
                          <a:solidFill>
                            <a:schemeClr val="tx1"/>
                          </a:solidFill>
                        </a:rPr>
                        <a:t>台設置</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・小学校区単位で防犯ボランティアの活動拠点を整備。　</a:t>
                      </a:r>
                      <a:r>
                        <a:rPr kumimoji="1" lang="en-US" altLang="ja-JP" sz="1200" u="none" dirty="0" smtClean="0">
                          <a:solidFill>
                            <a:schemeClr val="tx1"/>
                          </a:solidFill>
                        </a:rPr>
                        <a:t>【</a:t>
                      </a:r>
                      <a:r>
                        <a:rPr kumimoji="1" lang="ja-JP" altLang="en-US" sz="1200" u="none" dirty="0" smtClean="0">
                          <a:solidFill>
                            <a:schemeClr val="tx1"/>
                          </a:solidFill>
                        </a:rPr>
                        <a:t>大阪発</a:t>
                      </a:r>
                      <a:r>
                        <a:rPr kumimoji="1" lang="en-US" altLang="ja-JP" sz="1200" u="none" dirty="0" smtClean="0">
                          <a:solidFill>
                            <a:schemeClr val="tx1"/>
                          </a:solidFill>
                        </a:rPr>
                        <a:t>】</a:t>
                      </a:r>
                    </a:p>
                    <a:p>
                      <a:pPr algn="l"/>
                      <a:r>
                        <a:rPr kumimoji="1" lang="en-US" altLang="ja-JP" sz="1200" u="none" dirty="0" smtClean="0">
                          <a:solidFill>
                            <a:schemeClr val="tx1"/>
                          </a:solidFill>
                        </a:rPr>
                        <a:t>2013</a:t>
                      </a:r>
                      <a:r>
                        <a:rPr kumimoji="1" lang="ja-JP" altLang="en-US" sz="1200" u="none" dirty="0" smtClean="0">
                          <a:solidFill>
                            <a:schemeClr val="tx1"/>
                          </a:solidFill>
                        </a:rPr>
                        <a:t>年度末</a:t>
                      </a:r>
                      <a:endParaRPr kumimoji="1" lang="en-US" altLang="ja-JP" sz="1200" u="none" dirty="0" smtClean="0">
                        <a:solidFill>
                          <a:schemeClr val="tx1"/>
                        </a:solidFill>
                      </a:endParaRPr>
                    </a:p>
                    <a:p>
                      <a:pPr algn="l"/>
                      <a:r>
                        <a:rPr kumimoji="1" lang="ja-JP" altLang="en-US" sz="1200" u="none" dirty="0" smtClean="0">
                          <a:solidFill>
                            <a:schemeClr val="tx1"/>
                          </a:solidFill>
                        </a:rPr>
                        <a:t>　</a:t>
                      </a:r>
                      <a:r>
                        <a:rPr kumimoji="1" lang="en-US" altLang="ja-JP" sz="1200" u="none" dirty="0" smtClean="0">
                          <a:solidFill>
                            <a:schemeClr val="tx1"/>
                          </a:solidFill>
                        </a:rPr>
                        <a:t>582</a:t>
                      </a:r>
                      <a:r>
                        <a:rPr kumimoji="1" lang="ja-JP" altLang="en-US" sz="1200" u="none" dirty="0" smtClean="0">
                          <a:solidFill>
                            <a:schemeClr val="tx1"/>
                          </a:solidFill>
                        </a:rPr>
                        <a:t>小学校区に整備</a:t>
                      </a:r>
                      <a:endParaRPr kumimoji="1" lang="en-US" altLang="ja-JP" sz="1200" u="none" dirty="0" smtClean="0">
                        <a:solidFill>
                          <a:schemeClr val="tx1"/>
                        </a:solidFill>
                      </a:endParaRPr>
                    </a:p>
                    <a:p>
                      <a:pPr algn="l"/>
                      <a:r>
                        <a:rPr kumimoji="1" lang="ja-JP" altLang="en-US" sz="1200" u="none" dirty="0" smtClean="0">
                          <a:solidFill>
                            <a:schemeClr val="tx1"/>
                          </a:solidFill>
                        </a:rPr>
                        <a:t>（府内設置率　</a:t>
                      </a:r>
                      <a:r>
                        <a:rPr kumimoji="1" lang="en-US" altLang="ja-JP" sz="1200" u="none" dirty="0" smtClean="0">
                          <a:solidFill>
                            <a:schemeClr val="tx1"/>
                          </a:solidFill>
                        </a:rPr>
                        <a:t>58</a:t>
                      </a:r>
                      <a:r>
                        <a:rPr kumimoji="1" lang="ja-JP" altLang="en-US" sz="1200" u="none" dirty="0" smtClean="0">
                          <a:solidFill>
                            <a:schemeClr val="tx1"/>
                          </a:solidFill>
                        </a:rPr>
                        <a:t>％）</a:t>
                      </a:r>
                      <a:endParaRPr kumimoji="1" lang="en-US" altLang="ja-JP" sz="1200" u="none" dirty="0" smtClean="0">
                        <a:solidFill>
                          <a:schemeClr val="tx1"/>
                        </a:solidFill>
                      </a:endParaRPr>
                    </a:p>
                    <a:p>
                      <a:pPr algn="l"/>
                      <a:r>
                        <a:rPr kumimoji="1" lang="ja-JP" altLang="en-US" sz="1200" u="none" dirty="0" smtClean="0">
                          <a:solidFill>
                            <a:schemeClr val="tx1"/>
                          </a:solidFill>
                        </a:rPr>
                        <a:t>　防犯ボランティア</a:t>
                      </a:r>
                      <a:endParaRPr kumimoji="1" lang="en-US" altLang="ja-JP" sz="1200" u="none" dirty="0" smtClean="0">
                        <a:solidFill>
                          <a:schemeClr val="tx1"/>
                        </a:solidFill>
                      </a:endParaRPr>
                    </a:p>
                    <a:p>
                      <a:pPr algn="l"/>
                      <a:r>
                        <a:rPr kumimoji="1" lang="ja-JP" altLang="en-US" sz="1200" u="none" dirty="0" smtClean="0">
                          <a:solidFill>
                            <a:schemeClr val="tx1"/>
                          </a:solidFill>
                        </a:rPr>
                        <a:t>計 </a:t>
                      </a:r>
                      <a:r>
                        <a:rPr kumimoji="1" lang="en-US" altLang="ja-JP" sz="1200" u="none" dirty="0" smtClean="0">
                          <a:solidFill>
                            <a:schemeClr val="tx1"/>
                          </a:solidFill>
                        </a:rPr>
                        <a:t>19</a:t>
                      </a:r>
                      <a:r>
                        <a:rPr kumimoji="1" lang="ja-JP" altLang="en-US" sz="1200" u="none" dirty="0" smtClean="0">
                          <a:solidFill>
                            <a:schemeClr val="tx1"/>
                          </a:solidFill>
                        </a:rPr>
                        <a:t>万</a:t>
                      </a:r>
                      <a:r>
                        <a:rPr kumimoji="1" lang="en-US" altLang="ja-JP" sz="1200" u="none" dirty="0" smtClean="0">
                          <a:solidFill>
                            <a:schemeClr val="tx1"/>
                          </a:solidFill>
                        </a:rPr>
                        <a:t>2</a:t>
                      </a:r>
                      <a:r>
                        <a:rPr kumimoji="1" lang="ja-JP" altLang="en-US" sz="1200" u="none" dirty="0" smtClean="0">
                          <a:solidFill>
                            <a:schemeClr val="tx1"/>
                          </a:solidFill>
                        </a:rPr>
                        <a:t>千人が参加</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・「子どもを性犯罪から守る条例」を施行。</a:t>
                      </a:r>
                      <a:endParaRPr kumimoji="1" lang="en-US" altLang="ja-JP" sz="1200" u="none" dirty="0" smtClean="0">
                        <a:solidFill>
                          <a:schemeClr val="tx1"/>
                        </a:solidFill>
                      </a:endParaRPr>
                    </a:p>
                    <a:p>
                      <a:pPr algn="l"/>
                      <a:r>
                        <a:rPr kumimoji="1" lang="ja-JP" altLang="en-US" sz="1200" u="none" dirty="0" smtClean="0">
                          <a:solidFill>
                            <a:schemeClr val="tx1"/>
                          </a:solidFill>
                        </a:rPr>
                        <a:t>　　　　　　　</a:t>
                      </a:r>
                      <a:r>
                        <a:rPr kumimoji="1" lang="en-US" altLang="ja-JP" sz="1200" u="none" dirty="0" smtClean="0">
                          <a:solidFill>
                            <a:schemeClr val="tx1"/>
                          </a:solidFill>
                        </a:rPr>
                        <a:t>【</a:t>
                      </a:r>
                      <a:r>
                        <a:rPr kumimoji="1" lang="ja-JP" altLang="en-US" sz="1200" u="none" dirty="0" smtClean="0">
                          <a:solidFill>
                            <a:schemeClr val="tx1"/>
                          </a:solidFill>
                        </a:rPr>
                        <a:t>全国初</a:t>
                      </a:r>
                      <a:r>
                        <a:rPr kumimoji="1" lang="en-US" altLang="ja-JP" sz="1200" u="none" dirty="0" smtClean="0">
                          <a:solidFill>
                            <a:schemeClr val="tx1"/>
                          </a:solidFill>
                        </a:rPr>
                        <a:t>】</a:t>
                      </a:r>
                    </a:p>
                    <a:p>
                      <a:pPr algn="l"/>
                      <a:r>
                        <a:rPr kumimoji="1" lang="ja-JP" altLang="en-US" sz="1200" u="none" dirty="0" smtClean="0">
                          <a:solidFill>
                            <a:schemeClr val="tx1"/>
                          </a:solidFill>
                        </a:rPr>
                        <a:t>　性犯罪の再犯防止に向けて刑期満了者の社会復帰支援に着手</a:t>
                      </a:r>
                      <a:endParaRPr kumimoji="1" lang="en-US" altLang="ja-JP" sz="1200" u="none"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u="none" dirty="0" smtClean="0">
                          <a:solidFill>
                            <a:schemeClr val="tx1"/>
                          </a:solidFill>
                        </a:rPr>
                        <a:t>・街頭犯罪認知件数</a:t>
                      </a:r>
                      <a:endParaRPr kumimoji="1" lang="en-US" altLang="ja-JP" sz="1200" u="none" dirty="0" smtClean="0">
                        <a:solidFill>
                          <a:schemeClr val="tx1"/>
                        </a:solidFill>
                      </a:endParaRPr>
                    </a:p>
                    <a:p>
                      <a:pPr algn="l"/>
                      <a:r>
                        <a:rPr kumimoji="1" lang="ja-JP" altLang="en-US" sz="1200" u="none" dirty="0" smtClean="0">
                          <a:solidFill>
                            <a:schemeClr val="tx1"/>
                          </a:solidFill>
                        </a:rPr>
                        <a:t>ピークの</a:t>
                      </a:r>
                      <a:r>
                        <a:rPr kumimoji="1" lang="en-US" altLang="ja-JP" sz="1200" u="none" dirty="0" smtClean="0">
                          <a:solidFill>
                            <a:schemeClr val="tx1"/>
                          </a:solidFill>
                        </a:rPr>
                        <a:t>H13</a:t>
                      </a:r>
                      <a:r>
                        <a:rPr kumimoji="1" lang="ja-JP" altLang="en-US" sz="1200" u="none" dirty="0" smtClean="0">
                          <a:solidFill>
                            <a:schemeClr val="tx1"/>
                          </a:solidFill>
                        </a:rPr>
                        <a:t>年から約</a:t>
                      </a:r>
                      <a:r>
                        <a:rPr kumimoji="1" lang="en-US" altLang="ja-JP" sz="1200" u="none" dirty="0" smtClean="0">
                          <a:solidFill>
                            <a:schemeClr val="tx1"/>
                          </a:solidFill>
                        </a:rPr>
                        <a:t>62</a:t>
                      </a:r>
                      <a:r>
                        <a:rPr kumimoji="1" lang="ja-JP" altLang="en-US" sz="1200" u="none" dirty="0" smtClean="0">
                          <a:solidFill>
                            <a:schemeClr val="tx1"/>
                          </a:solidFill>
                        </a:rPr>
                        <a:t>％の減少</a:t>
                      </a:r>
                      <a:endParaRPr kumimoji="1" lang="en-US" altLang="ja-JP" sz="1200" u="none" dirty="0" smtClean="0">
                        <a:solidFill>
                          <a:schemeClr val="tx1"/>
                        </a:solidFill>
                      </a:endParaRPr>
                    </a:p>
                    <a:p>
                      <a:pPr algn="l"/>
                      <a:r>
                        <a:rPr kumimoji="1" lang="en-US" altLang="ja-JP" sz="1200" u="none" dirty="0" smtClean="0">
                          <a:solidFill>
                            <a:schemeClr val="tx1"/>
                          </a:solidFill>
                        </a:rPr>
                        <a:t>2001</a:t>
                      </a:r>
                      <a:r>
                        <a:rPr kumimoji="1" lang="ja-JP" altLang="en-US" sz="1200" u="none" dirty="0" smtClean="0">
                          <a:solidFill>
                            <a:schemeClr val="tx1"/>
                          </a:solidFill>
                        </a:rPr>
                        <a:t>年　</a:t>
                      </a:r>
                      <a:r>
                        <a:rPr kumimoji="1" lang="en-US" altLang="ja-JP" sz="1200" u="none" dirty="0" smtClean="0">
                          <a:solidFill>
                            <a:schemeClr val="tx1"/>
                          </a:solidFill>
                        </a:rPr>
                        <a:t>184182</a:t>
                      </a:r>
                      <a:r>
                        <a:rPr kumimoji="1" lang="ja-JP" altLang="en-US" sz="1200" u="none" dirty="0" smtClean="0">
                          <a:solidFill>
                            <a:schemeClr val="tx1"/>
                          </a:solidFill>
                        </a:rPr>
                        <a:t>件</a:t>
                      </a:r>
                      <a:endParaRPr kumimoji="1" lang="en-US" altLang="ja-JP" sz="1200" u="none" dirty="0" smtClean="0">
                        <a:solidFill>
                          <a:schemeClr val="tx1"/>
                        </a:solidFill>
                      </a:endParaRPr>
                    </a:p>
                    <a:p>
                      <a:pPr algn="l"/>
                      <a:r>
                        <a:rPr kumimoji="1" lang="en-US" altLang="ja-JP" sz="1200" u="none" dirty="0" smtClean="0">
                          <a:solidFill>
                            <a:schemeClr val="tx1"/>
                          </a:solidFill>
                        </a:rPr>
                        <a:t>2013</a:t>
                      </a:r>
                      <a:r>
                        <a:rPr kumimoji="1" lang="ja-JP" altLang="en-US" sz="1200" u="none" dirty="0" smtClean="0">
                          <a:solidFill>
                            <a:schemeClr val="tx1"/>
                          </a:solidFill>
                        </a:rPr>
                        <a:t>年　　</a:t>
                      </a:r>
                      <a:r>
                        <a:rPr kumimoji="1" lang="en-US" altLang="ja-JP" sz="1200" u="none" dirty="0" smtClean="0">
                          <a:solidFill>
                            <a:schemeClr val="tx1"/>
                          </a:solidFill>
                        </a:rPr>
                        <a:t>70269</a:t>
                      </a:r>
                      <a:r>
                        <a:rPr kumimoji="1" lang="ja-JP" altLang="en-US" sz="1200" u="none" dirty="0" smtClean="0">
                          <a:solidFill>
                            <a:schemeClr val="tx1"/>
                          </a:solidFill>
                        </a:rPr>
                        <a:t>件</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a:t>
                      </a:r>
                      <a:r>
                        <a:rPr kumimoji="1" lang="en-US" altLang="ja-JP" sz="1200" u="none" dirty="0" smtClean="0">
                          <a:solidFill>
                            <a:schemeClr val="tx1"/>
                          </a:solidFill>
                        </a:rPr>
                        <a:t>2008</a:t>
                      </a:r>
                      <a:r>
                        <a:rPr kumimoji="1" lang="ja-JP" altLang="en-US" sz="1200" u="none" dirty="0" smtClean="0">
                          <a:solidFill>
                            <a:schemeClr val="tx1"/>
                          </a:solidFill>
                        </a:rPr>
                        <a:t>～</a:t>
                      </a:r>
                      <a:r>
                        <a:rPr kumimoji="1" lang="en-US" altLang="ja-JP" sz="1200" u="none" dirty="0" smtClean="0">
                          <a:solidFill>
                            <a:schemeClr val="tx1"/>
                          </a:solidFill>
                        </a:rPr>
                        <a:t>2013</a:t>
                      </a:r>
                      <a:r>
                        <a:rPr kumimoji="1" lang="ja-JP" altLang="en-US" sz="1200" u="none" dirty="0" smtClean="0">
                          <a:solidFill>
                            <a:schemeClr val="tx1"/>
                          </a:solidFill>
                        </a:rPr>
                        <a:t>年度の減少率は▲約</a:t>
                      </a:r>
                      <a:r>
                        <a:rPr kumimoji="1" lang="en-US" altLang="ja-JP" sz="1200" u="none" dirty="0" smtClean="0">
                          <a:solidFill>
                            <a:schemeClr val="tx1"/>
                          </a:solidFill>
                        </a:rPr>
                        <a:t>33</a:t>
                      </a:r>
                      <a:r>
                        <a:rPr kumimoji="1" lang="ja-JP" altLang="en-US" sz="1200" u="none" dirty="0" smtClean="0">
                          <a:solidFill>
                            <a:schemeClr val="tx1"/>
                          </a:solidFill>
                        </a:rPr>
                        <a:t>％</a:t>
                      </a:r>
                      <a:endParaRPr kumimoji="1" lang="en-US" altLang="ja-JP" sz="1200" u="none" dirty="0" smtClean="0">
                        <a:solidFill>
                          <a:schemeClr val="tx1"/>
                        </a:solidFill>
                      </a:endParaRPr>
                    </a:p>
                    <a:p>
                      <a:pPr algn="l"/>
                      <a:r>
                        <a:rPr kumimoji="1" lang="ja-JP" altLang="en-US" sz="1200" u="none" dirty="0" smtClean="0">
                          <a:solidFill>
                            <a:schemeClr val="tx1"/>
                          </a:solidFill>
                        </a:rPr>
                        <a:t>　</a:t>
                      </a:r>
                      <a:r>
                        <a:rPr kumimoji="1" lang="en-US" altLang="ja-JP" sz="1200" u="none" dirty="0" smtClean="0">
                          <a:solidFill>
                            <a:schemeClr val="tx1"/>
                          </a:solidFill>
                        </a:rPr>
                        <a:t>2008</a:t>
                      </a:r>
                      <a:r>
                        <a:rPr kumimoji="1" lang="ja-JP" altLang="en-US" sz="1200" u="none" dirty="0" smtClean="0">
                          <a:solidFill>
                            <a:schemeClr val="tx1"/>
                          </a:solidFill>
                        </a:rPr>
                        <a:t>年　</a:t>
                      </a:r>
                      <a:r>
                        <a:rPr kumimoji="1" lang="en-US" altLang="ja-JP" sz="1200" u="none" dirty="0" smtClean="0">
                          <a:solidFill>
                            <a:schemeClr val="tx1"/>
                          </a:solidFill>
                        </a:rPr>
                        <a:t>104788</a:t>
                      </a:r>
                      <a:r>
                        <a:rPr kumimoji="1" lang="ja-JP" altLang="en-US" sz="1200" u="none" dirty="0" smtClean="0">
                          <a:solidFill>
                            <a:schemeClr val="tx1"/>
                          </a:solidFill>
                        </a:rPr>
                        <a:t>件</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en-US" altLang="ja-JP" sz="1200" u="none" dirty="0" smtClean="0">
                          <a:solidFill>
                            <a:schemeClr val="tx1"/>
                          </a:solidFill>
                        </a:rPr>
                        <a:t>※ </a:t>
                      </a:r>
                      <a:r>
                        <a:rPr kumimoji="1" lang="ja-JP" altLang="en-US" sz="1200" u="none" dirty="0" smtClean="0">
                          <a:solidFill>
                            <a:schemeClr val="tx1"/>
                          </a:solidFill>
                        </a:rPr>
                        <a:t>東京▲約</a:t>
                      </a:r>
                      <a:r>
                        <a:rPr kumimoji="1" lang="en-US" altLang="ja-JP" sz="1200" u="none" dirty="0" smtClean="0">
                          <a:solidFill>
                            <a:schemeClr val="tx1"/>
                          </a:solidFill>
                        </a:rPr>
                        <a:t>21</a:t>
                      </a:r>
                      <a:r>
                        <a:rPr kumimoji="1" lang="ja-JP" altLang="en-US" sz="1200" u="none" dirty="0" smtClean="0">
                          <a:solidFill>
                            <a:schemeClr val="tx1"/>
                          </a:solidFill>
                        </a:rPr>
                        <a:t>％</a:t>
                      </a:r>
                      <a:endParaRPr kumimoji="1" lang="en-US" altLang="ja-JP" sz="1200" u="none" dirty="0" smtClean="0">
                        <a:solidFill>
                          <a:schemeClr val="tx1"/>
                        </a:solidFill>
                      </a:endParaRPr>
                    </a:p>
                    <a:p>
                      <a:pPr algn="l"/>
                      <a:r>
                        <a:rPr kumimoji="1" lang="en-US" altLang="ja-JP" sz="1200" u="none" dirty="0" smtClean="0">
                          <a:solidFill>
                            <a:schemeClr val="tx1"/>
                          </a:solidFill>
                        </a:rPr>
                        <a:t>    2008</a:t>
                      </a:r>
                      <a:r>
                        <a:rPr kumimoji="1" lang="ja-JP" altLang="en-US" sz="1200" u="none" dirty="0" smtClean="0">
                          <a:solidFill>
                            <a:schemeClr val="tx1"/>
                          </a:solidFill>
                        </a:rPr>
                        <a:t>年</a:t>
                      </a:r>
                      <a:r>
                        <a:rPr kumimoji="1" lang="en-US" altLang="ja-JP" sz="1200" u="none" dirty="0" smtClean="0">
                          <a:solidFill>
                            <a:schemeClr val="tx1"/>
                          </a:solidFill>
                        </a:rPr>
                        <a:t> 83,470</a:t>
                      </a:r>
                      <a:r>
                        <a:rPr kumimoji="1" lang="ja-JP" altLang="en-US" sz="1200" u="none" dirty="0" smtClean="0">
                          <a:solidFill>
                            <a:schemeClr val="tx1"/>
                          </a:solidFill>
                        </a:rPr>
                        <a:t>件</a:t>
                      </a:r>
                      <a:endParaRPr kumimoji="1" lang="en-US" altLang="ja-JP" sz="1200" u="none" dirty="0" smtClean="0">
                        <a:solidFill>
                          <a:schemeClr val="tx1"/>
                        </a:solidFill>
                      </a:endParaRPr>
                    </a:p>
                    <a:p>
                      <a:pPr algn="l"/>
                      <a:r>
                        <a:rPr kumimoji="1" lang="ja-JP" altLang="en-US" sz="1200" u="none" dirty="0" smtClean="0">
                          <a:solidFill>
                            <a:schemeClr val="tx1"/>
                          </a:solidFill>
                        </a:rPr>
                        <a:t>　→</a:t>
                      </a:r>
                      <a:r>
                        <a:rPr kumimoji="1" lang="en-US" altLang="ja-JP" sz="1200" u="none" dirty="0" smtClean="0">
                          <a:solidFill>
                            <a:schemeClr val="tx1"/>
                          </a:solidFill>
                        </a:rPr>
                        <a:t>2013</a:t>
                      </a:r>
                      <a:r>
                        <a:rPr kumimoji="1" lang="ja-JP" altLang="en-US" sz="1200" u="none" dirty="0" smtClean="0">
                          <a:solidFill>
                            <a:schemeClr val="tx1"/>
                          </a:solidFill>
                        </a:rPr>
                        <a:t>年　</a:t>
                      </a:r>
                      <a:r>
                        <a:rPr kumimoji="1" lang="en-US" altLang="ja-JP" sz="1200" u="none" dirty="0" smtClean="0">
                          <a:solidFill>
                            <a:schemeClr val="tx1"/>
                          </a:solidFill>
                        </a:rPr>
                        <a:t>65805</a:t>
                      </a:r>
                      <a:r>
                        <a:rPr kumimoji="1" lang="ja-JP" altLang="en-US" sz="1200" u="none" dirty="0" smtClean="0">
                          <a:solidFill>
                            <a:schemeClr val="tx1"/>
                          </a:solidFill>
                        </a:rPr>
                        <a:t>件</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en-US" altLang="ja-JP" sz="900" u="none" dirty="0" smtClean="0">
                          <a:solidFill>
                            <a:schemeClr val="tx1"/>
                          </a:solidFill>
                        </a:rPr>
                        <a:t>※</a:t>
                      </a:r>
                      <a:r>
                        <a:rPr kumimoji="1" lang="ja-JP" altLang="en-US" sz="900" u="none" dirty="0" smtClean="0">
                          <a:solidFill>
                            <a:schemeClr val="tx1"/>
                          </a:solidFill>
                        </a:rPr>
                        <a:t>認知件数は平成</a:t>
                      </a:r>
                      <a:r>
                        <a:rPr kumimoji="1" lang="en-US" altLang="ja-JP" sz="900" u="none" dirty="0" smtClean="0">
                          <a:solidFill>
                            <a:schemeClr val="tx1"/>
                          </a:solidFill>
                        </a:rPr>
                        <a:t>26</a:t>
                      </a:r>
                      <a:r>
                        <a:rPr kumimoji="1" lang="ja-JP" altLang="en-US" sz="900" u="none" dirty="0" smtClean="0">
                          <a:solidFill>
                            <a:schemeClr val="tx1"/>
                          </a:solidFill>
                        </a:rPr>
                        <a:t>年</a:t>
                      </a:r>
                      <a:r>
                        <a:rPr kumimoji="1" lang="en-US" altLang="ja-JP" sz="900" u="none" dirty="0" smtClean="0">
                          <a:solidFill>
                            <a:schemeClr val="tx1"/>
                          </a:solidFill>
                        </a:rPr>
                        <a:t>8</a:t>
                      </a:r>
                      <a:r>
                        <a:rPr kumimoji="1" lang="ja-JP" altLang="en-US" sz="900" u="none" dirty="0" smtClean="0">
                          <a:solidFill>
                            <a:schemeClr val="tx1"/>
                          </a:solidFill>
                        </a:rPr>
                        <a:t>月</a:t>
                      </a:r>
                      <a:r>
                        <a:rPr kumimoji="1" lang="en-US" altLang="ja-JP" sz="900" u="none" dirty="0" smtClean="0">
                          <a:solidFill>
                            <a:schemeClr val="tx1"/>
                          </a:solidFill>
                        </a:rPr>
                        <a:t>1</a:t>
                      </a:r>
                      <a:r>
                        <a:rPr kumimoji="1" lang="ja-JP" altLang="en-US" sz="900" u="none" dirty="0" smtClean="0">
                          <a:solidFill>
                            <a:schemeClr val="tx1"/>
                          </a:solidFill>
                        </a:rPr>
                        <a:t>日現在（暫定値）である。</a:t>
                      </a:r>
                      <a:endParaRPr kumimoji="1" lang="en-US" altLang="ja-JP" sz="900" u="none" dirty="0" smtClean="0">
                        <a:solidFill>
                          <a:schemeClr val="tx1"/>
                        </a:solidFill>
                      </a:endParaRPr>
                    </a:p>
                    <a:p>
                      <a:pPr algn="l"/>
                      <a:endParaRPr kumimoji="1" lang="en-US" altLang="ja-JP" sz="1200" u="none"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189</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Ｂ（４６）</a:t>
            </a:r>
            <a:endParaRPr lang="en-US" altLang="ja-JP" sz="1400" u="sng" dirty="0" smtClean="0"/>
          </a:p>
        </p:txBody>
      </p:sp>
    </p:spTree>
    <p:extLst>
      <p:ext uri="{BB962C8B-B14F-4D97-AF65-F5344CB8AC3E}">
        <p14:creationId xmlns:p14="http://schemas.microsoft.com/office/powerpoint/2010/main" val="33410136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lang="ja-JP" altLang="en-US" sz="1600" u="sng" dirty="0" smtClean="0">
                <a:solidFill>
                  <a:prstClr val="black"/>
                </a:solidFill>
              </a:rPr>
              <a:t>子ども・若者自立支援センターでのひきこもり青少年などへの対策</a:t>
            </a:r>
            <a:endParaRPr lang="en-US" altLang="ja-JP" sz="1600" u="sng" dirty="0" smtClean="0">
              <a:solidFill>
                <a:prstClr val="black"/>
              </a:solidFill>
            </a:endParaRPr>
          </a:p>
        </p:txBody>
      </p:sp>
      <p:sp>
        <p:nvSpPr>
          <p:cNvPr id="5" name="テキスト ボックス 4"/>
          <p:cNvSpPr txBox="1"/>
          <p:nvPr/>
        </p:nvSpPr>
        <p:spPr>
          <a:xfrm>
            <a:off x="0" y="476672"/>
            <a:ext cx="2411760" cy="5909310"/>
          </a:xfrm>
          <a:prstGeom prst="rect">
            <a:avLst/>
          </a:prstGeom>
          <a:noFill/>
        </p:spPr>
        <p:txBody>
          <a:bodyPr wrap="square" rtlCol="0">
            <a:spAutoFit/>
          </a:bodyPr>
          <a:lstStyle/>
          <a:p>
            <a:r>
              <a:rPr lang="ja-JP" altLang="en-US" sz="1400" dirty="0" smtClean="0"/>
              <a:t>①分野：教育・学校・青少年</a:t>
            </a:r>
            <a:endParaRPr lang="en-US" altLang="ja-JP" sz="1400" dirty="0" smtClean="0"/>
          </a:p>
          <a:p>
            <a:endParaRPr lang="en-US" altLang="ja-JP" sz="1400" dirty="0"/>
          </a:p>
          <a:p>
            <a:r>
              <a:rPr lang="ja-JP" altLang="en-US" sz="1400" dirty="0" smtClean="0"/>
              <a:t>②タイプ</a:t>
            </a:r>
            <a:endParaRPr lang="en-US" altLang="ja-JP" sz="1400" dirty="0" smtClean="0"/>
          </a:p>
          <a:p>
            <a:r>
              <a:rPr lang="ja-JP" altLang="en-US" sz="1400" dirty="0"/>
              <a:t>　</a:t>
            </a:r>
            <a:r>
              <a:rPr lang="ja-JP" altLang="en-US" sz="1400" dirty="0" smtClean="0"/>
              <a:t>　☑　政策の刷新</a:t>
            </a:r>
            <a:endParaRPr lang="en-US" altLang="ja-JP" sz="1400" dirty="0" smtClean="0"/>
          </a:p>
          <a:p>
            <a:r>
              <a:rPr lang="ja-JP" altLang="en-US" sz="1400" dirty="0"/>
              <a:t>　</a:t>
            </a:r>
            <a:r>
              <a:rPr lang="ja-JP" altLang="en-US" sz="1400" dirty="0" smtClean="0"/>
              <a:t>　□　執行の刷新</a:t>
            </a:r>
            <a:endParaRPr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a:t>
            </a:r>
            <a:r>
              <a:rPr lang="ja-JP" altLang="en-US" sz="1400" dirty="0"/>
              <a:t> </a:t>
            </a:r>
            <a:r>
              <a:rPr lang="ja-JP" altLang="en-US" sz="1400" dirty="0" smtClean="0"/>
              <a:t>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lang="en-US" altLang="ja-JP" sz="1400" dirty="0"/>
          </a:p>
          <a:p>
            <a:r>
              <a:rPr lang="ja-JP" altLang="en-US" sz="1400" dirty="0" smtClean="0"/>
              <a:t>④担当部局</a:t>
            </a:r>
            <a:endParaRPr lang="en-US" altLang="ja-JP" sz="1400" dirty="0" smtClean="0"/>
          </a:p>
          <a:p>
            <a:r>
              <a:rPr lang="ja-JP" altLang="en-US" sz="1400" dirty="0" smtClean="0"/>
              <a:t>　　府　　危機管理</a:t>
            </a:r>
            <a:r>
              <a:rPr lang="ja-JP" altLang="en-US" sz="1400" dirty="0"/>
              <a:t>監</a:t>
            </a:r>
            <a:endParaRPr lang="en-US" altLang="ja-JP" sz="1400" dirty="0" smtClean="0"/>
          </a:p>
          <a:p>
            <a:r>
              <a:rPr lang="ja-JP" altLang="en-US" sz="1400" dirty="0"/>
              <a:t>　</a:t>
            </a:r>
            <a:r>
              <a:rPr lang="ja-JP" altLang="en-US" sz="1400" dirty="0" smtClean="0"/>
              <a:t>　</a:t>
            </a:r>
            <a:endParaRPr lang="en-US" altLang="ja-JP" sz="1400" dirty="0" smtClean="0"/>
          </a:p>
          <a:p>
            <a:endParaRPr lang="en-US" altLang="ja-JP" sz="1400" dirty="0"/>
          </a:p>
          <a:p>
            <a:r>
              <a:rPr lang="ja-JP" altLang="en-US" sz="1400" dirty="0" smtClean="0"/>
              <a:t>⑤時期</a:t>
            </a:r>
            <a:endParaRPr lang="en-US" altLang="ja-JP" sz="1400" dirty="0" smtClean="0"/>
          </a:p>
          <a:p>
            <a:r>
              <a:rPr lang="ja-JP" altLang="en-US" sz="1400" dirty="0"/>
              <a:t>　</a:t>
            </a:r>
            <a:r>
              <a:rPr lang="en-US" altLang="ja-JP" sz="1400" dirty="0"/>
              <a:t>2010</a:t>
            </a:r>
            <a:r>
              <a:rPr lang="ja-JP" altLang="en-US" sz="1400" dirty="0" smtClean="0"/>
              <a:t>年</a:t>
            </a:r>
            <a:r>
              <a:rPr lang="en-US" altLang="ja-JP" sz="1400" dirty="0" smtClean="0"/>
              <a:t>3</a:t>
            </a:r>
            <a:r>
              <a:rPr lang="ja-JP" altLang="en-US" sz="1400" dirty="0" smtClean="0"/>
              <a:t>月</a:t>
            </a:r>
            <a:endParaRPr lang="ja-JP" altLang="en-US" sz="1400" dirty="0"/>
          </a:p>
          <a:p>
            <a:r>
              <a:rPr lang="ja-JP" altLang="en-US" sz="1400" dirty="0"/>
              <a:t>　　こども・未来</a:t>
            </a:r>
            <a:r>
              <a:rPr lang="ja-JP" altLang="en-US" sz="1400" dirty="0" smtClean="0"/>
              <a:t>プラン後期計</a:t>
            </a:r>
            <a:endParaRPr lang="en-US" altLang="ja-JP" sz="1400" dirty="0" smtClean="0"/>
          </a:p>
          <a:p>
            <a:r>
              <a:rPr lang="ja-JP" altLang="en-US" sz="1400" dirty="0" smtClean="0"/>
              <a:t>　　画策定</a:t>
            </a:r>
            <a:endParaRPr lang="en-US" altLang="ja-JP" sz="1400" dirty="0" smtClean="0"/>
          </a:p>
          <a:p>
            <a:r>
              <a:rPr lang="ja-JP" altLang="en-US" sz="1400" dirty="0"/>
              <a:t>　</a:t>
            </a:r>
            <a:r>
              <a:rPr lang="en-US" altLang="ja-JP" sz="1400" dirty="0" smtClean="0"/>
              <a:t>2010</a:t>
            </a:r>
            <a:r>
              <a:rPr lang="ja-JP" altLang="en-US" sz="1400" dirty="0" smtClean="0"/>
              <a:t>年</a:t>
            </a:r>
            <a:r>
              <a:rPr lang="en-US" altLang="ja-JP" sz="1400" dirty="0" smtClean="0"/>
              <a:t>4</a:t>
            </a:r>
            <a:r>
              <a:rPr lang="ja-JP" altLang="en-US" sz="1400" dirty="0" smtClean="0"/>
              <a:t>月</a:t>
            </a:r>
            <a:endParaRPr lang="en-US" altLang="ja-JP" sz="1400" dirty="0" smtClean="0"/>
          </a:p>
          <a:p>
            <a:r>
              <a:rPr lang="ja-JP" altLang="en-US" sz="1400" dirty="0"/>
              <a:t>　</a:t>
            </a:r>
            <a:r>
              <a:rPr lang="ja-JP" altLang="en-US" sz="1400" dirty="0" smtClean="0"/>
              <a:t>　子ども・若者育成支援推</a:t>
            </a:r>
            <a:endParaRPr lang="en-US" altLang="ja-JP" sz="1400" dirty="0" smtClean="0"/>
          </a:p>
          <a:p>
            <a:r>
              <a:rPr lang="ja-JP" altLang="en-US" sz="1400" dirty="0"/>
              <a:t>　</a:t>
            </a:r>
            <a:r>
              <a:rPr lang="ja-JP" altLang="en-US" sz="1400" dirty="0" smtClean="0"/>
              <a:t>　進法施行</a:t>
            </a:r>
            <a:endParaRPr lang="en-US" altLang="ja-JP" sz="1400" dirty="0" smtClean="0"/>
          </a:p>
          <a:p>
            <a:r>
              <a:rPr lang="ja-JP" altLang="en-US" sz="1400" dirty="0"/>
              <a:t>　</a:t>
            </a:r>
            <a:r>
              <a:rPr lang="en-US" altLang="ja-JP" sz="1400" dirty="0" smtClean="0"/>
              <a:t>2010</a:t>
            </a:r>
            <a:r>
              <a:rPr lang="ja-JP" altLang="en-US" sz="1400" dirty="0" smtClean="0"/>
              <a:t>年</a:t>
            </a:r>
            <a:r>
              <a:rPr lang="en-US" altLang="ja-JP" sz="1400" dirty="0" smtClean="0"/>
              <a:t>7</a:t>
            </a:r>
            <a:r>
              <a:rPr lang="ja-JP" altLang="en-US" sz="1400" dirty="0" smtClean="0"/>
              <a:t>月</a:t>
            </a:r>
            <a:endParaRPr lang="en-US" altLang="ja-JP" sz="1400" dirty="0" smtClean="0"/>
          </a:p>
          <a:p>
            <a:r>
              <a:rPr lang="ja-JP" altLang="en-US" sz="1400" dirty="0"/>
              <a:t>　</a:t>
            </a:r>
            <a:r>
              <a:rPr lang="ja-JP" altLang="en-US" sz="1400" dirty="0" smtClean="0"/>
              <a:t>　子ども・若者ビジョン策定</a:t>
            </a:r>
            <a:endParaRPr lang="en-US" altLang="ja-JP" sz="1400" dirty="0" smtClean="0"/>
          </a:p>
          <a:p>
            <a:r>
              <a:rPr lang="ja-JP" altLang="en-US" sz="1400" dirty="0"/>
              <a:t>　</a:t>
            </a:r>
          </a:p>
        </p:txBody>
      </p:sp>
      <p:graphicFrame>
        <p:nvGraphicFramePr>
          <p:cNvPr id="6" name="表 5"/>
          <p:cNvGraphicFramePr>
            <a:graphicFrameLocks noGrp="1"/>
          </p:cNvGraphicFramePr>
          <p:nvPr>
            <p:extLst>
              <p:ext uri="{D42A27DB-BD31-4B8C-83A1-F6EECF244321}">
                <p14:modId xmlns:p14="http://schemas.microsoft.com/office/powerpoint/2010/main" val="3962444339"/>
              </p:ext>
            </p:extLst>
          </p:nvPr>
        </p:nvGraphicFramePr>
        <p:xfrm>
          <a:off x="2267744" y="4766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t>・ひきこもり青少年は、　</a:t>
                      </a:r>
                      <a:endParaRPr kumimoji="1" lang="en-US" altLang="ja-JP" sz="1200" dirty="0" smtClean="0"/>
                    </a:p>
                    <a:p>
                      <a:pPr algn="l"/>
                      <a:r>
                        <a:rPr kumimoji="1" lang="ja-JP" altLang="en-US" sz="1200" dirty="0" smtClean="0"/>
                        <a:t>　全国　</a:t>
                      </a:r>
                      <a:r>
                        <a:rPr kumimoji="1" lang="en-US" altLang="ja-JP" sz="1200" dirty="0" smtClean="0"/>
                        <a:t>69.6</a:t>
                      </a:r>
                      <a:r>
                        <a:rPr kumimoji="1" lang="ja-JP" altLang="en-US" sz="1200" dirty="0" smtClean="0"/>
                        <a:t>万人</a:t>
                      </a:r>
                      <a:endParaRPr kumimoji="1" lang="en-US" altLang="ja-JP" sz="1200" dirty="0" smtClean="0"/>
                    </a:p>
                    <a:p>
                      <a:pPr algn="l"/>
                      <a:r>
                        <a:rPr kumimoji="1" lang="ja-JP" altLang="en-US" sz="1200" dirty="0" smtClean="0"/>
                        <a:t>　府内　　約</a:t>
                      </a:r>
                      <a:r>
                        <a:rPr kumimoji="1" lang="en-US" altLang="ja-JP" sz="1200" dirty="0" smtClean="0"/>
                        <a:t>5</a:t>
                      </a:r>
                      <a:r>
                        <a:rPr kumimoji="1" lang="ja-JP" altLang="en-US" sz="1200" dirty="0" smtClean="0"/>
                        <a:t>万人　　　　と推計されるが、予防としての不登校対応から地域での発見、社会的自立に向けた支援までの一貫した取り組み体制がなかった。</a:t>
                      </a:r>
                      <a:endParaRPr kumimoji="1" lang="en-US" altLang="ja-JP" sz="1200" dirty="0" smtClean="0"/>
                    </a:p>
                    <a:p>
                      <a:pPr algn="l"/>
                      <a:endParaRPr kumimoji="1" lang="en-US" altLang="ja-JP" sz="1200" dirty="0" smtClean="0"/>
                    </a:p>
                    <a:p>
                      <a:pPr algn="l"/>
                      <a:r>
                        <a:rPr kumimoji="1" lang="ja-JP" altLang="en-US" sz="1200" dirty="0" smtClean="0"/>
                        <a:t>・高校・大学を中退してしまうと、支援を受けるための契機がなくなり問題が潜在化。</a:t>
                      </a:r>
                      <a:endParaRPr kumimoji="1" lang="en-US" altLang="ja-JP" sz="1200" dirty="0" smtClean="0"/>
                    </a:p>
                    <a:p>
                      <a:pPr algn="l"/>
                      <a:r>
                        <a:rPr kumimoji="1" lang="ja-JP" altLang="en-US" sz="1200" dirty="0" smtClean="0"/>
                        <a:t>加えて支援にあたる</a:t>
                      </a:r>
                      <a:r>
                        <a:rPr kumimoji="1" lang="en-US" altLang="ja-JP" sz="1200" dirty="0" smtClean="0"/>
                        <a:t>NPO</a:t>
                      </a:r>
                      <a:r>
                        <a:rPr kumimoji="1" lang="ja-JP" altLang="en-US" sz="1200" dirty="0" smtClean="0"/>
                        <a:t>等の社会的資源が不足している状況にある。</a:t>
                      </a:r>
                      <a:endParaRPr kumimoji="1" lang="en-US" altLang="ja-JP" sz="1200" dirty="0" smtClean="0"/>
                    </a:p>
                    <a:p>
                      <a:pPr algn="l"/>
                      <a:endParaRPr kumimoji="1" lang="en-US" altLang="ja-JP" sz="1200" dirty="0" smtClean="0"/>
                    </a:p>
                    <a:p>
                      <a:pPr algn="l"/>
                      <a:r>
                        <a:rPr kumimoji="1" lang="ja-JP" altLang="en-US" sz="1200" dirty="0" smtClean="0"/>
                        <a:t>・結果として、将来の生活保護受給者数の増加がなど社会問題化が予想されていたが、総合的な取り組みが遅れていた。</a:t>
                      </a:r>
                      <a:endParaRPr kumimoji="1" lang="en-US" altLang="ja-JP" sz="1200" dirty="0" smtClean="0"/>
                    </a:p>
                    <a:p>
                      <a:pPr algn="l"/>
                      <a:endParaRPr kumimoji="1" lang="en-US" altLang="ja-JP" sz="1200" dirty="0" smtClean="0"/>
                    </a:p>
                    <a:p>
                      <a:pPr algn="l"/>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・ひきこもり青少年を地域で早期発見・支援するシステムの構築</a:t>
                      </a:r>
                      <a:endParaRPr kumimoji="1" lang="en-US" altLang="ja-JP" sz="1200" dirty="0" smtClean="0"/>
                    </a:p>
                    <a:p>
                      <a:pPr algn="l"/>
                      <a:r>
                        <a:rPr kumimoji="1" lang="ja-JP" altLang="en-US" sz="1200" dirty="0" smtClean="0"/>
                        <a:t>　　　　　　　　</a:t>
                      </a:r>
                      <a:r>
                        <a:rPr kumimoji="1" lang="en-US" altLang="ja-JP" sz="1200" dirty="0" smtClean="0"/>
                        <a:t>【</a:t>
                      </a:r>
                      <a:r>
                        <a:rPr kumimoji="1" lang="ja-JP" altLang="en-US" sz="1200" dirty="0" smtClean="0"/>
                        <a:t>大阪発</a:t>
                      </a:r>
                      <a:r>
                        <a:rPr kumimoji="1" lang="en-US" altLang="ja-JP" sz="1200" dirty="0" smtClean="0"/>
                        <a:t>】</a:t>
                      </a:r>
                    </a:p>
                    <a:p>
                      <a:pPr algn="l"/>
                      <a:r>
                        <a:rPr kumimoji="1" lang="ja-JP" altLang="en-US" sz="1200" dirty="0" smtClean="0"/>
                        <a:t>（取組み</a:t>
                      </a:r>
                      <a:r>
                        <a:rPr kumimoji="1" lang="en-US" altLang="ja-JP" sz="1200" dirty="0" smtClean="0"/>
                        <a:t>1</a:t>
                      </a:r>
                      <a:r>
                        <a:rPr kumimoji="1" lang="ja-JP" altLang="en-US" sz="1200" dirty="0" smtClean="0"/>
                        <a:t>）</a:t>
                      </a:r>
                      <a:endParaRPr kumimoji="1" lang="en-US" altLang="ja-JP" sz="1200" dirty="0" smtClean="0"/>
                    </a:p>
                    <a:p>
                      <a:pPr algn="l"/>
                      <a:r>
                        <a:rPr kumimoji="1" lang="ja-JP" altLang="en-US" sz="1200" dirty="0" smtClean="0"/>
                        <a:t>福祉、保健・医療の関係機関や</a:t>
                      </a:r>
                      <a:r>
                        <a:rPr kumimoji="1" lang="en-US" altLang="ja-JP" sz="1200" dirty="0" smtClean="0"/>
                        <a:t>NPO</a:t>
                      </a:r>
                      <a:r>
                        <a:rPr kumimoji="1" lang="ja-JP" altLang="en-US" sz="1200" dirty="0" smtClean="0"/>
                        <a:t>団体との連携を通じて、ひきこもり青少年に対する総合的な支援体制を整備</a:t>
                      </a:r>
                      <a:endParaRPr kumimoji="1" lang="en-US" altLang="ja-JP" sz="1200" dirty="0" smtClean="0"/>
                    </a:p>
                    <a:p>
                      <a:pPr algn="l"/>
                      <a:endParaRPr kumimoji="1" lang="en-US" altLang="ja-JP" sz="1200" dirty="0" smtClean="0"/>
                    </a:p>
                    <a:p>
                      <a:pPr algn="l"/>
                      <a:r>
                        <a:rPr kumimoji="1" lang="ja-JP" altLang="en-US" sz="1200" dirty="0" smtClean="0"/>
                        <a:t>（取組み</a:t>
                      </a:r>
                      <a:r>
                        <a:rPr kumimoji="1" lang="en-US" altLang="ja-JP" sz="1200" dirty="0" smtClean="0"/>
                        <a:t>2</a:t>
                      </a:r>
                      <a:r>
                        <a:rPr kumimoji="1" lang="ja-JP" altLang="en-US" sz="1200" dirty="0" smtClean="0"/>
                        <a:t>）</a:t>
                      </a:r>
                      <a:endParaRPr kumimoji="1" lang="en-US" altLang="ja-JP" sz="1200" dirty="0" smtClean="0"/>
                    </a:p>
                    <a:p>
                      <a:pPr algn="l"/>
                      <a:r>
                        <a:rPr kumimoji="1" lang="ja-JP" altLang="en-US" sz="1200" dirty="0" smtClean="0"/>
                        <a:t>市町村を核として、学校、民生委員、福祉事務所等からなる「地域支援ネットワーク」を構築し、ひきこもり青少年の早期発見・支援体制を構築</a:t>
                      </a:r>
                      <a:endParaRPr kumimoji="1" lang="en-US" altLang="ja-JP" sz="1200" dirty="0" smtClean="0"/>
                    </a:p>
                    <a:p>
                      <a:pPr algn="l"/>
                      <a:endParaRPr kumimoji="1" lang="en-US" altLang="ja-JP" sz="1200" dirty="0" smtClean="0"/>
                    </a:p>
                    <a:p>
                      <a:pPr algn="l"/>
                      <a:endParaRPr kumimoji="1" lang="en-US" altLang="ja-JP" sz="1200" dirty="0" smtClean="0"/>
                    </a:p>
                    <a:p>
                      <a:pPr algn="l"/>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u="none" dirty="0" smtClean="0">
                          <a:solidFill>
                            <a:schemeClr val="tx1"/>
                          </a:solidFill>
                        </a:rPr>
                        <a:t>・府内</a:t>
                      </a:r>
                      <a:r>
                        <a:rPr kumimoji="1" lang="en-US" altLang="ja-JP" sz="1200" u="none" dirty="0" smtClean="0">
                          <a:solidFill>
                            <a:schemeClr val="tx1"/>
                          </a:solidFill>
                        </a:rPr>
                        <a:t>10</a:t>
                      </a:r>
                      <a:r>
                        <a:rPr kumimoji="1" lang="ja-JP" altLang="en-US" sz="1200" u="none" dirty="0" smtClean="0">
                          <a:solidFill>
                            <a:schemeClr val="tx1"/>
                          </a:solidFill>
                        </a:rPr>
                        <a:t>か所に</a:t>
                      </a:r>
                      <a:r>
                        <a:rPr kumimoji="1" lang="en-US" altLang="ja-JP" sz="1200" u="none" dirty="0" smtClean="0">
                          <a:solidFill>
                            <a:schemeClr val="tx1"/>
                          </a:solidFill>
                        </a:rPr>
                        <a:t>NPO</a:t>
                      </a:r>
                      <a:r>
                        <a:rPr kumimoji="1" lang="ja-JP" altLang="en-US" sz="1200" u="none" dirty="0" smtClean="0">
                          <a:solidFill>
                            <a:schemeClr val="tx1"/>
                          </a:solidFill>
                        </a:rPr>
                        <a:t>等が運営する「子ども・若者自立支援センター」を開設。</a:t>
                      </a:r>
                      <a:endParaRPr kumimoji="1" lang="en-US" altLang="ja-JP" sz="1200" u="none" dirty="0" smtClean="0">
                        <a:solidFill>
                          <a:schemeClr val="tx1"/>
                        </a:solidFill>
                      </a:endParaRPr>
                    </a:p>
                    <a:p>
                      <a:pPr algn="l"/>
                      <a:r>
                        <a:rPr kumimoji="1" lang="ja-JP" altLang="en-US" sz="1200" u="none" dirty="0" smtClean="0">
                          <a:solidFill>
                            <a:schemeClr val="tx1"/>
                          </a:solidFill>
                        </a:rPr>
                        <a:t>（府は運営</a:t>
                      </a:r>
                      <a:r>
                        <a:rPr kumimoji="1" lang="en-US" altLang="ja-JP" sz="1200" u="none" dirty="0" smtClean="0">
                          <a:solidFill>
                            <a:schemeClr val="tx1"/>
                          </a:solidFill>
                        </a:rPr>
                        <a:t>NPO</a:t>
                      </a:r>
                      <a:r>
                        <a:rPr kumimoji="1" lang="ja-JP" altLang="en-US" sz="1200" u="none" dirty="0" smtClean="0">
                          <a:solidFill>
                            <a:schemeClr val="tx1"/>
                          </a:solidFill>
                        </a:rPr>
                        <a:t>に対して委託費を支払い）</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・府内</a:t>
                      </a:r>
                      <a:r>
                        <a:rPr kumimoji="1" lang="en-US" altLang="ja-JP" sz="1200" u="none" dirty="0" smtClean="0">
                          <a:solidFill>
                            <a:schemeClr val="tx1"/>
                          </a:solidFill>
                        </a:rPr>
                        <a:t>8</a:t>
                      </a:r>
                      <a:r>
                        <a:rPr kumimoji="1" lang="ja-JP" altLang="en-US" sz="1200" u="none" dirty="0" smtClean="0">
                          <a:solidFill>
                            <a:schemeClr val="tx1"/>
                          </a:solidFill>
                        </a:rPr>
                        <a:t>校と連携して、「高校中退・不登校フォローアップ事業」を実施。</a:t>
                      </a:r>
                      <a:endParaRPr kumimoji="1" lang="en-US" altLang="ja-JP" sz="1200" u="none" dirty="0" smtClean="0">
                        <a:solidFill>
                          <a:schemeClr val="tx1"/>
                        </a:solidFill>
                      </a:endParaRPr>
                    </a:p>
                    <a:p>
                      <a:pPr algn="l"/>
                      <a:r>
                        <a:rPr kumimoji="1" lang="ja-JP" altLang="en-US" sz="1200" u="none" dirty="0" smtClean="0">
                          <a:solidFill>
                            <a:schemeClr val="tx1"/>
                          </a:solidFill>
                        </a:rPr>
                        <a:t>（府は相談支援員の人件費等を負担）</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・ひきこもりや高校中退、不登校など、直ちに一般就労に従事することが困難な若者が就労経験を積むための「中間的就労の場づくり支援事業」を実施</a:t>
                      </a:r>
                      <a:endParaRPr kumimoji="1" lang="en-US" altLang="ja-JP" sz="12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（府は運営</a:t>
                      </a:r>
                      <a:r>
                        <a:rPr kumimoji="1" lang="en-US" altLang="ja-JP" sz="1200" u="none" dirty="0" smtClean="0">
                          <a:solidFill>
                            <a:schemeClr val="tx1"/>
                          </a:solidFill>
                        </a:rPr>
                        <a:t>NPO</a:t>
                      </a:r>
                      <a:r>
                        <a:rPr kumimoji="1" lang="ja-JP" altLang="en-US" sz="1200" u="none" dirty="0" smtClean="0">
                          <a:solidFill>
                            <a:schemeClr val="tx1"/>
                          </a:solidFill>
                        </a:rPr>
                        <a:t>等に対して委託費を支払い）</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・ひきこもり青少年の早期発見のため、民生委員・児童委員向け研修会を実施。</a:t>
                      </a:r>
                      <a:endParaRPr kumimoji="1" lang="en-US" altLang="ja-JP" sz="1200" u="none"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u="none" dirty="0" smtClean="0">
                          <a:solidFill>
                            <a:schemeClr val="tx1"/>
                          </a:solidFill>
                        </a:rPr>
                        <a:t>・大阪府ひきこもり青少年支援市町村連絡会や支援センターの充実など市町村と連携した地域支援ネットワークを推進</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・民生委員・児童委員や高校などと連携したひきこもり青少年や中退・不登校者等に対する支援の仕組みを構築。</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a:t>
                      </a:r>
                      <a:r>
                        <a:rPr kumimoji="1" lang="en-US" altLang="ja-JP" sz="1200" u="none" dirty="0" smtClean="0">
                          <a:solidFill>
                            <a:schemeClr val="tx1"/>
                          </a:solidFill>
                        </a:rPr>
                        <a:t>2012</a:t>
                      </a:r>
                      <a:r>
                        <a:rPr kumimoji="1" lang="ja-JP" altLang="en-US" sz="1200" u="none" dirty="0" smtClean="0">
                          <a:solidFill>
                            <a:schemeClr val="tx1"/>
                          </a:solidFill>
                        </a:rPr>
                        <a:t>～</a:t>
                      </a:r>
                      <a:r>
                        <a:rPr kumimoji="1" lang="en-US" altLang="ja-JP" sz="1200" u="none" dirty="0" smtClean="0">
                          <a:solidFill>
                            <a:schemeClr val="tx1"/>
                          </a:solidFill>
                        </a:rPr>
                        <a:t>2013</a:t>
                      </a:r>
                      <a:r>
                        <a:rPr kumimoji="1" lang="ja-JP" altLang="en-US" sz="1200" u="none" dirty="0" smtClean="0">
                          <a:solidFill>
                            <a:schemeClr val="tx1"/>
                          </a:solidFill>
                        </a:rPr>
                        <a:t>年度の支援実績</a:t>
                      </a:r>
                      <a:endParaRPr kumimoji="1" lang="en-US" altLang="ja-JP" sz="1200" u="none" dirty="0" smtClean="0">
                        <a:solidFill>
                          <a:schemeClr val="tx1"/>
                        </a:solidFill>
                      </a:endParaRPr>
                    </a:p>
                    <a:p>
                      <a:pPr algn="l"/>
                      <a:r>
                        <a:rPr kumimoji="1" lang="ja-JP" altLang="en-US" sz="1200" u="none" dirty="0" smtClean="0">
                          <a:solidFill>
                            <a:schemeClr val="tx1"/>
                          </a:solidFill>
                        </a:rPr>
                        <a:t>延べ</a:t>
                      </a:r>
                      <a:r>
                        <a:rPr kumimoji="1" lang="en-US" altLang="ja-JP" sz="1200" u="none" dirty="0" smtClean="0">
                          <a:solidFill>
                            <a:schemeClr val="tx1"/>
                          </a:solidFill>
                        </a:rPr>
                        <a:t>17,482</a:t>
                      </a:r>
                      <a:r>
                        <a:rPr kumimoji="1" lang="ja-JP" altLang="en-US" sz="1200" u="none" dirty="0" smtClean="0">
                          <a:solidFill>
                            <a:schemeClr val="tx1"/>
                          </a:solidFill>
                        </a:rPr>
                        <a:t>人</a:t>
                      </a:r>
                      <a:endParaRPr kumimoji="1" lang="en-US" altLang="ja-JP" sz="1200" u="none" dirty="0" smtClean="0">
                        <a:solidFill>
                          <a:schemeClr val="tx1"/>
                        </a:solidFill>
                      </a:endParaRPr>
                    </a:p>
                    <a:p>
                      <a:pPr algn="l"/>
                      <a:endParaRPr kumimoji="1" lang="ja-JP" altLang="en-US" sz="1200" u="none"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lang="ja-JP" altLang="en-US" smtClean="0">
                <a:solidFill>
                  <a:prstClr val="black"/>
                </a:solidFill>
              </a:rPr>
              <a:pPr algn="r"/>
              <a:t>190</a:t>
            </a:fld>
            <a:endParaRPr lang="ja-JP" altLang="en-US" dirty="0">
              <a:solidFill>
                <a:prstClr val="black"/>
              </a:solidFill>
            </a:endParaRPr>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solidFill>
                  <a:prstClr val="black"/>
                </a:solidFill>
              </a:rPr>
              <a:t>Ｂ（４７）</a:t>
            </a:r>
            <a:endParaRPr lang="en-US" altLang="ja-JP" sz="1400" u="sng" dirty="0" smtClean="0">
              <a:solidFill>
                <a:prstClr val="black"/>
              </a:solidFill>
            </a:endParaRPr>
          </a:p>
        </p:txBody>
      </p:sp>
    </p:spTree>
    <p:extLst>
      <p:ext uri="{BB962C8B-B14F-4D97-AF65-F5344CB8AC3E}">
        <p14:creationId xmlns:p14="http://schemas.microsoft.com/office/powerpoint/2010/main" val="186936158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あい</a:t>
            </a:r>
            <a:r>
              <a:rPr kumimoji="1" lang="ja-JP" altLang="en-US" sz="1600" u="sng" dirty="0" err="1" smtClean="0"/>
              <a:t>りん</a:t>
            </a:r>
            <a:r>
              <a:rPr kumimoji="1" lang="ja-JP" altLang="en-US" sz="1600" u="sng" dirty="0" smtClean="0"/>
              <a:t>地域の環境整備における警察・区役所との連携・協力</a:t>
            </a:r>
            <a:endParaRPr kumimoji="1" lang="en-US" altLang="ja-JP" sz="1600" u="sng" dirty="0" smtClean="0"/>
          </a:p>
        </p:txBody>
      </p:sp>
      <p:sp>
        <p:nvSpPr>
          <p:cNvPr id="5" name="テキスト ボックス 4"/>
          <p:cNvSpPr txBox="1"/>
          <p:nvPr/>
        </p:nvSpPr>
        <p:spPr>
          <a:xfrm>
            <a:off x="0" y="476672"/>
            <a:ext cx="2411760" cy="5262979"/>
          </a:xfrm>
          <a:prstGeom prst="rect">
            <a:avLst/>
          </a:prstGeom>
          <a:noFill/>
        </p:spPr>
        <p:txBody>
          <a:bodyPr wrap="square" rtlCol="0">
            <a:spAutoFit/>
          </a:bodyPr>
          <a:lstStyle/>
          <a:p>
            <a:r>
              <a:rPr kumimoji="1" lang="ja-JP" altLang="en-US" sz="1400" dirty="0" smtClean="0"/>
              <a:t>①分野：</a:t>
            </a:r>
            <a:r>
              <a:rPr kumimoji="1" lang="ja-JP" altLang="en-US" sz="1400" spc="-150" dirty="0" smtClean="0"/>
              <a:t>防災・安全・危機管理</a:t>
            </a:r>
            <a:endParaRPr kumimoji="1" lang="en-US" altLang="ja-JP" sz="1400" spc="-15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smtClean="0"/>
              <a:t>政策企画</a:t>
            </a:r>
            <a:r>
              <a:rPr kumimoji="1" lang="ja-JP" altLang="en-US" sz="1400" dirty="0" smtClean="0"/>
              <a:t>部</a:t>
            </a:r>
            <a:endParaRPr kumimoji="1" lang="en-US" altLang="ja-JP" sz="1400" dirty="0" smtClean="0"/>
          </a:p>
          <a:p>
            <a:r>
              <a:rPr lang="ja-JP" altLang="en-US" sz="1400" dirty="0"/>
              <a:t>　</a:t>
            </a:r>
            <a:r>
              <a:rPr lang="ja-JP" altLang="en-US" sz="1400" dirty="0" smtClean="0"/>
              <a:t>　　　　  健康医療</a:t>
            </a:r>
            <a:r>
              <a:rPr lang="ja-JP" altLang="en-US" sz="1400" dirty="0"/>
              <a:t>部</a:t>
            </a:r>
            <a:endParaRPr kumimoji="1" lang="en-US" altLang="ja-JP" sz="1400" dirty="0" smtClean="0"/>
          </a:p>
          <a:p>
            <a:r>
              <a:rPr lang="ja-JP" altLang="en-US" sz="1400" dirty="0"/>
              <a:t>　</a:t>
            </a:r>
            <a:r>
              <a:rPr lang="ja-JP" altLang="en-US" sz="1400" dirty="0" smtClean="0"/>
              <a:t>　市　　政策企画室</a:t>
            </a:r>
            <a:endParaRPr lang="en-US" altLang="ja-JP" sz="1400" dirty="0" smtClean="0"/>
          </a:p>
          <a:p>
            <a:r>
              <a:rPr kumimoji="1" lang="ja-JP" altLang="en-US" sz="1400" dirty="0"/>
              <a:t>　</a:t>
            </a:r>
            <a:r>
              <a:rPr kumimoji="1" lang="ja-JP" altLang="en-US" sz="1400" dirty="0" smtClean="0"/>
              <a:t>　　　　  </a:t>
            </a:r>
            <a:r>
              <a:rPr lang="ja-JP" altLang="en-US" sz="1400" dirty="0" smtClean="0"/>
              <a:t>西成</a:t>
            </a:r>
            <a:r>
              <a:rPr lang="ja-JP" altLang="en-US" sz="1400" dirty="0"/>
              <a:t>区</a:t>
            </a:r>
            <a:r>
              <a:rPr lang="ja-JP" altLang="en-US" sz="1400" dirty="0" smtClean="0"/>
              <a:t>役所</a:t>
            </a:r>
            <a:endParaRPr lang="en-US" altLang="ja-JP" sz="1400" dirty="0" smtClean="0"/>
          </a:p>
          <a:p>
            <a:r>
              <a:rPr kumimoji="1" lang="ja-JP" altLang="en-US" sz="1400" dirty="0"/>
              <a:t>　</a:t>
            </a:r>
            <a:r>
              <a:rPr kumimoji="1" lang="ja-JP" altLang="en-US" sz="1400" dirty="0" smtClean="0"/>
              <a:t>　府警本部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smtClean="0"/>
              <a:t>　</a:t>
            </a:r>
            <a:r>
              <a:rPr lang="en-US" altLang="ja-JP" sz="1400" dirty="0"/>
              <a:t>2013</a:t>
            </a:r>
            <a:r>
              <a:rPr kumimoji="1" lang="ja-JP" altLang="en-US" sz="1400" dirty="0" smtClean="0"/>
              <a:t>年</a:t>
            </a:r>
            <a:r>
              <a:rPr lang="en-US" altLang="ja-JP" sz="1400" dirty="0" smtClean="0"/>
              <a:t>12</a:t>
            </a:r>
            <a:r>
              <a:rPr lang="ja-JP" altLang="en-US" sz="1400" dirty="0" smtClean="0"/>
              <a:t>月知事方針表明</a:t>
            </a:r>
            <a:endParaRPr lang="en-US" altLang="ja-JP" sz="1400" dirty="0" smtClean="0"/>
          </a:p>
          <a:p>
            <a:r>
              <a:rPr lang="ja-JP" altLang="en-US" sz="1400" dirty="0"/>
              <a:t>　</a:t>
            </a:r>
            <a:r>
              <a:rPr lang="en-US" altLang="ja-JP" sz="1400" dirty="0" smtClean="0"/>
              <a:t>2014</a:t>
            </a:r>
            <a:r>
              <a:rPr lang="ja-JP" altLang="en-US" sz="1400" dirty="0" smtClean="0"/>
              <a:t>年</a:t>
            </a:r>
            <a:r>
              <a:rPr lang="en-US" altLang="ja-JP" sz="1400" dirty="0" smtClean="0"/>
              <a:t>4</a:t>
            </a:r>
            <a:r>
              <a:rPr lang="ja-JP" altLang="en-US" sz="1400" dirty="0" smtClean="0"/>
              <a:t>月 「あい</a:t>
            </a:r>
            <a:r>
              <a:rPr lang="ja-JP" altLang="en-US" sz="1400" dirty="0" err="1" smtClean="0"/>
              <a:t>りん</a:t>
            </a:r>
            <a:r>
              <a:rPr lang="ja-JP" altLang="en-US" sz="1400" dirty="0" smtClean="0"/>
              <a:t>地域を</a:t>
            </a:r>
            <a:endParaRPr lang="en-US" altLang="ja-JP" sz="1400" dirty="0"/>
          </a:p>
          <a:p>
            <a:pPr marL="355600"/>
            <a:r>
              <a:rPr lang="ja-JP" altLang="en-US" sz="1400" dirty="0" smtClean="0"/>
              <a:t>中心</a:t>
            </a:r>
            <a:r>
              <a:rPr lang="ja-JP" altLang="en-US" sz="1400" dirty="0"/>
              <a:t>と</a:t>
            </a:r>
            <a:r>
              <a:rPr lang="ja-JP" altLang="en-US" sz="1400" dirty="0" smtClean="0"/>
              <a:t>する環境整備５か年計画」発表</a:t>
            </a:r>
            <a:endParaRPr lang="en-US" altLang="ja-JP" sz="1400" dirty="0" smtClean="0"/>
          </a:p>
        </p:txBody>
      </p:sp>
      <p:graphicFrame>
        <p:nvGraphicFramePr>
          <p:cNvPr id="6" name="表 5"/>
          <p:cNvGraphicFramePr>
            <a:graphicFrameLocks noGrp="1"/>
          </p:cNvGraphicFramePr>
          <p:nvPr>
            <p:extLst>
              <p:ext uri="{D42A27DB-BD31-4B8C-83A1-F6EECF244321}">
                <p14:modId xmlns:p14="http://schemas.microsoft.com/office/powerpoint/2010/main" val="1359378327"/>
              </p:ext>
            </p:extLst>
          </p:nvPr>
        </p:nvGraphicFramePr>
        <p:xfrm>
          <a:off x="2331244" y="4385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t>・大阪市で「西成特区構想」を掲げ、</a:t>
                      </a:r>
                      <a:r>
                        <a:rPr kumimoji="1" lang="en-US" altLang="ja-JP" sz="1200" dirty="0" smtClean="0"/>
                        <a:t>2013</a:t>
                      </a:r>
                      <a:r>
                        <a:rPr kumimoji="1" lang="ja-JP" altLang="en-US" sz="1200" dirty="0" smtClean="0"/>
                        <a:t>年度から本格展開しているが、府、府警として市と一体となった取組みには至っていない</a:t>
                      </a:r>
                      <a:endParaRPr kumimoji="1" lang="en-US" altLang="ja-JP" sz="1200" dirty="0" smtClean="0"/>
                    </a:p>
                    <a:p>
                      <a:pPr algn="l"/>
                      <a:endParaRPr kumimoji="1" lang="en-US" altLang="ja-JP" sz="1200" dirty="0" smtClean="0"/>
                    </a:p>
                    <a:p>
                      <a:pPr algn="l"/>
                      <a:r>
                        <a:rPr kumimoji="1" lang="ja-JP" altLang="en-US" sz="1200" dirty="0" smtClean="0"/>
                        <a:t>・あい</a:t>
                      </a:r>
                      <a:r>
                        <a:rPr kumimoji="1" lang="ja-JP" altLang="en-US" sz="1200" dirty="0" err="1" smtClean="0"/>
                        <a:t>りん</a:t>
                      </a:r>
                      <a:r>
                        <a:rPr kumimoji="1" lang="ja-JP" altLang="en-US" sz="1200" dirty="0" smtClean="0"/>
                        <a:t>地域では、覚せい剤等の薬物取引、公園・道路におけるごみの不法投棄、道路を不正使用した露店営業などが頻発。悪いイメージが定着する原因であり、対策が急務</a:t>
                      </a:r>
                      <a:endParaRPr kumimoji="1" lang="en-US" altLang="ja-JP" sz="1200" dirty="0" smtClean="0"/>
                    </a:p>
                    <a:p>
                      <a:pPr algn="l"/>
                      <a:endParaRPr kumimoji="1" lang="en-US" altLang="ja-JP" sz="1200" dirty="0" smtClean="0"/>
                    </a:p>
                    <a:p>
                      <a:pPr algn="l"/>
                      <a:r>
                        <a:rPr kumimoji="1" lang="ja-JP" altLang="en-US" sz="1200" dirty="0" smtClean="0"/>
                        <a:t>・今宮中学校区小中一貫校開校（</a:t>
                      </a:r>
                      <a:r>
                        <a:rPr kumimoji="1" lang="en-US" altLang="ja-JP" sz="1200" dirty="0" smtClean="0"/>
                        <a:t>2015</a:t>
                      </a:r>
                      <a:r>
                        <a:rPr kumimoji="1" lang="ja-JP" altLang="en-US" sz="1200" dirty="0" smtClean="0"/>
                        <a:t>年</a:t>
                      </a:r>
                      <a:r>
                        <a:rPr kumimoji="1" lang="en-US" altLang="ja-JP" sz="1200" dirty="0" smtClean="0"/>
                        <a:t>4</a:t>
                      </a:r>
                      <a:r>
                        <a:rPr kumimoji="1" lang="ja-JP" altLang="en-US" sz="1200" dirty="0" smtClean="0"/>
                        <a:t>月）に向けた環境改善が不可欠</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・府、市、府警本部の協力体制の構築</a:t>
                      </a:r>
                      <a:endParaRPr kumimoji="1" lang="en-US" altLang="ja-JP" sz="1200" dirty="0" smtClean="0"/>
                    </a:p>
                    <a:p>
                      <a:pPr algn="l"/>
                      <a:endParaRPr kumimoji="1" lang="en-US" altLang="ja-JP" sz="1200" dirty="0" smtClean="0"/>
                    </a:p>
                    <a:p>
                      <a:pPr algn="l"/>
                      <a:r>
                        <a:rPr kumimoji="1" lang="ja-JP" altLang="en-US" sz="1200" dirty="0" smtClean="0"/>
                        <a:t>・取組み姿勢のアピール</a:t>
                      </a:r>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8900" indent="-88900" algn="l"/>
                      <a:r>
                        <a:rPr kumimoji="1" lang="ja-JP" altLang="en-US" sz="1200" dirty="0" smtClean="0"/>
                        <a:t>・知事が、府・市・府警本部一体となった取組みを検討すること、５年で５億円の予算（府警予算含む）を確保する方針を表明</a:t>
                      </a:r>
                      <a:endParaRPr kumimoji="1" lang="en-US" altLang="ja-JP" sz="1200" dirty="0" smtClean="0"/>
                    </a:p>
                    <a:p>
                      <a:pPr algn="l"/>
                      <a:endParaRPr kumimoji="1" lang="en-US" altLang="ja-JP" sz="1200" dirty="0" smtClean="0"/>
                    </a:p>
                    <a:p>
                      <a:pPr algn="l"/>
                      <a:r>
                        <a:rPr kumimoji="1" lang="ja-JP" altLang="en-US" sz="1200" dirty="0" smtClean="0"/>
                        <a:t>・「あい</a:t>
                      </a:r>
                      <a:r>
                        <a:rPr kumimoji="1" lang="ja-JP" altLang="en-US" sz="1200" dirty="0" err="1" smtClean="0"/>
                        <a:t>りん</a:t>
                      </a:r>
                      <a:r>
                        <a:rPr kumimoji="1" lang="ja-JP" altLang="en-US" sz="1200" dirty="0" smtClean="0"/>
                        <a:t>地域を中心とする環境整備　５か年計画」発表（</a:t>
                      </a:r>
                      <a:r>
                        <a:rPr kumimoji="1" lang="en-US" altLang="ja-JP" sz="1200" dirty="0" smtClean="0"/>
                        <a:t>2014</a:t>
                      </a:r>
                      <a:r>
                        <a:rPr kumimoji="1" lang="ja-JP" altLang="en-US" sz="1200" dirty="0" smtClean="0"/>
                        <a:t>年</a:t>
                      </a:r>
                      <a:r>
                        <a:rPr kumimoji="1" lang="en-US" altLang="ja-JP" sz="1200" dirty="0" smtClean="0"/>
                        <a:t>4</a:t>
                      </a:r>
                      <a:r>
                        <a:rPr kumimoji="1" lang="ja-JP" altLang="en-US" sz="1200" dirty="0" smtClean="0"/>
                        <a:t>月）</a:t>
                      </a:r>
                      <a:endParaRPr kumimoji="1" lang="en-US" altLang="ja-JP" sz="1200" dirty="0" smtClean="0"/>
                    </a:p>
                    <a:p>
                      <a:pPr marL="88900" indent="-88900" algn="l"/>
                      <a:r>
                        <a:rPr kumimoji="1" lang="en-US" altLang="ja-JP" sz="1200" dirty="0" smtClean="0"/>
                        <a:t>-</a:t>
                      </a:r>
                      <a:r>
                        <a:rPr kumimoji="1" lang="ja-JP" altLang="en-US" sz="1200" dirty="0" smtClean="0"/>
                        <a:t>府・市・府警本部の三者による継続的な進捗管理体制を構築</a:t>
                      </a:r>
                      <a:endParaRPr kumimoji="1" lang="en-US" altLang="ja-JP" sz="1200" dirty="0" smtClean="0"/>
                    </a:p>
                    <a:p>
                      <a:pPr marL="88900" indent="-88900" algn="l"/>
                      <a:r>
                        <a:rPr kumimoji="1" lang="en-US" altLang="ja-JP" sz="1200" dirty="0" smtClean="0"/>
                        <a:t>-</a:t>
                      </a:r>
                      <a:r>
                        <a:rPr kumimoji="1" lang="ja-JP" altLang="en-US" sz="1200" dirty="0" smtClean="0"/>
                        <a:t>薬物対策（薬物乱用防止啓発・薬物依存症等ケア）、安全・安心の取組みを二本柱に、府・市・府警本部の事業をとりまとめ、一体的な取組みとしてアピール</a:t>
                      </a:r>
                      <a:endParaRPr kumimoji="1" lang="en-US" altLang="ja-JP" sz="1200" dirty="0" smtClean="0"/>
                    </a:p>
                    <a:p>
                      <a:pPr marL="88900" indent="-88900" algn="l"/>
                      <a:r>
                        <a:rPr kumimoji="1" lang="en-US" altLang="ja-JP" sz="1200" dirty="0" smtClean="0"/>
                        <a:t>-</a:t>
                      </a:r>
                      <a:r>
                        <a:rPr kumimoji="1" lang="ja-JP" altLang="en-US" sz="1200" dirty="0" smtClean="0"/>
                        <a:t>既存の体制を計画に位置付け、関係機関の連携を強化（西成地域薬物対策チーム）</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a:t>
                      </a:r>
                      <a:r>
                        <a:rPr kumimoji="1" lang="en-US" altLang="ja-JP" sz="1200" dirty="0" smtClean="0"/>
                        <a:t>2014</a:t>
                      </a:r>
                      <a:r>
                        <a:rPr kumimoji="1" lang="ja-JP" altLang="en-US" sz="1200" dirty="0" smtClean="0"/>
                        <a:t>年度は計画発表初年度。府・市・府警本部において、情報共有・意見交換等を行いながら事業実施中</a:t>
                      </a:r>
                      <a:endParaRPr kumimoji="1" lang="en-US" altLang="ja-JP" sz="1200" dirty="0" smtClean="0"/>
                    </a:p>
                    <a:p>
                      <a:pPr algn="l"/>
                      <a:endParaRPr kumimoji="1" lang="en-US" altLang="ja-JP" sz="1200" dirty="0" smtClean="0"/>
                    </a:p>
                    <a:p>
                      <a:pPr algn="l"/>
                      <a:r>
                        <a:rPr kumimoji="1" lang="ja-JP" altLang="en-US" sz="1200" dirty="0" smtClean="0"/>
                        <a:t>＜参考＞</a:t>
                      </a:r>
                      <a:endParaRPr kumimoji="1" lang="en-US" altLang="ja-JP" sz="1200" dirty="0" smtClean="0"/>
                    </a:p>
                    <a:p>
                      <a:pPr algn="l"/>
                      <a:r>
                        <a:rPr kumimoji="1" lang="en-US" altLang="ja-JP" sz="1200" dirty="0" smtClean="0"/>
                        <a:t>2014</a:t>
                      </a:r>
                      <a:r>
                        <a:rPr kumimoji="1" lang="ja-JP" altLang="en-US" sz="1200" dirty="0" smtClean="0"/>
                        <a:t>年度</a:t>
                      </a:r>
                      <a:endParaRPr kumimoji="1" lang="en-US" altLang="ja-JP" sz="1200" dirty="0" smtClean="0"/>
                    </a:p>
                    <a:p>
                      <a:pPr algn="l"/>
                      <a:r>
                        <a:rPr kumimoji="1" lang="ja-JP" altLang="en-US" sz="1200" dirty="0" smtClean="0"/>
                        <a:t>府予算</a:t>
                      </a:r>
                      <a:r>
                        <a:rPr kumimoji="1" lang="en-US" altLang="ja-JP" sz="1200" dirty="0" smtClean="0"/>
                        <a:t>2.2</a:t>
                      </a:r>
                      <a:r>
                        <a:rPr kumimoji="1" lang="ja-JP" altLang="en-US" sz="1200" dirty="0" smtClean="0"/>
                        <a:t>億円、市予算</a:t>
                      </a:r>
                      <a:r>
                        <a:rPr kumimoji="1" lang="en-US" altLang="ja-JP" sz="1200" dirty="0" smtClean="0"/>
                        <a:t>2.8</a:t>
                      </a:r>
                      <a:r>
                        <a:rPr kumimoji="1" lang="ja-JP" altLang="en-US" sz="1200" dirty="0" smtClean="0"/>
                        <a:t>億円</a:t>
                      </a:r>
                      <a:endParaRPr kumimoji="1" lang="en-US" altLang="ja-JP" sz="1200" dirty="0" smtClean="0"/>
                    </a:p>
                    <a:p>
                      <a:pPr algn="l"/>
                      <a:r>
                        <a:rPr kumimoji="1" lang="ja-JP" altLang="en-US" sz="1200" dirty="0" smtClean="0"/>
                        <a:t>・街頭犯罪防犯カメラ</a:t>
                      </a:r>
                      <a:r>
                        <a:rPr kumimoji="1" lang="en-US" altLang="ja-JP" sz="1200" dirty="0" smtClean="0"/>
                        <a:t>45</a:t>
                      </a:r>
                      <a:r>
                        <a:rPr kumimoji="1" lang="ja-JP" altLang="en-US" sz="1200" dirty="0" smtClean="0"/>
                        <a:t>台一斉整備（府警）</a:t>
                      </a:r>
                      <a:endParaRPr kumimoji="1" lang="en-US" altLang="ja-JP" sz="1200" dirty="0" smtClean="0"/>
                    </a:p>
                    <a:p>
                      <a:pPr algn="l"/>
                      <a:r>
                        <a:rPr kumimoji="1" lang="ja-JP" altLang="en-US" sz="1200" dirty="0" smtClean="0"/>
                        <a:t>・薬物乱用防止の啓発の実施（府）</a:t>
                      </a:r>
                      <a:endParaRPr kumimoji="1" lang="en-US" altLang="ja-JP" sz="1200" dirty="0" smtClean="0"/>
                    </a:p>
                    <a:p>
                      <a:pPr algn="l"/>
                      <a:r>
                        <a:rPr kumimoji="1" lang="ja-JP" altLang="en-US" sz="1200" dirty="0" smtClean="0"/>
                        <a:t>・薬物依存症等ケアの実施（府・市）</a:t>
                      </a:r>
                      <a:endParaRPr kumimoji="1" lang="en-US" altLang="ja-JP" sz="1200" dirty="0" smtClean="0"/>
                    </a:p>
                    <a:p>
                      <a:pPr algn="l"/>
                      <a:r>
                        <a:rPr kumimoji="1" lang="ja-JP" altLang="en-US" sz="1200" dirty="0" smtClean="0"/>
                        <a:t>・不法投棄ごみ処理・巡回（市）</a:t>
                      </a:r>
                      <a:endParaRPr kumimoji="1" lang="en-US" altLang="ja-JP" sz="1200" dirty="0" smtClean="0"/>
                    </a:p>
                    <a:p>
                      <a:pPr algn="l"/>
                      <a:r>
                        <a:rPr kumimoji="1" lang="ja-JP" altLang="en-US" sz="1200" dirty="0" smtClean="0"/>
                        <a:t>・通学路の道路照明灯</a:t>
                      </a:r>
                      <a:r>
                        <a:rPr kumimoji="1" lang="en-US" altLang="ja-JP" sz="1200" dirty="0" smtClean="0"/>
                        <a:t>LED</a:t>
                      </a:r>
                      <a:r>
                        <a:rPr kumimoji="1" lang="ja-JP" altLang="en-US" sz="1200" dirty="0" smtClean="0"/>
                        <a:t>化、防犯カメラ設置（市）</a:t>
                      </a:r>
                      <a:endParaRPr kumimoji="1" lang="en-US" altLang="ja-JP" sz="1200" dirty="0" smtClean="0"/>
                    </a:p>
                    <a:p>
                      <a:pPr algn="l"/>
                      <a:endParaRPr kumimoji="1" lang="en-US" altLang="ja-JP" sz="1200" dirty="0" smtClean="0"/>
                    </a:p>
                    <a:p>
                      <a:pPr algn="r"/>
                      <a:r>
                        <a:rPr kumimoji="1" lang="ja-JP" altLang="en-US" sz="1200" dirty="0" smtClean="0"/>
                        <a:t>など</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191</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Ｂ（４８）</a:t>
            </a:r>
            <a:endParaRPr lang="en-US" altLang="ja-JP" sz="1400" u="sng" dirty="0" smtClean="0"/>
          </a:p>
        </p:txBody>
      </p:sp>
    </p:spTree>
    <p:extLst>
      <p:ext uri="{BB962C8B-B14F-4D97-AF65-F5344CB8AC3E}">
        <p14:creationId xmlns:p14="http://schemas.microsoft.com/office/powerpoint/2010/main" val="336498740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Ｂ（４９）</a:t>
            </a:r>
            <a:endParaRPr lang="en-US" altLang="ja-JP" sz="1400" u="sng" dirty="0" smtClean="0"/>
          </a:p>
        </p:txBody>
      </p:sp>
      <p:graphicFrame>
        <p:nvGraphicFramePr>
          <p:cNvPr id="9" name="表 8"/>
          <p:cNvGraphicFramePr>
            <a:graphicFrameLocks noGrp="1"/>
          </p:cNvGraphicFramePr>
          <p:nvPr>
            <p:extLst>
              <p:ext uri="{D42A27DB-BD31-4B8C-83A1-F6EECF244321}">
                <p14:modId xmlns:p14="http://schemas.microsoft.com/office/powerpoint/2010/main" val="3811635232"/>
              </p:ext>
            </p:extLst>
          </p:nvPr>
        </p:nvGraphicFramePr>
        <p:xfrm>
          <a:off x="2267744" y="351377"/>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494166">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marL="0" indent="0" algn="l"/>
                      <a:r>
                        <a:rPr kumimoji="1" lang="ja-JP" altLang="en-US" sz="1200" u="none" dirty="0" smtClean="0">
                          <a:solidFill>
                            <a:schemeClr val="tx1"/>
                          </a:solidFill>
                        </a:rPr>
                        <a:t>・府内において</a:t>
                      </a:r>
                      <a:r>
                        <a:rPr kumimoji="1" lang="ja-JP" altLang="en-US" sz="1200" u="none" dirty="0" smtClean="0">
                          <a:solidFill>
                            <a:schemeClr val="tx1"/>
                          </a:solidFill>
                          <a:effectLst/>
                        </a:rPr>
                        <a:t>死亡に至る</a:t>
                      </a:r>
                      <a:r>
                        <a:rPr kumimoji="1" lang="ja-JP" altLang="en-US" sz="1200" u="none" dirty="0" smtClean="0">
                          <a:solidFill>
                            <a:schemeClr val="tx1"/>
                          </a:solidFill>
                        </a:rPr>
                        <a:t>重篤な事件が</a:t>
                      </a:r>
                      <a:r>
                        <a:rPr kumimoji="1" lang="ja-JP" altLang="en-US" sz="1200" b="0" u="none" dirty="0" smtClean="0">
                          <a:solidFill>
                            <a:schemeClr val="tx1"/>
                          </a:solidFill>
                        </a:rPr>
                        <a:t>発生</a:t>
                      </a:r>
                      <a:endParaRPr kumimoji="1" lang="en-US" altLang="ja-JP" sz="1200" b="0" u="none" dirty="0" smtClean="0">
                        <a:solidFill>
                          <a:schemeClr val="tx1"/>
                        </a:solidFill>
                      </a:endParaRPr>
                    </a:p>
                    <a:p>
                      <a:pPr algn="l"/>
                      <a:r>
                        <a:rPr kumimoji="1" lang="ja-JP" altLang="en-US" sz="1200" b="0" u="none" dirty="0" smtClean="0">
                          <a:solidFill>
                            <a:schemeClr val="tx1"/>
                          </a:solidFill>
                        </a:rPr>
                        <a:t>　</a:t>
                      </a:r>
                      <a:r>
                        <a:rPr kumimoji="1" lang="en-US" altLang="ja-JP" sz="1200" b="0" u="none" dirty="0" smtClean="0">
                          <a:solidFill>
                            <a:schemeClr val="tx1"/>
                          </a:solidFill>
                        </a:rPr>
                        <a:t>2008</a:t>
                      </a:r>
                      <a:r>
                        <a:rPr kumimoji="1" lang="ja-JP" altLang="en-US" sz="1200" u="none" baseline="0" dirty="0" smtClean="0">
                          <a:solidFill>
                            <a:schemeClr val="tx1"/>
                          </a:solidFill>
                        </a:rPr>
                        <a:t>年：２件</a:t>
                      </a:r>
                      <a:endParaRPr kumimoji="1" lang="en-US" altLang="ja-JP" sz="1200" u="none" baseline="0" dirty="0" smtClean="0">
                        <a:solidFill>
                          <a:schemeClr val="tx1"/>
                        </a:solidFill>
                      </a:endParaRPr>
                    </a:p>
                    <a:p>
                      <a:pPr algn="l"/>
                      <a:r>
                        <a:rPr kumimoji="1" lang="ja-JP" altLang="en-US" sz="1200" u="none" baseline="0" dirty="0" smtClean="0">
                          <a:solidFill>
                            <a:schemeClr val="tx1"/>
                          </a:solidFill>
                        </a:rPr>
                        <a:t>　</a:t>
                      </a:r>
                      <a:r>
                        <a:rPr kumimoji="1" lang="en-US" altLang="ja-JP" sz="1200" u="none" baseline="0" dirty="0" smtClean="0">
                          <a:solidFill>
                            <a:schemeClr val="tx1"/>
                          </a:solidFill>
                        </a:rPr>
                        <a:t>2010</a:t>
                      </a:r>
                      <a:r>
                        <a:rPr kumimoji="1" lang="ja-JP" altLang="en-US" sz="1200" u="none" baseline="0" dirty="0" smtClean="0">
                          <a:solidFill>
                            <a:schemeClr val="tx1"/>
                          </a:solidFill>
                        </a:rPr>
                        <a:t>年：５件</a:t>
                      </a:r>
                      <a:endParaRPr kumimoji="1" lang="en-US" altLang="ja-JP" sz="1200" u="none" baseline="0" dirty="0" smtClean="0">
                        <a:solidFill>
                          <a:schemeClr val="tx1"/>
                        </a:solidFill>
                      </a:endParaRPr>
                    </a:p>
                    <a:p>
                      <a:pPr algn="l"/>
                      <a:r>
                        <a:rPr kumimoji="1" lang="ja-JP" altLang="en-US" sz="1200" u="none" baseline="0" dirty="0" smtClean="0">
                          <a:solidFill>
                            <a:schemeClr val="tx1"/>
                          </a:solidFill>
                        </a:rPr>
                        <a:t>　　（政令市含む）</a:t>
                      </a:r>
                      <a:endParaRPr kumimoji="1" lang="en-US" altLang="ja-JP" sz="1200" u="none" dirty="0" smtClean="0">
                        <a:solidFill>
                          <a:schemeClr val="tx1"/>
                        </a:solidFill>
                      </a:endParaRPr>
                    </a:p>
                    <a:p>
                      <a:pPr marL="0" indent="0" algn="l"/>
                      <a:endParaRPr kumimoji="1" lang="en-US" altLang="ja-JP" sz="1200" u="none" dirty="0" smtClean="0">
                        <a:solidFill>
                          <a:schemeClr val="tx1"/>
                        </a:solidFill>
                      </a:endParaRPr>
                    </a:p>
                    <a:p>
                      <a:pPr marL="0" indent="0" algn="l"/>
                      <a:r>
                        <a:rPr kumimoji="1" lang="ja-JP" altLang="en-US" sz="1200" u="none" dirty="0" smtClean="0">
                          <a:solidFill>
                            <a:schemeClr val="tx1"/>
                          </a:solidFill>
                        </a:rPr>
                        <a:t>・大阪府</a:t>
                      </a:r>
                      <a:r>
                        <a:rPr kumimoji="1" lang="ja-JP" altLang="en-US" sz="1200" u="none" baseline="0" dirty="0" smtClean="0">
                          <a:solidFill>
                            <a:schemeClr val="tx1"/>
                          </a:solidFill>
                        </a:rPr>
                        <a:t>域</a:t>
                      </a:r>
                      <a:r>
                        <a:rPr kumimoji="1" lang="ja-JP" altLang="en-US" sz="1200" u="none" dirty="0" smtClean="0">
                          <a:solidFill>
                            <a:schemeClr val="tx1"/>
                          </a:solidFill>
                        </a:rPr>
                        <a:t>の児童虐待相談対応件数は全国で２位</a:t>
                      </a:r>
                      <a:endParaRPr kumimoji="1" lang="en-US" altLang="ja-JP" sz="1200" u="none" dirty="0" smtClean="0">
                        <a:solidFill>
                          <a:schemeClr val="tx1"/>
                        </a:solidFill>
                      </a:endParaRPr>
                    </a:p>
                    <a:p>
                      <a:pPr algn="l"/>
                      <a:r>
                        <a:rPr kumimoji="1" lang="ja-JP" altLang="en-US" sz="1200" u="none" dirty="0" smtClean="0">
                          <a:solidFill>
                            <a:schemeClr val="tx1"/>
                          </a:solidFill>
                        </a:rPr>
                        <a:t>府域：</a:t>
                      </a:r>
                      <a:r>
                        <a:rPr kumimoji="1" lang="en-US" altLang="ja-JP" sz="1200" u="none" baseline="0" dirty="0" smtClean="0">
                          <a:solidFill>
                            <a:schemeClr val="tx1"/>
                          </a:solidFill>
                        </a:rPr>
                        <a:t>2009</a:t>
                      </a:r>
                      <a:r>
                        <a:rPr kumimoji="1" lang="ja-JP" altLang="en-US" sz="1200" u="none" baseline="0" dirty="0" smtClean="0">
                          <a:solidFill>
                            <a:schemeClr val="tx1"/>
                          </a:solidFill>
                        </a:rPr>
                        <a:t>年：</a:t>
                      </a:r>
                      <a:r>
                        <a:rPr kumimoji="1" lang="en-US" altLang="ja-JP" sz="1200" u="none" baseline="0" dirty="0" smtClean="0">
                          <a:solidFill>
                            <a:schemeClr val="tx1"/>
                          </a:solidFill>
                        </a:rPr>
                        <a:t>5,436</a:t>
                      </a:r>
                      <a:r>
                        <a:rPr kumimoji="1" lang="ja-JP" altLang="en-US" sz="1200" u="none" baseline="0" dirty="0" smtClean="0">
                          <a:solidFill>
                            <a:schemeClr val="tx1"/>
                          </a:solidFill>
                        </a:rPr>
                        <a:t>件</a:t>
                      </a:r>
                      <a:endParaRPr kumimoji="1" lang="en-US" altLang="ja-JP" sz="1200" u="none" baseline="0" dirty="0" smtClean="0">
                        <a:solidFill>
                          <a:schemeClr val="tx1"/>
                        </a:solidFill>
                      </a:endParaRPr>
                    </a:p>
                    <a:p>
                      <a:pPr algn="l"/>
                      <a:r>
                        <a:rPr kumimoji="1" lang="ja-JP" altLang="en-US" sz="1200" u="none" dirty="0" smtClean="0">
                          <a:solidFill>
                            <a:schemeClr val="tx1"/>
                          </a:solidFill>
                        </a:rPr>
                        <a:t>東京都：</a:t>
                      </a:r>
                      <a:r>
                        <a:rPr kumimoji="1" lang="en-US" altLang="ja-JP" sz="1200" u="none" baseline="0" dirty="0" smtClean="0">
                          <a:solidFill>
                            <a:schemeClr val="tx1"/>
                          </a:solidFill>
                        </a:rPr>
                        <a:t>3,339</a:t>
                      </a:r>
                      <a:r>
                        <a:rPr kumimoji="1" lang="ja-JP" altLang="en-US" sz="1200" u="none" baseline="0" dirty="0" smtClean="0">
                          <a:solidFill>
                            <a:schemeClr val="tx1"/>
                          </a:solidFill>
                        </a:rPr>
                        <a:t>件</a:t>
                      </a:r>
                      <a:r>
                        <a:rPr kumimoji="1" lang="ja-JP" altLang="en-US" sz="1200" u="none" dirty="0" smtClean="0">
                          <a:solidFill>
                            <a:schemeClr val="tx1"/>
                          </a:solidFill>
                        </a:rPr>
                        <a:t>、</a:t>
                      </a:r>
                      <a:endParaRPr kumimoji="1" lang="en-US" altLang="ja-JP" sz="1200" u="none" dirty="0" smtClean="0">
                        <a:solidFill>
                          <a:schemeClr val="tx1"/>
                        </a:solidFill>
                      </a:endParaRPr>
                    </a:p>
                    <a:p>
                      <a:pPr algn="l"/>
                      <a:r>
                        <a:rPr kumimoji="1" lang="ja-JP" altLang="en-US" sz="1200" u="none" dirty="0" smtClean="0">
                          <a:solidFill>
                            <a:schemeClr val="tx1"/>
                          </a:solidFill>
                        </a:rPr>
                        <a:t>神奈川県</a:t>
                      </a:r>
                      <a:r>
                        <a:rPr kumimoji="1" lang="ja-JP" altLang="en-US" sz="1200" u="none" baseline="0" dirty="0" smtClean="0">
                          <a:solidFill>
                            <a:schemeClr val="tx1"/>
                          </a:solidFill>
                        </a:rPr>
                        <a:t>域：</a:t>
                      </a:r>
                      <a:r>
                        <a:rPr kumimoji="1" lang="en-US" altLang="ja-JP" sz="1200" u="none" baseline="0" dirty="0" smtClean="0">
                          <a:solidFill>
                            <a:schemeClr val="tx1"/>
                          </a:solidFill>
                        </a:rPr>
                        <a:t>5,676</a:t>
                      </a:r>
                      <a:r>
                        <a:rPr kumimoji="1" lang="ja-JP" altLang="en-US" sz="1200" u="none" dirty="0" smtClean="0">
                          <a:solidFill>
                            <a:schemeClr val="tx1"/>
                          </a:solidFill>
                        </a:rPr>
                        <a:t>件</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・早期発見・対応が急務であるが、</a:t>
                      </a:r>
                      <a:r>
                        <a:rPr kumimoji="1" lang="ja-JP" altLang="en-US" sz="1200" u="none" baseline="0" dirty="0" smtClean="0">
                          <a:solidFill>
                            <a:schemeClr val="tx1"/>
                          </a:solidFill>
                        </a:rPr>
                        <a:t>市町村では件数増による安全確認に追われ、重症度の判別や専門的な対応については不十分な状況であった。</a:t>
                      </a:r>
                      <a:endParaRPr kumimoji="1" lang="en-US" altLang="ja-JP" sz="1200" u="none" baseline="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u="none" dirty="0" smtClean="0">
                          <a:solidFill>
                            <a:schemeClr val="tx1"/>
                          </a:solidFill>
                        </a:rPr>
                        <a:t>・効果的な広報啓発の検討・実施</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・府組織体制の見直し</a:t>
                      </a:r>
                      <a:endParaRPr kumimoji="1" lang="en-US" altLang="ja-JP" sz="12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rPr>
                        <a:t>-</a:t>
                      </a:r>
                      <a:r>
                        <a:rPr kumimoji="1" lang="ja-JP" altLang="en-US" sz="1200" u="none" dirty="0" smtClean="0">
                          <a:solidFill>
                            <a:schemeClr val="tx1"/>
                          </a:solidFill>
                        </a:rPr>
                        <a:t>児童福祉司等専門スタッフの増員</a:t>
                      </a:r>
                      <a:endParaRPr kumimoji="1" lang="en-US" altLang="ja-JP" sz="12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夜間・休日体制の充実</a:t>
                      </a:r>
                    </a:p>
                    <a:p>
                      <a:pPr algn="l"/>
                      <a:r>
                        <a:rPr kumimoji="1" lang="en-US" altLang="ja-JP" sz="1200" u="none" dirty="0" smtClean="0">
                          <a:solidFill>
                            <a:schemeClr val="tx1"/>
                          </a:solidFill>
                        </a:rPr>
                        <a:t>-</a:t>
                      </a:r>
                      <a:r>
                        <a:rPr kumimoji="1" lang="ja-JP" altLang="en-US" sz="1200" u="none" dirty="0" smtClean="0">
                          <a:solidFill>
                            <a:schemeClr val="tx1"/>
                          </a:solidFill>
                        </a:rPr>
                        <a:t>警察との連携強化</a:t>
                      </a:r>
                      <a:r>
                        <a:rPr kumimoji="1" lang="en-US" altLang="ja-JP" sz="1200" u="none" dirty="0" smtClean="0">
                          <a:solidFill>
                            <a:schemeClr val="tx1"/>
                          </a:solidFill>
                        </a:rPr>
                        <a:t>-</a:t>
                      </a:r>
                    </a:p>
                    <a:p>
                      <a:pPr algn="l"/>
                      <a:endParaRPr kumimoji="1" lang="en-US" altLang="ja-JP" sz="1200" u="none" dirty="0" smtClean="0">
                        <a:solidFill>
                          <a:schemeClr val="tx1"/>
                        </a:solidFill>
                      </a:endParaRPr>
                    </a:p>
                    <a:p>
                      <a:pPr algn="l"/>
                      <a:r>
                        <a:rPr kumimoji="1" lang="ja-JP" altLang="en-US" sz="1200" u="none" dirty="0" smtClean="0">
                          <a:solidFill>
                            <a:schemeClr val="tx1"/>
                          </a:solidFill>
                        </a:rPr>
                        <a:t>・現場を担う市町村間のネットワーク強化や活動支援</a:t>
                      </a:r>
                      <a:endParaRPr kumimoji="1" lang="ja-JP" altLang="en-US" sz="1200" u="none"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u="none" dirty="0" smtClean="0">
                          <a:solidFill>
                            <a:schemeClr val="tx1"/>
                          </a:solidFill>
                        </a:rPr>
                        <a:t>・これまでにない大規模・広範囲でのテレビＣＭ、広報の実現</a:t>
                      </a:r>
                      <a:endParaRPr kumimoji="1" lang="en-US" altLang="ja-JP" sz="1200" u="none" dirty="0" smtClean="0">
                        <a:solidFill>
                          <a:schemeClr val="tx1"/>
                        </a:solidFill>
                      </a:endParaRPr>
                    </a:p>
                    <a:p>
                      <a:pPr marL="52388" indent="-52388" algn="l"/>
                      <a:r>
                        <a:rPr kumimoji="1" lang="en-US" altLang="ja-JP" sz="1200" u="none" dirty="0" smtClean="0">
                          <a:solidFill>
                            <a:schemeClr val="tx1"/>
                          </a:solidFill>
                        </a:rPr>
                        <a:t>-2010</a:t>
                      </a:r>
                      <a:r>
                        <a:rPr kumimoji="1" lang="ja-JP" altLang="en-US" sz="1200" u="none" dirty="0" smtClean="0">
                          <a:solidFill>
                            <a:schemeClr val="tx1"/>
                          </a:solidFill>
                        </a:rPr>
                        <a:t>年過去最大の放送規模。（</a:t>
                      </a:r>
                      <a:r>
                        <a:rPr kumimoji="1" lang="en-US" altLang="ja-JP" sz="1200" u="none" baseline="0" dirty="0" smtClean="0">
                          <a:solidFill>
                            <a:schemeClr val="tx1"/>
                          </a:solidFill>
                        </a:rPr>
                        <a:t>8</a:t>
                      </a:r>
                      <a:r>
                        <a:rPr kumimoji="1" lang="ja-JP" altLang="en-US" sz="1200" u="none" baseline="0" dirty="0" smtClean="0">
                          <a:solidFill>
                            <a:schemeClr val="tx1"/>
                          </a:solidFill>
                        </a:rPr>
                        <a:t>・</a:t>
                      </a:r>
                      <a:r>
                        <a:rPr kumimoji="1" lang="en-US" altLang="ja-JP" sz="1200" u="none" baseline="0" dirty="0" smtClean="0">
                          <a:solidFill>
                            <a:schemeClr val="tx1"/>
                          </a:solidFill>
                        </a:rPr>
                        <a:t>11</a:t>
                      </a:r>
                      <a:r>
                        <a:rPr kumimoji="1" lang="ja-JP" altLang="en-US" sz="1200" u="none" baseline="0" dirty="0" smtClean="0">
                          <a:solidFill>
                            <a:schemeClr val="tx1"/>
                          </a:solidFill>
                        </a:rPr>
                        <a:t>月で</a:t>
                      </a:r>
                      <a:r>
                        <a:rPr kumimoji="1" lang="en-US" altLang="ja-JP" sz="1200" u="none" dirty="0" smtClean="0">
                          <a:solidFill>
                            <a:schemeClr val="tx1"/>
                          </a:solidFill>
                        </a:rPr>
                        <a:t>900</a:t>
                      </a:r>
                      <a:r>
                        <a:rPr kumimoji="1" lang="ja-JP" altLang="en-US" sz="1200" u="none" dirty="0" smtClean="0">
                          <a:solidFill>
                            <a:schemeClr val="tx1"/>
                          </a:solidFill>
                        </a:rPr>
                        <a:t>本）</a:t>
                      </a:r>
                      <a:endParaRPr kumimoji="1" lang="en-US" altLang="ja-JP" sz="1200" u="none" dirty="0" smtClean="0">
                        <a:solidFill>
                          <a:schemeClr val="tx1"/>
                        </a:solidFill>
                      </a:endParaRPr>
                    </a:p>
                    <a:p>
                      <a:pPr marL="52388" indent="-52388" algn="l"/>
                      <a:r>
                        <a:rPr kumimoji="1" lang="en-US" altLang="ja-JP" sz="1200" u="none" dirty="0" smtClean="0">
                          <a:solidFill>
                            <a:schemeClr val="tx1"/>
                          </a:solidFill>
                        </a:rPr>
                        <a:t>-2011~2012</a:t>
                      </a:r>
                      <a:r>
                        <a:rPr kumimoji="1" lang="ja-JP" altLang="en-US" sz="1200" u="none" dirty="0" smtClean="0">
                          <a:solidFill>
                            <a:schemeClr val="tx1"/>
                          </a:solidFill>
                        </a:rPr>
                        <a:t>年　近畿２府４県４政令指定都市での共同実施。</a:t>
                      </a:r>
                      <a:endParaRPr kumimoji="1" lang="en-US" altLang="ja-JP" sz="1200" u="none" dirty="0" smtClean="0">
                        <a:solidFill>
                          <a:schemeClr val="tx1"/>
                        </a:solidFill>
                      </a:endParaRPr>
                    </a:p>
                    <a:p>
                      <a:pPr algn="l">
                        <a:spcBef>
                          <a:spcPts val="600"/>
                        </a:spcBef>
                      </a:pPr>
                      <a:r>
                        <a:rPr kumimoji="1" lang="ja-JP" altLang="en-US" sz="1200" u="none" dirty="0" smtClean="0">
                          <a:solidFill>
                            <a:schemeClr val="tx1"/>
                          </a:solidFill>
                        </a:rPr>
                        <a:t>・府組織体制の強化</a:t>
                      </a:r>
                      <a:endParaRPr kumimoji="1" lang="en-US" altLang="ja-JP" sz="1200" u="none" dirty="0" smtClean="0">
                        <a:solidFill>
                          <a:schemeClr val="tx1"/>
                        </a:solidFill>
                      </a:endParaRPr>
                    </a:p>
                    <a:p>
                      <a:pPr marL="77788" marR="0" indent="-77788"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rPr>
                        <a:t>-</a:t>
                      </a:r>
                      <a:r>
                        <a:rPr kumimoji="1" lang="ja-JP" altLang="en-US" sz="1200" u="none" strike="noStrike" baseline="0" dirty="0" smtClean="0">
                          <a:solidFill>
                            <a:schemeClr val="tx1"/>
                          </a:solidFill>
                        </a:rPr>
                        <a:t>虐待対応のための</a:t>
                      </a:r>
                      <a:r>
                        <a:rPr kumimoji="1" lang="ja-JP" altLang="en-US" sz="1200" u="none" dirty="0" smtClean="0">
                          <a:solidFill>
                            <a:schemeClr val="tx1"/>
                          </a:solidFill>
                        </a:rPr>
                        <a:t>児童福祉司等の増員</a:t>
                      </a:r>
                      <a:endParaRPr kumimoji="1" lang="en-US" altLang="ja-JP" sz="12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　</a:t>
                      </a:r>
                      <a:r>
                        <a:rPr kumimoji="1" lang="en-US" altLang="ja-JP" sz="1200" u="none" dirty="0" smtClean="0">
                          <a:solidFill>
                            <a:schemeClr val="tx1"/>
                          </a:solidFill>
                        </a:rPr>
                        <a:t>2011</a:t>
                      </a:r>
                      <a:r>
                        <a:rPr kumimoji="1" lang="ja-JP" altLang="en-US" sz="1200" u="none" dirty="0" smtClean="0">
                          <a:solidFill>
                            <a:schemeClr val="tx1"/>
                          </a:solidFill>
                        </a:rPr>
                        <a:t>年</a:t>
                      </a:r>
                      <a:r>
                        <a:rPr kumimoji="1" lang="en-US" altLang="ja-JP" sz="1200" u="none" dirty="0" smtClean="0">
                          <a:solidFill>
                            <a:schemeClr val="tx1"/>
                          </a:solidFill>
                        </a:rPr>
                        <a:t>20</a:t>
                      </a:r>
                      <a:r>
                        <a:rPr kumimoji="1" lang="ja-JP" altLang="en-US" sz="1200" u="none" dirty="0" smtClean="0">
                          <a:solidFill>
                            <a:schemeClr val="tx1"/>
                          </a:solidFill>
                        </a:rPr>
                        <a:t>名</a:t>
                      </a:r>
                      <a:endParaRPr kumimoji="1" lang="en-US" altLang="ja-JP" sz="12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　</a:t>
                      </a:r>
                      <a:r>
                        <a:rPr kumimoji="1" lang="en-US" altLang="ja-JP" sz="1200" u="none" dirty="0" smtClean="0">
                          <a:solidFill>
                            <a:schemeClr val="tx1"/>
                          </a:solidFill>
                        </a:rPr>
                        <a:t>2013</a:t>
                      </a:r>
                      <a:r>
                        <a:rPr kumimoji="1" lang="ja-JP" altLang="en-US" sz="1200" u="none" dirty="0" smtClean="0">
                          <a:solidFill>
                            <a:schemeClr val="tx1"/>
                          </a:solidFill>
                        </a:rPr>
                        <a:t>年</a:t>
                      </a:r>
                      <a:r>
                        <a:rPr kumimoji="1" lang="en-US" altLang="ja-JP" sz="1200" u="none" dirty="0" smtClean="0">
                          <a:solidFill>
                            <a:schemeClr val="tx1"/>
                          </a:solidFill>
                        </a:rPr>
                        <a:t>5</a:t>
                      </a:r>
                      <a:r>
                        <a:rPr kumimoji="1" lang="ja-JP" altLang="en-US" sz="1200" u="none" dirty="0" smtClean="0">
                          <a:solidFill>
                            <a:schemeClr val="tx1"/>
                          </a:solidFill>
                        </a:rPr>
                        <a:t>名</a:t>
                      </a:r>
                      <a:endParaRPr kumimoji="1" lang="en-US" altLang="ja-JP" sz="1200" u="none"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rPr>
                        <a:t>-</a:t>
                      </a:r>
                      <a:r>
                        <a:rPr kumimoji="1" lang="ja-JP" altLang="en-US" sz="1200" u="none" dirty="0" smtClean="0">
                          <a:solidFill>
                            <a:schemeClr val="tx1"/>
                          </a:solidFill>
                        </a:rPr>
                        <a:t>警察官</a:t>
                      </a:r>
                      <a:r>
                        <a:rPr kumimoji="1" lang="en-US" altLang="ja-JP" sz="1200" u="none" dirty="0" smtClean="0">
                          <a:solidFill>
                            <a:schemeClr val="tx1"/>
                          </a:solidFill>
                        </a:rPr>
                        <a:t>OB</a:t>
                      </a:r>
                      <a:r>
                        <a:rPr kumimoji="1" lang="ja-JP" altLang="en-US" sz="1200" u="none" dirty="0" smtClean="0">
                          <a:solidFill>
                            <a:schemeClr val="tx1"/>
                          </a:solidFill>
                        </a:rPr>
                        <a:t>を</a:t>
                      </a:r>
                      <a:r>
                        <a:rPr kumimoji="1" lang="ja-JP" altLang="en-US" sz="1200" u="none" baseline="0" dirty="0" smtClean="0">
                          <a:solidFill>
                            <a:schemeClr val="tx1"/>
                          </a:solidFill>
                        </a:rPr>
                        <a:t>子ども家庭センター</a:t>
                      </a:r>
                      <a:r>
                        <a:rPr kumimoji="1" lang="ja-JP" altLang="en-US" sz="1200" u="none" dirty="0" smtClean="0">
                          <a:solidFill>
                            <a:schemeClr val="tx1"/>
                          </a:solidFill>
                        </a:rPr>
                        <a:t>に配置（</a:t>
                      </a:r>
                      <a:r>
                        <a:rPr kumimoji="1" lang="en-US" altLang="ja-JP" sz="1200" u="none" dirty="0" smtClean="0">
                          <a:solidFill>
                            <a:schemeClr val="tx1"/>
                          </a:solidFill>
                        </a:rPr>
                        <a:t>2011</a:t>
                      </a:r>
                      <a:r>
                        <a:rPr kumimoji="1" lang="ja-JP" altLang="en-US" sz="1200" u="none" dirty="0" smtClean="0">
                          <a:solidFill>
                            <a:schemeClr val="tx1"/>
                          </a:solidFill>
                        </a:rPr>
                        <a:t>年</a:t>
                      </a:r>
                      <a:r>
                        <a:rPr kumimoji="1" lang="en-US" altLang="ja-JP" sz="1200" u="none" dirty="0" smtClean="0">
                          <a:solidFill>
                            <a:schemeClr val="tx1"/>
                          </a:solidFill>
                        </a:rPr>
                        <a:t>:3</a:t>
                      </a:r>
                      <a:r>
                        <a:rPr kumimoji="1" lang="ja-JP" altLang="en-US" sz="1200" u="none" dirty="0" smtClean="0">
                          <a:solidFill>
                            <a:schemeClr val="tx1"/>
                          </a:solidFill>
                        </a:rPr>
                        <a:t>名、</a:t>
                      </a:r>
                      <a:r>
                        <a:rPr kumimoji="1" lang="en-US" altLang="ja-JP" sz="1200" u="none" dirty="0" smtClean="0">
                          <a:solidFill>
                            <a:schemeClr val="tx1"/>
                          </a:solidFill>
                        </a:rPr>
                        <a:t>2012</a:t>
                      </a:r>
                      <a:r>
                        <a:rPr kumimoji="1" lang="ja-JP" altLang="en-US" sz="1200" u="none" dirty="0" smtClean="0">
                          <a:solidFill>
                            <a:schemeClr val="tx1"/>
                          </a:solidFill>
                        </a:rPr>
                        <a:t>年</a:t>
                      </a:r>
                      <a:r>
                        <a:rPr kumimoji="1" lang="en-US" altLang="ja-JP" sz="1200" u="none" baseline="0" dirty="0" smtClean="0">
                          <a:solidFill>
                            <a:schemeClr val="tx1"/>
                          </a:solidFill>
                        </a:rPr>
                        <a:t>:4</a:t>
                      </a:r>
                      <a:r>
                        <a:rPr kumimoji="1" lang="ja-JP" altLang="en-US" sz="1200" u="none" baseline="0" dirty="0" smtClean="0">
                          <a:solidFill>
                            <a:schemeClr val="tx1"/>
                          </a:solidFill>
                        </a:rPr>
                        <a:t>名　</a:t>
                      </a:r>
                      <a:r>
                        <a:rPr kumimoji="1" lang="en-US" altLang="ja-JP" sz="1200" u="none" baseline="0" dirty="0" smtClean="0">
                          <a:solidFill>
                            <a:schemeClr val="tx1"/>
                          </a:solidFill>
                        </a:rPr>
                        <a:t>2013</a:t>
                      </a:r>
                      <a:r>
                        <a:rPr kumimoji="1" lang="ja-JP" altLang="en-US" sz="1200" u="none" baseline="0" dirty="0" smtClean="0">
                          <a:solidFill>
                            <a:schemeClr val="tx1"/>
                          </a:solidFill>
                        </a:rPr>
                        <a:t>年：</a:t>
                      </a:r>
                      <a:r>
                        <a:rPr kumimoji="1" lang="en-US" altLang="ja-JP" sz="1200" u="none" baseline="0" dirty="0" smtClean="0">
                          <a:solidFill>
                            <a:schemeClr val="tx1"/>
                          </a:solidFill>
                        </a:rPr>
                        <a:t>5</a:t>
                      </a:r>
                      <a:r>
                        <a:rPr kumimoji="1" lang="ja-JP" altLang="en-US" sz="1200" u="none" baseline="0" dirty="0" smtClean="0">
                          <a:solidFill>
                            <a:schemeClr val="tx1"/>
                          </a:solidFill>
                        </a:rPr>
                        <a:t>名）</a:t>
                      </a:r>
                      <a:endParaRPr kumimoji="1" lang="en-US" altLang="ja-JP" sz="1200" u="none" baseline="0"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rPr>
                        <a:t>-</a:t>
                      </a:r>
                      <a:r>
                        <a:rPr kumimoji="1" lang="ja-JP" altLang="en-US" sz="1200" u="none" dirty="0" smtClean="0">
                          <a:solidFill>
                            <a:schemeClr val="tx1"/>
                          </a:solidFill>
                        </a:rPr>
                        <a:t>新たな一時保護所開設（</a:t>
                      </a:r>
                      <a:r>
                        <a:rPr kumimoji="1" lang="en-US" altLang="ja-JP" sz="1200" u="none" dirty="0" smtClean="0">
                          <a:solidFill>
                            <a:schemeClr val="tx1"/>
                          </a:solidFill>
                        </a:rPr>
                        <a:t>2013</a:t>
                      </a:r>
                      <a:r>
                        <a:rPr kumimoji="1" lang="ja-JP" altLang="en-US" sz="1200" u="none" dirty="0" smtClean="0">
                          <a:solidFill>
                            <a:schemeClr val="tx1"/>
                          </a:solidFill>
                        </a:rPr>
                        <a:t>年、定員</a:t>
                      </a:r>
                      <a:r>
                        <a:rPr kumimoji="1" lang="en-US" altLang="ja-JP" sz="1200" u="none" dirty="0" smtClean="0">
                          <a:solidFill>
                            <a:schemeClr val="tx1"/>
                          </a:solidFill>
                        </a:rPr>
                        <a:t>50</a:t>
                      </a:r>
                      <a:r>
                        <a:rPr kumimoji="1" lang="ja-JP" altLang="en-US" sz="1200" u="none" dirty="0" smtClean="0">
                          <a:solidFill>
                            <a:schemeClr val="tx1"/>
                          </a:solidFill>
                        </a:rPr>
                        <a:t>名→</a:t>
                      </a:r>
                      <a:r>
                        <a:rPr kumimoji="1" lang="en-US" altLang="ja-JP" sz="1200" u="none" dirty="0" smtClean="0">
                          <a:solidFill>
                            <a:schemeClr val="tx1"/>
                          </a:solidFill>
                        </a:rPr>
                        <a:t>86</a:t>
                      </a:r>
                      <a:r>
                        <a:rPr kumimoji="1" lang="ja-JP" altLang="en-US" sz="1200" u="none" dirty="0" smtClean="0">
                          <a:solidFill>
                            <a:schemeClr val="tx1"/>
                          </a:solidFill>
                        </a:rPr>
                        <a:t>名）</a:t>
                      </a:r>
                      <a:endParaRPr kumimoji="1" lang="en-US" altLang="ja-JP" sz="1200" u="none"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rPr>
                        <a:t>-</a:t>
                      </a:r>
                      <a:r>
                        <a:rPr kumimoji="1" lang="ja-JP" altLang="en-US" sz="1200" u="none" dirty="0" smtClean="0">
                          <a:solidFill>
                            <a:schemeClr val="tx1"/>
                          </a:solidFill>
                        </a:rPr>
                        <a:t>中央子ども家庭センターに「こころケア」開設（</a:t>
                      </a:r>
                      <a:r>
                        <a:rPr kumimoji="1" lang="en-US" altLang="ja-JP" sz="1200" u="none" dirty="0" smtClean="0">
                          <a:solidFill>
                            <a:schemeClr val="tx1"/>
                          </a:solidFill>
                        </a:rPr>
                        <a:t>2013</a:t>
                      </a:r>
                      <a:r>
                        <a:rPr kumimoji="1" lang="ja-JP" altLang="en-US" sz="1200" u="none" dirty="0" smtClean="0">
                          <a:solidFill>
                            <a:schemeClr val="tx1"/>
                          </a:solidFill>
                        </a:rPr>
                        <a:t>年）</a:t>
                      </a:r>
                      <a:endParaRPr kumimoji="1" lang="en-US" altLang="ja-JP" sz="1200" u="none" dirty="0" smtClean="0">
                        <a:solidFill>
                          <a:schemeClr val="tx1"/>
                        </a:solidFill>
                      </a:endParaRPr>
                    </a:p>
                    <a:p>
                      <a:pPr marL="0" marR="0" indent="0" algn="l" defTabSz="914400" rtl="0" eaLnBrk="1" fontAlgn="auto" latinLnBrk="0" hangingPunct="1">
                        <a:lnSpc>
                          <a:spcPct val="100000"/>
                        </a:lnSpc>
                        <a:spcBef>
                          <a:spcPts val="600"/>
                        </a:spcBef>
                        <a:spcAft>
                          <a:spcPts val="0"/>
                        </a:spcAft>
                        <a:buClrTx/>
                        <a:buSzTx/>
                        <a:buFontTx/>
                        <a:buNone/>
                        <a:tabLst/>
                        <a:defRPr/>
                      </a:pPr>
                      <a:r>
                        <a:rPr kumimoji="1" lang="ja-JP" altLang="en-US" sz="1200" u="none" dirty="0" smtClean="0">
                          <a:solidFill>
                            <a:schemeClr val="tx1"/>
                          </a:solidFill>
                        </a:rPr>
                        <a:t>・市町村ｽｷﾙｱｯﾌﾟ支援</a:t>
                      </a:r>
                      <a:endParaRPr kumimoji="1" lang="en-US" altLang="ja-JP" sz="1200" u="none"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rPr>
                        <a:t>-</a:t>
                      </a:r>
                      <a:r>
                        <a:rPr kumimoji="1" lang="ja-JP" altLang="en-US" sz="1200" u="none" dirty="0" smtClean="0">
                          <a:solidFill>
                            <a:schemeClr val="tx1"/>
                          </a:solidFill>
                        </a:rPr>
                        <a:t>府専門スタッフを派遣し、早期発見・対応力強化に向け助言（</a:t>
                      </a:r>
                      <a:r>
                        <a:rPr kumimoji="1" lang="en-US" altLang="ja-JP" sz="1200" u="none" dirty="0" smtClean="0">
                          <a:solidFill>
                            <a:schemeClr val="tx1"/>
                          </a:solidFill>
                        </a:rPr>
                        <a:t>2011</a:t>
                      </a:r>
                      <a:r>
                        <a:rPr kumimoji="1" lang="ja-JP" altLang="en-US" sz="1200" u="none" dirty="0" smtClean="0">
                          <a:solidFill>
                            <a:schemeClr val="tx1"/>
                          </a:solidFill>
                        </a:rPr>
                        <a:t>～</a:t>
                      </a:r>
                      <a:r>
                        <a:rPr kumimoji="1" lang="en-US" altLang="ja-JP" sz="1200" u="none" dirty="0" smtClean="0">
                          <a:solidFill>
                            <a:schemeClr val="tx1"/>
                          </a:solidFill>
                        </a:rPr>
                        <a:t>2013</a:t>
                      </a:r>
                      <a:r>
                        <a:rPr kumimoji="1" lang="ja-JP" altLang="en-US" sz="1200" u="none" dirty="0" smtClean="0">
                          <a:solidFill>
                            <a:schemeClr val="tx1"/>
                          </a:solidFill>
                        </a:rPr>
                        <a:t>年　</a:t>
                      </a:r>
                      <a:r>
                        <a:rPr kumimoji="1" lang="en-US" altLang="ja-JP" sz="1200" u="none" dirty="0" smtClean="0">
                          <a:solidFill>
                            <a:schemeClr val="tx1"/>
                          </a:solidFill>
                        </a:rPr>
                        <a:t>34</a:t>
                      </a:r>
                      <a:r>
                        <a:rPr kumimoji="1" lang="ja-JP" altLang="en-US" sz="1200" u="none" dirty="0" smtClean="0">
                          <a:solidFill>
                            <a:schemeClr val="tx1"/>
                          </a:solidFill>
                        </a:rPr>
                        <a:t>市町：延べ</a:t>
                      </a:r>
                      <a:r>
                        <a:rPr kumimoji="1" lang="en-US" altLang="ja-JP" sz="1200" u="none" dirty="0" smtClean="0">
                          <a:solidFill>
                            <a:schemeClr val="tx1"/>
                          </a:solidFill>
                        </a:rPr>
                        <a:t>178</a:t>
                      </a:r>
                      <a:r>
                        <a:rPr kumimoji="1" lang="ja-JP" altLang="en-US" sz="1200" u="none" dirty="0" smtClean="0">
                          <a:solidFill>
                            <a:schemeClr val="tx1"/>
                          </a:solidFill>
                        </a:rPr>
                        <a:t>回）</a:t>
                      </a:r>
                      <a:endParaRPr kumimoji="1" lang="en-US" altLang="ja-JP" sz="1200" u="none"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u="none" dirty="0" smtClean="0">
                          <a:solidFill>
                            <a:schemeClr val="tx1"/>
                          </a:solidFill>
                        </a:rPr>
                        <a:t>・啓発活動等による虐待防止への府民の意識の高まり</a:t>
                      </a:r>
                    </a:p>
                    <a:p>
                      <a:pPr marL="92075" indent="-92075" algn="l"/>
                      <a:r>
                        <a:rPr kumimoji="1" lang="en-US" altLang="ja-JP" sz="1200" u="none" dirty="0" smtClean="0">
                          <a:solidFill>
                            <a:schemeClr val="tx1"/>
                          </a:solidFill>
                        </a:rPr>
                        <a:t>-</a:t>
                      </a:r>
                      <a:r>
                        <a:rPr kumimoji="1" lang="en-US" altLang="ja-JP" sz="1200" u="none" baseline="0" dirty="0" smtClean="0">
                          <a:solidFill>
                            <a:schemeClr val="tx1"/>
                          </a:solidFill>
                        </a:rPr>
                        <a:t> </a:t>
                      </a:r>
                      <a:r>
                        <a:rPr kumimoji="1" lang="en-US" altLang="ja-JP" sz="1200" u="none" dirty="0" smtClean="0">
                          <a:solidFill>
                            <a:schemeClr val="tx1"/>
                          </a:solidFill>
                        </a:rPr>
                        <a:t>2013</a:t>
                      </a:r>
                      <a:r>
                        <a:rPr kumimoji="1" lang="ja-JP" altLang="en-US" sz="1200" u="none" dirty="0" smtClean="0">
                          <a:solidFill>
                            <a:schemeClr val="tx1"/>
                          </a:solidFill>
                        </a:rPr>
                        <a:t>年府域相談対応件数：</a:t>
                      </a:r>
                      <a:endParaRPr kumimoji="1" lang="en-US" altLang="ja-JP" sz="1200" u="none" dirty="0" smtClean="0">
                        <a:solidFill>
                          <a:schemeClr val="tx1"/>
                        </a:solidFill>
                      </a:endParaRPr>
                    </a:p>
                    <a:p>
                      <a:pPr marL="92075" indent="-92075" algn="l"/>
                      <a:r>
                        <a:rPr kumimoji="1" lang="ja-JP" altLang="en-US" sz="1200" u="none" dirty="0" smtClean="0">
                          <a:solidFill>
                            <a:schemeClr val="tx1"/>
                          </a:solidFill>
                        </a:rPr>
                        <a:t>　</a:t>
                      </a:r>
                      <a:r>
                        <a:rPr kumimoji="1" lang="en-US" altLang="ja-JP" sz="1200" u="none" dirty="0" smtClean="0">
                          <a:solidFill>
                            <a:schemeClr val="tx1"/>
                          </a:solidFill>
                        </a:rPr>
                        <a:t>10,716</a:t>
                      </a:r>
                      <a:r>
                        <a:rPr kumimoji="1" lang="ja-JP" altLang="en-US" sz="1200" u="none" dirty="0" smtClean="0">
                          <a:solidFill>
                            <a:schemeClr val="tx1"/>
                          </a:solidFill>
                        </a:rPr>
                        <a:t>件（全国最多）</a:t>
                      </a:r>
                      <a:endParaRPr kumimoji="1" lang="en-US" altLang="ja-JP" sz="1200" u="none" dirty="0" smtClean="0">
                        <a:solidFill>
                          <a:schemeClr val="tx1"/>
                        </a:solidFill>
                      </a:endParaRPr>
                    </a:p>
                    <a:p>
                      <a:pPr algn="l"/>
                      <a:endParaRPr kumimoji="1" lang="en-US" altLang="ja-JP" sz="1200" u="none" dirty="0" smtClean="0">
                        <a:solidFill>
                          <a:schemeClr val="tx1"/>
                        </a:solidFill>
                      </a:endParaRPr>
                    </a:p>
                    <a:p>
                      <a:pPr algn="l"/>
                      <a:r>
                        <a:rPr kumimoji="1" lang="ja-JP" altLang="en-US" sz="1200" u="none" dirty="0" smtClean="0">
                          <a:solidFill>
                            <a:schemeClr val="tx1"/>
                          </a:solidFill>
                        </a:rPr>
                        <a:t>・対応の充実</a:t>
                      </a:r>
                      <a:endParaRPr kumimoji="1" lang="en-US" altLang="ja-JP" sz="1200" u="none" dirty="0" smtClean="0">
                        <a:solidFill>
                          <a:schemeClr val="tx1"/>
                        </a:solidFill>
                      </a:endParaRPr>
                    </a:p>
                    <a:p>
                      <a:pPr marL="92075" indent="-92075" algn="l"/>
                      <a:r>
                        <a:rPr kumimoji="1" lang="en-US" altLang="ja-JP" sz="1200" u="none" dirty="0" smtClean="0">
                          <a:solidFill>
                            <a:schemeClr val="tx1"/>
                          </a:solidFill>
                        </a:rPr>
                        <a:t>-</a:t>
                      </a:r>
                      <a:r>
                        <a:rPr kumimoji="1" lang="ja-JP" altLang="en-US" sz="1200" u="none" dirty="0" smtClean="0">
                          <a:solidFill>
                            <a:schemeClr val="tx1"/>
                          </a:solidFill>
                        </a:rPr>
                        <a:t>夜間・休日出動件数　</a:t>
                      </a:r>
                      <a:r>
                        <a:rPr kumimoji="1" lang="en-US" altLang="ja-JP" sz="1200" u="none" dirty="0" smtClean="0">
                          <a:solidFill>
                            <a:schemeClr val="tx1"/>
                          </a:solidFill>
                        </a:rPr>
                        <a:t>2013</a:t>
                      </a:r>
                      <a:r>
                        <a:rPr kumimoji="1" lang="ja-JP" altLang="en-US" sz="1200" u="none" dirty="0" smtClean="0">
                          <a:solidFill>
                            <a:schemeClr val="tx1"/>
                          </a:solidFill>
                        </a:rPr>
                        <a:t>年</a:t>
                      </a:r>
                      <a:r>
                        <a:rPr kumimoji="1" lang="en-US" altLang="ja-JP" sz="1200" u="none" dirty="0" smtClean="0">
                          <a:solidFill>
                            <a:schemeClr val="tx1"/>
                          </a:solidFill>
                        </a:rPr>
                        <a:t>:206</a:t>
                      </a:r>
                      <a:r>
                        <a:rPr kumimoji="1" lang="ja-JP" altLang="en-US" sz="1200" u="none" dirty="0" smtClean="0">
                          <a:solidFill>
                            <a:schemeClr val="tx1"/>
                          </a:solidFill>
                        </a:rPr>
                        <a:t>件　うち一時保護</a:t>
                      </a:r>
                      <a:r>
                        <a:rPr kumimoji="1" lang="en-US" altLang="ja-JP" sz="1200" u="none" dirty="0" smtClean="0">
                          <a:solidFill>
                            <a:schemeClr val="tx1"/>
                          </a:solidFill>
                        </a:rPr>
                        <a:t>72</a:t>
                      </a:r>
                      <a:r>
                        <a:rPr kumimoji="1" lang="ja-JP" altLang="en-US" sz="1200" u="none" dirty="0" smtClean="0">
                          <a:solidFill>
                            <a:schemeClr val="tx1"/>
                          </a:solidFill>
                        </a:rPr>
                        <a:t>件（総受電数　</a:t>
                      </a:r>
                      <a:r>
                        <a:rPr kumimoji="1" lang="en-US" altLang="ja-JP" sz="1200" u="none" dirty="0" smtClean="0">
                          <a:solidFill>
                            <a:schemeClr val="tx1"/>
                          </a:solidFill>
                        </a:rPr>
                        <a:t>1,631</a:t>
                      </a:r>
                      <a:r>
                        <a:rPr kumimoji="1" lang="ja-JP" altLang="en-US" sz="1200" u="none" dirty="0" smtClean="0">
                          <a:solidFill>
                            <a:schemeClr val="tx1"/>
                          </a:solidFill>
                        </a:rPr>
                        <a:t>件）</a:t>
                      </a:r>
                    </a:p>
                    <a:p>
                      <a:pPr algn="l"/>
                      <a:endParaRPr kumimoji="1" lang="ja-JP" altLang="en-US" sz="1200" u="none" dirty="0" smtClean="0">
                        <a:solidFill>
                          <a:schemeClr val="tx1"/>
                        </a:solidFill>
                      </a:endParaRPr>
                    </a:p>
                    <a:p>
                      <a:pPr algn="l"/>
                      <a:r>
                        <a:rPr kumimoji="1" lang="ja-JP" altLang="en-US" sz="1200" u="none" dirty="0" smtClean="0">
                          <a:solidFill>
                            <a:schemeClr val="tx1"/>
                          </a:solidFill>
                        </a:rPr>
                        <a:t>・施設退所後の親子への支援についてのガイドライン作成によるノウハウの共有、対応力向上</a:t>
                      </a:r>
                      <a:endParaRPr kumimoji="1" lang="en-US" altLang="ja-JP" sz="1200" u="none" dirty="0" smtClean="0">
                        <a:solidFill>
                          <a:schemeClr val="tx1"/>
                        </a:solidFill>
                      </a:endParaRPr>
                    </a:p>
                    <a:p>
                      <a:pPr algn="l"/>
                      <a:endParaRPr kumimoji="1" lang="ja-JP" altLang="en-US" sz="1200" u="none" strike="sngStrike"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192</a:t>
            </a:fld>
            <a:endParaRPr kumimoji="1" lang="ja-JP" altLang="en-US" dirty="0"/>
          </a:p>
        </p:txBody>
      </p:sp>
      <p:sp>
        <p:nvSpPr>
          <p:cNvPr id="10" name="テキスト ボックス 9"/>
          <p:cNvSpPr txBox="1"/>
          <p:nvPr/>
        </p:nvSpPr>
        <p:spPr>
          <a:xfrm>
            <a:off x="0" y="0"/>
            <a:ext cx="7596336" cy="338554"/>
          </a:xfrm>
          <a:prstGeom prst="rect">
            <a:avLst/>
          </a:prstGeom>
          <a:noFill/>
        </p:spPr>
        <p:txBody>
          <a:bodyPr wrap="square" rtlCol="0">
            <a:spAutoFit/>
          </a:bodyPr>
          <a:lstStyle/>
          <a:p>
            <a:r>
              <a:rPr lang="ja-JP" altLang="en-US" sz="1600" u="sng" dirty="0" smtClean="0"/>
              <a:t>児童</a:t>
            </a:r>
            <a:r>
              <a:rPr lang="ja-JP" altLang="en-US" sz="1600" u="sng" dirty="0"/>
              <a:t>虐待防止に</a:t>
            </a:r>
            <a:r>
              <a:rPr lang="ja-JP" altLang="en-US" sz="1600" u="sng" dirty="0" smtClean="0"/>
              <a:t>向けた相談受付体制</a:t>
            </a:r>
            <a:r>
              <a:rPr lang="ja-JP" altLang="en-US" sz="1600" u="sng" dirty="0"/>
              <a:t>の抜本的</a:t>
            </a:r>
            <a:r>
              <a:rPr lang="ja-JP" altLang="en-US" sz="1600" u="sng" dirty="0" smtClean="0"/>
              <a:t>見直し</a:t>
            </a:r>
            <a:endParaRPr kumimoji="1" lang="en-US" altLang="ja-JP" sz="1600" u="sng" dirty="0" smtClean="0"/>
          </a:p>
        </p:txBody>
      </p:sp>
      <p:sp>
        <p:nvSpPr>
          <p:cNvPr id="11" name="テキスト ボックス 10"/>
          <p:cNvSpPr txBox="1"/>
          <p:nvPr/>
        </p:nvSpPr>
        <p:spPr>
          <a:xfrm>
            <a:off x="0" y="476672"/>
            <a:ext cx="2411760" cy="3970318"/>
          </a:xfrm>
          <a:prstGeom prst="rect">
            <a:avLst/>
          </a:prstGeom>
          <a:noFill/>
        </p:spPr>
        <p:txBody>
          <a:bodyPr wrap="square" rtlCol="0">
            <a:spAutoFit/>
          </a:bodyPr>
          <a:lstStyle/>
          <a:p>
            <a:r>
              <a:rPr kumimoji="1" lang="ja-JP" altLang="en-US" sz="1400" dirty="0" smtClean="0"/>
              <a:t>①分野：福祉・子育て</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a:t>
            </a:r>
            <a:r>
              <a:rPr lang="ja-JP" altLang="en-US" sz="1400" dirty="0"/>
              <a:t>☑ </a:t>
            </a:r>
            <a:r>
              <a:rPr lang="ja-JP" altLang="en-US" sz="1400" dirty="0" smtClean="0"/>
              <a:t>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福祉部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 2010</a:t>
            </a:r>
            <a:r>
              <a:rPr lang="ja-JP" altLang="en-US" sz="1400" dirty="0" smtClean="0"/>
              <a:t>年～</a:t>
            </a:r>
            <a:r>
              <a:rPr lang="en-US" altLang="ja-JP" sz="1400" dirty="0" smtClean="0"/>
              <a:t>2012</a:t>
            </a:r>
            <a:r>
              <a:rPr lang="ja-JP" altLang="en-US" sz="1400" dirty="0" smtClean="0"/>
              <a:t>年</a:t>
            </a:r>
            <a:r>
              <a:rPr lang="ja-JP" altLang="en-US" sz="1400" dirty="0"/>
              <a:t>　</a:t>
            </a:r>
            <a:endParaRPr lang="en-US" altLang="ja-JP" sz="1400" dirty="0" smtClean="0"/>
          </a:p>
          <a:p>
            <a:r>
              <a:rPr lang="ja-JP" altLang="en-US" sz="1400" dirty="0"/>
              <a:t>　</a:t>
            </a:r>
            <a:r>
              <a:rPr lang="ja-JP" altLang="en-US" sz="1400" dirty="0" smtClean="0"/>
              <a:t>　　　テレビ</a:t>
            </a:r>
            <a:r>
              <a:rPr lang="en-US" altLang="ja-JP" sz="1400" dirty="0" smtClean="0"/>
              <a:t>CM</a:t>
            </a:r>
            <a:r>
              <a:rPr lang="ja-JP" altLang="en-US" sz="1400" dirty="0" smtClean="0"/>
              <a:t>等の実施</a:t>
            </a:r>
            <a:endParaRPr kumimoji="1" lang="ja-JP" altLang="en-US" sz="1400" dirty="0"/>
          </a:p>
        </p:txBody>
      </p:sp>
    </p:spTree>
    <p:extLst>
      <p:ext uri="{BB962C8B-B14F-4D97-AF65-F5344CB8AC3E}">
        <p14:creationId xmlns:p14="http://schemas.microsoft.com/office/powerpoint/2010/main" val="17685363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76672"/>
            <a:ext cx="2411760" cy="4401205"/>
          </a:xfrm>
          <a:prstGeom prst="rect">
            <a:avLst/>
          </a:prstGeom>
          <a:noFill/>
        </p:spPr>
        <p:txBody>
          <a:bodyPr wrap="square" rtlCol="0">
            <a:spAutoFit/>
          </a:bodyPr>
          <a:lstStyle/>
          <a:p>
            <a:r>
              <a:rPr kumimoji="1" lang="ja-JP" altLang="en-US" sz="1400" dirty="0" smtClean="0"/>
              <a:t>①分野：福祉・子育て</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a:t>
            </a:r>
            <a:r>
              <a:rPr lang="ja-JP" altLang="en-US" sz="1400" dirty="0"/>
              <a:t>☑ </a:t>
            </a:r>
            <a:r>
              <a:rPr lang="ja-JP" altLang="en-US" sz="1400" dirty="0" smtClean="0"/>
              <a:t>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smtClean="0"/>
              <a:t>福祉</a:t>
            </a:r>
            <a:r>
              <a:rPr kumimoji="1" lang="ja-JP" altLang="en-US" sz="1400" dirty="0" smtClean="0"/>
              <a:t>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2010</a:t>
            </a:r>
            <a:r>
              <a:rPr lang="ja-JP" altLang="en-US" sz="1400" dirty="0"/>
              <a:t>年～　</a:t>
            </a:r>
            <a:r>
              <a:rPr lang="en-US" altLang="ja-JP" sz="1400" dirty="0"/>
              <a:t>『</a:t>
            </a:r>
            <a:r>
              <a:rPr lang="ja-JP" altLang="en-US" sz="1400" dirty="0"/>
              <a:t>大阪府</a:t>
            </a:r>
            <a:r>
              <a:rPr lang="ja-JP" altLang="en-US" sz="1400" dirty="0" smtClean="0"/>
              <a:t>財政</a:t>
            </a:r>
            <a:endParaRPr lang="en-US" altLang="ja-JP" sz="1400" dirty="0" smtClean="0"/>
          </a:p>
          <a:p>
            <a:r>
              <a:rPr lang="ja-JP" altLang="en-US" sz="1400" dirty="0" smtClean="0"/>
              <a:t>　構造</a:t>
            </a:r>
            <a:r>
              <a:rPr lang="ja-JP" altLang="en-US" sz="1400" dirty="0"/>
              <a:t>改革プラン（案</a:t>
            </a:r>
            <a:r>
              <a:rPr lang="ja-JP" altLang="en-US" sz="1400" dirty="0" smtClean="0"/>
              <a:t>）</a:t>
            </a:r>
            <a:r>
              <a:rPr lang="en-US" altLang="ja-JP" sz="1400" smtClean="0"/>
              <a:t>』</a:t>
            </a:r>
            <a:r>
              <a:rPr lang="ja-JP" altLang="en-US" sz="1400" smtClean="0"/>
              <a:t>で</a:t>
            </a:r>
            <a:r>
              <a:rPr lang="ja-JP" altLang="en-US" sz="1400" dirty="0" smtClean="0"/>
              <a:t>民営</a:t>
            </a:r>
            <a:endParaRPr lang="en-US" altLang="ja-JP" sz="1400" dirty="0" smtClean="0"/>
          </a:p>
          <a:p>
            <a:r>
              <a:rPr lang="ja-JP" altLang="en-US" sz="1400" dirty="0"/>
              <a:t>　</a:t>
            </a:r>
            <a:r>
              <a:rPr lang="ja-JP" altLang="en-US" sz="1400" dirty="0" smtClean="0"/>
              <a:t>化</a:t>
            </a:r>
            <a:r>
              <a:rPr lang="ja-JP" altLang="en-US" sz="1400" dirty="0"/>
              <a:t>を明確化</a:t>
            </a:r>
          </a:p>
        </p:txBody>
      </p:sp>
      <p:sp>
        <p:nvSpPr>
          <p:cNvPr id="8" name="テキスト ボックス 7"/>
          <p:cNvSpPr txBox="1"/>
          <p:nvPr/>
        </p:nvSpPr>
        <p:spPr>
          <a:xfrm>
            <a:off x="7384734" y="0"/>
            <a:ext cx="1759266" cy="307777"/>
          </a:xfrm>
          <a:prstGeom prst="rect">
            <a:avLst/>
          </a:prstGeom>
          <a:noFill/>
        </p:spPr>
        <p:txBody>
          <a:bodyPr wrap="square" rtlCol="0">
            <a:spAutoFit/>
          </a:bodyPr>
          <a:lstStyle/>
          <a:p>
            <a:pPr algn="r"/>
            <a:r>
              <a:rPr lang="ja-JP" altLang="en-US" sz="1400" u="sng" dirty="0" smtClean="0"/>
              <a:t>Ｂ（５０）</a:t>
            </a:r>
            <a:endParaRPr lang="en-US" altLang="ja-JP" sz="1400" u="sng" dirty="0" smtClean="0"/>
          </a:p>
        </p:txBody>
      </p:sp>
      <p:sp>
        <p:nvSpPr>
          <p:cNvPr id="10" name="テキスト ボックス 9"/>
          <p:cNvSpPr txBox="1"/>
          <p:nvPr/>
        </p:nvSpPr>
        <p:spPr>
          <a:xfrm>
            <a:off x="0" y="0"/>
            <a:ext cx="7928140" cy="338554"/>
          </a:xfrm>
          <a:prstGeom prst="rect">
            <a:avLst/>
          </a:prstGeom>
          <a:noFill/>
        </p:spPr>
        <p:txBody>
          <a:bodyPr wrap="square" rtlCol="0">
            <a:spAutoFit/>
          </a:bodyPr>
          <a:lstStyle/>
          <a:p>
            <a:r>
              <a:rPr lang="ja-JP" altLang="en-US" sz="1600" u="sng" dirty="0" smtClean="0"/>
              <a:t>府立金剛コロニー及び府立</a:t>
            </a:r>
            <a:r>
              <a:rPr lang="ja-JP" altLang="en-US" sz="1600" u="sng" dirty="0"/>
              <a:t>砂川厚生</a:t>
            </a:r>
            <a:r>
              <a:rPr lang="ja-JP" altLang="en-US" sz="1600" u="sng" dirty="0" smtClean="0"/>
              <a:t>福祉センターの再編整備</a:t>
            </a:r>
            <a:endParaRPr kumimoji="1" lang="en-US" altLang="ja-JP" sz="1600" u="sng" dirty="0" smtClean="0"/>
          </a:p>
        </p:txBody>
      </p:sp>
      <p:graphicFrame>
        <p:nvGraphicFramePr>
          <p:cNvPr id="9" name="表 8"/>
          <p:cNvGraphicFramePr>
            <a:graphicFrameLocks noGrp="1"/>
          </p:cNvGraphicFramePr>
          <p:nvPr>
            <p:extLst>
              <p:ext uri="{D42A27DB-BD31-4B8C-83A1-F6EECF244321}">
                <p14:modId xmlns:p14="http://schemas.microsoft.com/office/powerpoint/2010/main" val="1184004244"/>
              </p:ext>
            </p:extLst>
          </p:nvPr>
        </p:nvGraphicFramePr>
        <p:xfrm>
          <a:off x="2267744" y="4766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t>・</a:t>
                      </a:r>
                      <a:r>
                        <a:rPr kumimoji="1" lang="ja-JP" altLang="en-US" sz="1200" dirty="0" smtClean="0">
                          <a:solidFill>
                            <a:schemeClr val="tx1"/>
                          </a:solidFill>
                        </a:rPr>
                        <a:t>これまで、府では、府立社会福祉施設</a:t>
                      </a:r>
                      <a:r>
                        <a:rPr kumimoji="1" lang="ja-JP" altLang="en-US" sz="1200" strike="noStrike" dirty="0" smtClean="0">
                          <a:solidFill>
                            <a:schemeClr val="tx1"/>
                          </a:solidFill>
                        </a:rPr>
                        <a:t>を</a:t>
                      </a:r>
                      <a:r>
                        <a:rPr kumimoji="1" lang="ja-JP" altLang="en-US" sz="1200" dirty="0" smtClean="0">
                          <a:solidFill>
                            <a:schemeClr val="tx1"/>
                          </a:solidFill>
                        </a:rPr>
                        <a:t>設</a:t>
                      </a:r>
                      <a:r>
                        <a:rPr kumimoji="1" lang="ja-JP" altLang="en-US" sz="1200" dirty="0" smtClean="0"/>
                        <a:t>置・運営し、福祉サービスの広域的な供給及び府域の福祉サービス基盤の確立に先導的な役割を果たしてきた。</a:t>
                      </a:r>
                      <a:endParaRPr kumimoji="1" lang="en-US" altLang="ja-JP" sz="1200" dirty="0" smtClean="0"/>
                    </a:p>
                    <a:p>
                      <a:pPr algn="l"/>
                      <a:endParaRPr kumimoji="1" lang="en-US" altLang="ja-JP" sz="1200" dirty="0" smtClean="0"/>
                    </a:p>
                    <a:p>
                      <a:pPr algn="l"/>
                      <a:r>
                        <a:rPr kumimoji="1" lang="ja-JP" altLang="en-US" sz="1200" dirty="0" smtClean="0"/>
                        <a:t>・民間による福祉サービスの供給を誘導・促進してきた結果、民間社会福祉法人が担う福祉サービスが拡大するなかで、府の役割を明確にする必要が出てきた。</a:t>
                      </a:r>
                      <a:endParaRPr kumimoji="1" lang="en-US" altLang="ja-JP" sz="1200" dirty="0" smtClean="0"/>
                    </a:p>
                    <a:p>
                      <a:pPr algn="l"/>
                      <a:endParaRPr kumimoji="1" lang="en-US" altLang="ja-JP" sz="1200" dirty="0" smtClean="0"/>
                    </a:p>
                    <a:p>
                      <a:pPr algn="l"/>
                      <a:r>
                        <a:rPr kumimoji="1" lang="ja-JP" altLang="en-US" sz="1200" dirty="0" smtClean="0"/>
                        <a:t>（出典）</a:t>
                      </a:r>
                      <a:r>
                        <a:rPr kumimoji="1" lang="en-US" altLang="ja-JP" sz="1200" dirty="0" smtClean="0"/>
                        <a:t>『</a:t>
                      </a:r>
                      <a:r>
                        <a:rPr kumimoji="1" lang="ja-JP" altLang="en-US" sz="1200" dirty="0" smtClean="0"/>
                        <a:t>府立社会福祉施設等のあり方について</a:t>
                      </a:r>
                      <a:r>
                        <a:rPr kumimoji="1" lang="en-US" altLang="ja-JP" sz="1200" dirty="0" smtClean="0"/>
                        <a:t>』</a:t>
                      </a:r>
                      <a:r>
                        <a:rPr kumimoji="1" lang="ja-JP" altLang="en-US" sz="1200" dirty="0" smtClean="0"/>
                        <a:t>（</a:t>
                      </a:r>
                      <a:r>
                        <a:rPr kumimoji="1" lang="en-US" altLang="ja-JP" sz="1200" dirty="0" smtClean="0"/>
                        <a:t>H10.12</a:t>
                      </a:r>
                      <a:r>
                        <a:rPr kumimoji="1" lang="ja-JP" altLang="en-US" sz="1200" dirty="0" smtClean="0"/>
                        <a:t>）</a:t>
                      </a:r>
                      <a:endParaRPr kumimoji="1" lang="en-US" altLang="ja-JP" sz="1200" dirty="0" smtClean="0"/>
                    </a:p>
                    <a:p>
                      <a:pPr algn="l"/>
                      <a:endParaRPr kumimoji="1" lang="en-US" altLang="ja-JP" sz="1200" dirty="0" smtClean="0"/>
                    </a:p>
                    <a:p>
                      <a:pPr algn="l"/>
                      <a:endParaRPr kumimoji="1" lang="en-US" altLang="ja-JP" sz="1200" dirty="0" smtClean="0"/>
                    </a:p>
                    <a:p>
                      <a:pPr algn="l"/>
                      <a:endParaRPr kumimoji="1" lang="en-US" altLang="ja-JP" sz="1200" dirty="0" smtClean="0"/>
                    </a:p>
                    <a:p>
                      <a:pPr algn="l"/>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・府が果たすべき役割を精査したうえで、民間で対応可能な分野は、順次、民間移行をすすめる。</a:t>
                      </a:r>
                      <a:endParaRPr kumimoji="1" lang="en-US" altLang="ja-JP" sz="1200" dirty="0" smtClean="0"/>
                    </a:p>
                    <a:p>
                      <a:pPr algn="l"/>
                      <a:r>
                        <a:rPr kumimoji="1" lang="ja-JP" altLang="en-US" sz="1200" dirty="0" smtClean="0"/>
                        <a:t>・入所施設からの地域移行を着実に進め、大規模施設の縮小を図る。</a:t>
                      </a:r>
                    </a:p>
                    <a:p>
                      <a:pPr algn="l"/>
                      <a:endParaRPr kumimoji="1" lang="en-US" altLang="ja-JP" sz="1200" dirty="0" smtClean="0"/>
                    </a:p>
                    <a:p>
                      <a:pPr algn="l"/>
                      <a:r>
                        <a:rPr kumimoji="1" lang="ja-JP" altLang="en-US" sz="1200" dirty="0" smtClean="0"/>
                        <a:t>①砂川厚生福祉ｾﾝﾀｰ</a:t>
                      </a:r>
                      <a:endParaRPr kumimoji="1" lang="en-US" altLang="ja-JP" sz="1200" dirty="0" smtClean="0"/>
                    </a:p>
                    <a:p>
                      <a:pPr algn="l"/>
                      <a:r>
                        <a:rPr kumimoji="1" lang="ja-JP" altLang="en-US" sz="1200" dirty="0" smtClean="0"/>
                        <a:t>・施設種別や運営手法の見直しなどを行う。</a:t>
                      </a:r>
                      <a:endParaRPr kumimoji="1" lang="en-US" altLang="ja-JP" sz="1200" dirty="0" smtClean="0"/>
                    </a:p>
                    <a:p>
                      <a:pPr algn="l"/>
                      <a:endParaRPr kumimoji="1" lang="en-US" altLang="ja-JP" sz="1200" dirty="0" smtClean="0"/>
                    </a:p>
                    <a:p>
                      <a:pPr algn="l"/>
                      <a:r>
                        <a:rPr kumimoji="1" lang="ja-JP" altLang="en-US" sz="1200" dirty="0" smtClean="0"/>
                        <a:t>②金剛コロニー</a:t>
                      </a:r>
                      <a:endParaRPr kumimoji="1" lang="en-US" altLang="ja-JP" sz="1200" dirty="0" smtClean="0"/>
                    </a:p>
                    <a:p>
                      <a:pPr algn="l"/>
                      <a:r>
                        <a:rPr kumimoji="1" lang="ja-JP" altLang="en-US" sz="1200" dirty="0" smtClean="0"/>
                        <a:t>・事業団の経営努力に対する指導や運営手法の見直し（民営化含む）などを行う。</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a:t>
                      </a:r>
                      <a:r>
                        <a:rPr kumimoji="1" lang="en-US" altLang="ja-JP" sz="1200" dirty="0" smtClean="0"/>
                        <a:t>『</a:t>
                      </a:r>
                      <a:r>
                        <a:rPr kumimoji="1" lang="ja-JP" altLang="en-US" sz="1200" dirty="0" smtClean="0"/>
                        <a:t>障害者自立支援法</a:t>
                      </a:r>
                      <a:r>
                        <a:rPr kumimoji="1" lang="en-US" altLang="ja-JP" sz="1200" dirty="0" smtClean="0"/>
                        <a:t>』(2006</a:t>
                      </a:r>
                      <a:r>
                        <a:rPr kumimoji="1" lang="ja-JP" altLang="en-US" sz="1200" dirty="0" smtClean="0"/>
                        <a:t>年</a:t>
                      </a:r>
                      <a:r>
                        <a:rPr kumimoji="1" lang="en-US" altLang="ja-JP" sz="1200" dirty="0" smtClean="0"/>
                        <a:t>4</a:t>
                      </a:r>
                      <a:r>
                        <a:rPr kumimoji="1" lang="ja-JP" altLang="en-US" sz="1200" dirty="0" smtClean="0"/>
                        <a:t>月施行</a:t>
                      </a:r>
                      <a:r>
                        <a:rPr kumimoji="1" lang="en-US" altLang="ja-JP" sz="1200" dirty="0" smtClean="0"/>
                        <a:t>)</a:t>
                      </a:r>
                      <a:r>
                        <a:rPr kumimoji="1" lang="ja-JP" altLang="en-US" sz="1200" dirty="0" smtClean="0"/>
                        <a:t>を踏まえ、府立施設の再編整備方針（案）を策定（</a:t>
                      </a:r>
                      <a:r>
                        <a:rPr kumimoji="1" lang="en-US" altLang="ja-JP" sz="1200" dirty="0" smtClean="0"/>
                        <a:t>2007</a:t>
                      </a:r>
                      <a:r>
                        <a:rPr kumimoji="1" lang="ja-JP" altLang="en-US" sz="1200" dirty="0" smtClean="0"/>
                        <a:t>年</a:t>
                      </a:r>
                      <a:r>
                        <a:rPr kumimoji="1" lang="en-US" altLang="ja-JP" sz="1200" dirty="0" smtClean="0"/>
                        <a:t>1</a:t>
                      </a:r>
                      <a:r>
                        <a:rPr kumimoji="1" lang="ja-JP" altLang="en-US" sz="1200" dirty="0" smtClean="0"/>
                        <a:t>月）</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①砂川厚生福祉ｾﾝﾀｰ</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・民間で対応が困難な利用者を支援する施設に特化。（強度</a:t>
                      </a:r>
                      <a:r>
                        <a:rPr kumimoji="1" lang="ja-JP" altLang="en-US" sz="1200" dirty="0" err="1" smtClean="0"/>
                        <a:t>行動障がい</a:t>
                      </a:r>
                      <a:r>
                        <a:rPr kumimoji="1" lang="ja-JP" altLang="en-US" sz="1200" dirty="0" smtClean="0"/>
                        <a:t>者、社会関係障がい者）</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・民間事業所と連携した地域移行の推進。</a:t>
                      </a:r>
                    </a:p>
                    <a:p>
                      <a:pPr algn="l"/>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②金剛コロニー</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a:t>
                      </a:r>
                      <a:r>
                        <a:rPr kumimoji="1" lang="en-US" altLang="ja-JP" sz="1200" dirty="0" smtClean="0"/>
                        <a:t>『</a:t>
                      </a:r>
                      <a:r>
                        <a:rPr kumimoji="1" lang="ja-JP" altLang="en-US" sz="1200" dirty="0" smtClean="0"/>
                        <a:t>大阪府財政構造改革プラン（案）</a:t>
                      </a:r>
                      <a:r>
                        <a:rPr kumimoji="1" lang="en-US" altLang="ja-JP" sz="1200" dirty="0" smtClean="0"/>
                        <a:t>』</a:t>
                      </a:r>
                      <a:r>
                        <a:rPr kumimoji="1" lang="ja-JP" altLang="en-US" sz="1200" dirty="0" smtClean="0"/>
                        <a:t>（</a:t>
                      </a:r>
                      <a:r>
                        <a:rPr kumimoji="1" lang="en-US" altLang="ja-JP" sz="1200" dirty="0" smtClean="0"/>
                        <a:t>2010</a:t>
                      </a:r>
                      <a:r>
                        <a:rPr kumimoji="1" lang="ja-JP" altLang="en-US" sz="1200" dirty="0" smtClean="0"/>
                        <a:t>年</a:t>
                      </a:r>
                      <a:r>
                        <a:rPr kumimoji="1" lang="en-US" altLang="ja-JP" sz="1200" dirty="0" smtClean="0"/>
                        <a:t>10</a:t>
                      </a:r>
                      <a:r>
                        <a:rPr kumimoji="1" lang="ja-JP" altLang="en-US" sz="1200" dirty="0" smtClean="0"/>
                        <a:t>月）で民営化を明確化。</a:t>
                      </a:r>
                      <a:endParaRPr kumimoji="1" lang="en-US" altLang="ja-JP" sz="1200" dirty="0" smtClean="0"/>
                    </a:p>
                    <a:p>
                      <a:pPr algn="l"/>
                      <a:r>
                        <a:rPr kumimoji="1" lang="ja-JP" altLang="en-US" sz="1200" dirty="0" smtClean="0"/>
                        <a:t>・地域生活移行の計画的な促進（拠点施設の整備等）、利用者の状態にあった施設への転換により民営化を推進</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①砂川厚生福祉ｾﾝﾀｰ</a:t>
                      </a:r>
                      <a:endParaRPr kumimoji="1" lang="en-US" altLang="ja-JP" sz="1200" dirty="0" smtClean="0"/>
                    </a:p>
                    <a:p>
                      <a:pPr algn="l"/>
                      <a:r>
                        <a:rPr kumimoji="1" lang="ja-JP" altLang="en-US" sz="1200" dirty="0" smtClean="0"/>
                        <a:t>・施設廃止・民営化及び施設機能の特化により、</a:t>
                      </a:r>
                      <a:r>
                        <a:rPr kumimoji="1" lang="en-US" altLang="ja-JP" sz="1200" dirty="0" smtClean="0"/>
                        <a:t>2011</a:t>
                      </a:r>
                      <a:r>
                        <a:rPr kumimoji="1" lang="ja-JP" altLang="en-US" sz="1200" dirty="0" smtClean="0"/>
                        <a:t>年度末で再編整備完了。今後は、民間施設職員等への研修機能を強化する。</a:t>
                      </a:r>
                      <a:endParaRPr kumimoji="1" lang="en-US" altLang="ja-JP" sz="1200" dirty="0" smtClean="0"/>
                    </a:p>
                    <a:p>
                      <a:pPr algn="l"/>
                      <a:r>
                        <a:rPr kumimoji="1" lang="ja-JP" altLang="en-US" sz="1200" dirty="0" smtClean="0"/>
                        <a:t>＜実績＞</a:t>
                      </a:r>
                    </a:p>
                    <a:p>
                      <a:pPr algn="l"/>
                      <a:r>
                        <a:rPr kumimoji="1" lang="ja-JP" altLang="en-US" sz="1200" dirty="0" smtClean="0"/>
                        <a:t>・入所定員：</a:t>
                      </a:r>
                      <a:r>
                        <a:rPr kumimoji="1" lang="en-US" altLang="ja-JP" sz="1200" dirty="0" smtClean="0"/>
                        <a:t>7</a:t>
                      </a:r>
                      <a:r>
                        <a:rPr kumimoji="1" lang="ja-JP" altLang="en-US" sz="1200" dirty="0" smtClean="0"/>
                        <a:t>施設</a:t>
                      </a:r>
                      <a:r>
                        <a:rPr kumimoji="1" lang="en-US" altLang="ja-JP" sz="1200" dirty="0" smtClean="0"/>
                        <a:t>500</a:t>
                      </a:r>
                      <a:r>
                        <a:rPr kumimoji="1" lang="ja-JP" altLang="en-US" sz="1200" dirty="0" smtClean="0"/>
                        <a:t>名（</a:t>
                      </a:r>
                      <a:r>
                        <a:rPr kumimoji="1" lang="en-US" altLang="ja-JP" sz="1200" dirty="0" smtClean="0">
                          <a:solidFill>
                            <a:schemeClr val="tx1"/>
                          </a:solidFill>
                        </a:rPr>
                        <a:t>2003</a:t>
                      </a:r>
                      <a:r>
                        <a:rPr kumimoji="1" lang="ja-JP" altLang="en-US" sz="1200" dirty="0" smtClean="0">
                          <a:solidFill>
                            <a:schemeClr val="tx1"/>
                          </a:solidFill>
                        </a:rPr>
                        <a:t>年</a:t>
                      </a:r>
                      <a:r>
                        <a:rPr kumimoji="1" lang="ja-JP" altLang="en-US" sz="1200" dirty="0" smtClean="0"/>
                        <a:t>）⇒</a:t>
                      </a:r>
                      <a:r>
                        <a:rPr kumimoji="1" lang="en-US" altLang="ja-JP" sz="1200" dirty="0" smtClean="0"/>
                        <a:t>2</a:t>
                      </a:r>
                      <a:r>
                        <a:rPr kumimoji="1" lang="ja-JP" altLang="en-US" sz="1200" dirty="0" smtClean="0"/>
                        <a:t>施設</a:t>
                      </a:r>
                      <a:r>
                        <a:rPr kumimoji="1" lang="en-US" altLang="ja-JP" sz="1200" dirty="0" smtClean="0"/>
                        <a:t>70</a:t>
                      </a:r>
                      <a:r>
                        <a:rPr kumimoji="1" lang="ja-JP" altLang="en-US" sz="1200" dirty="0" smtClean="0"/>
                        <a:t>名（</a:t>
                      </a:r>
                      <a:r>
                        <a:rPr kumimoji="1" lang="en-US" altLang="ja-JP" sz="1200" dirty="0" smtClean="0"/>
                        <a:t>2012</a:t>
                      </a:r>
                      <a:r>
                        <a:rPr kumimoji="1" lang="ja-JP" altLang="en-US" sz="1200" dirty="0" smtClean="0"/>
                        <a:t>年以降）</a:t>
                      </a:r>
                      <a:endParaRPr kumimoji="1" lang="en-US" altLang="ja-JP" sz="1200" dirty="0" smtClean="0"/>
                    </a:p>
                    <a:p>
                      <a:pPr algn="l"/>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②金剛コロニー</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・コロニー内の施設整備及び地域生活支援拠点施設を整備し、着実に地域移行を推進。</a:t>
                      </a:r>
                      <a:r>
                        <a:rPr kumimoji="1" lang="en-US" altLang="ja-JP" sz="1200" dirty="0" smtClean="0"/>
                        <a:t>2017</a:t>
                      </a:r>
                      <a:r>
                        <a:rPr kumimoji="1" lang="ja-JP" altLang="en-US" sz="1200" dirty="0" smtClean="0"/>
                        <a:t>年度の民営化に向け、今後も継続推進。</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＜実績＞</a:t>
                      </a:r>
                      <a:endParaRPr kumimoji="1" lang="en-US" altLang="ja-JP" sz="1200" dirty="0" smtClean="0"/>
                    </a:p>
                    <a:p>
                      <a:pPr algn="l"/>
                      <a:r>
                        <a:rPr kumimoji="1" lang="ja-JP" altLang="en-US" sz="1200" dirty="0" smtClean="0"/>
                        <a:t>・入所定員（成人）推移：</a:t>
                      </a:r>
                      <a:r>
                        <a:rPr kumimoji="1" lang="en-US" altLang="ja-JP" sz="1200" dirty="0" smtClean="0"/>
                        <a:t>750</a:t>
                      </a:r>
                      <a:r>
                        <a:rPr kumimoji="1" lang="ja-JP" altLang="en-US" sz="1200" dirty="0" smtClean="0"/>
                        <a:t>名（</a:t>
                      </a:r>
                      <a:r>
                        <a:rPr kumimoji="1" lang="en-US" altLang="ja-JP" sz="1200" dirty="0" smtClean="0"/>
                        <a:t>2003</a:t>
                      </a:r>
                      <a:r>
                        <a:rPr kumimoji="1" lang="ja-JP" altLang="en-US" sz="1200" dirty="0" smtClean="0"/>
                        <a:t>年）⇒</a:t>
                      </a:r>
                      <a:r>
                        <a:rPr kumimoji="1" lang="en-US" altLang="ja-JP" sz="1200" dirty="0" smtClean="0"/>
                        <a:t>280</a:t>
                      </a:r>
                      <a:r>
                        <a:rPr kumimoji="1" lang="ja-JP" altLang="en-US" sz="1200" dirty="0" smtClean="0"/>
                        <a:t>名（</a:t>
                      </a:r>
                      <a:r>
                        <a:rPr kumimoji="1" lang="en-US" altLang="ja-JP" sz="1200" dirty="0" smtClean="0"/>
                        <a:t>2014</a:t>
                      </a:r>
                      <a:r>
                        <a:rPr kumimoji="1" lang="ja-JP" altLang="en-US" sz="1200" dirty="0" smtClean="0"/>
                        <a:t>年）</a:t>
                      </a:r>
                      <a:endParaRPr kumimoji="1" lang="en-US" altLang="ja-JP" sz="1200" dirty="0" smtClean="0"/>
                    </a:p>
                    <a:p>
                      <a:pPr algn="l"/>
                      <a:r>
                        <a:rPr kumimoji="1" lang="ja-JP" altLang="en-US" sz="1200" dirty="0" smtClean="0"/>
                        <a:t>・運営委託料（超過負担分）：約</a:t>
                      </a:r>
                      <a:r>
                        <a:rPr kumimoji="1" lang="en-US" altLang="ja-JP" sz="1200" dirty="0" smtClean="0"/>
                        <a:t>22</a:t>
                      </a:r>
                      <a:r>
                        <a:rPr kumimoji="1" lang="ja-JP" altLang="en-US" sz="1200" dirty="0" smtClean="0"/>
                        <a:t>億円（</a:t>
                      </a:r>
                      <a:r>
                        <a:rPr kumimoji="1" lang="en-US" altLang="ja-JP" sz="1200" dirty="0" smtClean="0"/>
                        <a:t>2003</a:t>
                      </a:r>
                      <a:r>
                        <a:rPr kumimoji="1" lang="ja-JP" altLang="en-US" sz="1200" dirty="0" smtClean="0"/>
                        <a:t>年決算）⇒　約</a:t>
                      </a:r>
                      <a:r>
                        <a:rPr kumimoji="1" lang="en-US" altLang="ja-JP" sz="1200" dirty="0" smtClean="0"/>
                        <a:t>7</a:t>
                      </a:r>
                      <a:r>
                        <a:rPr kumimoji="1" lang="ja-JP" altLang="en-US" sz="1200" dirty="0" smtClean="0"/>
                        <a:t>億円（</a:t>
                      </a:r>
                      <a:r>
                        <a:rPr kumimoji="1" lang="en-US" altLang="ja-JP" sz="1200" dirty="0" smtClean="0"/>
                        <a:t>2012</a:t>
                      </a:r>
                      <a:r>
                        <a:rPr kumimoji="1" lang="ja-JP" altLang="en-US" sz="1200" dirty="0" smtClean="0"/>
                        <a:t>年決算）</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193</a:t>
            </a:fld>
            <a:endParaRPr kumimoji="1" lang="ja-JP" altLang="en-US" dirty="0"/>
          </a:p>
        </p:txBody>
      </p:sp>
    </p:spTree>
    <p:extLst>
      <p:ext uri="{BB962C8B-B14F-4D97-AF65-F5344CB8AC3E}">
        <p14:creationId xmlns:p14="http://schemas.microsoft.com/office/powerpoint/2010/main" val="5050919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9189" y="476672"/>
            <a:ext cx="2411760" cy="4616648"/>
          </a:xfrm>
          <a:prstGeom prst="rect">
            <a:avLst/>
          </a:prstGeom>
          <a:noFill/>
        </p:spPr>
        <p:txBody>
          <a:bodyPr wrap="square" rtlCol="0">
            <a:spAutoFit/>
          </a:bodyPr>
          <a:lstStyle/>
          <a:p>
            <a:r>
              <a:rPr kumimoji="1" lang="ja-JP" altLang="en-US" sz="1400" dirty="0" smtClean="0"/>
              <a:t>①分野：福祉・子育て</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a:t>
            </a:r>
            <a:r>
              <a:rPr lang="ja-JP" altLang="en-US" sz="1400" dirty="0"/>
              <a:t>☑ </a:t>
            </a:r>
            <a:r>
              <a:rPr lang="ja-JP" altLang="en-US" sz="1400" dirty="0" smtClean="0"/>
              <a:t>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a:t>福祉</a:t>
            </a:r>
            <a:r>
              <a:rPr kumimoji="1" lang="ja-JP" altLang="en-US" sz="1400" dirty="0" smtClean="0"/>
              <a:t>部</a:t>
            </a:r>
            <a:endParaRPr kumimoji="1" lang="en-US" altLang="ja-JP" sz="1400" dirty="0" smtClean="0"/>
          </a:p>
          <a:p>
            <a:endParaRPr kumimoji="1" lang="en-US" altLang="ja-JP" sz="1400" dirty="0" smtClean="0"/>
          </a:p>
          <a:p>
            <a:endParaRPr kumimoji="1" lang="en-US" altLang="ja-JP" sz="1400" dirty="0"/>
          </a:p>
          <a:p>
            <a:r>
              <a:rPr lang="ja-JP" altLang="en-US" sz="1400" dirty="0" smtClean="0"/>
              <a:t>⑤時期</a:t>
            </a:r>
            <a:endParaRPr lang="en-US" altLang="ja-JP" sz="1400" dirty="0" smtClean="0"/>
          </a:p>
          <a:p>
            <a:pPr marL="177800" indent="-177800"/>
            <a:r>
              <a:rPr kumimoji="1" lang="ja-JP" altLang="en-US" sz="1400" dirty="0"/>
              <a:t>　</a:t>
            </a:r>
            <a:r>
              <a:rPr kumimoji="1" lang="ja-JP" altLang="en-US" sz="1400" dirty="0" smtClean="0"/>
              <a:t>　</a:t>
            </a:r>
            <a:r>
              <a:rPr lang="en-US" altLang="ja-JP" sz="1400" dirty="0"/>
              <a:t>2013</a:t>
            </a:r>
            <a:r>
              <a:rPr lang="ja-JP" altLang="en-US" sz="1400" dirty="0"/>
              <a:t>年～　知事重点事業</a:t>
            </a:r>
            <a:r>
              <a:rPr lang="ja-JP" altLang="en-US" sz="1400" dirty="0" smtClean="0"/>
              <a:t>として</a:t>
            </a:r>
            <a:r>
              <a:rPr lang="ja-JP" altLang="en-US" sz="1400" dirty="0"/>
              <a:t>「</a:t>
            </a:r>
            <a:r>
              <a:rPr lang="ja-JP" altLang="en-US" sz="1400" dirty="0" err="1"/>
              <a:t>発達障がい</a:t>
            </a:r>
            <a:r>
              <a:rPr lang="ja-JP" altLang="en-US" sz="1400" dirty="0" smtClean="0"/>
              <a:t>児者</a:t>
            </a:r>
            <a:r>
              <a:rPr lang="ja-JP" altLang="en-US" sz="1400" dirty="0"/>
              <a:t>総合支援事業」</a:t>
            </a:r>
            <a:r>
              <a:rPr lang="ja-JP" altLang="en-US" sz="1400" dirty="0" smtClean="0"/>
              <a:t>を開始</a:t>
            </a:r>
            <a:endParaRPr lang="ja-JP" altLang="en-US" sz="1400" dirty="0"/>
          </a:p>
          <a:p>
            <a:endParaRPr kumimoji="1" lang="ja-JP" altLang="en-US" sz="1400" dirty="0"/>
          </a:p>
        </p:txBody>
      </p:sp>
      <p:sp>
        <p:nvSpPr>
          <p:cNvPr id="8" name="テキスト ボックス 7"/>
          <p:cNvSpPr txBox="1"/>
          <p:nvPr/>
        </p:nvSpPr>
        <p:spPr>
          <a:xfrm>
            <a:off x="0" y="0"/>
            <a:ext cx="9144000" cy="338554"/>
          </a:xfrm>
          <a:prstGeom prst="rect">
            <a:avLst/>
          </a:prstGeom>
          <a:noFill/>
        </p:spPr>
        <p:txBody>
          <a:bodyPr wrap="square" rtlCol="0">
            <a:spAutoFit/>
          </a:bodyPr>
          <a:lstStyle/>
          <a:p>
            <a:r>
              <a:rPr lang="ja-JP" altLang="en-US" sz="1600" u="sng" dirty="0" err="1" smtClean="0"/>
              <a:t>発達障</a:t>
            </a:r>
            <a:r>
              <a:rPr lang="ja-JP" altLang="en-US" sz="1600" u="sng" dirty="0" err="1"/>
              <a:t>がい</a:t>
            </a:r>
            <a:r>
              <a:rPr lang="ja-JP" altLang="en-US" sz="1600" u="sng" dirty="0"/>
              <a:t>児者</a:t>
            </a:r>
            <a:r>
              <a:rPr lang="ja-JP" altLang="en-US" sz="1600" u="sng" dirty="0" smtClean="0"/>
              <a:t>の早期発見とライフステージ</a:t>
            </a:r>
            <a:r>
              <a:rPr lang="ja-JP" altLang="en-US" sz="1600" u="sng" dirty="0"/>
              <a:t>に応じた</a:t>
            </a:r>
            <a:r>
              <a:rPr lang="ja-JP" altLang="en-US" sz="1600" u="sng" dirty="0" smtClean="0"/>
              <a:t>支援</a:t>
            </a:r>
            <a:endParaRPr kumimoji="1" lang="en-US" altLang="ja-JP" sz="1600" u="sng" dirty="0" smtClean="0"/>
          </a:p>
        </p:txBody>
      </p:sp>
      <p:sp>
        <p:nvSpPr>
          <p:cNvPr id="9" name="テキスト ボックス 8"/>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Ｂ（５１）</a:t>
            </a:r>
            <a:endParaRPr lang="en-US" altLang="ja-JP" sz="1400" u="sng" dirty="0" smtClean="0"/>
          </a:p>
        </p:txBody>
      </p:sp>
      <p:graphicFrame>
        <p:nvGraphicFramePr>
          <p:cNvPr id="10" name="表 9"/>
          <p:cNvGraphicFramePr>
            <a:graphicFrameLocks noGrp="1"/>
          </p:cNvGraphicFramePr>
          <p:nvPr>
            <p:extLst>
              <p:ext uri="{D42A27DB-BD31-4B8C-83A1-F6EECF244321}">
                <p14:modId xmlns:p14="http://schemas.microsoft.com/office/powerpoint/2010/main" val="3257351510"/>
              </p:ext>
            </p:extLst>
          </p:nvPr>
        </p:nvGraphicFramePr>
        <p:xfrm>
          <a:off x="2267744" y="375073"/>
          <a:ext cx="6696744" cy="6461760"/>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836204">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tblGrid>
              <a:tr h="479935">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166281">
                <a:tc>
                  <a:txBody>
                    <a:bodyPr/>
                    <a:lstStyle/>
                    <a:p>
                      <a:pPr algn="l"/>
                      <a:r>
                        <a:rPr kumimoji="1" lang="ja-JP" altLang="en-US" sz="1200" dirty="0" smtClean="0">
                          <a:solidFill>
                            <a:schemeClr val="tx1"/>
                          </a:solidFill>
                        </a:rPr>
                        <a:t>・</a:t>
                      </a:r>
                      <a:r>
                        <a:rPr kumimoji="1" lang="ja-JP" altLang="en-US" sz="1200" dirty="0" err="1" smtClean="0">
                          <a:solidFill>
                            <a:schemeClr val="tx1"/>
                          </a:solidFill>
                        </a:rPr>
                        <a:t>発達障がい</a:t>
                      </a:r>
                      <a:r>
                        <a:rPr kumimoji="1" lang="ja-JP" altLang="en-US" sz="1200" dirty="0" smtClean="0">
                          <a:solidFill>
                            <a:schemeClr val="tx1"/>
                          </a:solidFill>
                        </a:rPr>
                        <a:t>児者に対する支援について、障がい福祉制度の谷間におかれ、その気づきや対応が遅れがちであった。</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・ライフステージに応じた支援を行うとともに、乳幼児期、学齢期、成人期と一貫した切れ目のない総合的支援を行う必要がある。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en-US" altLang="ja-JP" sz="1100" dirty="0" smtClean="0">
                          <a:solidFill>
                            <a:schemeClr val="tx1"/>
                          </a:solidFill>
                        </a:rPr>
                        <a:t>※</a:t>
                      </a:r>
                      <a:r>
                        <a:rPr kumimoji="1" lang="ja-JP" altLang="en-US" sz="1100" dirty="0" smtClean="0">
                          <a:solidFill>
                            <a:schemeClr val="tx1"/>
                          </a:solidFill>
                        </a:rPr>
                        <a:t>発達障がいとは</a:t>
                      </a:r>
                      <a:r>
                        <a:rPr kumimoji="1" lang="en-US" altLang="ja-JP" sz="1100" dirty="0" smtClean="0">
                          <a:solidFill>
                            <a:schemeClr val="tx1"/>
                          </a:solidFill>
                        </a:rPr>
                        <a:t>…</a:t>
                      </a:r>
                      <a:endParaRPr kumimoji="1" lang="ja-JP" altLang="en-US" sz="1100" dirty="0" smtClean="0">
                        <a:solidFill>
                          <a:schemeClr val="tx1"/>
                        </a:solidFill>
                      </a:endParaRPr>
                    </a:p>
                    <a:p>
                      <a:pPr algn="l"/>
                      <a:r>
                        <a:rPr kumimoji="1" lang="ja-JP" altLang="en-US" sz="1100" dirty="0" smtClean="0">
                          <a:solidFill>
                            <a:schemeClr val="tx1"/>
                          </a:solidFill>
                        </a:rPr>
                        <a:t>・広汎性</a:t>
                      </a:r>
                      <a:r>
                        <a:rPr kumimoji="1" lang="ja-JP" altLang="en-US" sz="1100" dirty="0" err="1" smtClean="0">
                          <a:solidFill>
                            <a:schemeClr val="tx1"/>
                          </a:solidFill>
                        </a:rPr>
                        <a:t>発達障がい</a:t>
                      </a:r>
                      <a:r>
                        <a:rPr kumimoji="1" lang="ja-JP" altLang="en-US" sz="1100" dirty="0" smtClean="0">
                          <a:solidFill>
                            <a:schemeClr val="tx1"/>
                          </a:solidFill>
                        </a:rPr>
                        <a:t>（自閉症等）、学習障がい、注意欠陥／多動性</a:t>
                      </a:r>
                      <a:r>
                        <a:rPr kumimoji="1" lang="ja-JP" altLang="en-US" sz="1100" dirty="0" err="1" smtClean="0">
                          <a:solidFill>
                            <a:schemeClr val="tx1"/>
                          </a:solidFill>
                        </a:rPr>
                        <a:t>障がい</a:t>
                      </a:r>
                      <a:r>
                        <a:rPr kumimoji="1" lang="ja-JP" altLang="en-US" sz="1100" dirty="0" smtClean="0">
                          <a:solidFill>
                            <a:schemeClr val="tx1"/>
                          </a:solidFill>
                        </a:rPr>
                        <a:t>など、脳の機能障がい。</a:t>
                      </a:r>
                      <a:endParaRPr kumimoji="1" lang="en-US" altLang="ja-JP" sz="1100" dirty="0" smtClean="0">
                        <a:solidFill>
                          <a:schemeClr val="tx1"/>
                        </a:solidFill>
                      </a:endParaRPr>
                    </a:p>
                    <a:p>
                      <a:pPr algn="l"/>
                      <a:endParaRPr kumimoji="1" lang="ja-JP" altLang="en-US" sz="1200" dirty="0" smtClean="0">
                        <a:solidFill>
                          <a:schemeClr val="tx1"/>
                        </a:solidFill>
                      </a:endParaRPr>
                    </a:p>
                    <a:p>
                      <a:pPr algn="l"/>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・全庁が一体となって（福祉部、健康医療部、教育委員会、商工労働部等が連携）ライフステージに応じた一貫した支援体制の整備を図る</a:t>
                      </a:r>
                      <a:endParaRPr kumimoji="1" lang="en-US" altLang="ja-JP" sz="1200" dirty="0" smtClean="0">
                        <a:solidFill>
                          <a:schemeClr val="tx1"/>
                        </a:solidFill>
                      </a:endParaRPr>
                    </a:p>
                    <a:p>
                      <a:pPr algn="l"/>
                      <a:r>
                        <a:rPr kumimoji="1" lang="ja-JP" altLang="en-US" sz="1100" dirty="0" smtClean="0">
                          <a:solidFill>
                            <a:schemeClr val="tx1"/>
                          </a:solidFill>
                        </a:rPr>
                        <a:t>（乳幼児期）早期発見及び支援につなげるための健診の充実</a:t>
                      </a:r>
                    </a:p>
                    <a:p>
                      <a:pPr algn="l"/>
                      <a:r>
                        <a:rPr kumimoji="1" lang="ja-JP" altLang="en-US" sz="1100" dirty="0" smtClean="0">
                          <a:solidFill>
                            <a:schemeClr val="tx1"/>
                          </a:solidFill>
                        </a:rPr>
                        <a:t>（学齢期）学校等における</a:t>
                      </a:r>
                      <a:r>
                        <a:rPr kumimoji="1" lang="ja-JP" altLang="en-US" sz="1100" dirty="0" err="1" smtClean="0">
                          <a:solidFill>
                            <a:schemeClr val="tx1"/>
                          </a:solidFill>
                        </a:rPr>
                        <a:t>発達障がい</a:t>
                      </a:r>
                      <a:r>
                        <a:rPr kumimoji="1" lang="ja-JP" altLang="en-US" sz="1100" dirty="0" smtClean="0">
                          <a:solidFill>
                            <a:schemeClr val="tx1"/>
                          </a:solidFill>
                        </a:rPr>
                        <a:t>児への支援の充実</a:t>
                      </a:r>
                    </a:p>
                    <a:p>
                      <a:pPr algn="l"/>
                      <a:r>
                        <a:rPr kumimoji="1" lang="ja-JP" altLang="en-US" sz="1100" dirty="0" smtClean="0">
                          <a:solidFill>
                            <a:schemeClr val="tx1"/>
                          </a:solidFill>
                        </a:rPr>
                        <a:t>（成人期）</a:t>
                      </a:r>
                      <a:r>
                        <a:rPr kumimoji="1" lang="ja-JP" altLang="en-US" sz="1100" dirty="0" err="1" smtClean="0">
                          <a:solidFill>
                            <a:schemeClr val="tx1"/>
                          </a:solidFill>
                        </a:rPr>
                        <a:t>発達障がい</a:t>
                      </a:r>
                      <a:r>
                        <a:rPr kumimoji="1" lang="ja-JP" altLang="en-US" sz="1100" dirty="0" smtClean="0">
                          <a:solidFill>
                            <a:schemeClr val="tx1"/>
                          </a:solidFill>
                        </a:rPr>
                        <a:t>者の気づき支援や、発達障がい者の雇用を支援</a:t>
                      </a:r>
                    </a:p>
                    <a:p>
                      <a:pPr algn="l"/>
                      <a:endParaRPr kumimoji="1" lang="en-US" altLang="ja-JP" sz="1200" dirty="0" smtClean="0">
                        <a:solidFill>
                          <a:schemeClr val="tx1"/>
                        </a:solidFill>
                      </a:endParaRPr>
                    </a:p>
                    <a:p>
                      <a:pPr algn="l"/>
                      <a:r>
                        <a:rPr kumimoji="1" lang="ja-JP" altLang="en-US" sz="1200" dirty="0" smtClean="0">
                          <a:solidFill>
                            <a:schemeClr val="tx1"/>
                          </a:solidFill>
                        </a:rPr>
                        <a:t>・</a:t>
                      </a:r>
                      <a:r>
                        <a:rPr kumimoji="1" lang="en-US" altLang="ja-JP" sz="1200" dirty="0" smtClean="0">
                          <a:solidFill>
                            <a:schemeClr val="tx1"/>
                          </a:solidFill>
                        </a:rPr>
                        <a:t>2014</a:t>
                      </a:r>
                      <a:r>
                        <a:rPr kumimoji="1" lang="ja-JP" altLang="en-US" sz="1200" dirty="0" smtClean="0">
                          <a:solidFill>
                            <a:schemeClr val="tx1"/>
                          </a:solidFill>
                        </a:rPr>
                        <a:t>年度においては、早期発見をはじめ、</a:t>
                      </a:r>
                      <a:r>
                        <a:rPr kumimoji="1" lang="ja-JP" altLang="en-US" sz="1200" dirty="0" err="1" smtClean="0">
                          <a:solidFill>
                            <a:schemeClr val="tx1"/>
                          </a:solidFill>
                        </a:rPr>
                        <a:t>発達障がい</a:t>
                      </a:r>
                      <a:r>
                        <a:rPr kumimoji="1" lang="ja-JP" altLang="en-US" sz="1200" dirty="0" smtClean="0">
                          <a:solidFill>
                            <a:schemeClr val="tx1"/>
                          </a:solidFill>
                        </a:rPr>
                        <a:t>児者が身近な地域での支援を受けることができるよう、市町村（地域）での取組の充実に向け、府として施策を実施。</a:t>
                      </a:r>
                    </a:p>
                    <a:p>
                      <a:pPr algn="l"/>
                      <a:r>
                        <a:rPr kumimoji="1" lang="ja-JP" altLang="en-US" sz="1200" dirty="0" smtClean="0">
                          <a:solidFill>
                            <a:schemeClr val="tx1"/>
                          </a:solidFill>
                        </a:rPr>
                        <a:t>＊</a:t>
                      </a:r>
                      <a:r>
                        <a:rPr kumimoji="1" lang="en-US" altLang="ja-JP" sz="1200" dirty="0" smtClean="0">
                          <a:solidFill>
                            <a:schemeClr val="tx1"/>
                          </a:solidFill>
                        </a:rPr>
                        <a:t>2014</a:t>
                      </a:r>
                      <a:r>
                        <a:rPr kumimoji="1" lang="ja-JP" altLang="en-US" sz="1200" dirty="0" smtClean="0">
                          <a:solidFill>
                            <a:schemeClr val="tx1"/>
                          </a:solidFill>
                        </a:rPr>
                        <a:t>当初予算</a:t>
                      </a:r>
                    </a:p>
                    <a:p>
                      <a:pPr algn="l"/>
                      <a:r>
                        <a:rPr kumimoji="1" lang="ja-JP" altLang="en-US" sz="1200" dirty="0" smtClean="0">
                          <a:solidFill>
                            <a:schemeClr val="tx1"/>
                          </a:solidFill>
                        </a:rPr>
                        <a:t>１億</a:t>
                      </a:r>
                      <a:r>
                        <a:rPr kumimoji="1" lang="en-US" altLang="ja-JP" sz="1200" dirty="0" smtClean="0">
                          <a:solidFill>
                            <a:schemeClr val="tx1"/>
                          </a:solidFill>
                        </a:rPr>
                        <a:t>3,197</a:t>
                      </a:r>
                      <a:r>
                        <a:rPr kumimoji="1" lang="ja-JP" altLang="en-US" sz="1200" dirty="0" smtClean="0">
                          <a:solidFill>
                            <a:schemeClr val="tx1"/>
                          </a:solidFill>
                        </a:rPr>
                        <a:t>万円（一般財源</a:t>
                      </a:r>
                      <a:r>
                        <a:rPr kumimoji="1" lang="en-US" altLang="ja-JP" sz="1200" dirty="0" smtClean="0">
                          <a:solidFill>
                            <a:schemeClr val="tx1"/>
                          </a:solidFill>
                        </a:rPr>
                        <a:t>9,013</a:t>
                      </a:r>
                      <a:r>
                        <a:rPr kumimoji="1" lang="ja-JP" altLang="en-US" sz="1200" dirty="0" smtClean="0">
                          <a:solidFill>
                            <a:schemeClr val="tx1"/>
                          </a:solidFill>
                        </a:rPr>
                        <a:t>万円）</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a:t>
                      </a:r>
                      <a:r>
                        <a:rPr kumimoji="1" lang="ja-JP" altLang="en-US" sz="1200" dirty="0" err="1" smtClean="0">
                          <a:solidFill>
                            <a:schemeClr val="tx1"/>
                          </a:solidFill>
                        </a:rPr>
                        <a:t>発達障がい</a:t>
                      </a:r>
                      <a:r>
                        <a:rPr kumimoji="1" lang="ja-JP" altLang="en-US" sz="1200" dirty="0" smtClean="0">
                          <a:solidFill>
                            <a:schemeClr val="tx1"/>
                          </a:solidFill>
                        </a:rPr>
                        <a:t>児者支援　　体制整備検討部会の運営</a:t>
                      </a:r>
                      <a:endParaRPr kumimoji="1" lang="en-US" altLang="ja-JP" sz="1200" dirty="0" smtClean="0">
                        <a:solidFill>
                          <a:schemeClr val="tx1"/>
                        </a:solidFill>
                      </a:endParaRPr>
                    </a:p>
                    <a:p>
                      <a:pPr marL="39688" indent="-39688" algn="l"/>
                      <a:r>
                        <a:rPr kumimoji="1" lang="en-US" altLang="ja-JP" sz="1200" dirty="0" smtClean="0">
                          <a:solidFill>
                            <a:schemeClr val="tx1"/>
                          </a:solidFill>
                        </a:rPr>
                        <a:t>-</a:t>
                      </a:r>
                      <a:r>
                        <a:rPr kumimoji="1" lang="ja-JP" altLang="en-US" sz="1200" dirty="0" err="1" smtClean="0">
                          <a:solidFill>
                            <a:schemeClr val="tx1"/>
                          </a:solidFill>
                        </a:rPr>
                        <a:t>発達障がい</a:t>
                      </a:r>
                      <a:r>
                        <a:rPr kumimoji="1" lang="ja-JP" altLang="en-US" sz="1200" dirty="0" smtClean="0">
                          <a:solidFill>
                            <a:schemeClr val="tx1"/>
                          </a:solidFill>
                        </a:rPr>
                        <a:t>児者支援プランの策定に向けた検討や発達障がい児者総合支援事業の進捗管理等</a:t>
                      </a:r>
                      <a:endParaRPr kumimoji="1" lang="en-US" altLang="ja-JP" sz="1200" dirty="0" smtClean="0">
                        <a:solidFill>
                          <a:schemeClr val="tx1"/>
                        </a:solidFill>
                      </a:endParaRPr>
                    </a:p>
                    <a:p>
                      <a:pPr algn="l"/>
                      <a:r>
                        <a:rPr kumimoji="1" lang="ja-JP" altLang="en-US" sz="1200" dirty="0" smtClean="0">
                          <a:solidFill>
                            <a:schemeClr val="tx1"/>
                          </a:solidFill>
                          <a:latin typeface="+mn-lt"/>
                          <a:ea typeface="+mn-ea"/>
                        </a:rPr>
                        <a:t>・</a:t>
                      </a:r>
                      <a:r>
                        <a:rPr kumimoji="1" lang="zh-TW" altLang="en-US" sz="1200" dirty="0" smtClean="0">
                          <a:solidFill>
                            <a:schemeClr val="tx1"/>
                          </a:solidFill>
                          <a:latin typeface="ＭＳ Ｐゴシック" panose="020B0600070205080204" pitchFamily="50" charset="-128"/>
                          <a:ea typeface="ＭＳ Ｐゴシック" panose="020B0600070205080204" pitchFamily="50" charset="-128"/>
                        </a:rPr>
                        <a:t>乳幼児健診体制整備</a:t>
                      </a:r>
                      <a:endParaRPr kumimoji="1" lang="en-US" altLang="ja-JP" sz="1200" dirty="0" smtClean="0">
                        <a:solidFill>
                          <a:schemeClr val="tx1"/>
                        </a:solidFill>
                      </a:endParaRPr>
                    </a:p>
                    <a:p>
                      <a:pPr marL="39688" marR="0" indent="-39688"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発達障がいの早期発見に資する問診項目等の検討や府立の病院おいて、ゲイズファインダー（社会性発達の評価補助装置）を活用</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a:t>
                      </a:r>
                      <a:r>
                        <a:rPr kumimoji="1" lang="ja-JP" altLang="en-US" sz="1200" dirty="0" err="1" smtClean="0">
                          <a:solidFill>
                            <a:schemeClr val="tx1"/>
                          </a:solidFill>
                        </a:rPr>
                        <a:t>障がい</a:t>
                      </a:r>
                      <a:r>
                        <a:rPr kumimoji="1" lang="ja-JP" altLang="en-US" sz="1200" dirty="0" smtClean="0">
                          <a:solidFill>
                            <a:schemeClr val="tx1"/>
                          </a:solidFill>
                        </a:rPr>
                        <a:t>児通所支援事業所に対する機関支援（府内延</a:t>
                      </a:r>
                      <a:r>
                        <a:rPr kumimoji="1" lang="en-US" altLang="ja-JP" sz="1200" b="1" u="none" dirty="0" smtClean="0">
                          <a:solidFill>
                            <a:schemeClr val="tx1"/>
                          </a:solidFill>
                        </a:rPr>
                        <a:t>92</a:t>
                      </a:r>
                      <a:r>
                        <a:rPr kumimoji="1" lang="ja-JP" altLang="en-US" sz="1200" dirty="0" smtClean="0">
                          <a:solidFill>
                            <a:schemeClr val="tx1"/>
                          </a:solidFill>
                        </a:rPr>
                        <a:t>箇所）</a:t>
                      </a:r>
                      <a:endParaRPr kumimoji="1" lang="en-US" altLang="ja-JP" sz="1200" dirty="0" smtClean="0">
                        <a:solidFill>
                          <a:schemeClr val="tx1"/>
                        </a:solidFill>
                      </a:endParaRPr>
                    </a:p>
                    <a:p>
                      <a:pPr marL="65088" marR="0" indent="-65088"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err="1" smtClean="0">
                          <a:solidFill>
                            <a:schemeClr val="tx1"/>
                          </a:solidFill>
                        </a:rPr>
                        <a:t>発達障がい</a:t>
                      </a:r>
                      <a:r>
                        <a:rPr kumimoji="1" lang="ja-JP" altLang="en-US" sz="1200" dirty="0" smtClean="0">
                          <a:solidFill>
                            <a:schemeClr val="tx1"/>
                          </a:solidFill>
                        </a:rPr>
                        <a:t>児に対する地域の支援力強化を図るため人材育成等を実施</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・家族支援</a:t>
                      </a:r>
                      <a:endParaRPr kumimoji="1" lang="en-US" altLang="ja-JP" sz="1200" dirty="0" smtClean="0">
                        <a:solidFill>
                          <a:schemeClr val="tx1"/>
                        </a:solidFill>
                      </a:endParaRPr>
                    </a:p>
                    <a:p>
                      <a:pPr marL="65088" marR="0" indent="-65088"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「ﾍﾟｱﾚﾝﾄ・ﾄﾚｰﾆﾝｸﾞ」（保護者向け集団ﾌﾟﾛｸﾞﾗﾑ）の実施</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a:t>
                      </a:r>
                      <a:r>
                        <a:rPr kumimoji="1" lang="ja-JP" altLang="en-US" sz="1200" dirty="0" err="1" smtClean="0">
                          <a:solidFill>
                            <a:schemeClr val="tx1"/>
                          </a:solidFill>
                        </a:rPr>
                        <a:t>発達障がい</a:t>
                      </a:r>
                      <a:r>
                        <a:rPr kumimoji="1" lang="ja-JP" altLang="en-US" sz="1200" dirty="0" smtClean="0">
                          <a:solidFill>
                            <a:schemeClr val="tx1"/>
                          </a:solidFill>
                        </a:rPr>
                        <a:t>者支援センター（アクトおおさか）」の運営</a:t>
                      </a:r>
                    </a:p>
                    <a:p>
                      <a:pPr marL="39688" indent="-39688" algn="l"/>
                      <a:r>
                        <a:rPr kumimoji="1" lang="en-US" altLang="ja-JP" sz="1200" dirty="0" smtClean="0">
                          <a:solidFill>
                            <a:schemeClr val="tx1"/>
                          </a:solidFill>
                        </a:rPr>
                        <a:t>-</a:t>
                      </a:r>
                      <a:r>
                        <a:rPr kumimoji="1" lang="ja-JP" altLang="en-US" sz="1200" dirty="0" smtClean="0">
                          <a:solidFill>
                            <a:schemeClr val="tx1"/>
                          </a:solidFill>
                        </a:rPr>
                        <a:t>府内の</a:t>
                      </a:r>
                      <a:r>
                        <a:rPr kumimoji="1" lang="ja-JP" altLang="en-US" sz="1200" dirty="0" err="1" smtClean="0">
                          <a:solidFill>
                            <a:schemeClr val="tx1"/>
                          </a:solidFill>
                        </a:rPr>
                        <a:t>発達障がい</a:t>
                      </a:r>
                      <a:r>
                        <a:rPr kumimoji="1" lang="ja-JP" altLang="en-US" sz="1200" dirty="0" smtClean="0">
                          <a:solidFill>
                            <a:schemeClr val="tx1"/>
                          </a:solidFill>
                        </a:rPr>
                        <a:t>児者に対する支援を総合的に行う拠点及び地域支援機能を強化</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・これまで取組が十分でなかった</a:t>
                      </a:r>
                      <a:r>
                        <a:rPr kumimoji="1" lang="ja-JP" altLang="en-US" sz="1200" dirty="0" err="1" smtClean="0">
                          <a:solidFill>
                            <a:schemeClr val="tx1"/>
                          </a:solidFill>
                        </a:rPr>
                        <a:t>発達障がい</a:t>
                      </a:r>
                      <a:r>
                        <a:rPr kumimoji="1" lang="ja-JP" altLang="en-US" sz="1200" dirty="0" smtClean="0">
                          <a:solidFill>
                            <a:schemeClr val="tx1"/>
                          </a:solidFill>
                        </a:rPr>
                        <a:t>児者支援について、施策をパッケージで企画・展開できる体制が整いつつある。</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a:t>
                      </a:r>
                      <a:r>
                        <a:rPr kumimoji="1" lang="ja-JP" altLang="en-US" sz="1200" dirty="0" err="1" smtClean="0">
                          <a:solidFill>
                            <a:schemeClr val="tx1"/>
                          </a:solidFill>
                        </a:rPr>
                        <a:t>発達障がい</a:t>
                      </a:r>
                      <a:r>
                        <a:rPr kumimoji="1" lang="ja-JP" altLang="en-US" sz="1200" dirty="0" smtClean="0">
                          <a:solidFill>
                            <a:schemeClr val="tx1"/>
                          </a:solidFill>
                        </a:rPr>
                        <a:t>児者支援プラン」の策定（</a:t>
                      </a:r>
                      <a:r>
                        <a:rPr kumimoji="1" lang="en-US" altLang="ja-JP" sz="1200" dirty="0" smtClean="0">
                          <a:solidFill>
                            <a:schemeClr val="tx1"/>
                          </a:solidFill>
                        </a:rPr>
                        <a:t>2014</a:t>
                      </a:r>
                      <a:r>
                        <a:rPr kumimoji="1" lang="ja-JP" altLang="en-US" sz="1200" dirty="0" smtClean="0">
                          <a:solidFill>
                            <a:schemeClr val="tx1"/>
                          </a:solidFill>
                        </a:rPr>
                        <a:t>年</a:t>
                      </a:r>
                      <a:r>
                        <a:rPr kumimoji="1" lang="en-US" altLang="ja-JP" sz="1200" dirty="0" smtClean="0">
                          <a:solidFill>
                            <a:schemeClr val="tx1"/>
                          </a:solidFill>
                        </a:rPr>
                        <a:t>3</a:t>
                      </a:r>
                      <a:r>
                        <a:rPr kumimoji="1" lang="ja-JP" altLang="en-US" sz="1200" dirty="0" smtClean="0">
                          <a:solidFill>
                            <a:schemeClr val="tx1"/>
                          </a:solidFill>
                        </a:rPr>
                        <a:t>月）</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関係機関がその役割に応じて連携しつつ、重層的な支援体制を構築することを目指す。</a:t>
                      </a:r>
                      <a:endParaRPr kumimoji="1" lang="en-US" altLang="ja-JP" sz="11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・乳幼児健診における発達障がいの早期発見に資する問診項目を策定するとともに、市町村保健師向けにその手引書を作成</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194</a:t>
            </a:fld>
            <a:endParaRPr kumimoji="1" lang="ja-JP" altLang="en-US" dirty="0"/>
          </a:p>
        </p:txBody>
      </p:sp>
    </p:spTree>
    <p:extLst>
      <p:ext uri="{BB962C8B-B14F-4D97-AF65-F5344CB8AC3E}">
        <p14:creationId xmlns:p14="http://schemas.microsoft.com/office/powerpoint/2010/main" val="31894756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lang="ja-JP" altLang="en-US" sz="1600" u="sng" dirty="0"/>
              <a:t>スマートフォン等の活用による地域医療・救急医療体制等の充実</a:t>
            </a:r>
            <a:endParaRPr lang="en-US" altLang="ja-JP" sz="1600" u="sng" dirty="0"/>
          </a:p>
        </p:txBody>
      </p:sp>
      <p:graphicFrame>
        <p:nvGraphicFramePr>
          <p:cNvPr id="6" name="表 5"/>
          <p:cNvGraphicFramePr>
            <a:graphicFrameLocks noGrp="1"/>
          </p:cNvGraphicFramePr>
          <p:nvPr>
            <p:extLst>
              <p:ext uri="{D42A27DB-BD31-4B8C-83A1-F6EECF244321}">
                <p14:modId xmlns:p14="http://schemas.microsoft.com/office/powerpoint/2010/main" val="1972562948"/>
              </p:ext>
            </p:extLst>
          </p:nvPr>
        </p:nvGraphicFramePr>
        <p:xfrm>
          <a:off x="2267744" y="387772"/>
          <a:ext cx="6696744" cy="6278880"/>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solidFill>
                            <a:schemeClr val="tx1"/>
                          </a:solidFill>
                        </a:rPr>
                        <a:t>・深刻な搬送困難事案が、府内及び近隣府県で発生した</a:t>
                      </a:r>
                      <a:endParaRPr kumimoji="1" lang="en-US" altLang="ja-JP" sz="1200" dirty="0" smtClean="0">
                        <a:solidFill>
                          <a:schemeClr val="tx1"/>
                        </a:solidFill>
                      </a:endParaRPr>
                    </a:p>
                    <a:p>
                      <a:pPr algn="l"/>
                      <a:r>
                        <a:rPr kumimoji="1" lang="ja-JP" altLang="en-US" sz="1200" dirty="0" smtClean="0">
                          <a:solidFill>
                            <a:schemeClr val="tx1"/>
                          </a:solidFill>
                        </a:rPr>
                        <a:t>（府内の事案）</a:t>
                      </a:r>
                      <a:endParaRPr kumimoji="1" lang="en-US" altLang="ja-JP" sz="1200" dirty="0" smtClean="0">
                        <a:solidFill>
                          <a:schemeClr val="tx1"/>
                        </a:solidFill>
                      </a:endParaRPr>
                    </a:p>
                    <a:p>
                      <a:pPr marL="88900" indent="-88900" algn="l"/>
                      <a:r>
                        <a:rPr kumimoji="1" lang="en-US" altLang="ja-JP" sz="1200" dirty="0" smtClean="0">
                          <a:solidFill>
                            <a:schemeClr val="tx1"/>
                          </a:solidFill>
                        </a:rPr>
                        <a:t>-2007</a:t>
                      </a:r>
                      <a:r>
                        <a:rPr kumimoji="1" lang="ja-JP" altLang="en-US" sz="1200" dirty="0" smtClean="0">
                          <a:solidFill>
                            <a:schemeClr val="tx1"/>
                          </a:solidFill>
                        </a:rPr>
                        <a:t>年</a:t>
                      </a:r>
                      <a:r>
                        <a:rPr kumimoji="1" lang="en-US" altLang="ja-JP" sz="1200" dirty="0" smtClean="0">
                          <a:solidFill>
                            <a:schemeClr val="tx1"/>
                          </a:solidFill>
                        </a:rPr>
                        <a:t>12</a:t>
                      </a:r>
                      <a:r>
                        <a:rPr kumimoji="1" lang="ja-JP" altLang="en-US" sz="1200" dirty="0" smtClean="0">
                          <a:solidFill>
                            <a:schemeClr val="tx1"/>
                          </a:solidFill>
                        </a:rPr>
                        <a:t>月　嘔吐等で救急要請した傷病者が</a:t>
                      </a:r>
                      <a:r>
                        <a:rPr kumimoji="1" lang="en-US" altLang="ja-JP" sz="1200" dirty="0" smtClean="0">
                          <a:solidFill>
                            <a:schemeClr val="tx1"/>
                          </a:solidFill>
                        </a:rPr>
                        <a:t>30</a:t>
                      </a:r>
                      <a:r>
                        <a:rPr kumimoji="1" lang="ja-JP" altLang="en-US" sz="1200" dirty="0" smtClean="0">
                          <a:solidFill>
                            <a:schemeClr val="tx1"/>
                          </a:solidFill>
                        </a:rPr>
                        <a:t>病院に計</a:t>
                      </a:r>
                      <a:r>
                        <a:rPr kumimoji="1" lang="en-US" altLang="ja-JP" sz="1200" dirty="0" smtClean="0">
                          <a:solidFill>
                            <a:schemeClr val="tx1"/>
                          </a:solidFill>
                        </a:rPr>
                        <a:t>36</a:t>
                      </a:r>
                      <a:r>
                        <a:rPr kumimoji="1" lang="ja-JP" altLang="en-US" sz="1200" dirty="0" smtClean="0">
                          <a:solidFill>
                            <a:schemeClr val="tx1"/>
                          </a:solidFill>
                        </a:rPr>
                        <a:t>回受入れを断られる</a:t>
                      </a:r>
                      <a:endParaRPr kumimoji="1" lang="en-US" altLang="ja-JP" sz="1200" dirty="0" smtClean="0">
                        <a:solidFill>
                          <a:schemeClr val="tx1"/>
                        </a:solidFill>
                      </a:endParaRPr>
                    </a:p>
                    <a:p>
                      <a:pPr marL="88900" indent="-88900" algn="l"/>
                      <a:r>
                        <a:rPr kumimoji="1" lang="en-US" altLang="ja-JP" sz="1200" dirty="0" smtClean="0">
                          <a:solidFill>
                            <a:schemeClr val="tx1"/>
                          </a:solidFill>
                        </a:rPr>
                        <a:t>-2008</a:t>
                      </a:r>
                      <a:r>
                        <a:rPr kumimoji="1" lang="ja-JP" altLang="en-US" sz="1200" dirty="0" smtClean="0">
                          <a:solidFill>
                            <a:schemeClr val="tx1"/>
                          </a:solidFill>
                        </a:rPr>
                        <a:t>年</a:t>
                      </a:r>
                      <a:r>
                        <a:rPr kumimoji="1" lang="en-US" altLang="ja-JP" sz="1200" dirty="0" smtClean="0">
                          <a:solidFill>
                            <a:schemeClr val="tx1"/>
                          </a:solidFill>
                        </a:rPr>
                        <a:t>1</a:t>
                      </a:r>
                      <a:r>
                        <a:rPr kumimoji="1" lang="ja-JP" altLang="en-US" sz="1200" dirty="0" smtClean="0">
                          <a:solidFill>
                            <a:schemeClr val="tx1"/>
                          </a:solidFill>
                        </a:rPr>
                        <a:t>月　交通事故傷病者が５救命救急センターに計</a:t>
                      </a:r>
                      <a:r>
                        <a:rPr kumimoji="1" lang="en-US" altLang="ja-JP" sz="1200" dirty="0" smtClean="0">
                          <a:solidFill>
                            <a:schemeClr val="tx1"/>
                          </a:solidFill>
                        </a:rPr>
                        <a:t>6</a:t>
                      </a:r>
                      <a:r>
                        <a:rPr kumimoji="1" lang="ja-JP" altLang="en-US" sz="1200" dirty="0" smtClean="0">
                          <a:solidFill>
                            <a:schemeClr val="tx1"/>
                          </a:solidFill>
                        </a:rPr>
                        <a:t>回受入れを断られる</a:t>
                      </a:r>
                    </a:p>
                    <a:p>
                      <a:pPr algn="l"/>
                      <a:endParaRPr kumimoji="1" lang="en-US" altLang="ja-JP" sz="1200" dirty="0" smtClean="0">
                        <a:solidFill>
                          <a:schemeClr val="tx1"/>
                        </a:solidFill>
                      </a:endParaRPr>
                    </a:p>
                    <a:p>
                      <a:pPr algn="l"/>
                      <a:r>
                        <a:rPr kumimoji="1" lang="ja-JP" altLang="en-US" sz="1200" dirty="0" smtClean="0">
                          <a:solidFill>
                            <a:schemeClr val="tx1"/>
                          </a:solidFill>
                        </a:rPr>
                        <a:t>・超高齢社会の到来に伴い、救急搬送件数のさらなる増加が見込まれる</a:t>
                      </a:r>
                      <a:endParaRPr kumimoji="1" lang="en-US" altLang="ja-JP" sz="1200" dirty="0" smtClean="0">
                        <a:solidFill>
                          <a:schemeClr val="tx1"/>
                        </a:solidFill>
                      </a:endParaRPr>
                    </a:p>
                    <a:p>
                      <a:pPr algn="l"/>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救急告示医療機関を確保、維持しつつ、限られた医療資源を有効に活用し、迅速な救急搬送、医療機関での適切な治療が可能となる体制を構築する</a:t>
                      </a:r>
                      <a:endParaRPr kumimoji="1" lang="en-US" altLang="ja-JP" sz="1200" dirty="0" smtClean="0">
                        <a:solidFill>
                          <a:schemeClr val="tx1"/>
                        </a:solidFill>
                      </a:endParaRPr>
                    </a:p>
                    <a:p>
                      <a:pPr algn="l"/>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・消防・医療機関が利用する大阪府広域災害・救急医療情報システム</a:t>
                      </a:r>
                      <a:r>
                        <a:rPr kumimoji="1" lang="ja-JP" altLang="en-US" sz="1200" strike="noStrike" dirty="0" smtClean="0">
                          <a:solidFill>
                            <a:schemeClr val="tx1"/>
                          </a:solidFill>
                        </a:rPr>
                        <a:t>の大幅な見直し（</a:t>
                      </a:r>
                      <a:r>
                        <a:rPr kumimoji="1" lang="en-US" altLang="ja-JP" sz="1200" strike="noStrike" dirty="0" smtClean="0">
                          <a:solidFill>
                            <a:schemeClr val="tx1"/>
                          </a:solidFill>
                        </a:rPr>
                        <a:t>2008</a:t>
                      </a:r>
                      <a:r>
                        <a:rPr kumimoji="1" lang="ja-JP" altLang="en-US" sz="1200" strike="noStrike" dirty="0" smtClean="0">
                          <a:solidFill>
                            <a:schemeClr val="tx1"/>
                          </a:solidFill>
                        </a:rPr>
                        <a:t>年</a:t>
                      </a:r>
                      <a:r>
                        <a:rPr kumimoji="1" lang="en-US" altLang="ja-JP" sz="1200" strike="noStrike" dirty="0" smtClean="0">
                          <a:solidFill>
                            <a:schemeClr val="tx1"/>
                          </a:solidFill>
                        </a:rPr>
                        <a:t>10</a:t>
                      </a:r>
                      <a:r>
                        <a:rPr kumimoji="1" lang="ja-JP" altLang="en-US" sz="1200" strike="noStrike" dirty="0" smtClean="0">
                          <a:solidFill>
                            <a:schemeClr val="tx1"/>
                          </a:solidFill>
                        </a:rPr>
                        <a:t>月）</a:t>
                      </a:r>
                      <a:endParaRPr kumimoji="1" lang="en-US" altLang="ja-JP" sz="1200" strike="noStrike" dirty="0" smtClean="0">
                        <a:solidFill>
                          <a:schemeClr val="tx1"/>
                        </a:solidFill>
                      </a:endParaRPr>
                    </a:p>
                    <a:p>
                      <a:pPr algn="l"/>
                      <a:r>
                        <a:rPr kumimoji="1" lang="en-US" altLang="ja-JP" sz="1200" strike="noStrike" dirty="0" smtClean="0">
                          <a:solidFill>
                            <a:schemeClr val="tx1"/>
                          </a:solidFill>
                        </a:rPr>
                        <a:t>-</a:t>
                      </a:r>
                      <a:r>
                        <a:rPr kumimoji="1" lang="ja-JP" altLang="en-US" sz="1200" strike="noStrike" dirty="0" smtClean="0">
                          <a:solidFill>
                            <a:schemeClr val="tx1"/>
                          </a:solidFill>
                        </a:rPr>
                        <a:t>ﾀｯﾁﾊﾟﾈﾙ</a:t>
                      </a:r>
                      <a:r>
                        <a:rPr kumimoji="1" lang="ja-JP" altLang="en-US" sz="1200" dirty="0" smtClean="0">
                          <a:solidFill>
                            <a:schemeClr val="tx1"/>
                          </a:solidFill>
                        </a:rPr>
                        <a:t>端末の導入</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消防の携帯電話による応需情報検索</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救急隊から医療機関への一斉搬送要請システムの導入</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・スマートフォン等を活用した「大阪府救急搬送支援・情報収集・集計分析システム」（</a:t>
                      </a:r>
                      <a:r>
                        <a:rPr kumimoji="1" lang="en-US" altLang="ja-JP" sz="1200" dirty="0" smtClean="0">
                          <a:solidFill>
                            <a:schemeClr val="tx1"/>
                          </a:solidFill>
                        </a:rPr>
                        <a:t>ORION</a:t>
                      </a:r>
                      <a:r>
                        <a:rPr kumimoji="1" lang="ja-JP" altLang="en-US" sz="1200" dirty="0" smtClean="0">
                          <a:solidFill>
                            <a:schemeClr val="tx1"/>
                          </a:solidFill>
                        </a:rPr>
                        <a:t>）を構築、導入開始（</a:t>
                      </a:r>
                      <a:r>
                        <a:rPr kumimoji="1" lang="en-US" altLang="ja-JP" sz="1200" dirty="0" smtClean="0">
                          <a:solidFill>
                            <a:schemeClr val="tx1"/>
                          </a:solidFill>
                        </a:rPr>
                        <a:t>2013</a:t>
                      </a:r>
                      <a:r>
                        <a:rPr kumimoji="1" lang="ja-JP" altLang="en-US" sz="1200" dirty="0" smtClean="0">
                          <a:solidFill>
                            <a:schemeClr val="tx1"/>
                          </a:solidFill>
                        </a:rPr>
                        <a:t>年</a:t>
                      </a:r>
                      <a:r>
                        <a:rPr kumimoji="1" lang="en-US" altLang="ja-JP" sz="1200" dirty="0" smtClean="0">
                          <a:solidFill>
                            <a:schemeClr val="tx1"/>
                          </a:solidFill>
                        </a:rPr>
                        <a:t>1</a:t>
                      </a:r>
                      <a:r>
                        <a:rPr kumimoji="1" lang="ja-JP" altLang="en-US" sz="1200" dirty="0" smtClean="0">
                          <a:solidFill>
                            <a:schemeClr val="tx1"/>
                          </a:solidFill>
                        </a:rPr>
                        <a:t>月）</a:t>
                      </a:r>
                      <a:r>
                        <a:rPr kumimoji="1" lang="en-US" altLang="ja-JP" sz="1200" dirty="0" smtClean="0">
                          <a:solidFill>
                            <a:schemeClr val="tx1"/>
                          </a:solidFill>
                        </a:rPr>
                        <a:t>【</a:t>
                      </a:r>
                      <a:r>
                        <a:rPr kumimoji="1" lang="ja-JP" altLang="en-US" sz="1200" dirty="0" smtClean="0">
                          <a:solidFill>
                            <a:schemeClr val="tx1"/>
                          </a:solidFill>
                        </a:rPr>
                        <a:t>大都市圏で全国初</a:t>
                      </a:r>
                      <a:r>
                        <a:rPr kumimoji="1" lang="en-US" altLang="ja-JP" sz="1200" dirty="0" smtClean="0">
                          <a:solidFill>
                            <a:schemeClr val="tx1"/>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-ICT</a:t>
                      </a:r>
                      <a:r>
                        <a:rPr kumimoji="1" lang="ja-JP" altLang="en-US" sz="1200" dirty="0" smtClean="0">
                          <a:solidFill>
                            <a:schemeClr val="tx1"/>
                          </a:solidFill>
                        </a:rPr>
                        <a:t>を用いた病院検索</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救急医療に関する情報の集約化</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集約された情報の集計・分析</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改正消防法に基づき策定した救急搬送・受入れのルール「大阪府傷病者の搬送及び受入れの実施基準</a:t>
                      </a:r>
                      <a:r>
                        <a:rPr kumimoji="1" lang="en-US" altLang="ja-JP" sz="1200" dirty="0" smtClean="0">
                          <a:solidFill>
                            <a:schemeClr val="tx1"/>
                          </a:solidFill>
                        </a:rPr>
                        <a:t>(2010</a:t>
                      </a:r>
                      <a:r>
                        <a:rPr kumimoji="1" lang="ja-JP" altLang="en-US" sz="1200" dirty="0" smtClean="0">
                          <a:solidFill>
                            <a:schemeClr val="tx1"/>
                          </a:solidFill>
                        </a:rPr>
                        <a:t>年</a:t>
                      </a:r>
                      <a:r>
                        <a:rPr kumimoji="1" lang="en-US" altLang="ja-JP" sz="1200" dirty="0" smtClean="0">
                          <a:solidFill>
                            <a:schemeClr val="tx1"/>
                          </a:solidFill>
                        </a:rPr>
                        <a:t>12</a:t>
                      </a:r>
                      <a:r>
                        <a:rPr kumimoji="1" lang="ja-JP" altLang="en-US" sz="1200" dirty="0" smtClean="0">
                          <a:solidFill>
                            <a:schemeClr val="tx1"/>
                          </a:solidFill>
                        </a:rPr>
                        <a:t>月</a:t>
                      </a:r>
                      <a:r>
                        <a:rPr kumimoji="1" lang="en-US" altLang="ja-JP" sz="1200" dirty="0" smtClean="0">
                          <a:solidFill>
                            <a:schemeClr val="tx1"/>
                          </a:solidFill>
                        </a:rPr>
                        <a:t>)</a:t>
                      </a:r>
                      <a:r>
                        <a:rPr kumimoji="1" lang="ja-JP" altLang="en-US" sz="1200" dirty="0" smtClean="0">
                          <a:solidFill>
                            <a:schemeClr val="tx1"/>
                          </a:solidFill>
                        </a:rPr>
                        <a:t>の運用状況を検証する仕組みを構築</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（導入消防本部の一例）</a:t>
                      </a:r>
                      <a:endParaRPr kumimoji="1" lang="en-US" altLang="ja-JP" sz="1200" dirty="0" smtClean="0">
                        <a:solidFill>
                          <a:schemeClr val="tx1"/>
                        </a:solidFill>
                      </a:endParaRPr>
                    </a:p>
                    <a:p>
                      <a:pPr algn="l"/>
                      <a:r>
                        <a:rPr kumimoji="1" lang="ja-JP" altLang="en-US" sz="1200" dirty="0" smtClean="0">
                          <a:solidFill>
                            <a:schemeClr val="tx1"/>
                          </a:solidFill>
                        </a:rPr>
                        <a:t>・</a:t>
                      </a:r>
                      <a:r>
                        <a:rPr kumimoji="1" lang="en-US" altLang="ja-JP" sz="1200" dirty="0" smtClean="0">
                          <a:solidFill>
                            <a:schemeClr val="tx1"/>
                          </a:solidFill>
                        </a:rPr>
                        <a:t>ORION</a:t>
                      </a:r>
                      <a:r>
                        <a:rPr kumimoji="1" lang="ja-JP" altLang="en-US" sz="1200" dirty="0" smtClean="0">
                          <a:solidFill>
                            <a:schemeClr val="tx1"/>
                          </a:solidFill>
                        </a:rPr>
                        <a:t>システム導入後、救急搬送が円滑化</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病院選定時間：</a:t>
                      </a:r>
                      <a:r>
                        <a:rPr kumimoji="1" lang="en-US" altLang="ja-JP" sz="1200" dirty="0" smtClean="0">
                          <a:solidFill>
                            <a:schemeClr val="tx1"/>
                          </a:solidFill>
                        </a:rPr>
                        <a:t>60</a:t>
                      </a:r>
                      <a:r>
                        <a:rPr kumimoji="1" lang="ja-JP" altLang="en-US" sz="1200" dirty="0" smtClean="0">
                          <a:solidFill>
                            <a:schemeClr val="tx1"/>
                          </a:solidFill>
                        </a:rPr>
                        <a:t>分以上要した症例が約</a:t>
                      </a:r>
                      <a:r>
                        <a:rPr kumimoji="1" lang="en-US" altLang="ja-JP" sz="1200" dirty="0" smtClean="0">
                          <a:solidFill>
                            <a:schemeClr val="tx1"/>
                          </a:solidFill>
                        </a:rPr>
                        <a:t>1</a:t>
                      </a:r>
                      <a:r>
                        <a:rPr kumimoji="1" lang="ja-JP" altLang="en-US" sz="1200" dirty="0" smtClean="0">
                          <a:solidFill>
                            <a:schemeClr val="tx1"/>
                          </a:solidFill>
                        </a:rPr>
                        <a:t>割減少</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搬送連絡回数：</a:t>
                      </a:r>
                      <a:r>
                        <a:rPr kumimoji="1" lang="en-US" altLang="ja-JP" sz="1200" dirty="0" smtClean="0">
                          <a:solidFill>
                            <a:schemeClr val="tx1"/>
                          </a:solidFill>
                        </a:rPr>
                        <a:t>1</a:t>
                      </a:r>
                      <a:r>
                        <a:rPr kumimoji="1" lang="ja-JP" altLang="en-US" sz="1200" dirty="0" smtClean="0">
                          <a:solidFill>
                            <a:schemeClr val="tx1"/>
                          </a:solidFill>
                        </a:rPr>
                        <a:t>回で搬送先が決定した症例が約</a:t>
                      </a:r>
                      <a:r>
                        <a:rPr kumimoji="1" lang="en-US" altLang="ja-JP" sz="1200" dirty="0" smtClean="0">
                          <a:solidFill>
                            <a:schemeClr val="tx1"/>
                          </a:solidFill>
                        </a:rPr>
                        <a:t>1,500</a:t>
                      </a:r>
                      <a:r>
                        <a:rPr kumimoji="1" lang="ja-JP" altLang="en-US" sz="1200" dirty="0" smtClean="0">
                          <a:solidFill>
                            <a:schemeClr val="tx1"/>
                          </a:solidFill>
                        </a:rPr>
                        <a:t>例増加（導入前</a:t>
                      </a:r>
                      <a:r>
                        <a:rPr kumimoji="1" lang="en-US" altLang="ja-JP" sz="1200" dirty="0" smtClean="0">
                          <a:solidFill>
                            <a:schemeClr val="tx1"/>
                          </a:solidFill>
                        </a:rPr>
                        <a:t>24,446</a:t>
                      </a:r>
                      <a:r>
                        <a:rPr kumimoji="1" lang="ja-JP" altLang="en-US" sz="1200" dirty="0" smtClean="0">
                          <a:solidFill>
                            <a:schemeClr val="tx1"/>
                          </a:solidFill>
                        </a:rPr>
                        <a:t>件→導入後</a:t>
                      </a:r>
                      <a:r>
                        <a:rPr kumimoji="1" lang="en-US" altLang="ja-JP" sz="1200" dirty="0" smtClean="0">
                          <a:solidFill>
                            <a:schemeClr val="tx1"/>
                          </a:solidFill>
                        </a:rPr>
                        <a:t>25,985</a:t>
                      </a:r>
                      <a:r>
                        <a:rPr kumimoji="1" lang="ja-JP" altLang="en-US" sz="1200" dirty="0" smtClean="0">
                          <a:solidFill>
                            <a:schemeClr val="tx1"/>
                          </a:solidFill>
                        </a:rPr>
                        <a:t>件）、</a:t>
                      </a:r>
                      <a:r>
                        <a:rPr kumimoji="1" lang="en-US" altLang="ja-JP" sz="1200" dirty="0" smtClean="0">
                          <a:solidFill>
                            <a:schemeClr val="tx1"/>
                          </a:solidFill>
                        </a:rPr>
                        <a:t>5</a:t>
                      </a:r>
                      <a:r>
                        <a:rPr kumimoji="1" lang="ja-JP" altLang="en-US" sz="1200" dirty="0" smtClean="0">
                          <a:solidFill>
                            <a:schemeClr val="tx1"/>
                          </a:solidFill>
                        </a:rPr>
                        <a:t>回以上要した症例が減少（導入前</a:t>
                      </a:r>
                      <a:r>
                        <a:rPr kumimoji="1" lang="en-US" altLang="ja-JP" sz="1200" dirty="0" smtClean="0">
                          <a:solidFill>
                            <a:schemeClr val="tx1"/>
                          </a:solidFill>
                        </a:rPr>
                        <a:t>6,238</a:t>
                      </a:r>
                      <a:r>
                        <a:rPr kumimoji="1" lang="ja-JP" altLang="en-US" sz="1200" dirty="0" smtClean="0">
                          <a:solidFill>
                            <a:schemeClr val="tx1"/>
                          </a:solidFill>
                        </a:rPr>
                        <a:t>件→</a:t>
                      </a:r>
                      <a:r>
                        <a:rPr kumimoji="1" lang="en-US" altLang="ja-JP" sz="1200" dirty="0" smtClean="0">
                          <a:solidFill>
                            <a:schemeClr val="tx1"/>
                          </a:solidFill>
                        </a:rPr>
                        <a:t>6,056</a:t>
                      </a:r>
                      <a:r>
                        <a:rPr kumimoji="1" lang="ja-JP" altLang="en-US" sz="1200" dirty="0" smtClean="0">
                          <a:solidFill>
                            <a:schemeClr val="tx1"/>
                          </a:solidFill>
                        </a:rPr>
                        <a:t>件）</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en-US" altLang="ja-JP" sz="1050" dirty="0" smtClean="0">
                          <a:solidFill>
                            <a:schemeClr val="tx1"/>
                          </a:solidFill>
                        </a:rPr>
                        <a:t>【</a:t>
                      </a:r>
                      <a:r>
                        <a:rPr kumimoji="1" lang="ja-JP" altLang="en-US" sz="1050" dirty="0" smtClean="0">
                          <a:solidFill>
                            <a:schemeClr val="tx1"/>
                          </a:solidFill>
                        </a:rPr>
                        <a:t>参考</a:t>
                      </a:r>
                      <a:r>
                        <a:rPr kumimoji="1" lang="en-US" altLang="ja-JP" sz="1050" dirty="0" smtClean="0">
                          <a:solidFill>
                            <a:schemeClr val="tx1"/>
                          </a:solidFill>
                        </a:rPr>
                        <a:t>:</a:t>
                      </a:r>
                      <a:r>
                        <a:rPr kumimoji="1" lang="ja-JP" altLang="en-US" sz="1050" dirty="0" smtClean="0">
                          <a:solidFill>
                            <a:schemeClr val="tx1"/>
                          </a:solidFill>
                        </a:rPr>
                        <a:t>救急自動車による収容所要時間</a:t>
                      </a:r>
                      <a:r>
                        <a:rPr kumimoji="1" lang="en-US" altLang="ja-JP" sz="1050" dirty="0" smtClean="0">
                          <a:solidFill>
                            <a:schemeClr val="tx1"/>
                          </a:solidFill>
                        </a:rPr>
                        <a:t>】</a:t>
                      </a:r>
                    </a:p>
                    <a:p>
                      <a:pPr algn="l"/>
                      <a:r>
                        <a:rPr kumimoji="1" lang="ja-JP" altLang="en-US" sz="1050" dirty="0" smtClean="0">
                          <a:solidFill>
                            <a:schemeClr val="tx1"/>
                          </a:solidFill>
                        </a:rPr>
                        <a:t>・救急自動車による病院等までの所要時間は、全国的に遅延傾向</a:t>
                      </a:r>
                    </a:p>
                    <a:p>
                      <a:pPr algn="l"/>
                      <a:r>
                        <a:rPr kumimoji="1" lang="ja-JP" altLang="en-US" sz="1050" dirty="0" smtClean="0">
                          <a:solidFill>
                            <a:schemeClr val="tx1"/>
                          </a:solidFill>
                        </a:rPr>
                        <a:t>全国平均</a:t>
                      </a:r>
                      <a:endParaRPr kumimoji="1" lang="en-US" altLang="ja-JP" sz="1050" dirty="0" smtClean="0">
                        <a:solidFill>
                          <a:schemeClr val="tx1"/>
                        </a:solidFill>
                      </a:endParaRPr>
                    </a:p>
                    <a:p>
                      <a:pPr algn="l"/>
                      <a:r>
                        <a:rPr kumimoji="1" lang="ja-JP" altLang="en-US" sz="1050" dirty="0" smtClean="0">
                          <a:solidFill>
                            <a:schemeClr val="tx1"/>
                          </a:solidFill>
                        </a:rPr>
                        <a:t>　</a:t>
                      </a:r>
                      <a:r>
                        <a:rPr kumimoji="1" lang="en-US" altLang="ja-JP" sz="1050" dirty="0" smtClean="0">
                          <a:solidFill>
                            <a:schemeClr val="tx1"/>
                          </a:solidFill>
                        </a:rPr>
                        <a:t>H14</a:t>
                      </a:r>
                      <a:r>
                        <a:rPr kumimoji="1" lang="ja-JP" altLang="en-US" sz="1050" dirty="0" smtClean="0">
                          <a:solidFill>
                            <a:schemeClr val="tx1"/>
                          </a:solidFill>
                        </a:rPr>
                        <a:t>　</a:t>
                      </a:r>
                      <a:r>
                        <a:rPr kumimoji="1" lang="en-US" altLang="ja-JP" sz="1050" dirty="0" smtClean="0">
                          <a:solidFill>
                            <a:schemeClr val="tx1"/>
                          </a:solidFill>
                        </a:rPr>
                        <a:t>28.8</a:t>
                      </a:r>
                      <a:r>
                        <a:rPr kumimoji="1" lang="ja-JP" altLang="en-US" sz="1050" dirty="0" smtClean="0">
                          <a:solidFill>
                            <a:schemeClr val="tx1"/>
                          </a:solidFill>
                        </a:rPr>
                        <a:t>分</a:t>
                      </a:r>
                      <a:endParaRPr kumimoji="1" lang="en-US" altLang="ja-JP" sz="1050" dirty="0" smtClean="0">
                        <a:solidFill>
                          <a:schemeClr val="tx1"/>
                        </a:solidFill>
                      </a:endParaRPr>
                    </a:p>
                    <a:p>
                      <a:pPr algn="l"/>
                      <a:r>
                        <a:rPr kumimoji="1" lang="ja-JP" altLang="en-US" sz="1050" dirty="0" smtClean="0">
                          <a:solidFill>
                            <a:schemeClr val="tx1"/>
                          </a:solidFill>
                        </a:rPr>
                        <a:t>⇒</a:t>
                      </a:r>
                      <a:r>
                        <a:rPr kumimoji="1" lang="en-US" altLang="ja-JP" sz="1050" dirty="0" smtClean="0">
                          <a:solidFill>
                            <a:schemeClr val="tx1"/>
                          </a:solidFill>
                        </a:rPr>
                        <a:t>H24</a:t>
                      </a:r>
                      <a:r>
                        <a:rPr kumimoji="1" lang="ja-JP" altLang="en-US" sz="1050" dirty="0" smtClean="0">
                          <a:solidFill>
                            <a:schemeClr val="tx1"/>
                          </a:solidFill>
                        </a:rPr>
                        <a:t>　</a:t>
                      </a:r>
                      <a:r>
                        <a:rPr kumimoji="1" lang="en-US" altLang="ja-JP" sz="1050" dirty="0" smtClean="0">
                          <a:solidFill>
                            <a:schemeClr val="tx1"/>
                          </a:solidFill>
                        </a:rPr>
                        <a:t>38.7</a:t>
                      </a:r>
                      <a:r>
                        <a:rPr kumimoji="1" lang="ja-JP" altLang="en-US" sz="1050" dirty="0" smtClean="0">
                          <a:solidFill>
                            <a:schemeClr val="tx1"/>
                          </a:solidFill>
                        </a:rPr>
                        <a:t>分</a:t>
                      </a:r>
                      <a:endParaRPr kumimoji="1" lang="en-US" altLang="ja-JP" sz="1050" dirty="0" smtClean="0">
                        <a:solidFill>
                          <a:schemeClr val="tx1"/>
                        </a:solidFill>
                      </a:endParaRPr>
                    </a:p>
                    <a:p>
                      <a:pPr algn="l"/>
                      <a:r>
                        <a:rPr kumimoji="1" lang="ja-JP" altLang="en-US" sz="1050" dirty="0" smtClean="0">
                          <a:solidFill>
                            <a:schemeClr val="tx1"/>
                          </a:solidFill>
                        </a:rPr>
                        <a:t>　　（</a:t>
                      </a:r>
                      <a:r>
                        <a:rPr kumimoji="1" lang="en-US" altLang="ja-JP" sz="1050" dirty="0" smtClean="0">
                          <a:solidFill>
                            <a:schemeClr val="tx1"/>
                          </a:solidFill>
                        </a:rPr>
                        <a:t>H14</a:t>
                      </a:r>
                      <a:r>
                        <a:rPr kumimoji="1" lang="ja-JP" altLang="en-US" sz="1050" dirty="0" smtClean="0">
                          <a:solidFill>
                            <a:schemeClr val="tx1"/>
                          </a:solidFill>
                        </a:rPr>
                        <a:t>年比　</a:t>
                      </a:r>
                      <a:r>
                        <a:rPr kumimoji="1" lang="en-US" altLang="ja-JP" sz="1050" dirty="0" smtClean="0">
                          <a:solidFill>
                            <a:schemeClr val="tx1"/>
                          </a:solidFill>
                        </a:rPr>
                        <a:t>9.9</a:t>
                      </a:r>
                      <a:r>
                        <a:rPr kumimoji="1" lang="ja-JP" altLang="en-US" sz="1050" dirty="0" smtClean="0">
                          <a:solidFill>
                            <a:schemeClr val="tx1"/>
                          </a:solidFill>
                        </a:rPr>
                        <a:t>分遅延）</a:t>
                      </a:r>
                    </a:p>
                    <a:p>
                      <a:pPr algn="l"/>
                      <a:r>
                        <a:rPr kumimoji="1" lang="ja-JP" altLang="en-US" sz="1050" dirty="0" smtClean="0">
                          <a:solidFill>
                            <a:schemeClr val="tx1"/>
                          </a:solidFill>
                        </a:rPr>
                        <a:t>（消防白書より）</a:t>
                      </a:r>
                    </a:p>
                    <a:p>
                      <a:pPr algn="l"/>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195</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Ｂ（５２）</a:t>
            </a:r>
            <a:endParaRPr lang="en-US" altLang="ja-JP" sz="1400" u="sng" dirty="0" smtClean="0"/>
          </a:p>
        </p:txBody>
      </p:sp>
      <p:sp>
        <p:nvSpPr>
          <p:cNvPr id="10" name="テキスト ボックス 9"/>
          <p:cNvSpPr txBox="1"/>
          <p:nvPr/>
        </p:nvSpPr>
        <p:spPr>
          <a:xfrm>
            <a:off x="0" y="476672"/>
            <a:ext cx="2411760" cy="5693866"/>
          </a:xfrm>
          <a:prstGeom prst="rect">
            <a:avLst/>
          </a:prstGeom>
          <a:noFill/>
        </p:spPr>
        <p:txBody>
          <a:bodyPr wrap="square" rtlCol="0">
            <a:spAutoFit/>
          </a:bodyPr>
          <a:lstStyle/>
          <a:p>
            <a:r>
              <a:rPr kumimoji="1" lang="ja-JP" altLang="en-US" sz="1400" dirty="0" smtClean="0"/>
              <a:t>①分野：健康・医療</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a:t>
            </a:r>
            <a:r>
              <a:rPr lang="ja-JP" altLang="en-US" sz="1400" dirty="0"/>
              <a:t>☑</a:t>
            </a:r>
            <a:r>
              <a:rPr lang="ja-JP" altLang="en-US" sz="1400" dirty="0" smtClean="0"/>
              <a:t>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健康医療部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2008</a:t>
            </a:r>
            <a:r>
              <a:rPr kumimoji="1" lang="ja-JP" altLang="en-US" sz="1400" dirty="0" smtClean="0"/>
              <a:t>年</a:t>
            </a:r>
            <a:r>
              <a:rPr kumimoji="1" lang="en-US" altLang="ja-JP" sz="1400" dirty="0" smtClean="0"/>
              <a:t>10</a:t>
            </a:r>
            <a:r>
              <a:rPr kumimoji="1" lang="ja-JP" altLang="en-US" sz="1400" dirty="0" smtClean="0"/>
              <a:t>月</a:t>
            </a:r>
            <a:endParaRPr kumimoji="1" lang="en-US" altLang="ja-JP" sz="1400" dirty="0" smtClean="0"/>
          </a:p>
          <a:p>
            <a:pPr marL="266700" indent="-266700"/>
            <a:r>
              <a:rPr lang="ja-JP" altLang="en-US" sz="1400" dirty="0"/>
              <a:t>　</a:t>
            </a:r>
            <a:r>
              <a:rPr lang="ja-JP" altLang="en-US" sz="1400" dirty="0" smtClean="0"/>
              <a:t>　「大阪府広域災害・救急医療情報ｼｽﾃﾑ」ﾘﾆｭｰｱﾙ</a:t>
            </a:r>
            <a:endParaRPr lang="en-US" altLang="ja-JP" sz="1400" dirty="0" smtClean="0"/>
          </a:p>
          <a:p>
            <a:r>
              <a:rPr kumimoji="1" lang="ja-JP" altLang="en-US" sz="1400" dirty="0"/>
              <a:t>　</a:t>
            </a:r>
            <a:r>
              <a:rPr kumimoji="1" lang="ja-JP" altLang="en-US" sz="1400" dirty="0" smtClean="0"/>
              <a:t>　</a:t>
            </a:r>
            <a:r>
              <a:rPr kumimoji="1" lang="en-US" altLang="ja-JP" sz="1400" dirty="0" smtClean="0"/>
              <a:t>2010</a:t>
            </a:r>
            <a:r>
              <a:rPr kumimoji="1" lang="ja-JP" altLang="en-US" sz="1400" dirty="0" smtClean="0"/>
              <a:t>年</a:t>
            </a:r>
            <a:r>
              <a:rPr kumimoji="1" lang="en-US" altLang="ja-JP" sz="1400" dirty="0" smtClean="0"/>
              <a:t>12</a:t>
            </a:r>
            <a:r>
              <a:rPr kumimoji="1" lang="ja-JP" altLang="en-US" sz="1400" dirty="0" smtClean="0"/>
              <a:t>月</a:t>
            </a:r>
            <a:endParaRPr kumimoji="1" lang="en-US" altLang="ja-JP" sz="1400" dirty="0" smtClean="0"/>
          </a:p>
          <a:p>
            <a:pPr marL="266700" indent="-266700"/>
            <a:r>
              <a:rPr lang="ja-JP" altLang="en-US" sz="1400" dirty="0"/>
              <a:t>　</a:t>
            </a:r>
            <a:r>
              <a:rPr lang="ja-JP" altLang="en-US" sz="1400" dirty="0" smtClean="0"/>
              <a:t>　「大阪府傷病者の搬送及び受入れの実施基準」策定</a:t>
            </a:r>
            <a:endParaRPr lang="en-US" altLang="ja-JP" sz="1400" dirty="0" smtClean="0"/>
          </a:p>
          <a:p>
            <a:pPr marL="266700" indent="-266700"/>
            <a:r>
              <a:rPr kumimoji="1" lang="ja-JP" altLang="en-US" sz="1400" dirty="0"/>
              <a:t>　</a:t>
            </a:r>
            <a:r>
              <a:rPr kumimoji="1" lang="ja-JP" altLang="en-US" sz="1400" dirty="0" smtClean="0"/>
              <a:t>　</a:t>
            </a:r>
            <a:r>
              <a:rPr kumimoji="1" lang="en-US" altLang="ja-JP" sz="1400" dirty="0" smtClean="0"/>
              <a:t>2013</a:t>
            </a:r>
            <a:r>
              <a:rPr kumimoji="1" lang="ja-JP" altLang="en-US" sz="1400" dirty="0" smtClean="0"/>
              <a:t>年</a:t>
            </a:r>
            <a:r>
              <a:rPr kumimoji="1" lang="en-US" altLang="ja-JP" sz="1400" dirty="0" smtClean="0"/>
              <a:t>1</a:t>
            </a:r>
            <a:r>
              <a:rPr kumimoji="1" lang="ja-JP" altLang="en-US" sz="1400" dirty="0" smtClean="0"/>
              <a:t>月</a:t>
            </a:r>
            <a:endParaRPr kumimoji="1" lang="en-US" altLang="ja-JP" sz="1400" dirty="0" smtClean="0"/>
          </a:p>
          <a:p>
            <a:pPr marL="266700" indent="-266700"/>
            <a:r>
              <a:rPr lang="ja-JP" altLang="en-US" sz="1400" dirty="0"/>
              <a:t>　</a:t>
            </a:r>
            <a:r>
              <a:rPr lang="ja-JP" altLang="en-US" sz="1400" dirty="0" smtClean="0"/>
              <a:t>　</a:t>
            </a:r>
            <a:r>
              <a:rPr lang="en-US" altLang="ja-JP" sz="1400" dirty="0" smtClean="0"/>
              <a:t>ORION</a:t>
            </a:r>
            <a:r>
              <a:rPr lang="ja-JP" altLang="en-US" sz="1400" dirty="0" smtClean="0"/>
              <a:t>構築・導入開始</a:t>
            </a:r>
            <a:endParaRPr kumimoji="1" lang="en-US" altLang="ja-JP" sz="1400" dirty="0" smtClean="0"/>
          </a:p>
        </p:txBody>
      </p:sp>
    </p:spTree>
    <p:extLst>
      <p:ext uri="{BB962C8B-B14F-4D97-AF65-F5344CB8AC3E}">
        <p14:creationId xmlns:p14="http://schemas.microsoft.com/office/powerpoint/2010/main" val="2687291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違法ドラッグ対策の強化</a:t>
            </a:r>
            <a:endParaRPr kumimoji="1" lang="en-US" altLang="ja-JP" sz="1600" u="sng" dirty="0" smtClean="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Ｂ（５３）</a:t>
            </a:r>
            <a:endParaRPr lang="en-US" altLang="ja-JP" sz="1400" u="sng" dirty="0" smtClean="0"/>
          </a:p>
        </p:txBody>
      </p:sp>
      <p:sp>
        <p:nvSpPr>
          <p:cNvPr id="9" name="テキスト ボックス 8"/>
          <p:cNvSpPr txBox="1"/>
          <p:nvPr/>
        </p:nvSpPr>
        <p:spPr>
          <a:xfrm>
            <a:off x="0" y="476672"/>
            <a:ext cx="2411760" cy="3970318"/>
          </a:xfrm>
          <a:prstGeom prst="rect">
            <a:avLst/>
          </a:prstGeom>
          <a:noFill/>
        </p:spPr>
        <p:txBody>
          <a:bodyPr wrap="square" rtlCol="0">
            <a:spAutoFit/>
          </a:bodyPr>
          <a:lstStyle/>
          <a:p>
            <a:r>
              <a:rPr kumimoji="1" lang="ja-JP" altLang="en-US" sz="1400" dirty="0" smtClean="0"/>
              <a:t>①分野：健康・医療</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a:t>
            </a:r>
            <a:r>
              <a:rPr lang="ja-JP" altLang="en-US" sz="1400" dirty="0"/>
              <a:t>☑</a:t>
            </a:r>
            <a:r>
              <a:rPr lang="ja-JP" altLang="en-US" sz="1400" dirty="0" smtClean="0"/>
              <a:t>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a:t>健康医療部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2012</a:t>
            </a:r>
            <a:r>
              <a:rPr kumimoji="1" lang="ja-JP" altLang="en-US" sz="1400" dirty="0" smtClean="0"/>
              <a:t>年</a:t>
            </a:r>
            <a:r>
              <a:rPr lang="en-US" altLang="ja-JP" sz="1400" dirty="0"/>
              <a:t>6</a:t>
            </a:r>
            <a:r>
              <a:rPr lang="ja-JP" altLang="en-US" sz="1400" dirty="0" smtClean="0"/>
              <a:t>月　条例制定指示</a:t>
            </a:r>
            <a:endParaRPr lang="en-US" altLang="ja-JP" sz="1400" dirty="0" smtClean="0"/>
          </a:p>
          <a:p>
            <a:r>
              <a:rPr kumimoji="1" lang="ja-JP" altLang="en-US" sz="1400" dirty="0"/>
              <a:t>　</a:t>
            </a:r>
            <a:r>
              <a:rPr kumimoji="1" lang="ja-JP" altLang="en-US" sz="1400" dirty="0" smtClean="0"/>
              <a:t>　</a:t>
            </a:r>
            <a:r>
              <a:rPr kumimoji="1" lang="en-US" altLang="ja-JP" sz="1400" dirty="0" smtClean="0"/>
              <a:t>2012</a:t>
            </a:r>
            <a:r>
              <a:rPr kumimoji="1" lang="ja-JP" altLang="en-US" sz="1400" dirty="0" smtClean="0"/>
              <a:t>年</a:t>
            </a:r>
            <a:r>
              <a:rPr kumimoji="1" lang="en-US" altLang="ja-JP" sz="1400" dirty="0" smtClean="0"/>
              <a:t>12</a:t>
            </a:r>
            <a:r>
              <a:rPr kumimoji="1" lang="ja-JP" altLang="en-US" sz="1400" dirty="0" smtClean="0"/>
              <a:t>月　条例制定</a:t>
            </a:r>
            <a:endParaRPr kumimoji="1" lang="en-US" altLang="ja-JP" sz="1400" dirty="0" smtClean="0"/>
          </a:p>
        </p:txBody>
      </p:sp>
      <p:graphicFrame>
        <p:nvGraphicFramePr>
          <p:cNvPr id="10" name="表 9"/>
          <p:cNvGraphicFramePr>
            <a:graphicFrameLocks noGrp="1"/>
          </p:cNvGraphicFramePr>
          <p:nvPr>
            <p:extLst>
              <p:ext uri="{D42A27DB-BD31-4B8C-83A1-F6EECF244321}">
                <p14:modId xmlns:p14="http://schemas.microsoft.com/office/powerpoint/2010/main" val="1221550020"/>
              </p:ext>
            </p:extLst>
          </p:nvPr>
        </p:nvGraphicFramePr>
        <p:xfrm>
          <a:off x="2356644" y="4258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solidFill>
                            <a:schemeClr val="tx1"/>
                          </a:solidFill>
                        </a:rPr>
                        <a:t>・</a:t>
                      </a:r>
                      <a:r>
                        <a:rPr kumimoji="1" lang="en-US" altLang="ja-JP" sz="1200" dirty="0" smtClean="0">
                          <a:solidFill>
                            <a:schemeClr val="tx1"/>
                          </a:solidFill>
                        </a:rPr>
                        <a:t>2011</a:t>
                      </a:r>
                      <a:r>
                        <a:rPr kumimoji="1" lang="ja-JP" altLang="en-US" sz="1200" dirty="0" smtClean="0">
                          <a:solidFill>
                            <a:schemeClr val="tx1"/>
                          </a:solidFill>
                        </a:rPr>
                        <a:t>年頃から合法ハーブ等と称した違法ドラッグの販売店が増加している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・違法ドラッグによると疑われる健康被害が多数発生</a:t>
                      </a:r>
                      <a:endParaRPr kumimoji="1" lang="en-US" altLang="ja-JP" sz="1200" dirty="0" smtClean="0">
                        <a:solidFill>
                          <a:schemeClr val="tx1"/>
                        </a:solidFill>
                      </a:endParaRPr>
                    </a:p>
                    <a:p>
                      <a:pPr algn="l"/>
                      <a:endParaRPr kumimoji="1" lang="ja-JP" altLang="en-US" sz="1200" dirty="0" smtClean="0">
                        <a:solidFill>
                          <a:schemeClr val="tx1"/>
                        </a:solidFill>
                      </a:endParaRPr>
                    </a:p>
                    <a:p>
                      <a:pPr algn="l"/>
                      <a:r>
                        <a:rPr kumimoji="1" lang="ja-JP" altLang="en-US" sz="1200" dirty="0" smtClean="0">
                          <a:solidFill>
                            <a:schemeClr val="tx1"/>
                          </a:solidFill>
                        </a:rPr>
                        <a:t>・</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5</a:t>
                      </a:r>
                      <a:r>
                        <a:rPr kumimoji="1" lang="ja-JP" altLang="en-US" sz="1200" dirty="0" err="1" smtClean="0">
                          <a:solidFill>
                            <a:schemeClr val="tx1"/>
                          </a:solidFill>
                        </a:rPr>
                        <a:t>、</a:t>
                      </a:r>
                      <a:r>
                        <a:rPr kumimoji="1" lang="en-US" altLang="ja-JP" sz="1200" dirty="0" smtClean="0">
                          <a:solidFill>
                            <a:schemeClr val="tx1"/>
                          </a:solidFill>
                        </a:rPr>
                        <a:t>6</a:t>
                      </a:r>
                      <a:r>
                        <a:rPr kumimoji="1" lang="ja-JP" altLang="en-US" sz="1200" dirty="0" smtClean="0">
                          <a:solidFill>
                            <a:schemeClr val="tx1"/>
                          </a:solidFill>
                        </a:rPr>
                        <a:t>月に違法ドラッグ使用後に車を運転し、第３者を巻き込む事故が発生した</a:t>
                      </a:r>
                    </a:p>
                    <a:p>
                      <a:pPr algn="l"/>
                      <a:endParaRPr kumimoji="1" lang="en-US" altLang="ja-JP" sz="1200" dirty="0" smtClean="0">
                        <a:solidFill>
                          <a:schemeClr val="tx1"/>
                        </a:solidFill>
                      </a:endParaRPr>
                    </a:p>
                    <a:p>
                      <a:pPr algn="l"/>
                      <a:r>
                        <a:rPr kumimoji="1" lang="ja-JP" altLang="en-US" sz="1200" dirty="0" smtClean="0">
                          <a:solidFill>
                            <a:schemeClr val="tx1"/>
                          </a:solidFill>
                        </a:rPr>
                        <a:t>・国の禁止薬物指定には時間がかかり、迅速な取締りに限界があった</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・違法ドラッグ対策を強化する府独自の条例を制定</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6</a:t>
                      </a:r>
                      <a:r>
                        <a:rPr kumimoji="1" lang="ja-JP" altLang="en-US" sz="1200" dirty="0" smtClean="0">
                          <a:solidFill>
                            <a:schemeClr val="tx1"/>
                          </a:solidFill>
                        </a:rPr>
                        <a:t>月知事指示</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・「大阪府薬物の濫用の防止に関する条例」制定（</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12</a:t>
                      </a:r>
                      <a:r>
                        <a:rPr kumimoji="1" lang="ja-JP" altLang="en-US" sz="1200" dirty="0" smtClean="0">
                          <a:solidFill>
                            <a:schemeClr val="tx1"/>
                          </a:solidFill>
                        </a:rPr>
                        <a:t>月全面施行）</a:t>
                      </a:r>
                    </a:p>
                    <a:p>
                      <a:pPr marL="88900" indent="-88900" algn="l"/>
                      <a:r>
                        <a:rPr kumimoji="1" lang="en-US" altLang="ja-JP" sz="1200" dirty="0" smtClean="0">
                          <a:solidFill>
                            <a:schemeClr val="tx1"/>
                          </a:solidFill>
                        </a:rPr>
                        <a:t>-</a:t>
                      </a:r>
                      <a:r>
                        <a:rPr kumimoji="1" lang="ja-JP" altLang="en-US" sz="1200" dirty="0" smtClean="0">
                          <a:solidFill>
                            <a:schemeClr val="tx1"/>
                          </a:solidFill>
                        </a:rPr>
                        <a:t>全面施行は東京都に続き、全国で</a:t>
                      </a:r>
                      <a:r>
                        <a:rPr kumimoji="1" lang="en-US" altLang="ja-JP" sz="1200" dirty="0" smtClean="0">
                          <a:solidFill>
                            <a:schemeClr val="tx1"/>
                          </a:solidFill>
                        </a:rPr>
                        <a:t>2</a:t>
                      </a:r>
                      <a:r>
                        <a:rPr kumimoji="1" lang="ja-JP" altLang="en-US" sz="1200" dirty="0" smtClean="0">
                          <a:solidFill>
                            <a:schemeClr val="tx1"/>
                          </a:solidFill>
                        </a:rPr>
                        <a:t>番目</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全国で初めて、知事指定薬物の使用者</a:t>
                      </a:r>
                      <a:r>
                        <a:rPr kumimoji="1" lang="en-US" altLang="ja-JP" sz="1200" dirty="0" smtClean="0">
                          <a:solidFill>
                            <a:schemeClr val="tx1"/>
                          </a:solidFill>
                        </a:rPr>
                        <a:t>(</a:t>
                      </a:r>
                      <a:r>
                        <a:rPr kumimoji="1" lang="ja-JP" altLang="en-US" sz="1200" dirty="0" smtClean="0">
                          <a:solidFill>
                            <a:schemeClr val="tx1"/>
                          </a:solidFill>
                        </a:rPr>
                        <a:t>所持、使用の行為</a:t>
                      </a:r>
                      <a:r>
                        <a:rPr kumimoji="1" lang="en-US" altLang="ja-JP" sz="1200" dirty="0" smtClean="0">
                          <a:solidFill>
                            <a:schemeClr val="tx1"/>
                          </a:solidFill>
                        </a:rPr>
                        <a:t>)</a:t>
                      </a:r>
                      <a:r>
                        <a:rPr kumimoji="1" lang="ja-JP" altLang="en-US" sz="1200" dirty="0" smtClean="0">
                          <a:solidFill>
                            <a:schemeClr val="tx1"/>
                          </a:solidFill>
                        </a:rPr>
                        <a:t>に罰則導入</a:t>
                      </a:r>
                      <a:endParaRPr kumimoji="1" lang="en-US" altLang="ja-JP" sz="1200" dirty="0" smtClean="0">
                        <a:solidFill>
                          <a:schemeClr val="tx1"/>
                        </a:solidFill>
                      </a:endParaRPr>
                    </a:p>
                    <a:p>
                      <a:pPr marL="88900" indent="-88900" algn="l"/>
                      <a:r>
                        <a:rPr kumimoji="1" lang="ja-JP" altLang="en-US" sz="1200" dirty="0" smtClean="0">
                          <a:solidFill>
                            <a:schemeClr val="tx1"/>
                          </a:solidFill>
                        </a:rPr>
                        <a:t>・知事指定薬物として国の指定より早く指定</a:t>
                      </a:r>
                      <a:endParaRPr kumimoji="1" lang="en-US" altLang="ja-JP" sz="1200" dirty="0" smtClean="0">
                        <a:solidFill>
                          <a:schemeClr val="tx1"/>
                        </a:solidFill>
                      </a:endParaRPr>
                    </a:p>
                    <a:p>
                      <a:pPr marL="88900" indent="-88900" algn="l"/>
                      <a:r>
                        <a:rPr kumimoji="1" lang="ja-JP" altLang="en-US" sz="1200" dirty="0" smtClean="0">
                          <a:solidFill>
                            <a:schemeClr val="tx1"/>
                          </a:solidFill>
                        </a:rPr>
                        <a:t>・全国で唯一、警察職員に立入権限を付与</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・大阪薬物乱用「ダメ。ゼッタイ。」第三次戦略を改正、違法ドラッグ対策を盛り込む。（</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12</a:t>
                      </a:r>
                      <a:r>
                        <a:rPr kumimoji="1" lang="ja-JP" altLang="en-US" sz="1200" dirty="0" smtClean="0">
                          <a:solidFill>
                            <a:schemeClr val="tx1"/>
                          </a:solidFill>
                        </a:rPr>
                        <a:t>月）</a:t>
                      </a:r>
                    </a:p>
                    <a:p>
                      <a:pPr algn="l"/>
                      <a:endParaRPr kumimoji="1" lang="en-US" altLang="ja-JP" sz="1200" strike="sngStrike" dirty="0" smtClean="0">
                        <a:solidFill>
                          <a:schemeClr val="tx1"/>
                        </a:solidFill>
                      </a:endParaRPr>
                    </a:p>
                    <a:p>
                      <a:pPr algn="l"/>
                      <a:r>
                        <a:rPr kumimoji="1" lang="ja-JP" altLang="en-US" sz="1200" dirty="0" smtClean="0">
                          <a:solidFill>
                            <a:schemeClr val="tx1"/>
                          </a:solidFill>
                        </a:rPr>
                        <a:t>・違法ドラッグの買上調査実施（</a:t>
                      </a:r>
                      <a:r>
                        <a:rPr kumimoji="1" lang="en-US" altLang="ja-JP" sz="1200" dirty="0" smtClean="0">
                          <a:solidFill>
                            <a:schemeClr val="tx1"/>
                          </a:solidFill>
                        </a:rPr>
                        <a:t>70</a:t>
                      </a:r>
                      <a:r>
                        <a:rPr kumimoji="1" lang="ja-JP" altLang="en-US" sz="1200" dirty="0" smtClean="0">
                          <a:solidFill>
                            <a:schemeClr val="tx1"/>
                          </a:solidFill>
                        </a:rPr>
                        <a:t>製品のうち</a:t>
                      </a:r>
                      <a:r>
                        <a:rPr kumimoji="1" lang="en-US" altLang="ja-JP" sz="1200" dirty="0" smtClean="0">
                          <a:solidFill>
                            <a:schemeClr val="tx1"/>
                          </a:solidFill>
                        </a:rPr>
                        <a:t>4</a:t>
                      </a:r>
                      <a:r>
                        <a:rPr kumimoji="1" lang="ja-JP" altLang="en-US" sz="1200" dirty="0" smtClean="0">
                          <a:solidFill>
                            <a:schemeClr val="tx1"/>
                          </a:solidFill>
                        </a:rPr>
                        <a:t>製品から違法薬物検出。</a:t>
                      </a:r>
                      <a:r>
                        <a:rPr kumimoji="1" lang="en-US" altLang="ja-JP" sz="1200" dirty="0" smtClean="0">
                          <a:solidFill>
                            <a:schemeClr val="tx1"/>
                          </a:solidFill>
                        </a:rPr>
                        <a:t>2013</a:t>
                      </a:r>
                      <a:r>
                        <a:rPr kumimoji="1" lang="ja-JP" altLang="en-US" sz="1200" dirty="0" smtClean="0">
                          <a:solidFill>
                            <a:schemeClr val="tx1"/>
                          </a:solidFill>
                        </a:rPr>
                        <a:t>年度）</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・立ち入り調査等により販売店舗数が減少</a:t>
                      </a:r>
                      <a:endParaRPr kumimoji="1" lang="en-US" altLang="ja-JP" sz="1200" dirty="0" smtClean="0">
                        <a:solidFill>
                          <a:schemeClr val="tx1"/>
                        </a:solidFill>
                      </a:endParaRPr>
                    </a:p>
                    <a:p>
                      <a:pPr algn="l"/>
                      <a:r>
                        <a:rPr kumimoji="1" lang="en-US" altLang="ja-JP" sz="1200" dirty="0" smtClean="0">
                          <a:solidFill>
                            <a:schemeClr val="tx1"/>
                          </a:solidFill>
                        </a:rPr>
                        <a:t>2011</a:t>
                      </a:r>
                      <a:r>
                        <a:rPr kumimoji="1" lang="ja-JP" altLang="en-US" sz="1200" dirty="0" smtClean="0">
                          <a:solidFill>
                            <a:schemeClr val="tx1"/>
                          </a:solidFill>
                        </a:rPr>
                        <a:t>年度</a:t>
                      </a:r>
                      <a:r>
                        <a:rPr kumimoji="1" lang="en-US" altLang="ja-JP" sz="1200" dirty="0" smtClean="0">
                          <a:solidFill>
                            <a:schemeClr val="tx1"/>
                          </a:solidFill>
                        </a:rPr>
                        <a:t>73</a:t>
                      </a:r>
                      <a:r>
                        <a:rPr kumimoji="1" lang="ja-JP" altLang="en-US" sz="1200" dirty="0" smtClean="0">
                          <a:solidFill>
                            <a:schemeClr val="tx1"/>
                          </a:solidFill>
                        </a:rPr>
                        <a:t>店</a:t>
                      </a:r>
                      <a:endParaRPr kumimoji="1" lang="en-US" altLang="ja-JP" sz="1200" dirty="0" smtClean="0">
                        <a:solidFill>
                          <a:schemeClr val="tx1"/>
                        </a:solidFill>
                      </a:endParaRPr>
                    </a:p>
                    <a:p>
                      <a:pPr algn="l"/>
                      <a:r>
                        <a:rPr kumimoji="1" lang="ja-JP" altLang="en-US" sz="1200" dirty="0" smtClean="0">
                          <a:solidFill>
                            <a:schemeClr val="tx1"/>
                          </a:solidFill>
                        </a:rPr>
                        <a:t>⇒</a:t>
                      </a:r>
                      <a:r>
                        <a:rPr kumimoji="1" lang="en-US" altLang="ja-JP" sz="1200" dirty="0" smtClean="0">
                          <a:solidFill>
                            <a:schemeClr val="tx1"/>
                          </a:solidFill>
                        </a:rPr>
                        <a:t>2012</a:t>
                      </a:r>
                      <a:r>
                        <a:rPr kumimoji="1" lang="ja-JP" altLang="en-US" sz="1200" dirty="0" smtClean="0">
                          <a:solidFill>
                            <a:schemeClr val="tx1"/>
                          </a:solidFill>
                        </a:rPr>
                        <a:t>年度</a:t>
                      </a:r>
                      <a:r>
                        <a:rPr kumimoji="1" lang="en-US" altLang="ja-JP" sz="1200" dirty="0" smtClean="0">
                          <a:solidFill>
                            <a:schemeClr val="tx1"/>
                          </a:solidFill>
                        </a:rPr>
                        <a:t>33</a:t>
                      </a:r>
                      <a:r>
                        <a:rPr kumimoji="1" lang="ja-JP" altLang="en-US" sz="1200" dirty="0" smtClean="0">
                          <a:solidFill>
                            <a:schemeClr val="tx1"/>
                          </a:solidFill>
                        </a:rPr>
                        <a:t>店</a:t>
                      </a:r>
                      <a:endParaRPr kumimoji="1" lang="en-US" altLang="ja-JP" sz="1200" dirty="0" smtClean="0">
                        <a:solidFill>
                          <a:schemeClr val="tx1"/>
                        </a:solidFill>
                      </a:endParaRPr>
                    </a:p>
                    <a:p>
                      <a:pPr algn="l"/>
                      <a:r>
                        <a:rPr kumimoji="1" lang="ja-JP" altLang="en-US" sz="1200" baseline="0" dirty="0" smtClean="0">
                          <a:solidFill>
                            <a:schemeClr val="tx1"/>
                          </a:solidFill>
                        </a:rPr>
                        <a:t>    </a:t>
                      </a:r>
                      <a:r>
                        <a:rPr kumimoji="1" lang="en-US" altLang="ja-JP" sz="1200" dirty="0" smtClean="0">
                          <a:solidFill>
                            <a:schemeClr val="tx1"/>
                          </a:solidFill>
                        </a:rPr>
                        <a:t>2013</a:t>
                      </a:r>
                      <a:r>
                        <a:rPr kumimoji="1" lang="ja-JP" altLang="en-US" sz="1200" dirty="0" smtClean="0">
                          <a:solidFill>
                            <a:schemeClr val="tx1"/>
                          </a:solidFill>
                        </a:rPr>
                        <a:t>年度</a:t>
                      </a:r>
                      <a:r>
                        <a:rPr kumimoji="1" lang="en-US" altLang="ja-JP" sz="1200" dirty="0" smtClean="0">
                          <a:solidFill>
                            <a:schemeClr val="tx1"/>
                          </a:solidFill>
                        </a:rPr>
                        <a:t>37</a:t>
                      </a:r>
                      <a:r>
                        <a:rPr kumimoji="1" lang="ja-JP" altLang="en-US" sz="1200" dirty="0" smtClean="0">
                          <a:solidFill>
                            <a:schemeClr val="tx1"/>
                          </a:solidFill>
                        </a:rPr>
                        <a:t>店</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・健康被害</a:t>
                      </a:r>
                      <a:r>
                        <a:rPr kumimoji="1" lang="en-US" altLang="ja-JP" sz="1200" dirty="0" smtClean="0">
                          <a:solidFill>
                            <a:schemeClr val="tx1"/>
                          </a:solidFill>
                        </a:rPr>
                        <a:t>(</a:t>
                      </a:r>
                      <a:r>
                        <a:rPr kumimoji="1" lang="ja-JP" altLang="en-US" sz="1200" dirty="0" smtClean="0">
                          <a:solidFill>
                            <a:schemeClr val="tx1"/>
                          </a:solidFill>
                        </a:rPr>
                        <a:t>救急搬送</a:t>
                      </a:r>
                      <a:r>
                        <a:rPr kumimoji="1" lang="en-US" altLang="ja-JP" sz="1200" dirty="0" smtClean="0">
                          <a:solidFill>
                            <a:schemeClr val="tx1"/>
                          </a:solidFill>
                        </a:rPr>
                        <a:t>)</a:t>
                      </a:r>
                      <a:r>
                        <a:rPr kumimoji="1" lang="ja-JP" altLang="en-US" sz="1200" dirty="0" smtClean="0">
                          <a:solidFill>
                            <a:schemeClr val="tx1"/>
                          </a:solidFill>
                        </a:rPr>
                        <a:t>の発生状況が減少</a:t>
                      </a:r>
                      <a:endParaRPr kumimoji="1" lang="en-US" altLang="ja-JP" sz="1200" dirty="0" smtClean="0">
                        <a:solidFill>
                          <a:schemeClr val="tx1"/>
                        </a:solidFill>
                      </a:endParaRPr>
                    </a:p>
                    <a:p>
                      <a:pPr algn="l"/>
                      <a:r>
                        <a:rPr kumimoji="1" lang="en-US" altLang="ja-JP" sz="1200" dirty="0" smtClean="0">
                          <a:solidFill>
                            <a:schemeClr val="tx1"/>
                          </a:solidFill>
                        </a:rPr>
                        <a:t>2011</a:t>
                      </a:r>
                      <a:r>
                        <a:rPr kumimoji="1" lang="ja-JP" altLang="en-US" sz="1200" dirty="0" smtClean="0">
                          <a:solidFill>
                            <a:schemeClr val="tx1"/>
                          </a:solidFill>
                        </a:rPr>
                        <a:t>年　</a:t>
                      </a:r>
                      <a:r>
                        <a:rPr kumimoji="1" lang="en-US" altLang="ja-JP" sz="1200" dirty="0" smtClean="0">
                          <a:solidFill>
                            <a:schemeClr val="tx1"/>
                          </a:solidFill>
                        </a:rPr>
                        <a:t>24</a:t>
                      </a:r>
                      <a:r>
                        <a:rPr kumimoji="1" lang="ja-JP" altLang="en-US" sz="1200" dirty="0" smtClean="0">
                          <a:solidFill>
                            <a:schemeClr val="tx1"/>
                          </a:solidFill>
                        </a:rPr>
                        <a:t>人</a:t>
                      </a:r>
                      <a:endParaRPr kumimoji="1" lang="en-US" altLang="ja-JP" sz="1200" dirty="0" smtClean="0">
                        <a:solidFill>
                          <a:schemeClr val="tx1"/>
                        </a:solidFill>
                      </a:endParaRPr>
                    </a:p>
                    <a:p>
                      <a:pPr algn="l"/>
                      <a:r>
                        <a:rPr kumimoji="1" lang="ja-JP" altLang="en-US" sz="1200" dirty="0" smtClean="0">
                          <a:solidFill>
                            <a:schemeClr val="tx1"/>
                          </a:solidFill>
                        </a:rPr>
                        <a:t>⇒</a:t>
                      </a:r>
                      <a:r>
                        <a:rPr kumimoji="1" lang="en-US" altLang="ja-JP" sz="1200" dirty="0" smtClean="0">
                          <a:solidFill>
                            <a:schemeClr val="tx1"/>
                          </a:solidFill>
                        </a:rPr>
                        <a:t>2012</a:t>
                      </a:r>
                      <a:r>
                        <a:rPr kumimoji="1" lang="ja-JP" altLang="en-US" sz="1200" dirty="0" smtClean="0">
                          <a:solidFill>
                            <a:schemeClr val="tx1"/>
                          </a:solidFill>
                        </a:rPr>
                        <a:t>年　</a:t>
                      </a:r>
                      <a:r>
                        <a:rPr kumimoji="1" lang="en-US" altLang="ja-JP" sz="1200" dirty="0" smtClean="0">
                          <a:solidFill>
                            <a:schemeClr val="tx1"/>
                          </a:solidFill>
                        </a:rPr>
                        <a:t>46</a:t>
                      </a:r>
                      <a:r>
                        <a:rPr kumimoji="1" lang="ja-JP" altLang="en-US" sz="1200" dirty="0" smtClean="0">
                          <a:solidFill>
                            <a:schemeClr val="tx1"/>
                          </a:solidFill>
                        </a:rPr>
                        <a:t>人</a:t>
                      </a:r>
                      <a:endParaRPr kumimoji="1" lang="en-US" altLang="ja-JP" sz="1200" dirty="0" smtClean="0">
                        <a:solidFill>
                          <a:schemeClr val="tx1"/>
                        </a:solidFill>
                      </a:endParaRPr>
                    </a:p>
                    <a:p>
                      <a:pPr algn="l"/>
                      <a:r>
                        <a:rPr kumimoji="1" lang="ja-JP" altLang="en-US" sz="1200" baseline="0" dirty="0" smtClean="0">
                          <a:solidFill>
                            <a:schemeClr val="tx1"/>
                          </a:solidFill>
                        </a:rPr>
                        <a:t>    </a:t>
                      </a:r>
                      <a:r>
                        <a:rPr kumimoji="1" lang="en-US" altLang="ja-JP" sz="1200" dirty="0" smtClean="0">
                          <a:solidFill>
                            <a:schemeClr val="tx1"/>
                          </a:solidFill>
                        </a:rPr>
                        <a:t>2013</a:t>
                      </a:r>
                      <a:r>
                        <a:rPr kumimoji="1" lang="ja-JP" altLang="en-US" sz="1200" dirty="0" smtClean="0">
                          <a:solidFill>
                            <a:schemeClr val="tx1"/>
                          </a:solidFill>
                        </a:rPr>
                        <a:t>年　</a:t>
                      </a:r>
                      <a:r>
                        <a:rPr kumimoji="1" lang="en-US" altLang="ja-JP" sz="1200" dirty="0" smtClean="0">
                          <a:solidFill>
                            <a:schemeClr val="tx1"/>
                          </a:solidFill>
                        </a:rPr>
                        <a:t>10</a:t>
                      </a:r>
                      <a:r>
                        <a:rPr kumimoji="1" lang="ja-JP" altLang="en-US" sz="1200" dirty="0" smtClean="0">
                          <a:solidFill>
                            <a:schemeClr val="tx1"/>
                          </a:solidFill>
                        </a:rPr>
                        <a:t>人</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・府の取組みが国に影響</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府条例の使用者までの規制が国に影響。薬事法改正により規制強化。国が府の規制に追い付く形</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東京都と連携し国より迅速に知事指定薬物を指定（知事指定後、国指定薬物に指定）</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196</a:t>
            </a:fld>
            <a:endParaRPr kumimoji="1" lang="ja-JP" altLang="en-US" dirty="0"/>
          </a:p>
        </p:txBody>
      </p:sp>
    </p:spTree>
    <p:extLst>
      <p:ext uri="{BB962C8B-B14F-4D97-AF65-F5344CB8AC3E}">
        <p14:creationId xmlns:p14="http://schemas.microsoft.com/office/powerpoint/2010/main" val="38705610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ＯＳＡＫＡしごとフィールドの設置による雇用促進</a:t>
            </a:r>
            <a:endParaRPr kumimoji="1" lang="en-US" altLang="ja-JP" sz="1600" u="sng" dirty="0" smtClean="0"/>
          </a:p>
        </p:txBody>
      </p:sp>
      <p:sp>
        <p:nvSpPr>
          <p:cNvPr id="5" name="テキスト ボックス 4"/>
          <p:cNvSpPr txBox="1"/>
          <p:nvPr/>
        </p:nvSpPr>
        <p:spPr>
          <a:xfrm>
            <a:off x="0" y="476672"/>
            <a:ext cx="2411760" cy="4401205"/>
          </a:xfrm>
          <a:prstGeom prst="rect">
            <a:avLst/>
          </a:prstGeom>
          <a:noFill/>
        </p:spPr>
        <p:txBody>
          <a:bodyPr wrap="square" rtlCol="0">
            <a:spAutoFit/>
          </a:bodyPr>
          <a:lstStyle/>
          <a:p>
            <a:r>
              <a:rPr kumimoji="1" lang="ja-JP" altLang="en-US" sz="1400" dirty="0" smtClean="0"/>
              <a:t>①分野：産業・労働</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商工労働部</a:t>
            </a:r>
            <a:endParaRPr kumimoji="1" lang="en-US" altLang="ja-JP" sz="1400" dirty="0" smtClean="0"/>
          </a:p>
          <a:p>
            <a:r>
              <a:rPr lang="ja-JP" altLang="en-US" sz="1400" dirty="0"/>
              <a:t>　</a:t>
            </a:r>
            <a:r>
              <a:rPr lang="ja-JP" altLang="en-US" sz="1400" dirty="0" smtClean="0"/>
              <a:t>　　　　　雇用推進室</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2013</a:t>
            </a:r>
            <a:r>
              <a:rPr kumimoji="1" lang="ja-JP" altLang="en-US" sz="1400" dirty="0" smtClean="0"/>
              <a:t>年</a:t>
            </a:r>
            <a:r>
              <a:rPr kumimoji="1" lang="en-US" altLang="ja-JP" sz="1400" dirty="0" smtClean="0"/>
              <a:t>9</a:t>
            </a:r>
            <a:r>
              <a:rPr kumimoji="1" lang="ja-JP" altLang="en-US" sz="1400" dirty="0" smtClean="0"/>
              <a:t>月</a:t>
            </a:r>
            <a:endParaRPr kumimoji="1" lang="en-US" altLang="ja-JP" sz="1400" dirty="0" smtClean="0"/>
          </a:p>
          <a:p>
            <a:pPr marL="266700" indent="-266700"/>
            <a:r>
              <a:rPr lang="ja-JP" altLang="en-US" sz="1400" dirty="0"/>
              <a:t>　</a:t>
            </a:r>
            <a:r>
              <a:rPr lang="ja-JP" altLang="en-US" sz="1400" dirty="0" smtClean="0"/>
              <a:t>　「</a:t>
            </a:r>
            <a:r>
              <a:rPr lang="en-US" altLang="ja-JP" sz="1400" dirty="0" smtClean="0"/>
              <a:t>OSAKA</a:t>
            </a:r>
            <a:r>
              <a:rPr lang="ja-JP" altLang="en-US" sz="1400" dirty="0" smtClean="0"/>
              <a:t>しごとフィールド」開設</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2711837995"/>
              </p:ext>
            </p:extLst>
          </p:nvPr>
        </p:nvGraphicFramePr>
        <p:xfrm>
          <a:off x="2305844" y="4385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solidFill>
                            <a:schemeClr val="tx1"/>
                          </a:solidFill>
                        </a:rPr>
                        <a:t>・大阪の雇用状況は東京・神奈川・愛知に比べて悪い</a:t>
                      </a:r>
                      <a:endParaRPr kumimoji="1" lang="en-US" altLang="ja-JP" sz="1200" dirty="0" smtClean="0">
                        <a:solidFill>
                          <a:schemeClr val="tx1"/>
                        </a:solidFill>
                      </a:endParaRPr>
                    </a:p>
                    <a:p>
                      <a:pPr algn="l"/>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a:t>
                      </a:r>
                    </a:p>
                    <a:p>
                      <a:pPr algn="l"/>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完全失業率</a:t>
                      </a:r>
                      <a:endParaRPr kumimoji="1" lang="en-US" altLang="ja-JP" sz="1200" dirty="0" smtClean="0">
                        <a:solidFill>
                          <a:schemeClr val="tx1"/>
                        </a:solidFill>
                      </a:endParaRPr>
                    </a:p>
                    <a:p>
                      <a:pPr algn="l"/>
                      <a:r>
                        <a:rPr kumimoji="1" lang="ja-JP" altLang="en-US" sz="1200" dirty="0" smtClean="0">
                          <a:solidFill>
                            <a:schemeClr val="tx1"/>
                          </a:solidFill>
                        </a:rPr>
                        <a:t>　　大阪府　　</a:t>
                      </a:r>
                      <a:r>
                        <a:rPr kumimoji="1" lang="en-US" altLang="ja-JP" sz="1200" dirty="0" smtClean="0">
                          <a:solidFill>
                            <a:schemeClr val="tx1"/>
                          </a:solidFill>
                        </a:rPr>
                        <a:t>5.4</a:t>
                      </a:r>
                      <a:r>
                        <a:rPr kumimoji="1" lang="ja-JP" altLang="en-US" sz="1200" dirty="0" smtClean="0">
                          <a:solidFill>
                            <a:schemeClr val="tx1"/>
                          </a:solidFill>
                        </a:rPr>
                        <a:t>％</a:t>
                      </a:r>
                      <a:endParaRPr kumimoji="1" lang="en-US" altLang="ja-JP" sz="1200" dirty="0" smtClean="0">
                        <a:solidFill>
                          <a:schemeClr val="tx1"/>
                        </a:solidFill>
                      </a:endParaRPr>
                    </a:p>
                    <a:p>
                      <a:pPr algn="l"/>
                      <a:r>
                        <a:rPr kumimoji="1" lang="ja-JP" altLang="en-US" sz="1200" dirty="0" smtClean="0">
                          <a:solidFill>
                            <a:schemeClr val="tx1"/>
                          </a:solidFill>
                        </a:rPr>
                        <a:t>　　東京都　　</a:t>
                      </a:r>
                      <a:r>
                        <a:rPr kumimoji="1" lang="en-US" altLang="ja-JP" sz="1200" dirty="0" smtClean="0">
                          <a:solidFill>
                            <a:schemeClr val="tx1"/>
                          </a:solidFill>
                        </a:rPr>
                        <a:t>4.5</a:t>
                      </a:r>
                      <a:r>
                        <a:rPr kumimoji="1" lang="ja-JP" altLang="en-US" sz="1200" dirty="0" smtClean="0">
                          <a:solidFill>
                            <a:schemeClr val="tx1"/>
                          </a:solidFill>
                        </a:rPr>
                        <a:t>％</a:t>
                      </a:r>
                      <a:endParaRPr kumimoji="1" lang="en-US" altLang="ja-JP" sz="1200" dirty="0" smtClean="0">
                        <a:solidFill>
                          <a:schemeClr val="tx1"/>
                        </a:solidFill>
                      </a:endParaRPr>
                    </a:p>
                    <a:p>
                      <a:pPr algn="l"/>
                      <a:r>
                        <a:rPr kumimoji="1" lang="ja-JP" altLang="en-US" sz="1200" dirty="0" smtClean="0">
                          <a:solidFill>
                            <a:schemeClr val="tx1"/>
                          </a:solidFill>
                        </a:rPr>
                        <a:t>　　神奈川県 </a:t>
                      </a:r>
                      <a:r>
                        <a:rPr kumimoji="1" lang="en-US" altLang="ja-JP" sz="1200" dirty="0" smtClean="0">
                          <a:solidFill>
                            <a:schemeClr val="tx1"/>
                          </a:solidFill>
                        </a:rPr>
                        <a:t>4.4</a:t>
                      </a:r>
                      <a:r>
                        <a:rPr kumimoji="1" lang="ja-JP" altLang="en-US" sz="1200" dirty="0" smtClean="0">
                          <a:solidFill>
                            <a:schemeClr val="tx1"/>
                          </a:solidFill>
                        </a:rPr>
                        <a:t>％</a:t>
                      </a:r>
                      <a:endParaRPr kumimoji="1" lang="en-US" altLang="ja-JP" sz="1200" dirty="0" smtClean="0">
                        <a:solidFill>
                          <a:schemeClr val="tx1"/>
                        </a:solidFill>
                      </a:endParaRPr>
                    </a:p>
                    <a:p>
                      <a:pPr algn="l"/>
                      <a:r>
                        <a:rPr kumimoji="1" lang="ja-JP" altLang="en-US" sz="1200" dirty="0" smtClean="0">
                          <a:solidFill>
                            <a:schemeClr val="tx1"/>
                          </a:solidFill>
                        </a:rPr>
                        <a:t>　　愛知県　　</a:t>
                      </a:r>
                      <a:r>
                        <a:rPr kumimoji="1" lang="en-US" altLang="ja-JP" sz="1200" dirty="0" smtClean="0">
                          <a:solidFill>
                            <a:schemeClr val="tx1"/>
                          </a:solidFill>
                        </a:rPr>
                        <a:t>3.7</a:t>
                      </a:r>
                      <a:r>
                        <a:rPr kumimoji="1" lang="ja-JP" altLang="en-US" sz="1200" dirty="0" smtClean="0">
                          <a:solidFill>
                            <a:schemeClr val="tx1"/>
                          </a:solidFill>
                        </a:rPr>
                        <a:t>％</a:t>
                      </a:r>
                      <a:endParaRPr kumimoji="1" lang="en-US" altLang="ja-JP" sz="1200" dirty="0" smtClean="0">
                        <a:solidFill>
                          <a:schemeClr val="tx1"/>
                        </a:solidFill>
                      </a:endParaRPr>
                    </a:p>
                    <a:p>
                      <a:pPr algn="l"/>
                      <a:r>
                        <a:rPr kumimoji="1" lang="en-US" altLang="ja-JP" sz="1200" dirty="0" smtClean="0">
                          <a:solidFill>
                            <a:schemeClr val="tx1"/>
                          </a:solidFill>
                        </a:rPr>
                        <a:t> -</a:t>
                      </a:r>
                      <a:r>
                        <a:rPr kumimoji="1" lang="ja-JP" altLang="en-US" sz="1200" dirty="0" smtClean="0">
                          <a:solidFill>
                            <a:schemeClr val="tx1"/>
                          </a:solidFill>
                        </a:rPr>
                        <a:t>有効求人倍率</a:t>
                      </a:r>
                      <a:endParaRPr kumimoji="1" lang="en-US" altLang="ja-JP" sz="1200" dirty="0" smtClean="0">
                        <a:solidFill>
                          <a:schemeClr val="tx1"/>
                        </a:solidFill>
                      </a:endParaRPr>
                    </a:p>
                    <a:p>
                      <a:pPr algn="l"/>
                      <a:r>
                        <a:rPr kumimoji="1" lang="ja-JP" altLang="en-US" sz="1200" dirty="0" smtClean="0">
                          <a:solidFill>
                            <a:schemeClr val="tx1"/>
                          </a:solidFill>
                        </a:rPr>
                        <a:t>　　大阪府　　</a:t>
                      </a:r>
                      <a:r>
                        <a:rPr kumimoji="1" lang="en-US" altLang="ja-JP" sz="1200" dirty="0" smtClean="0">
                          <a:solidFill>
                            <a:schemeClr val="tx1"/>
                          </a:solidFill>
                        </a:rPr>
                        <a:t>0.77</a:t>
                      </a:r>
                      <a:r>
                        <a:rPr kumimoji="1" lang="ja-JP" altLang="en-US" sz="1200" dirty="0" smtClean="0">
                          <a:solidFill>
                            <a:schemeClr val="tx1"/>
                          </a:solidFill>
                        </a:rPr>
                        <a:t>倍</a:t>
                      </a:r>
                      <a:endParaRPr kumimoji="1" lang="en-US" altLang="ja-JP" sz="1200" dirty="0" smtClean="0">
                        <a:solidFill>
                          <a:schemeClr val="tx1"/>
                        </a:solidFill>
                      </a:endParaRPr>
                    </a:p>
                    <a:p>
                      <a:pPr algn="l"/>
                      <a:r>
                        <a:rPr kumimoji="1" lang="ja-JP" altLang="en-US" sz="1200" dirty="0" smtClean="0">
                          <a:solidFill>
                            <a:schemeClr val="tx1"/>
                          </a:solidFill>
                        </a:rPr>
                        <a:t>　　東京都　　</a:t>
                      </a:r>
                      <a:r>
                        <a:rPr kumimoji="1" lang="en-US" altLang="ja-JP" sz="1200" dirty="0" smtClean="0">
                          <a:solidFill>
                            <a:schemeClr val="tx1"/>
                          </a:solidFill>
                        </a:rPr>
                        <a:t>1.08</a:t>
                      </a:r>
                      <a:r>
                        <a:rPr kumimoji="1" lang="ja-JP" altLang="en-US" sz="1200" dirty="0" smtClean="0">
                          <a:solidFill>
                            <a:schemeClr val="tx1"/>
                          </a:solidFill>
                        </a:rPr>
                        <a:t>倍</a:t>
                      </a:r>
                      <a:endParaRPr kumimoji="1" lang="en-US" altLang="ja-JP" sz="1200" dirty="0" smtClean="0">
                        <a:solidFill>
                          <a:schemeClr val="tx1"/>
                        </a:solidFill>
                      </a:endParaRPr>
                    </a:p>
                    <a:p>
                      <a:pPr algn="l"/>
                      <a:r>
                        <a:rPr kumimoji="1" lang="ja-JP" altLang="en-US" sz="1200" dirty="0" smtClean="0">
                          <a:solidFill>
                            <a:schemeClr val="tx1"/>
                          </a:solidFill>
                        </a:rPr>
                        <a:t>　　神奈川県 </a:t>
                      </a:r>
                      <a:r>
                        <a:rPr kumimoji="1" lang="en-US" altLang="ja-JP" sz="1200" dirty="0" smtClean="0">
                          <a:solidFill>
                            <a:schemeClr val="tx1"/>
                          </a:solidFill>
                        </a:rPr>
                        <a:t>0.57</a:t>
                      </a:r>
                      <a:r>
                        <a:rPr kumimoji="1" lang="ja-JP" altLang="en-US" sz="1200" dirty="0" smtClean="0">
                          <a:solidFill>
                            <a:schemeClr val="tx1"/>
                          </a:solidFill>
                        </a:rPr>
                        <a:t>倍</a:t>
                      </a:r>
                      <a:endParaRPr kumimoji="1" lang="en-US" altLang="ja-JP" sz="1200" dirty="0" smtClean="0">
                        <a:solidFill>
                          <a:schemeClr val="tx1"/>
                        </a:solidFill>
                      </a:endParaRPr>
                    </a:p>
                    <a:p>
                      <a:pPr algn="l"/>
                      <a:r>
                        <a:rPr kumimoji="1" lang="ja-JP" altLang="en-US" sz="1200" dirty="0" smtClean="0">
                          <a:solidFill>
                            <a:schemeClr val="tx1"/>
                          </a:solidFill>
                        </a:rPr>
                        <a:t>　　愛知県　　</a:t>
                      </a:r>
                      <a:r>
                        <a:rPr kumimoji="1" lang="en-US" altLang="ja-JP" sz="1200" dirty="0" smtClean="0">
                          <a:solidFill>
                            <a:schemeClr val="tx1"/>
                          </a:solidFill>
                        </a:rPr>
                        <a:t>1.12</a:t>
                      </a:r>
                      <a:r>
                        <a:rPr kumimoji="1" lang="ja-JP" altLang="en-US" sz="1200" dirty="0" smtClean="0">
                          <a:solidFill>
                            <a:schemeClr val="tx1"/>
                          </a:solidFill>
                        </a:rPr>
                        <a:t>倍</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・ハローワーク（国直営には求人情報が豊富にあるが、それを活かしきれていない</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マッチングノウハウ</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大阪の産業を支える中小企業側の雇用ニーズとのミスマッチ</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・ハローワーク、民間人材ビジネス、大阪府の三位一体の支援の仕組みを創設</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ﾊﾛｰﾜｰｸ：求人情報が豊富</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民間人材ﾋﾞｼﾞﾈｽ：ﾏｯﾁﾝｸﾞ、人材育成の専門的なノウハウを有する</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府：中小企業とのﾈｯﾄﾜｰｸ、支援策がある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en-US" altLang="ja-JP" sz="1050" dirty="0" smtClean="0">
                          <a:solidFill>
                            <a:schemeClr val="tx1"/>
                          </a:solidFill>
                        </a:rPr>
                        <a:t>【</a:t>
                      </a:r>
                      <a:r>
                        <a:rPr kumimoji="1" lang="ja-JP" altLang="en-US" sz="1050" dirty="0" smtClean="0">
                          <a:solidFill>
                            <a:schemeClr val="tx1"/>
                          </a:solidFill>
                        </a:rPr>
                        <a:t>参考</a:t>
                      </a:r>
                      <a:r>
                        <a:rPr kumimoji="1" lang="en-US" altLang="ja-JP" sz="1050" dirty="0" smtClean="0">
                          <a:solidFill>
                            <a:schemeClr val="tx1"/>
                          </a:solidFill>
                        </a:rPr>
                        <a:t>】</a:t>
                      </a:r>
                    </a:p>
                    <a:p>
                      <a:pPr algn="l"/>
                      <a:r>
                        <a:rPr kumimoji="1" lang="ja-JP" altLang="en-US" sz="1050" dirty="0" smtClean="0">
                          <a:solidFill>
                            <a:schemeClr val="tx1"/>
                          </a:solidFill>
                        </a:rPr>
                        <a:t>ハローワークの一体的実施の状況（地方自治体の提案内容に沿って事業が開始されたもの）</a:t>
                      </a:r>
                    </a:p>
                    <a:p>
                      <a:pPr algn="l"/>
                      <a:r>
                        <a:rPr kumimoji="1" lang="ja-JP" altLang="en-US" sz="1050" dirty="0" smtClean="0">
                          <a:solidFill>
                            <a:schemeClr val="tx1"/>
                          </a:solidFill>
                        </a:rPr>
                        <a:t>　都道府県：</a:t>
                      </a:r>
                      <a:r>
                        <a:rPr kumimoji="1" lang="en-US" altLang="ja-JP" sz="1050" dirty="0" smtClean="0">
                          <a:solidFill>
                            <a:schemeClr val="tx1"/>
                          </a:solidFill>
                        </a:rPr>
                        <a:t>32</a:t>
                      </a:r>
                    </a:p>
                    <a:p>
                      <a:pPr algn="l"/>
                      <a:r>
                        <a:rPr kumimoji="1" lang="ja-JP" altLang="en-US" sz="1050" dirty="0" smtClean="0">
                          <a:solidFill>
                            <a:schemeClr val="tx1"/>
                          </a:solidFill>
                        </a:rPr>
                        <a:t>　市区長：</a:t>
                      </a:r>
                      <a:r>
                        <a:rPr kumimoji="1" lang="en-US" altLang="ja-JP" sz="1050" dirty="0" smtClean="0">
                          <a:solidFill>
                            <a:schemeClr val="tx1"/>
                          </a:solidFill>
                        </a:rPr>
                        <a:t>89</a:t>
                      </a:r>
                    </a:p>
                    <a:p>
                      <a:pPr algn="l"/>
                      <a:r>
                        <a:rPr kumimoji="1" lang="ja-JP" altLang="en-US" sz="1050" dirty="0" smtClean="0">
                          <a:solidFill>
                            <a:schemeClr val="tx1"/>
                          </a:solidFill>
                        </a:rPr>
                        <a:t>　共同提案：</a:t>
                      </a:r>
                      <a:r>
                        <a:rPr kumimoji="1" lang="en-US" altLang="ja-JP" sz="1050" dirty="0" smtClean="0">
                          <a:solidFill>
                            <a:schemeClr val="tx1"/>
                          </a:solidFill>
                        </a:rPr>
                        <a:t>1</a:t>
                      </a:r>
                    </a:p>
                    <a:p>
                      <a:pPr algn="l"/>
                      <a:r>
                        <a:rPr kumimoji="1" lang="ja-JP" altLang="en-US" sz="1050" dirty="0" smtClean="0">
                          <a:solidFill>
                            <a:schemeClr val="tx1"/>
                          </a:solidFill>
                        </a:rPr>
                        <a:t>（</a:t>
                      </a:r>
                      <a:r>
                        <a:rPr kumimoji="1" lang="en-US" altLang="ja-JP" sz="1050" dirty="0" smtClean="0">
                          <a:solidFill>
                            <a:schemeClr val="tx1"/>
                          </a:solidFill>
                        </a:rPr>
                        <a:t>2014</a:t>
                      </a:r>
                      <a:r>
                        <a:rPr kumimoji="1" lang="ja-JP" altLang="en-US" sz="1050" dirty="0" smtClean="0">
                          <a:solidFill>
                            <a:schemeClr val="tx1"/>
                          </a:solidFill>
                        </a:rPr>
                        <a:t>年</a:t>
                      </a:r>
                      <a:r>
                        <a:rPr kumimoji="1" lang="en-US" altLang="ja-JP" sz="1050" dirty="0" smtClean="0">
                          <a:solidFill>
                            <a:schemeClr val="tx1"/>
                          </a:solidFill>
                        </a:rPr>
                        <a:t>7</a:t>
                      </a:r>
                      <a:r>
                        <a:rPr kumimoji="1" lang="ja-JP" altLang="en-US" sz="1050" dirty="0" smtClean="0">
                          <a:solidFill>
                            <a:schemeClr val="tx1"/>
                          </a:solidFill>
                        </a:rPr>
                        <a:t>月現在）</a:t>
                      </a:r>
                    </a:p>
                    <a:p>
                      <a:pPr algn="l"/>
                      <a:endParaRPr kumimoji="1" lang="ja-JP" altLang="en-US" sz="1050" dirty="0" smtClean="0">
                        <a:solidFill>
                          <a:schemeClr val="tx1"/>
                        </a:solidFill>
                      </a:endParaRPr>
                    </a:p>
                    <a:p>
                      <a:pPr algn="l"/>
                      <a:endParaRPr kumimoji="1" lang="ja-JP" altLang="en-US" sz="1200" dirty="0" smtClean="0">
                        <a:solidFill>
                          <a:schemeClr val="tx1"/>
                        </a:solidFill>
                      </a:endParaRPr>
                    </a:p>
                    <a:p>
                      <a:pPr algn="l"/>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・「ＯＳＡＫＡしごと</a:t>
                      </a:r>
                      <a:endParaRPr kumimoji="1" lang="en-US" altLang="ja-JP" sz="1200" dirty="0" smtClean="0">
                        <a:solidFill>
                          <a:schemeClr val="tx1"/>
                        </a:solidFill>
                      </a:endParaRPr>
                    </a:p>
                    <a:p>
                      <a:pPr algn="l"/>
                      <a:r>
                        <a:rPr kumimoji="1" lang="ja-JP" altLang="en-US" sz="1200" dirty="0" smtClean="0">
                          <a:solidFill>
                            <a:schemeClr val="tx1"/>
                          </a:solidFill>
                        </a:rPr>
                        <a:t>　フィールド」を開設</a:t>
                      </a:r>
                      <a:endParaRPr kumimoji="1" lang="en-US" altLang="ja-JP" sz="1200" dirty="0" smtClean="0">
                        <a:solidFill>
                          <a:schemeClr val="tx1"/>
                        </a:solidFill>
                      </a:endParaRPr>
                    </a:p>
                    <a:p>
                      <a:pPr algn="l"/>
                      <a:r>
                        <a:rPr kumimoji="1" lang="ja-JP" altLang="en-US" sz="1200" dirty="0" smtClean="0">
                          <a:solidFill>
                            <a:schemeClr val="tx1"/>
                          </a:solidFill>
                        </a:rPr>
                        <a:t>（</a:t>
                      </a:r>
                      <a:r>
                        <a:rPr kumimoji="1" lang="en-US" altLang="ja-JP" sz="1200" dirty="0" smtClean="0">
                          <a:solidFill>
                            <a:schemeClr val="tx1"/>
                          </a:solidFill>
                        </a:rPr>
                        <a:t>2013</a:t>
                      </a:r>
                      <a:r>
                        <a:rPr kumimoji="1" lang="ja-JP" altLang="en-US" sz="1200" dirty="0" smtClean="0">
                          <a:solidFill>
                            <a:schemeClr val="tx1"/>
                          </a:solidFill>
                        </a:rPr>
                        <a:t>年</a:t>
                      </a:r>
                      <a:r>
                        <a:rPr kumimoji="1" lang="en-US" altLang="ja-JP" sz="1200" dirty="0" smtClean="0">
                          <a:solidFill>
                            <a:schemeClr val="tx1"/>
                          </a:solidFill>
                        </a:rPr>
                        <a:t>9</a:t>
                      </a:r>
                      <a:r>
                        <a:rPr kumimoji="1" lang="ja-JP" altLang="en-US" sz="1200" dirty="0" smtClean="0">
                          <a:solidFill>
                            <a:schemeClr val="tx1"/>
                          </a:solidFill>
                        </a:rPr>
                        <a:t>月）、求職者に加え、ﾊﾛｰﾜｰｸ等では従来行っていなかった中小企業向けの支援を実施</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求職者向け支援</a:t>
                      </a:r>
                      <a:endParaRPr kumimoji="1" lang="en-US" altLang="ja-JP" sz="1200" dirty="0" smtClean="0">
                        <a:solidFill>
                          <a:schemeClr val="tx1"/>
                        </a:solidFill>
                      </a:endParaRPr>
                    </a:p>
                    <a:p>
                      <a:pPr marL="88900" indent="0" algn="l"/>
                      <a:r>
                        <a:rPr kumimoji="1" lang="ja-JP" altLang="en-US" sz="1200" dirty="0" smtClean="0">
                          <a:solidFill>
                            <a:schemeClr val="tx1"/>
                          </a:solidFill>
                        </a:rPr>
                        <a:t>若者、就職困難者等のカウンセリング、面接の受け方等のセミナーを開催</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企業向け支援</a:t>
                      </a:r>
                      <a:endParaRPr kumimoji="1" lang="en-US" altLang="ja-JP" sz="1200" dirty="0" smtClean="0">
                        <a:solidFill>
                          <a:schemeClr val="tx1"/>
                        </a:solidFill>
                      </a:endParaRPr>
                    </a:p>
                    <a:p>
                      <a:pPr marL="88900" indent="-88900" algn="l"/>
                      <a:r>
                        <a:rPr kumimoji="1" lang="ja-JP" altLang="en-US" sz="1200" dirty="0" smtClean="0">
                          <a:solidFill>
                            <a:schemeClr val="tx1"/>
                          </a:solidFill>
                        </a:rPr>
                        <a:t>　中小企業の人材ニーズを把握し、企業相談や採用活動、定着支援等のセミナーを開催</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同ﾌﾛｱにハローワークを併設</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・「ＯＳＡＫＡしごと</a:t>
                      </a:r>
                    </a:p>
                    <a:p>
                      <a:pPr algn="l"/>
                      <a:r>
                        <a:rPr kumimoji="1" lang="ja-JP" altLang="en-US" sz="1200" dirty="0" smtClean="0">
                          <a:solidFill>
                            <a:schemeClr val="tx1"/>
                          </a:solidFill>
                        </a:rPr>
                        <a:t>　フィールド」の実績</a:t>
                      </a:r>
                      <a:endParaRPr kumimoji="1" lang="en-US" altLang="ja-JP" sz="1200" dirty="0" smtClean="0">
                        <a:solidFill>
                          <a:schemeClr val="tx1"/>
                        </a:solidFill>
                      </a:endParaRPr>
                    </a:p>
                    <a:p>
                      <a:pPr algn="l"/>
                      <a:r>
                        <a:rPr kumimoji="1" lang="en-US" altLang="ja-JP" sz="1200" dirty="0" smtClean="0">
                          <a:solidFill>
                            <a:schemeClr val="tx1"/>
                          </a:solidFill>
                        </a:rPr>
                        <a:t>【2013</a:t>
                      </a:r>
                      <a:r>
                        <a:rPr kumimoji="1" lang="ja-JP" altLang="en-US" sz="1200" dirty="0" smtClean="0">
                          <a:solidFill>
                            <a:schemeClr val="tx1"/>
                          </a:solidFill>
                        </a:rPr>
                        <a:t>年度</a:t>
                      </a:r>
                      <a:r>
                        <a:rPr kumimoji="1" lang="en-US" altLang="ja-JP" sz="1200" dirty="0" smtClean="0">
                          <a:solidFill>
                            <a:schemeClr val="tx1"/>
                          </a:solidFill>
                        </a:rPr>
                        <a:t>】</a:t>
                      </a:r>
                    </a:p>
                    <a:p>
                      <a:pPr algn="l"/>
                      <a:r>
                        <a:rPr kumimoji="1" lang="ja-JP" altLang="en-US" sz="1200" dirty="0" smtClean="0">
                          <a:solidFill>
                            <a:schemeClr val="tx1"/>
                          </a:solidFill>
                        </a:rPr>
                        <a:t>・就職者数</a:t>
                      </a:r>
                      <a:endParaRPr kumimoji="1" lang="en-US" altLang="ja-JP" sz="1200" dirty="0" smtClean="0">
                        <a:solidFill>
                          <a:schemeClr val="tx1"/>
                        </a:solidFill>
                      </a:endParaRPr>
                    </a:p>
                    <a:p>
                      <a:pPr algn="l"/>
                      <a:r>
                        <a:rPr kumimoji="1" lang="ja-JP" altLang="en-US" sz="1200" dirty="0" smtClean="0">
                          <a:solidFill>
                            <a:schemeClr val="tx1"/>
                          </a:solidFill>
                        </a:rPr>
                        <a:t>　　５，１０８名</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2013.9</a:t>
                      </a:r>
                      <a:r>
                        <a:rPr kumimoji="1" lang="ja-JP" altLang="en-US" sz="1200" dirty="0" smtClean="0">
                          <a:solidFill>
                            <a:schemeClr val="tx1"/>
                          </a:solidFill>
                        </a:rPr>
                        <a:t>～</a:t>
                      </a:r>
                      <a:r>
                        <a:rPr kumimoji="1" lang="en-US" altLang="ja-JP" sz="1200" dirty="0" smtClean="0">
                          <a:solidFill>
                            <a:schemeClr val="tx1"/>
                          </a:solidFill>
                        </a:rPr>
                        <a:t>2014.3</a:t>
                      </a:r>
                      <a:r>
                        <a:rPr kumimoji="1" lang="ja-JP" altLang="en-US" sz="1200" dirty="0" smtClean="0">
                          <a:solidFill>
                            <a:schemeClr val="tx1"/>
                          </a:solidFill>
                        </a:rPr>
                        <a:t>）</a:t>
                      </a:r>
                      <a:endParaRPr kumimoji="1" lang="en-US" altLang="ja-JP" sz="1200" dirty="0" smtClean="0">
                        <a:solidFill>
                          <a:schemeClr val="tx1"/>
                        </a:solidFill>
                      </a:endParaRPr>
                    </a:p>
                    <a:p>
                      <a:pPr algn="l"/>
                      <a:r>
                        <a:rPr kumimoji="1" lang="ja-JP" altLang="en-US" sz="1200" dirty="0" smtClean="0">
                          <a:solidFill>
                            <a:schemeClr val="tx1"/>
                          </a:solidFill>
                        </a:rPr>
                        <a:t>・登録企業数</a:t>
                      </a:r>
                      <a:endParaRPr kumimoji="1" lang="en-US" altLang="ja-JP" sz="1200" dirty="0" smtClean="0">
                        <a:solidFill>
                          <a:schemeClr val="tx1"/>
                        </a:solidFill>
                      </a:endParaRPr>
                    </a:p>
                    <a:p>
                      <a:pPr algn="l"/>
                      <a:r>
                        <a:rPr kumimoji="1" lang="ja-JP" altLang="en-US" sz="1200" dirty="0" smtClean="0">
                          <a:solidFill>
                            <a:schemeClr val="tx1"/>
                          </a:solidFill>
                        </a:rPr>
                        <a:t>　　３，２８９社</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2013</a:t>
                      </a:r>
                      <a:r>
                        <a:rPr kumimoji="1" lang="ja-JP" altLang="en-US" sz="1200" dirty="0" smtClean="0">
                          <a:solidFill>
                            <a:schemeClr val="tx1"/>
                          </a:solidFill>
                        </a:rPr>
                        <a:t>年度末）</a:t>
                      </a:r>
                    </a:p>
                    <a:p>
                      <a:pPr algn="l"/>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197</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Ｂ（５４）</a:t>
            </a:r>
            <a:endParaRPr lang="en-US" altLang="ja-JP" sz="1400" u="sng" dirty="0" smtClean="0"/>
          </a:p>
        </p:txBody>
      </p:sp>
    </p:spTree>
    <p:extLst>
      <p:ext uri="{BB962C8B-B14F-4D97-AF65-F5344CB8AC3E}">
        <p14:creationId xmlns:p14="http://schemas.microsoft.com/office/powerpoint/2010/main" val="366155662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76672"/>
            <a:ext cx="2411760" cy="4401205"/>
          </a:xfrm>
          <a:prstGeom prst="rect">
            <a:avLst/>
          </a:prstGeom>
          <a:noFill/>
        </p:spPr>
        <p:txBody>
          <a:bodyPr wrap="square" rtlCol="0">
            <a:spAutoFit/>
          </a:bodyPr>
          <a:lstStyle/>
          <a:p>
            <a:r>
              <a:rPr kumimoji="1" lang="ja-JP" altLang="en-US" sz="1400" dirty="0" smtClean="0"/>
              <a:t>①分野：産業・労働</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商工労働部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lang="en-US" altLang="ja-JP" sz="1400" dirty="0" smtClean="0"/>
              <a:t>2009</a:t>
            </a:r>
            <a:r>
              <a:rPr kumimoji="1" lang="ja-JP" altLang="en-US" sz="1400" dirty="0" smtClean="0"/>
              <a:t>年</a:t>
            </a:r>
            <a:r>
              <a:rPr kumimoji="1" lang="en-US" altLang="ja-JP" sz="1400" dirty="0" smtClean="0"/>
              <a:t>10</a:t>
            </a:r>
            <a:r>
              <a:rPr kumimoji="1" lang="ja-JP" altLang="en-US" sz="1400" dirty="0" smtClean="0"/>
              <a:t>月</a:t>
            </a:r>
            <a:endParaRPr kumimoji="1" lang="en-US" altLang="ja-JP" sz="1400" dirty="0" smtClean="0"/>
          </a:p>
          <a:p>
            <a:r>
              <a:rPr lang="ja-JP" altLang="en-US" sz="1400" dirty="0"/>
              <a:t>　</a:t>
            </a:r>
            <a:r>
              <a:rPr kumimoji="1" lang="ja-JP" altLang="en-US" sz="1400" dirty="0" smtClean="0"/>
              <a:t>　ハートフル条例制定</a:t>
            </a:r>
            <a:endParaRPr kumimoji="1" lang="en-US" altLang="ja-JP" sz="1400" dirty="0" smtClean="0"/>
          </a:p>
          <a:p>
            <a:r>
              <a:rPr lang="ja-JP" altLang="en-US" sz="1400" dirty="0"/>
              <a:t>　</a:t>
            </a:r>
            <a:r>
              <a:rPr lang="en-US" altLang="ja-JP" sz="1400" dirty="0" smtClean="0"/>
              <a:t>2010</a:t>
            </a:r>
            <a:r>
              <a:rPr lang="ja-JP" altLang="en-US" sz="1400" dirty="0" smtClean="0"/>
              <a:t>年</a:t>
            </a:r>
            <a:r>
              <a:rPr lang="en-US" altLang="ja-JP" sz="1400" dirty="0" smtClean="0"/>
              <a:t>4</a:t>
            </a:r>
            <a:r>
              <a:rPr lang="ja-JP" altLang="en-US" sz="1400" dirty="0" smtClean="0"/>
              <a:t>月</a:t>
            </a:r>
            <a:endParaRPr lang="en-US" altLang="ja-JP" sz="1400" dirty="0" smtClean="0"/>
          </a:p>
          <a:p>
            <a:r>
              <a:rPr lang="ja-JP" altLang="en-US" sz="1400" dirty="0"/>
              <a:t>　</a:t>
            </a:r>
            <a:r>
              <a:rPr lang="ja-JP" altLang="en-US" sz="1400" dirty="0" smtClean="0"/>
              <a:t>　ハートフル税制創設　</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1624888163"/>
              </p:ext>
            </p:extLst>
          </p:nvPr>
        </p:nvGraphicFramePr>
        <p:xfrm>
          <a:off x="2267744" y="375072"/>
          <a:ext cx="6696744" cy="6388100"/>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solidFill>
                            <a:schemeClr val="tx1"/>
                          </a:solidFill>
                        </a:rPr>
                        <a:t>・大阪の</a:t>
                      </a:r>
                      <a:r>
                        <a:rPr kumimoji="1" lang="ja-JP" altLang="en-US" sz="1200" dirty="0" err="1" smtClean="0">
                          <a:solidFill>
                            <a:schemeClr val="tx1"/>
                          </a:solidFill>
                        </a:rPr>
                        <a:t>障がい</a:t>
                      </a:r>
                      <a:r>
                        <a:rPr kumimoji="1" lang="ja-JP" altLang="en-US" sz="1200" dirty="0" smtClean="0">
                          <a:solidFill>
                            <a:schemeClr val="tx1"/>
                          </a:solidFill>
                        </a:rPr>
                        <a:t>者雇用の状況は、全国の下位レベル</a:t>
                      </a:r>
                      <a:endParaRPr kumimoji="1" lang="en-US" altLang="ja-JP" sz="1200" dirty="0" smtClean="0">
                        <a:solidFill>
                          <a:schemeClr val="tx1"/>
                        </a:solidFill>
                      </a:endParaRPr>
                    </a:p>
                    <a:p>
                      <a:pPr algn="l"/>
                      <a:r>
                        <a:rPr kumimoji="1" lang="en-US" altLang="ja-JP" sz="1200" dirty="0" smtClean="0">
                          <a:solidFill>
                            <a:schemeClr val="tx1"/>
                          </a:solidFill>
                        </a:rPr>
                        <a:t>-2009</a:t>
                      </a:r>
                      <a:r>
                        <a:rPr kumimoji="1" lang="ja-JP" altLang="en-US" sz="1200" dirty="0" smtClean="0">
                          <a:solidFill>
                            <a:schemeClr val="tx1"/>
                          </a:solidFill>
                        </a:rPr>
                        <a:t>年実雇用率</a:t>
                      </a:r>
                      <a:endParaRPr kumimoji="1" lang="en-US" altLang="ja-JP" sz="1200" dirty="0" smtClean="0">
                        <a:solidFill>
                          <a:schemeClr val="tx1"/>
                        </a:solidFill>
                      </a:endParaRPr>
                    </a:p>
                    <a:p>
                      <a:pPr algn="l"/>
                      <a:r>
                        <a:rPr kumimoji="1" lang="ja-JP" altLang="en-US" sz="1200" dirty="0" smtClean="0">
                          <a:solidFill>
                            <a:schemeClr val="tx1"/>
                          </a:solidFill>
                        </a:rPr>
                        <a:t>　１．６０％（全国</a:t>
                      </a:r>
                      <a:r>
                        <a:rPr kumimoji="1" lang="en-US" altLang="ja-JP" sz="1200" dirty="0" smtClean="0">
                          <a:solidFill>
                            <a:schemeClr val="tx1"/>
                          </a:solidFill>
                        </a:rPr>
                        <a:t>32</a:t>
                      </a:r>
                      <a:r>
                        <a:rPr kumimoji="1" lang="ja-JP" altLang="en-US" sz="1200" dirty="0" smtClean="0">
                          <a:solidFill>
                            <a:schemeClr val="tx1"/>
                          </a:solidFill>
                        </a:rPr>
                        <a:t>位）</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法定雇用率達成企業割合</a:t>
                      </a:r>
                      <a:endParaRPr kumimoji="1" lang="en-US" altLang="ja-JP" sz="1200" dirty="0" smtClean="0">
                        <a:solidFill>
                          <a:schemeClr val="tx1"/>
                        </a:solidFill>
                      </a:endParaRPr>
                    </a:p>
                    <a:p>
                      <a:pPr algn="l"/>
                      <a:r>
                        <a:rPr kumimoji="1" lang="ja-JP" altLang="en-US" sz="1200" dirty="0" smtClean="0">
                          <a:solidFill>
                            <a:schemeClr val="tx1"/>
                          </a:solidFill>
                        </a:rPr>
                        <a:t>　４２．９％（全国</a:t>
                      </a:r>
                      <a:r>
                        <a:rPr kumimoji="1" lang="en-US" altLang="ja-JP" sz="1200" dirty="0" smtClean="0">
                          <a:solidFill>
                            <a:schemeClr val="tx1"/>
                          </a:solidFill>
                        </a:rPr>
                        <a:t>45</a:t>
                      </a:r>
                      <a:r>
                        <a:rPr kumimoji="1" lang="ja-JP" altLang="en-US" sz="1200" dirty="0" smtClean="0">
                          <a:solidFill>
                            <a:schemeClr val="tx1"/>
                          </a:solidFill>
                        </a:rPr>
                        <a:t>位）</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a:t>
                      </a:r>
                      <a:r>
                        <a:rPr kumimoji="1" lang="ja-JP" altLang="en-US" sz="1200" dirty="0" err="1" smtClean="0">
                          <a:solidFill>
                            <a:schemeClr val="tx1"/>
                          </a:solidFill>
                        </a:rPr>
                        <a:t>障がい</a:t>
                      </a:r>
                      <a:r>
                        <a:rPr kumimoji="1" lang="ja-JP" altLang="en-US" sz="1200" dirty="0" smtClean="0">
                          <a:solidFill>
                            <a:schemeClr val="tx1"/>
                          </a:solidFill>
                        </a:rPr>
                        <a:t>者の法定雇用率が、１．８％から２．０％に引き上げられ、一層の対策が不可欠</a:t>
                      </a:r>
                      <a:endParaRPr kumimoji="1" lang="en-US" altLang="ja-JP" sz="1200" dirty="0" smtClean="0">
                        <a:solidFill>
                          <a:schemeClr val="tx1"/>
                        </a:solidFill>
                      </a:endParaRPr>
                    </a:p>
                    <a:p>
                      <a:pPr algn="l"/>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a:t>
                      </a:r>
                      <a:r>
                        <a:rPr kumimoji="1" lang="ja-JP" altLang="en-US" sz="1200" dirty="0" err="1" smtClean="0">
                          <a:solidFill>
                            <a:schemeClr val="tx1"/>
                          </a:solidFill>
                        </a:rPr>
                        <a:t>障がい</a:t>
                      </a:r>
                      <a:r>
                        <a:rPr kumimoji="1" lang="ja-JP" altLang="en-US" sz="1200" dirty="0" smtClean="0">
                          <a:solidFill>
                            <a:schemeClr val="tx1"/>
                          </a:solidFill>
                        </a:rPr>
                        <a:t>者雇用Ｎｏ．１」に向けた制度の創設と取組みの推進</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・府との契約・補助金交付等の対象となる企業での</a:t>
                      </a:r>
                      <a:r>
                        <a:rPr kumimoji="1" lang="ja-JP" altLang="en-US" sz="1200" dirty="0" err="1" smtClean="0">
                          <a:solidFill>
                            <a:schemeClr val="tx1"/>
                          </a:solidFill>
                        </a:rPr>
                        <a:t>障がい</a:t>
                      </a:r>
                      <a:r>
                        <a:rPr kumimoji="1" lang="ja-JP" altLang="en-US" sz="1200" dirty="0" smtClean="0">
                          <a:solidFill>
                            <a:schemeClr val="tx1"/>
                          </a:solidFill>
                        </a:rPr>
                        <a:t>者雇用を促す条例を制定</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8900" indent="-88900" algn="l">
                        <a:lnSpc>
                          <a:spcPts val="1300"/>
                        </a:lnSpc>
                      </a:pPr>
                      <a:r>
                        <a:rPr kumimoji="1" lang="ja-JP" altLang="en-US" sz="1200" dirty="0" smtClean="0">
                          <a:solidFill>
                            <a:schemeClr val="tx1"/>
                          </a:solidFill>
                        </a:rPr>
                        <a:t>・</a:t>
                      </a:r>
                      <a:r>
                        <a:rPr kumimoji="1" lang="ja-JP" altLang="en-US" sz="1200" dirty="0" err="1" smtClean="0">
                          <a:solidFill>
                            <a:schemeClr val="tx1"/>
                          </a:solidFill>
                        </a:rPr>
                        <a:t>障がい</a:t>
                      </a:r>
                      <a:r>
                        <a:rPr kumimoji="1" lang="ja-JP" altLang="en-US" sz="1200" dirty="0" smtClean="0">
                          <a:solidFill>
                            <a:schemeClr val="tx1"/>
                          </a:solidFill>
                        </a:rPr>
                        <a:t>者雇用促進ｾﾝﾀｰ（</a:t>
                      </a:r>
                      <a:r>
                        <a:rPr kumimoji="1" lang="en-US" altLang="ja-JP" sz="1200" dirty="0" smtClean="0">
                          <a:solidFill>
                            <a:schemeClr val="tx1"/>
                          </a:solidFill>
                        </a:rPr>
                        <a:t>2009</a:t>
                      </a:r>
                      <a:r>
                        <a:rPr kumimoji="1" lang="ja-JP" altLang="en-US" sz="1200" dirty="0" smtClean="0">
                          <a:solidFill>
                            <a:schemeClr val="tx1"/>
                          </a:solidFill>
                        </a:rPr>
                        <a:t>年</a:t>
                      </a:r>
                      <a:r>
                        <a:rPr kumimoji="1" lang="en-US" altLang="ja-JP" sz="1200" dirty="0" smtClean="0">
                          <a:solidFill>
                            <a:schemeClr val="tx1"/>
                          </a:solidFill>
                        </a:rPr>
                        <a:t>7</a:t>
                      </a:r>
                      <a:r>
                        <a:rPr kumimoji="1" lang="ja-JP" altLang="en-US" sz="1200" dirty="0" smtClean="0">
                          <a:solidFill>
                            <a:schemeClr val="tx1"/>
                          </a:solidFill>
                        </a:rPr>
                        <a:t>月設置）</a:t>
                      </a:r>
                      <a:endParaRPr kumimoji="1" lang="en-US" altLang="ja-JP" sz="1200" dirty="0" smtClean="0">
                        <a:solidFill>
                          <a:schemeClr val="tx1"/>
                        </a:solidFill>
                      </a:endParaRPr>
                    </a:p>
                    <a:p>
                      <a:pPr marL="88900" indent="0" algn="l">
                        <a:lnSpc>
                          <a:spcPts val="1300"/>
                        </a:lnSpc>
                      </a:pPr>
                      <a:r>
                        <a:rPr kumimoji="1" lang="en-US" altLang="ja-JP" sz="1100" dirty="0" smtClean="0">
                          <a:solidFill>
                            <a:schemeClr val="tx1"/>
                          </a:solidFill>
                        </a:rPr>
                        <a:t>-</a:t>
                      </a:r>
                      <a:r>
                        <a:rPr kumimoji="1" lang="ja-JP" altLang="en-US" sz="1100" dirty="0" smtClean="0">
                          <a:solidFill>
                            <a:schemeClr val="tx1"/>
                          </a:solidFill>
                        </a:rPr>
                        <a:t>府に提出された雇入れ計画の達成に向けた指導・誘導、特例子会社設立の働きかけ、専門家派遣、人材のﾏｯﾁﾝｸﾞ</a:t>
                      </a:r>
                      <a:endParaRPr kumimoji="1" lang="en-US" altLang="ja-JP" sz="1100" dirty="0" smtClean="0">
                        <a:solidFill>
                          <a:schemeClr val="tx1"/>
                        </a:solidFill>
                      </a:endParaRPr>
                    </a:p>
                    <a:p>
                      <a:pPr algn="l">
                        <a:lnSpc>
                          <a:spcPts val="1300"/>
                        </a:lnSpc>
                      </a:pPr>
                      <a:r>
                        <a:rPr kumimoji="1" lang="ja-JP" altLang="en-US" sz="1200" dirty="0" smtClean="0">
                          <a:solidFill>
                            <a:schemeClr val="tx1"/>
                          </a:solidFill>
                        </a:rPr>
                        <a:t>・「ハートフル条例」（</a:t>
                      </a:r>
                      <a:r>
                        <a:rPr kumimoji="1" lang="en-US" altLang="ja-JP" sz="1200" dirty="0" smtClean="0">
                          <a:solidFill>
                            <a:schemeClr val="tx1"/>
                          </a:solidFill>
                        </a:rPr>
                        <a:t>2009</a:t>
                      </a:r>
                      <a:r>
                        <a:rPr kumimoji="1" lang="ja-JP" altLang="en-US" sz="1200" dirty="0" smtClean="0">
                          <a:solidFill>
                            <a:schemeClr val="tx1"/>
                          </a:solidFill>
                        </a:rPr>
                        <a:t>年</a:t>
                      </a:r>
                      <a:r>
                        <a:rPr kumimoji="1" lang="en-US" altLang="ja-JP" sz="1200" dirty="0" smtClean="0">
                          <a:solidFill>
                            <a:schemeClr val="tx1"/>
                          </a:solidFill>
                        </a:rPr>
                        <a:t>10</a:t>
                      </a:r>
                      <a:r>
                        <a:rPr kumimoji="1" lang="ja-JP" altLang="en-US" sz="1200" dirty="0" smtClean="0">
                          <a:solidFill>
                            <a:schemeClr val="tx1"/>
                          </a:solidFill>
                        </a:rPr>
                        <a:t>月制定、</a:t>
                      </a:r>
                      <a:r>
                        <a:rPr kumimoji="1" lang="en-US" altLang="ja-JP" sz="1200" dirty="0" smtClean="0">
                          <a:solidFill>
                            <a:schemeClr val="tx1"/>
                          </a:solidFill>
                        </a:rPr>
                        <a:t>2010</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月施行）</a:t>
                      </a:r>
                      <a:endParaRPr kumimoji="1" lang="en-US" altLang="ja-JP" sz="1200" dirty="0" smtClean="0">
                        <a:solidFill>
                          <a:schemeClr val="tx1"/>
                        </a:solidFill>
                      </a:endParaRPr>
                    </a:p>
                    <a:p>
                      <a:pPr marL="88900" indent="-88900" algn="l">
                        <a:lnSpc>
                          <a:spcPts val="1300"/>
                        </a:lnSpc>
                      </a:pPr>
                      <a:r>
                        <a:rPr kumimoji="1" lang="en-US" altLang="ja-JP" sz="1200" dirty="0" smtClean="0">
                          <a:solidFill>
                            <a:schemeClr val="tx1"/>
                          </a:solidFill>
                        </a:rPr>
                        <a:t>-</a:t>
                      </a:r>
                      <a:r>
                        <a:rPr kumimoji="1" lang="ja-JP" altLang="en-US" sz="1200" dirty="0" smtClean="0">
                          <a:solidFill>
                            <a:schemeClr val="tx1"/>
                          </a:solidFill>
                        </a:rPr>
                        <a:t>対象：府の契約先、補</a:t>
                      </a:r>
                      <a:endParaRPr kumimoji="1" lang="en-US" altLang="ja-JP" sz="1200" dirty="0" smtClean="0">
                        <a:solidFill>
                          <a:schemeClr val="tx1"/>
                        </a:solidFill>
                      </a:endParaRPr>
                    </a:p>
                    <a:p>
                      <a:pPr marL="88900" indent="-88900" algn="l">
                        <a:lnSpc>
                          <a:spcPts val="1300"/>
                        </a:lnSpc>
                      </a:pPr>
                      <a:r>
                        <a:rPr kumimoji="1" lang="ja-JP" altLang="en-US" sz="1200" dirty="0" smtClean="0">
                          <a:solidFill>
                            <a:schemeClr val="tx1"/>
                          </a:solidFill>
                        </a:rPr>
                        <a:t>助金交付先、府の施設</a:t>
                      </a:r>
                      <a:endParaRPr kumimoji="1" lang="en-US" altLang="ja-JP" sz="1200" dirty="0" smtClean="0">
                        <a:solidFill>
                          <a:schemeClr val="tx1"/>
                        </a:solidFill>
                      </a:endParaRPr>
                    </a:p>
                    <a:p>
                      <a:pPr marL="88900" indent="-88900" algn="l">
                        <a:lnSpc>
                          <a:spcPts val="1300"/>
                        </a:lnSpc>
                      </a:pPr>
                      <a:r>
                        <a:rPr kumimoji="1" lang="ja-JP" altLang="en-US" sz="1200" dirty="0" smtClean="0">
                          <a:solidFill>
                            <a:schemeClr val="tx1"/>
                          </a:solidFill>
                        </a:rPr>
                        <a:t>の指定管理者</a:t>
                      </a:r>
                      <a:endParaRPr kumimoji="1" lang="en-US" altLang="ja-JP" sz="1200" dirty="0" smtClean="0">
                        <a:solidFill>
                          <a:schemeClr val="tx1"/>
                        </a:solidFill>
                      </a:endParaRPr>
                    </a:p>
                    <a:p>
                      <a:pPr marL="88900" indent="-88900" algn="l">
                        <a:lnSpc>
                          <a:spcPts val="1300"/>
                        </a:lnSpc>
                      </a:pPr>
                      <a:r>
                        <a:rPr kumimoji="1" lang="ja-JP" altLang="en-US" sz="1200" dirty="0" smtClean="0">
                          <a:solidFill>
                            <a:schemeClr val="tx1"/>
                          </a:solidFill>
                        </a:rPr>
                        <a:t> →法定雇用率未達成企 業には、雇入れ計画策</a:t>
                      </a:r>
                      <a:r>
                        <a:rPr kumimoji="1" lang="en-US" altLang="ja-JP" sz="1200" dirty="0" smtClean="0">
                          <a:solidFill>
                            <a:schemeClr val="tx1"/>
                          </a:solidFill>
                        </a:rPr>
                        <a:t> </a:t>
                      </a:r>
                      <a:r>
                        <a:rPr kumimoji="1" lang="ja-JP" altLang="en-US" sz="1200" dirty="0" smtClean="0">
                          <a:solidFill>
                            <a:schemeClr val="tx1"/>
                          </a:solidFill>
                        </a:rPr>
                        <a:t>定を義務付け等</a:t>
                      </a:r>
                      <a:endParaRPr kumimoji="1" lang="en-US" altLang="ja-JP" sz="1200" dirty="0" smtClean="0">
                        <a:solidFill>
                          <a:schemeClr val="tx1"/>
                        </a:solidFill>
                      </a:endParaRPr>
                    </a:p>
                    <a:p>
                      <a:pPr algn="l">
                        <a:lnSpc>
                          <a:spcPts val="1300"/>
                        </a:lnSpc>
                      </a:pPr>
                      <a:r>
                        <a:rPr kumimoji="1" lang="en-US" altLang="ja-JP" sz="1200" dirty="0" smtClean="0">
                          <a:solidFill>
                            <a:schemeClr val="tx1"/>
                          </a:solidFill>
                        </a:rPr>
                        <a:t>-</a:t>
                      </a:r>
                      <a:r>
                        <a:rPr kumimoji="1" lang="ja-JP" altLang="en-US" sz="1200" dirty="0" smtClean="0">
                          <a:solidFill>
                            <a:schemeClr val="tx1"/>
                          </a:solidFill>
                        </a:rPr>
                        <a:t>条例に基づく取組み</a:t>
                      </a:r>
                      <a:endParaRPr kumimoji="1" lang="en-US" altLang="ja-JP" sz="1200" dirty="0" smtClean="0">
                        <a:solidFill>
                          <a:schemeClr val="tx1"/>
                        </a:solidFill>
                      </a:endParaRPr>
                    </a:p>
                    <a:p>
                      <a:pPr algn="l">
                        <a:lnSpc>
                          <a:spcPts val="1300"/>
                        </a:lnSpc>
                      </a:pPr>
                      <a:r>
                        <a:rPr kumimoji="1" lang="ja-JP" altLang="en-US" sz="1200" dirty="0" smtClean="0">
                          <a:solidFill>
                            <a:schemeClr val="tx1"/>
                          </a:solidFill>
                        </a:rPr>
                        <a:t>①雇用状況報告事業数　</a:t>
                      </a:r>
                      <a:r>
                        <a:rPr kumimoji="1" lang="en-US" altLang="ja-JP" sz="1200" dirty="0" smtClean="0">
                          <a:solidFill>
                            <a:schemeClr val="tx1"/>
                          </a:solidFill>
                        </a:rPr>
                        <a:t>2,064</a:t>
                      </a:r>
                      <a:r>
                        <a:rPr kumimoji="1" lang="ja-JP" altLang="en-US" sz="1200" dirty="0" smtClean="0">
                          <a:solidFill>
                            <a:schemeClr val="tx1"/>
                          </a:solidFill>
                        </a:rPr>
                        <a:t>社</a:t>
                      </a:r>
                      <a:endParaRPr kumimoji="1" lang="en-US" altLang="ja-JP" sz="1200" dirty="0" smtClean="0">
                        <a:solidFill>
                          <a:schemeClr val="tx1"/>
                        </a:solidFill>
                      </a:endParaRPr>
                    </a:p>
                    <a:p>
                      <a:pPr algn="l">
                        <a:lnSpc>
                          <a:spcPts val="1300"/>
                        </a:lnSpc>
                      </a:pPr>
                      <a:r>
                        <a:rPr kumimoji="1" lang="ja-JP" altLang="en-US" sz="1200" dirty="0" smtClean="0">
                          <a:solidFill>
                            <a:schemeClr val="tx1"/>
                          </a:solidFill>
                        </a:rPr>
                        <a:t>②そのうち、未達成事業者への指導　</a:t>
                      </a:r>
                      <a:r>
                        <a:rPr kumimoji="1" lang="en-US" altLang="ja-JP" sz="1200" dirty="0" smtClean="0">
                          <a:solidFill>
                            <a:schemeClr val="tx1"/>
                          </a:solidFill>
                        </a:rPr>
                        <a:t>771</a:t>
                      </a:r>
                      <a:r>
                        <a:rPr kumimoji="1" lang="ja-JP" altLang="en-US" sz="1200" dirty="0" smtClean="0">
                          <a:solidFill>
                            <a:schemeClr val="tx1"/>
                          </a:solidFill>
                        </a:rPr>
                        <a:t>社</a:t>
                      </a:r>
                      <a:endParaRPr kumimoji="1" lang="en-US" altLang="ja-JP" sz="1200" dirty="0" smtClean="0">
                        <a:solidFill>
                          <a:schemeClr val="tx1"/>
                        </a:solidFill>
                      </a:endParaRPr>
                    </a:p>
                    <a:p>
                      <a:pPr algn="l">
                        <a:lnSpc>
                          <a:spcPts val="1300"/>
                        </a:lnSpc>
                      </a:pPr>
                      <a:r>
                        <a:rPr kumimoji="1" lang="ja-JP" altLang="en-US" sz="1200" dirty="0" smtClean="0">
                          <a:solidFill>
                            <a:schemeClr val="tx1"/>
                          </a:solidFill>
                        </a:rPr>
                        <a:t>・条例対象外企業への雇用働きかけ（</a:t>
                      </a:r>
                      <a:r>
                        <a:rPr kumimoji="1" lang="en-US" altLang="ja-JP" sz="1200" dirty="0" smtClean="0">
                          <a:solidFill>
                            <a:schemeClr val="tx1"/>
                          </a:solidFill>
                        </a:rPr>
                        <a:t>2011</a:t>
                      </a:r>
                      <a:r>
                        <a:rPr kumimoji="1" lang="ja-JP" altLang="en-US" sz="1200" dirty="0" smtClean="0">
                          <a:solidFill>
                            <a:schemeClr val="tx1"/>
                          </a:solidFill>
                        </a:rPr>
                        <a:t>～） </a:t>
                      </a:r>
                      <a:r>
                        <a:rPr kumimoji="1" lang="en-US" altLang="ja-JP" sz="1200" dirty="0" smtClean="0">
                          <a:solidFill>
                            <a:schemeClr val="tx1"/>
                          </a:solidFill>
                        </a:rPr>
                        <a:t>441</a:t>
                      </a:r>
                      <a:r>
                        <a:rPr kumimoji="1" lang="ja-JP" altLang="en-US" sz="1200" dirty="0" smtClean="0">
                          <a:solidFill>
                            <a:schemeClr val="tx1"/>
                          </a:solidFill>
                        </a:rPr>
                        <a:t>社</a:t>
                      </a:r>
                      <a:endParaRPr kumimoji="1" lang="en-US" altLang="ja-JP" sz="1200" spc="-150" dirty="0" smtClean="0">
                        <a:solidFill>
                          <a:schemeClr val="tx1"/>
                        </a:solidFill>
                      </a:endParaRPr>
                    </a:p>
                    <a:p>
                      <a:pPr algn="l">
                        <a:lnSpc>
                          <a:spcPts val="1300"/>
                        </a:lnSpc>
                      </a:pPr>
                      <a:r>
                        <a:rPr kumimoji="1" lang="ja-JP" altLang="en-US" sz="1200" dirty="0" smtClean="0">
                          <a:solidFill>
                            <a:schemeClr val="tx1"/>
                          </a:solidFill>
                        </a:rPr>
                        <a:t>・ハートフル税制（</a:t>
                      </a:r>
                      <a:r>
                        <a:rPr kumimoji="1" lang="en-US" altLang="ja-JP" sz="1200" dirty="0" smtClean="0">
                          <a:solidFill>
                            <a:schemeClr val="tx1"/>
                          </a:solidFill>
                        </a:rPr>
                        <a:t>2010</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月創設）</a:t>
                      </a:r>
                      <a:endParaRPr kumimoji="1" lang="en-US" altLang="ja-JP" sz="1200" dirty="0" smtClean="0">
                        <a:solidFill>
                          <a:schemeClr val="tx1"/>
                        </a:solidFill>
                      </a:endParaRPr>
                    </a:p>
                    <a:p>
                      <a:pPr marL="88900" indent="-88900" algn="l">
                        <a:lnSpc>
                          <a:spcPts val="1300"/>
                        </a:lnSpc>
                      </a:pPr>
                      <a:r>
                        <a:rPr kumimoji="1" lang="en-US" altLang="ja-JP" sz="1200" dirty="0" smtClean="0">
                          <a:solidFill>
                            <a:schemeClr val="tx1"/>
                          </a:solidFill>
                        </a:rPr>
                        <a:t> -</a:t>
                      </a:r>
                      <a:r>
                        <a:rPr kumimoji="1" lang="ja-JP" altLang="en-US" sz="1200" dirty="0" err="1" smtClean="0">
                          <a:solidFill>
                            <a:schemeClr val="tx1"/>
                          </a:solidFill>
                        </a:rPr>
                        <a:t>障がい</a:t>
                      </a:r>
                      <a:r>
                        <a:rPr kumimoji="1" lang="ja-JP" altLang="en-US" sz="1200" dirty="0" smtClean="0">
                          <a:solidFill>
                            <a:schemeClr val="tx1"/>
                          </a:solidFill>
                        </a:rPr>
                        <a:t>者を多数雇用する中小企業等の法人事業税を軽減　延べ</a:t>
                      </a:r>
                      <a:r>
                        <a:rPr kumimoji="1" lang="en-US" altLang="ja-JP" sz="1200" dirty="0" smtClean="0">
                          <a:solidFill>
                            <a:schemeClr val="tx1"/>
                          </a:solidFill>
                        </a:rPr>
                        <a:t>46</a:t>
                      </a:r>
                      <a:r>
                        <a:rPr kumimoji="1" lang="ja-JP" altLang="en-US" sz="1200" dirty="0" smtClean="0">
                          <a:solidFill>
                            <a:schemeClr val="tx1"/>
                          </a:solidFill>
                        </a:rPr>
                        <a:t>社</a:t>
                      </a:r>
                      <a:endParaRPr kumimoji="1" lang="en-US" altLang="ja-JP" sz="1200" dirty="0" smtClean="0">
                        <a:solidFill>
                          <a:schemeClr val="tx1"/>
                        </a:solidFill>
                      </a:endParaRPr>
                    </a:p>
                    <a:p>
                      <a:pPr marL="88900" indent="-88900" algn="l">
                        <a:lnSpc>
                          <a:spcPts val="1300"/>
                        </a:lnSpc>
                      </a:pPr>
                      <a:r>
                        <a:rPr kumimoji="1" lang="ja-JP" altLang="en-US" sz="1200" dirty="0" smtClean="0">
                          <a:solidFill>
                            <a:schemeClr val="tx1"/>
                          </a:solidFill>
                        </a:rPr>
                        <a:t>・新たな中期目標の策定</a:t>
                      </a:r>
                      <a:endParaRPr kumimoji="1" lang="en-US" altLang="ja-JP" sz="1200" dirty="0" smtClean="0">
                        <a:solidFill>
                          <a:schemeClr val="tx1"/>
                        </a:solidFill>
                      </a:endParaRPr>
                    </a:p>
                    <a:p>
                      <a:pPr marL="88900" indent="-88900" algn="l">
                        <a:lnSpc>
                          <a:spcPts val="1300"/>
                        </a:lnSpc>
                      </a:pPr>
                      <a:r>
                        <a:rPr kumimoji="1" lang="en-US" altLang="ja-JP" sz="1200" dirty="0" smtClean="0">
                          <a:solidFill>
                            <a:schemeClr val="tx1"/>
                          </a:solidFill>
                        </a:rPr>
                        <a:t> -</a:t>
                      </a:r>
                      <a:r>
                        <a:rPr kumimoji="1" lang="ja-JP" altLang="en-US" sz="1200" dirty="0" smtClean="0">
                          <a:solidFill>
                            <a:schemeClr val="tx1"/>
                          </a:solidFill>
                        </a:rPr>
                        <a:t>平成</a:t>
                      </a:r>
                      <a:r>
                        <a:rPr kumimoji="1" lang="en-US" altLang="ja-JP" sz="1200" dirty="0" smtClean="0">
                          <a:solidFill>
                            <a:schemeClr val="tx1"/>
                          </a:solidFill>
                        </a:rPr>
                        <a:t>29</a:t>
                      </a:r>
                      <a:r>
                        <a:rPr kumimoji="1" lang="ja-JP" altLang="en-US" sz="1200" dirty="0" smtClean="0">
                          <a:solidFill>
                            <a:schemeClr val="tx1"/>
                          </a:solidFill>
                        </a:rPr>
                        <a:t>年度までに実雇用率</a:t>
                      </a:r>
                      <a:r>
                        <a:rPr kumimoji="1" lang="en-US" altLang="ja-JP" sz="1200" dirty="0" smtClean="0">
                          <a:solidFill>
                            <a:schemeClr val="tx1"/>
                          </a:solidFill>
                        </a:rPr>
                        <a:t>2%</a:t>
                      </a:r>
                      <a:r>
                        <a:rPr kumimoji="1" lang="ja-JP" altLang="en-US" sz="1200" dirty="0" smtClean="0">
                          <a:solidFill>
                            <a:schemeClr val="tx1"/>
                          </a:solidFill>
                        </a:rPr>
                        <a:t>以上、雇用数</a:t>
                      </a:r>
                      <a:r>
                        <a:rPr kumimoji="1" lang="en-US" altLang="ja-JP" sz="1200" dirty="0" smtClean="0">
                          <a:solidFill>
                            <a:schemeClr val="tx1"/>
                          </a:solidFill>
                        </a:rPr>
                        <a:t>45,600</a:t>
                      </a:r>
                      <a:r>
                        <a:rPr kumimoji="1" lang="ja-JP" altLang="en-US" sz="1200" dirty="0" smtClean="0">
                          <a:solidFill>
                            <a:schemeClr val="tx1"/>
                          </a:solidFill>
                        </a:rPr>
                        <a:t>人</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a:t>
                      </a:r>
                      <a:r>
                        <a:rPr kumimoji="1" lang="ja-JP" altLang="en-US" sz="1200" dirty="0" err="1" smtClean="0">
                          <a:solidFill>
                            <a:schemeClr val="tx1"/>
                          </a:solidFill>
                        </a:rPr>
                        <a:t>障がい</a:t>
                      </a:r>
                      <a:r>
                        <a:rPr kumimoji="1" lang="ja-JP" altLang="en-US" sz="1200" dirty="0" smtClean="0">
                          <a:solidFill>
                            <a:schemeClr val="tx1"/>
                          </a:solidFill>
                        </a:rPr>
                        <a:t>者の実雇用率が上昇（全国平均レベルに）</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大阪府（順位）</a:t>
                      </a:r>
                      <a:endParaRPr kumimoji="1" lang="en-US" altLang="ja-JP" sz="1200" dirty="0" smtClean="0">
                        <a:solidFill>
                          <a:schemeClr val="tx1"/>
                        </a:solidFill>
                      </a:endParaRPr>
                    </a:p>
                    <a:p>
                      <a:pPr algn="l"/>
                      <a:r>
                        <a:rPr kumimoji="1" lang="en-US" altLang="ja-JP" sz="1200" dirty="0" smtClean="0">
                          <a:solidFill>
                            <a:schemeClr val="tx1"/>
                          </a:solidFill>
                        </a:rPr>
                        <a:t>2009</a:t>
                      </a:r>
                      <a:r>
                        <a:rPr kumimoji="1" lang="ja-JP" altLang="en-US" sz="1200" dirty="0" smtClean="0">
                          <a:solidFill>
                            <a:schemeClr val="tx1"/>
                          </a:solidFill>
                        </a:rPr>
                        <a:t>年　</a:t>
                      </a:r>
                      <a:r>
                        <a:rPr kumimoji="1" lang="en-US" altLang="ja-JP" sz="1200" dirty="0" smtClean="0">
                          <a:solidFill>
                            <a:schemeClr val="tx1"/>
                          </a:solidFill>
                        </a:rPr>
                        <a:t>1.60%</a:t>
                      </a:r>
                      <a:r>
                        <a:rPr kumimoji="1" lang="ja-JP" altLang="en-US" sz="1200" dirty="0" smtClean="0">
                          <a:solidFill>
                            <a:schemeClr val="tx1"/>
                          </a:solidFill>
                        </a:rPr>
                        <a:t>（</a:t>
                      </a:r>
                      <a:r>
                        <a:rPr kumimoji="1" lang="en-US" altLang="ja-JP" sz="1200" dirty="0" smtClean="0">
                          <a:solidFill>
                            <a:schemeClr val="tx1"/>
                          </a:solidFill>
                        </a:rPr>
                        <a:t>32</a:t>
                      </a:r>
                      <a:r>
                        <a:rPr kumimoji="1" lang="ja-JP" altLang="en-US" sz="1200" dirty="0" smtClean="0">
                          <a:solidFill>
                            <a:schemeClr val="tx1"/>
                          </a:solidFill>
                        </a:rPr>
                        <a:t>位）</a:t>
                      </a:r>
                      <a:endParaRPr kumimoji="1" lang="en-US" altLang="ja-JP" sz="1200" dirty="0" smtClean="0">
                        <a:solidFill>
                          <a:schemeClr val="tx1"/>
                        </a:solidFill>
                      </a:endParaRPr>
                    </a:p>
                    <a:p>
                      <a:pPr algn="l"/>
                      <a:r>
                        <a:rPr kumimoji="1" lang="en-US" altLang="ja-JP" sz="1200" dirty="0" smtClean="0">
                          <a:solidFill>
                            <a:schemeClr val="tx1"/>
                          </a:solidFill>
                        </a:rPr>
                        <a:t>2012</a:t>
                      </a:r>
                      <a:r>
                        <a:rPr kumimoji="1" lang="ja-JP" altLang="en-US" sz="1200" dirty="0" smtClean="0">
                          <a:solidFill>
                            <a:schemeClr val="tx1"/>
                          </a:solidFill>
                        </a:rPr>
                        <a:t>年　</a:t>
                      </a:r>
                      <a:r>
                        <a:rPr kumimoji="1" lang="en-US" altLang="ja-JP" sz="1200" dirty="0" smtClean="0">
                          <a:solidFill>
                            <a:schemeClr val="tx1"/>
                          </a:solidFill>
                        </a:rPr>
                        <a:t>1.69%</a:t>
                      </a:r>
                      <a:r>
                        <a:rPr kumimoji="1" lang="ja-JP" altLang="en-US" sz="1200" dirty="0" smtClean="0">
                          <a:solidFill>
                            <a:schemeClr val="tx1"/>
                          </a:solidFill>
                        </a:rPr>
                        <a:t>（</a:t>
                      </a:r>
                      <a:r>
                        <a:rPr kumimoji="1" lang="en-US" altLang="ja-JP" sz="1200" dirty="0" smtClean="0">
                          <a:solidFill>
                            <a:schemeClr val="tx1"/>
                          </a:solidFill>
                        </a:rPr>
                        <a:t>28</a:t>
                      </a:r>
                      <a:r>
                        <a:rPr kumimoji="1" lang="ja-JP" altLang="en-US" sz="1200" dirty="0" smtClean="0">
                          <a:solidFill>
                            <a:schemeClr val="tx1"/>
                          </a:solidFill>
                        </a:rPr>
                        <a:t>位）</a:t>
                      </a:r>
                      <a:endParaRPr kumimoji="1" lang="en-US" altLang="ja-JP" sz="1200" dirty="0" smtClean="0">
                        <a:solidFill>
                          <a:schemeClr val="tx1"/>
                        </a:solidFill>
                      </a:endParaRPr>
                    </a:p>
                    <a:p>
                      <a:pPr algn="l"/>
                      <a:r>
                        <a:rPr kumimoji="1" lang="en-US" altLang="ja-JP" sz="1200" dirty="0" smtClean="0">
                          <a:solidFill>
                            <a:schemeClr val="tx1"/>
                          </a:solidFill>
                        </a:rPr>
                        <a:t>2013</a:t>
                      </a:r>
                      <a:r>
                        <a:rPr kumimoji="1" lang="ja-JP" altLang="en-US" sz="1200" dirty="0" smtClean="0">
                          <a:solidFill>
                            <a:schemeClr val="tx1"/>
                          </a:solidFill>
                        </a:rPr>
                        <a:t>年　</a:t>
                      </a:r>
                      <a:r>
                        <a:rPr kumimoji="1" lang="en-US" altLang="ja-JP" sz="1200" dirty="0" smtClean="0">
                          <a:solidFill>
                            <a:schemeClr val="tx1"/>
                          </a:solidFill>
                        </a:rPr>
                        <a:t>1.76%</a:t>
                      </a:r>
                      <a:r>
                        <a:rPr kumimoji="1" lang="ja-JP" altLang="en-US" sz="1200" dirty="0" smtClean="0">
                          <a:solidFill>
                            <a:schemeClr val="tx1"/>
                          </a:solidFill>
                        </a:rPr>
                        <a:t>（</a:t>
                      </a:r>
                      <a:r>
                        <a:rPr kumimoji="1" lang="en-US" altLang="ja-JP" sz="1200" dirty="0" smtClean="0">
                          <a:solidFill>
                            <a:schemeClr val="tx1"/>
                          </a:solidFill>
                        </a:rPr>
                        <a:t>28</a:t>
                      </a:r>
                      <a:r>
                        <a:rPr kumimoji="1" lang="ja-JP" altLang="en-US" sz="1200" dirty="0" smtClean="0">
                          <a:solidFill>
                            <a:schemeClr val="tx1"/>
                          </a:solidFill>
                        </a:rPr>
                        <a:t>位）</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（全国）</a:t>
                      </a:r>
                      <a:endParaRPr kumimoji="1" lang="en-US" altLang="ja-JP" sz="1200" dirty="0" smtClean="0">
                        <a:solidFill>
                          <a:schemeClr val="tx1"/>
                        </a:solidFill>
                      </a:endParaRPr>
                    </a:p>
                    <a:p>
                      <a:pPr algn="l"/>
                      <a:r>
                        <a:rPr kumimoji="1" lang="en-US" altLang="ja-JP" sz="1200" dirty="0" smtClean="0">
                          <a:solidFill>
                            <a:schemeClr val="tx1"/>
                          </a:solidFill>
                        </a:rPr>
                        <a:t>2009</a:t>
                      </a:r>
                      <a:r>
                        <a:rPr kumimoji="1" lang="ja-JP" altLang="en-US" sz="1200" dirty="0" smtClean="0">
                          <a:solidFill>
                            <a:schemeClr val="tx1"/>
                          </a:solidFill>
                        </a:rPr>
                        <a:t>年　</a:t>
                      </a:r>
                      <a:r>
                        <a:rPr kumimoji="1" lang="en-US" altLang="ja-JP" sz="1200" dirty="0" smtClean="0">
                          <a:solidFill>
                            <a:schemeClr val="tx1"/>
                          </a:solidFill>
                        </a:rPr>
                        <a:t>1.63%</a:t>
                      </a:r>
                    </a:p>
                    <a:p>
                      <a:pPr algn="l"/>
                      <a:r>
                        <a:rPr kumimoji="1" lang="en-US" altLang="ja-JP" sz="1200" dirty="0" smtClean="0">
                          <a:solidFill>
                            <a:schemeClr val="tx1"/>
                          </a:solidFill>
                        </a:rPr>
                        <a:t>2012</a:t>
                      </a:r>
                      <a:r>
                        <a:rPr kumimoji="1" lang="ja-JP" altLang="en-US" sz="1200" dirty="0" smtClean="0">
                          <a:solidFill>
                            <a:schemeClr val="tx1"/>
                          </a:solidFill>
                        </a:rPr>
                        <a:t>年　</a:t>
                      </a:r>
                      <a:r>
                        <a:rPr kumimoji="1" lang="en-US" altLang="ja-JP" sz="1200" dirty="0" smtClean="0">
                          <a:solidFill>
                            <a:schemeClr val="tx1"/>
                          </a:solidFill>
                        </a:rPr>
                        <a:t>1.69%</a:t>
                      </a:r>
                    </a:p>
                    <a:p>
                      <a:pPr algn="l"/>
                      <a:r>
                        <a:rPr kumimoji="1" lang="en-US" altLang="ja-JP" sz="1200" dirty="0" smtClean="0">
                          <a:solidFill>
                            <a:schemeClr val="tx1"/>
                          </a:solidFill>
                        </a:rPr>
                        <a:t>2013</a:t>
                      </a:r>
                      <a:r>
                        <a:rPr kumimoji="1" lang="ja-JP" altLang="en-US" sz="1200" dirty="0" smtClean="0">
                          <a:solidFill>
                            <a:schemeClr val="tx1"/>
                          </a:solidFill>
                        </a:rPr>
                        <a:t>年　</a:t>
                      </a:r>
                      <a:r>
                        <a:rPr kumimoji="1" lang="en-US" altLang="ja-JP" sz="1200" dirty="0" smtClean="0">
                          <a:solidFill>
                            <a:schemeClr val="tx1"/>
                          </a:solidFill>
                        </a:rPr>
                        <a:t>1.76%</a:t>
                      </a:r>
                    </a:p>
                    <a:p>
                      <a:pPr algn="l"/>
                      <a:endParaRPr kumimoji="1" lang="en-US" altLang="ja-JP" sz="1200" dirty="0" smtClean="0">
                        <a:solidFill>
                          <a:schemeClr val="tx1"/>
                        </a:solidFill>
                      </a:endParaRPr>
                    </a:p>
                    <a:p>
                      <a:pPr algn="l"/>
                      <a:r>
                        <a:rPr kumimoji="1" lang="ja-JP" altLang="en-US" sz="1200" dirty="0" smtClean="0">
                          <a:solidFill>
                            <a:schemeClr val="tx1"/>
                          </a:solidFill>
                        </a:rPr>
                        <a:t>・雇入れ計画に基づく</a:t>
                      </a:r>
                      <a:r>
                        <a:rPr kumimoji="1" lang="ja-JP" altLang="en-US" sz="1200" dirty="0" err="1" smtClean="0">
                          <a:solidFill>
                            <a:schemeClr val="tx1"/>
                          </a:solidFill>
                        </a:rPr>
                        <a:t>障がい</a:t>
                      </a:r>
                      <a:r>
                        <a:rPr kumimoji="1" lang="ja-JP" altLang="en-US" sz="1200" dirty="0" smtClean="0">
                          <a:solidFill>
                            <a:schemeClr val="tx1"/>
                          </a:solidFill>
                        </a:rPr>
                        <a:t>者雇入れ実績</a:t>
                      </a:r>
                      <a:endParaRPr kumimoji="1" lang="en-US" altLang="ja-JP" sz="1200" dirty="0" smtClean="0">
                        <a:solidFill>
                          <a:schemeClr val="tx1"/>
                        </a:solidFill>
                      </a:endParaRPr>
                    </a:p>
                    <a:p>
                      <a:pPr algn="l"/>
                      <a:r>
                        <a:rPr kumimoji="1" lang="ja-JP" altLang="en-US" sz="1200" dirty="0" smtClean="0">
                          <a:solidFill>
                            <a:schemeClr val="tx1"/>
                          </a:solidFill>
                        </a:rPr>
                        <a:t>　　２，２３８人</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198</a:t>
            </a:fld>
            <a:endParaRPr kumimoji="1" lang="ja-JP" altLang="en-US" dirty="0"/>
          </a:p>
        </p:txBody>
      </p:sp>
      <p:sp>
        <p:nvSpPr>
          <p:cNvPr id="8" name="テキスト ボックス 7"/>
          <p:cNvSpPr txBox="1"/>
          <p:nvPr/>
        </p:nvSpPr>
        <p:spPr>
          <a:xfrm>
            <a:off x="0" y="0"/>
            <a:ext cx="9144000" cy="338554"/>
          </a:xfrm>
          <a:prstGeom prst="rect">
            <a:avLst/>
          </a:prstGeom>
          <a:noFill/>
        </p:spPr>
        <p:txBody>
          <a:bodyPr wrap="square" rtlCol="0">
            <a:spAutoFit/>
          </a:bodyPr>
          <a:lstStyle/>
          <a:p>
            <a:r>
              <a:rPr kumimoji="1" lang="ja-JP" altLang="en-US" sz="1600" u="sng" dirty="0" smtClean="0"/>
              <a:t>ハートフル条例、ハートフル税制の実施</a:t>
            </a:r>
            <a:endParaRPr kumimoji="1" lang="en-US" altLang="ja-JP" sz="1600" u="sng" dirty="0" smtClean="0"/>
          </a:p>
        </p:txBody>
      </p:sp>
      <p:sp>
        <p:nvSpPr>
          <p:cNvPr id="9" name="テキスト ボックス 8"/>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Ｂ（５５）</a:t>
            </a:r>
            <a:endParaRPr lang="en-US" altLang="ja-JP" sz="1400" u="sng" dirty="0" smtClean="0"/>
          </a:p>
        </p:txBody>
      </p:sp>
    </p:spTree>
    <p:extLst>
      <p:ext uri="{BB962C8B-B14F-4D97-AF65-F5344CB8AC3E}">
        <p14:creationId xmlns:p14="http://schemas.microsoft.com/office/powerpoint/2010/main" val="2120183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631800" y="813720"/>
            <a:ext cx="5512200" cy="5801588"/>
          </a:xfrm>
          <a:prstGeom prst="rect">
            <a:avLst/>
          </a:prstGeom>
        </p:spPr>
        <p:txBody>
          <a:bodyPr wrap="square">
            <a:spAutoFit/>
          </a:bodyPr>
          <a:lstStyle/>
          <a:p>
            <a:r>
              <a:rPr lang="en-US" altLang="ja-JP" dirty="0" smtClean="0">
                <a:latin typeface="ＭＳ Ｐゴシック" panose="020B0600070205080204" pitchFamily="50" charset="-128"/>
                <a:ea typeface="ＭＳ Ｐゴシック" panose="020B0600070205080204" pitchFamily="50" charset="-128"/>
              </a:rPr>
              <a:t>Ⅳ</a:t>
            </a:r>
            <a:r>
              <a:rPr lang="ja-JP" altLang="en-US" dirty="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政策の刷新</a:t>
            </a:r>
            <a:endParaRPr lang="ja-JP" altLang="en-US" dirty="0">
              <a:latin typeface="ＭＳ Ｐゴシック" panose="020B0600070205080204" pitchFamily="50" charset="-128"/>
              <a:ea typeface="ＭＳ Ｐゴシック" panose="020B0600070205080204" pitchFamily="50" charset="-128"/>
            </a:endParaRPr>
          </a:p>
          <a:p>
            <a:r>
              <a:rPr lang="ja-JP" altLang="en-US" sz="1400" dirty="0" smtClean="0">
                <a:latin typeface="ＭＳ Ｐゴシック" panose="020B0600070205080204" pitchFamily="50" charset="-128"/>
                <a:ea typeface="ＭＳ Ｐゴシック" panose="020B0600070205080204" pitchFamily="50" charset="-128"/>
              </a:rPr>
              <a:t>　（１）関空・伊丹の経営統合</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74</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pPr marL="450850" indent="-450850"/>
            <a:r>
              <a:rPr lang="ja-JP" altLang="en-US" sz="1400" dirty="0" smtClean="0">
                <a:latin typeface="ＭＳ Ｐゴシック" panose="020B0600070205080204" pitchFamily="50" charset="-128"/>
                <a:ea typeface="ＭＳ Ｐゴシック" panose="020B0600070205080204" pitchFamily="50" charset="-128"/>
              </a:rPr>
              <a:t>　（２）インフラ整備（道路網・鉄道網）の具体化、ｽﾄｯｸの組換え　　  </a:t>
            </a:r>
            <a:r>
              <a:rPr lang="en-US" altLang="ja-JP" sz="1400" dirty="0" smtClean="0">
                <a:latin typeface="ＭＳ Ｐゴシック" panose="020B0600070205080204" pitchFamily="50" charset="-128"/>
                <a:ea typeface="ＭＳ Ｐゴシック" panose="020B0600070205080204" pitchFamily="50" charset="-128"/>
              </a:rPr>
              <a:t>80</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（３）治水対策の方針転換</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8</a:t>
            </a:r>
            <a:r>
              <a:rPr lang="en-US" altLang="ja-JP" sz="1400" dirty="0">
                <a:latin typeface="ＭＳ Ｐゴシック" panose="020B0600070205080204" pitchFamily="50" charset="-128"/>
                <a:ea typeface="ＭＳ Ｐゴシック" panose="020B0600070205080204" pitchFamily="50" charset="-128"/>
              </a:rPr>
              <a:t>8</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（４）教育</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91</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smtClean="0">
                <a:latin typeface="ＭＳ Ｐゴシック" panose="020B0600070205080204" pitchFamily="50" charset="-128"/>
                <a:ea typeface="ＭＳ Ｐゴシック" panose="020B0600070205080204" pitchFamily="50" charset="-128"/>
              </a:rPr>
              <a:t>　（５）私立高校授業料無償化</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99</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pPr>
              <a:spcBef>
                <a:spcPts val="1200"/>
              </a:spcBef>
            </a:pPr>
            <a:r>
              <a:rPr lang="en-US" altLang="ja-JP" dirty="0">
                <a:latin typeface="ＭＳ Ｐゴシック" panose="020B0600070205080204" pitchFamily="50" charset="-128"/>
                <a:ea typeface="ＭＳ Ｐゴシック" panose="020B0600070205080204" pitchFamily="50" charset="-128"/>
              </a:rPr>
              <a:t>Ⅴ</a:t>
            </a:r>
            <a:r>
              <a:rPr lang="ja-JP" altLang="en-US" dirty="0" smtClean="0">
                <a:latin typeface="ＭＳ Ｐゴシック" panose="020B0600070205080204" pitchFamily="50" charset="-128"/>
                <a:ea typeface="ＭＳ Ｐゴシック" panose="020B0600070205080204" pitchFamily="50" charset="-128"/>
              </a:rPr>
              <a:t>　大阪府市の連携　</a:t>
            </a:r>
            <a:endParaRPr lang="en-US" altLang="ja-JP" sz="1400" u="sng" strike="sngStrike" dirty="0" smtClean="0">
              <a:latin typeface="ＭＳ Ｐゴシック" panose="020B0600070205080204" pitchFamily="50" charset="-128"/>
              <a:ea typeface="ＭＳ Ｐゴシック" panose="020B0600070205080204" pitchFamily="50" charset="-128"/>
            </a:endParaRPr>
          </a:p>
          <a:p>
            <a:pPr>
              <a:spcBef>
                <a:spcPts val="600"/>
              </a:spcBef>
            </a:pPr>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（１）特</a:t>
            </a:r>
            <a:r>
              <a:rPr lang="ja-JP" altLang="en-US" sz="1400" dirty="0">
                <a:latin typeface="ＭＳ Ｐゴシック" panose="020B0600070205080204" pitchFamily="50" charset="-128"/>
                <a:ea typeface="ＭＳ Ｐゴシック" panose="020B0600070205080204" pitchFamily="50" charset="-128"/>
              </a:rPr>
              <a:t>区制度の創出・</a:t>
            </a:r>
            <a:r>
              <a:rPr lang="ja-JP" altLang="en-US" sz="1400" dirty="0" smtClean="0">
                <a:latin typeface="ＭＳ Ｐゴシック" panose="020B0600070205080204" pitchFamily="50" charset="-128"/>
                <a:ea typeface="ＭＳ Ｐゴシック" panose="020B0600070205080204" pitchFamily="50" charset="-128"/>
              </a:rPr>
              <a:t>活用</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105</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（２）ＩＲ</a:t>
            </a:r>
            <a:r>
              <a:rPr lang="ja-JP" altLang="en-US" sz="1400" dirty="0">
                <a:latin typeface="ＭＳ Ｐゴシック" panose="020B0600070205080204" pitchFamily="50" charset="-128"/>
                <a:ea typeface="ＭＳ Ｐゴシック" panose="020B0600070205080204" pitchFamily="50" charset="-128"/>
              </a:rPr>
              <a:t>実現に向けた</a:t>
            </a:r>
            <a:r>
              <a:rPr lang="ja-JP" altLang="en-US" sz="1400" dirty="0" smtClean="0">
                <a:latin typeface="ＭＳ Ｐゴシック" panose="020B0600070205080204" pitchFamily="50" charset="-128"/>
                <a:ea typeface="ＭＳ Ｐゴシック" panose="020B0600070205080204" pitchFamily="50" charset="-128"/>
              </a:rPr>
              <a:t>検討</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117</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smtClean="0">
                <a:latin typeface="ＭＳ Ｐゴシック" panose="020B0600070205080204" pitchFamily="50" charset="-128"/>
                <a:ea typeface="ＭＳ Ｐゴシック" panose="020B0600070205080204" pitchFamily="50" charset="-128"/>
              </a:rPr>
              <a:t>　（３）大阪府市統合本部</a:t>
            </a:r>
            <a:r>
              <a:rPr lang="en-US" altLang="ja-JP" sz="1400" dirty="0" smtClean="0">
                <a:latin typeface="ＭＳ Ｐゴシック" panose="020B0600070205080204" pitchFamily="50" charset="-128"/>
                <a:ea typeface="ＭＳ Ｐゴシック" panose="020B0600070205080204" pitchFamily="50" charset="-128"/>
              </a:rPr>
              <a:t>	</a:t>
            </a:r>
            <a:r>
              <a:rPr lang="en-US" altLang="ja-JP" sz="1400" dirty="0" smtClean="0">
                <a:solidFill>
                  <a:srgbClr val="FF0000"/>
                </a:solidFill>
                <a:latin typeface="ＭＳ Ｐゴシック" panose="020B0600070205080204" pitchFamily="50" charset="-128"/>
                <a:ea typeface="ＭＳ Ｐゴシック" panose="020B0600070205080204" pitchFamily="50" charset="-128"/>
              </a:rPr>
              <a:t>		</a:t>
            </a:r>
            <a:r>
              <a:rPr lang="ja-JP" altLang="en-US" sz="1400" dirty="0" smtClean="0">
                <a:solidFill>
                  <a:srgbClr val="FF0000"/>
                </a:solidFill>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120</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（４）有識者を交えた府市合同の戦略会議</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125</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a:solidFill>
                  <a:srgbClr val="FF0000"/>
                </a:solidFill>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（５）組織統合</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a:solidFill>
                  <a:srgbClr val="FF0000"/>
                </a:solidFill>
                <a:latin typeface="ＭＳ Ｐゴシック" panose="020B0600070205080204" pitchFamily="50" charset="-128"/>
                <a:ea typeface="ＭＳ Ｐゴシック" panose="020B0600070205080204" pitchFamily="50" charset="-128"/>
              </a:rPr>
              <a:t>　</a:t>
            </a:r>
            <a:r>
              <a:rPr lang="ja-JP" altLang="en-US" sz="1400" dirty="0" smtClean="0">
                <a:solidFill>
                  <a:srgbClr val="FF0000"/>
                </a:solidFill>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①大阪府中小企業信用保証協会・大阪市信用保証協会　 </a:t>
            </a:r>
            <a:r>
              <a:rPr lang="en-US" altLang="ja-JP" sz="1400" dirty="0" smtClean="0">
                <a:latin typeface="ＭＳ Ｐゴシック" panose="020B0600070205080204" pitchFamily="50" charset="-128"/>
                <a:ea typeface="ＭＳ Ｐゴシック" panose="020B0600070205080204" pitchFamily="50" charset="-128"/>
              </a:rPr>
              <a:t>131</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smtClean="0">
                <a:latin typeface="ＭＳ Ｐゴシック" panose="020B0600070205080204" pitchFamily="50" charset="-128"/>
                <a:ea typeface="ＭＳ Ｐゴシック" panose="020B0600070205080204" pitchFamily="50" charset="-128"/>
              </a:rPr>
              <a:t>　　　　②府立病院・市民病院の統合</a:t>
            </a:r>
            <a:r>
              <a:rPr lang="en-US" altLang="ja-JP" sz="1400" dirty="0" smtClean="0">
                <a:latin typeface="ＭＳ Ｐゴシック" panose="020B0600070205080204" pitchFamily="50" charset="-128"/>
                <a:ea typeface="ＭＳ Ｐゴシック" panose="020B0600070205080204" pitchFamily="50" charset="-128"/>
              </a:rPr>
              <a:t>			     135</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③大阪府立公衆衛生研究所・大阪市立環境科学研究所   </a:t>
            </a:r>
            <a:r>
              <a:rPr lang="en-US" altLang="ja-JP" sz="1400" dirty="0" smtClean="0">
                <a:latin typeface="ＭＳ Ｐゴシック" panose="020B0600070205080204" pitchFamily="50" charset="-128"/>
                <a:ea typeface="ＭＳ Ｐゴシック" panose="020B0600070205080204" pitchFamily="50" charset="-128"/>
              </a:rPr>
              <a:t>141</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smtClean="0">
                <a:latin typeface="ＭＳ Ｐゴシック" panose="020B0600070205080204" pitchFamily="50" charset="-128"/>
                <a:ea typeface="ＭＳ Ｐゴシック" panose="020B0600070205080204" pitchFamily="50" charset="-128"/>
              </a:rPr>
              <a:t>　　　　④府立大学・市立大学</a:t>
            </a:r>
            <a:r>
              <a:rPr lang="en-US" altLang="ja-JP" sz="1400" dirty="0" smtClean="0">
                <a:latin typeface="ＭＳ Ｐゴシック" panose="020B0600070205080204" pitchFamily="50" charset="-128"/>
                <a:ea typeface="ＭＳ Ｐゴシック" panose="020B0600070205080204" pitchFamily="50" charset="-128"/>
              </a:rPr>
              <a:t>			     146</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⑤その他の組織統合</a:t>
            </a:r>
            <a:r>
              <a:rPr lang="en-US" altLang="ja-JP" sz="1400" dirty="0" smtClean="0">
                <a:latin typeface="ＭＳ Ｐゴシック" panose="020B0600070205080204" pitchFamily="50" charset="-128"/>
                <a:ea typeface="ＭＳ Ｐゴシック" panose="020B0600070205080204" pitchFamily="50" charset="-128"/>
              </a:rPr>
              <a:t>			     152</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smtClean="0">
                <a:latin typeface="ＭＳ Ｐゴシック" panose="020B0600070205080204" pitchFamily="50" charset="-128"/>
                <a:ea typeface="ＭＳ Ｐゴシック" panose="020B0600070205080204" pitchFamily="50" charset="-128"/>
              </a:rPr>
              <a:t>　（６）事業連携</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①大阪府立中之島図書館・大阪市中央公会堂の連携</a:t>
            </a:r>
            <a:endParaRPr lang="en-US" altLang="ja-JP" sz="1400" dirty="0" smtClean="0">
              <a:latin typeface="ＭＳ Ｐゴシック" panose="020B0600070205080204" pitchFamily="50" charset="-128"/>
              <a:ea typeface="ＭＳ Ｐゴシック" panose="020B0600070205080204" pitchFamily="50" charset="-128"/>
            </a:endParaRPr>
          </a:p>
          <a:p>
            <a:r>
              <a:rPr lang="en-US" altLang="ja-JP" sz="1400" dirty="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				     157</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②その他の事業連携と事業移管</a:t>
            </a:r>
            <a:r>
              <a:rPr lang="en-US" altLang="ja-JP" sz="1400" dirty="0" smtClean="0">
                <a:latin typeface="ＭＳ Ｐゴシック" panose="020B0600070205080204" pitchFamily="50" charset="-128"/>
                <a:ea typeface="ＭＳ Ｐゴシック" panose="020B0600070205080204" pitchFamily="50" charset="-128"/>
              </a:rPr>
              <a:t>		     162</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pPr>
              <a:spcBef>
                <a:spcPts val="1200"/>
              </a:spcBef>
            </a:pPr>
            <a:r>
              <a:rPr lang="ja-JP" altLang="en-US" sz="1600" dirty="0" smtClean="0">
                <a:latin typeface="ＭＳ Ｐゴシック" panose="020B0600070205080204" pitchFamily="50" charset="-128"/>
                <a:ea typeface="ＭＳ Ｐゴシック" panose="020B0600070205080204" pitchFamily="50" charset="-128"/>
              </a:rPr>
              <a:t>参考資料</a:t>
            </a:r>
            <a:endParaRPr lang="en-US" altLang="ja-JP" sz="1600" dirty="0" smtClean="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－府庁</a:t>
            </a:r>
            <a:r>
              <a:rPr lang="ja-JP" altLang="en-US" sz="1400" dirty="0">
                <a:latin typeface="ＭＳ Ｐゴシック" panose="020B0600070205080204" pitchFamily="50" charset="-128"/>
                <a:ea typeface="ＭＳ Ｐゴシック" panose="020B0600070205080204" pitchFamily="50" charset="-128"/>
              </a:rPr>
              <a:t>に</a:t>
            </a:r>
            <a:r>
              <a:rPr lang="ja-JP" altLang="en-US" sz="1400" dirty="0" smtClean="0">
                <a:latin typeface="ＭＳ Ｐゴシック" panose="020B0600070205080204" pitchFamily="50" charset="-128"/>
                <a:ea typeface="ＭＳ Ｐゴシック" panose="020B0600070205080204" pitchFamily="50" charset="-128"/>
              </a:rPr>
              <a:t>おける改革の一覧、個票</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169</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221404" y="813721"/>
            <a:ext cx="3960440" cy="4416594"/>
          </a:xfrm>
          <a:prstGeom prst="rect">
            <a:avLst/>
          </a:prstGeom>
        </p:spPr>
        <p:txBody>
          <a:bodyPr wrap="square">
            <a:spAutoFit/>
          </a:bodyPr>
          <a:lstStyle/>
          <a:p>
            <a:pPr lvl="0"/>
            <a:r>
              <a:rPr lang="en-US" altLang="ja-JP" dirty="0" smtClean="0">
                <a:latin typeface="ＭＳ Ｐゴシック" panose="020B0600070205080204" pitchFamily="50" charset="-128"/>
                <a:ea typeface="ＭＳ Ｐゴシック" panose="020B0600070205080204" pitchFamily="50" charset="-128"/>
              </a:rPr>
              <a:t>Ⅰ</a:t>
            </a:r>
            <a:r>
              <a:rPr lang="ja-JP" altLang="en-US" dirty="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行財政改革</a:t>
            </a:r>
            <a:endParaRPr lang="en-US" altLang="ja-JP" dirty="0" smtClean="0">
              <a:latin typeface="ＭＳ Ｐゴシック" panose="020B0600070205080204" pitchFamily="50" charset="-128"/>
              <a:ea typeface="ＭＳ Ｐゴシック" panose="020B0600070205080204" pitchFamily="50" charset="-128"/>
            </a:endParaRPr>
          </a:p>
          <a:p>
            <a:pPr marL="182563" lvl="0">
              <a:spcBef>
                <a:spcPts val="600"/>
              </a:spcBef>
            </a:pPr>
            <a:r>
              <a:rPr lang="en-US" altLang="ja-JP" sz="1600" dirty="0" smtClean="0">
                <a:latin typeface="ＭＳ Ｐゴシック" panose="020B0600070205080204" pitchFamily="50" charset="-128"/>
                <a:ea typeface="ＭＳ Ｐゴシック" panose="020B0600070205080204" pitchFamily="50" charset="-128"/>
              </a:rPr>
              <a:t>【</a:t>
            </a:r>
            <a:r>
              <a:rPr lang="ja-JP" altLang="en-US" sz="1600" dirty="0" smtClean="0">
                <a:latin typeface="ＭＳ Ｐゴシック" panose="020B0600070205080204" pitchFamily="50" charset="-128"/>
                <a:ea typeface="ＭＳ Ｐゴシック" panose="020B0600070205080204" pitchFamily="50" charset="-128"/>
              </a:rPr>
              <a:t>財政</a:t>
            </a:r>
            <a:r>
              <a:rPr lang="en-US" altLang="ja-JP" sz="1600" dirty="0" smtClean="0">
                <a:latin typeface="ＭＳ Ｐゴシック" panose="020B0600070205080204" pitchFamily="50" charset="-128"/>
                <a:ea typeface="ＭＳ Ｐゴシック" panose="020B0600070205080204" pitchFamily="50" charset="-128"/>
              </a:rPr>
              <a:t>】</a:t>
            </a:r>
            <a:r>
              <a:rPr lang="en-US" altLang="ja-JP" sz="1600" dirty="0">
                <a:latin typeface="ＭＳ Ｐゴシック" panose="020B0600070205080204" pitchFamily="50" charset="-128"/>
                <a:ea typeface="ＭＳ Ｐゴシック" panose="020B0600070205080204" pitchFamily="50" charset="-128"/>
              </a:rPr>
              <a:t>	</a:t>
            </a:r>
            <a:r>
              <a:rPr lang="en-US" altLang="ja-JP" sz="1600" dirty="0" smtClean="0">
                <a:latin typeface="ＭＳ Ｐゴシック" panose="020B0600070205080204" pitchFamily="50" charset="-128"/>
                <a:ea typeface="ＭＳ Ｐゴシック" panose="020B0600070205080204" pitchFamily="50" charset="-128"/>
              </a:rPr>
              <a:t>		</a:t>
            </a:r>
          </a:p>
          <a:p>
            <a:pPr marL="182563" lvl="0"/>
            <a:r>
              <a:rPr lang="ja-JP" altLang="en-US" sz="1400" dirty="0" smtClean="0">
                <a:latin typeface="ＭＳ Ｐゴシック" panose="020B0600070205080204" pitchFamily="50" charset="-128"/>
                <a:ea typeface="ＭＳ Ｐゴシック" panose="020B0600070205080204" pitchFamily="50" charset="-128"/>
              </a:rPr>
              <a:t>（１）財政再建</a:t>
            </a:r>
            <a:r>
              <a:rPr lang="en-US" altLang="ja-JP" sz="14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a:latin typeface="ＭＳ Ｐゴシック" panose="020B0600070205080204" pitchFamily="50" charset="-128"/>
                <a:ea typeface="ＭＳ Ｐゴシック" panose="020B0600070205080204" pitchFamily="50" charset="-128"/>
              </a:rPr>
              <a:t>5</a:t>
            </a:r>
            <a:r>
              <a:rPr lang="ja-JP" altLang="en-US" sz="1400" dirty="0" smtClean="0">
                <a:latin typeface="ＭＳ Ｐゴシック" panose="020B0600070205080204" pitchFamily="50" charset="-128"/>
                <a:ea typeface="ＭＳ Ｐゴシック" panose="020B0600070205080204" pitchFamily="50" charset="-128"/>
              </a:rPr>
              <a:t>頁</a:t>
            </a:r>
            <a:r>
              <a:rPr lang="en-US" altLang="ja-JP" sz="1400" dirty="0" smtClean="0">
                <a:latin typeface="ＭＳ Ｐゴシック" panose="020B0600070205080204" pitchFamily="50" charset="-128"/>
                <a:ea typeface="ＭＳ Ｐゴシック" panose="020B0600070205080204" pitchFamily="50" charset="-128"/>
              </a:rPr>
              <a:t/>
            </a:r>
            <a:br>
              <a:rPr lang="en-US" altLang="ja-JP" sz="1400" dirty="0" smtClean="0">
                <a:latin typeface="ＭＳ Ｐゴシック" panose="020B0600070205080204" pitchFamily="50" charset="-128"/>
                <a:ea typeface="ＭＳ Ｐゴシック" panose="020B0600070205080204" pitchFamily="50" charset="-128"/>
              </a:rPr>
            </a:br>
            <a:r>
              <a:rPr lang="ja-JP" altLang="en-US" sz="1400" dirty="0">
                <a:latin typeface="ＭＳ Ｐゴシック" panose="020B0600070205080204" pitchFamily="50" charset="-128"/>
                <a:ea typeface="ＭＳ Ｐゴシック" panose="020B0600070205080204" pitchFamily="50" charset="-128"/>
              </a:rPr>
              <a:t>（２</a:t>
            </a:r>
            <a:r>
              <a:rPr lang="ja-JP" altLang="en-US" sz="1400" dirty="0" smtClean="0">
                <a:latin typeface="ＭＳ Ｐゴシック" panose="020B0600070205080204" pitchFamily="50" charset="-128"/>
                <a:ea typeface="ＭＳ Ｐゴシック" panose="020B0600070205080204" pitchFamily="50" charset="-128"/>
              </a:rPr>
              <a:t>）財務マネジメント</a:t>
            </a:r>
            <a:r>
              <a:rPr lang="en-US" altLang="ja-JP" sz="1400" dirty="0" smtClean="0">
                <a:latin typeface="ＭＳ Ｐゴシック" panose="020B0600070205080204" pitchFamily="50" charset="-128"/>
                <a:ea typeface="ＭＳ Ｐゴシック" panose="020B0600070205080204" pitchFamily="50" charset="-128"/>
              </a:rPr>
              <a:t>		15</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pPr marL="182563" lvl="0">
              <a:spcBef>
                <a:spcPts val="600"/>
              </a:spcBef>
            </a:pPr>
            <a:r>
              <a:rPr lang="en-US" altLang="ja-JP" sz="1600" dirty="0" smtClean="0">
                <a:latin typeface="ＭＳ Ｐゴシック" panose="020B0600070205080204" pitchFamily="50" charset="-128"/>
                <a:ea typeface="ＭＳ Ｐゴシック" panose="020B0600070205080204" pitchFamily="50" charset="-128"/>
              </a:rPr>
              <a:t>【</a:t>
            </a:r>
            <a:r>
              <a:rPr lang="ja-JP" altLang="en-US" sz="1600" dirty="0" smtClean="0">
                <a:latin typeface="ＭＳ Ｐゴシック" panose="020B0600070205080204" pitchFamily="50" charset="-128"/>
                <a:ea typeface="ＭＳ Ｐゴシック" panose="020B0600070205080204" pitchFamily="50" charset="-128"/>
              </a:rPr>
              <a:t>人事</a:t>
            </a:r>
            <a:r>
              <a:rPr lang="en-US" altLang="ja-JP" sz="1600" dirty="0" smtClean="0">
                <a:latin typeface="ＭＳ Ｐゴシック" panose="020B0600070205080204" pitchFamily="50" charset="-128"/>
                <a:ea typeface="ＭＳ Ｐゴシック" panose="020B0600070205080204" pitchFamily="50" charset="-128"/>
              </a:rPr>
              <a:t>】			</a:t>
            </a:r>
          </a:p>
          <a:p>
            <a:pPr marL="182563" lvl="0">
              <a:spcBef>
                <a:spcPts val="600"/>
              </a:spcBef>
            </a:pPr>
            <a:r>
              <a:rPr lang="ja-JP" altLang="en-US" sz="1400" dirty="0" smtClean="0">
                <a:latin typeface="ＭＳ Ｐゴシック" panose="020B0600070205080204" pitchFamily="50" charset="-128"/>
                <a:ea typeface="ＭＳ Ｐゴシック" panose="020B0600070205080204" pitchFamily="50" charset="-128"/>
              </a:rPr>
              <a:t>（３）人事・給与制度</a:t>
            </a:r>
            <a:r>
              <a:rPr lang="en-US" altLang="ja-JP" sz="1400" dirty="0" smtClean="0">
                <a:latin typeface="ＭＳ Ｐゴシック" panose="020B0600070205080204" pitchFamily="50" charset="-128"/>
                <a:ea typeface="ＭＳ Ｐゴシック" panose="020B0600070205080204" pitchFamily="50" charset="-128"/>
              </a:rPr>
              <a:t>		23</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pPr marL="182563"/>
            <a:r>
              <a:rPr lang="ja-JP" altLang="en-US" sz="1400" dirty="0" smtClean="0">
                <a:latin typeface="ＭＳ Ｐゴシック" panose="020B0600070205080204" pitchFamily="50" charset="-128"/>
                <a:ea typeface="ＭＳ Ｐゴシック" panose="020B0600070205080204" pitchFamily="50" charset="-128"/>
              </a:rPr>
              <a:t>（４）公募制度</a:t>
            </a:r>
            <a:r>
              <a:rPr lang="en-US" altLang="ja-JP" sz="1400" dirty="0" smtClean="0">
                <a:latin typeface="ＭＳ Ｐゴシック" panose="020B0600070205080204" pitchFamily="50" charset="-128"/>
                <a:ea typeface="ＭＳ Ｐゴシック" panose="020B0600070205080204" pitchFamily="50" charset="-128"/>
              </a:rPr>
              <a:t>		28</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strike="sngStrike" dirty="0" smtClean="0">
              <a:latin typeface="ＭＳ Ｐゴシック" panose="020B0600070205080204" pitchFamily="50" charset="-128"/>
              <a:ea typeface="ＭＳ Ｐゴシック" panose="020B0600070205080204" pitchFamily="50" charset="-128"/>
            </a:endParaRPr>
          </a:p>
          <a:p>
            <a:pPr lvl="0">
              <a:spcBef>
                <a:spcPts val="1800"/>
              </a:spcBef>
            </a:pPr>
            <a:r>
              <a:rPr lang="en-US" altLang="ja-JP" dirty="0" smtClean="0">
                <a:latin typeface="ＭＳ Ｐゴシック" panose="020B0600070205080204" pitchFamily="50" charset="-128"/>
                <a:ea typeface="ＭＳ Ｐゴシック" panose="020B0600070205080204" pitchFamily="50" charset="-128"/>
              </a:rPr>
              <a:t>Ⅱ</a:t>
            </a:r>
            <a:r>
              <a:rPr lang="ja-JP" altLang="en-US" dirty="0" smtClean="0">
                <a:latin typeface="ＭＳ Ｐゴシック" panose="020B0600070205080204" pitchFamily="50" charset="-128"/>
                <a:ea typeface="ＭＳ Ｐゴシック" panose="020B0600070205080204" pitchFamily="50" charset="-128"/>
              </a:rPr>
              <a:t>　業務執行の刷新</a:t>
            </a:r>
            <a:r>
              <a:rPr lang="en-US" altLang="ja-JP" dirty="0" smtClean="0">
                <a:latin typeface="ＭＳ Ｐゴシック" panose="020B0600070205080204" pitchFamily="50" charset="-128"/>
                <a:ea typeface="ＭＳ Ｐゴシック" panose="020B0600070205080204" pitchFamily="50" charset="-128"/>
              </a:rPr>
              <a:t>	</a:t>
            </a:r>
          </a:p>
          <a:p>
            <a:pPr marL="268288" lvl="0">
              <a:spcBef>
                <a:spcPts val="600"/>
              </a:spcBef>
            </a:pPr>
            <a:r>
              <a:rPr lang="ja-JP" altLang="en-US" sz="1400" dirty="0" smtClean="0">
                <a:latin typeface="ＭＳ Ｐゴシック" panose="020B0600070205080204" pitchFamily="50" charset="-128"/>
                <a:ea typeface="ＭＳ Ｐゴシック" panose="020B0600070205080204" pitchFamily="50" charset="-128"/>
              </a:rPr>
              <a:t>（１）サービス改善</a:t>
            </a:r>
            <a:r>
              <a:rPr lang="en-US" altLang="ja-JP" sz="1400" dirty="0" smtClean="0">
                <a:latin typeface="ＭＳ Ｐゴシック" panose="020B0600070205080204" pitchFamily="50" charset="-128"/>
                <a:ea typeface="ＭＳ Ｐゴシック" panose="020B0600070205080204" pitchFamily="50" charset="-128"/>
              </a:rPr>
              <a:t>		32</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pPr marL="268288" lvl="0"/>
            <a:r>
              <a:rPr lang="ja-JP" altLang="en-US" sz="1400" dirty="0" smtClean="0">
                <a:latin typeface="ＭＳ Ｐゴシック" panose="020B0600070205080204" pitchFamily="50" charset="-128"/>
                <a:ea typeface="ＭＳ Ｐゴシック" panose="020B0600070205080204" pitchFamily="50" charset="-128"/>
              </a:rPr>
              <a:t>（２）市町村への権限移譲</a:t>
            </a:r>
            <a:r>
              <a:rPr lang="en-US" altLang="ja-JP" sz="1400" dirty="0" smtClean="0">
                <a:latin typeface="ＭＳ Ｐゴシック" panose="020B0600070205080204" pitchFamily="50" charset="-128"/>
                <a:ea typeface="ＭＳ Ｐゴシック" panose="020B0600070205080204" pitchFamily="50" charset="-128"/>
              </a:rPr>
              <a:t>	51</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pPr marL="268288" lvl="0"/>
            <a:r>
              <a:rPr lang="ja-JP" altLang="en-US" sz="1400" dirty="0" smtClean="0">
                <a:latin typeface="ＭＳ Ｐゴシック" panose="020B0600070205080204" pitchFamily="50" charset="-128"/>
                <a:ea typeface="ＭＳ Ｐゴシック" panose="020B0600070205080204" pitchFamily="50" charset="-128"/>
              </a:rPr>
              <a:t>（３）補助金等の見直し</a:t>
            </a:r>
            <a:r>
              <a:rPr lang="en-US" altLang="ja-JP" sz="1400" dirty="0" smtClean="0">
                <a:latin typeface="ＭＳ Ｐゴシック" panose="020B0600070205080204" pitchFamily="50" charset="-128"/>
                <a:ea typeface="ＭＳ Ｐゴシック" panose="020B0600070205080204" pitchFamily="50" charset="-128"/>
              </a:rPr>
              <a:t>	54</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pPr marL="268288" lvl="0"/>
            <a:r>
              <a:rPr lang="ja-JP" altLang="en-US" sz="1400" dirty="0" smtClean="0">
                <a:latin typeface="ＭＳ Ｐゴシック" panose="020B0600070205080204" pitchFamily="50" charset="-128"/>
                <a:ea typeface="ＭＳ Ｐゴシック" panose="020B0600070205080204" pitchFamily="50" charset="-128"/>
              </a:rPr>
              <a:t>（４）府民利用施設の廃止・改革</a:t>
            </a:r>
            <a:r>
              <a:rPr lang="en-US" altLang="ja-JP" sz="1400" dirty="0" smtClean="0">
                <a:latin typeface="ＭＳ Ｐゴシック" panose="020B0600070205080204" pitchFamily="50" charset="-128"/>
                <a:ea typeface="ＭＳ Ｐゴシック" panose="020B0600070205080204" pitchFamily="50" charset="-128"/>
              </a:rPr>
              <a:t>	64</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a:p>
            <a:pPr>
              <a:spcBef>
                <a:spcPts val="1800"/>
              </a:spcBef>
            </a:pPr>
            <a:r>
              <a:rPr lang="en-US" altLang="ja-JP" dirty="0" smtClean="0">
                <a:latin typeface="ＭＳ Ｐゴシック" panose="020B0600070205080204" pitchFamily="50" charset="-128"/>
                <a:ea typeface="ＭＳ Ｐゴシック" panose="020B0600070205080204" pitchFamily="50" charset="-128"/>
              </a:rPr>
              <a:t>Ⅲ</a:t>
            </a:r>
            <a:r>
              <a:rPr lang="ja-JP" altLang="en-US" dirty="0">
                <a:latin typeface="ＭＳ Ｐゴシック" panose="020B0600070205080204" pitchFamily="50" charset="-128"/>
                <a:ea typeface="ＭＳ Ｐゴシック" panose="020B0600070205080204" pitchFamily="50" charset="-128"/>
              </a:rPr>
              <a:t>　経営形態の</a:t>
            </a:r>
            <a:r>
              <a:rPr lang="ja-JP" altLang="en-US" dirty="0" smtClean="0">
                <a:latin typeface="ＭＳ Ｐゴシック" panose="020B0600070205080204" pitchFamily="50" charset="-128"/>
                <a:ea typeface="ＭＳ Ｐゴシック" panose="020B0600070205080204" pitchFamily="50" charset="-128"/>
              </a:rPr>
              <a:t>見直し</a:t>
            </a:r>
            <a:r>
              <a:rPr lang="en-US" altLang="ja-JP" dirty="0" smtClean="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marL="268288">
              <a:spcBef>
                <a:spcPts val="600"/>
              </a:spcBef>
            </a:pPr>
            <a:r>
              <a:rPr lang="ja-JP" altLang="en-US" sz="1400" dirty="0" smtClean="0">
                <a:latin typeface="ＭＳ Ｐゴシック" panose="020B0600070205080204" pitchFamily="50" charset="-128"/>
                <a:ea typeface="ＭＳ Ｐゴシック" panose="020B0600070205080204" pitchFamily="50" charset="-128"/>
              </a:rPr>
              <a:t>（１）独立</a:t>
            </a:r>
            <a:r>
              <a:rPr lang="ja-JP" altLang="en-US" sz="1400" dirty="0">
                <a:latin typeface="ＭＳ Ｐゴシック" panose="020B0600070205080204" pitchFamily="50" charset="-128"/>
                <a:ea typeface="ＭＳ Ｐゴシック" panose="020B0600070205080204" pitchFamily="50" charset="-128"/>
              </a:rPr>
              <a:t>行政</a:t>
            </a:r>
            <a:r>
              <a:rPr lang="ja-JP" altLang="en-US" sz="1400" dirty="0" smtClean="0">
                <a:latin typeface="ＭＳ Ｐゴシック" panose="020B0600070205080204" pitchFamily="50" charset="-128"/>
                <a:ea typeface="ＭＳ Ｐゴシック" panose="020B0600070205080204" pitchFamily="50" charset="-128"/>
              </a:rPr>
              <a:t>法人化</a:t>
            </a:r>
            <a:r>
              <a:rPr lang="en-US" altLang="ja-JP" sz="1400" dirty="0" smtClean="0">
                <a:latin typeface="ＭＳ Ｐゴシック" panose="020B0600070205080204" pitchFamily="50" charset="-128"/>
                <a:ea typeface="ＭＳ Ｐゴシック" panose="020B0600070205080204" pitchFamily="50" charset="-128"/>
              </a:rPr>
              <a:t>		67</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a:latin typeface="ＭＳ Ｐゴシック" panose="020B0600070205080204" pitchFamily="50" charset="-128"/>
              <a:ea typeface="ＭＳ Ｐゴシック" panose="020B0600070205080204" pitchFamily="50" charset="-128"/>
            </a:endParaRPr>
          </a:p>
          <a:p>
            <a:pPr marL="268288"/>
            <a:r>
              <a:rPr lang="ja-JP" altLang="en-US" sz="1400" dirty="0" smtClean="0">
                <a:latin typeface="ＭＳ Ｐゴシック" panose="020B0600070205080204" pitchFamily="50" charset="-128"/>
                <a:ea typeface="ＭＳ Ｐゴシック" panose="020B0600070205080204" pitchFamily="50" charset="-128"/>
              </a:rPr>
              <a:t>（２）水道</a:t>
            </a:r>
            <a:r>
              <a:rPr lang="ja-JP" altLang="en-US" sz="1400" dirty="0">
                <a:latin typeface="ＭＳ Ｐゴシック" panose="020B0600070205080204" pitchFamily="50" charset="-128"/>
                <a:ea typeface="ＭＳ Ｐゴシック" panose="020B0600070205080204" pitchFamily="50" charset="-128"/>
              </a:rPr>
              <a:t>事業の</a:t>
            </a:r>
            <a:r>
              <a:rPr lang="ja-JP" altLang="en-US" sz="1400" dirty="0" smtClean="0">
                <a:latin typeface="ＭＳ Ｐゴシック" panose="020B0600070205080204" pitchFamily="50" charset="-128"/>
                <a:ea typeface="ＭＳ Ｐゴシック" panose="020B0600070205080204" pitchFamily="50" charset="-128"/>
              </a:rPr>
              <a:t>見直し</a:t>
            </a:r>
            <a:r>
              <a:rPr lang="en-US" altLang="ja-JP" sz="1400" dirty="0" smtClean="0">
                <a:latin typeface="ＭＳ Ｐゴシック" panose="020B0600070205080204" pitchFamily="50" charset="-128"/>
                <a:ea typeface="ＭＳ Ｐゴシック" panose="020B0600070205080204" pitchFamily="50" charset="-128"/>
              </a:rPr>
              <a:t>	71</a:t>
            </a:r>
            <a:r>
              <a:rPr lang="ja-JP" altLang="en-US" sz="1400" dirty="0" smtClean="0">
                <a:latin typeface="ＭＳ Ｐゴシック" panose="020B0600070205080204" pitchFamily="50" charset="-128"/>
                <a:ea typeface="ＭＳ Ｐゴシック" panose="020B0600070205080204" pitchFamily="50" charset="-128"/>
              </a:rPr>
              <a:t>頁</a:t>
            </a:r>
            <a:endParaRPr lang="en-US" altLang="ja-JP" sz="1400" dirty="0" smtClean="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3657215" y="263122"/>
            <a:ext cx="1538998" cy="400110"/>
          </a:xfrm>
          <a:prstGeom prst="rect">
            <a:avLst/>
          </a:prstGeom>
        </p:spPr>
        <p:txBody>
          <a:bodyPr wrap="square">
            <a:spAutoFit/>
          </a:bodyPr>
          <a:lstStyle/>
          <a:p>
            <a:pPr algn="dist"/>
            <a:r>
              <a:rPr lang="ja-JP" altLang="en-US" sz="2000" dirty="0" smtClean="0"/>
              <a:t>目次</a:t>
            </a:r>
            <a:endParaRPr lang="ja-JP" altLang="en-US" sz="2000" dirty="0" smtClean="0">
              <a:solidFill>
                <a:srgbClr val="FF0000"/>
              </a:solidFill>
            </a:endParaRPr>
          </a:p>
        </p:txBody>
      </p:sp>
      <p:sp>
        <p:nvSpPr>
          <p:cNvPr id="8" name="テキスト ボックス 7"/>
          <p:cNvSpPr txBox="1"/>
          <p:nvPr/>
        </p:nvSpPr>
        <p:spPr>
          <a:xfrm>
            <a:off x="8460432" y="6445454"/>
            <a:ext cx="683568" cy="369332"/>
          </a:xfrm>
          <a:prstGeom prst="rect">
            <a:avLst/>
          </a:prstGeom>
          <a:noFill/>
        </p:spPr>
        <p:txBody>
          <a:bodyPr wrap="square" rtlCol="0">
            <a:spAutoFit/>
          </a:bodyPr>
          <a:lstStyle/>
          <a:p>
            <a:pPr algn="r"/>
            <a:fld id="{9C53C868-FF21-494D-AF88-8B2AF852388B}" type="slidenum">
              <a:rPr kumimoji="1" lang="ja-JP" altLang="en-US" smtClean="0"/>
              <a:pPr algn="r"/>
              <a:t>1</a:t>
            </a:fld>
            <a:endParaRPr kumimoji="1" lang="ja-JP" altLang="en-US" dirty="0"/>
          </a:p>
        </p:txBody>
      </p:sp>
    </p:spTree>
    <p:extLst>
      <p:ext uri="{BB962C8B-B14F-4D97-AF65-F5344CB8AC3E}">
        <p14:creationId xmlns:p14="http://schemas.microsoft.com/office/powerpoint/2010/main" val="2328530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19</a:t>
            </a:fld>
            <a:endParaRPr kumimoji="1" lang="ja-JP" altLang="en-US" dirty="0"/>
          </a:p>
        </p:txBody>
      </p:sp>
      <p:sp>
        <p:nvSpPr>
          <p:cNvPr id="3" name="正方形/長方形 2"/>
          <p:cNvSpPr/>
          <p:nvPr/>
        </p:nvSpPr>
        <p:spPr>
          <a:xfrm>
            <a:off x="467544" y="782491"/>
            <a:ext cx="8334672" cy="1077218"/>
          </a:xfrm>
          <a:prstGeom prst="rect">
            <a:avLst/>
          </a:prstGeom>
        </p:spPr>
        <p:txBody>
          <a:bodyPr wrap="square">
            <a:spAutoFit/>
          </a:bodyPr>
          <a:lstStyle/>
          <a:p>
            <a:r>
              <a:rPr lang="ja-JP" altLang="en-US" sz="1600" dirty="0"/>
              <a:t>広告事業、</a:t>
            </a:r>
            <a:r>
              <a:rPr lang="ja-JP" altLang="en-US" sz="1600" dirty="0" smtClean="0"/>
              <a:t>ネーミングライツによる収入は、</a:t>
            </a:r>
            <a:r>
              <a:rPr lang="en-US" altLang="ja-JP" sz="1600" dirty="0"/>
              <a:t>2010</a:t>
            </a:r>
            <a:r>
              <a:rPr lang="ja-JP" altLang="en-US" sz="1600" dirty="0" smtClean="0"/>
              <a:t>年度</a:t>
            </a:r>
            <a:r>
              <a:rPr lang="en-US" altLang="ja-JP" sz="1600" dirty="0" smtClean="0"/>
              <a:t>5,190</a:t>
            </a:r>
            <a:r>
              <a:rPr lang="ja-JP" altLang="en-US" sz="1600" dirty="0"/>
              <a:t>万</a:t>
            </a:r>
            <a:r>
              <a:rPr lang="ja-JP" altLang="en-US" sz="1600" dirty="0" smtClean="0"/>
              <a:t>円に比べ</a:t>
            </a:r>
            <a:r>
              <a:rPr lang="en-US" altLang="ja-JP" sz="1600" dirty="0" smtClean="0"/>
              <a:t>2012</a:t>
            </a:r>
            <a:r>
              <a:rPr lang="ja-JP" altLang="en-US" sz="1600" dirty="0" smtClean="0"/>
              <a:t>年度に</a:t>
            </a:r>
            <a:r>
              <a:rPr lang="en-US" altLang="ja-JP" sz="1600" dirty="0" smtClean="0"/>
              <a:t>8,374</a:t>
            </a:r>
            <a:r>
              <a:rPr lang="ja-JP" altLang="en-US" sz="1600" dirty="0" smtClean="0"/>
              <a:t>万円と</a:t>
            </a:r>
            <a:r>
              <a:rPr lang="en-US" altLang="ja-JP" sz="1600" dirty="0" smtClean="0"/>
              <a:t>1.6</a:t>
            </a:r>
            <a:r>
              <a:rPr lang="ja-JP" altLang="en-US" sz="1600" dirty="0" smtClean="0"/>
              <a:t>倍に。</a:t>
            </a:r>
            <a:endParaRPr lang="en-US" altLang="ja-JP" sz="1600" dirty="0" smtClean="0"/>
          </a:p>
          <a:p>
            <a:r>
              <a:rPr lang="ja-JP" altLang="en-US" sz="1600" dirty="0" smtClean="0"/>
              <a:t>特にネーミングライツは府立体育館のネーミングライツが決まったこと等により</a:t>
            </a:r>
            <a:r>
              <a:rPr lang="en-US" altLang="ja-JP" sz="1600" dirty="0" smtClean="0"/>
              <a:t>54</a:t>
            </a:r>
            <a:r>
              <a:rPr lang="ja-JP" altLang="en-US" sz="1600" dirty="0" smtClean="0"/>
              <a:t>倍となった。</a:t>
            </a:r>
            <a:endParaRPr lang="en-US" altLang="ja-JP" sz="1600" dirty="0" smtClean="0"/>
          </a:p>
          <a:p>
            <a:r>
              <a:rPr lang="ja-JP" altLang="en-US" sz="1600" dirty="0" smtClean="0"/>
              <a:t>（</a:t>
            </a:r>
            <a:r>
              <a:rPr lang="en-US" altLang="ja-JP" sz="1600" dirty="0" smtClean="0"/>
              <a:t>2010</a:t>
            </a:r>
            <a:r>
              <a:rPr lang="ja-JP" altLang="en-US" sz="1600" dirty="0" smtClean="0"/>
              <a:t>年度 </a:t>
            </a:r>
            <a:r>
              <a:rPr lang="en-US" altLang="ja-JP" sz="1600" dirty="0" smtClean="0"/>
              <a:t>53</a:t>
            </a:r>
            <a:r>
              <a:rPr lang="ja-JP" altLang="en-US" sz="1600" dirty="0" smtClean="0"/>
              <a:t>万円⇒</a:t>
            </a:r>
            <a:r>
              <a:rPr lang="en-US" altLang="ja-JP" sz="1600" dirty="0" smtClean="0"/>
              <a:t>2012</a:t>
            </a:r>
            <a:r>
              <a:rPr lang="ja-JP" altLang="en-US" sz="1600" dirty="0" smtClean="0"/>
              <a:t>年度 </a:t>
            </a:r>
            <a:r>
              <a:rPr lang="en-US" altLang="ja-JP" sz="1600" dirty="0" smtClean="0"/>
              <a:t>2,864</a:t>
            </a:r>
            <a:r>
              <a:rPr lang="ja-JP" altLang="en-US" sz="1600" dirty="0" smtClean="0"/>
              <a:t>万円）</a:t>
            </a:r>
            <a:endParaRPr lang="ja-JP" altLang="en-US" sz="1600" dirty="0"/>
          </a:p>
        </p:txBody>
      </p:sp>
      <p:sp>
        <p:nvSpPr>
          <p:cNvPr id="16" name="テキスト ボックス 15"/>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２．（７）</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875296150"/>
              </p:ext>
            </p:extLst>
          </p:nvPr>
        </p:nvGraphicFramePr>
        <p:xfrm>
          <a:off x="4427984" y="2148282"/>
          <a:ext cx="4590256" cy="3291840"/>
        </p:xfrm>
        <a:graphic>
          <a:graphicData uri="http://schemas.openxmlformats.org/drawingml/2006/table">
            <a:tbl>
              <a:tblPr firstRow="1" bandRow="1">
                <a:tableStyleId>{7DF18680-E054-41AD-8BC1-D1AEF772440D}</a:tableStyleId>
              </a:tblPr>
              <a:tblGrid>
                <a:gridCol w="648072">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1205880">
                  <a:extLst>
                    <a:ext uri="{9D8B030D-6E8A-4147-A177-3AD203B41FA5}">
                      <a16:colId xmlns:a16="http://schemas.microsoft.com/office/drawing/2014/main" val="20002"/>
                    </a:ext>
                  </a:extLst>
                </a:gridCol>
              </a:tblGrid>
              <a:tr h="251460">
                <a:tc gridSpan="3">
                  <a:txBody>
                    <a:bodyPr/>
                    <a:lstStyle/>
                    <a:p>
                      <a:pPr algn="ctr"/>
                      <a:r>
                        <a:rPr kumimoji="1" lang="ja-JP" altLang="en-US" sz="1050" dirty="0" smtClean="0">
                          <a:latin typeface="ＭＳ Ｐゴシック" panose="020B0600070205080204" pitchFamily="50" charset="-128"/>
                          <a:ea typeface="ＭＳ Ｐゴシック" panose="020B0600070205080204" pitchFamily="50" charset="-128"/>
                        </a:rPr>
                        <a:t>主な契約事例</a:t>
                      </a:r>
                      <a:endParaRPr kumimoji="1" lang="ja-JP" altLang="en-US"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50800">
                <a:tc>
                  <a:txBody>
                    <a:bodyPr/>
                    <a:lstStyle/>
                    <a:p>
                      <a:pPr algn="l"/>
                      <a:r>
                        <a:rPr kumimoji="1" lang="en-US" altLang="ja-JP" sz="1050" dirty="0" smtClean="0">
                          <a:latin typeface="ＭＳ Ｐゴシック" panose="020B0600070205080204" pitchFamily="50" charset="-128"/>
                          <a:ea typeface="ＭＳ Ｐゴシック" panose="020B0600070205080204" pitchFamily="50" charset="-128"/>
                        </a:rPr>
                        <a:t>2005</a:t>
                      </a:r>
                      <a:r>
                        <a:rPr kumimoji="1" lang="ja-JP" altLang="en-US" sz="1050" dirty="0" smtClean="0">
                          <a:latin typeface="ＭＳ Ｐゴシック" panose="020B0600070205080204" pitchFamily="50" charset="-128"/>
                          <a:ea typeface="ＭＳ Ｐゴシック" panose="020B0600070205080204" pitchFamily="50" charset="-128"/>
                        </a:rPr>
                        <a:t>年</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ＭＳ Ｐゴシック" panose="020B0600070205080204" pitchFamily="50" charset="-128"/>
                          <a:ea typeface="ＭＳ Ｐゴシック" panose="020B0600070205080204" pitchFamily="50" charset="-128"/>
                        </a:rPr>
                        <a:t>パスポートセンター壁面広告の掲出、企業チラシラックの設置</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ＭＳ Ｐゴシック" panose="020B0600070205080204" pitchFamily="50" charset="-128"/>
                          <a:ea typeface="ＭＳ Ｐゴシック" panose="020B0600070205080204" pitchFamily="50" charset="-128"/>
                        </a:rPr>
                        <a:t>214</a:t>
                      </a:r>
                      <a:r>
                        <a:rPr kumimoji="1" lang="ja-JP" altLang="en-US" sz="1050" dirty="0" smtClean="0">
                          <a:latin typeface="ＭＳ Ｐゴシック" panose="020B0600070205080204" pitchFamily="50" charset="-128"/>
                          <a:ea typeface="ＭＳ Ｐゴシック" panose="020B0600070205080204" pitchFamily="50" charset="-128"/>
                        </a:rPr>
                        <a:t>万円</a:t>
                      </a:r>
                    </a:p>
                    <a:p>
                      <a:r>
                        <a:rPr kumimoji="1" lang="en-US" altLang="ja-JP" sz="1050" dirty="0" smtClean="0">
                          <a:latin typeface="ＭＳ Ｐゴシック" panose="020B0600070205080204" pitchFamily="50" charset="-128"/>
                          <a:ea typeface="ＭＳ Ｐゴシック" panose="020B0600070205080204" pitchFamily="50" charset="-128"/>
                        </a:rPr>
                        <a:t>※</a:t>
                      </a:r>
                      <a:r>
                        <a:rPr kumimoji="1" lang="ja-JP" altLang="en-US" sz="1050" dirty="0" smtClean="0">
                          <a:latin typeface="ＭＳ Ｐゴシック" panose="020B0600070205080204" pitchFamily="50" charset="-128"/>
                          <a:ea typeface="ＭＳ Ｐゴシック" panose="020B0600070205080204" pitchFamily="50" charset="-128"/>
                        </a:rPr>
                        <a:t>全国初</a:t>
                      </a:r>
                      <a:endParaRPr kumimoji="1" lang="ja-JP" altLang="en-US"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0800">
                <a:tc>
                  <a:txBody>
                    <a:bodyPr/>
                    <a:lstStyle/>
                    <a:p>
                      <a:pPr algn="l"/>
                      <a:endParaRPr kumimoji="1" lang="ja-JP" altLang="en-US" sz="105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ＭＳ Ｐゴシック" panose="020B0600070205080204" pitchFamily="50" charset="-128"/>
                          <a:ea typeface="ＭＳ Ｐゴシック" panose="020B0600070205080204" pitchFamily="50" charset="-128"/>
                        </a:rPr>
                        <a:t>府ホームページへのバナー広告掲載</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1050" dirty="0" smtClean="0">
                          <a:latin typeface="ＭＳ Ｐゴシック" panose="020B0600070205080204" pitchFamily="50" charset="-128"/>
                          <a:ea typeface="ＭＳ Ｐゴシック" panose="020B0600070205080204" pitchFamily="50" charset="-128"/>
                        </a:rPr>
                        <a:t>895</a:t>
                      </a:r>
                      <a:r>
                        <a:rPr kumimoji="1" lang="ja-JP" altLang="en-US" sz="1050" dirty="0" smtClean="0">
                          <a:latin typeface="ＭＳ Ｐゴシック" panose="020B0600070205080204" pitchFamily="50" charset="-128"/>
                          <a:ea typeface="ＭＳ Ｐゴシック" panose="020B0600070205080204" pitchFamily="50" charset="-128"/>
                        </a:rPr>
                        <a:t>万円</a:t>
                      </a:r>
                      <a:endParaRPr kumimoji="1" lang="en-US" altLang="ja-JP" sz="1050" dirty="0" smtClean="0">
                        <a:latin typeface="ＭＳ Ｐゴシック" panose="020B0600070205080204" pitchFamily="50" charset="-128"/>
                        <a:ea typeface="ＭＳ Ｐゴシック" panose="020B0600070205080204" pitchFamily="50" charset="-128"/>
                      </a:endParaRPr>
                    </a:p>
                    <a:p>
                      <a:r>
                        <a:rPr kumimoji="1" lang="en-US" altLang="ja-JP" sz="1050" dirty="0" smtClean="0">
                          <a:latin typeface="ＭＳ Ｐゴシック" panose="020B0600070205080204" pitchFamily="50" charset="-128"/>
                          <a:ea typeface="ＭＳ Ｐゴシック" panose="020B0600070205080204" pitchFamily="50" charset="-128"/>
                        </a:rPr>
                        <a:t>※</a:t>
                      </a:r>
                      <a:r>
                        <a:rPr kumimoji="1" lang="ja-JP" altLang="en-US" sz="1050" dirty="0" smtClean="0">
                          <a:latin typeface="ＭＳ Ｐゴシック" panose="020B0600070205080204" pitchFamily="50" charset="-128"/>
                          <a:ea typeface="ＭＳ Ｐゴシック" panose="020B0600070205080204" pitchFamily="50" charset="-128"/>
                        </a:rPr>
                        <a:t>都道府県</a:t>
                      </a:r>
                      <a:r>
                        <a:rPr kumimoji="1" lang="en-US" altLang="ja-JP" sz="1050" dirty="0" smtClean="0">
                          <a:latin typeface="ＭＳ Ｐゴシック" panose="020B0600070205080204" pitchFamily="50" charset="-128"/>
                          <a:ea typeface="ＭＳ Ｐゴシック" panose="020B0600070205080204" pitchFamily="50" charset="-128"/>
                        </a:rPr>
                        <a:t>2</a:t>
                      </a:r>
                      <a:r>
                        <a:rPr kumimoji="1" lang="ja-JP" altLang="en-US" sz="1050" dirty="0" smtClean="0">
                          <a:latin typeface="ＭＳ Ｐゴシック" panose="020B0600070205080204" pitchFamily="50" charset="-128"/>
                          <a:ea typeface="ＭＳ Ｐゴシック" panose="020B0600070205080204" pitchFamily="50" charset="-128"/>
                        </a:rPr>
                        <a:t>例目</a:t>
                      </a:r>
                      <a:endParaRPr kumimoji="1" lang="ja-JP" altLang="en-US"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50800">
                <a:tc>
                  <a:txBody>
                    <a:bodyPr/>
                    <a:lstStyle/>
                    <a:p>
                      <a:pPr algn="l"/>
                      <a:r>
                        <a:rPr kumimoji="1" lang="en-US" altLang="ja-JP" sz="1050" dirty="0" smtClean="0">
                          <a:latin typeface="ＭＳ Ｐゴシック" panose="020B0600070205080204" pitchFamily="50" charset="-128"/>
                          <a:ea typeface="ＭＳ Ｐゴシック" panose="020B0600070205080204" pitchFamily="50" charset="-128"/>
                        </a:rPr>
                        <a:t>2008</a:t>
                      </a:r>
                      <a:r>
                        <a:rPr kumimoji="1" lang="ja-JP" altLang="en-US" sz="1050" dirty="0" smtClean="0">
                          <a:latin typeface="ＭＳ Ｐゴシック" panose="020B0600070205080204" pitchFamily="50" charset="-128"/>
                          <a:ea typeface="ＭＳ Ｐゴシック" panose="020B0600070205080204" pitchFamily="50" charset="-128"/>
                        </a:rPr>
                        <a:t>年</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ＭＳ Ｐゴシック" panose="020B0600070205080204" pitchFamily="50" charset="-128"/>
                          <a:ea typeface="ＭＳ Ｐゴシック" panose="020B0600070205080204" pitchFamily="50" charset="-128"/>
                        </a:rPr>
                        <a:t>流入車規制適合車等標章交付請求書写しに広告掲載</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1050" dirty="0" smtClean="0">
                          <a:latin typeface="ＭＳ Ｐゴシック" panose="020B0600070205080204" pitchFamily="50" charset="-128"/>
                          <a:ea typeface="ＭＳ Ｐゴシック" panose="020B0600070205080204" pitchFamily="50" charset="-128"/>
                        </a:rPr>
                        <a:t>23</a:t>
                      </a:r>
                      <a:r>
                        <a:rPr kumimoji="1" lang="ja-JP" altLang="en-US" sz="1050" dirty="0" smtClean="0">
                          <a:latin typeface="ＭＳ Ｐゴシック" panose="020B0600070205080204" pitchFamily="50" charset="-128"/>
                          <a:ea typeface="ＭＳ Ｐゴシック" panose="020B0600070205080204" pitchFamily="50" charset="-128"/>
                        </a:rPr>
                        <a:t>万円</a:t>
                      </a:r>
                      <a:endParaRPr kumimoji="1" lang="ja-JP" altLang="en-US"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50800">
                <a:tc>
                  <a:txBody>
                    <a:bodyPr/>
                    <a:lstStyle/>
                    <a:p>
                      <a:pPr algn="l"/>
                      <a:r>
                        <a:rPr kumimoji="1" lang="en-US" altLang="ja-JP" sz="1050" dirty="0" smtClean="0">
                          <a:latin typeface="ＭＳ Ｐゴシック" panose="020B0600070205080204" pitchFamily="50" charset="-128"/>
                          <a:ea typeface="ＭＳ Ｐゴシック" panose="020B0600070205080204" pitchFamily="50" charset="-128"/>
                        </a:rPr>
                        <a:t>2010</a:t>
                      </a:r>
                      <a:r>
                        <a:rPr kumimoji="1" lang="ja-JP" altLang="en-US" sz="1050" dirty="0" smtClean="0">
                          <a:latin typeface="ＭＳ Ｐゴシック" panose="020B0600070205080204" pitchFamily="50" charset="-128"/>
                          <a:ea typeface="ＭＳ Ｐゴシック" panose="020B0600070205080204" pitchFamily="50" charset="-128"/>
                        </a:rPr>
                        <a:t>年</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ＭＳ Ｐゴシック" panose="020B0600070205080204" pitchFamily="50" charset="-128"/>
                          <a:ea typeface="ＭＳ Ｐゴシック" panose="020B0600070205080204" pitchFamily="50" charset="-128"/>
                        </a:rPr>
                        <a:t>歩道橋命名権を締結</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ＭＳ Ｐゴシック" panose="020B0600070205080204" pitchFamily="50" charset="-128"/>
                          <a:ea typeface="ＭＳ Ｐゴシック" panose="020B0600070205080204" pitchFamily="50" charset="-128"/>
                        </a:rPr>
                        <a:t>45</a:t>
                      </a:r>
                      <a:r>
                        <a:rPr kumimoji="1" lang="ja-JP" altLang="en-US" sz="1050" dirty="0" smtClean="0">
                          <a:latin typeface="ＭＳ Ｐゴシック" panose="020B0600070205080204" pitchFamily="50" charset="-128"/>
                          <a:ea typeface="ＭＳ Ｐゴシック" panose="020B0600070205080204" pitchFamily="50" charset="-128"/>
                        </a:rPr>
                        <a:t>万円</a:t>
                      </a:r>
                      <a:endParaRPr kumimoji="1" lang="en-US" altLang="ja-JP" sz="1050" dirty="0" smtClean="0">
                        <a:latin typeface="ＭＳ Ｐゴシック" panose="020B0600070205080204" pitchFamily="50" charset="-128"/>
                        <a:ea typeface="ＭＳ Ｐゴシック" panose="020B060007020508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ＭＳ Ｐゴシック" panose="020B0600070205080204" pitchFamily="50" charset="-128"/>
                          <a:ea typeface="ＭＳ Ｐゴシック" panose="020B0600070205080204" pitchFamily="50" charset="-128"/>
                        </a:rPr>
                        <a:t>※</a:t>
                      </a:r>
                      <a:r>
                        <a:rPr kumimoji="1" lang="ja-JP" altLang="en-US" sz="1050" dirty="0" smtClean="0">
                          <a:latin typeface="ＭＳ Ｐゴシック" panose="020B0600070205080204" pitchFamily="50" charset="-128"/>
                          <a:ea typeface="ＭＳ Ｐゴシック" panose="020B0600070205080204" pitchFamily="50" charset="-128"/>
                        </a:rPr>
                        <a:t>全国初</a:t>
                      </a:r>
                      <a:endParaRPr kumimoji="1" lang="ja-JP" altLang="en-US"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50800">
                <a:tc>
                  <a:txBody>
                    <a:bodyPr/>
                    <a:lstStyle/>
                    <a:p>
                      <a:pPr algn="l"/>
                      <a:r>
                        <a:rPr kumimoji="1" lang="en-US" altLang="ja-JP" sz="1050" dirty="0" smtClean="0">
                          <a:latin typeface="ＭＳ Ｐゴシック" panose="020B0600070205080204" pitchFamily="50" charset="-128"/>
                          <a:ea typeface="ＭＳ Ｐゴシック" panose="020B0600070205080204" pitchFamily="50" charset="-128"/>
                        </a:rPr>
                        <a:t>2012</a:t>
                      </a:r>
                      <a:r>
                        <a:rPr kumimoji="1" lang="ja-JP" altLang="en-US" sz="1050" dirty="0" smtClean="0">
                          <a:latin typeface="ＭＳ Ｐゴシック" panose="020B0600070205080204" pitchFamily="50" charset="-128"/>
                          <a:ea typeface="ＭＳ Ｐゴシック" panose="020B0600070205080204" pitchFamily="50" charset="-128"/>
                        </a:rPr>
                        <a:t>年</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ＭＳ Ｐゴシック" panose="020B0600070205080204" pitchFamily="50" charset="-128"/>
                          <a:ea typeface="ＭＳ Ｐゴシック" panose="020B0600070205080204" pitchFamily="50" charset="-128"/>
                        </a:rPr>
                        <a:t>大阪府立体育会館の命名権締結</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ＭＳ Ｐゴシック" panose="020B0600070205080204" pitchFamily="50" charset="-128"/>
                          <a:ea typeface="ＭＳ Ｐゴシック" panose="020B0600070205080204" pitchFamily="50" charset="-128"/>
                        </a:rPr>
                        <a:t>（</a:t>
                      </a:r>
                      <a:r>
                        <a:rPr kumimoji="1" lang="en-US" altLang="ja-JP" sz="1050" dirty="0" smtClean="0">
                          <a:latin typeface="ＭＳ Ｐゴシック" panose="020B0600070205080204" pitchFamily="50" charset="-128"/>
                          <a:ea typeface="ＭＳ Ｐゴシック" panose="020B0600070205080204" pitchFamily="50" charset="-128"/>
                        </a:rPr>
                        <a:t>BODYMAKER</a:t>
                      </a:r>
                      <a:r>
                        <a:rPr kumimoji="1" lang="ja-JP" altLang="en-US" sz="1050" dirty="0" smtClean="0">
                          <a:latin typeface="ＭＳ Ｐゴシック" panose="020B0600070205080204" pitchFamily="50" charset="-128"/>
                          <a:ea typeface="ＭＳ Ｐゴシック" panose="020B0600070205080204" pitchFamily="50" charset="-128"/>
                        </a:rPr>
                        <a:t>　</a:t>
                      </a:r>
                      <a:r>
                        <a:rPr kumimoji="1" lang="en-US" altLang="ja-JP" sz="1050" dirty="0" smtClean="0">
                          <a:latin typeface="ＭＳ Ｐゴシック" panose="020B0600070205080204" pitchFamily="50" charset="-128"/>
                          <a:ea typeface="ＭＳ Ｐゴシック" panose="020B0600070205080204" pitchFamily="50" charset="-128"/>
                        </a:rPr>
                        <a:t>COROSSEUM</a:t>
                      </a:r>
                      <a:r>
                        <a:rPr kumimoji="1" lang="ja-JP" altLang="en-US" sz="1050" dirty="0" smtClean="0">
                          <a:latin typeface="ＭＳ Ｐゴシック" panose="020B0600070205080204" pitchFamily="50" charset="-128"/>
                          <a:ea typeface="ＭＳ Ｐゴシック" panose="020B0600070205080204" pitchFamily="50" charset="-128"/>
                        </a:rPr>
                        <a:t>）</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ＭＳ Ｐゴシック" panose="020B0600070205080204" pitchFamily="50" charset="-128"/>
                          <a:ea typeface="ＭＳ Ｐゴシック" panose="020B0600070205080204" pitchFamily="50" charset="-128"/>
                        </a:rPr>
                        <a:t>2625</a:t>
                      </a:r>
                      <a:r>
                        <a:rPr kumimoji="1" lang="ja-JP" altLang="en-US" sz="1050" dirty="0" smtClean="0">
                          <a:latin typeface="ＭＳ Ｐゴシック" panose="020B0600070205080204" pitchFamily="50" charset="-128"/>
                          <a:ea typeface="ＭＳ Ｐゴシック" panose="020B0600070205080204" pitchFamily="50" charset="-128"/>
                        </a:rPr>
                        <a:t>万円</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50800">
                <a:tc>
                  <a:txBody>
                    <a:bodyPr/>
                    <a:lstStyle/>
                    <a:p>
                      <a:pPr algn="l"/>
                      <a:endParaRPr kumimoji="1" lang="ja-JP" altLang="en-US" sz="105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ＭＳ Ｐゴシック" panose="020B0600070205080204" pitchFamily="50" charset="-128"/>
                          <a:ea typeface="ＭＳ Ｐゴシック" panose="020B0600070205080204" pitchFamily="50" charset="-128"/>
                        </a:rPr>
                        <a:t>千里中央駅連絡通路（府道大阪中央環状線）に広告を掲出</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ＭＳ Ｐゴシック" panose="020B0600070205080204" pitchFamily="50" charset="-128"/>
                          <a:ea typeface="ＭＳ Ｐゴシック" panose="020B0600070205080204" pitchFamily="50" charset="-128"/>
                        </a:rPr>
                        <a:t>55</a:t>
                      </a:r>
                      <a:r>
                        <a:rPr kumimoji="1" lang="ja-JP" altLang="en-US" sz="1050" dirty="0" smtClean="0">
                          <a:latin typeface="ＭＳ Ｐゴシック" panose="020B0600070205080204" pitchFamily="50" charset="-128"/>
                          <a:ea typeface="ＭＳ Ｐゴシック" panose="020B0600070205080204" pitchFamily="50" charset="-128"/>
                        </a:rPr>
                        <a:t>万円</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50800">
                <a:tc>
                  <a:txBody>
                    <a:bodyPr/>
                    <a:lstStyle/>
                    <a:p>
                      <a:pPr algn="l"/>
                      <a:r>
                        <a:rPr kumimoji="1" lang="en-US" altLang="ja-JP" sz="1050" dirty="0" smtClean="0">
                          <a:latin typeface="ＭＳ Ｐゴシック" panose="020B0600070205080204" pitchFamily="50" charset="-128"/>
                          <a:ea typeface="ＭＳ Ｐゴシック" panose="020B0600070205080204" pitchFamily="50" charset="-128"/>
                        </a:rPr>
                        <a:t>2013</a:t>
                      </a:r>
                      <a:r>
                        <a:rPr kumimoji="1" lang="ja-JP" altLang="en-US" sz="1050" dirty="0" smtClean="0">
                          <a:latin typeface="ＭＳ Ｐゴシック" panose="020B0600070205080204" pitchFamily="50" charset="-128"/>
                          <a:ea typeface="ＭＳ Ｐゴシック" panose="020B0600070205080204" pitchFamily="50" charset="-128"/>
                        </a:rPr>
                        <a:t>年</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smtClean="0">
                          <a:latin typeface="ＭＳ Ｐゴシック" panose="020B0600070205080204" pitchFamily="50" charset="-128"/>
                          <a:ea typeface="ＭＳ Ｐゴシック" panose="020B0600070205080204" pitchFamily="50" charset="-128"/>
                        </a:rPr>
                        <a:t>歩道橋命名権　合計</a:t>
                      </a:r>
                      <a:r>
                        <a:rPr kumimoji="1" lang="en-US" altLang="zh-TW" sz="1050" dirty="0" smtClean="0">
                          <a:latin typeface="ＭＳ Ｐゴシック" panose="020B0600070205080204" pitchFamily="50" charset="-128"/>
                          <a:ea typeface="ＭＳ Ｐゴシック" panose="020B0600070205080204" pitchFamily="50" charset="-128"/>
                        </a:rPr>
                        <a:t>10</a:t>
                      </a:r>
                      <a:r>
                        <a:rPr kumimoji="1" lang="zh-TW" altLang="en-US" sz="1050" dirty="0" smtClean="0">
                          <a:latin typeface="ＭＳ Ｐゴシック" panose="020B0600070205080204" pitchFamily="50" charset="-128"/>
                          <a:ea typeface="ＭＳ Ｐゴシック" panose="020B0600070205080204" pitchFamily="50" charset="-128"/>
                        </a:rPr>
                        <a:t>件</a:t>
                      </a:r>
                      <a:endParaRPr kumimoji="1" lang="en-US" altLang="zh-TW" sz="1050" dirty="0" smtClean="0">
                        <a:latin typeface="ＭＳ Ｐゴシック" panose="020B0600070205080204" pitchFamily="50" charset="-128"/>
                        <a:ea typeface="ＭＳ Ｐゴシック" panose="020B060007020508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ＭＳ Ｐゴシック" panose="020B0600070205080204" pitchFamily="50" charset="-128"/>
                          <a:ea typeface="ＭＳ Ｐゴシック" panose="020B0600070205080204" pitchFamily="50" charset="-128"/>
                        </a:rPr>
                        <a:t>2011.1</a:t>
                      </a:r>
                      <a:r>
                        <a:rPr kumimoji="1" lang="ja-JP" altLang="en-US" sz="1050" dirty="0" smtClean="0">
                          <a:latin typeface="ＭＳ Ｐゴシック" panose="020B0600070205080204" pitchFamily="50" charset="-128"/>
                          <a:ea typeface="ＭＳ Ｐゴシック" panose="020B0600070205080204" pitchFamily="50" charset="-128"/>
                        </a:rPr>
                        <a:t>～随時募集に切替</a:t>
                      </a:r>
                      <a:endParaRPr kumimoji="1" lang="zh-TW" altLang="en-US" sz="105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ＭＳ Ｐゴシック" panose="020B0600070205080204" pitchFamily="50" charset="-128"/>
                          <a:ea typeface="ＭＳ Ｐゴシック" panose="020B0600070205080204" pitchFamily="50" charset="-128"/>
                        </a:rPr>
                        <a:t>計</a:t>
                      </a:r>
                      <a:r>
                        <a:rPr kumimoji="1" lang="en-US" altLang="zh-TW" sz="1050" dirty="0" smtClean="0">
                          <a:latin typeface="ＭＳ Ｐゴシック" panose="020B0600070205080204" pitchFamily="50" charset="-128"/>
                          <a:ea typeface="ＭＳ Ｐゴシック" panose="020B0600070205080204" pitchFamily="50" charset="-128"/>
                        </a:rPr>
                        <a:t>315</a:t>
                      </a:r>
                      <a:r>
                        <a:rPr kumimoji="1" lang="ja-JP" altLang="en-US" sz="1050" dirty="0" smtClean="0">
                          <a:latin typeface="ＭＳ Ｐゴシック" panose="020B0600070205080204" pitchFamily="50" charset="-128"/>
                          <a:ea typeface="ＭＳ Ｐゴシック" panose="020B0600070205080204" pitchFamily="50" charset="-128"/>
                        </a:rPr>
                        <a:t>万</a:t>
                      </a:r>
                      <a:r>
                        <a:rPr kumimoji="1" lang="zh-TW" altLang="en-US" sz="1050" dirty="0" smtClean="0">
                          <a:latin typeface="ＭＳ Ｐゴシック" panose="020B0600070205080204" pitchFamily="50" charset="-128"/>
                          <a:ea typeface="ＭＳ Ｐゴシック" panose="020B0600070205080204" pitchFamily="50" charset="-128"/>
                        </a:rPr>
                        <a:t>円</a:t>
                      </a:r>
                      <a:endParaRPr kumimoji="1" lang="en-US" altLang="zh-TW" sz="1050" dirty="0" smtClean="0">
                        <a:latin typeface="ＭＳ Ｐゴシック" panose="020B0600070205080204" pitchFamily="50" charset="-128"/>
                        <a:ea typeface="ＭＳ Ｐゴシック" panose="020B060007020508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14" name="テキスト ボックス 13"/>
          <p:cNvSpPr txBox="1"/>
          <p:nvPr/>
        </p:nvSpPr>
        <p:spPr>
          <a:xfrm>
            <a:off x="251520" y="338554"/>
            <a:ext cx="4613972" cy="338554"/>
          </a:xfrm>
          <a:prstGeom prst="rect">
            <a:avLst/>
          </a:prstGeom>
          <a:noFill/>
        </p:spPr>
        <p:txBody>
          <a:bodyPr wrap="square" rtlCol="0">
            <a:spAutoFit/>
          </a:bodyPr>
          <a:lstStyle/>
          <a:p>
            <a:r>
              <a:rPr lang="ja-JP" altLang="en-US" sz="1600" dirty="0"/>
              <a:t>③</a:t>
            </a:r>
            <a:r>
              <a:rPr lang="ja-JP" altLang="en-US" sz="1600" dirty="0" smtClean="0"/>
              <a:t>広告事業・ネーミングライツ等のさらなる推進</a:t>
            </a:r>
            <a:endParaRPr kumimoji="1" lang="ja-JP" altLang="en-US" sz="1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12" y="1988840"/>
            <a:ext cx="4108450"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4411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76672"/>
            <a:ext cx="2411760" cy="5047536"/>
          </a:xfrm>
          <a:prstGeom prst="rect">
            <a:avLst/>
          </a:prstGeom>
          <a:noFill/>
        </p:spPr>
        <p:txBody>
          <a:bodyPr wrap="square" rtlCol="0">
            <a:spAutoFit/>
          </a:bodyPr>
          <a:lstStyle/>
          <a:p>
            <a:r>
              <a:rPr kumimoji="1" lang="ja-JP" altLang="en-US" sz="1400" dirty="0" smtClean="0"/>
              <a:t>①分野：</a:t>
            </a:r>
            <a:r>
              <a:rPr kumimoji="1" lang="ja-JP" altLang="en-US" sz="1200" dirty="0" smtClean="0"/>
              <a:t>くらし・住まい・まちづくり</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a:t>
            </a:r>
            <a:r>
              <a:rPr lang="ja-JP" altLang="en-US" sz="1400" dirty="0"/>
              <a:t>☑</a:t>
            </a:r>
            <a:r>
              <a:rPr lang="ja-JP" altLang="en-US" sz="1400" dirty="0" smtClean="0"/>
              <a:t>　投資・予算</a:t>
            </a:r>
            <a:endParaRPr lang="en-US" altLang="ja-JP" sz="1400" dirty="0" smtClean="0"/>
          </a:p>
          <a:p>
            <a:r>
              <a:rPr lang="ja-JP" altLang="en-US" sz="1400" dirty="0"/>
              <a:t>　</a:t>
            </a:r>
            <a:r>
              <a:rPr lang="ja-JP" altLang="en-US" sz="1400" dirty="0" smtClean="0"/>
              <a:t>　</a:t>
            </a:r>
            <a:r>
              <a:rPr lang="ja-JP" altLang="en-US" sz="1400" dirty="0"/>
              <a:t>☑</a:t>
            </a:r>
            <a:r>
              <a:rPr lang="ja-JP" altLang="en-US" sz="1400" dirty="0" smtClean="0"/>
              <a:t>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a:t>
            </a:r>
            <a:r>
              <a:rPr lang="ja-JP" altLang="en-US" sz="1400" dirty="0"/>
              <a:t>□</a:t>
            </a:r>
            <a:r>
              <a:rPr lang="ja-JP" altLang="en-US" sz="1400" dirty="0" smtClean="0"/>
              <a:t>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a:t>府民文化部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kumimoji="1" lang="en-US" altLang="ja-JP" sz="1400" dirty="0" smtClean="0"/>
              <a:t>2010</a:t>
            </a:r>
            <a:r>
              <a:rPr kumimoji="1" lang="ja-JP" altLang="en-US" sz="1400" dirty="0" smtClean="0"/>
              <a:t>年度～</a:t>
            </a:r>
            <a:endParaRPr kumimoji="1" lang="en-US" altLang="ja-JP" sz="1400" dirty="0" smtClean="0"/>
          </a:p>
          <a:p>
            <a:r>
              <a:rPr lang="ja-JP" altLang="en-US" sz="1400" dirty="0"/>
              <a:t>　</a:t>
            </a:r>
            <a:r>
              <a:rPr lang="ja-JP" altLang="en-US" sz="1200" dirty="0" smtClean="0"/>
              <a:t>地域力再生支援事業補助金</a:t>
            </a:r>
            <a:endParaRPr lang="en-US" altLang="ja-JP" sz="1400" dirty="0" smtClean="0"/>
          </a:p>
          <a:p>
            <a:r>
              <a:rPr kumimoji="1" lang="ja-JP" altLang="en-US" sz="1400" dirty="0"/>
              <a:t>　</a:t>
            </a:r>
            <a:r>
              <a:rPr kumimoji="1" lang="ja-JP" altLang="en-US" sz="1400" dirty="0" smtClean="0"/>
              <a:t>　</a:t>
            </a:r>
            <a:r>
              <a:rPr kumimoji="1" lang="en-US" altLang="ja-JP" sz="1400" dirty="0" smtClean="0"/>
              <a:t>2011</a:t>
            </a:r>
            <a:r>
              <a:rPr kumimoji="1" lang="ja-JP" altLang="en-US" sz="1400" dirty="0" smtClean="0"/>
              <a:t>年度～</a:t>
            </a:r>
            <a:endParaRPr kumimoji="1" lang="en-US" altLang="ja-JP" sz="1400" dirty="0" smtClean="0"/>
          </a:p>
          <a:p>
            <a:r>
              <a:rPr kumimoji="1" lang="ja-JP" altLang="en-US" sz="1400" dirty="0" smtClean="0"/>
              <a:t>　新しい公共支援事業</a:t>
            </a:r>
            <a:endParaRPr kumimoji="1" lang="en-US" altLang="ja-JP" sz="1400" dirty="0" smtClean="0"/>
          </a:p>
          <a:p>
            <a:r>
              <a:rPr lang="ja-JP" altLang="en-US" sz="1400" dirty="0"/>
              <a:t>　</a:t>
            </a:r>
            <a:r>
              <a:rPr lang="ja-JP" altLang="en-US" sz="1400" dirty="0" smtClean="0"/>
              <a:t>　</a:t>
            </a:r>
            <a:r>
              <a:rPr lang="en-US" altLang="ja-JP" sz="1400" dirty="0"/>
              <a:t>2013</a:t>
            </a:r>
            <a:r>
              <a:rPr lang="ja-JP" altLang="en-US" sz="1400" dirty="0" smtClean="0"/>
              <a:t>年度</a:t>
            </a:r>
            <a:endParaRPr lang="en-US" altLang="ja-JP" sz="1400" dirty="0" smtClean="0"/>
          </a:p>
          <a:p>
            <a:r>
              <a:rPr kumimoji="1" lang="ja-JP" altLang="en-US" sz="1400" dirty="0"/>
              <a:t>　</a:t>
            </a:r>
            <a:r>
              <a:rPr kumimoji="1" lang="ja-JP" altLang="en-US" sz="1400" dirty="0" smtClean="0"/>
              <a:t>大阪府府民協働促進指針</a:t>
            </a:r>
            <a:endParaRPr kumimoji="1" lang="en-US" altLang="ja-JP" sz="1400" dirty="0" smtClean="0"/>
          </a:p>
          <a:p>
            <a:r>
              <a:rPr kumimoji="1" lang="ja-JP" altLang="en-US" sz="1400" dirty="0" smtClean="0"/>
              <a:t>策定</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623782644"/>
              </p:ext>
            </p:extLst>
          </p:nvPr>
        </p:nvGraphicFramePr>
        <p:xfrm>
          <a:off x="2267744" y="404683"/>
          <a:ext cx="6696744" cy="6278880"/>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764196">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tblGrid>
              <a:tr h="479794">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39666">
                <a:tc>
                  <a:txBody>
                    <a:bodyPr/>
                    <a:lstStyle/>
                    <a:p>
                      <a:pPr algn="l"/>
                      <a:r>
                        <a:rPr kumimoji="1" lang="ja-JP" altLang="en-US" sz="1200" dirty="0" smtClean="0"/>
                        <a:t>・地域を支えてきた各種のコミュニティが弱体化</a:t>
                      </a:r>
                      <a:endParaRPr kumimoji="1" lang="en-US" altLang="ja-JP" sz="1200" dirty="0" smtClean="0"/>
                    </a:p>
                    <a:p>
                      <a:pPr algn="l"/>
                      <a:endParaRPr kumimoji="1" lang="ja-JP" altLang="en-US" sz="1200" dirty="0" smtClean="0"/>
                    </a:p>
                    <a:p>
                      <a:pPr algn="l"/>
                      <a:r>
                        <a:rPr kumimoji="1" lang="ja-JP" altLang="en-US" sz="1200" dirty="0" smtClean="0"/>
                        <a:t>・急速に進む都市環境の変化のなかで、大規模災害への備えや支援を要する家庭への対応など、地域の実情に応じて多様化する課題に対して、行政単独で適切に対応していくことが困難になっている。</a:t>
                      </a:r>
                    </a:p>
                    <a:p>
                      <a:pPr algn="l"/>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①府独自で地域活動の立ち上げ支援</a:t>
                      </a:r>
                      <a:endParaRPr kumimoji="1" lang="en-US" altLang="ja-JP" sz="1200" dirty="0" smtClean="0">
                        <a:solidFill>
                          <a:schemeClr val="tx1"/>
                        </a:solidFill>
                      </a:endParaRPr>
                    </a:p>
                    <a:p>
                      <a:pPr algn="l"/>
                      <a:r>
                        <a:rPr kumimoji="1" lang="ja-JP" altLang="en-US" sz="1200" dirty="0" smtClean="0">
                          <a:solidFill>
                            <a:schemeClr val="tx1"/>
                          </a:solidFill>
                        </a:rPr>
                        <a:t>・「地域力再生支援事業補助金」を創設し、土木事務所などと連携し、地域が取り組む自主的な活動の立ち上げを支援</a:t>
                      </a:r>
                      <a:endParaRPr kumimoji="1" lang="en-US" altLang="ja-JP" sz="1200" dirty="0" smtClean="0">
                        <a:solidFill>
                          <a:schemeClr val="tx1"/>
                        </a:solidFill>
                      </a:endParaRPr>
                    </a:p>
                    <a:p>
                      <a:pPr algn="l"/>
                      <a:endParaRPr kumimoji="1" lang="ja-JP" altLang="en-US" sz="1200" dirty="0" smtClean="0">
                        <a:solidFill>
                          <a:schemeClr val="tx1"/>
                        </a:solidFill>
                      </a:endParaRPr>
                    </a:p>
                    <a:p>
                      <a:pPr algn="l"/>
                      <a:r>
                        <a:rPr kumimoji="1" lang="ja-JP" altLang="en-US" sz="1200" dirty="0" smtClean="0">
                          <a:solidFill>
                            <a:schemeClr val="tx1"/>
                          </a:solidFill>
                        </a:rPr>
                        <a:t>②国事業を活用した地域課題を解決するモデル事業の支援</a:t>
                      </a:r>
                      <a:endParaRPr kumimoji="1" lang="en-US" altLang="ja-JP" sz="1200" dirty="0" smtClean="0">
                        <a:solidFill>
                          <a:schemeClr val="tx1"/>
                        </a:solidFill>
                      </a:endParaRPr>
                    </a:p>
                    <a:p>
                      <a:pPr algn="l"/>
                      <a:r>
                        <a:rPr kumimoji="1" lang="ja-JP" altLang="en-US" sz="1200" dirty="0" smtClean="0">
                          <a:solidFill>
                            <a:schemeClr val="tx1"/>
                          </a:solidFill>
                        </a:rPr>
                        <a:t>・国の「新しい公共支援事業」の交付金を活用し、さまざまな団体が協働して地域課題の解決に取り組むモデル的な事業等を支援</a:t>
                      </a:r>
                      <a:endParaRPr kumimoji="1" lang="en-US" altLang="ja-JP" sz="1200" dirty="0" smtClean="0">
                        <a:solidFill>
                          <a:schemeClr val="tx1"/>
                        </a:solidFill>
                      </a:endParaRPr>
                    </a:p>
                    <a:p>
                      <a:pPr algn="l"/>
                      <a:endParaRPr kumimoji="1" lang="ja-JP" altLang="en-US" sz="1200" dirty="0" smtClean="0">
                        <a:solidFill>
                          <a:schemeClr val="tx1"/>
                        </a:solidFill>
                      </a:endParaRPr>
                    </a:p>
                    <a:p>
                      <a:pPr algn="l"/>
                      <a:r>
                        <a:rPr kumimoji="1" lang="ja-JP" altLang="en-US" sz="1200" dirty="0" smtClean="0">
                          <a:solidFill>
                            <a:schemeClr val="tx1"/>
                          </a:solidFill>
                        </a:rPr>
                        <a:t>③府のＮＰＯ等支援指針を策定</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・「大阪府府民協働促進指針」を策定</a:t>
                      </a:r>
                      <a:r>
                        <a:rPr kumimoji="1" lang="en-US" altLang="ja-JP" sz="1200" dirty="0" smtClean="0">
                          <a:solidFill>
                            <a:schemeClr val="tx1"/>
                          </a:solidFill>
                        </a:rPr>
                        <a:t>(H26</a:t>
                      </a:r>
                      <a:r>
                        <a:rPr kumimoji="1" lang="ja-JP" altLang="en-US" sz="1200" dirty="0" smtClean="0">
                          <a:solidFill>
                            <a:schemeClr val="tx1"/>
                          </a:solidFill>
                        </a:rPr>
                        <a:t>年</a:t>
                      </a:r>
                      <a:r>
                        <a:rPr kumimoji="1" lang="en-US" altLang="ja-JP" sz="1200" dirty="0" smtClean="0">
                          <a:solidFill>
                            <a:schemeClr val="tx1"/>
                          </a:solidFill>
                        </a:rPr>
                        <a:t>1</a:t>
                      </a:r>
                      <a:r>
                        <a:rPr kumimoji="1" lang="ja-JP" altLang="en-US" sz="1200" dirty="0" smtClean="0">
                          <a:solidFill>
                            <a:schemeClr val="tx1"/>
                          </a:solidFill>
                        </a:rPr>
                        <a:t>月</a:t>
                      </a:r>
                      <a:r>
                        <a:rPr kumimoji="1" lang="en-US" altLang="ja-JP" sz="1200" dirty="0" smtClean="0">
                          <a:solidFill>
                            <a:schemeClr val="tx1"/>
                          </a:solidFill>
                        </a:rPr>
                        <a:t>)</a:t>
                      </a:r>
                      <a:r>
                        <a:rPr kumimoji="1" lang="ja-JP" altLang="en-US" sz="1200" dirty="0" err="1" smtClean="0">
                          <a:solidFill>
                            <a:schemeClr val="tx1"/>
                          </a:solidFill>
                        </a:rPr>
                        <a:t>。</a:t>
                      </a:r>
                      <a:r>
                        <a:rPr kumimoji="1" lang="ja-JP" altLang="en-US" sz="1200" dirty="0" smtClean="0">
                          <a:solidFill>
                            <a:schemeClr val="tx1"/>
                          </a:solidFill>
                        </a:rPr>
                        <a:t>自治会、公益法人や</a:t>
                      </a:r>
                      <a:r>
                        <a:rPr kumimoji="1" lang="en-US" altLang="ja-JP" sz="1200" dirty="0" smtClean="0">
                          <a:solidFill>
                            <a:schemeClr val="tx1"/>
                          </a:solidFill>
                        </a:rPr>
                        <a:t>NPO</a:t>
                      </a:r>
                      <a:r>
                        <a:rPr kumimoji="1" lang="ja-JP" altLang="en-US" sz="1200" dirty="0" smtClean="0">
                          <a:solidFill>
                            <a:schemeClr val="tx1"/>
                          </a:solidFill>
                        </a:rPr>
                        <a:t>法人等の地域活動の担い手である団体の自立性を高め、自主的な活動を促進することにより、協働による取組みを進め、共助社会の実現をめざす。</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①「地域力再生支援事業補助金」</a:t>
                      </a:r>
                      <a:r>
                        <a:rPr kumimoji="1" lang="en-US" altLang="ja-JP" sz="1200" dirty="0" smtClean="0">
                          <a:solidFill>
                            <a:schemeClr val="tx1"/>
                          </a:solidFill>
                        </a:rPr>
                        <a:t>(2010</a:t>
                      </a:r>
                      <a:r>
                        <a:rPr kumimoji="1" lang="ja-JP" altLang="en-US" sz="1200" dirty="0" smtClean="0">
                          <a:solidFill>
                            <a:schemeClr val="tx1"/>
                          </a:solidFill>
                        </a:rPr>
                        <a:t>～</a:t>
                      </a:r>
                      <a:r>
                        <a:rPr kumimoji="1" lang="en-US" altLang="ja-JP" sz="1200" dirty="0" smtClean="0">
                          <a:solidFill>
                            <a:schemeClr val="tx1"/>
                          </a:solidFill>
                        </a:rPr>
                        <a:t>2011)</a:t>
                      </a:r>
                    </a:p>
                    <a:p>
                      <a:pPr algn="l"/>
                      <a:r>
                        <a:rPr kumimoji="1" lang="ja-JP" altLang="en-US" sz="1200" dirty="0" smtClean="0">
                          <a:solidFill>
                            <a:schemeClr val="tx1"/>
                          </a:solidFill>
                        </a:rPr>
                        <a:t>　・小学校を活用した活動拠点整備</a:t>
                      </a:r>
                    </a:p>
                    <a:p>
                      <a:pPr algn="l"/>
                      <a:r>
                        <a:rPr kumimoji="1" lang="ja-JP" altLang="en-US" sz="1200" dirty="0" smtClean="0">
                          <a:solidFill>
                            <a:schemeClr val="tx1"/>
                          </a:solidFill>
                        </a:rPr>
                        <a:t>　・地域安全センターの設置促進</a:t>
                      </a:r>
                    </a:p>
                    <a:p>
                      <a:pPr algn="l"/>
                      <a:r>
                        <a:rPr kumimoji="1" lang="ja-JP" altLang="en-US" sz="1200" dirty="0" smtClean="0">
                          <a:solidFill>
                            <a:schemeClr val="tx1"/>
                          </a:solidFill>
                        </a:rPr>
                        <a:t>　など</a:t>
                      </a:r>
                    </a:p>
                    <a:p>
                      <a:pPr algn="l"/>
                      <a:endParaRPr kumimoji="1" lang="en-US" altLang="ja-JP" sz="1200" dirty="0" smtClean="0">
                        <a:solidFill>
                          <a:schemeClr val="tx1"/>
                        </a:solidFill>
                      </a:endParaRPr>
                    </a:p>
                    <a:p>
                      <a:pPr algn="l"/>
                      <a:endParaRPr kumimoji="1" lang="ja-JP" altLang="en-US" sz="1200" dirty="0" smtClean="0">
                        <a:solidFill>
                          <a:schemeClr val="tx1"/>
                        </a:solidFill>
                      </a:endParaRPr>
                    </a:p>
                    <a:p>
                      <a:pPr algn="l"/>
                      <a:r>
                        <a:rPr kumimoji="1" lang="ja-JP" altLang="en-US" sz="1200" dirty="0" smtClean="0">
                          <a:solidFill>
                            <a:schemeClr val="tx1"/>
                          </a:solidFill>
                        </a:rPr>
                        <a:t>②「新しい公共支援事業」</a:t>
                      </a:r>
                      <a:r>
                        <a:rPr kumimoji="1" lang="en-US" altLang="ja-JP" sz="1200" dirty="0" smtClean="0">
                          <a:solidFill>
                            <a:schemeClr val="tx1"/>
                          </a:solidFill>
                        </a:rPr>
                        <a:t>(2011</a:t>
                      </a:r>
                      <a:r>
                        <a:rPr kumimoji="1" lang="ja-JP" altLang="en-US" sz="1200" dirty="0" smtClean="0">
                          <a:solidFill>
                            <a:schemeClr val="tx1"/>
                          </a:solidFill>
                        </a:rPr>
                        <a:t>～</a:t>
                      </a:r>
                      <a:r>
                        <a:rPr kumimoji="1" lang="en-US" altLang="ja-JP" sz="1200" dirty="0" smtClean="0">
                          <a:solidFill>
                            <a:schemeClr val="tx1"/>
                          </a:solidFill>
                        </a:rPr>
                        <a:t>2012)</a:t>
                      </a:r>
                    </a:p>
                    <a:p>
                      <a:pPr algn="l"/>
                      <a:r>
                        <a:rPr kumimoji="1" lang="ja-JP" altLang="en-US" sz="1200" dirty="0" smtClean="0">
                          <a:solidFill>
                            <a:schemeClr val="tx1"/>
                          </a:solidFill>
                        </a:rPr>
                        <a:t>モデル事業例</a:t>
                      </a:r>
                    </a:p>
                    <a:p>
                      <a:pPr algn="l"/>
                      <a:r>
                        <a:rPr kumimoji="1" lang="ja-JP" altLang="en-US" sz="1200" dirty="0" smtClean="0">
                          <a:solidFill>
                            <a:schemeClr val="tx1"/>
                          </a:solidFill>
                        </a:rPr>
                        <a:t>・元ホームレスや生活保護受給者の就労と自立の場の提供</a:t>
                      </a:r>
                      <a:endParaRPr kumimoji="1" lang="en-US" altLang="ja-JP" sz="1200" dirty="0" smtClean="0">
                        <a:solidFill>
                          <a:schemeClr val="tx1"/>
                        </a:solidFill>
                      </a:endParaRPr>
                    </a:p>
                    <a:p>
                      <a:pPr algn="l"/>
                      <a:r>
                        <a:rPr kumimoji="1" lang="ja-JP" altLang="en-US" sz="1200" dirty="0" smtClean="0">
                          <a:solidFill>
                            <a:schemeClr val="tx1"/>
                          </a:solidFill>
                        </a:rPr>
                        <a:t>・地域コミュニティの活動を核とした防災ネットワークづくり</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③「大阪府府民協働促進指針」策定（</a:t>
                      </a:r>
                      <a:r>
                        <a:rPr kumimoji="1" lang="en-US" altLang="ja-JP" sz="1200" dirty="0" smtClean="0">
                          <a:solidFill>
                            <a:schemeClr val="tx1"/>
                          </a:solidFill>
                        </a:rPr>
                        <a:t>2014</a:t>
                      </a:r>
                      <a:r>
                        <a:rPr kumimoji="1" lang="ja-JP" altLang="en-US" sz="1200" dirty="0" smtClean="0">
                          <a:solidFill>
                            <a:schemeClr val="tx1"/>
                          </a:solidFill>
                        </a:rPr>
                        <a:t>年</a:t>
                      </a:r>
                      <a:r>
                        <a:rPr kumimoji="1" lang="en-US" altLang="ja-JP" sz="1200" dirty="0" smtClean="0">
                          <a:solidFill>
                            <a:schemeClr val="tx1"/>
                          </a:solidFill>
                        </a:rPr>
                        <a:t>1</a:t>
                      </a:r>
                      <a:r>
                        <a:rPr kumimoji="1" lang="ja-JP" altLang="en-US" sz="1200" dirty="0" smtClean="0">
                          <a:solidFill>
                            <a:schemeClr val="tx1"/>
                          </a:solidFill>
                        </a:rPr>
                        <a:t>月）</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①</a:t>
                      </a:r>
                      <a:r>
                        <a:rPr kumimoji="1" lang="en-US" altLang="ja-JP" sz="1200" dirty="0" smtClean="0">
                          <a:solidFill>
                            <a:schemeClr val="tx1"/>
                          </a:solidFill>
                        </a:rPr>
                        <a:t>2011</a:t>
                      </a:r>
                      <a:r>
                        <a:rPr kumimoji="1" lang="ja-JP" altLang="en-US" sz="1200" dirty="0" smtClean="0">
                          <a:solidFill>
                            <a:schemeClr val="tx1"/>
                          </a:solidFill>
                        </a:rPr>
                        <a:t>年</a:t>
                      </a:r>
                      <a:r>
                        <a:rPr kumimoji="1" lang="en-US" altLang="ja-JP" sz="1200" dirty="0" smtClean="0">
                          <a:solidFill>
                            <a:schemeClr val="tx1"/>
                          </a:solidFill>
                        </a:rPr>
                        <a:t>6</a:t>
                      </a:r>
                      <a:r>
                        <a:rPr kumimoji="1" lang="ja-JP" altLang="en-US" sz="1200" dirty="0" smtClean="0">
                          <a:solidFill>
                            <a:schemeClr val="tx1"/>
                          </a:solidFill>
                        </a:rPr>
                        <a:t>～</a:t>
                      </a:r>
                      <a:r>
                        <a:rPr kumimoji="1" lang="en-US" altLang="ja-JP" sz="1200" dirty="0" smtClean="0">
                          <a:solidFill>
                            <a:schemeClr val="tx1"/>
                          </a:solidFill>
                        </a:rPr>
                        <a:t>7</a:t>
                      </a:r>
                      <a:r>
                        <a:rPr kumimoji="1" lang="ja-JP" altLang="en-US" sz="1200" dirty="0" smtClean="0">
                          <a:solidFill>
                            <a:schemeClr val="tx1"/>
                          </a:solidFill>
                        </a:rPr>
                        <a:t>月に実施した調査で、５割を超える市町村が、地域活動が活発化・コミュニティの活性化が図られたと回答（「地域力再生に向けた市町村取組調査」）</a:t>
                      </a:r>
                    </a:p>
                    <a:p>
                      <a:pPr algn="l"/>
                      <a:endParaRPr kumimoji="1" lang="en-US" altLang="ja-JP" sz="1200" dirty="0" smtClean="0">
                        <a:solidFill>
                          <a:schemeClr val="tx1"/>
                        </a:solidFill>
                      </a:endParaRPr>
                    </a:p>
                    <a:p>
                      <a:pPr algn="l"/>
                      <a:r>
                        <a:rPr kumimoji="1" lang="ja-JP" altLang="en-US" sz="1200" dirty="0" smtClean="0">
                          <a:solidFill>
                            <a:schemeClr val="tx1"/>
                          </a:solidFill>
                        </a:rPr>
                        <a:t>②</a:t>
                      </a:r>
                      <a:r>
                        <a:rPr kumimoji="1" lang="en-US" altLang="ja-JP" sz="1200" dirty="0" smtClean="0">
                          <a:solidFill>
                            <a:schemeClr val="tx1"/>
                          </a:solidFill>
                        </a:rPr>
                        <a:t>NPO</a:t>
                      </a:r>
                      <a:r>
                        <a:rPr kumimoji="1" lang="ja-JP" altLang="en-US" sz="1200" dirty="0" smtClean="0">
                          <a:solidFill>
                            <a:schemeClr val="tx1"/>
                          </a:solidFill>
                        </a:rPr>
                        <a:t>等団体間における新たな関係作りの契機となり新たなネットワークが生まれるなど、ＮＰＯ等との協働の取組みが促進</a:t>
                      </a:r>
                      <a:endParaRPr kumimoji="1" lang="en-US" altLang="ja-JP" sz="1200" dirty="0" smtClean="0">
                        <a:solidFill>
                          <a:schemeClr val="tx1"/>
                        </a:solidFill>
                      </a:endParaRPr>
                    </a:p>
                    <a:p>
                      <a:pPr marL="85725" indent="0" algn="l"/>
                      <a:r>
                        <a:rPr kumimoji="1" lang="en-US" altLang="ja-JP" sz="1100" dirty="0" smtClean="0">
                          <a:solidFill>
                            <a:schemeClr val="tx1"/>
                          </a:solidFill>
                        </a:rPr>
                        <a:t>-</a:t>
                      </a:r>
                      <a:r>
                        <a:rPr kumimoji="1" lang="ja-JP" altLang="en-US" sz="1100" dirty="0" smtClean="0">
                          <a:solidFill>
                            <a:schemeClr val="tx1"/>
                          </a:solidFill>
                        </a:rPr>
                        <a:t>構築されたﾌﾟﾗｯﾄﾌｫｰﾑ（事業実施するための協議体）数：４１</a:t>
                      </a:r>
                    </a:p>
                    <a:p>
                      <a:pPr algn="l"/>
                      <a:endParaRPr kumimoji="1" lang="en-US" altLang="ja-JP" sz="1200" dirty="0" smtClean="0">
                        <a:solidFill>
                          <a:schemeClr val="tx1"/>
                        </a:solidFill>
                      </a:endParaRPr>
                    </a:p>
                    <a:p>
                      <a:pPr algn="l"/>
                      <a:r>
                        <a:rPr kumimoji="1" lang="ja-JP" altLang="en-US" sz="1200" dirty="0" smtClean="0">
                          <a:solidFill>
                            <a:schemeClr val="tx1"/>
                          </a:solidFill>
                        </a:rPr>
                        <a:t>③市民公益税制の導入について、地方税法第</a:t>
                      </a:r>
                      <a:r>
                        <a:rPr kumimoji="1" lang="en-US" altLang="ja-JP" sz="1200" dirty="0" smtClean="0">
                          <a:solidFill>
                            <a:schemeClr val="tx1"/>
                          </a:solidFill>
                        </a:rPr>
                        <a:t>37</a:t>
                      </a:r>
                      <a:r>
                        <a:rPr kumimoji="1" lang="ja-JP" altLang="en-US" sz="1200" dirty="0" smtClean="0">
                          <a:solidFill>
                            <a:schemeClr val="tx1"/>
                          </a:solidFill>
                        </a:rPr>
                        <a:t>条の２第</a:t>
                      </a:r>
                      <a:r>
                        <a:rPr kumimoji="1" lang="en-US" altLang="ja-JP" sz="1200" dirty="0" smtClean="0">
                          <a:solidFill>
                            <a:schemeClr val="tx1"/>
                          </a:solidFill>
                        </a:rPr>
                        <a:t>1</a:t>
                      </a:r>
                      <a:r>
                        <a:rPr kumimoji="1" lang="ja-JP" altLang="en-US" sz="1200" dirty="0" smtClean="0">
                          <a:solidFill>
                            <a:schemeClr val="tx1"/>
                          </a:solidFill>
                        </a:rPr>
                        <a:t>項第</a:t>
                      </a:r>
                      <a:r>
                        <a:rPr kumimoji="1" lang="en-US" altLang="ja-JP" sz="1200" dirty="0" smtClean="0">
                          <a:solidFill>
                            <a:schemeClr val="tx1"/>
                          </a:solidFill>
                        </a:rPr>
                        <a:t>3</a:t>
                      </a:r>
                      <a:r>
                        <a:rPr kumimoji="1" lang="ja-JP" altLang="en-US" sz="1200" dirty="0" smtClean="0">
                          <a:solidFill>
                            <a:schemeClr val="tx1"/>
                          </a:solidFill>
                        </a:rPr>
                        <a:t>号に基づく条例案について、</a:t>
                      </a:r>
                      <a:r>
                        <a:rPr kumimoji="1" lang="en-US" altLang="ja-JP" sz="1200" dirty="0" smtClean="0">
                          <a:solidFill>
                            <a:schemeClr val="tx1"/>
                          </a:solidFill>
                        </a:rPr>
                        <a:t>2014</a:t>
                      </a:r>
                      <a:r>
                        <a:rPr kumimoji="1" lang="ja-JP" altLang="en-US" sz="1200" dirty="0" smtClean="0">
                          <a:solidFill>
                            <a:schemeClr val="tx1"/>
                          </a:solidFill>
                        </a:rPr>
                        <a:t>年</a:t>
                      </a:r>
                      <a:r>
                        <a:rPr kumimoji="1" lang="en-US" altLang="ja-JP" sz="1200" dirty="0" smtClean="0">
                          <a:solidFill>
                            <a:schemeClr val="tx1"/>
                          </a:solidFill>
                        </a:rPr>
                        <a:t>9</a:t>
                      </a:r>
                      <a:r>
                        <a:rPr kumimoji="1" lang="ja-JP" altLang="en-US" sz="1200" dirty="0" smtClean="0">
                          <a:solidFill>
                            <a:schemeClr val="tx1"/>
                          </a:solidFill>
                        </a:rPr>
                        <a:t>月議会に提案予定</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0" y="0"/>
            <a:ext cx="8460432" cy="338554"/>
          </a:xfrm>
          <a:prstGeom prst="rect">
            <a:avLst/>
          </a:prstGeom>
          <a:noFill/>
        </p:spPr>
        <p:txBody>
          <a:bodyPr wrap="square" rtlCol="0">
            <a:spAutoFit/>
          </a:bodyPr>
          <a:lstStyle/>
          <a:p>
            <a:r>
              <a:rPr kumimoji="1" lang="en-US" altLang="ja-JP" sz="1600" u="sng" dirty="0" smtClean="0"/>
              <a:t>NPO</a:t>
            </a:r>
            <a:r>
              <a:rPr kumimoji="1" lang="ja-JP" altLang="en-US" sz="1600" u="sng" dirty="0" smtClean="0"/>
              <a:t>の活動基盤づくり、自立運営をサポートする「市民公益税制」の導入に向けた検討</a:t>
            </a:r>
            <a:endParaRPr kumimoji="1" lang="en-US" altLang="ja-JP" sz="1600" u="sng" dirty="0" smtClean="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Ｂ（５６）</a:t>
            </a:r>
            <a:endParaRPr lang="en-US" altLang="ja-JP" sz="1400" u="sng" dirty="0" smtClean="0"/>
          </a:p>
        </p:txBody>
      </p:sp>
      <p:sp>
        <p:nvSpPr>
          <p:cNvPr id="9" name="テキスト ボックス 8"/>
          <p:cNvSpPr txBox="1"/>
          <p:nvPr/>
        </p:nvSpPr>
        <p:spPr>
          <a:xfrm>
            <a:off x="8316416" y="6381328"/>
            <a:ext cx="683568" cy="369332"/>
          </a:xfrm>
          <a:prstGeom prst="rect">
            <a:avLst/>
          </a:prstGeom>
          <a:noFill/>
        </p:spPr>
        <p:txBody>
          <a:bodyPr wrap="square" rtlCol="0">
            <a:spAutoFit/>
          </a:bodyPr>
          <a:lstStyle/>
          <a:p>
            <a:pPr algn="r"/>
            <a:fld id="{9C53C868-FF21-494D-AF88-8B2AF852388B}" type="slidenum">
              <a:rPr kumimoji="1" lang="ja-JP" altLang="en-US" smtClean="0"/>
              <a:pPr algn="r"/>
              <a:t>199</a:t>
            </a:fld>
            <a:endParaRPr kumimoji="1" lang="ja-JP" altLang="en-US" dirty="0"/>
          </a:p>
        </p:txBody>
      </p:sp>
    </p:spTree>
    <p:extLst>
      <p:ext uri="{BB962C8B-B14F-4D97-AF65-F5344CB8AC3E}">
        <p14:creationId xmlns:p14="http://schemas.microsoft.com/office/powerpoint/2010/main" val="62281766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津波対策・南海トラフ等巨大地震対策</a:t>
            </a:r>
            <a:endParaRPr kumimoji="1" lang="en-US" altLang="ja-JP" sz="1600" u="sng" dirty="0" smtClean="0"/>
          </a:p>
        </p:txBody>
      </p:sp>
      <p:sp>
        <p:nvSpPr>
          <p:cNvPr id="5" name="テキスト ボックス 4"/>
          <p:cNvSpPr txBox="1"/>
          <p:nvPr/>
        </p:nvSpPr>
        <p:spPr>
          <a:xfrm>
            <a:off x="0" y="476672"/>
            <a:ext cx="2411760" cy="5539978"/>
          </a:xfrm>
          <a:prstGeom prst="rect">
            <a:avLst/>
          </a:prstGeom>
          <a:noFill/>
        </p:spPr>
        <p:txBody>
          <a:bodyPr wrap="square" rtlCol="0">
            <a:spAutoFit/>
          </a:bodyPr>
          <a:lstStyle/>
          <a:p>
            <a:r>
              <a:rPr kumimoji="1" lang="ja-JP" altLang="en-US" sz="1400" dirty="0" smtClean="0"/>
              <a:t>①分野：</a:t>
            </a:r>
            <a:r>
              <a:rPr kumimoji="1" lang="ja-JP" altLang="en-US" sz="1400" spc="-150" dirty="0" smtClean="0"/>
              <a:t>防災・安全・危機管理</a:t>
            </a:r>
            <a:endParaRPr kumimoji="1" lang="en-US" altLang="ja-JP" sz="1400" spc="-15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a:t>
            </a:r>
            <a:r>
              <a:rPr lang="ja-JP" altLang="en-US" sz="1400" dirty="0"/>
              <a:t>☑</a:t>
            </a:r>
            <a:r>
              <a:rPr lang="ja-JP" altLang="en-US" sz="1400" dirty="0" smtClean="0"/>
              <a:t>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危機管理監</a:t>
            </a:r>
            <a:endParaRPr lang="en-US" altLang="ja-JP" sz="1400" dirty="0" smtClean="0"/>
          </a:p>
          <a:p>
            <a:r>
              <a:rPr kumimoji="1" lang="ja-JP" altLang="en-US" sz="1400" dirty="0"/>
              <a:t>　</a:t>
            </a:r>
            <a:r>
              <a:rPr kumimoji="1" lang="ja-JP" altLang="en-US" sz="1400" dirty="0" smtClean="0"/>
              <a:t>　　　　都市整備部</a:t>
            </a:r>
            <a:endParaRPr kumimoji="1" lang="en-US" altLang="ja-JP" sz="1400" dirty="0" smtClean="0"/>
          </a:p>
          <a:p>
            <a:r>
              <a:rPr lang="ja-JP" altLang="en-US" sz="1400" dirty="0"/>
              <a:t>　</a:t>
            </a:r>
            <a:r>
              <a:rPr lang="ja-JP" altLang="en-US" sz="1400" dirty="0" smtClean="0"/>
              <a:t>　　　　住宅まちづくり部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lang="ja-JP" altLang="en-US" sz="1400" dirty="0" smtClean="0"/>
              <a:t>　</a:t>
            </a:r>
            <a:r>
              <a:rPr lang="en-US" altLang="ja-JP" sz="1400" dirty="0" smtClean="0"/>
              <a:t>2012</a:t>
            </a:r>
            <a:r>
              <a:rPr lang="ja-JP" altLang="en-US" sz="1400" dirty="0"/>
              <a:t>年</a:t>
            </a:r>
            <a:r>
              <a:rPr lang="en-US" altLang="ja-JP" sz="1400" dirty="0"/>
              <a:t>9</a:t>
            </a:r>
            <a:r>
              <a:rPr lang="ja-JP" altLang="en-US" sz="1400" dirty="0"/>
              <a:t>月　</a:t>
            </a:r>
          </a:p>
          <a:p>
            <a:r>
              <a:rPr lang="ja-JP" altLang="en-US" sz="1200" dirty="0" smtClean="0"/>
              <a:t>　府</a:t>
            </a:r>
            <a:r>
              <a:rPr lang="ja-JP" altLang="en-US" sz="1200" dirty="0"/>
              <a:t>石油コンビナート等防災本部に「地震・津波被害想定等検討部会」設置</a:t>
            </a:r>
          </a:p>
          <a:p>
            <a:r>
              <a:rPr lang="ja-JP" altLang="en-US" sz="1400" dirty="0" smtClean="0"/>
              <a:t>　</a:t>
            </a:r>
            <a:r>
              <a:rPr lang="en-US" altLang="ja-JP" sz="1400" dirty="0" smtClean="0"/>
              <a:t>2012</a:t>
            </a:r>
            <a:r>
              <a:rPr lang="ja-JP" altLang="en-US" sz="1400" dirty="0"/>
              <a:t>年</a:t>
            </a:r>
            <a:r>
              <a:rPr lang="en-US" altLang="ja-JP" sz="1400" dirty="0"/>
              <a:t>11</a:t>
            </a:r>
            <a:r>
              <a:rPr lang="ja-JP" altLang="en-US" sz="1400" dirty="0"/>
              <a:t>月</a:t>
            </a:r>
          </a:p>
          <a:p>
            <a:r>
              <a:rPr lang="ja-JP" altLang="en-US" sz="1200" dirty="0" smtClean="0"/>
              <a:t>　府</a:t>
            </a:r>
            <a:r>
              <a:rPr lang="ja-JP" altLang="en-US" sz="1200" dirty="0"/>
              <a:t>防災会議に「南海トラフ巨大地震災害対策等検討部会」設置</a:t>
            </a:r>
          </a:p>
          <a:p>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2034507259"/>
              </p:ext>
            </p:extLst>
          </p:nvPr>
        </p:nvGraphicFramePr>
        <p:xfrm>
          <a:off x="2365280" y="403520"/>
          <a:ext cx="6696744" cy="6423660"/>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marR="7200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marR="7200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marR="7200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marR="7200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marL="88900" indent="-88900" algn="l"/>
                      <a:r>
                        <a:rPr kumimoji="1" lang="ja-JP" altLang="en-US" sz="1200" dirty="0" smtClean="0">
                          <a:solidFill>
                            <a:schemeClr val="tx1"/>
                          </a:solidFill>
                        </a:rPr>
                        <a:t>・</a:t>
                      </a:r>
                      <a:r>
                        <a:rPr kumimoji="1" lang="ja-JP" altLang="en-US" sz="1200" strike="noStrike" dirty="0" smtClean="0">
                          <a:solidFill>
                            <a:schemeClr val="tx1"/>
                          </a:solidFill>
                        </a:rPr>
                        <a:t>従来の</a:t>
                      </a:r>
                      <a:r>
                        <a:rPr kumimoji="1" lang="ja-JP" altLang="en-US" sz="1200" dirty="0" smtClean="0">
                          <a:solidFill>
                            <a:schemeClr val="tx1"/>
                          </a:solidFill>
                        </a:rPr>
                        <a:t>「大阪府地震防災アクションプラン」は、東日本大震災の発生により津波対策が不十分であることが判明</a:t>
                      </a:r>
                      <a:endParaRPr kumimoji="1" lang="en-US" altLang="ja-JP" sz="1200" dirty="0" smtClean="0">
                        <a:solidFill>
                          <a:schemeClr val="tx1"/>
                        </a:solidFill>
                      </a:endParaRPr>
                    </a:p>
                    <a:p>
                      <a:pPr marL="88900" indent="-88900" algn="l"/>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上町断層帯地震では想定しなかった甚大な被害をもたらす南海トラフ巨大地震への対策の必要性</a:t>
                      </a:r>
                      <a:endParaRPr kumimoji="1" lang="en-US" altLang="ja-JP" sz="1200" dirty="0" smtClean="0">
                        <a:solidFill>
                          <a:schemeClr val="tx1"/>
                        </a:solidFill>
                      </a:endParaRPr>
                    </a:p>
                    <a:p>
                      <a:pPr marL="88900" indent="-88900" algn="l"/>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南海トラフ巨大地震による被害想定の結果、地盤の液状化により防潮堤が沈下し、１１０００</a:t>
                      </a:r>
                      <a:r>
                        <a:rPr kumimoji="1" lang="en-US" altLang="ja-JP" sz="1200" dirty="0" smtClean="0">
                          <a:solidFill>
                            <a:schemeClr val="tx1"/>
                          </a:solidFill>
                        </a:rPr>
                        <a:t>ha</a:t>
                      </a:r>
                      <a:r>
                        <a:rPr kumimoji="1" lang="ja-JP" altLang="en-US" sz="1200" dirty="0" smtClean="0">
                          <a:solidFill>
                            <a:schemeClr val="tx1"/>
                          </a:solidFill>
                        </a:rPr>
                        <a:t>が浸水</a:t>
                      </a:r>
                      <a:endParaRPr kumimoji="1" lang="en-US" altLang="ja-JP" sz="1200" dirty="0" smtClean="0">
                        <a:solidFill>
                          <a:schemeClr val="tx1"/>
                        </a:solidFill>
                      </a:endParaRPr>
                    </a:p>
                    <a:p>
                      <a:pPr marL="88900" indent="-88900" algn="l"/>
                      <a:endParaRPr kumimoji="1" lang="en-US" altLang="ja-JP" sz="1200"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smtClean="0">
                          <a:solidFill>
                            <a:schemeClr val="tx1"/>
                          </a:solidFill>
                        </a:rPr>
                        <a:t>-</a:t>
                      </a:r>
                      <a:r>
                        <a:rPr kumimoji="1" lang="ja-JP" altLang="en-US" sz="1200" strike="noStrike" dirty="0" smtClean="0">
                          <a:solidFill>
                            <a:schemeClr val="tx1"/>
                          </a:solidFill>
                        </a:rPr>
                        <a:t>密集市街地対策の必要性（別掲）</a:t>
                      </a:r>
                      <a:endParaRPr kumimoji="1" lang="en-US" altLang="ja-JP" sz="1200" strike="noStrike"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Tx/>
                        <a:buNone/>
                        <a:tabLst/>
                        <a:defRPr/>
                      </a:pPr>
                      <a:endParaRPr kumimoji="1" lang="en-US" altLang="ja-JP" sz="1200" strike="noStrike"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住宅・建築物の耐震化の必要性（別掲）</a:t>
                      </a:r>
                      <a:endParaRPr kumimoji="1" lang="en-US" altLang="ja-JP" sz="1200" dirty="0" smtClean="0">
                        <a:solidFill>
                          <a:schemeClr val="tx1"/>
                        </a:solidFill>
                      </a:endParaRPr>
                    </a:p>
                    <a:p>
                      <a:pPr marL="88900" indent="-88900" algn="l"/>
                      <a:endParaRPr kumimoji="1" lang="en-US" altLang="ja-JP" sz="1200" dirty="0" smtClean="0">
                        <a:solidFill>
                          <a:schemeClr val="tx1"/>
                        </a:solidFill>
                      </a:endParaRPr>
                    </a:p>
                    <a:p>
                      <a:pPr algn="l"/>
                      <a:endParaRPr kumimoji="1" lang="ja-JP" altLang="en-US" sz="1200" dirty="0">
                        <a:solidFill>
                          <a:schemeClr val="tx1"/>
                        </a:solidFill>
                      </a:endParaRPr>
                    </a:p>
                  </a:txBody>
                  <a:tcPr marR="7200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a:t>
                      </a:r>
                      <a:r>
                        <a:rPr kumimoji="1" lang="en-US" altLang="ja-JP" sz="1200" dirty="0" smtClean="0">
                          <a:solidFill>
                            <a:schemeClr val="tx1"/>
                          </a:solidFill>
                        </a:rPr>
                        <a:t>『</a:t>
                      </a:r>
                      <a:r>
                        <a:rPr kumimoji="1" lang="ja-JP" altLang="en-US" sz="1200" dirty="0" smtClean="0">
                          <a:solidFill>
                            <a:schemeClr val="tx1"/>
                          </a:solidFill>
                        </a:rPr>
                        <a:t>減災</a:t>
                      </a:r>
                      <a:r>
                        <a:rPr kumimoji="1" lang="en-US" altLang="ja-JP" sz="1200" dirty="0" smtClean="0">
                          <a:solidFill>
                            <a:schemeClr val="tx1"/>
                          </a:solidFill>
                        </a:rPr>
                        <a:t>』</a:t>
                      </a:r>
                      <a:r>
                        <a:rPr kumimoji="1" lang="ja-JP" altLang="en-US" sz="1200" dirty="0" smtClean="0">
                          <a:solidFill>
                            <a:schemeClr val="tx1"/>
                          </a:solidFill>
                        </a:rPr>
                        <a:t>を基本理念に、たとえ被災したとしても人命が失われないことを最重視し、また経済的被害ができるだけ小さくなるようにする</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a:t>
                      </a:r>
                      <a:r>
                        <a:rPr kumimoji="1" lang="en-US" altLang="ja-JP" sz="1200" dirty="0" smtClean="0">
                          <a:solidFill>
                            <a:schemeClr val="tx1"/>
                          </a:solidFill>
                        </a:rPr>
                        <a:t>Ⅰ</a:t>
                      </a:r>
                      <a:r>
                        <a:rPr kumimoji="1" lang="ja-JP" altLang="en-US" sz="1200" dirty="0" smtClean="0">
                          <a:solidFill>
                            <a:schemeClr val="tx1"/>
                          </a:solidFill>
                        </a:rPr>
                        <a:t>命を守る」、「</a:t>
                      </a:r>
                      <a:r>
                        <a:rPr kumimoji="1" lang="en-US" altLang="ja-JP" sz="1200" dirty="0" smtClean="0">
                          <a:solidFill>
                            <a:schemeClr val="tx1"/>
                          </a:solidFill>
                        </a:rPr>
                        <a:t>Ⅱ</a:t>
                      </a:r>
                      <a:r>
                        <a:rPr kumimoji="1" lang="ja-JP" altLang="en-US" sz="1200" dirty="0" smtClean="0">
                          <a:solidFill>
                            <a:schemeClr val="tx1"/>
                          </a:solidFill>
                        </a:rPr>
                        <a:t>命をつなぐ」、「</a:t>
                      </a:r>
                      <a:r>
                        <a:rPr kumimoji="1" lang="en-US" altLang="ja-JP" sz="1200" dirty="0" smtClean="0">
                          <a:solidFill>
                            <a:schemeClr val="tx1"/>
                          </a:solidFill>
                        </a:rPr>
                        <a:t>Ⅲ</a:t>
                      </a:r>
                      <a:r>
                        <a:rPr kumimoji="1" lang="ja-JP" altLang="en-US" sz="1200" dirty="0" smtClean="0">
                          <a:solidFill>
                            <a:schemeClr val="tx1"/>
                          </a:solidFill>
                        </a:rPr>
                        <a:t>必要不可欠な行政機能の維持」、「</a:t>
                      </a:r>
                      <a:r>
                        <a:rPr kumimoji="1" lang="en-US" altLang="ja-JP" sz="1200" dirty="0" smtClean="0">
                          <a:solidFill>
                            <a:schemeClr val="tx1"/>
                          </a:solidFill>
                        </a:rPr>
                        <a:t>Ⅳ</a:t>
                      </a:r>
                      <a:r>
                        <a:rPr kumimoji="1" lang="ja-JP" altLang="en-US" sz="1200" dirty="0" smtClean="0">
                          <a:solidFill>
                            <a:schemeClr val="tx1"/>
                          </a:solidFill>
                        </a:rPr>
                        <a:t>経済活動の機能維持」、「</a:t>
                      </a:r>
                      <a:r>
                        <a:rPr kumimoji="1" lang="en-US" altLang="ja-JP" sz="1200" dirty="0" smtClean="0">
                          <a:solidFill>
                            <a:schemeClr val="tx1"/>
                          </a:solidFill>
                        </a:rPr>
                        <a:t>Ⅴ</a:t>
                      </a:r>
                      <a:r>
                        <a:rPr kumimoji="1" lang="ja-JP" altLang="en-US" sz="1200" dirty="0" smtClean="0">
                          <a:solidFill>
                            <a:schemeClr val="tx1"/>
                          </a:solidFill>
                        </a:rPr>
                        <a:t>迅速な復旧・復興」の５つの基本方針として対策</a:t>
                      </a:r>
                    </a:p>
                    <a:p>
                      <a:pPr algn="l"/>
                      <a:endParaRPr kumimoji="1" lang="en-US" altLang="ja-JP" sz="1200" dirty="0" smtClean="0">
                        <a:solidFill>
                          <a:schemeClr val="tx1"/>
                        </a:solidFill>
                      </a:endParaRPr>
                    </a:p>
                    <a:p>
                      <a:pPr marL="0" indent="0" algn="l"/>
                      <a:r>
                        <a:rPr kumimoji="1" lang="ja-JP" altLang="en-US" sz="1200" dirty="0" smtClean="0">
                          <a:solidFill>
                            <a:schemeClr val="tx1"/>
                          </a:solidFill>
                        </a:rPr>
                        <a:t>・被害を最小に食い止めるための施策を着実に実施する</a:t>
                      </a:r>
                      <a:endParaRPr kumimoji="1" lang="en-US" altLang="ja-JP" sz="1200" dirty="0" smtClean="0">
                        <a:solidFill>
                          <a:schemeClr val="tx1"/>
                        </a:solidFill>
                      </a:endParaRPr>
                    </a:p>
                    <a:p>
                      <a:pPr marL="142875" indent="-66675" algn="l"/>
                      <a:r>
                        <a:rPr kumimoji="1" lang="en-US" altLang="ja-JP" sz="1200" dirty="0" smtClean="0">
                          <a:solidFill>
                            <a:schemeClr val="tx1"/>
                          </a:solidFill>
                        </a:rPr>
                        <a:t>-</a:t>
                      </a:r>
                      <a:r>
                        <a:rPr kumimoji="1" lang="ja-JP" altLang="en-US" sz="1200" dirty="0" smtClean="0">
                          <a:solidFill>
                            <a:schemeClr val="tx1"/>
                          </a:solidFill>
                        </a:rPr>
                        <a:t>高潮対策として整備してきた防潮堤等が津波来襲時にも機能</a:t>
                      </a:r>
                      <a:endParaRPr kumimoji="1" lang="en-US" altLang="ja-JP" sz="1200" dirty="0" smtClean="0">
                        <a:solidFill>
                          <a:schemeClr val="tx1"/>
                        </a:solidFill>
                      </a:endParaRPr>
                    </a:p>
                    <a:p>
                      <a:pPr marL="142875" marR="0" indent="-66675"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密集市街地対策（別掲）</a:t>
                      </a:r>
                      <a:endParaRPr kumimoji="1" lang="en-US" altLang="ja-JP" sz="1200" dirty="0" smtClean="0">
                        <a:solidFill>
                          <a:schemeClr val="tx1"/>
                        </a:solidFill>
                      </a:endParaRPr>
                    </a:p>
                    <a:p>
                      <a:pPr marL="142875" marR="0" indent="-66675"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住宅・建築物の耐震化（別掲）</a:t>
                      </a:r>
                      <a:endParaRPr kumimoji="1" lang="en-US" altLang="ja-JP" sz="1200" dirty="0" smtClean="0">
                        <a:solidFill>
                          <a:schemeClr val="tx1"/>
                        </a:solidFill>
                      </a:endParaRPr>
                    </a:p>
                    <a:p>
                      <a:pPr marL="142875" indent="-66675" algn="l"/>
                      <a:endParaRPr kumimoji="1" lang="en-US" altLang="ja-JP" sz="1200" dirty="0" smtClean="0">
                        <a:solidFill>
                          <a:schemeClr val="tx1"/>
                        </a:solidFill>
                      </a:endParaRPr>
                    </a:p>
                  </a:txBody>
                  <a:tcPr marR="7200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8900" indent="-88900" algn="l"/>
                      <a:r>
                        <a:rPr kumimoji="1" lang="ja-JP" altLang="en-US" sz="1200" dirty="0" smtClean="0">
                          <a:solidFill>
                            <a:schemeClr val="tx1"/>
                          </a:solidFill>
                        </a:rPr>
                        <a:t>・</a:t>
                      </a:r>
                      <a:r>
                        <a:rPr kumimoji="1" lang="ja-JP" altLang="en-US" sz="1200" u="none" dirty="0" smtClean="0">
                          <a:solidFill>
                            <a:schemeClr val="tx1"/>
                          </a:solidFill>
                        </a:rPr>
                        <a:t>災害対策の基本的考え方の整理</a:t>
                      </a:r>
                      <a:endParaRPr kumimoji="1" lang="en-US" altLang="ja-JP" sz="1200" u="none" dirty="0" smtClean="0">
                        <a:solidFill>
                          <a:schemeClr val="tx1"/>
                        </a:solidFill>
                      </a:endParaRPr>
                    </a:p>
                    <a:p>
                      <a:pPr marL="88900" indent="-88900" algn="l"/>
                      <a:r>
                        <a:rPr kumimoji="1" lang="ja-JP" altLang="en-US" sz="1200" u="none" dirty="0" smtClean="0">
                          <a:solidFill>
                            <a:schemeClr val="tx1"/>
                          </a:solidFill>
                        </a:rPr>
                        <a:t>①大阪府地域防災計画及び大阪府石油コンビナート等防災計画の改訂（</a:t>
                      </a:r>
                      <a:r>
                        <a:rPr kumimoji="1" lang="en-US" altLang="ja-JP" sz="1200" u="none" dirty="0" smtClean="0">
                          <a:solidFill>
                            <a:schemeClr val="tx1"/>
                          </a:solidFill>
                        </a:rPr>
                        <a:t>2014.3</a:t>
                      </a:r>
                      <a:r>
                        <a:rPr kumimoji="1" lang="ja-JP" altLang="en-US" sz="1200" u="none" dirty="0" smtClean="0">
                          <a:solidFill>
                            <a:schemeClr val="tx1"/>
                          </a:solidFill>
                        </a:rPr>
                        <a:t>）</a:t>
                      </a:r>
                      <a:endParaRPr kumimoji="1" lang="en-US" altLang="ja-JP" sz="1200" u="none" dirty="0" smtClean="0">
                        <a:solidFill>
                          <a:schemeClr val="tx1"/>
                        </a:solidFill>
                      </a:endParaRPr>
                    </a:p>
                    <a:p>
                      <a:pPr marL="88900" indent="-88900" algn="l"/>
                      <a:r>
                        <a:rPr kumimoji="1" lang="en-US" altLang="ja-JP" sz="1200" u="none" dirty="0" smtClean="0">
                          <a:solidFill>
                            <a:schemeClr val="tx1"/>
                          </a:solidFill>
                        </a:rPr>
                        <a:t>【</a:t>
                      </a:r>
                      <a:r>
                        <a:rPr kumimoji="1" lang="ja-JP" altLang="en-US" sz="1200" u="none" dirty="0" smtClean="0">
                          <a:solidFill>
                            <a:schemeClr val="tx1"/>
                          </a:solidFill>
                        </a:rPr>
                        <a:t>改定ポイント</a:t>
                      </a:r>
                      <a:r>
                        <a:rPr kumimoji="1" lang="en-US" altLang="ja-JP" sz="1200" u="none" dirty="0" smtClean="0">
                          <a:solidFill>
                            <a:schemeClr val="tx1"/>
                          </a:solidFill>
                        </a:rPr>
                        <a:t>】</a:t>
                      </a:r>
                      <a:r>
                        <a:rPr kumimoji="1" lang="ja-JP" altLang="en-US" sz="1200" u="none" dirty="0" smtClean="0">
                          <a:solidFill>
                            <a:schemeClr val="tx1"/>
                          </a:solidFill>
                        </a:rPr>
                        <a:t>危機管理体制の再構築、自助・共助の充実、逃げるための対策の総合化、大阪特有のリスクへの対応　等</a:t>
                      </a:r>
                      <a:endParaRPr kumimoji="1" lang="en-US" altLang="ja-JP" sz="1200" u="none" dirty="0" smtClean="0">
                        <a:solidFill>
                          <a:schemeClr val="tx1"/>
                        </a:solidFill>
                      </a:endParaRPr>
                    </a:p>
                    <a:p>
                      <a:pPr marL="88900" indent="-88900" algn="l"/>
                      <a:r>
                        <a:rPr kumimoji="1" lang="ja-JP" altLang="en-US" sz="1200" u="none" dirty="0" smtClean="0">
                          <a:solidFill>
                            <a:schemeClr val="tx1"/>
                          </a:solidFill>
                        </a:rPr>
                        <a:t>②地震防災アクションプランの改訂（</a:t>
                      </a:r>
                      <a:r>
                        <a:rPr kumimoji="1" lang="en-US" altLang="ja-JP" sz="1200" u="none" dirty="0" smtClean="0">
                          <a:solidFill>
                            <a:schemeClr val="tx1"/>
                          </a:solidFill>
                        </a:rPr>
                        <a:t>2014</a:t>
                      </a:r>
                      <a:r>
                        <a:rPr kumimoji="1" lang="ja-JP" altLang="en-US" sz="1200" u="none" dirty="0" smtClean="0">
                          <a:solidFill>
                            <a:schemeClr val="tx1"/>
                          </a:solidFill>
                        </a:rPr>
                        <a:t>年度中）</a:t>
                      </a:r>
                      <a:endParaRPr kumimoji="1" lang="en-US" altLang="ja-JP" sz="1200" u="none" dirty="0" smtClean="0">
                        <a:solidFill>
                          <a:schemeClr val="tx1"/>
                        </a:solidFill>
                      </a:endParaRPr>
                    </a:p>
                    <a:p>
                      <a:pPr marL="88900" indent="-88900" algn="l">
                        <a:spcBef>
                          <a:spcPts val="600"/>
                        </a:spcBef>
                      </a:pPr>
                      <a:r>
                        <a:rPr kumimoji="1" lang="ja-JP" altLang="en-US" sz="1200" u="none" dirty="0" smtClean="0">
                          <a:solidFill>
                            <a:schemeClr val="tx1"/>
                          </a:solidFill>
                        </a:rPr>
                        <a:t>・予算の重点化等</a:t>
                      </a:r>
                      <a:endParaRPr kumimoji="1" lang="en-US" altLang="ja-JP" sz="1200" u="none" dirty="0" smtClean="0">
                        <a:solidFill>
                          <a:schemeClr val="tx1"/>
                        </a:solidFill>
                      </a:endParaRPr>
                    </a:p>
                    <a:p>
                      <a:pPr marL="88900" indent="-88900" algn="l"/>
                      <a:r>
                        <a:rPr kumimoji="1" lang="ja-JP" altLang="en-US" sz="1200" u="none" dirty="0" smtClean="0">
                          <a:solidFill>
                            <a:schemeClr val="tx1"/>
                          </a:solidFill>
                        </a:rPr>
                        <a:t>①防潮堤液状化対策</a:t>
                      </a:r>
                      <a:endParaRPr kumimoji="1" lang="en-US" altLang="ja-JP" sz="1200" u="none" dirty="0" smtClean="0">
                        <a:solidFill>
                          <a:schemeClr val="tx1"/>
                        </a:solidFill>
                      </a:endParaRPr>
                    </a:p>
                    <a:p>
                      <a:pPr marL="88900" indent="-88900" algn="l"/>
                      <a:r>
                        <a:rPr kumimoji="1" lang="ja-JP" altLang="en-US" sz="1200" u="none" dirty="0" smtClean="0">
                          <a:solidFill>
                            <a:schemeClr val="tx1"/>
                          </a:solidFill>
                        </a:rPr>
                        <a:t>　</a:t>
                      </a:r>
                      <a:r>
                        <a:rPr kumimoji="1" lang="en-US" altLang="ja-JP" sz="1200" u="none" dirty="0" smtClean="0">
                          <a:solidFill>
                            <a:schemeClr val="tx1"/>
                          </a:solidFill>
                        </a:rPr>
                        <a:t>2014</a:t>
                      </a:r>
                      <a:r>
                        <a:rPr kumimoji="1" lang="ja-JP" altLang="en-US" sz="1200" u="none" dirty="0" smtClean="0">
                          <a:solidFill>
                            <a:schemeClr val="tx1"/>
                          </a:solidFill>
                        </a:rPr>
                        <a:t>年から１０年間で２１００億円を投入し８９ｋｍを対策予定。</a:t>
                      </a:r>
                      <a:endParaRPr kumimoji="1" lang="en-US" altLang="ja-JP" sz="1200" u="none" dirty="0" smtClean="0">
                        <a:solidFill>
                          <a:schemeClr val="tx1"/>
                        </a:solidFill>
                      </a:endParaRPr>
                    </a:p>
                    <a:p>
                      <a:pPr marL="88900" indent="-88900" algn="l"/>
                      <a:r>
                        <a:rPr kumimoji="1" lang="ja-JP" altLang="en-US" sz="1200" u="none" dirty="0" smtClean="0">
                          <a:solidFill>
                            <a:schemeClr val="tx1"/>
                          </a:solidFill>
                        </a:rPr>
                        <a:t>　当初３年間で約</a:t>
                      </a:r>
                      <a:r>
                        <a:rPr kumimoji="1" lang="en-US" altLang="ja-JP" sz="1200" u="none" dirty="0" smtClean="0">
                          <a:solidFill>
                            <a:schemeClr val="tx1"/>
                          </a:solidFill>
                        </a:rPr>
                        <a:t>260</a:t>
                      </a:r>
                      <a:r>
                        <a:rPr kumimoji="1" lang="ja-JP" altLang="en-US" sz="1200" u="none" dirty="0" smtClean="0">
                          <a:solidFill>
                            <a:schemeClr val="tx1"/>
                          </a:solidFill>
                        </a:rPr>
                        <a:t>億円を投入し、最優先に対策が必要な９ｋｍの事業実施</a:t>
                      </a:r>
                      <a:endParaRPr kumimoji="1" lang="en-US" altLang="ja-JP" sz="1200" u="none"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②密集市街地対策（別掲）</a:t>
                      </a:r>
                      <a:endParaRPr kumimoji="1" lang="en-US" altLang="ja-JP" sz="1200" u="none" dirty="0" smtClean="0">
                        <a:solidFill>
                          <a:schemeClr val="tx1"/>
                        </a:solidFill>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③住宅・建築物の耐震化（別掲）</a:t>
                      </a:r>
                      <a:endParaRPr kumimoji="1" lang="en-US" altLang="ja-JP" sz="1200" u="none" dirty="0" smtClean="0">
                        <a:solidFill>
                          <a:schemeClr val="tx1"/>
                        </a:solidFill>
                      </a:endParaRPr>
                    </a:p>
                    <a:p>
                      <a:pPr marL="88900" indent="-88900" algn="l"/>
                      <a:endParaRPr kumimoji="1" lang="en-US" altLang="ja-JP" sz="1200" strike="sngStrike" dirty="0" smtClean="0">
                        <a:solidFill>
                          <a:schemeClr val="tx1"/>
                        </a:solidFill>
                      </a:endParaRPr>
                    </a:p>
                  </a:txBody>
                  <a:tcPr marR="7200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5725" indent="-85725" algn="l"/>
                      <a:r>
                        <a:rPr kumimoji="1" lang="ja-JP" altLang="en-US" sz="1200" dirty="0" smtClean="0">
                          <a:solidFill>
                            <a:schemeClr val="tx1"/>
                          </a:solidFill>
                        </a:rPr>
                        <a:t>・大規模災害に対する対策・対応の新たな考え方の府民との共有</a:t>
                      </a:r>
                      <a:endParaRPr kumimoji="1" lang="en-US" altLang="ja-JP" sz="1200" dirty="0" smtClean="0">
                        <a:solidFill>
                          <a:schemeClr val="tx1"/>
                        </a:solidFill>
                      </a:endParaRPr>
                    </a:p>
                    <a:p>
                      <a:pPr marL="85725" indent="-85725" algn="l"/>
                      <a:r>
                        <a:rPr kumimoji="1" lang="ja-JP" altLang="en-US" sz="1050" baseline="0" dirty="0" smtClean="0">
                          <a:solidFill>
                            <a:schemeClr val="tx1"/>
                          </a:solidFill>
                        </a:rPr>
                        <a:t>　</a:t>
                      </a:r>
                      <a:r>
                        <a:rPr kumimoji="1" lang="en-US" altLang="ja-JP" sz="1050" dirty="0" smtClean="0">
                          <a:solidFill>
                            <a:schemeClr val="tx1"/>
                          </a:solidFill>
                        </a:rPr>
                        <a:t>-</a:t>
                      </a:r>
                      <a:r>
                        <a:rPr kumimoji="1" lang="ja-JP" altLang="en-US" sz="1050" dirty="0" smtClean="0">
                          <a:solidFill>
                            <a:schemeClr val="tx1"/>
                          </a:solidFill>
                        </a:rPr>
                        <a:t>防災･減災ポータルサイト設置</a:t>
                      </a:r>
                      <a:endParaRPr kumimoji="1" lang="en-US" altLang="ja-JP" sz="1050" dirty="0" smtClean="0">
                        <a:solidFill>
                          <a:schemeClr val="tx1"/>
                        </a:solidFill>
                      </a:endParaRPr>
                    </a:p>
                    <a:p>
                      <a:pPr marL="85725" indent="-85725" algn="l"/>
                      <a:r>
                        <a:rPr kumimoji="1" lang="ja-JP" altLang="en-US" sz="1050" dirty="0" smtClean="0">
                          <a:solidFill>
                            <a:schemeClr val="tx1"/>
                          </a:solidFill>
                        </a:rPr>
                        <a:t>　</a:t>
                      </a:r>
                      <a:r>
                        <a:rPr kumimoji="1" lang="en-US" altLang="ja-JP" sz="1050" dirty="0" smtClean="0">
                          <a:solidFill>
                            <a:schemeClr val="tx1"/>
                          </a:solidFill>
                        </a:rPr>
                        <a:t>-</a:t>
                      </a:r>
                      <a:r>
                        <a:rPr kumimoji="1" lang="ja-JP" altLang="en-US" sz="1050" dirty="0" smtClean="0">
                          <a:solidFill>
                            <a:schemeClr val="tx1"/>
                          </a:solidFill>
                        </a:rPr>
                        <a:t>防災イベントへの参画：</a:t>
                      </a:r>
                      <a:r>
                        <a:rPr kumimoji="1" lang="en-US" altLang="ja-JP" sz="1050" dirty="0" smtClean="0">
                          <a:solidFill>
                            <a:schemeClr val="tx1"/>
                          </a:solidFill>
                        </a:rPr>
                        <a:t>4</a:t>
                      </a:r>
                      <a:r>
                        <a:rPr kumimoji="1" lang="ja-JP" altLang="en-US" sz="1050" dirty="0" smtClean="0">
                          <a:solidFill>
                            <a:schemeClr val="tx1"/>
                          </a:solidFill>
                        </a:rPr>
                        <a:t>回、参加者数</a:t>
                      </a:r>
                      <a:r>
                        <a:rPr kumimoji="1" lang="en-US" altLang="ja-JP" sz="1050" dirty="0" smtClean="0">
                          <a:solidFill>
                            <a:schemeClr val="tx1"/>
                          </a:solidFill>
                        </a:rPr>
                        <a:t>12,536</a:t>
                      </a:r>
                      <a:r>
                        <a:rPr kumimoji="1" lang="ja-JP" altLang="en-US" sz="1050" dirty="0" smtClean="0">
                          <a:solidFill>
                            <a:schemeClr val="tx1"/>
                          </a:solidFill>
                        </a:rPr>
                        <a:t>人</a:t>
                      </a:r>
                    </a:p>
                    <a:p>
                      <a:pPr marL="85725" indent="-85725" algn="l"/>
                      <a:r>
                        <a:rPr kumimoji="1" lang="ja-JP" altLang="en-US" sz="1050" dirty="0" smtClean="0">
                          <a:solidFill>
                            <a:schemeClr val="tx1"/>
                          </a:solidFill>
                        </a:rPr>
                        <a:t>　　防災講演・研修会等　　</a:t>
                      </a:r>
                      <a:r>
                        <a:rPr kumimoji="1" lang="en-US" altLang="ja-JP" sz="1050" dirty="0" smtClean="0">
                          <a:solidFill>
                            <a:schemeClr val="tx1"/>
                          </a:solidFill>
                        </a:rPr>
                        <a:t>45</a:t>
                      </a:r>
                      <a:r>
                        <a:rPr kumimoji="1" lang="ja-JP" altLang="en-US" sz="1050" dirty="0" smtClean="0">
                          <a:solidFill>
                            <a:schemeClr val="tx1"/>
                          </a:solidFill>
                        </a:rPr>
                        <a:t>回、参加者数</a:t>
                      </a:r>
                      <a:r>
                        <a:rPr kumimoji="1" lang="en-US" altLang="ja-JP" sz="1050" dirty="0" smtClean="0">
                          <a:solidFill>
                            <a:schemeClr val="tx1"/>
                          </a:solidFill>
                        </a:rPr>
                        <a:t>4,075</a:t>
                      </a:r>
                      <a:r>
                        <a:rPr kumimoji="1" lang="ja-JP" altLang="en-US" sz="1050" dirty="0" smtClean="0">
                          <a:solidFill>
                            <a:schemeClr val="tx1"/>
                          </a:solidFill>
                        </a:rPr>
                        <a:t>人</a:t>
                      </a:r>
                      <a:endParaRPr kumimoji="1" lang="en-US" altLang="ja-JP" sz="1050" dirty="0" smtClean="0">
                        <a:solidFill>
                          <a:schemeClr val="tx1"/>
                        </a:solidFill>
                      </a:endParaRPr>
                    </a:p>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1050" baseline="0" dirty="0" smtClean="0">
                          <a:solidFill>
                            <a:schemeClr val="tx1"/>
                          </a:solidFill>
                        </a:rPr>
                        <a:t>　（</a:t>
                      </a:r>
                      <a:r>
                        <a:rPr kumimoji="1" lang="en-US" altLang="ja-JP" sz="1050" baseline="0" dirty="0" smtClean="0">
                          <a:solidFill>
                            <a:schemeClr val="tx1"/>
                          </a:solidFill>
                        </a:rPr>
                        <a:t>2014</a:t>
                      </a:r>
                      <a:r>
                        <a:rPr kumimoji="1" lang="ja-JP" altLang="en-US" sz="1050" baseline="0" dirty="0" smtClean="0">
                          <a:solidFill>
                            <a:schemeClr val="tx1"/>
                          </a:solidFill>
                        </a:rPr>
                        <a:t>年</a:t>
                      </a:r>
                      <a:r>
                        <a:rPr kumimoji="1" lang="en-US" altLang="ja-JP" sz="1050" baseline="0" dirty="0" smtClean="0">
                          <a:solidFill>
                            <a:schemeClr val="tx1"/>
                          </a:solidFill>
                        </a:rPr>
                        <a:t>6</a:t>
                      </a:r>
                      <a:r>
                        <a:rPr kumimoji="1" lang="ja-JP" altLang="en-US" sz="1050" baseline="0" dirty="0" smtClean="0">
                          <a:solidFill>
                            <a:schemeClr val="tx1"/>
                          </a:solidFill>
                        </a:rPr>
                        <a:t>月までの回数）</a:t>
                      </a:r>
                      <a:endParaRPr kumimoji="1" lang="en-US" altLang="ja-JP" sz="1050" baseline="0" dirty="0" smtClean="0">
                        <a:solidFill>
                          <a:schemeClr val="tx1"/>
                        </a:solidFill>
                      </a:endParaRPr>
                    </a:p>
                    <a:p>
                      <a:pPr marL="85725" indent="-85725" algn="l"/>
                      <a:endParaRPr kumimoji="1" lang="en-US" altLang="ja-JP" sz="1050" dirty="0" smtClean="0">
                        <a:solidFill>
                          <a:schemeClr val="tx1"/>
                        </a:solidFill>
                      </a:endParaRPr>
                    </a:p>
                    <a:p>
                      <a:pPr marL="85725" indent="-85725" algn="l"/>
                      <a:r>
                        <a:rPr kumimoji="1" lang="ja-JP" altLang="en-US" sz="1200" dirty="0" smtClean="0">
                          <a:solidFill>
                            <a:schemeClr val="tx1"/>
                          </a:solidFill>
                        </a:rPr>
                        <a:t>・ハード対策とソフト対策を組み合わせることで「死者数を限りなくゼロに近づけ、経済的被害を最小限に」</a:t>
                      </a:r>
                      <a:endParaRPr kumimoji="1" lang="en-US" altLang="ja-JP" sz="1200" dirty="0" smtClean="0">
                        <a:solidFill>
                          <a:schemeClr val="tx1"/>
                        </a:solidFill>
                      </a:endParaRPr>
                    </a:p>
                    <a:p>
                      <a:pPr marL="85725" indent="-85725" algn="l"/>
                      <a:r>
                        <a:rPr kumimoji="1" lang="ja-JP" altLang="en-US" sz="1050" dirty="0" smtClean="0">
                          <a:solidFill>
                            <a:schemeClr val="tx1"/>
                          </a:solidFill>
                        </a:rPr>
                        <a:t>（参考：人的被害</a:t>
                      </a:r>
                      <a:r>
                        <a:rPr kumimoji="1" lang="en-US" altLang="ja-JP" sz="1050" dirty="0" smtClean="0">
                          <a:solidFill>
                            <a:schemeClr val="tx1"/>
                          </a:solidFill>
                        </a:rPr>
                        <a:t>(</a:t>
                      </a:r>
                      <a:r>
                        <a:rPr kumimoji="1" lang="ja-JP" altLang="en-US" sz="1050" dirty="0" smtClean="0">
                          <a:solidFill>
                            <a:schemeClr val="tx1"/>
                          </a:solidFill>
                        </a:rPr>
                        <a:t>死者</a:t>
                      </a:r>
                      <a:r>
                        <a:rPr kumimoji="1" lang="en-US" altLang="ja-JP" sz="1050" dirty="0" smtClean="0">
                          <a:solidFill>
                            <a:schemeClr val="tx1"/>
                          </a:solidFill>
                        </a:rPr>
                        <a:t>)</a:t>
                      </a:r>
                      <a:r>
                        <a:rPr kumimoji="1" lang="ja-JP" altLang="en-US" sz="1050" dirty="0" smtClean="0">
                          <a:solidFill>
                            <a:schemeClr val="tx1"/>
                          </a:solidFill>
                        </a:rPr>
                        <a:t>）</a:t>
                      </a:r>
                      <a:endParaRPr kumimoji="1" lang="en-US" altLang="ja-JP" sz="1050" dirty="0" smtClean="0">
                        <a:solidFill>
                          <a:schemeClr val="tx1"/>
                        </a:solidFill>
                      </a:endParaRPr>
                    </a:p>
                    <a:p>
                      <a:pPr marL="85725" indent="-85725" algn="l"/>
                      <a:r>
                        <a:rPr kumimoji="1" lang="ja-JP" altLang="en-US" sz="1050" dirty="0" smtClean="0">
                          <a:solidFill>
                            <a:schemeClr val="tx1"/>
                          </a:solidFill>
                        </a:rPr>
                        <a:t>　早期避難率が低い場合</a:t>
                      </a:r>
                      <a:r>
                        <a:rPr kumimoji="1" lang="en-US" altLang="ja-JP" sz="1050" dirty="0" smtClean="0">
                          <a:solidFill>
                            <a:schemeClr val="tx1"/>
                          </a:solidFill>
                        </a:rPr>
                        <a:t>133,891</a:t>
                      </a:r>
                      <a:r>
                        <a:rPr kumimoji="1" lang="ja-JP" altLang="en-US" sz="1050" dirty="0" smtClean="0">
                          <a:solidFill>
                            <a:schemeClr val="tx1"/>
                          </a:solidFill>
                        </a:rPr>
                        <a:t>人</a:t>
                      </a:r>
                      <a:endParaRPr kumimoji="1" lang="en-US" altLang="ja-JP" sz="1050" dirty="0" smtClean="0">
                        <a:solidFill>
                          <a:schemeClr val="tx1"/>
                        </a:solidFill>
                      </a:endParaRPr>
                    </a:p>
                    <a:p>
                      <a:pPr marL="85725" indent="-85725" algn="l"/>
                      <a:r>
                        <a:rPr kumimoji="1" lang="ja-JP" altLang="en-US" sz="1050" dirty="0" smtClean="0">
                          <a:solidFill>
                            <a:schemeClr val="tx1"/>
                          </a:solidFill>
                        </a:rPr>
                        <a:t>⇒非難が迅速な場合　</a:t>
                      </a:r>
                      <a:r>
                        <a:rPr kumimoji="1" lang="en-US" altLang="ja-JP" sz="1050" dirty="0" smtClean="0">
                          <a:solidFill>
                            <a:schemeClr val="tx1"/>
                          </a:solidFill>
                        </a:rPr>
                        <a:t>8,806</a:t>
                      </a:r>
                      <a:r>
                        <a:rPr kumimoji="1" lang="ja-JP" altLang="en-US" sz="1050" dirty="0" smtClean="0">
                          <a:solidFill>
                            <a:schemeClr val="tx1"/>
                          </a:solidFill>
                        </a:rPr>
                        <a:t>人</a:t>
                      </a:r>
                      <a:endParaRPr kumimoji="1" lang="en-US" altLang="ja-JP" sz="1050" dirty="0" smtClean="0">
                        <a:solidFill>
                          <a:schemeClr val="tx1"/>
                        </a:solidFill>
                      </a:endParaRPr>
                    </a:p>
                    <a:p>
                      <a:pPr marL="85725" indent="-85725" algn="l"/>
                      <a:r>
                        <a:rPr kumimoji="1" lang="ja-JP" altLang="en-US" sz="1000" dirty="0" smtClean="0">
                          <a:solidFill>
                            <a:schemeClr val="tx1"/>
                          </a:solidFill>
                        </a:rPr>
                        <a:t>　（</a:t>
                      </a:r>
                      <a:r>
                        <a:rPr kumimoji="1" lang="en-US" altLang="ja-JP" sz="1000" dirty="0" smtClean="0">
                          <a:solidFill>
                            <a:schemeClr val="tx1"/>
                          </a:solidFill>
                        </a:rPr>
                        <a:t>2013</a:t>
                      </a:r>
                      <a:r>
                        <a:rPr kumimoji="1" lang="ja-JP" altLang="en-US" sz="1000" dirty="0" smtClean="0">
                          <a:solidFill>
                            <a:schemeClr val="tx1"/>
                          </a:solidFill>
                        </a:rPr>
                        <a:t>年</a:t>
                      </a:r>
                      <a:r>
                        <a:rPr kumimoji="1" lang="en-US" altLang="ja-JP" sz="1000" dirty="0" smtClean="0">
                          <a:solidFill>
                            <a:schemeClr val="tx1"/>
                          </a:solidFill>
                        </a:rPr>
                        <a:t>10</a:t>
                      </a:r>
                      <a:r>
                        <a:rPr kumimoji="1" lang="ja-JP" altLang="en-US" sz="1000" dirty="0" smtClean="0">
                          <a:solidFill>
                            <a:schemeClr val="tx1"/>
                          </a:solidFill>
                        </a:rPr>
                        <a:t>月被害想定）</a:t>
                      </a:r>
                      <a:endParaRPr kumimoji="1" lang="en-US" altLang="ja-JP" sz="1200" dirty="0" smtClean="0">
                        <a:solidFill>
                          <a:schemeClr val="tx1"/>
                        </a:solidFill>
                      </a:endParaRPr>
                    </a:p>
                    <a:p>
                      <a:pPr marL="85725" indent="-85725" algn="l"/>
                      <a:endParaRPr kumimoji="1" lang="en-US" altLang="ja-JP" sz="1000" dirty="0" smtClean="0">
                        <a:solidFill>
                          <a:schemeClr val="tx1"/>
                        </a:solidFill>
                      </a:endParaRPr>
                    </a:p>
                    <a:p>
                      <a:pPr marL="85725" indent="-85725" algn="l"/>
                      <a:r>
                        <a:rPr kumimoji="1" lang="ja-JP" altLang="en-US" sz="1200" dirty="0" smtClean="0">
                          <a:solidFill>
                            <a:schemeClr val="tx1"/>
                          </a:solidFill>
                        </a:rPr>
                        <a:t>・</a:t>
                      </a:r>
                      <a:r>
                        <a:rPr kumimoji="1" lang="en-US" altLang="ja-JP" sz="1200" dirty="0" smtClean="0">
                          <a:solidFill>
                            <a:schemeClr val="tx1"/>
                          </a:solidFill>
                        </a:rPr>
                        <a:t>2014</a:t>
                      </a:r>
                      <a:r>
                        <a:rPr kumimoji="1" lang="ja-JP" altLang="en-US" sz="1200" dirty="0" smtClean="0">
                          <a:solidFill>
                            <a:schemeClr val="tx1"/>
                          </a:solidFill>
                        </a:rPr>
                        <a:t>年から</a:t>
                      </a:r>
                      <a:r>
                        <a:rPr kumimoji="1" lang="en-US" altLang="ja-JP" sz="1200" dirty="0" smtClean="0">
                          <a:solidFill>
                            <a:schemeClr val="tx1"/>
                          </a:solidFill>
                        </a:rPr>
                        <a:t>10</a:t>
                      </a:r>
                      <a:r>
                        <a:rPr kumimoji="1" lang="ja-JP" altLang="en-US" sz="1200" dirty="0" smtClean="0">
                          <a:solidFill>
                            <a:schemeClr val="tx1"/>
                          </a:solidFill>
                        </a:rPr>
                        <a:t>年間で取り組む、防潮堤液状化対策の完了により、地震・津波による浸水面積を半減</a:t>
                      </a:r>
                      <a:endParaRPr kumimoji="1" lang="en-US" altLang="ja-JP" sz="1200" dirty="0" smtClean="0">
                        <a:solidFill>
                          <a:schemeClr val="tx1"/>
                        </a:solidFill>
                      </a:endParaRPr>
                    </a:p>
                    <a:p>
                      <a:pPr marL="85725" indent="-85725" algn="l"/>
                      <a:r>
                        <a:rPr kumimoji="1" lang="ja-JP" altLang="en-US" sz="1200" dirty="0" smtClean="0">
                          <a:solidFill>
                            <a:schemeClr val="tx1"/>
                          </a:solidFill>
                        </a:rPr>
                        <a:t>　対策前　約</a:t>
                      </a:r>
                      <a:r>
                        <a:rPr kumimoji="1" lang="en-US" altLang="ja-JP" sz="1200" dirty="0" smtClean="0">
                          <a:solidFill>
                            <a:schemeClr val="tx1"/>
                          </a:solidFill>
                        </a:rPr>
                        <a:t>11,000ha</a:t>
                      </a:r>
                    </a:p>
                    <a:p>
                      <a:pPr marL="85725" indent="-85725" algn="l"/>
                      <a:r>
                        <a:rPr kumimoji="1" lang="ja-JP" altLang="en-US" sz="1200" dirty="0" smtClean="0">
                          <a:solidFill>
                            <a:schemeClr val="tx1"/>
                          </a:solidFill>
                        </a:rPr>
                        <a:t>⇒対策後　約</a:t>
                      </a:r>
                      <a:r>
                        <a:rPr kumimoji="1" lang="en-US" altLang="ja-JP" sz="1200" dirty="0" smtClean="0">
                          <a:solidFill>
                            <a:schemeClr val="tx1"/>
                          </a:solidFill>
                        </a:rPr>
                        <a:t>5,400ha</a:t>
                      </a:r>
                    </a:p>
                    <a:p>
                      <a:pPr marL="85725" indent="-85725" algn="l"/>
                      <a:endParaRPr kumimoji="1" lang="en-US" altLang="ja-JP" sz="900" strike="sngStrike" dirty="0" smtClean="0">
                        <a:solidFill>
                          <a:schemeClr val="tx1"/>
                        </a:solidFill>
                      </a:endParaRPr>
                    </a:p>
                    <a:p>
                      <a:pPr marL="85725" indent="-85725" algn="l"/>
                      <a:r>
                        <a:rPr kumimoji="1" lang="ja-JP" altLang="en-US" sz="1200" strike="noStrike" dirty="0" smtClean="0">
                          <a:solidFill>
                            <a:schemeClr val="tx1"/>
                          </a:solidFill>
                        </a:rPr>
                        <a:t>・密集市街地対策、住宅・建築物の耐震化については別掲</a:t>
                      </a:r>
                      <a:endParaRPr kumimoji="1" lang="en-US" altLang="ja-JP" sz="1200" strike="noStrike" dirty="0" smtClean="0">
                        <a:solidFill>
                          <a:schemeClr val="tx1"/>
                        </a:solidFill>
                      </a:endParaRPr>
                    </a:p>
                  </a:txBody>
                  <a:tcPr marR="7200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516052"/>
            <a:ext cx="683568" cy="369332"/>
          </a:xfrm>
          <a:prstGeom prst="rect">
            <a:avLst/>
          </a:prstGeom>
          <a:noFill/>
        </p:spPr>
        <p:txBody>
          <a:bodyPr wrap="square" rtlCol="0">
            <a:spAutoFit/>
          </a:bodyPr>
          <a:lstStyle/>
          <a:p>
            <a:pPr algn="r"/>
            <a:fld id="{9C53C868-FF21-494D-AF88-8B2AF852388B}" type="slidenum">
              <a:rPr kumimoji="1" lang="ja-JP" altLang="en-US" smtClean="0"/>
              <a:pPr algn="r"/>
              <a:t>200</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Ｃ（６４）</a:t>
            </a:r>
            <a:endParaRPr lang="en-US" altLang="ja-JP" sz="1400" u="sng" dirty="0" smtClean="0"/>
          </a:p>
        </p:txBody>
      </p:sp>
    </p:spTree>
    <p:extLst>
      <p:ext uri="{BB962C8B-B14F-4D97-AF65-F5344CB8AC3E}">
        <p14:creationId xmlns:p14="http://schemas.microsoft.com/office/powerpoint/2010/main" val="64813087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密集市街地対策、住宅</a:t>
            </a:r>
            <a:r>
              <a:rPr kumimoji="1" lang="ja-JP" altLang="en-US" sz="1600" u="sng" dirty="0" smtClean="0">
                <a:solidFill>
                  <a:srgbClr val="FF0000"/>
                </a:solidFill>
              </a:rPr>
              <a:t>・</a:t>
            </a:r>
            <a:r>
              <a:rPr kumimoji="1" lang="ja-JP" altLang="en-US" sz="1600" u="sng" dirty="0" smtClean="0"/>
              <a:t>建築物の耐震化</a:t>
            </a:r>
            <a:endParaRPr kumimoji="1" lang="en-US" altLang="ja-JP" sz="1600" u="sng" dirty="0" smtClean="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Ｃ</a:t>
            </a:r>
            <a:r>
              <a:rPr lang="ja-JP" altLang="en-US" sz="1400" u="sng" dirty="0" smtClean="0"/>
              <a:t>（６５）</a:t>
            </a:r>
            <a:endParaRPr lang="en-US" altLang="ja-JP" sz="1400" u="sng" dirty="0" smtClean="0"/>
          </a:p>
        </p:txBody>
      </p:sp>
      <p:sp>
        <p:nvSpPr>
          <p:cNvPr id="9" name="テキスト ボックス 8"/>
          <p:cNvSpPr txBox="1"/>
          <p:nvPr/>
        </p:nvSpPr>
        <p:spPr>
          <a:xfrm>
            <a:off x="-1" y="476672"/>
            <a:ext cx="2390503" cy="4708981"/>
          </a:xfrm>
          <a:prstGeom prst="rect">
            <a:avLst/>
          </a:prstGeom>
          <a:noFill/>
        </p:spPr>
        <p:txBody>
          <a:bodyPr wrap="square" rtlCol="0">
            <a:spAutoFit/>
          </a:bodyPr>
          <a:lstStyle/>
          <a:p>
            <a:r>
              <a:rPr kumimoji="1" lang="ja-JP" altLang="en-US" sz="1400" dirty="0" smtClean="0"/>
              <a:t>①分野：</a:t>
            </a:r>
            <a:r>
              <a:rPr kumimoji="1" lang="ja-JP" altLang="en-US" sz="1400" spc="-150" dirty="0" smtClean="0"/>
              <a:t>くらし・住まい・まちづくり</a:t>
            </a:r>
            <a:endParaRPr lang="en-US" altLang="ja-JP" sz="1400" spc="-150" dirty="0"/>
          </a:p>
          <a:p>
            <a:r>
              <a:rPr kumimoji="1" lang="ja-JP" altLang="en-US" sz="1400" dirty="0" smtClean="0"/>
              <a:t>②タイプ</a:t>
            </a:r>
            <a:endParaRPr kumimoji="1" lang="en-US" altLang="ja-JP" sz="1400" dirty="0" smtClean="0"/>
          </a:p>
          <a:p>
            <a:r>
              <a:rPr lang="ja-JP" altLang="en-US" sz="1400" dirty="0"/>
              <a:t>　</a:t>
            </a:r>
            <a:r>
              <a:rPr lang="ja-JP" altLang="en-US" sz="1400" dirty="0" smtClean="0"/>
              <a:t>　</a:t>
            </a:r>
            <a:r>
              <a:rPr lang="ja-JP" altLang="en-US" sz="1400" dirty="0" smtClean="0">
                <a:solidFill>
                  <a:schemeClr val="tx1">
                    <a:lumMod val="95000"/>
                    <a:lumOff val="5000"/>
                  </a:schemeClr>
                </a:solidFill>
              </a:rPr>
              <a:t>☑</a:t>
            </a:r>
            <a:r>
              <a:rPr lang="ja-JP" altLang="en-US" sz="1400" dirty="0" smtClean="0"/>
              <a:t>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a:t>
            </a:r>
            <a:r>
              <a:rPr lang="ja-JP" altLang="en-US" sz="1400" dirty="0"/>
              <a:t>☑　組織</a:t>
            </a:r>
            <a:r>
              <a:rPr lang="ja-JP" altLang="en-US" sz="1400" dirty="0" smtClean="0"/>
              <a:t>・経営形態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住宅まちづくり部</a:t>
            </a:r>
            <a:endParaRPr kumimoji="1" lang="en-US" altLang="ja-JP" sz="1400" dirty="0" smtClean="0"/>
          </a:p>
          <a:p>
            <a:endParaRPr kumimoji="1" lang="en-US" altLang="ja-JP" sz="1400" dirty="0"/>
          </a:p>
          <a:p>
            <a:r>
              <a:rPr lang="ja-JP" altLang="en-US" sz="1400" dirty="0" smtClean="0"/>
              <a:t>⑤時期</a:t>
            </a:r>
            <a:endParaRPr lang="en-US" altLang="ja-JP" sz="1400" dirty="0" smtClean="0"/>
          </a:p>
          <a:p>
            <a:pPr marL="222250" indent="-222250"/>
            <a:r>
              <a:rPr kumimoji="1" lang="ja-JP" altLang="en-US" sz="1400" dirty="0"/>
              <a:t>　</a:t>
            </a:r>
            <a:r>
              <a:rPr lang="en-US" altLang="ja-JP" sz="1400" dirty="0" smtClean="0"/>
              <a:t>2011</a:t>
            </a:r>
            <a:r>
              <a:rPr lang="ja-JP" altLang="en-US" sz="1400" dirty="0" smtClean="0"/>
              <a:t>年</a:t>
            </a:r>
            <a:r>
              <a:rPr lang="en-US" altLang="ja-JP" sz="1400" dirty="0" smtClean="0"/>
              <a:t>3</a:t>
            </a:r>
            <a:r>
              <a:rPr lang="ja-JP" altLang="en-US" sz="1400" dirty="0" smtClean="0"/>
              <a:t>月</a:t>
            </a:r>
            <a:endParaRPr lang="en-US" altLang="ja-JP" sz="1400" dirty="0" smtClean="0"/>
          </a:p>
          <a:p>
            <a:pPr marL="222250" indent="-222250"/>
            <a:r>
              <a:rPr lang="ja-JP" altLang="en-US" sz="1400" dirty="0"/>
              <a:t>　</a:t>
            </a:r>
            <a:r>
              <a:rPr lang="ja-JP" altLang="en-US" sz="1100" dirty="0"/>
              <a:t>大阪府住宅・建築物耐震</a:t>
            </a:r>
            <a:r>
              <a:rPr lang="en-US" altLang="ja-JP" sz="1100" dirty="0"/>
              <a:t>10</a:t>
            </a:r>
            <a:r>
              <a:rPr lang="ja-JP" altLang="en-US" sz="1100" dirty="0"/>
              <a:t>ヵ</a:t>
            </a:r>
            <a:r>
              <a:rPr lang="ja-JP" altLang="en-US" sz="1100" dirty="0" smtClean="0"/>
              <a:t>年</a:t>
            </a:r>
            <a:endParaRPr lang="en-US" altLang="ja-JP" sz="1100" dirty="0" smtClean="0"/>
          </a:p>
          <a:p>
            <a:pPr marL="222250" indent="-222250"/>
            <a:r>
              <a:rPr lang="ja-JP" altLang="en-US" sz="1100" dirty="0"/>
              <a:t>　</a:t>
            </a:r>
            <a:r>
              <a:rPr lang="ja-JP" altLang="en-US" sz="1100" dirty="0" smtClean="0"/>
              <a:t> 戦略</a:t>
            </a:r>
            <a:r>
              <a:rPr lang="ja-JP" altLang="en-US" sz="1100" dirty="0"/>
              <a:t>プラン　中間</a:t>
            </a:r>
            <a:r>
              <a:rPr lang="ja-JP" altLang="en-US" sz="1100" dirty="0" smtClean="0"/>
              <a:t>検証</a:t>
            </a:r>
            <a:endParaRPr lang="en-US" altLang="ja-JP" sz="1100" dirty="0" smtClean="0"/>
          </a:p>
          <a:p>
            <a:pPr marL="222250" indent="-222250"/>
            <a:endParaRPr lang="en-US" altLang="ja-JP" sz="1100" dirty="0" smtClean="0"/>
          </a:p>
          <a:p>
            <a:pPr marL="222250" indent="-222250"/>
            <a:r>
              <a:rPr kumimoji="1" lang="ja-JP" altLang="en-US" sz="1100" dirty="0" smtClean="0"/>
              <a:t>　</a:t>
            </a:r>
            <a:r>
              <a:rPr kumimoji="1" lang="en-US" altLang="ja-JP" sz="1400" dirty="0" smtClean="0"/>
              <a:t>2014</a:t>
            </a:r>
            <a:r>
              <a:rPr lang="ja-JP" altLang="en-US" sz="1400" dirty="0" smtClean="0"/>
              <a:t>年</a:t>
            </a:r>
            <a:r>
              <a:rPr lang="en-US" altLang="ja-JP" sz="1400" dirty="0" smtClean="0"/>
              <a:t>3</a:t>
            </a:r>
            <a:r>
              <a:rPr lang="ja-JP" altLang="en-US" sz="1400" dirty="0" smtClean="0"/>
              <a:t>月</a:t>
            </a:r>
            <a:endParaRPr lang="en-US" altLang="ja-JP" sz="1400" dirty="0" smtClean="0"/>
          </a:p>
          <a:p>
            <a:pPr marL="222250" indent="-222250"/>
            <a:r>
              <a:rPr lang="ja-JP" altLang="en-US" sz="1400" dirty="0"/>
              <a:t>　</a:t>
            </a:r>
            <a:r>
              <a:rPr lang="ja-JP" altLang="en-US" sz="1100" dirty="0" smtClean="0"/>
              <a:t>大阪府</a:t>
            </a:r>
            <a:r>
              <a:rPr lang="ja-JP" altLang="en-US" sz="1100" dirty="0"/>
              <a:t>密集市街地整備方針</a:t>
            </a:r>
            <a:r>
              <a:rPr lang="ja-JP" altLang="en-US" sz="1100" dirty="0" smtClean="0"/>
              <a:t>策定</a:t>
            </a:r>
            <a:endParaRPr lang="en-US" altLang="ja-JP" sz="1100" strike="dblStrike" dirty="0" smtClean="0"/>
          </a:p>
          <a:p>
            <a:pPr marL="222250" indent="-222250"/>
            <a:r>
              <a:rPr lang="ja-JP" altLang="en-US" sz="1100" dirty="0"/>
              <a:t>　</a:t>
            </a:r>
            <a:r>
              <a:rPr lang="ja-JP" altLang="en-US" sz="1100" dirty="0" smtClean="0"/>
              <a:t>　</a:t>
            </a:r>
            <a:r>
              <a:rPr lang="ja-JP" altLang="en-US" sz="1200" dirty="0" smtClean="0">
                <a:latin typeface="+mj-lt"/>
              </a:rPr>
              <a:t>　</a:t>
            </a:r>
            <a:endParaRPr lang="en-US" altLang="ja-JP" sz="1100" u="sng" dirty="0"/>
          </a:p>
        </p:txBody>
      </p:sp>
      <p:graphicFrame>
        <p:nvGraphicFramePr>
          <p:cNvPr id="10" name="表 9"/>
          <p:cNvGraphicFramePr>
            <a:graphicFrameLocks noGrp="1"/>
          </p:cNvGraphicFramePr>
          <p:nvPr>
            <p:extLst>
              <p:ext uri="{D42A27DB-BD31-4B8C-83A1-F6EECF244321}">
                <p14:modId xmlns:p14="http://schemas.microsoft.com/office/powerpoint/2010/main" val="135916898"/>
              </p:ext>
            </p:extLst>
          </p:nvPr>
        </p:nvGraphicFramePr>
        <p:xfrm>
          <a:off x="2267744" y="4131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en-US" altLang="ja-JP" sz="1200" dirty="0" smtClean="0">
                          <a:solidFill>
                            <a:schemeClr val="tx1"/>
                          </a:solidFill>
                        </a:rPr>
                        <a:t>【</a:t>
                      </a:r>
                      <a:r>
                        <a:rPr kumimoji="1" lang="ja-JP" altLang="en-US" sz="1200" dirty="0" smtClean="0">
                          <a:solidFill>
                            <a:schemeClr val="tx1"/>
                          </a:solidFill>
                        </a:rPr>
                        <a:t>密集市街地対策</a:t>
                      </a:r>
                      <a:r>
                        <a:rPr kumimoji="1" lang="en-US" altLang="ja-JP" sz="1200" dirty="0" smtClean="0">
                          <a:solidFill>
                            <a:schemeClr val="tx1"/>
                          </a:solidFill>
                        </a:rPr>
                        <a:t>】</a:t>
                      </a:r>
                    </a:p>
                    <a:p>
                      <a:pPr algn="l"/>
                      <a:r>
                        <a:rPr kumimoji="1" lang="ja-JP" altLang="en-US" sz="1200" dirty="0" smtClean="0">
                          <a:solidFill>
                            <a:schemeClr val="tx1"/>
                          </a:solidFill>
                        </a:rPr>
                        <a:t>・府内には、地震等の災害時に著しく危険な密集市街地が７市</a:t>
                      </a:r>
                      <a:r>
                        <a:rPr kumimoji="1" lang="en-US" altLang="ja-JP" sz="1200" dirty="0" smtClean="0">
                          <a:solidFill>
                            <a:schemeClr val="tx1"/>
                          </a:solidFill>
                        </a:rPr>
                        <a:t>11</a:t>
                      </a:r>
                      <a:r>
                        <a:rPr kumimoji="1" lang="ja-JP" altLang="en-US" sz="1200" dirty="0" smtClean="0">
                          <a:solidFill>
                            <a:schemeClr val="tx1"/>
                          </a:solidFill>
                        </a:rPr>
                        <a:t>地区</a:t>
                      </a:r>
                      <a:r>
                        <a:rPr kumimoji="1" lang="en-US" altLang="ja-JP" sz="1200" dirty="0" smtClean="0">
                          <a:solidFill>
                            <a:schemeClr val="tx1"/>
                          </a:solidFill>
                        </a:rPr>
                        <a:t>2,200ha</a:t>
                      </a:r>
                      <a:r>
                        <a:rPr kumimoji="1" lang="ja-JP" altLang="en-US" sz="1200" dirty="0" smtClean="0">
                          <a:solidFill>
                            <a:schemeClr val="tx1"/>
                          </a:solidFill>
                        </a:rPr>
                        <a:t>存在（全国ワースト規模）</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・部分的な整備の積み重ねであり、効果発生までに時間を要する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・府と地元市の連携、地域への働きかけが不十分</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住宅</a:t>
                      </a:r>
                      <a:r>
                        <a:rPr kumimoji="1" lang="ja-JP" altLang="en-US" sz="1200" dirty="0" smtClean="0">
                          <a:solidFill>
                            <a:srgbClr val="FF0000"/>
                          </a:solidFill>
                        </a:rPr>
                        <a:t>・</a:t>
                      </a:r>
                      <a:r>
                        <a:rPr kumimoji="1" lang="ja-JP" altLang="en-US" sz="1200" dirty="0" smtClean="0">
                          <a:solidFill>
                            <a:schemeClr val="tx1"/>
                          </a:solidFill>
                        </a:rPr>
                        <a:t>建築物の耐震化</a:t>
                      </a:r>
                      <a:r>
                        <a:rPr kumimoji="1" lang="en-US" altLang="ja-JP" sz="1200" dirty="0" smtClean="0">
                          <a:solidFill>
                            <a:schemeClr val="tx1"/>
                          </a:solidFill>
                        </a:rPr>
                        <a:t>】</a:t>
                      </a:r>
                    </a:p>
                    <a:p>
                      <a:pPr algn="l"/>
                      <a:r>
                        <a:rPr kumimoji="1" lang="ja-JP" altLang="en-US" sz="1200" dirty="0" smtClean="0">
                          <a:solidFill>
                            <a:schemeClr val="tx1"/>
                          </a:solidFill>
                        </a:rPr>
                        <a:t>・府民の耐震化に対する関心や危険に対する認識が薄い</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・府有</a:t>
                      </a:r>
                      <a:r>
                        <a:rPr kumimoji="1" lang="ja-JP" altLang="en-US" sz="1200" strike="noStrike" baseline="0" dirty="0" smtClean="0">
                          <a:solidFill>
                            <a:schemeClr val="tx1"/>
                          </a:solidFill>
                        </a:rPr>
                        <a:t>建築物</a:t>
                      </a:r>
                      <a:r>
                        <a:rPr kumimoji="1" lang="ja-JP" altLang="en-US" sz="1200" dirty="0" smtClean="0">
                          <a:solidFill>
                            <a:schemeClr val="tx1"/>
                          </a:solidFill>
                        </a:rPr>
                        <a:t>のリスクを判断する客観的情報が開示されていなかった</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endParaRPr kumimoji="1" lang="en-US" altLang="ja-JP" sz="1200" dirty="0" smtClean="0">
                        <a:solidFill>
                          <a:schemeClr val="tx1"/>
                        </a:solidFill>
                      </a:endParaRPr>
                    </a:p>
                    <a:p>
                      <a:pPr algn="l"/>
                      <a:r>
                        <a:rPr kumimoji="1" lang="ja-JP" altLang="en-US" sz="1200" dirty="0" smtClean="0">
                          <a:solidFill>
                            <a:schemeClr val="tx1"/>
                          </a:solidFill>
                        </a:rPr>
                        <a:t>・これまでの公共施設等整の取組みに加えスピードアップを図るため</a:t>
                      </a:r>
                      <a:endParaRPr kumimoji="1" lang="en-US" altLang="ja-JP" sz="1200" dirty="0" smtClean="0">
                        <a:solidFill>
                          <a:schemeClr val="tx1"/>
                        </a:solidFill>
                      </a:endParaRPr>
                    </a:p>
                    <a:p>
                      <a:pPr algn="l"/>
                      <a:r>
                        <a:rPr kumimoji="1" lang="ja-JP" altLang="en-US" sz="1200" dirty="0" smtClean="0">
                          <a:solidFill>
                            <a:schemeClr val="tx1"/>
                          </a:solidFill>
                        </a:rPr>
                        <a:t>新たな手法を検討</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・緊急な取組みを必要とする地区を設定し、重点投資</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・避難訓練やワークショップの実施等、地元市と連携して地域への働きかけを強化する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・耐震化を一層促進するため、民間との連携を強化する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・府民とのリスク共有</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endParaRPr kumimoji="1" lang="en-US" altLang="ja-JP" sz="1200" dirty="0" smtClean="0">
                        <a:solidFill>
                          <a:schemeClr val="tx1"/>
                        </a:solidFill>
                      </a:endParaRPr>
                    </a:p>
                    <a:p>
                      <a:pPr algn="l"/>
                      <a:r>
                        <a:rPr kumimoji="1" lang="ja-JP" altLang="en-US" sz="1200" dirty="0" smtClean="0">
                          <a:solidFill>
                            <a:schemeClr val="tx1"/>
                          </a:solidFill>
                        </a:rPr>
                        <a:t>・老朽住宅除却補助制度の拡充</a:t>
                      </a:r>
                      <a:endParaRPr kumimoji="1" lang="en-US" altLang="ja-JP" sz="1200" dirty="0" smtClean="0">
                        <a:solidFill>
                          <a:schemeClr val="tx1"/>
                        </a:solidFill>
                      </a:endParaRPr>
                    </a:p>
                    <a:p>
                      <a:pPr algn="l"/>
                      <a:r>
                        <a:rPr kumimoji="1" lang="ja-JP" altLang="en-US" sz="1200" dirty="0" smtClean="0">
                          <a:solidFill>
                            <a:schemeClr val="tx1"/>
                          </a:solidFill>
                        </a:rPr>
                        <a:t>①対象エリアの拡大</a:t>
                      </a:r>
                      <a:endParaRPr kumimoji="1" lang="en-US" altLang="ja-JP" sz="1200" dirty="0" smtClean="0">
                        <a:solidFill>
                          <a:schemeClr val="tx1"/>
                        </a:solidFill>
                      </a:endParaRPr>
                    </a:p>
                    <a:p>
                      <a:pPr algn="l"/>
                      <a:r>
                        <a:rPr kumimoji="1" lang="ja-JP" altLang="en-US" sz="1200" dirty="0" smtClean="0">
                          <a:solidFill>
                            <a:schemeClr val="tx1"/>
                          </a:solidFill>
                        </a:rPr>
                        <a:t>②建物所有者等の負担軽減に繋がる補助率の改善（期間限定）</a:t>
                      </a:r>
                      <a:endParaRPr kumimoji="1" lang="en-US" altLang="ja-JP" sz="1200" dirty="0" smtClean="0">
                        <a:solidFill>
                          <a:schemeClr val="tx1"/>
                        </a:solidFill>
                      </a:endParaRPr>
                    </a:p>
                    <a:p>
                      <a:pPr algn="l"/>
                      <a:r>
                        <a:rPr kumimoji="1" lang="ja-JP" altLang="en-US" sz="1200" dirty="0" smtClean="0">
                          <a:solidFill>
                            <a:schemeClr val="tx1"/>
                          </a:solidFill>
                        </a:rPr>
                        <a:t>・公共施設を重点的に整備する「取組重点地区」を府市で協議し設定</a:t>
                      </a:r>
                      <a:endParaRPr kumimoji="1" lang="en-US" altLang="ja-JP" sz="1200" dirty="0" smtClean="0">
                        <a:solidFill>
                          <a:schemeClr val="tx1"/>
                        </a:solidFill>
                      </a:endParaRPr>
                    </a:p>
                    <a:p>
                      <a:pPr algn="l"/>
                      <a:r>
                        <a:rPr kumimoji="1" lang="ja-JP" altLang="en-US" sz="1200" dirty="0" smtClean="0">
                          <a:solidFill>
                            <a:schemeClr val="tx1"/>
                          </a:solidFill>
                        </a:rPr>
                        <a:t>・土木事務所に密集市街地担当を配置</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・庁内関係部局が連携し、横断的な取り組みを行う「密集市街地対策推進チーム」を設置</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・行政が登録した事業者を、地域が選定し、府民の自主的な耐震化を促進する「まちまるごと耐震化支援事業」を創設</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・グーグルマップを活用し、府有建築物の耐震性能を府民にわかりやすく情報発信</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endParaRPr kumimoji="1" lang="en-US" altLang="ja-JP" sz="1200" dirty="0" smtClean="0">
                        <a:solidFill>
                          <a:schemeClr val="tx1"/>
                        </a:solidFill>
                      </a:endParaRPr>
                    </a:p>
                    <a:p>
                      <a:pPr algn="l"/>
                      <a:r>
                        <a:rPr kumimoji="1" lang="ja-JP" altLang="en-US" sz="1200" dirty="0" smtClean="0">
                          <a:solidFill>
                            <a:schemeClr val="tx1"/>
                          </a:solidFill>
                        </a:rPr>
                        <a:t>・</a:t>
                      </a:r>
                      <a:r>
                        <a:rPr kumimoji="1" lang="ja-JP" altLang="en-US" sz="1200" u="none" dirty="0" smtClean="0">
                          <a:solidFill>
                            <a:schemeClr val="tx1"/>
                          </a:solidFill>
                        </a:rPr>
                        <a:t>老朽住宅除却補助における</a:t>
                      </a:r>
                      <a:r>
                        <a:rPr kumimoji="1" lang="ja-JP" altLang="en-US" sz="1200" dirty="0" smtClean="0">
                          <a:solidFill>
                            <a:schemeClr val="tx1"/>
                          </a:solidFill>
                        </a:rPr>
                        <a:t>建物所有者の負担</a:t>
                      </a:r>
                      <a:r>
                        <a:rPr kumimoji="1" lang="ja-JP" altLang="en-US" sz="1200" u="none" dirty="0" smtClean="0">
                          <a:solidFill>
                            <a:schemeClr val="tx1"/>
                          </a:solidFill>
                        </a:rPr>
                        <a:t>割合を従来の１</a:t>
                      </a:r>
                      <a:r>
                        <a:rPr kumimoji="1" lang="en-US" altLang="ja-JP" sz="1200" u="none" dirty="0" smtClean="0">
                          <a:solidFill>
                            <a:schemeClr val="tx1"/>
                          </a:solidFill>
                        </a:rPr>
                        <a:t>/</a:t>
                      </a:r>
                      <a:r>
                        <a:rPr kumimoji="1" lang="ja-JP" altLang="en-US" sz="1200" u="none" dirty="0" smtClean="0">
                          <a:solidFill>
                            <a:schemeClr val="tx1"/>
                          </a:solidFill>
                        </a:rPr>
                        <a:t>２に軽減</a:t>
                      </a:r>
                      <a:endParaRPr kumimoji="1" lang="en-US" altLang="ja-JP" sz="1200" u="none"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・府市の連携の要となる「整備アクションプログラム」を策定し、取組重点地区</a:t>
                      </a:r>
                      <a:r>
                        <a:rPr kumimoji="1" lang="ja-JP" altLang="en-US" sz="1200" strike="noStrike" baseline="0" dirty="0" smtClean="0">
                          <a:solidFill>
                            <a:schemeClr val="tx1"/>
                          </a:solidFill>
                        </a:rPr>
                        <a:t>を位置付け</a:t>
                      </a:r>
                      <a:endParaRPr kumimoji="1" lang="en-US" altLang="ja-JP" sz="1200" strike="noStrike"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a:t>
                      </a:r>
                      <a:r>
                        <a:rPr kumimoji="1" lang="en-US" altLang="ja-JP" sz="1200" dirty="0" smtClean="0">
                          <a:solidFill>
                            <a:schemeClr val="tx1"/>
                          </a:solidFill>
                        </a:rPr>
                        <a:t>H25</a:t>
                      </a:r>
                      <a:r>
                        <a:rPr kumimoji="1" lang="ja-JP" altLang="en-US" sz="1200" dirty="0" smtClean="0">
                          <a:solidFill>
                            <a:schemeClr val="tx1"/>
                          </a:solidFill>
                        </a:rPr>
                        <a:t>年度 まちまるごと耐震化支援事業実績（</a:t>
                      </a:r>
                      <a:r>
                        <a:rPr kumimoji="1" lang="en-US" altLang="ja-JP" sz="1200" dirty="0" smtClean="0">
                          <a:solidFill>
                            <a:schemeClr val="tx1"/>
                          </a:solidFill>
                        </a:rPr>
                        <a:t>10</a:t>
                      </a:r>
                      <a:r>
                        <a:rPr kumimoji="1" lang="ja-JP" altLang="en-US" sz="1200" dirty="0" smtClean="0">
                          <a:solidFill>
                            <a:schemeClr val="tx1"/>
                          </a:solidFill>
                        </a:rPr>
                        <a:t>市</a:t>
                      </a:r>
                      <a:r>
                        <a:rPr kumimoji="1" lang="en-US" altLang="ja-JP" sz="1200" dirty="0" smtClean="0">
                          <a:solidFill>
                            <a:schemeClr val="tx1"/>
                          </a:solidFill>
                        </a:rPr>
                        <a:t>17</a:t>
                      </a:r>
                      <a:r>
                        <a:rPr kumimoji="1" lang="ja-JP" altLang="en-US" sz="1200" dirty="0" smtClean="0">
                          <a:solidFill>
                            <a:schemeClr val="tx1"/>
                          </a:solidFill>
                        </a:rPr>
                        <a:t>地区）</a:t>
                      </a: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・府有建築物耐震化性能マップの作成・府ＨＰでの掲載</a:t>
                      </a:r>
                    </a:p>
                    <a:p>
                      <a:pPr algn="l"/>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201</a:t>
            </a:fld>
            <a:endParaRPr kumimoji="1" lang="ja-JP" altLang="en-US" dirty="0"/>
          </a:p>
        </p:txBody>
      </p:sp>
    </p:spTree>
    <p:extLst>
      <p:ext uri="{BB962C8B-B14F-4D97-AF65-F5344CB8AC3E}">
        <p14:creationId xmlns:p14="http://schemas.microsoft.com/office/powerpoint/2010/main" val="38067225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インフラ・アセットマネジメント（維持管理の重点化）</a:t>
            </a:r>
            <a:endParaRPr kumimoji="1" lang="en-US" altLang="ja-JP" sz="1600" u="sng" dirty="0" smtClean="0"/>
          </a:p>
        </p:txBody>
      </p:sp>
      <p:sp>
        <p:nvSpPr>
          <p:cNvPr id="5" name="テキスト ボックス 4"/>
          <p:cNvSpPr txBox="1"/>
          <p:nvPr/>
        </p:nvSpPr>
        <p:spPr>
          <a:xfrm>
            <a:off x="0" y="476672"/>
            <a:ext cx="2411760" cy="3970318"/>
          </a:xfrm>
          <a:prstGeom prst="rect">
            <a:avLst/>
          </a:prstGeom>
          <a:noFill/>
        </p:spPr>
        <p:txBody>
          <a:bodyPr wrap="square" rtlCol="0">
            <a:spAutoFit/>
          </a:bodyPr>
          <a:lstStyle/>
          <a:p>
            <a:r>
              <a:rPr kumimoji="1" lang="ja-JP" altLang="en-US" sz="1400" dirty="0" smtClean="0"/>
              <a:t>①分野：</a:t>
            </a:r>
            <a:r>
              <a:rPr kumimoji="1" lang="ja-JP" altLang="en-US" sz="1400" spc="-150" dirty="0" smtClean="0"/>
              <a:t>都市計画・都市整備</a:t>
            </a:r>
            <a:endParaRPr kumimoji="1" lang="en-US" altLang="ja-JP" sz="1400" spc="-15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都市整備部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kumimoji="1" lang="en-US" altLang="ja-JP" sz="1400" dirty="0" smtClean="0"/>
              <a:t>2010</a:t>
            </a:r>
            <a:r>
              <a:rPr kumimoji="1" lang="ja-JP" altLang="en-US" sz="1400" dirty="0" smtClean="0"/>
              <a:t>年度</a:t>
            </a:r>
            <a:endParaRPr kumimoji="1" lang="en-US" altLang="ja-JP" sz="1400" dirty="0" smtClean="0"/>
          </a:p>
          <a:p>
            <a:r>
              <a:rPr lang="ja-JP" altLang="en-US" sz="1400" dirty="0"/>
              <a:t>　</a:t>
            </a:r>
            <a:r>
              <a:rPr lang="ja-JP" altLang="en-US" sz="1200" dirty="0" smtClean="0"/>
              <a:t>アセットマネジメント手法の導入</a:t>
            </a:r>
            <a:endParaRPr kumimoji="1" lang="ja-JP" altLang="en-US" sz="1200" dirty="0"/>
          </a:p>
        </p:txBody>
      </p:sp>
      <p:graphicFrame>
        <p:nvGraphicFramePr>
          <p:cNvPr id="6" name="表 5"/>
          <p:cNvGraphicFramePr>
            <a:graphicFrameLocks noGrp="1"/>
          </p:cNvGraphicFramePr>
          <p:nvPr>
            <p:extLst>
              <p:ext uri="{D42A27DB-BD31-4B8C-83A1-F6EECF244321}">
                <p14:modId xmlns:p14="http://schemas.microsoft.com/office/powerpoint/2010/main" val="1668018666"/>
              </p:ext>
            </p:extLst>
          </p:nvPr>
        </p:nvGraphicFramePr>
        <p:xfrm>
          <a:off x="2267744" y="375072"/>
          <a:ext cx="6696744" cy="6461760"/>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marL="88900" indent="-88900" algn="l"/>
                      <a:r>
                        <a:rPr kumimoji="1" lang="ja-JP" altLang="en-US" sz="1200" dirty="0" smtClean="0">
                          <a:solidFill>
                            <a:schemeClr val="tx1"/>
                          </a:solidFill>
                        </a:rPr>
                        <a:t>・高度経済成長期に整備された大量のインフラ施設が一気に老朽化、更新時期到来</a:t>
                      </a:r>
                      <a:endParaRPr kumimoji="1" lang="en-US" altLang="ja-JP" sz="1200" dirty="0" smtClean="0">
                        <a:solidFill>
                          <a:schemeClr val="tx1"/>
                        </a:solidFill>
                      </a:endParaRPr>
                    </a:p>
                    <a:p>
                      <a:pPr marL="177800" indent="-177800" algn="l"/>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建設後</a:t>
                      </a:r>
                      <a:r>
                        <a:rPr kumimoji="1" lang="en-US" altLang="ja-JP" sz="1200" dirty="0" smtClean="0">
                          <a:solidFill>
                            <a:schemeClr val="tx1"/>
                          </a:solidFill>
                        </a:rPr>
                        <a:t>40</a:t>
                      </a:r>
                      <a:r>
                        <a:rPr kumimoji="1" lang="ja-JP" altLang="en-US" sz="1200" dirty="0" smtClean="0">
                          <a:solidFill>
                            <a:schemeClr val="tx1"/>
                          </a:solidFill>
                        </a:rPr>
                        <a:t>年以上の橋梁が</a:t>
                      </a:r>
                      <a:r>
                        <a:rPr kumimoji="1" lang="en-US" altLang="ja-JP" sz="1200" dirty="0" smtClean="0">
                          <a:solidFill>
                            <a:schemeClr val="tx1"/>
                          </a:solidFill>
                        </a:rPr>
                        <a:t>48</a:t>
                      </a:r>
                      <a:r>
                        <a:rPr kumimoji="1" lang="ja-JP" altLang="en-US" sz="1200" dirty="0" smtClean="0">
                          <a:solidFill>
                            <a:schemeClr val="tx1"/>
                          </a:solidFill>
                        </a:rPr>
                        <a:t>％</a:t>
                      </a:r>
                      <a:endParaRPr kumimoji="1" lang="en-US" altLang="ja-JP" sz="1200" dirty="0" smtClean="0">
                        <a:solidFill>
                          <a:schemeClr val="tx1"/>
                        </a:solidFill>
                      </a:endParaRPr>
                    </a:p>
                    <a:p>
                      <a:pPr marL="177800" indent="-177800" algn="l"/>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防潮堤・護岸等でも老朽化が顕著に</a:t>
                      </a:r>
                      <a:endParaRPr kumimoji="1" lang="en-US" altLang="ja-JP" sz="1200" dirty="0" smtClean="0">
                        <a:solidFill>
                          <a:schemeClr val="tx1"/>
                        </a:solidFill>
                      </a:endParaRPr>
                    </a:p>
                    <a:p>
                      <a:pPr marL="88900" indent="-88900" algn="l"/>
                      <a:endParaRPr kumimoji="1" lang="en-US" altLang="ja-JP" sz="1200" dirty="0" smtClean="0">
                        <a:solidFill>
                          <a:schemeClr val="tx1"/>
                        </a:solidFill>
                      </a:endParaRPr>
                    </a:p>
                    <a:p>
                      <a:pPr marL="88900" indent="-88900" algn="l"/>
                      <a:r>
                        <a:rPr kumimoji="1" lang="ja-JP" altLang="en-US" sz="1200" dirty="0" smtClean="0">
                          <a:solidFill>
                            <a:schemeClr val="tx1"/>
                          </a:solidFill>
                        </a:rPr>
                        <a:t>・交通量・人口集中により維持管理を行いにくい</a:t>
                      </a:r>
                      <a:endParaRPr kumimoji="1" lang="en-US" altLang="ja-JP" sz="1200" dirty="0" smtClean="0">
                        <a:solidFill>
                          <a:schemeClr val="tx1"/>
                        </a:solidFill>
                      </a:endParaRPr>
                    </a:p>
                    <a:p>
                      <a:pPr marL="177800" indent="-177800" algn="l"/>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交通量の集中は全国</a:t>
                      </a:r>
                      <a:r>
                        <a:rPr kumimoji="1" lang="en-US" altLang="ja-JP" sz="1200" dirty="0" smtClean="0">
                          <a:solidFill>
                            <a:schemeClr val="tx1"/>
                          </a:solidFill>
                        </a:rPr>
                        <a:t>3</a:t>
                      </a:r>
                      <a:r>
                        <a:rPr kumimoji="1" lang="ja-JP" altLang="en-US" sz="1200" dirty="0" smtClean="0">
                          <a:solidFill>
                            <a:schemeClr val="tx1"/>
                          </a:solidFill>
                        </a:rPr>
                        <a:t>位</a:t>
                      </a:r>
                      <a:endParaRPr kumimoji="1" lang="en-US" altLang="ja-JP" sz="1200" dirty="0" smtClean="0">
                        <a:solidFill>
                          <a:schemeClr val="tx1"/>
                        </a:solidFill>
                      </a:endParaRPr>
                    </a:p>
                    <a:p>
                      <a:pPr marL="177800" indent="-177800" algn="l"/>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低平地への人口集中は全国</a:t>
                      </a:r>
                      <a:r>
                        <a:rPr kumimoji="1" lang="en-US" altLang="ja-JP" sz="1200" dirty="0" smtClean="0">
                          <a:solidFill>
                            <a:schemeClr val="tx1"/>
                          </a:solidFill>
                        </a:rPr>
                        <a:t>1</a:t>
                      </a:r>
                      <a:r>
                        <a:rPr kumimoji="1" lang="ja-JP" altLang="en-US" sz="1200" dirty="0" smtClean="0">
                          <a:solidFill>
                            <a:schemeClr val="tx1"/>
                          </a:solidFill>
                        </a:rPr>
                        <a:t>位</a:t>
                      </a:r>
                      <a:endParaRPr kumimoji="1" lang="en-US" altLang="ja-JP" sz="1200" dirty="0" smtClean="0">
                        <a:solidFill>
                          <a:schemeClr val="tx1"/>
                        </a:solidFill>
                      </a:endParaRPr>
                    </a:p>
                    <a:p>
                      <a:pPr marL="88900" indent="-88900" algn="l"/>
                      <a:endParaRPr kumimoji="1" lang="ja-JP" altLang="en-US" sz="1200" dirty="0" smtClean="0">
                        <a:solidFill>
                          <a:schemeClr val="tx1"/>
                        </a:solidFill>
                      </a:endParaRPr>
                    </a:p>
                    <a:p>
                      <a:pPr marL="88900" indent="-88900" algn="l"/>
                      <a:r>
                        <a:rPr kumimoji="1" lang="ja-JP" altLang="en-US" sz="1200" dirty="0" smtClean="0">
                          <a:solidFill>
                            <a:schemeClr val="tx1"/>
                          </a:solidFill>
                        </a:rPr>
                        <a:t>・建設投資余力の減少 </a:t>
                      </a:r>
                    </a:p>
                    <a:p>
                      <a:pPr marL="88900" indent="-88900" algn="l"/>
                      <a:r>
                        <a:rPr kumimoji="1" lang="ja-JP" altLang="en-US" sz="1200" dirty="0" smtClean="0">
                          <a:solidFill>
                            <a:schemeClr val="tx1"/>
                          </a:solidFill>
                        </a:rPr>
                        <a:t> 　建設費は </a:t>
                      </a:r>
                      <a:r>
                        <a:rPr kumimoji="1" lang="en-US" altLang="ja-JP" sz="1200" dirty="0" smtClean="0">
                          <a:solidFill>
                            <a:schemeClr val="tx1"/>
                          </a:solidFill>
                        </a:rPr>
                        <a:t>10 </a:t>
                      </a:r>
                      <a:r>
                        <a:rPr kumimoji="1" lang="ja-JP" altLang="en-US" sz="1200" dirty="0" smtClean="0">
                          <a:solidFill>
                            <a:schemeClr val="tx1"/>
                          </a:solidFill>
                        </a:rPr>
                        <a:t>年前から半減 → 半数の事業が「休止・遅延」 </a:t>
                      </a:r>
                      <a:endParaRPr kumimoji="1" lang="en-US" altLang="ja-JP" sz="1200" dirty="0" smtClean="0">
                        <a:solidFill>
                          <a:schemeClr val="tx1"/>
                        </a:solidFill>
                      </a:endParaRPr>
                    </a:p>
                    <a:p>
                      <a:pPr marL="88900" indent="-88900" algn="l"/>
                      <a:endParaRPr kumimoji="1" lang="en-US" altLang="ja-JP" sz="1200" dirty="0" smtClean="0">
                        <a:solidFill>
                          <a:schemeClr val="tx1"/>
                        </a:solidFill>
                      </a:endParaRPr>
                    </a:p>
                    <a:p>
                      <a:pPr marL="88900" indent="-88900" algn="l"/>
                      <a:r>
                        <a:rPr kumimoji="1" lang="ja-JP" altLang="en-US" sz="1200" dirty="0" smtClean="0">
                          <a:solidFill>
                            <a:schemeClr val="tx1"/>
                          </a:solidFill>
                        </a:rPr>
                        <a:t>・予防保全による長寿命化が必要</a:t>
                      </a:r>
                    </a:p>
                    <a:p>
                      <a:pPr marL="88900" indent="-88900" algn="l"/>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8900" indent="-88900" algn="l"/>
                      <a:r>
                        <a:rPr kumimoji="1" lang="ja-JP" altLang="en-US" sz="1200" dirty="0" smtClean="0"/>
                        <a:t>・限られた財源・人材の中で、建設事業と維持管理をトータルでマネジメント</a:t>
                      </a:r>
                      <a:endParaRPr kumimoji="1" lang="en-US" altLang="ja-JP" sz="1200" dirty="0" smtClean="0"/>
                    </a:p>
                    <a:p>
                      <a:pPr marL="88900" indent="-88900" algn="l"/>
                      <a:endParaRPr kumimoji="1" lang="en-US" altLang="ja-JP" sz="1200" dirty="0" smtClean="0"/>
                    </a:p>
                    <a:p>
                      <a:pPr marL="88900" indent="-88900" algn="l"/>
                      <a:r>
                        <a:rPr kumimoji="1" lang="ja-JP" altLang="en-US" sz="1200" dirty="0" smtClean="0"/>
                        <a:t>・建設事業の更なる選択と集中により、維持管理への重点化を行い、予防保全対策を実施</a:t>
                      </a:r>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8900" indent="-88900" algn="l"/>
                      <a:r>
                        <a:rPr kumimoji="1" lang="ja-JP" altLang="en-US" sz="1200" dirty="0" smtClean="0"/>
                        <a:t>・</a:t>
                      </a:r>
                      <a:r>
                        <a:rPr kumimoji="1" lang="en-US" altLang="ja-JP" sz="1200" dirty="0" smtClean="0"/>
                        <a:t>2010</a:t>
                      </a:r>
                      <a:r>
                        <a:rPr kumimoji="1" lang="ja-JP" altLang="en-US" sz="1200" dirty="0" smtClean="0"/>
                        <a:t>年度から維持管理戦略について当面</a:t>
                      </a:r>
                      <a:r>
                        <a:rPr kumimoji="1" lang="en-US" altLang="ja-JP" sz="1200" dirty="0" smtClean="0"/>
                        <a:t>3</a:t>
                      </a:r>
                      <a:r>
                        <a:rPr kumimoji="1" lang="ja-JP" altLang="en-US" sz="1200" dirty="0" smtClean="0"/>
                        <a:t>年間程度の対策予定を提示</a:t>
                      </a:r>
                    </a:p>
                    <a:p>
                      <a:pPr marL="88900" indent="-88900" algn="l"/>
                      <a:r>
                        <a:rPr kumimoji="1" lang="en-US" altLang="ja-JP" sz="1200" dirty="0" smtClean="0"/>
                        <a:t>-</a:t>
                      </a:r>
                      <a:r>
                        <a:rPr kumimoji="1" lang="ja-JP" altLang="en-US" sz="1200" dirty="0" smtClean="0"/>
                        <a:t>「アセットマネジメント手法」の導入により、施設の長寿命化や更新時期の平準化を図り、ライフサイクルコストの縮減を図る。 </a:t>
                      </a:r>
                    </a:p>
                    <a:p>
                      <a:pPr marL="88900" indent="-88900" algn="l"/>
                      <a:r>
                        <a:rPr kumimoji="1" lang="en-US" altLang="ja-JP" sz="1200" dirty="0" smtClean="0"/>
                        <a:t>-</a:t>
                      </a:r>
                      <a:r>
                        <a:rPr kumimoji="1" lang="ja-JP" altLang="en-US" sz="1200" dirty="0" smtClean="0"/>
                        <a:t>地方債の発行等により、維持管理予算必要水準への段階的増額（</a:t>
                      </a:r>
                      <a:r>
                        <a:rPr kumimoji="1" lang="en-US" altLang="ja-JP" sz="1200" dirty="0" smtClean="0"/>
                        <a:t>2010</a:t>
                      </a:r>
                      <a:r>
                        <a:rPr kumimoji="1" lang="ja-JP" altLang="en-US" sz="1200" dirty="0" smtClean="0"/>
                        <a:t>年</a:t>
                      </a:r>
                      <a:r>
                        <a:rPr kumimoji="1" lang="en-US" altLang="ja-JP" sz="1200" dirty="0" smtClean="0"/>
                        <a:t>;170</a:t>
                      </a:r>
                      <a:r>
                        <a:rPr kumimoji="1" lang="ja-JP" altLang="en-US" sz="1200" dirty="0" smtClean="0"/>
                        <a:t>億円　→</a:t>
                      </a:r>
                      <a:r>
                        <a:rPr kumimoji="1" lang="en-US" altLang="ja-JP" sz="1200" dirty="0" smtClean="0"/>
                        <a:t>2013</a:t>
                      </a:r>
                      <a:r>
                        <a:rPr kumimoji="1" lang="ja-JP" altLang="en-US" sz="1200" dirty="0" smtClean="0"/>
                        <a:t>年</a:t>
                      </a:r>
                      <a:r>
                        <a:rPr kumimoji="1" lang="en-US" altLang="ja-JP" sz="1200" dirty="0" smtClean="0"/>
                        <a:t>;260</a:t>
                      </a:r>
                      <a:r>
                        <a:rPr kumimoji="1" lang="ja-JP" altLang="en-US" sz="1200" dirty="0" smtClean="0"/>
                        <a:t>億円（</a:t>
                      </a:r>
                      <a:r>
                        <a:rPr kumimoji="1" lang="en-US" altLang="ja-JP" sz="1200" dirty="0" smtClean="0"/>
                        <a:t>1.5</a:t>
                      </a:r>
                      <a:r>
                        <a:rPr kumimoji="1" lang="ja-JP" altLang="en-US" sz="1200" dirty="0" smtClean="0"/>
                        <a:t>倍増））</a:t>
                      </a:r>
                      <a:endParaRPr kumimoji="1" lang="en-US" altLang="ja-JP" sz="1200" dirty="0" smtClean="0"/>
                    </a:p>
                    <a:p>
                      <a:pPr marL="88900" indent="-88900" algn="l"/>
                      <a:endParaRPr kumimoji="1" lang="en-US" altLang="ja-JP" sz="1200" dirty="0" smtClean="0"/>
                    </a:p>
                    <a:p>
                      <a:pPr marL="88900" indent="-88900" algn="l"/>
                      <a:r>
                        <a:rPr kumimoji="1" lang="ja-JP" altLang="en-US" sz="1200" dirty="0" smtClean="0"/>
                        <a:t>・都市基盤施設長寿命化計画（仮称）の策定（</a:t>
                      </a:r>
                      <a:r>
                        <a:rPr kumimoji="1" lang="en-US" altLang="ja-JP" sz="1200" dirty="0" smtClean="0"/>
                        <a:t>2014</a:t>
                      </a:r>
                      <a:r>
                        <a:rPr kumimoji="1" lang="ja-JP" altLang="en-US" sz="1200" dirty="0" smtClean="0"/>
                        <a:t>年度中）</a:t>
                      </a:r>
                    </a:p>
                    <a:p>
                      <a:pPr marL="88900" indent="-88900" algn="l"/>
                      <a:endParaRPr kumimoji="1" lang="ja-JP" altLang="en-US" sz="1200" dirty="0" smtClean="0"/>
                    </a:p>
                    <a:p>
                      <a:pPr marL="88900" indent="-88900" algn="l"/>
                      <a:r>
                        <a:rPr kumimoji="1" lang="ja-JP" altLang="en-US" sz="1200" dirty="0" smtClean="0"/>
                        <a:t>・</a:t>
                      </a:r>
                      <a:r>
                        <a:rPr kumimoji="1" lang="en-US" altLang="ja-JP" sz="1200" dirty="0" smtClean="0"/>
                        <a:t>2010</a:t>
                      </a:r>
                      <a:r>
                        <a:rPr kumimoji="1" lang="ja-JP" altLang="en-US" sz="1200" dirty="0" smtClean="0"/>
                        <a:t>年度からの建設事業計画について、当面</a:t>
                      </a:r>
                      <a:r>
                        <a:rPr kumimoji="1" lang="en-US" altLang="ja-JP" sz="1200" dirty="0" smtClean="0"/>
                        <a:t>10</a:t>
                      </a:r>
                      <a:r>
                        <a:rPr kumimoji="1" lang="ja-JP" altLang="en-US" sz="1200" dirty="0" smtClean="0"/>
                        <a:t>年間の事業予定を提示 </a:t>
                      </a:r>
                    </a:p>
                    <a:p>
                      <a:pPr marL="88900" indent="-88900" algn="l"/>
                      <a:r>
                        <a:rPr kumimoji="1" lang="en-US" altLang="ja-JP" sz="1200" dirty="0" smtClean="0"/>
                        <a:t>-</a:t>
                      </a:r>
                      <a:r>
                        <a:rPr kumimoji="1" lang="ja-JP" altLang="en-US" sz="1200" dirty="0" smtClean="0"/>
                        <a:t>原則、現行の予算水準を基本、重点化方針のもと、「さらなる選択と集中」、即効性、実現性の観点から「事業や計画の見直し」</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8900" indent="-88900" algn="l"/>
                      <a:r>
                        <a:rPr kumimoji="1" lang="ja-JP" altLang="en-US" sz="1200" dirty="0" smtClean="0"/>
                        <a:t>・維持管理予算へのシフトにより、今後</a:t>
                      </a:r>
                      <a:r>
                        <a:rPr kumimoji="1" lang="en-US" altLang="ja-JP" sz="1200" dirty="0" smtClean="0"/>
                        <a:t>20</a:t>
                      </a:r>
                      <a:r>
                        <a:rPr kumimoji="1" lang="ja-JP" altLang="en-US" sz="1200" dirty="0" smtClean="0"/>
                        <a:t>年で</a:t>
                      </a:r>
                      <a:r>
                        <a:rPr kumimoji="1" lang="en-US" altLang="ja-JP" sz="1200" dirty="0" smtClean="0"/>
                        <a:t>3300</a:t>
                      </a:r>
                      <a:r>
                        <a:rPr kumimoji="1" lang="ja-JP" altLang="en-US" sz="1200" dirty="0" smtClean="0"/>
                        <a:t>億円（年間</a:t>
                      </a:r>
                      <a:r>
                        <a:rPr kumimoji="1" lang="en-US" altLang="ja-JP" sz="1200" dirty="0" smtClean="0"/>
                        <a:t>165</a:t>
                      </a:r>
                      <a:r>
                        <a:rPr kumimoji="1" lang="ja-JP" altLang="en-US" sz="1200" dirty="0" smtClean="0"/>
                        <a:t>億円）の財政縮減効果を見込む</a:t>
                      </a:r>
                    </a:p>
                    <a:p>
                      <a:pPr algn="l"/>
                      <a:endParaRPr kumimoji="1" lang="en-US" altLang="ja-JP" sz="1200" dirty="0" smtClean="0"/>
                    </a:p>
                    <a:p>
                      <a:pPr marL="88900" indent="-88900" algn="l"/>
                      <a:r>
                        <a:rPr kumimoji="1" lang="ja-JP" altLang="en-US" sz="1200" dirty="0" smtClean="0"/>
                        <a:t>・建設事業の計画的推進</a:t>
                      </a:r>
                    </a:p>
                    <a:p>
                      <a:pPr algn="l"/>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202</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Ｃ（６６）</a:t>
            </a:r>
            <a:endParaRPr lang="en-US" altLang="ja-JP" sz="1400" u="sng" dirty="0" smtClean="0"/>
          </a:p>
        </p:txBody>
      </p:sp>
    </p:spTree>
    <p:extLst>
      <p:ext uri="{BB962C8B-B14F-4D97-AF65-F5344CB8AC3E}">
        <p14:creationId xmlns:p14="http://schemas.microsoft.com/office/powerpoint/2010/main" val="27422607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泉北ニュータウン</a:t>
            </a:r>
            <a:r>
              <a:rPr lang="ja-JP" altLang="en-US" sz="1600" u="sng" dirty="0" smtClean="0"/>
              <a:t>のまちづくりの方向性を示すビジョン策定と体制の構築</a:t>
            </a:r>
            <a:endParaRPr kumimoji="1" lang="en-US" altLang="ja-JP" sz="1600" u="sng" dirty="0" smtClean="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Ｃ</a:t>
            </a:r>
            <a:r>
              <a:rPr lang="ja-JP" altLang="en-US" sz="1400" u="sng" dirty="0" smtClean="0"/>
              <a:t>（６７）</a:t>
            </a:r>
            <a:endParaRPr lang="en-US" altLang="ja-JP" sz="1400" u="sng" dirty="0" smtClean="0"/>
          </a:p>
        </p:txBody>
      </p:sp>
      <p:sp>
        <p:nvSpPr>
          <p:cNvPr id="9" name="テキスト ボックス 8"/>
          <p:cNvSpPr txBox="1"/>
          <p:nvPr/>
        </p:nvSpPr>
        <p:spPr>
          <a:xfrm>
            <a:off x="0" y="476672"/>
            <a:ext cx="2411760" cy="6155531"/>
          </a:xfrm>
          <a:prstGeom prst="rect">
            <a:avLst/>
          </a:prstGeom>
          <a:noFill/>
        </p:spPr>
        <p:txBody>
          <a:bodyPr wrap="square" rtlCol="0">
            <a:spAutoFit/>
          </a:bodyPr>
          <a:lstStyle/>
          <a:p>
            <a:r>
              <a:rPr kumimoji="1" lang="ja-JP" altLang="en-US" sz="1400" dirty="0" smtClean="0"/>
              <a:t>①分野：</a:t>
            </a:r>
            <a:r>
              <a:rPr kumimoji="1" lang="ja-JP" altLang="en-US" sz="1400" spc="-150" dirty="0" smtClean="0"/>
              <a:t>くらし・住まい・まちづくり</a:t>
            </a:r>
            <a:endParaRPr lang="en-US" altLang="ja-JP" sz="1400" spc="-15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a:t>
            </a:r>
            <a:r>
              <a:rPr lang="ja-JP" altLang="en-US" sz="1400" dirty="0"/>
              <a:t>☑　組織</a:t>
            </a:r>
            <a:r>
              <a:rPr lang="ja-JP" altLang="en-US" sz="1400" dirty="0" smtClean="0"/>
              <a:t>・経営形態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住宅まちづくり部</a:t>
            </a:r>
            <a:endParaRPr kumimoji="1" lang="en-US" altLang="ja-JP" sz="1400" dirty="0" smtClean="0"/>
          </a:p>
          <a:p>
            <a:r>
              <a:rPr lang="ja-JP" altLang="en-US" sz="1400" dirty="0"/>
              <a:t>　　</a:t>
            </a:r>
            <a:endParaRPr lang="en-US" altLang="ja-JP" sz="1400" dirty="0"/>
          </a:p>
          <a:p>
            <a:r>
              <a:rPr lang="ja-JP" altLang="en-US" sz="1400" dirty="0"/>
              <a:t>⑤時期</a:t>
            </a:r>
            <a:endParaRPr lang="en-US" altLang="ja-JP" sz="1400" dirty="0"/>
          </a:p>
          <a:p>
            <a:r>
              <a:rPr lang="ja-JP" altLang="en-US" sz="1400" dirty="0"/>
              <a:t>　　</a:t>
            </a:r>
            <a:r>
              <a:rPr lang="en-US" altLang="ja-JP" sz="1400" dirty="0"/>
              <a:t>2010</a:t>
            </a:r>
            <a:r>
              <a:rPr lang="ja-JP" altLang="en-US" sz="1400" dirty="0" smtClean="0"/>
              <a:t>年</a:t>
            </a:r>
            <a:r>
              <a:rPr lang="en-US" altLang="ja-JP" sz="1400" dirty="0" smtClean="0"/>
              <a:t>4</a:t>
            </a:r>
            <a:r>
              <a:rPr lang="ja-JP" altLang="en-US" sz="1400" dirty="0" smtClean="0"/>
              <a:t>月</a:t>
            </a:r>
            <a:endParaRPr lang="en-US" altLang="ja-JP" sz="1400" dirty="0" smtClean="0"/>
          </a:p>
          <a:p>
            <a:r>
              <a:rPr lang="ja-JP" altLang="en-US" sz="1400" dirty="0"/>
              <a:t>　</a:t>
            </a:r>
            <a:r>
              <a:rPr lang="ja-JP" altLang="en-US" sz="1400" dirty="0" smtClean="0"/>
              <a:t>　</a:t>
            </a:r>
            <a:r>
              <a:rPr lang="ja-JP" altLang="en-US" sz="1100" dirty="0" smtClean="0"/>
              <a:t>泉北ＮＴ再生府市等連携協議会</a:t>
            </a:r>
            <a:endParaRPr lang="en-US" altLang="ja-JP" sz="1100" dirty="0" smtClean="0"/>
          </a:p>
          <a:p>
            <a:r>
              <a:rPr lang="en-US" altLang="ja-JP" sz="1100" dirty="0"/>
              <a:t> </a:t>
            </a:r>
            <a:r>
              <a:rPr lang="en-US" altLang="ja-JP" sz="1100" dirty="0" smtClean="0"/>
              <a:t>      </a:t>
            </a:r>
            <a:r>
              <a:rPr lang="ja-JP" altLang="en-US" sz="1100" dirty="0" smtClean="0"/>
              <a:t>設立</a:t>
            </a:r>
            <a:endParaRPr lang="en-US" altLang="ja-JP" sz="1100" dirty="0" smtClean="0"/>
          </a:p>
          <a:p>
            <a:r>
              <a:rPr lang="en-US" altLang="ja-JP" sz="1100" dirty="0"/>
              <a:t> </a:t>
            </a:r>
            <a:r>
              <a:rPr lang="en-US" altLang="ja-JP" sz="1100" dirty="0" smtClean="0"/>
              <a:t>     </a:t>
            </a:r>
            <a:r>
              <a:rPr lang="en-US" altLang="ja-JP" sz="1400" dirty="0" smtClean="0"/>
              <a:t>2011</a:t>
            </a:r>
            <a:r>
              <a:rPr lang="ja-JP" altLang="en-US" sz="1400" dirty="0" smtClean="0"/>
              <a:t>年</a:t>
            </a:r>
            <a:r>
              <a:rPr lang="en-US" altLang="ja-JP" sz="1400" dirty="0" smtClean="0"/>
              <a:t>3</a:t>
            </a:r>
            <a:r>
              <a:rPr lang="ja-JP" altLang="en-US" sz="1400" dirty="0" smtClean="0"/>
              <a:t>月</a:t>
            </a:r>
            <a:endParaRPr lang="en-US" altLang="ja-JP" sz="1400" dirty="0"/>
          </a:p>
          <a:p>
            <a:r>
              <a:rPr lang="ja-JP" altLang="en-US" sz="1400" dirty="0"/>
              <a:t>　　</a:t>
            </a:r>
            <a:r>
              <a:rPr lang="ja-JP" altLang="en-US" sz="1100" dirty="0" smtClean="0"/>
              <a:t>泉ヶ丘駅前</a:t>
            </a:r>
            <a:r>
              <a:rPr lang="ja-JP" altLang="en-US" sz="1100" dirty="0"/>
              <a:t>地域活性化</a:t>
            </a:r>
            <a:r>
              <a:rPr lang="ja-JP" altLang="en-US" sz="1100" dirty="0" smtClean="0"/>
              <a:t>ビジョン　</a:t>
            </a:r>
            <a:endParaRPr lang="en-US" altLang="ja-JP" sz="1100" dirty="0" smtClean="0"/>
          </a:p>
          <a:p>
            <a:r>
              <a:rPr lang="ja-JP" altLang="en-US" sz="1100" dirty="0"/>
              <a:t>　</a:t>
            </a:r>
            <a:r>
              <a:rPr lang="ja-JP" altLang="en-US" sz="1100" dirty="0" smtClean="0"/>
              <a:t>　 策定</a:t>
            </a:r>
            <a:endParaRPr lang="en-US" altLang="ja-JP" sz="1100" dirty="0" smtClean="0"/>
          </a:p>
          <a:p>
            <a:r>
              <a:rPr lang="ja-JP" altLang="en-US" sz="1100" dirty="0"/>
              <a:t>　　</a:t>
            </a:r>
            <a:r>
              <a:rPr lang="ja-JP" altLang="en-US" sz="1400" dirty="0" smtClean="0"/>
              <a:t> </a:t>
            </a:r>
            <a:r>
              <a:rPr lang="en-US" altLang="ja-JP" sz="1400" dirty="0" smtClean="0"/>
              <a:t>2012</a:t>
            </a:r>
            <a:r>
              <a:rPr lang="ja-JP" altLang="en-US" sz="1400" dirty="0"/>
              <a:t>年</a:t>
            </a:r>
            <a:r>
              <a:rPr lang="en-US" altLang="ja-JP" sz="1400" dirty="0"/>
              <a:t>3</a:t>
            </a:r>
            <a:r>
              <a:rPr lang="ja-JP" altLang="en-US" sz="1400" dirty="0"/>
              <a:t>月</a:t>
            </a:r>
          </a:p>
          <a:p>
            <a:r>
              <a:rPr lang="ja-JP" altLang="en-US" sz="1100" dirty="0"/>
              <a:t>　　 </a:t>
            </a:r>
            <a:r>
              <a:rPr lang="ja-JP" altLang="en-US" sz="1100" dirty="0" smtClean="0"/>
              <a:t>泉北</a:t>
            </a:r>
            <a:r>
              <a:rPr lang="ja-JP" altLang="en-US" sz="1100" dirty="0"/>
              <a:t>ＮＴ公的賃貸住宅再生計画</a:t>
            </a:r>
          </a:p>
          <a:p>
            <a:r>
              <a:rPr lang="ja-JP" altLang="en-US" sz="1100" dirty="0"/>
              <a:t>　 　策定</a:t>
            </a:r>
          </a:p>
          <a:p>
            <a:r>
              <a:rPr lang="ja-JP" altLang="en-US" sz="1100" dirty="0"/>
              <a:t> 　</a:t>
            </a:r>
            <a:r>
              <a:rPr lang="ja-JP" altLang="en-US" sz="1100" dirty="0" smtClean="0"/>
              <a:t>  </a:t>
            </a:r>
            <a:r>
              <a:rPr lang="en-US" altLang="ja-JP" sz="1400" dirty="0" smtClean="0"/>
              <a:t>2013</a:t>
            </a:r>
            <a:r>
              <a:rPr lang="ja-JP" altLang="en-US" sz="1400" dirty="0"/>
              <a:t>年</a:t>
            </a:r>
            <a:r>
              <a:rPr lang="en-US" altLang="ja-JP" sz="1400" dirty="0"/>
              <a:t>3</a:t>
            </a:r>
            <a:r>
              <a:rPr lang="ja-JP" altLang="en-US" sz="1400" dirty="0"/>
              <a:t>月</a:t>
            </a:r>
          </a:p>
          <a:p>
            <a:r>
              <a:rPr lang="ja-JP" altLang="en-US" sz="1100" dirty="0"/>
              <a:t>　</a:t>
            </a:r>
            <a:r>
              <a:rPr lang="ja-JP" altLang="en-US" sz="1100" dirty="0" smtClean="0"/>
              <a:t> </a:t>
            </a:r>
            <a:r>
              <a:rPr lang="ja-JP" altLang="en-US" sz="1100" dirty="0"/>
              <a:t>　泉ヶ丘駅前地域エリアマネジメント</a:t>
            </a:r>
          </a:p>
          <a:p>
            <a:r>
              <a:rPr lang="ja-JP" altLang="en-US" sz="1100" dirty="0"/>
              <a:t>　　</a:t>
            </a:r>
            <a:r>
              <a:rPr lang="ja-JP" altLang="en-US" sz="1100" dirty="0" smtClean="0"/>
              <a:t> 組織</a:t>
            </a:r>
            <a:r>
              <a:rPr lang="ja-JP" altLang="en-US" sz="1100" dirty="0"/>
              <a:t>構築</a:t>
            </a:r>
            <a:r>
              <a:rPr lang="ja-JP" altLang="en-US" sz="1100" dirty="0" smtClean="0"/>
              <a:t>計画策定</a:t>
            </a:r>
            <a:endParaRPr lang="ja-JP" altLang="en-US" sz="1100" dirty="0"/>
          </a:p>
          <a:p>
            <a:endParaRPr lang="ja-JP" altLang="en-US" sz="1100" dirty="0"/>
          </a:p>
          <a:p>
            <a:endParaRPr lang="ja-JP" altLang="en-US" sz="1100" dirty="0">
              <a:solidFill>
                <a:srgbClr val="FF0000"/>
              </a:solidFill>
            </a:endParaRPr>
          </a:p>
          <a:p>
            <a:endParaRPr lang="ja-JP" altLang="en-US" sz="1200" dirty="0">
              <a:solidFill>
                <a:srgbClr val="FF0000"/>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2590097164"/>
              </p:ext>
            </p:extLst>
          </p:nvPr>
        </p:nvGraphicFramePr>
        <p:xfrm>
          <a:off x="2390705" y="4766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t>・</a:t>
                      </a:r>
                      <a:r>
                        <a:rPr kumimoji="1" lang="ja-JP" altLang="en-US" sz="1200" dirty="0" err="1" smtClean="0"/>
                        <a:t>ま</a:t>
                      </a:r>
                      <a:r>
                        <a:rPr kumimoji="1" lang="ja-JP" altLang="en-US" sz="1200" dirty="0" smtClean="0"/>
                        <a:t>ちびらきから４０年以上が経過し、社会環境の変化等により、人口減少・少子高齢化、住宅や施設の老朽化などの課題が山積</a:t>
                      </a:r>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t>・市場原理の原則の下、民間事業者が参入できる環境を整える等、民間活力を活用したまちづくりへと転換する</a:t>
                      </a:r>
                      <a:endParaRPr kumimoji="1" lang="ja-JP"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・公益的な役割が終了、又は転換による活性化が期待できる施設等を民間へ譲渡</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・地域の活性化に向けて、事業者、住民、</a:t>
                      </a:r>
                      <a:r>
                        <a:rPr kumimoji="1" lang="en-US" altLang="ja-JP" sz="1200" dirty="0" smtClean="0">
                          <a:solidFill>
                            <a:schemeClr val="tx1"/>
                          </a:solidFill>
                        </a:rPr>
                        <a:t>NPO</a:t>
                      </a:r>
                      <a:r>
                        <a:rPr kumimoji="1" lang="ja-JP" altLang="en-US" sz="1200" dirty="0" smtClean="0">
                          <a:solidFill>
                            <a:schemeClr val="tx1"/>
                          </a:solidFill>
                        </a:rPr>
                        <a:t>等が参画するエリアマネジメントの仕組みづくりの方向性を示した</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・公的賃貸住宅について、</a:t>
                      </a:r>
                      <a:r>
                        <a:rPr kumimoji="1" lang="en-US" altLang="ja-JP" sz="1200" dirty="0" smtClean="0">
                          <a:solidFill>
                            <a:schemeClr val="tx1"/>
                          </a:solidFill>
                        </a:rPr>
                        <a:t>PPP</a:t>
                      </a:r>
                      <a:r>
                        <a:rPr kumimoji="1" lang="ja-JP" altLang="en-US" sz="1200" dirty="0" smtClean="0">
                          <a:solidFill>
                            <a:schemeClr val="tx1"/>
                          </a:solidFill>
                        </a:rPr>
                        <a:t>・</a:t>
                      </a:r>
                      <a:r>
                        <a:rPr kumimoji="1" lang="en-US" altLang="ja-JP" sz="1200" dirty="0" smtClean="0">
                          <a:solidFill>
                            <a:schemeClr val="tx1"/>
                          </a:solidFill>
                        </a:rPr>
                        <a:t>PFI</a:t>
                      </a:r>
                      <a:r>
                        <a:rPr kumimoji="1" lang="ja-JP" altLang="en-US" sz="1200" dirty="0" smtClean="0">
                          <a:solidFill>
                            <a:schemeClr val="tx1"/>
                          </a:solidFill>
                        </a:rPr>
                        <a:t>等民間活力を活用した新たな事業手法による再生事業の可能性を検討した</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・「泉ヶ丘駅前地域活性化ビジョン」策定　</a:t>
                      </a:r>
                      <a:endParaRPr kumimoji="1" lang="en-US" altLang="ja-JP" sz="1200" dirty="0" smtClean="0">
                        <a:solidFill>
                          <a:schemeClr val="tx1"/>
                        </a:solidFill>
                      </a:endParaRPr>
                    </a:p>
                    <a:p>
                      <a:pPr algn="l"/>
                      <a:r>
                        <a:rPr kumimoji="1" lang="ja-JP" altLang="en-US" sz="1200" dirty="0" smtClean="0">
                          <a:solidFill>
                            <a:schemeClr val="tx1"/>
                          </a:solidFill>
                        </a:rPr>
                        <a:t>・駅北、駅南エリア資産の民間への譲渡</a:t>
                      </a:r>
                      <a:endParaRPr kumimoji="1" lang="en-US" altLang="ja-JP" sz="1200" dirty="0" smtClean="0">
                        <a:solidFill>
                          <a:schemeClr val="tx1"/>
                        </a:solidFill>
                      </a:endParaRPr>
                    </a:p>
                    <a:p>
                      <a:pPr algn="l"/>
                      <a:r>
                        <a:rPr kumimoji="1" lang="ja-JP" altLang="en-US" sz="1200" dirty="0" smtClean="0">
                          <a:solidFill>
                            <a:schemeClr val="tx1"/>
                          </a:solidFill>
                        </a:rPr>
                        <a:t>・ヤングタウン跡地の東大谷高校開校</a:t>
                      </a:r>
                      <a:endParaRPr kumimoji="1" lang="en-US" altLang="ja-JP" sz="1200" dirty="0" smtClean="0">
                        <a:solidFill>
                          <a:schemeClr val="tx1"/>
                        </a:solidFill>
                      </a:endParaRPr>
                    </a:p>
                    <a:p>
                      <a:pPr algn="l"/>
                      <a:r>
                        <a:rPr kumimoji="1" lang="ja-JP" altLang="en-US" sz="1200" dirty="0" smtClean="0">
                          <a:solidFill>
                            <a:schemeClr val="tx1"/>
                          </a:solidFill>
                        </a:rPr>
                        <a:t>・近畿大学医学部等の設置（予定）</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・府・堺市・タウン財団、府公社・</a:t>
                      </a:r>
                      <a:r>
                        <a:rPr kumimoji="1" lang="en-US" altLang="ja-JP" sz="1200" dirty="0" smtClean="0">
                          <a:solidFill>
                            <a:schemeClr val="tx1"/>
                          </a:solidFill>
                        </a:rPr>
                        <a:t>UR</a:t>
                      </a:r>
                      <a:r>
                        <a:rPr kumimoji="1" lang="ja-JP" altLang="en-US" sz="1200" dirty="0" smtClean="0">
                          <a:solidFill>
                            <a:schemeClr val="tx1"/>
                          </a:solidFill>
                        </a:rPr>
                        <a:t>による協議会を設立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・地域の関係者と意見交換を行い、「泉ヶ丘駅前地域エリアマネジメント組織構築計画」策定</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・「泉北</a:t>
                      </a:r>
                      <a:r>
                        <a:rPr kumimoji="1" lang="en-US" altLang="ja-JP" sz="1200" dirty="0" smtClean="0">
                          <a:solidFill>
                            <a:schemeClr val="tx1"/>
                          </a:solidFill>
                        </a:rPr>
                        <a:t>NT</a:t>
                      </a:r>
                      <a:r>
                        <a:rPr kumimoji="1" lang="ja-JP" altLang="en-US" sz="1200" dirty="0" smtClean="0">
                          <a:solidFill>
                            <a:schemeClr val="tx1"/>
                          </a:solidFill>
                        </a:rPr>
                        <a:t>公的賃貸住宅再生計画」策定</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ja-JP" altLang="en-US" sz="1200" strike="dblStrike" baseline="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203</a:t>
            </a:fld>
            <a:endParaRPr kumimoji="1" lang="ja-JP" altLang="en-US" dirty="0"/>
          </a:p>
        </p:txBody>
      </p:sp>
    </p:spTree>
    <p:extLst>
      <p:ext uri="{BB962C8B-B14F-4D97-AF65-F5344CB8AC3E}">
        <p14:creationId xmlns:p14="http://schemas.microsoft.com/office/powerpoint/2010/main" val="296459598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Ｄ（８２）</a:t>
            </a:r>
            <a:endParaRPr lang="en-US" altLang="ja-JP" sz="1400" u="sng" dirty="0" smtClean="0"/>
          </a:p>
        </p:txBody>
      </p:sp>
      <p:sp>
        <p:nvSpPr>
          <p:cNvPr id="7" name="テキスト ボックス 6"/>
          <p:cNvSpPr txBox="1"/>
          <p:nvPr/>
        </p:nvSpPr>
        <p:spPr>
          <a:xfrm>
            <a:off x="0" y="476672"/>
            <a:ext cx="2411760" cy="4832092"/>
          </a:xfrm>
          <a:prstGeom prst="rect">
            <a:avLst/>
          </a:prstGeom>
          <a:noFill/>
        </p:spPr>
        <p:txBody>
          <a:bodyPr wrap="square" rtlCol="0">
            <a:spAutoFit/>
          </a:bodyPr>
          <a:lstStyle/>
          <a:p>
            <a:r>
              <a:rPr lang="ja-JP" altLang="en-US" sz="1400" dirty="0" smtClean="0">
                <a:solidFill>
                  <a:prstClr val="black"/>
                </a:solidFill>
              </a:rPr>
              <a:t>①</a:t>
            </a:r>
            <a:r>
              <a:rPr lang="ja-JP" altLang="en-US" sz="1400" dirty="0" smtClean="0"/>
              <a:t>分野：産業・労働</a:t>
            </a:r>
            <a:endParaRPr lang="en-US" altLang="ja-JP" sz="1400" dirty="0" smtClean="0"/>
          </a:p>
          <a:p>
            <a:endParaRPr lang="en-US" altLang="ja-JP" sz="1400" dirty="0"/>
          </a:p>
          <a:p>
            <a:r>
              <a:rPr lang="ja-JP" altLang="en-US" sz="1400" dirty="0" smtClean="0"/>
              <a:t>②タイプ</a:t>
            </a:r>
            <a:endParaRPr lang="en-US" altLang="ja-JP" sz="1400" dirty="0" smtClean="0"/>
          </a:p>
          <a:p>
            <a:r>
              <a:rPr lang="ja-JP" altLang="en-US" sz="1400" dirty="0"/>
              <a:t>　</a:t>
            </a:r>
            <a:r>
              <a:rPr lang="ja-JP" altLang="en-US" sz="1400" dirty="0" smtClean="0"/>
              <a:t>　☑　政策の刷新</a:t>
            </a:r>
            <a:endParaRPr lang="en-US" altLang="ja-JP" sz="1400" dirty="0" smtClean="0"/>
          </a:p>
          <a:p>
            <a:r>
              <a:rPr lang="ja-JP" altLang="en-US" sz="1400" dirty="0"/>
              <a:t>　</a:t>
            </a:r>
            <a:r>
              <a:rPr lang="ja-JP" altLang="en-US" sz="1400" dirty="0" smtClean="0"/>
              <a:t>　□　執行の刷新</a:t>
            </a:r>
            <a:endParaRPr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lang="en-US" altLang="ja-JP" sz="1400" dirty="0"/>
          </a:p>
          <a:p>
            <a:r>
              <a:rPr lang="ja-JP" altLang="en-US" sz="1400" dirty="0" smtClean="0"/>
              <a:t>④担当部局</a:t>
            </a:r>
            <a:endParaRPr lang="en-US" altLang="ja-JP" sz="1400" dirty="0" smtClean="0"/>
          </a:p>
          <a:p>
            <a:r>
              <a:rPr lang="ja-JP" altLang="en-US" sz="1400" dirty="0" smtClean="0"/>
              <a:t>　　府　　商工労働部</a:t>
            </a:r>
            <a:endParaRPr lang="en-US" altLang="ja-JP" sz="1400" dirty="0" smtClean="0"/>
          </a:p>
          <a:p>
            <a:endParaRPr lang="en-US" altLang="ja-JP" sz="1400" dirty="0"/>
          </a:p>
          <a:p>
            <a:r>
              <a:rPr lang="ja-JP" altLang="en-US" sz="1400" dirty="0" smtClean="0"/>
              <a:t>⑤時期</a:t>
            </a:r>
            <a:endParaRPr lang="en-US" altLang="ja-JP" sz="1400" dirty="0" smtClean="0"/>
          </a:p>
          <a:p>
            <a:r>
              <a:rPr lang="ja-JP" altLang="en-US" sz="1400" dirty="0" smtClean="0"/>
              <a:t>　</a:t>
            </a:r>
            <a:r>
              <a:rPr lang="en-US" altLang="ja-JP" sz="1400" dirty="0" smtClean="0"/>
              <a:t>2009</a:t>
            </a:r>
            <a:r>
              <a:rPr lang="ja-JP" altLang="en-US" sz="1400" dirty="0" smtClean="0"/>
              <a:t>年</a:t>
            </a:r>
            <a:endParaRPr lang="en-US" altLang="ja-JP" sz="1400" dirty="0" smtClean="0"/>
          </a:p>
          <a:p>
            <a:r>
              <a:rPr lang="ja-JP" altLang="en-US" sz="1400" dirty="0" smtClean="0"/>
              <a:t>　新エネルギー産業課設置</a:t>
            </a:r>
            <a:endParaRPr lang="en-US" altLang="ja-JP" sz="1400" dirty="0" smtClean="0"/>
          </a:p>
          <a:p>
            <a:r>
              <a:rPr lang="ja-JP" altLang="en-US" sz="1400" dirty="0" smtClean="0"/>
              <a:t>　</a:t>
            </a:r>
            <a:r>
              <a:rPr lang="en-US" altLang="ja-JP" sz="1400" dirty="0"/>
              <a:t>2011</a:t>
            </a:r>
            <a:r>
              <a:rPr lang="ja-JP" altLang="en-US" sz="1400" dirty="0" smtClean="0"/>
              <a:t>年</a:t>
            </a:r>
            <a:endParaRPr lang="en-US" altLang="ja-JP" sz="1400" dirty="0" smtClean="0"/>
          </a:p>
          <a:p>
            <a:r>
              <a:rPr lang="ja-JP" altLang="en-US" sz="1400" dirty="0" smtClean="0"/>
              <a:t>　国際戦略総合特区地域指</a:t>
            </a:r>
            <a:endParaRPr lang="en-US" altLang="ja-JP" sz="1400" dirty="0" smtClean="0"/>
          </a:p>
          <a:p>
            <a:r>
              <a:rPr lang="ja-JP" altLang="en-US" sz="1400" dirty="0"/>
              <a:t>　</a:t>
            </a:r>
            <a:r>
              <a:rPr lang="ja-JP" altLang="en-US" sz="1400" dirty="0" smtClean="0"/>
              <a:t>定</a:t>
            </a:r>
            <a:endParaRPr lang="en-US" altLang="ja-JP" sz="1400" dirty="0" smtClean="0"/>
          </a:p>
          <a:p>
            <a:endParaRPr lang="ja-JP" altLang="en-US" sz="1400" dirty="0">
              <a:solidFill>
                <a:srgbClr val="00B0F0"/>
              </a:solidFill>
            </a:endParaRPr>
          </a:p>
        </p:txBody>
      </p:sp>
      <p:graphicFrame>
        <p:nvGraphicFramePr>
          <p:cNvPr id="8" name="表 7"/>
          <p:cNvGraphicFramePr>
            <a:graphicFrameLocks noGrp="1"/>
          </p:cNvGraphicFramePr>
          <p:nvPr>
            <p:extLst>
              <p:ext uri="{D42A27DB-BD31-4B8C-83A1-F6EECF244321}">
                <p14:modId xmlns:p14="http://schemas.microsoft.com/office/powerpoint/2010/main" val="274946733"/>
              </p:ext>
            </p:extLst>
          </p:nvPr>
        </p:nvGraphicFramePr>
        <p:xfrm>
          <a:off x="2267744" y="338554"/>
          <a:ext cx="6768752" cy="6344125"/>
        </p:xfrm>
        <a:graphic>
          <a:graphicData uri="http://schemas.openxmlformats.org/drawingml/2006/table">
            <a:tbl>
              <a:tblPr firstRow="1">
                <a:tableStyleId>{5C22544A-7EE6-4342-B048-85BDC9FD1C3A}</a:tableStyleId>
              </a:tblPr>
              <a:tblGrid>
                <a:gridCol w="1692188">
                  <a:extLst>
                    <a:ext uri="{9D8B030D-6E8A-4147-A177-3AD203B41FA5}">
                      <a16:colId xmlns:a16="http://schemas.microsoft.com/office/drawing/2014/main" val="20000"/>
                    </a:ext>
                  </a:extLst>
                </a:gridCol>
                <a:gridCol w="1692188">
                  <a:extLst>
                    <a:ext uri="{9D8B030D-6E8A-4147-A177-3AD203B41FA5}">
                      <a16:colId xmlns:a16="http://schemas.microsoft.com/office/drawing/2014/main" val="20001"/>
                    </a:ext>
                  </a:extLst>
                </a:gridCol>
                <a:gridCol w="1692188">
                  <a:extLst>
                    <a:ext uri="{9D8B030D-6E8A-4147-A177-3AD203B41FA5}">
                      <a16:colId xmlns:a16="http://schemas.microsoft.com/office/drawing/2014/main" val="20002"/>
                    </a:ext>
                  </a:extLst>
                </a:gridCol>
                <a:gridCol w="1692188">
                  <a:extLst>
                    <a:ext uri="{9D8B030D-6E8A-4147-A177-3AD203B41FA5}">
                      <a16:colId xmlns:a16="http://schemas.microsoft.com/office/drawing/2014/main" val="20003"/>
                    </a:ext>
                  </a:extLst>
                </a:gridCol>
              </a:tblGrid>
              <a:tr h="522445">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808361">
                <a:tc>
                  <a:txBody>
                    <a:bodyPr/>
                    <a:lstStyle/>
                    <a:p>
                      <a:pPr algn="l"/>
                      <a:r>
                        <a:rPr kumimoji="1" lang="ja-JP" altLang="en-US" sz="1200" dirty="0" smtClean="0">
                          <a:solidFill>
                            <a:schemeClr val="tx1"/>
                          </a:solidFill>
                        </a:rPr>
                        <a:t>・大阪・関西が優位性や強みをもつ新エネルギー（バッテリー関連）産業が、近年の中国・韓国などの躍進により、国際競争力低下の傾向</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・新エネルギーを環境保全のみではなく、産業振興策としてとらえる新たな視点</a:t>
                      </a:r>
                      <a:endParaRPr kumimoji="1" lang="en-US" altLang="ja-JP" sz="1200" dirty="0" smtClean="0">
                        <a:solidFill>
                          <a:schemeClr val="tx1"/>
                        </a:solidFill>
                      </a:endParaRPr>
                    </a:p>
                    <a:p>
                      <a:pPr algn="l"/>
                      <a:endParaRPr kumimoji="1" lang="en-US" altLang="ja-JP" sz="800" dirty="0" smtClean="0">
                        <a:solidFill>
                          <a:schemeClr val="tx1"/>
                        </a:solidFill>
                      </a:endParaRPr>
                    </a:p>
                    <a:p>
                      <a:pPr algn="l"/>
                      <a:r>
                        <a:rPr kumimoji="1" lang="ja-JP" altLang="en-US" sz="1200" dirty="0" smtClean="0">
                          <a:solidFill>
                            <a:schemeClr val="tx1"/>
                          </a:solidFill>
                        </a:rPr>
                        <a:t>・官だけでなく、官民一体での産業活性化</a:t>
                      </a:r>
                      <a:endParaRPr kumimoji="1" lang="en-US" altLang="ja-JP" sz="1200" dirty="0" smtClean="0">
                        <a:solidFill>
                          <a:schemeClr val="tx1"/>
                        </a:solidFill>
                      </a:endParaRPr>
                    </a:p>
                    <a:p>
                      <a:pPr algn="l"/>
                      <a:endParaRPr kumimoji="1" lang="en-US" altLang="ja-JP" sz="800" dirty="0" smtClean="0">
                        <a:solidFill>
                          <a:schemeClr val="tx1"/>
                        </a:solidFill>
                      </a:endParaRPr>
                    </a:p>
                    <a:p>
                      <a:pPr algn="l"/>
                      <a:r>
                        <a:rPr kumimoji="1" lang="ja-JP" altLang="en-US" sz="1200" dirty="0" smtClean="0">
                          <a:solidFill>
                            <a:schemeClr val="tx1"/>
                          </a:solidFill>
                        </a:rPr>
                        <a:t>・補助金支援型だけではなく、民間企業が活躍できる環境整備型へ</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・大企業からの技術要求により、中小企業自らが、チャンスの広がる新エネルギー関連産業への参入意欲を高める手段へ</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・大阪ＥＶアクション協議会</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21</a:t>
                      </a:r>
                      <a:r>
                        <a:rPr kumimoji="1" lang="ja-JP" altLang="en-US" sz="1200" dirty="0" smtClean="0">
                          <a:solidFill>
                            <a:schemeClr val="tx1"/>
                          </a:solidFill>
                        </a:rPr>
                        <a:t>年</a:t>
                      </a:r>
                      <a:r>
                        <a:rPr kumimoji="1" lang="en-US" altLang="ja-JP" sz="1200" dirty="0" smtClean="0">
                          <a:solidFill>
                            <a:schemeClr val="tx1"/>
                          </a:solidFill>
                        </a:rPr>
                        <a:t>6</a:t>
                      </a:r>
                      <a:r>
                        <a:rPr kumimoji="1" lang="ja-JP" altLang="en-US" sz="1200" dirty="0" smtClean="0">
                          <a:solidFill>
                            <a:schemeClr val="tx1"/>
                          </a:solidFill>
                        </a:rPr>
                        <a:t>月設立</a:t>
                      </a:r>
                      <a:endParaRPr kumimoji="1" lang="en-US" altLang="ja-JP" sz="1200" dirty="0" smtClean="0">
                        <a:solidFill>
                          <a:schemeClr val="tx1"/>
                        </a:solidFill>
                      </a:endParaRPr>
                    </a:p>
                    <a:p>
                      <a:pPr algn="l"/>
                      <a:r>
                        <a:rPr kumimoji="1" lang="ja-JP" altLang="en-US" sz="1200" dirty="0" smtClean="0">
                          <a:solidFill>
                            <a:schemeClr val="tx1"/>
                          </a:solidFill>
                        </a:rPr>
                        <a:t>　・オール大阪の産学官と</a:t>
                      </a:r>
                      <a:r>
                        <a:rPr kumimoji="1" lang="en-US" altLang="ja-JP" sz="1200" dirty="0" smtClean="0">
                          <a:solidFill>
                            <a:schemeClr val="tx1"/>
                          </a:solidFill>
                        </a:rPr>
                        <a:t>EV</a:t>
                      </a:r>
                      <a:r>
                        <a:rPr kumimoji="1" lang="ja-JP" altLang="en-US" sz="1200" dirty="0" smtClean="0">
                          <a:solidFill>
                            <a:schemeClr val="tx1"/>
                          </a:solidFill>
                        </a:rPr>
                        <a:t>のエキスパートから構成</a:t>
                      </a:r>
                      <a:endParaRPr kumimoji="1" lang="en-US" altLang="ja-JP" sz="1200" dirty="0" smtClean="0">
                        <a:solidFill>
                          <a:schemeClr val="tx1"/>
                        </a:solidFill>
                      </a:endParaRPr>
                    </a:p>
                    <a:p>
                      <a:pPr algn="l"/>
                      <a:endParaRPr kumimoji="1" lang="en-US" altLang="ja-JP" sz="800" dirty="0" smtClean="0">
                        <a:solidFill>
                          <a:schemeClr val="tx1"/>
                        </a:solidFill>
                      </a:endParaRPr>
                    </a:p>
                    <a:p>
                      <a:pPr algn="l"/>
                      <a:r>
                        <a:rPr kumimoji="1" lang="ja-JP" altLang="en-US" sz="1200" dirty="0" smtClean="0">
                          <a:solidFill>
                            <a:schemeClr val="tx1"/>
                          </a:solidFill>
                        </a:rPr>
                        <a:t>・バッテリ戦略研究センター</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24</a:t>
                      </a:r>
                      <a:r>
                        <a:rPr kumimoji="1" lang="ja-JP" altLang="en-US" sz="1200" dirty="0" smtClean="0">
                          <a:solidFill>
                            <a:schemeClr val="tx1"/>
                          </a:solidFill>
                        </a:rPr>
                        <a:t>年</a:t>
                      </a:r>
                      <a:r>
                        <a:rPr kumimoji="1" lang="en-US" altLang="ja-JP" sz="1200" dirty="0" smtClean="0">
                          <a:solidFill>
                            <a:schemeClr val="tx1"/>
                          </a:solidFill>
                        </a:rPr>
                        <a:t>7</a:t>
                      </a:r>
                      <a:r>
                        <a:rPr kumimoji="1" lang="ja-JP" altLang="en-US" sz="1200" dirty="0" smtClean="0">
                          <a:solidFill>
                            <a:schemeClr val="tx1"/>
                          </a:solidFill>
                        </a:rPr>
                        <a:t>月設立</a:t>
                      </a:r>
                      <a:endParaRPr kumimoji="1" lang="en-US" altLang="ja-JP" sz="1200" dirty="0" smtClean="0">
                        <a:solidFill>
                          <a:schemeClr val="tx1"/>
                        </a:solidFill>
                      </a:endParaRPr>
                    </a:p>
                    <a:p>
                      <a:pPr algn="l"/>
                      <a:r>
                        <a:rPr kumimoji="1" lang="ja-JP" altLang="en-US" sz="1200" dirty="0" smtClean="0">
                          <a:solidFill>
                            <a:schemeClr val="tx1"/>
                          </a:solidFill>
                        </a:rPr>
                        <a:t>　・民間企業出身の蓄電池・燃料電池分野の専門人材らの知見・ネットワークを活用し、バッテリー関連の新たなビジネス創出の支援や実証コーディネート、国際標準化に向けた環境整備に取組む</a:t>
                      </a:r>
                      <a:endParaRPr kumimoji="1" lang="en-US" altLang="ja-JP" sz="1200" dirty="0" smtClean="0">
                        <a:solidFill>
                          <a:schemeClr val="tx1"/>
                        </a:solidFill>
                      </a:endParaRPr>
                    </a:p>
                    <a:p>
                      <a:pPr algn="l"/>
                      <a:r>
                        <a:rPr kumimoji="1" lang="ja-JP" altLang="en-US" sz="1200" dirty="0" smtClean="0">
                          <a:solidFill>
                            <a:schemeClr val="tx1"/>
                          </a:solidFill>
                        </a:rPr>
                        <a:t>（企画・コーディネート・つなぐ機能の発揮）</a:t>
                      </a:r>
                      <a:endParaRPr kumimoji="1" lang="en-US" altLang="ja-JP" sz="1200" dirty="0" smtClean="0">
                        <a:solidFill>
                          <a:schemeClr val="tx1"/>
                        </a:solidFill>
                      </a:endParaRPr>
                    </a:p>
                    <a:p>
                      <a:pPr algn="l"/>
                      <a:endParaRPr kumimoji="1" lang="en-US" altLang="ja-JP" sz="8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・中小企業等の参入促進</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  - </a:t>
                      </a:r>
                      <a:r>
                        <a:rPr kumimoji="1" lang="ja-JP" altLang="en-US" sz="1200" dirty="0" smtClean="0">
                          <a:solidFill>
                            <a:schemeClr val="tx1"/>
                          </a:solidFill>
                        </a:rPr>
                        <a:t>中小企業と大手・中堅企業の技術マッチングの枠組みを構築（</a:t>
                      </a:r>
                      <a:r>
                        <a:rPr kumimoji="1" lang="en-US" altLang="ja-JP" sz="1200" dirty="0" smtClean="0">
                          <a:solidFill>
                            <a:schemeClr val="tx1"/>
                          </a:solidFill>
                        </a:rPr>
                        <a:t>23</a:t>
                      </a:r>
                      <a:r>
                        <a:rPr kumimoji="1" lang="ja-JP" altLang="en-US" sz="1200" dirty="0" smtClean="0">
                          <a:solidFill>
                            <a:schemeClr val="tx1"/>
                          </a:solidFill>
                        </a:rPr>
                        <a:t>年</a:t>
                      </a:r>
                      <a:r>
                        <a:rPr kumimoji="1" lang="en-US" altLang="ja-JP" sz="1200" dirty="0" smtClean="0">
                          <a:solidFill>
                            <a:schemeClr val="tx1"/>
                          </a:solidFill>
                        </a:rPr>
                        <a:t>10</a:t>
                      </a:r>
                      <a:r>
                        <a:rPr kumimoji="1" lang="ja-JP" altLang="en-US" sz="1200" dirty="0" smtClean="0">
                          <a:solidFill>
                            <a:schemeClr val="tx1"/>
                          </a:solidFill>
                        </a:rPr>
                        <a:t>月～）</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a:t>
                      </a:r>
                      <a:r>
                        <a:rPr kumimoji="1" lang="en-US" altLang="ja-JP" sz="1200" dirty="0" smtClean="0">
                          <a:solidFill>
                            <a:schemeClr val="tx1"/>
                          </a:solidFill>
                        </a:rPr>
                        <a:t>-</a:t>
                      </a:r>
                      <a:r>
                        <a:rPr kumimoji="1" lang="en-US" altLang="ja-JP" sz="1200" baseline="0" dirty="0" smtClean="0">
                          <a:solidFill>
                            <a:schemeClr val="tx1"/>
                          </a:solidFill>
                        </a:rPr>
                        <a:t> </a:t>
                      </a:r>
                      <a:r>
                        <a:rPr kumimoji="1" lang="ja-JP" altLang="en-US" sz="1200" dirty="0" smtClean="0">
                          <a:solidFill>
                            <a:schemeClr val="tx1"/>
                          </a:solidFill>
                        </a:rPr>
                        <a:t>技術に関する専門知識や情報提供を行う連続講座の実施（</a:t>
                      </a:r>
                      <a:r>
                        <a:rPr kumimoji="1" lang="en-US" altLang="ja-JP" sz="1200" dirty="0" smtClean="0">
                          <a:solidFill>
                            <a:schemeClr val="tx1"/>
                          </a:solidFill>
                        </a:rPr>
                        <a:t>22</a:t>
                      </a:r>
                      <a:r>
                        <a:rPr kumimoji="1" lang="ja-JP" altLang="en-US" sz="1200" dirty="0" smtClean="0">
                          <a:solidFill>
                            <a:schemeClr val="tx1"/>
                          </a:solidFill>
                        </a:rPr>
                        <a:t>年度～）</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・府内の</a:t>
                      </a:r>
                      <a:r>
                        <a:rPr kumimoji="1" lang="en-US" altLang="ja-JP" sz="1200" dirty="0" smtClean="0">
                          <a:solidFill>
                            <a:schemeClr val="tx1"/>
                          </a:solidFill>
                        </a:rPr>
                        <a:t>EV</a:t>
                      </a:r>
                      <a:r>
                        <a:rPr kumimoji="1" lang="ja-JP" altLang="en-US" sz="1200" dirty="0" smtClean="0">
                          <a:solidFill>
                            <a:schemeClr val="tx1"/>
                          </a:solidFill>
                        </a:rPr>
                        <a:t>・</a:t>
                      </a:r>
                      <a:r>
                        <a:rPr kumimoji="1" lang="en-US" altLang="ja-JP" sz="1200" dirty="0" smtClean="0">
                          <a:solidFill>
                            <a:schemeClr val="tx1"/>
                          </a:solidFill>
                        </a:rPr>
                        <a:t>PHV</a:t>
                      </a:r>
                      <a:r>
                        <a:rPr kumimoji="1" lang="ja-JP" altLang="en-US" sz="1200" baseline="0" dirty="0" smtClean="0">
                          <a:solidFill>
                            <a:schemeClr val="tx1"/>
                          </a:solidFill>
                        </a:rPr>
                        <a:t>  約</a:t>
                      </a:r>
                      <a:r>
                        <a:rPr kumimoji="1" lang="en-US" altLang="ja-JP" sz="1200" baseline="0" dirty="0" smtClean="0">
                          <a:solidFill>
                            <a:schemeClr val="tx1"/>
                          </a:solidFill>
                        </a:rPr>
                        <a:t>4</a:t>
                      </a:r>
                      <a:r>
                        <a:rPr kumimoji="1" lang="ja-JP" altLang="en-US" sz="1200" baseline="0" dirty="0" smtClean="0">
                          <a:solidFill>
                            <a:schemeClr val="tx1"/>
                          </a:solidFill>
                        </a:rPr>
                        <a:t>千台、急速充電器</a:t>
                      </a:r>
                      <a:r>
                        <a:rPr kumimoji="1" lang="en-US" altLang="ja-JP" sz="1200" baseline="0" dirty="0" smtClean="0">
                          <a:solidFill>
                            <a:schemeClr val="tx1"/>
                          </a:solidFill>
                        </a:rPr>
                        <a:t>74</a:t>
                      </a:r>
                      <a:r>
                        <a:rPr kumimoji="1" lang="ja-JP" altLang="en-US" sz="1200" baseline="0" dirty="0" smtClean="0">
                          <a:solidFill>
                            <a:schemeClr val="tx1"/>
                          </a:solidFill>
                        </a:rPr>
                        <a:t>基（</a:t>
                      </a:r>
                      <a:r>
                        <a:rPr kumimoji="1" lang="en-US" altLang="ja-JP" sz="1200" baseline="0" dirty="0" smtClean="0">
                          <a:solidFill>
                            <a:schemeClr val="tx1"/>
                          </a:solidFill>
                        </a:rPr>
                        <a:t>26</a:t>
                      </a:r>
                      <a:r>
                        <a:rPr kumimoji="1" lang="ja-JP" altLang="en-US" sz="1200" baseline="0" dirty="0" smtClean="0">
                          <a:solidFill>
                            <a:schemeClr val="tx1"/>
                          </a:solidFill>
                        </a:rPr>
                        <a:t>年</a:t>
                      </a:r>
                      <a:r>
                        <a:rPr kumimoji="1" lang="en-US" altLang="ja-JP" sz="1200" baseline="0" dirty="0" smtClean="0">
                          <a:solidFill>
                            <a:schemeClr val="tx1"/>
                          </a:solidFill>
                        </a:rPr>
                        <a:t>3</a:t>
                      </a:r>
                      <a:r>
                        <a:rPr kumimoji="1" lang="ja-JP" altLang="en-US" sz="1200" baseline="0" dirty="0" smtClean="0">
                          <a:solidFill>
                            <a:schemeClr val="tx1"/>
                          </a:solidFill>
                        </a:rPr>
                        <a:t>月末時点）</a:t>
                      </a:r>
                      <a:endParaRPr kumimoji="1" lang="en-US" altLang="ja-JP" sz="1200" baseline="0" dirty="0" smtClean="0">
                        <a:solidFill>
                          <a:schemeClr val="tx1"/>
                        </a:solidFill>
                      </a:endParaRPr>
                    </a:p>
                    <a:p>
                      <a:pPr algn="l"/>
                      <a:endParaRPr kumimoji="1" lang="en-US" altLang="ja-JP" sz="800" dirty="0" smtClean="0">
                        <a:solidFill>
                          <a:schemeClr val="tx1"/>
                        </a:solidFill>
                      </a:endParaRPr>
                    </a:p>
                    <a:p>
                      <a:pPr algn="l"/>
                      <a:r>
                        <a:rPr kumimoji="1" lang="ja-JP" altLang="en-US" sz="1200" dirty="0" smtClean="0">
                          <a:solidFill>
                            <a:schemeClr val="tx1"/>
                          </a:solidFill>
                        </a:rPr>
                        <a:t>・関西イノベーション国際戦略総合特区で重点分野の一つとして提案し、地域採択</a:t>
                      </a:r>
                    </a:p>
                    <a:p>
                      <a:pPr algn="l"/>
                      <a:endParaRPr kumimoji="1" lang="en-US" altLang="ja-JP" sz="800" dirty="0" smtClean="0">
                        <a:solidFill>
                          <a:schemeClr val="tx1"/>
                        </a:solidFill>
                      </a:endParaRPr>
                    </a:p>
                    <a:p>
                      <a:pPr algn="l"/>
                      <a:r>
                        <a:rPr kumimoji="1" lang="ja-JP" altLang="en-US" sz="1200" dirty="0" smtClean="0">
                          <a:solidFill>
                            <a:schemeClr val="tx1"/>
                          </a:solidFill>
                        </a:rPr>
                        <a:t>・世界最大級の大型蓄電池の試験評価施設（</a:t>
                      </a:r>
                      <a:r>
                        <a:rPr kumimoji="1" lang="en-US" altLang="ja-JP" sz="1200" dirty="0" smtClean="0">
                          <a:solidFill>
                            <a:schemeClr val="tx1"/>
                          </a:solidFill>
                        </a:rPr>
                        <a:t>NITE</a:t>
                      </a:r>
                      <a:r>
                        <a:rPr kumimoji="1" lang="ja-JP" altLang="en-US" sz="1200" dirty="0" smtClean="0">
                          <a:solidFill>
                            <a:schemeClr val="tx1"/>
                          </a:solidFill>
                        </a:rPr>
                        <a:t>）の咲洲地区への立地が実現</a:t>
                      </a:r>
                      <a:endParaRPr kumimoji="1" lang="en-US" altLang="ja-JP" sz="1200" strike="sngStrike" baseline="0" dirty="0" smtClean="0">
                        <a:solidFill>
                          <a:schemeClr val="tx1"/>
                        </a:solidFill>
                      </a:endParaRPr>
                    </a:p>
                    <a:p>
                      <a:pPr algn="l"/>
                      <a:endParaRPr kumimoji="1" lang="en-US" altLang="ja-JP" sz="800" dirty="0" smtClean="0">
                        <a:solidFill>
                          <a:schemeClr val="tx1"/>
                        </a:solidFill>
                      </a:endParaRPr>
                    </a:p>
                    <a:p>
                      <a:pPr algn="l"/>
                      <a:r>
                        <a:rPr kumimoji="1" lang="ja-JP" altLang="en-US" sz="1200" dirty="0" smtClean="0">
                          <a:solidFill>
                            <a:schemeClr val="tx1"/>
                          </a:solidFill>
                        </a:rPr>
                        <a:t>・関西国際空港における水素活用・インフラ整備に向けたプロジェクトが、環境省事業に採択（</a:t>
                      </a:r>
                      <a:r>
                        <a:rPr kumimoji="1" lang="en-US" altLang="ja-JP" sz="1200" dirty="0" smtClean="0">
                          <a:solidFill>
                            <a:schemeClr val="tx1"/>
                          </a:solidFill>
                        </a:rPr>
                        <a:t>26</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a:t>
                      </a:r>
                      <a:endParaRPr kumimoji="1" lang="en-US" altLang="ja-JP" sz="1200" dirty="0" smtClean="0">
                        <a:solidFill>
                          <a:schemeClr val="tx1"/>
                        </a:solidFill>
                      </a:endParaRPr>
                    </a:p>
                    <a:p>
                      <a:pPr algn="l"/>
                      <a:endParaRPr kumimoji="1" lang="en-US" altLang="ja-JP" sz="800" dirty="0" smtClean="0">
                        <a:solidFill>
                          <a:schemeClr val="tx1"/>
                        </a:solidFill>
                      </a:endParaRPr>
                    </a:p>
                    <a:p>
                      <a:pPr algn="l"/>
                      <a:r>
                        <a:rPr kumimoji="1" lang="ja-JP" altLang="en-US" sz="1200" dirty="0" smtClean="0">
                          <a:solidFill>
                            <a:schemeClr val="tx1"/>
                          </a:solidFill>
                        </a:rPr>
                        <a:t>・異業種参入を含め、</a:t>
                      </a:r>
                      <a:r>
                        <a:rPr kumimoji="1" lang="en-US" altLang="ja-JP" sz="1200" dirty="0" smtClean="0">
                          <a:solidFill>
                            <a:schemeClr val="tx1"/>
                          </a:solidFill>
                        </a:rPr>
                        <a:t>93</a:t>
                      </a:r>
                      <a:r>
                        <a:rPr kumimoji="1" lang="ja-JP" altLang="en-US" sz="1200" dirty="0" smtClean="0">
                          <a:solidFill>
                            <a:schemeClr val="tx1"/>
                          </a:solidFill>
                        </a:rPr>
                        <a:t>件のマッチング支援、連続講座の受講者延べ</a:t>
                      </a:r>
                      <a:r>
                        <a:rPr kumimoji="1" lang="en-US" altLang="ja-JP" sz="1200" dirty="0" smtClean="0">
                          <a:solidFill>
                            <a:schemeClr val="tx1"/>
                          </a:solidFill>
                        </a:rPr>
                        <a:t>2</a:t>
                      </a:r>
                      <a:r>
                        <a:rPr kumimoji="1" lang="ja-JP" altLang="en-US" sz="1200" dirty="0" smtClean="0">
                          <a:solidFill>
                            <a:schemeClr val="tx1"/>
                          </a:solidFill>
                        </a:rPr>
                        <a:t>千人</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テキスト ボックス 8"/>
          <p:cNvSpPr txBox="1"/>
          <p:nvPr/>
        </p:nvSpPr>
        <p:spPr>
          <a:xfrm>
            <a:off x="0" y="0"/>
            <a:ext cx="4716016" cy="338554"/>
          </a:xfrm>
          <a:prstGeom prst="rect">
            <a:avLst/>
          </a:prstGeom>
          <a:noFill/>
        </p:spPr>
        <p:txBody>
          <a:bodyPr wrap="square" rtlCol="0">
            <a:spAutoFit/>
          </a:bodyPr>
          <a:lstStyle/>
          <a:p>
            <a:r>
              <a:rPr kumimoji="1" lang="ja-JP" altLang="en-US" sz="1600" u="sng" dirty="0" smtClean="0"/>
              <a:t>バッテリー関連産業の振興</a:t>
            </a:r>
            <a:endParaRPr kumimoji="1" lang="en-US" altLang="ja-JP" sz="1600" u="sng" dirty="0" smtClean="0"/>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204</a:t>
            </a:fld>
            <a:endParaRPr kumimoji="1" lang="ja-JP" altLang="en-US" dirty="0"/>
          </a:p>
        </p:txBody>
      </p:sp>
    </p:spTree>
    <p:extLst>
      <p:ext uri="{BB962C8B-B14F-4D97-AF65-F5344CB8AC3E}">
        <p14:creationId xmlns:p14="http://schemas.microsoft.com/office/powerpoint/2010/main" val="162796242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ライフサイエンス関連産業の振興</a:t>
            </a:r>
            <a:endParaRPr kumimoji="1" lang="en-US" altLang="ja-JP" sz="1600" u="sng" dirty="0" smtClean="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Ｄ（８３）</a:t>
            </a:r>
            <a:endParaRPr lang="en-US" altLang="ja-JP" sz="1400" u="sng" dirty="0" smtClean="0"/>
          </a:p>
        </p:txBody>
      </p:sp>
      <p:sp>
        <p:nvSpPr>
          <p:cNvPr id="9" name="テキスト ボックス 8"/>
          <p:cNvSpPr txBox="1"/>
          <p:nvPr/>
        </p:nvSpPr>
        <p:spPr>
          <a:xfrm>
            <a:off x="0" y="476672"/>
            <a:ext cx="2411760" cy="5909310"/>
          </a:xfrm>
          <a:prstGeom prst="rect">
            <a:avLst/>
          </a:prstGeom>
          <a:noFill/>
        </p:spPr>
        <p:txBody>
          <a:bodyPr wrap="square" rtlCol="0">
            <a:spAutoFit/>
          </a:bodyPr>
          <a:lstStyle/>
          <a:p>
            <a:r>
              <a:rPr kumimoji="1" lang="ja-JP" altLang="en-US" sz="1400" dirty="0" smtClean="0"/>
              <a:t>①分野：産業・労働</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a:t>商工</a:t>
            </a:r>
            <a:r>
              <a:rPr lang="ja-JP" altLang="en-US" sz="1400" dirty="0" smtClean="0"/>
              <a:t>労働</a:t>
            </a:r>
            <a:r>
              <a:rPr kumimoji="1" lang="ja-JP" altLang="en-US" sz="1400" dirty="0" smtClean="0"/>
              <a:t>部</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kumimoji="1" lang="en-US" altLang="ja-JP" sz="1400" dirty="0" smtClean="0"/>
              <a:t>2008</a:t>
            </a:r>
            <a:r>
              <a:rPr kumimoji="1" lang="ja-JP" altLang="en-US" sz="1400" dirty="0" smtClean="0"/>
              <a:t>年</a:t>
            </a:r>
            <a:endParaRPr kumimoji="1" lang="en-US" altLang="ja-JP" sz="1400" dirty="0" smtClean="0"/>
          </a:p>
          <a:p>
            <a:pPr marL="266700" indent="-266700"/>
            <a:r>
              <a:rPr lang="ja-JP" altLang="en-US" sz="1400" dirty="0"/>
              <a:t>　</a:t>
            </a:r>
            <a:r>
              <a:rPr lang="ja-JP" altLang="en-US" sz="1400" dirty="0" smtClean="0"/>
              <a:t>　「大阪バイオ戦略推進会議」設置</a:t>
            </a:r>
            <a:endParaRPr lang="en-US" altLang="ja-JP" sz="1400" dirty="0" smtClean="0"/>
          </a:p>
          <a:p>
            <a:pPr marL="266700" indent="-266700"/>
            <a:r>
              <a:rPr kumimoji="1" lang="ja-JP" altLang="en-US" sz="1400" dirty="0"/>
              <a:t>　</a:t>
            </a:r>
            <a:r>
              <a:rPr kumimoji="1" lang="ja-JP" altLang="en-US" sz="1400" dirty="0" smtClean="0"/>
              <a:t>　「大阪バイオ戦略」策定</a:t>
            </a:r>
            <a:endParaRPr kumimoji="1" lang="en-US" altLang="ja-JP" sz="1400" dirty="0" smtClean="0"/>
          </a:p>
          <a:p>
            <a:pPr marL="266700" indent="-266700"/>
            <a:r>
              <a:rPr lang="ja-JP" altLang="en-US" sz="1400" dirty="0"/>
              <a:t>　</a:t>
            </a:r>
            <a:r>
              <a:rPr lang="ja-JP" altLang="en-US" sz="1400" dirty="0" smtClean="0"/>
              <a:t>　</a:t>
            </a:r>
            <a:r>
              <a:rPr lang="en-US" altLang="ja-JP" sz="1400" dirty="0" smtClean="0"/>
              <a:t>2011</a:t>
            </a:r>
            <a:r>
              <a:rPr lang="ja-JP" altLang="en-US" sz="1400" dirty="0" smtClean="0"/>
              <a:t>年</a:t>
            </a:r>
            <a:endParaRPr lang="en-US" altLang="ja-JP" sz="1400" dirty="0" smtClean="0"/>
          </a:p>
          <a:p>
            <a:pPr marL="266700" indent="-266700"/>
            <a:r>
              <a:rPr kumimoji="1" lang="ja-JP" altLang="en-US" sz="1400" dirty="0"/>
              <a:t>　</a:t>
            </a:r>
            <a:r>
              <a:rPr kumimoji="1" lang="ja-JP" altLang="en-US" sz="1400" dirty="0" smtClean="0"/>
              <a:t>　国際戦略総合特区地域</a:t>
            </a:r>
            <a:endParaRPr kumimoji="1" lang="en-US" altLang="ja-JP" sz="1400" dirty="0" smtClean="0"/>
          </a:p>
          <a:p>
            <a:pPr marL="266700" indent="-266700"/>
            <a:r>
              <a:rPr lang="ja-JP" altLang="en-US" sz="1400" dirty="0"/>
              <a:t>　</a:t>
            </a:r>
            <a:r>
              <a:rPr lang="ja-JP" altLang="en-US" sz="1400" dirty="0" smtClean="0"/>
              <a:t>　</a:t>
            </a:r>
            <a:r>
              <a:rPr kumimoji="1" lang="ja-JP" altLang="en-US" sz="1400" dirty="0" smtClean="0"/>
              <a:t>指定</a:t>
            </a:r>
            <a:endParaRPr kumimoji="1" lang="en-US" altLang="ja-JP" sz="1400" dirty="0" smtClean="0"/>
          </a:p>
          <a:p>
            <a:pPr marL="266700" indent="-266700"/>
            <a:r>
              <a:rPr lang="ja-JP" altLang="en-US" sz="1400" dirty="0"/>
              <a:t>　</a:t>
            </a:r>
            <a:r>
              <a:rPr lang="ja-JP" altLang="en-US" sz="1400" dirty="0" smtClean="0"/>
              <a:t>　</a:t>
            </a:r>
            <a:r>
              <a:rPr lang="en-US" altLang="ja-JP" sz="1400" dirty="0" smtClean="0"/>
              <a:t>2014</a:t>
            </a:r>
            <a:r>
              <a:rPr lang="ja-JP" altLang="en-US" sz="1400" dirty="0" smtClean="0"/>
              <a:t>年</a:t>
            </a:r>
            <a:endParaRPr kumimoji="1" lang="en-US" altLang="ja-JP" sz="1400" dirty="0" smtClean="0"/>
          </a:p>
          <a:p>
            <a:r>
              <a:rPr kumimoji="1" lang="ja-JP" altLang="en-US" sz="1400" dirty="0" smtClean="0"/>
              <a:t>　　関西圏国家戦略特別</a:t>
            </a:r>
            <a:endParaRPr kumimoji="1" lang="en-US" altLang="ja-JP" sz="1400" dirty="0" smtClean="0"/>
          </a:p>
          <a:p>
            <a:r>
              <a:rPr lang="ja-JP" altLang="en-US" sz="1400" dirty="0"/>
              <a:t>　</a:t>
            </a:r>
            <a:r>
              <a:rPr lang="ja-JP" altLang="en-US" sz="1400" dirty="0" smtClean="0"/>
              <a:t>　</a:t>
            </a:r>
            <a:r>
              <a:rPr kumimoji="1" lang="ja-JP" altLang="en-US" sz="1400" dirty="0" smtClean="0"/>
              <a:t>区域指定</a:t>
            </a:r>
            <a:endParaRPr kumimoji="1" lang="ja-JP" altLang="en-US" sz="1400" dirty="0"/>
          </a:p>
        </p:txBody>
      </p:sp>
      <p:graphicFrame>
        <p:nvGraphicFramePr>
          <p:cNvPr id="10" name="表 9"/>
          <p:cNvGraphicFramePr>
            <a:graphicFrameLocks noGrp="1"/>
          </p:cNvGraphicFramePr>
          <p:nvPr>
            <p:extLst>
              <p:ext uri="{D42A27DB-BD31-4B8C-83A1-F6EECF244321}">
                <p14:modId xmlns:p14="http://schemas.microsoft.com/office/powerpoint/2010/main" val="2628241019"/>
              </p:ext>
            </p:extLst>
          </p:nvPr>
        </p:nvGraphicFramePr>
        <p:xfrm>
          <a:off x="2267744" y="476672"/>
          <a:ext cx="6768752" cy="6278880"/>
        </p:xfrm>
        <a:graphic>
          <a:graphicData uri="http://schemas.openxmlformats.org/drawingml/2006/table">
            <a:tbl>
              <a:tblPr firstRow="1">
                <a:tableStyleId>{5C22544A-7EE6-4342-B048-85BDC9FD1C3A}</a:tableStyleId>
              </a:tblPr>
              <a:tblGrid>
                <a:gridCol w="1692188">
                  <a:extLst>
                    <a:ext uri="{9D8B030D-6E8A-4147-A177-3AD203B41FA5}">
                      <a16:colId xmlns:a16="http://schemas.microsoft.com/office/drawing/2014/main" val="20000"/>
                    </a:ext>
                  </a:extLst>
                </a:gridCol>
                <a:gridCol w="1692188">
                  <a:extLst>
                    <a:ext uri="{9D8B030D-6E8A-4147-A177-3AD203B41FA5}">
                      <a16:colId xmlns:a16="http://schemas.microsoft.com/office/drawing/2014/main" val="20001"/>
                    </a:ext>
                  </a:extLst>
                </a:gridCol>
                <a:gridCol w="1692188">
                  <a:extLst>
                    <a:ext uri="{9D8B030D-6E8A-4147-A177-3AD203B41FA5}">
                      <a16:colId xmlns:a16="http://schemas.microsoft.com/office/drawing/2014/main" val="20002"/>
                    </a:ext>
                  </a:extLst>
                </a:gridCol>
                <a:gridCol w="1692188">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solidFill>
                            <a:schemeClr val="tx1"/>
                          </a:solidFill>
                        </a:rPr>
                        <a:t>・グローバリゼーションの中での競争激化</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世界の医薬品市場シェアにおける日本シェアの減少</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・他地域への製薬企業の流出</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製薬企業本社機能、研究機能の圏外流出</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・バイオベンチャーによる研究成果の産業化が未成熟</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・バイオ産業の集積・ライフサイエンス研究基盤等の強みがいかせていない</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・戦略目標の明確化等</a:t>
                      </a:r>
                      <a:endParaRPr kumimoji="1" lang="en-US" altLang="ja-JP" sz="1200" dirty="0" smtClean="0">
                        <a:solidFill>
                          <a:schemeClr val="tx1"/>
                        </a:solidFill>
                      </a:endParaRPr>
                    </a:p>
                    <a:p>
                      <a:pPr algn="l"/>
                      <a:r>
                        <a:rPr kumimoji="1" lang="ja-JP" altLang="en-US" sz="1200" dirty="0" smtClean="0">
                          <a:solidFill>
                            <a:schemeClr val="tx1"/>
                          </a:solidFill>
                        </a:rPr>
                        <a:t>－産学官のオール大阪での戦略目標の明確化と推進体制の構築</a:t>
                      </a:r>
                      <a:endParaRPr kumimoji="1" lang="en-US" altLang="ja-JP" sz="1200" dirty="0" smtClean="0">
                        <a:solidFill>
                          <a:schemeClr val="tx1"/>
                        </a:solidFill>
                      </a:endParaRPr>
                    </a:p>
                    <a:p>
                      <a:pPr algn="l"/>
                      <a:r>
                        <a:rPr kumimoji="1" lang="ja-JP" altLang="en-US" sz="1200" dirty="0" smtClean="0">
                          <a:solidFill>
                            <a:schemeClr val="tx1"/>
                          </a:solidFill>
                        </a:rPr>
                        <a:t>－各機関が主体的にプロジェクトに取組む共通の戦略（アクションプラン）の策定</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・戦略的な司令塔機能と、事業推進や情報発信を総合的に行う仕組みづくり</a:t>
                      </a:r>
                      <a:endParaRPr kumimoji="1" lang="en-US" altLang="ja-JP" sz="1200" dirty="0" smtClean="0">
                        <a:solidFill>
                          <a:schemeClr val="tx1"/>
                        </a:solidFill>
                      </a:endParaRPr>
                    </a:p>
                    <a:p>
                      <a:pPr algn="l"/>
                      <a:r>
                        <a:rPr kumimoji="1" lang="en-US" altLang="ja-JP" sz="1200" dirty="0" smtClean="0">
                          <a:solidFill>
                            <a:schemeClr val="tx1"/>
                          </a:solidFill>
                        </a:rPr>
                        <a:t> -</a:t>
                      </a:r>
                      <a:r>
                        <a:rPr kumimoji="1" lang="ja-JP" altLang="en-US" sz="1200" dirty="0" smtClean="0">
                          <a:solidFill>
                            <a:schemeClr val="tx1"/>
                          </a:solidFill>
                        </a:rPr>
                        <a:t>ヘッドクオーター体制の構築</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・大阪バイオ戦略推進会議の設立</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知事・大阪商工会議所会頭・千里ﾗｲﾌｻｲｴﾝｽ振興財団理事長の呼びかけで産学官ﾄｯﾌﾟが参画する「大阪バイオ戦略推進会議」（</a:t>
                      </a:r>
                      <a:r>
                        <a:rPr kumimoji="1" lang="en-US" altLang="ja-JP" sz="1200" dirty="0" smtClean="0">
                          <a:solidFill>
                            <a:schemeClr val="tx1"/>
                          </a:solidFill>
                        </a:rPr>
                        <a:t>2008</a:t>
                      </a:r>
                      <a:r>
                        <a:rPr kumimoji="1" lang="ja-JP" altLang="en-US" sz="1200" dirty="0" smtClean="0">
                          <a:solidFill>
                            <a:schemeClr val="tx1"/>
                          </a:solidFill>
                        </a:rPr>
                        <a:t>年</a:t>
                      </a:r>
                      <a:r>
                        <a:rPr kumimoji="1" lang="en-US" altLang="ja-JP" sz="1200" dirty="0" smtClean="0">
                          <a:solidFill>
                            <a:schemeClr val="tx1"/>
                          </a:solidFill>
                        </a:rPr>
                        <a:t>9</a:t>
                      </a:r>
                      <a:r>
                        <a:rPr kumimoji="1" lang="ja-JP" altLang="en-US" sz="1200" dirty="0" smtClean="0">
                          <a:solidFill>
                            <a:schemeClr val="tx1"/>
                          </a:solidFill>
                        </a:rPr>
                        <a:t>月設置）を設立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・「大阪バイオ戦略」策定）</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世界トップクラスのバイオクラスター形成を目標に、構成機関の具体的な取組をｱｸｼｮﾝﾌﾟﾗﾝ（大阪バイオ戦略）として合意形成し、実行（</a:t>
                      </a:r>
                      <a:r>
                        <a:rPr kumimoji="1" lang="en-US" altLang="ja-JP" sz="1200" dirty="0" smtClean="0">
                          <a:solidFill>
                            <a:schemeClr val="tx1"/>
                          </a:solidFill>
                        </a:rPr>
                        <a:t>2008</a:t>
                      </a:r>
                      <a:r>
                        <a:rPr kumimoji="1" lang="ja-JP" altLang="en-US" sz="1200" dirty="0" smtClean="0">
                          <a:solidFill>
                            <a:schemeClr val="tx1"/>
                          </a:solidFill>
                        </a:rPr>
                        <a:t>年に策定、以後</a:t>
                      </a:r>
                      <a:r>
                        <a:rPr kumimoji="1" lang="ja-JP" altLang="en-US" sz="1200" spc="-150" dirty="0" smtClean="0">
                          <a:solidFill>
                            <a:schemeClr val="tx1"/>
                          </a:solidFill>
                        </a:rPr>
                        <a:t>毎年度改訂）</a:t>
                      </a:r>
                      <a:endParaRPr kumimoji="1" lang="en-US" altLang="ja-JP" sz="1200" spc="-150" dirty="0" smtClean="0">
                        <a:solidFill>
                          <a:schemeClr val="tx1"/>
                        </a:solidFill>
                      </a:endParaRPr>
                    </a:p>
                    <a:p>
                      <a:pPr algn="l"/>
                      <a:endParaRPr kumimoji="1" lang="en-US" altLang="ja-JP" sz="1200" spc="-150" dirty="0" smtClean="0">
                        <a:solidFill>
                          <a:schemeClr val="tx1"/>
                        </a:solidFill>
                      </a:endParaRPr>
                    </a:p>
                    <a:p>
                      <a:pPr algn="l"/>
                      <a:r>
                        <a:rPr kumimoji="1" lang="ja-JP" altLang="en-US" sz="1200" spc="-150" dirty="0" smtClean="0">
                          <a:solidFill>
                            <a:schemeClr val="tx1"/>
                          </a:solidFill>
                        </a:rPr>
                        <a:t>・大阪バイオ・ヘッドクオーターの構築</a:t>
                      </a:r>
                      <a:endParaRPr kumimoji="1" lang="en-US" altLang="ja-JP" sz="1200" spc="-150" dirty="0" smtClean="0">
                        <a:solidFill>
                          <a:schemeClr val="tx1"/>
                        </a:solidFill>
                      </a:endParaRPr>
                    </a:p>
                    <a:p>
                      <a:pPr algn="l"/>
                      <a:r>
                        <a:rPr kumimoji="1" lang="ja-JP" altLang="en-US" sz="1200" dirty="0" smtClean="0">
                          <a:solidFill>
                            <a:schemeClr val="tx1"/>
                          </a:solidFill>
                        </a:rPr>
                        <a:t>・府担当課が「大阪ﾊﾞｲｵ･ﾍｯﾄﾞｸｵｰﾀｰ」として、研究機関等が集積する北大阪地域に本拠を置き、現地性を高め戦略の立案・フォローアップ・ワンストップ窓口・総合調整機関として活動</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・関西イノベーション国際戦略総合特区で重点分野の一つとして提案し、地域採択</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府域への投資総額</a:t>
                      </a:r>
                      <a:r>
                        <a:rPr kumimoji="1" lang="en-US" altLang="ja-JP" sz="1200" dirty="0" smtClean="0">
                          <a:solidFill>
                            <a:schemeClr val="tx1"/>
                          </a:solidFill>
                        </a:rPr>
                        <a:t>341</a:t>
                      </a:r>
                      <a:r>
                        <a:rPr kumimoji="1" lang="ja-JP" altLang="en-US" sz="1200" dirty="0" smtClean="0">
                          <a:solidFill>
                            <a:schemeClr val="tx1"/>
                          </a:solidFill>
                        </a:rPr>
                        <a:t>億円</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医薬品・医療機器総合機構（</a:t>
                      </a:r>
                      <a:r>
                        <a:rPr kumimoji="1" lang="en-US" altLang="ja-JP" sz="1200" dirty="0" smtClean="0">
                          <a:solidFill>
                            <a:schemeClr val="tx1"/>
                          </a:solidFill>
                        </a:rPr>
                        <a:t>PMDA</a:t>
                      </a:r>
                      <a:r>
                        <a:rPr kumimoji="1" lang="ja-JP" altLang="en-US" sz="1200" dirty="0" smtClean="0">
                          <a:solidFill>
                            <a:schemeClr val="tx1"/>
                          </a:solidFill>
                        </a:rPr>
                        <a:t>）関西支部の設置（</a:t>
                      </a:r>
                      <a:r>
                        <a:rPr kumimoji="1" lang="en-US" altLang="ja-JP" sz="1200" dirty="0" smtClean="0">
                          <a:solidFill>
                            <a:schemeClr val="tx1"/>
                          </a:solidFill>
                        </a:rPr>
                        <a:t>2013</a:t>
                      </a:r>
                      <a:r>
                        <a:rPr kumimoji="1" lang="ja-JP" altLang="en-US" sz="1200" dirty="0" smtClean="0">
                          <a:solidFill>
                            <a:schemeClr val="tx1"/>
                          </a:solidFill>
                        </a:rPr>
                        <a:t>年</a:t>
                      </a:r>
                      <a:r>
                        <a:rPr kumimoji="1" lang="en-US" altLang="ja-JP" sz="1200" dirty="0" smtClean="0">
                          <a:solidFill>
                            <a:schemeClr val="tx1"/>
                          </a:solidFill>
                        </a:rPr>
                        <a:t>10</a:t>
                      </a:r>
                      <a:r>
                        <a:rPr kumimoji="1" lang="ja-JP" altLang="en-US" sz="1200" dirty="0" smtClean="0">
                          <a:solidFill>
                            <a:schemeClr val="tx1"/>
                          </a:solidFill>
                        </a:rPr>
                        <a:t>月</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彩都ライフサイエンスパークへの企業誘致（</a:t>
                      </a:r>
                      <a:r>
                        <a:rPr kumimoji="1" lang="en-US" altLang="ja-JP" sz="1200" dirty="0" smtClean="0">
                          <a:solidFill>
                            <a:schemeClr val="tx1"/>
                          </a:solidFill>
                        </a:rPr>
                        <a:t>19/20</a:t>
                      </a:r>
                      <a:r>
                        <a:rPr kumimoji="1" lang="ja-JP" altLang="en-US" sz="1200" dirty="0" smtClean="0">
                          <a:solidFill>
                            <a:schemeClr val="tx1"/>
                          </a:solidFill>
                        </a:rPr>
                        <a:t>区画）</a:t>
                      </a:r>
                      <a:endParaRPr kumimoji="1" lang="en-US" altLang="ja-JP" sz="1200" dirty="0" smtClean="0">
                        <a:solidFill>
                          <a:schemeClr val="tx1"/>
                        </a:solidFill>
                      </a:endParaRPr>
                    </a:p>
                    <a:p>
                      <a:pPr marL="88900" indent="-88900" algn="l"/>
                      <a:endParaRPr kumimoji="1" lang="en-US" altLang="ja-JP" sz="1200" dirty="0" smtClean="0">
                        <a:solidFill>
                          <a:schemeClr val="tx1"/>
                        </a:solidFill>
                      </a:endParaRPr>
                    </a:p>
                    <a:p>
                      <a:pPr marL="88900" indent="-88900" algn="l"/>
                      <a:r>
                        <a:rPr kumimoji="1" lang="ja-JP" altLang="en-US" sz="1200" dirty="0" smtClean="0">
                          <a:solidFill>
                            <a:schemeClr val="tx1"/>
                          </a:solidFill>
                        </a:rPr>
                        <a:t>・オールジャパンの創薬支援ネットワークの本部機能の（独）医薬基盤研究所（彩都）への設置</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solidFill>
                      </a:endParaRPr>
                    </a:p>
                    <a:p>
                      <a:pPr algn="l"/>
                      <a:r>
                        <a:rPr kumimoji="1" lang="ja-JP" altLang="en-US" sz="1200" dirty="0" smtClean="0">
                          <a:solidFill>
                            <a:schemeClr val="tx1"/>
                          </a:solidFill>
                        </a:rPr>
                        <a:t>・「大阪バイオファンド」創設（</a:t>
                      </a:r>
                      <a:r>
                        <a:rPr kumimoji="1" lang="en-US" altLang="ja-JP" sz="1200" dirty="0" smtClean="0">
                          <a:solidFill>
                            <a:schemeClr val="tx1"/>
                          </a:solidFill>
                        </a:rPr>
                        <a:t>2010</a:t>
                      </a:r>
                      <a:r>
                        <a:rPr kumimoji="1" lang="ja-JP" altLang="en-US" sz="1200" dirty="0" smtClean="0">
                          <a:solidFill>
                            <a:schemeClr val="tx1"/>
                          </a:solidFill>
                        </a:rPr>
                        <a:t>年</a:t>
                      </a:r>
                      <a:r>
                        <a:rPr kumimoji="1" lang="en-US" altLang="ja-JP" sz="1200" dirty="0" smtClean="0">
                          <a:solidFill>
                            <a:schemeClr val="tx1"/>
                          </a:solidFill>
                        </a:rPr>
                        <a:t>3</a:t>
                      </a:r>
                      <a:r>
                        <a:rPr kumimoji="1" lang="ja-JP" altLang="en-US" sz="1200" dirty="0" smtClean="0">
                          <a:solidFill>
                            <a:schemeClr val="tx1"/>
                          </a:solidFill>
                        </a:rPr>
                        <a:t>月）</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組成金額</a:t>
                      </a:r>
                      <a:r>
                        <a:rPr kumimoji="1" lang="en-US" altLang="ja-JP" sz="1200" dirty="0" smtClean="0">
                          <a:solidFill>
                            <a:schemeClr val="tx1"/>
                          </a:solidFill>
                        </a:rPr>
                        <a:t>11.2</a:t>
                      </a:r>
                      <a:r>
                        <a:rPr kumimoji="1" lang="ja-JP" altLang="en-US" sz="1200" dirty="0" smtClean="0">
                          <a:solidFill>
                            <a:schemeClr val="tx1"/>
                          </a:solidFill>
                        </a:rPr>
                        <a:t>億円</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自治体と製薬企業等が一体となり組成した全国初のﾊﾞｲｵﾌｧﾝﾄﾞ</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投資実績：</a:t>
                      </a:r>
                      <a:r>
                        <a:rPr kumimoji="1" lang="en-US" altLang="ja-JP" sz="1200" dirty="0" smtClean="0">
                          <a:solidFill>
                            <a:schemeClr val="tx1"/>
                          </a:solidFill>
                        </a:rPr>
                        <a:t>8</a:t>
                      </a:r>
                      <a:r>
                        <a:rPr kumimoji="1" lang="ja-JP" altLang="en-US" sz="1200" dirty="0" smtClean="0">
                          <a:solidFill>
                            <a:schemeClr val="tx1"/>
                          </a:solidFill>
                        </a:rPr>
                        <a:t>社</a:t>
                      </a:r>
                      <a:r>
                        <a:rPr kumimoji="1" lang="en-US" altLang="ja-JP" sz="1200" dirty="0" smtClean="0">
                          <a:solidFill>
                            <a:schemeClr val="tx1"/>
                          </a:solidFill>
                        </a:rPr>
                        <a:t>9</a:t>
                      </a:r>
                      <a:r>
                        <a:rPr kumimoji="1" lang="ja-JP" altLang="en-US" sz="1200" dirty="0" smtClean="0">
                          <a:solidFill>
                            <a:schemeClr val="tx1"/>
                          </a:solidFill>
                        </a:rPr>
                        <a:t>件／投資総額約</a:t>
                      </a:r>
                      <a:r>
                        <a:rPr kumimoji="1" lang="en-US" altLang="ja-JP" sz="1200" dirty="0" smtClean="0">
                          <a:solidFill>
                            <a:schemeClr val="tx1"/>
                          </a:solidFill>
                        </a:rPr>
                        <a:t>6.8</a:t>
                      </a:r>
                      <a:r>
                        <a:rPr kumimoji="1" lang="ja-JP" altLang="en-US" sz="1200" dirty="0" smtClean="0">
                          <a:solidFill>
                            <a:schemeClr val="tx1"/>
                          </a:solidFill>
                        </a:rPr>
                        <a:t>億円</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205</a:t>
            </a:fld>
            <a:endParaRPr kumimoji="1" lang="ja-JP" altLang="en-US" dirty="0"/>
          </a:p>
        </p:txBody>
      </p:sp>
    </p:spTree>
    <p:extLst>
      <p:ext uri="{BB962C8B-B14F-4D97-AF65-F5344CB8AC3E}">
        <p14:creationId xmlns:p14="http://schemas.microsoft.com/office/powerpoint/2010/main" val="365807134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lang="ja-JP" altLang="en-US" sz="1600" u="sng" dirty="0" smtClean="0"/>
              <a:t>金融機関提案型の融資制度の創設</a:t>
            </a:r>
            <a:endParaRPr kumimoji="1" lang="en-US" altLang="ja-JP" sz="1600" u="sng" dirty="0" smtClean="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Ｄ</a:t>
            </a:r>
            <a:r>
              <a:rPr lang="ja-JP" altLang="en-US" sz="1400" u="sng" dirty="0" smtClean="0"/>
              <a:t>（８４）</a:t>
            </a:r>
            <a:endParaRPr lang="en-US" altLang="ja-JP" sz="1400" u="sng" dirty="0" smtClean="0"/>
          </a:p>
        </p:txBody>
      </p:sp>
      <p:sp>
        <p:nvSpPr>
          <p:cNvPr id="9" name="テキスト ボックス 8"/>
          <p:cNvSpPr txBox="1"/>
          <p:nvPr/>
        </p:nvSpPr>
        <p:spPr>
          <a:xfrm>
            <a:off x="0" y="476672"/>
            <a:ext cx="2411760" cy="4401205"/>
          </a:xfrm>
          <a:prstGeom prst="rect">
            <a:avLst/>
          </a:prstGeom>
          <a:noFill/>
        </p:spPr>
        <p:txBody>
          <a:bodyPr wrap="square" rtlCol="0">
            <a:spAutoFit/>
          </a:bodyPr>
          <a:lstStyle/>
          <a:p>
            <a:r>
              <a:rPr kumimoji="1" lang="ja-JP" altLang="en-US" sz="1400" dirty="0" smtClean="0"/>
              <a:t>①分野：産業・労働</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a:t>
            </a:r>
            <a:r>
              <a:rPr lang="ja-JP" altLang="en-US" sz="1400" dirty="0"/>
              <a:t>☑</a:t>
            </a:r>
            <a:r>
              <a:rPr lang="ja-JP" altLang="en-US" sz="1400" dirty="0" smtClean="0"/>
              <a:t>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a:t>商工労働</a:t>
            </a:r>
            <a:r>
              <a:rPr kumimoji="1" lang="ja-JP" altLang="en-US" sz="1400" dirty="0" smtClean="0"/>
              <a:t>部</a:t>
            </a:r>
            <a:endParaRPr kumimoji="1" lang="en-US" altLang="ja-JP" sz="1400" dirty="0" smtClean="0"/>
          </a:p>
          <a:p>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a:t>2011</a:t>
            </a:r>
            <a:r>
              <a:rPr lang="ja-JP" altLang="en-US" sz="1400" dirty="0"/>
              <a:t>年度</a:t>
            </a:r>
            <a:endParaRPr lang="en-US" altLang="ja-JP" sz="1400" dirty="0"/>
          </a:p>
          <a:p>
            <a:r>
              <a:rPr lang="ja-JP" altLang="en-US" sz="1400" dirty="0"/>
              <a:t>　　「金融機関提案型融資」</a:t>
            </a:r>
            <a:endParaRPr lang="en-US" altLang="ja-JP" sz="1400" dirty="0"/>
          </a:p>
          <a:p>
            <a:r>
              <a:rPr lang="ja-JP" altLang="en-US" sz="1400" dirty="0"/>
              <a:t>　　創設</a:t>
            </a:r>
            <a:endParaRPr lang="en-US" altLang="ja-JP" sz="1400" dirty="0"/>
          </a:p>
        </p:txBody>
      </p:sp>
      <p:graphicFrame>
        <p:nvGraphicFramePr>
          <p:cNvPr id="10" name="表 9"/>
          <p:cNvGraphicFramePr>
            <a:graphicFrameLocks noGrp="1"/>
          </p:cNvGraphicFramePr>
          <p:nvPr>
            <p:extLst>
              <p:ext uri="{D42A27DB-BD31-4B8C-83A1-F6EECF244321}">
                <p14:modId xmlns:p14="http://schemas.microsoft.com/office/powerpoint/2010/main" val="3460236469"/>
              </p:ext>
            </p:extLst>
          </p:nvPr>
        </p:nvGraphicFramePr>
        <p:xfrm>
          <a:off x="2267744" y="4766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solidFill>
                            <a:schemeClr val="tx1"/>
                          </a:solidFill>
                        </a:rPr>
                        <a:t>・制度融資について、これまでの金融セーフティ中心の役割に加え、頑張る中小企業のチャレンジを応援する新たな制度設計が必要。</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・府による融資メニューの設計は、画一的な内容になりがちで、金融情勢や企業ニーズ等が反映できる仕組みの検討が必要。</a:t>
                      </a:r>
                      <a:endParaRPr kumimoji="1" lang="en-US" altLang="ja-JP" sz="1200" dirty="0" smtClean="0">
                        <a:solidFill>
                          <a:schemeClr val="tx1"/>
                        </a:solidFill>
                      </a:endParaRPr>
                    </a:p>
                    <a:p>
                      <a:pPr algn="l"/>
                      <a:endParaRPr kumimoji="1" lang="ja-JP" altLang="en-US" sz="1200" dirty="0" smtClean="0">
                        <a:solidFill>
                          <a:schemeClr val="tx1"/>
                        </a:solidFill>
                      </a:endParaRPr>
                    </a:p>
                    <a:p>
                      <a:pPr algn="l"/>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・地域の金融機関が、それぞれの特色や強みを活かして、中小企業への資金供給が可能となるような、新たな制度融資メニューを創設。</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・金融機関が自らの特色や強みを活かした融資メニューを提案し、それを府が承認する「金融機関提案型融資制度」を全国で始めて創設。（金融機関では、融資後においてもフォローアップを実施。）</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・府から金融機関に対して預託（無利子貸付）を行うことで、低利での融資を実施。</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・融資メニュー、融資実績額とも着実に増加している。</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2011</a:t>
                      </a:r>
                      <a:r>
                        <a:rPr kumimoji="1" lang="ja-JP" altLang="en-US" sz="1200" dirty="0" smtClean="0">
                          <a:solidFill>
                            <a:schemeClr val="tx1"/>
                          </a:solidFill>
                        </a:rPr>
                        <a:t>年度</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32</a:t>
                      </a:r>
                      <a:r>
                        <a:rPr kumimoji="1" lang="ja-JP" altLang="en-US" sz="1200" dirty="0" smtClean="0">
                          <a:solidFill>
                            <a:schemeClr val="tx1"/>
                          </a:solidFill>
                        </a:rPr>
                        <a:t>ﾒﾆｭｰ</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187</a:t>
                      </a:r>
                      <a:r>
                        <a:rPr kumimoji="1" lang="ja-JP" altLang="en-US" sz="1200" dirty="0" smtClean="0">
                          <a:solidFill>
                            <a:schemeClr val="tx1"/>
                          </a:solidFill>
                        </a:rPr>
                        <a:t>億円</a:t>
                      </a:r>
                      <a:endParaRPr kumimoji="1" lang="en-US" altLang="ja-JP" sz="1200" dirty="0" smtClean="0">
                        <a:solidFill>
                          <a:schemeClr val="tx1"/>
                        </a:solidFill>
                      </a:endParaRPr>
                    </a:p>
                    <a:p>
                      <a:pPr algn="l"/>
                      <a:r>
                        <a:rPr kumimoji="1" lang="ja-JP" altLang="en-US" sz="1200" dirty="0" smtClean="0">
                          <a:solidFill>
                            <a:schemeClr val="tx1"/>
                          </a:solidFill>
                        </a:rPr>
                        <a:t>　　　　　↓</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2012</a:t>
                      </a:r>
                      <a:r>
                        <a:rPr kumimoji="1" lang="ja-JP" altLang="en-US" sz="1200" dirty="0" smtClean="0">
                          <a:solidFill>
                            <a:schemeClr val="tx1"/>
                          </a:solidFill>
                        </a:rPr>
                        <a:t>年度</a:t>
                      </a:r>
                    </a:p>
                    <a:p>
                      <a:pPr algn="l"/>
                      <a:r>
                        <a:rPr kumimoji="1" lang="ja-JP" altLang="en-US" sz="1200" dirty="0" smtClean="0">
                          <a:solidFill>
                            <a:schemeClr val="tx1"/>
                          </a:solidFill>
                        </a:rPr>
                        <a:t>　　・</a:t>
                      </a:r>
                      <a:r>
                        <a:rPr kumimoji="1" lang="en-US" altLang="ja-JP" sz="1200" dirty="0" smtClean="0">
                          <a:solidFill>
                            <a:schemeClr val="tx1"/>
                          </a:solidFill>
                        </a:rPr>
                        <a:t>40</a:t>
                      </a:r>
                      <a:r>
                        <a:rPr kumimoji="1" lang="ja-JP" altLang="en-US" sz="1200" dirty="0" smtClean="0">
                          <a:solidFill>
                            <a:schemeClr val="tx1"/>
                          </a:solidFill>
                        </a:rPr>
                        <a:t>ﾒﾆｭｰ</a:t>
                      </a:r>
                    </a:p>
                    <a:p>
                      <a:pPr algn="l"/>
                      <a:r>
                        <a:rPr kumimoji="1" lang="ja-JP" altLang="en-US" sz="1200" dirty="0" smtClean="0">
                          <a:solidFill>
                            <a:schemeClr val="tx1"/>
                          </a:solidFill>
                        </a:rPr>
                        <a:t>　　・</a:t>
                      </a:r>
                      <a:r>
                        <a:rPr kumimoji="1" lang="en-US" altLang="ja-JP" sz="1200" dirty="0" smtClean="0">
                          <a:solidFill>
                            <a:schemeClr val="tx1"/>
                          </a:solidFill>
                        </a:rPr>
                        <a:t>779</a:t>
                      </a:r>
                      <a:r>
                        <a:rPr kumimoji="1" lang="ja-JP" altLang="en-US" sz="1200" dirty="0" smtClean="0">
                          <a:solidFill>
                            <a:schemeClr val="tx1"/>
                          </a:solidFill>
                        </a:rPr>
                        <a:t>億円</a:t>
                      </a:r>
                      <a:endParaRPr kumimoji="1" lang="en-US" altLang="ja-JP" sz="1200" dirty="0" smtClean="0">
                        <a:solidFill>
                          <a:schemeClr val="tx1"/>
                        </a:solidFill>
                      </a:endParaRPr>
                    </a:p>
                    <a:p>
                      <a:pPr algn="l"/>
                      <a:r>
                        <a:rPr kumimoji="1" lang="ja-JP" altLang="en-US" sz="1200" dirty="0" smtClean="0">
                          <a:solidFill>
                            <a:schemeClr val="tx1"/>
                          </a:solidFill>
                        </a:rPr>
                        <a:t>　　　　　↓</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2013</a:t>
                      </a:r>
                      <a:r>
                        <a:rPr kumimoji="1" lang="ja-JP" altLang="en-US" sz="1200" dirty="0" smtClean="0">
                          <a:solidFill>
                            <a:schemeClr val="tx1"/>
                          </a:solidFill>
                        </a:rPr>
                        <a:t>年度</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39</a:t>
                      </a:r>
                      <a:r>
                        <a:rPr kumimoji="1" lang="ja-JP" altLang="en-US" sz="1200" dirty="0" smtClean="0">
                          <a:solidFill>
                            <a:schemeClr val="tx1"/>
                          </a:solidFill>
                        </a:rPr>
                        <a:t>ﾒﾆｭｰ</a:t>
                      </a:r>
                      <a:r>
                        <a:rPr kumimoji="1" lang="en-US" altLang="ja-JP" sz="1000" dirty="0" smtClean="0">
                          <a:solidFill>
                            <a:schemeClr val="tx1"/>
                          </a:solidFill>
                        </a:rPr>
                        <a:t>※</a:t>
                      </a:r>
                    </a:p>
                    <a:p>
                      <a:pPr algn="l"/>
                      <a:r>
                        <a:rPr kumimoji="1" lang="ja-JP" altLang="en-US" sz="1200" dirty="0" smtClean="0">
                          <a:solidFill>
                            <a:schemeClr val="tx1"/>
                          </a:solidFill>
                        </a:rPr>
                        <a:t>　　・</a:t>
                      </a:r>
                      <a:r>
                        <a:rPr kumimoji="1" lang="en-US" altLang="ja-JP" sz="1200" dirty="0" smtClean="0">
                          <a:solidFill>
                            <a:schemeClr val="tx1"/>
                          </a:solidFill>
                        </a:rPr>
                        <a:t>832</a:t>
                      </a:r>
                      <a:r>
                        <a:rPr kumimoji="1" lang="ja-JP" altLang="en-US" sz="1200" dirty="0" smtClean="0">
                          <a:solidFill>
                            <a:schemeClr val="tx1"/>
                          </a:solidFill>
                        </a:rPr>
                        <a:t>億円</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900" dirty="0" smtClean="0">
                          <a:solidFill>
                            <a:schemeClr val="tx1"/>
                          </a:solidFill>
                        </a:rPr>
                        <a:t>※</a:t>
                      </a:r>
                      <a:r>
                        <a:rPr kumimoji="1" lang="ja-JP" altLang="en-US" sz="900" dirty="0" smtClean="0">
                          <a:solidFill>
                            <a:schemeClr val="tx1"/>
                          </a:solidFill>
                        </a:rPr>
                        <a:t>一部金融機関の統合に　</a:t>
                      </a:r>
                      <a:endParaRPr kumimoji="1" lang="en-US" altLang="ja-JP" sz="900" dirty="0" smtClean="0">
                        <a:solidFill>
                          <a:schemeClr val="tx1"/>
                        </a:solidFill>
                      </a:endParaRPr>
                    </a:p>
                    <a:p>
                      <a:pPr algn="l"/>
                      <a:r>
                        <a:rPr kumimoji="1" lang="ja-JP" altLang="en-US" sz="900" dirty="0" smtClean="0">
                          <a:solidFill>
                            <a:schemeClr val="tx1"/>
                          </a:solidFill>
                        </a:rPr>
                        <a:t>　　　　併せてメニューを整理</a:t>
                      </a:r>
                      <a:endParaRPr kumimoji="1" lang="en-US" altLang="ja-JP" sz="900" dirty="0" smtClean="0">
                        <a:solidFill>
                          <a:schemeClr val="tx1"/>
                        </a:solidFill>
                      </a:endParaRPr>
                    </a:p>
                    <a:p>
                      <a:pPr algn="l"/>
                      <a:r>
                        <a:rPr kumimoji="1" lang="ja-JP" altLang="en-US" sz="1200" dirty="0" smtClean="0">
                          <a:solidFill>
                            <a:schemeClr val="tx1"/>
                          </a:solidFill>
                        </a:rPr>
                        <a:t>　　　　　↓</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2014</a:t>
                      </a:r>
                      <a:r>
                        <a:rPr kumimoji="1" lang="ja-JP" altLang="en-US" sz="1200" dirty="0" smtClean="0">
                          <a:solidFill>
                            <a:schemeClr val="tx1"/>
                          </a:solidFill>
                        </a:rPr>
                        <a:t>年度</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47</a:t>
                      </a:r>
                      <a:r>
                        <a:rPr kumimoji="1" lang="ja-JP" altLang="en-US" sz="1200" dirty="0" smtClean="0">
                          <a:solidFill>
                            <a:schemeClr val="tx1"/>
                          </a:solidFill>
                        </a:rPr>
                        <a:t>ﾒﾆｭｰ</a:t>
                      </a:r>
                      <a:r>
                        <a:rPr kumimoji="1" lang="ja-JP" altLang="en-US" sz="900" dirty="0" smtClean="0">
                          <a:solidFill>
                            <a:schemeClr val="tx1"/>
                          </a:solidFill>
                        </a:rPr>
                        <a:t>（</a:t>
                      </a:r>
                      <a:r>
                        <a:rPr kumimoji="1" lang="en-US" altLang="ja-JP" sz="900" dirty="0" smtClean="0">
                          <a:solidFill>
                            <a:schemeClr val="tx1"/>
                          </a:solidFill>
                        </a:rPr>
                        <a:t>7</a:t>
                      </a:r>
                      <a:r>
                        <a:rPr kumimoji="1" lang="ja-JP" altLang="en-US" sz="900" dirty="0" smtClean="0">
                          <a:solidFill>
                            <a:schemeClr val="tx1"/>
                          </a:solidFill>
                        </a:rPr>
                        <a:t>月末時点）</a:t>
                      </a:r>
                      <a:endParaRPr kumimoji="1" lang="en-US" altLang="ja-JP" sz="900" dirty="0" smtClean="0">
                        <a:solidFill>
                          <a:schemeClr val="tx1"/>
                        </a:solidFill>
                      </a:endParaRPr>
                    </a:p>
                    <a:p>
                      <a:pPr algn="l"/>
                      <a:endParaRPr kumimoji="1" lang="en-US" altLang="ja-JP" sz="1200" dirty="0" smtClean="0">
                        <a:solidFill>
                          <a:schemeClr val="tx1"/>
                        </a:solidFill>
                      </a:endParaRPr>
                    </a:p>
                    <a:p>
                      <a:pPr algn="l"/>
                      <a:r>
                        <a:rPr kumimoji="1" lang="ja-JP" altLang="en-US" sz="1100" dirty="0" smtClean="0">
                          <a:solidFill>
                            <a:schemeClr val="tx1"/>
                          </a:solidFill>
                        </a:rPr>
                        <a:t>＜具体的な内容＞</a:t>
                      </a:r>
                    </a:p>
                    <a:p>
                      <a:pPr algn="l"/>
                      <a:r>
                        <a:rPr kumimoji="1" lang="ja-JP" altLang="en-US" sz="1100" dirty="0" smtClean="0">
                          <a:solidFill>
                            <a:schemeClr val="tx1"/>
                          </a:solidFill>
                        </a:rPr>
                        <a:t>・海外展開や販路開拓など成長支援に重点をおいたものや、ものづくり企業や地域医療・介護など地域の産業特性に合わせたものなど、多様な資金需要に応える融資メニューを展開。（</a:t>
                      </a:r>
                      <a:r>
                        <a:rPr kumimoji="1" lang="en-US" altLang="ja-JP" sz="1100" dirty="0" smtClean="0">
                          <a:solidFill>
                            <a:schemeClr val="tx1"/>
                          </a:solidFill>
                        </a:rPr>
                        <a:t>2014</a:t>
                      </a:r>
                      <a:r>
                        <a:rPr kumimoji="1" lang="ja-JP" altLang="en-US" sz="1100" dirty="0" smtClean="0">
                          <a:solidFill>
                            <a:schemeClr val="tx1"/>
                          </a:solidFill>
                        </a:rPr>
                        <a:t>年度からは、「設備投資特別枠」を設定。）</a:t>
                      </a:r>
                      <a:endParaRPr kumimoji="1" lang="en-US" altLang="ja-JP" sz="11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206</a:t>
            </a:fld>
            <a:endParaRPr kumimoji="1" lang="ja-JP" altLang="en-US" dirty="0"/>
          </a:p>
        </p:txBody>
      </p:sp>
    </p:spTree>
    <p:extLst>
      <p:ext uri="{BB962C8B-B14F-4D97-AF65-F5344CB8AC3E}">
        <p14:creationId xmlns:p14="http://schemas.microsoft.com/office/powerpoint/2010/main" val="178779348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太陽光発電の普及拡大など新たなエネルギー社会の構築</a:t>
            </a:r>
            <a:endParaRPr kumimoji="1" lang="en-US" altLang="ja-JP" sz="1600" u="sng" dirty="0" smtClean="0"/>
          </a:p>
        </p:txBody>
      </p:sp>
      <p:sp>
        <p:nvSpPr>
          <p:cNvPr id="5" name="テキスト ボックス 4"/>
          <p:cNvSpPr txBox="1"/>
          <p:nvPr/>
        </p:nvSpPr>
        <p:spPr>
          <a:xfrm>
            <a:off x="0" y="476672"/>
            <a:ext cx="2411760" cy="4832092"/>
          </a:xfrm>
          <a:prstGeom prst="rect">
            <a:avLst/>
          </a:prstGeom>
          <a:noFill/>
        </p:spPr>
        <p:txBody>
          <a:bodyPr wrap="square" rtlCol="0">
            <a:spAutoFit/>
          </a:bodyPr>
          <a:lstStyle/>
          <a:p>
            <a:r>
              <a:rPr kumimoji="1" lang="ja-JP" altLang="en-US" sz="1400" dirty="0" smtClean="0"/>
              <a:t>①分野：環境</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環境農林水産部</a:t>
            </a:r>
            <a:endParaRPr kumimoji="1" lang="en-US" altLang="ja-JP" sz="1400" dirty="0" smtClean="0"/>
          </a:p>
          <a:p>
            <a:r>
              <a:rPr lang="ja-JP" altLang="en-US" sz="1400" dirty="0"/>
              <a:t>　</a:t>
            </a:r>
            <a:r>
              <a:rPr lang="ja-JP" altLang="en-US" sz="1400" dirty="0" smtClean="0"/>
              <a:t>　　　　　エネルギー政策課</a:t>
            </a:r>
            <a:endParaRPr lang="en-US" altLang="ja-JP" sz="1400" dirty="0" smtClean="0"/>
          </a:p>
          <a:p>
            <a:r>
              <a:rPr kumimoji="1" lang="ja-JP" altLang="en-US" sz="1400" dirty="0"/>
              <a:t>　</a:t>
            </a:r>
            <a:r>
              <a:rPr kumimoji="1" lang="ja-JP" altLang="en-US" sz="1400" dirty="0" smtClean="0"/>
              <a:t>　　　　 政策企画部</a:t>
            </a:r>
            <a:endParaRPr kumimoji="1" lang="en-US" altLang="ja-JP" sz="1400" dirty="0" smtClean="0"/>
          </a:p>
          <a:p>
            <a:r>
              <a:rPr lang="ja-JP" altLang="en-US" sz="1400" dirty="0"/>
              <a:t>　</a:t>
            </a:r>
            <a:r>
              <a:rPr lang="ja-JP" altLang="en-US" sz="1400" dirty="0" smtClean="0"/>
              <a:t>　　　　　戦略事業室</a:t>
            </a:r>
            <a:endParaRPr kumimoji="1" lang="en-US" altLang="ja-JP" sz="1400" dirty="0" smtClean="0"/>
          </a:p>
          <a:p>
            <a:r>
              <a:rPr lang="ja-JP" altLang="en-US" sz="1400" dirty="0"/>
              <a:t>　</a:t>
            </a:r>
            <a:r>
              <a:rPr lang="ja-JP" altLang="en-US" sz="1400" dirty="0" smtClean="0"/>
              <a:t>　市　　</a:t>
            </a:r>
            <a:r>
              <a:rPr lang="ja-JP" altLang="en-US" sz="1400" dirty="0"/>
              <a:t>環境</a:t>
            </a:r>
            <a:r>
              <a:rPr lang="ja-JP" altLang="en-US" sz="1400" dirty="0" smtClean="0"/>
              <a:t>局</a:t>
            </a:r>
            <a:endParaRPr kumimoji="1" lang="en-US" altLang="ja-JP" sz="1400" dirty="0" smtClean="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lang="en-US" altLang="ja-JP" sz="1400" dirty="0" smtClean="0"/>
              <a:t>2012</a:t>
            </a:r>
            <a:r>
              <a:rPr kumimoji="1" lang="ja-JP" altLang="en-US" sz="1400" dirty="0" smtClean="0"/>
              <a:t>年</a:t>
            </a:r>
            <a:r>
              <a:rPr kumimoji="1" lang="en-US" altLang="ja-JP" sz="1400" dirty="0" smtClean="0"/>
              <a:t>2</a:t>
            </a:r>
            <a:r>
              <a:rPr kumimoji="1" lang="ja-JP" altLang="en-US" sz="1400" dirty="0" smtClean="0"/>
              <a:t>月</a:t>
            </a:r>
            <a:endParaRPr kumimoji="1" lang="en-US" altLang="ja-JP" sz="1400" dirty="0" smtClean="0"/>
          </a:p>
          <a:p>
            <a:r>
              <a:rPr lang="ja-JP" altLang="en-US" sz="1400" dirty="0"/>
              <a:t>　</a:t>
            </a:r>
            <a:r>
              <a:rPr lang="ja-JP" altLang="en-US" sz="1400" dirty="0" smtClean="0"/>
              <a:t>府市ｴﾈﾙｷﾞｰ戦略会議設置</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2809388125"/>
              </p:ext>
            </p:extLst>
          </p:nvPr>
        </p:nvGraphicFramePr>
        <p:xfrm>
          <a:off x="2267744" y="404664"/>
          <a:ext cx="6768752" cy="6408420"/>
        </p:xfrm>
        <a:graphic>
          <a:graphicData uri="http://schemas.openxmlformats.org/drawingml/2006/table">
            <a:tbl>
              <a:tblPr firstRow="1">
                <a:tableStyleId>{5C22544A-7EE6-4342-B048-85BDC9FD1C3A}</a:tableStyleId>
              </a:tblPr>
              <a:tblGrid>
                <a:gridCol w="12961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2304256">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・エネルギー政策は、これまで国や電力会社任せで進めてきた。</a:t>
                      </a:r>
                    </a:p>
                    <a:p>
                      <a:pPr algn="l"/>
                      <a:endParaRPr kumimoji="1" lang="en-US" altLang="ja-JP" sz="1200" dirty="0" smtClean="0"/>
                    </a:p>
                    <a:p>
                      <a:pPr algn="l"/>
                      <a:r>
                        <a:rPr kumimoji="1" lang="ja-JP" altLang="en-US" sz="1200" dirty="0" smtClean="0"/>
                        <a:t>・大阪・関西の電力は、原発依存度が高く、福島の原発事故以降、電力需給がひっ迫し、経済活動や住民生活への影響が懸念。</a:t>
                      </a:r>
                      <a:endParaRPr kumimoji="1" lang="en-US" altLang="ja-JP" sz="1200" dirty="0" smtClean="0"/>
                    </a:p>
                    <a:p>
                      <a:pPr algn="l"/>
                      <a:endParaRPr kumimoji="1" lang="en-US" altLang="ja-JP" sz="1200" dirty="0" smtClean="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・エネルギー需給構造の転換など、これまでのエネルギーのあり方を見直す。</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・自治体が、地域の特性を活かした、エネルギー戦略を掲げ、エネルギーの地産地消を推進。</a:t>
                      </a:r>
                      <a:endParaRPr kumimoji="1" lang="en-US" altLang="ja-JP" sz="1200" dirty="0" smtClean="0"/>
                    </a:p>
                    <a:p>
                      <a:pPr algn="l"/>
                      <a:endParaRPr kumimoji="1" lang="en-US" altLang="ja-JP" sz="1200" dirty="0" smtClean="0"/>
                    </a:p>
                    <a:p>
                      <a:pPr algn="l"/>
                      <a:r>
                        <a:rPr kumimoji="1" lang="ja-JP" altLang="en-US" sz="1200" dirty="0" smtClean="0">
                          <a:solidFill>
                            <a:schemeClr val="tx1"/>
                          </a:solidFill>
                        </a:rPr>
                        <a:t>・大阪の持続可能な成長を支える「安全」「安定」「適正価格」での電力供給体制の構築</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・新たなエネルギー社会の構築に向けた検討体制を整備</a:t>
                      </a:r>
                      <a:endParaRPr kumimoji="1" lang="en-US" altLang="ja-JP" sz="1200" dirty="0" smtClean="0">
                        <a:solidFill>
                          <a:schemeClr val="tx1"/>
                        </a:solidFill>
                      </a:endParaRPr>
                    </a:p>
                    <a:p>
                      <a:pPr marL="0" marR="0" indent="0" algn="l" defTabSz="914400" rtl="0" eaLnBrk="1" fontAlgn="auto" latinLnBrk="0" hangingPunct="1">
                        <a:lnSpc>
                          <a:spcPts val="400"/>
                        </a:lnSpc>
                        <a:spcBef>
                          <a:spcPts val="0"/>
                        </a:spcBef>
                        <a:spcAft>
                          <a:spcPts val="0"/>
                        </a:spcAft>
                        <a:buClrTx/>
                        <a:buSzTx/>
                        <a:buFontTx/>
                        <a:buNone/>
                        <a:tabLst/>
                        <a:defRPr/>
                      </a:pPr>
                      <a:endParaRPr kumimoji="1" lang="en-US" altLang="ja-JP" sz="1200" dirty="0" smtClean="0">
                        <a:solidFill>
                          <a:schemeClr val="tx1"/>
                        </a:solidFill>
                      </a:endParaRPr>
                    </a:p>
                    <a:p>
                      <a:pPr algn="l"/>
                      <a:r>
                        <a:rPr kumimoji="1" lang="ja-JP" altLang="en-US" sz="1200" dirty="0" smtClean="0">
                          <a:solidFill>
                            <a:schemeClr val="tx1"/>
                          </a:solidFill>
                        </a:rPr>
                        <a:t>①府市エネルギー戦略会議設置（</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2</a:t>
                      </a:r>
                      <a:r>
                        <a:rPr kumimoji="1" lang="ja-JP" altLang="en-US" sz="1200" dirty="0" smtClean="0">
                          <a:solidFill>
                            <a:schemeClr val="tx1"/>
                          </a:solidFill>
                        </a:rPr>
                        <a:t>月）</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100" dirty="0" smtClean="0">
                          <a:solidFill>
                            <a:schemeClr val="tx1"/>
                          </a:solidFill>
                        </a:rPr>
                        <a:t>-</a:t>
                      </a:r>
                      <a:r>
                        <a:rPr kumimoji="1" lang="ja-JP" altLang="en-US" sz="1100" dirty="0" smtClean="0">
                          <a:solidFill>
                            <a:schemeClr val="tx1"/>
                          </a:solidFill>
                        </a:rPr>
                        <a:t>電力需給対策の検討</a:t>
                      </a:r>
                      <a:endParaRPr kumimoji="1" lang="en-US" altLang="ja-JP" sz="1100" dirty="0" smtClean="0">
                        <a:solidFill>
                          <a:schemeClr val="tx1"/>
                        </a:solidFill>
                      </a:endParaRPr>
                    </a:p>
                    <a:p>
                      <a:pPr algn="l"/>
                      <a:r>
                        <a:rPr kumimoji="1" lang="ja-JP" altLang="en-US" sz="1100" dirty="0" smtClean="0">
                          <a:solidFill>
                            <a:schemeClr val="tx1"/>
                          </a:solidFill>
                        </a:rPr>
                        <a:t>　</a:t>
                      </a:r>
                      <a:r>
                        <a:rPr kumimoji="1" lang="en-US" altLang="ja-JP" sz="1100" dirty="0" smtClean="0">
                          <a:solidFill>
                            <a:schemeClr val="tx1"/>
                          </a:solidFill>
                        </a:rPr>
                        <a:t>‐</a:t>
                      </a:r>
                      <a:r>
                        <a:rPr kumimoji="1" lang="ja-JP" altLang="en-US" sz="1100" dirty="0" smtClean="0">
                          <a:solidFill>
                            <a:schemeClr val="tx1"/>
                          </a:solidFill>
                        </a:rPr>
                        <a:t>府市ｴﾈﾙｷﾞｰ戦略提言</a:t>
                      </a:r>
                      <a:r>
                        <a:rPr kumimoji="1" lang="en-US" altLang="ja-JP" sz="1000" dirty="0" smtClean="0">
                          <a:solidFill>
                            <a:schemeClr val="tx1"/>
                          </a:solidFill>
                        </a:rPr>
                        <a:t>(2013</a:t>
                      </a:r>
                      <a:r>
                        <a:rPr kumimoji="1" lang="ja-JP" altLang="en-US" sz="1000" dirty="0" smtClean="0">
                          <a:solidFill>
                            <a:schemeClr val="tx1"/>
                          </a:solidFill>
                        </a:rPr>
                        <a:t>年</a:t>
                      </a:r>
                      <a:r>
                        <a:rPr kumimoji="1" lang="en-US" altLang="ja-JP" sz="1000" dirty="0" smtClean="0">
                          <a:solidFill>
                            <a:schemeClr val="tx1"/>
                          </a:solidFill>
                        </a:rPr>
                        <a:t>5</a:t>
                      </a:r>
                      <a:r>
                        <a:rPr kumimoji="1" lang="ja-JP" altLang="en-US" sz="1000" dirty="0" smtClean="0">
                          <a:solidFill>
                            <a:schemeClr val="tx1"/>
                          </a:solidFill>
                        </a:rPr>
                        <a:t>月</a:t>
                      </a:r>
                      <a:r>
                        <a:rPr kumimoji="1" lang="en-US" altLang="ja-JP" sz="1000" dirty="0" smtClean="0">
                          <a:solidFill>
                            <a:schemeClr val="tx1"/>
                          </a:solidFill>
                        </a:rPr>
                        <a:t>)</a:t>
                      </a:r>
                      <a:endParaRPr kumimoji="1" lang="en-US" altLang="ja-JP" sz="1100" dirty="0" smtClean="0">
                        <a:solidFill>
                          <a:schemeClr val="tx1"/>
                        </a:solidFill>
                      </a:endParaRPr>
                    </a:p>
                    <a:p>
                      <a:pPr algn="l">
                        <a:lnSpc>
                          <a:spcPts val="400"/>
                        </a:lnSpc>
                      </a:pPr>
                      <a:endParaRPr kumimoji="1" lang="en-US" altLang="ja-JP" sz="1200" dirty="0" smtClean="0">
                        <a:solidFill>
                          <a:schemeClr val="tx1"/>
                        </a:solidFill>
                      </a:endParaRPr>
                    </a:p>
                    <a:p>
                      <a:pPr algn="l"/>
                      <a:r>
                        <a:rPr kumimoji="1" lang="ja-JP" altLang="en-US" sz="1200" dirty="0" smtClean="0">
                          <a:solidFill>
                            <a:schemeClr val="tx1"/>
                          </a:solidFill>
                        </a:rPr>
                        <a:t>②府環境審議会に「新たなエネルギー社会づくり検討部会」設置（</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2</a:t>
                      </a:r>
                      <a:r>
                        <a:rPr kumimoji="1" lang="ja-JP" altLang="en-US" sz="1200" dirty="0" smtClean="0">
                          <a:solidFill>
                            <a:schemeClr val="tx1"/>
                          </a:solidFill>
                        </a:rPr>
                        <a:t>月⇒答申：同年</a:t>
                      </a:r>
                      <a:r>
                        <a:rPr kumimoji="1" lang="en-US" altLang="ja-JP" sz="1200" dirty="0" smtClean="0">
                          <a:solidFill>
                            <a:schemeClr val="tx1"/>
                          </a:solidFill>
                        </a:rPr>
                        <a:t>11</a:t>
                      </a:r>
                      <a:r>
                        <a:rPr kumimoji="1" lang="ja-JP" altLang="en-US" sz="1200" dirty="0" smtClean="0">
                          <a:solidFill>
                            <a:schemeClr val="tx1"/>
                          </a:solidFill>
                        </a:rPr>
                        <a:t>月）</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・組織体制の充実と新制度化　</a:t>
                      </a:r>
                      <a:endParaRPr kumimoji="1" lang="en-US" altLang="ja-JP" sz="1200" dirty="0" smtClean="0">
                        <a:solidFill>
                          <a:schemeClr val="tx1"/>
                        </a:solidFill>
                      </a:endParaRPr>
                    </a:p>
                    <a:p>
                      <a:pPr algn="l"/>
                      <a:r>
                        <a:rPr kumimoji="1" lang="ja-JP" altLang="en-US" sz="1200" dirty="0" smtClean="0">
                          <a:solidFill>
                            <a:schemeClr val="tx1"/>
                          </a:solidFill>
                        </a:rPr>
                        <a:t>①エネルギー政策課設置（</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a:t>
                      </a:r>
                      <a:endParaRPr kumimoji="1" lang="en-US" altLang="ja-JP" sz="1200" dirty="0" smtClean="0">
                        <a:solidFill>
                          <a:schemeClr val="tx1"/>
                        </a:solidFill>
                      </a:endParaRPr>
                    </a:p>
                    <a:p>
                      <a:pPr algn="l">
                        <a:lnSpc>
                          <a:spcPts val="400"/>
                        </a:lnSpc>
                      </a:pPr>
                      <a:endParaRPr kumimoji="1" lang="en-US" altLang="ja-JP" sz="1200" dirty="0" smtClean="0">
                        <a:solidFill>
                          <a:schemeClr val="tx1"/>
                        </a:solidFill>
                      </a:endParaRPr>
                    </a:p>
                    <a:p>
                      <a:pPr marL="88900" indent="-88900" algn="l"/>
                      <a:r>
                        <a:rPr kumimoji="1" lang="ja-JP" altLang="en-US" sz="1200" dirty="0" smtClean="0">
                          <a:solidFill>
                            <a:schemeClr val="tx1"/>
                          </a:solidFill>
                        </a:rPr>
                        <a:t>②府市連携の組織新設（</a:t>
                      </a:r>
                      <a:r>
                        <a:rPr kumimoji="1" lang="en-US" altLang="ja-JP" sz="1200" dirty="0" smtClean="0">
                          <a:solidFill>
                            <a:schemeClr val="tx1"/>
                          </a:solidFill>
                        </a:rPr>
                        <a:t>2013</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a:t>
                      </a:r>
                      <a:endParaRPr kumimoji="1" lang="en-US" altLang="ja-JP" sz="1200" dirty="0" smtClean="0">
                        <a:solidFill>
                          <a:schemeClr val="tx1"/>
                        </a:solidFill>
                      </a:endParaRPr>
                    </a:p>
                    <a:p>
                      <a:pPr marL="177800" indent="-88900" algn="l"/>
                      <a:r>
                        <a:rPr kumimoji="1" lang="en-US" altLang="ja-JP" sz="1100" dirty="0" smtClean="0">
                          <a:solidFill>
                            <a:schemeClr val="tx1"/>
                          </a:solidFill>
                        </a:rPr>
                        <a:t>-</a:t>
                      </a:r>
                      <a:r>
                        <a:rPr kumimoji="1" lang="ja-JP" altLang="en-US" sz="1100" dirty="0" smtClean="0">
                          <a:solidFill>
                            <a:schemeClr val="tx1"/>
                          </a:solidFill>
                        </a:rPr>
                        <a:t>おおさかｽﾏｰﾄｴﾈﾙｷﾞｰｾﾝﾀｰ（再ｴﾈ普及や省ｴﾈ促進の取組拠点）</a:t>
                      </a:r>
                      <a:endParaRPr kumimoji="1" lang="en-US" altLang="ja-JP" sz="1100" dirty="0" smtClean="0">
                        <a:solidFill>
                          <a:schemeClr val="tx1"/>
                        </a:solidFill>
                      </a:endParaRPr>
                    </a:p>
                    <a:p>
                      <a:pPr marL="177800" indent="-88900" algn="l"/>
                      <a:r>
                        <a:rPr kumimoji="1" lang="en-US" altLang="ja-JP" sz="1100" dirty="0" smtClean="0">
                          <a:solidFill>
                            <a:schemeClr val="tx1"/>
                          </a:solidFill>
                        </a:rPr>
                        <a:t>-</a:t>
                      </a:r>
                      <a:r>
                        <a:rPr kumimoji="1" lang="ja-JP" altLang="en-US" sz="1100" dirty="0" smtClean="0">
                          <a:solidFill>
                            <a:schemeClr val="tx1"/>
                          </a:solidFill>
                        </a:rPr>
                        <a:t>おおさかスマートエネルギー協議会（府民、民間事業者、電力事業者等による検討）</a:t>
                      </a:r>
                      <a:endParaRPr kumimoji="1" lang="en-US" altLang="ja-JP" sz="1100" dirty="0" smtClean="0">
                        <a:solidFill>
                          <a:schemeClr val="tx1"/>
                        </a:solidFill>
                      </a:endParaRPr>
                    </a:p>
                    <a:p>
                      <a:pPr marL="177800" indent="-88900" algn="l"/>
                      <a:r>
                        <a:rPr kumimoji="1" lang="en-US" altLang="ja-JP" sz="1100" dirty="0" smtClean="0">
                          <a:solidFill>
                            <a:schemeClr val="tx1"/>
                          </a:solidFill>
                        </a:rPr>
                        <a:t>‐</a:t>
                      </a:r>
                      <a:r>
                        <a:rPr kumimoji="1" lang="ja-JP" altLang="en-US" sz="1100" dirty="0" smtClean="0">
                          <a:solidFill>
                            <a:schemeClr val="tx1"/>
                          </a:solidFill>
                        </a:rPr>
                        <a:t>大阪電力選べる環境づくり協議会（新電力の情報提供等）</a:t>
                      </a:r>
                      <a:endParaRPr kumimoji="1" lang="en-US" altLang="ja-JP" sz="1100" dirty="0" smtClean="0">
                        <a:solidFill>
                          <a:schemeClr val="tx1"/>
                        </a:solidFill>
                      </a:endParaRPr>
                    </a:p>
                    <a:p>
                      <a:pPr algn="l">
                        <a:lnSpc>
                          <a:spcPts val="800"/>
                        </a:lnSpc>
                      </a:pPr>
                      <a:endParaRPr kumimoji="1" lang="en-US" altLang="ja-JP" sz="1200" dirty="0" smtClean="0">
                        <a:solidFill>
                          <a:schemeClr val="tx1"/>
                        </a:solidFill>
                      </a:endParaRPr>
                    </a:p>
                    <a:p>
                      <a:pPr algn="l"/>
                      <a:r>
                        <a:rPr kumimoji="1" lang="ja-JP" altLang="en-US" sz="1200" dirty="0" smtClean="0">
                          <a:solidFill>
                            <a:schemeClr val="tx1"/>
                          </a:solidFill>
                        </a:rPr>
                        <a:t>③温暖化防止条例改正</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100" dirty="0" smtClean="0">
                          <a:solidFill>
                            <a:schemeClr val="tx1"/>
                          </a:solidFill>
                        </a:rPr>
                        <a:t>‐</a:t>
                      </a:r>
                      <a:r>
                        <a:rPr kumimoji="1" lang="ja-JP" altLang="en-US" sz="1100" dirty="0" smtClean="0">
                          <a:solidFill>
                            <a:schemeClr val="tx1"/>
                          </a:solidFill>
                        </a:rPr>
                        <a:t>建築物新増築時の省エネ基準　</a:t>
                      </a:r>
                      <a:endParaRPr kumimoji="1" lang="en-US" altLang="ja-JP" sz="1100" dirty="0" smtClean="0">
                        <a:solidFill>
                          <a:schemeClr val="tx1"/>
                        </a:solidFill>
                      </a:endParaRPr>
                    </a:p>
                    <a:p>
                      <a:pPr algn="l"/>
                      <a:r>
                        <a:rPr kumimoji="1" lang="ja-JP" altLang="en-US" sz="1100" dirty="0" smtClean="0">
                          <a:solidFill>
                            <a:schemeClr val="tx1"/>
                          </a:solidFill>
                        </a:rPr>
                        <a:t>　適合義務化</a:t>
                      </a:r>
                      <a:endParaRPr kumimoji="1" lang="en-US" altLang="ja-JP" sz="1100" dirty="0" smtClean="0">
                        <a:solidFill>
                          <a:schemeClr val="tx1"/>
                        </a:solidFill>
                      </a:endParaRPr>
                    </a:p>
                    <a:p>
                      <a:pPr algn="l"/>
                      <a:r>
                        <a:rPr kumimoji="1" lang="ja-JP" altLang="en-US" sz="1100" dirty="0" smtClean="0">
                          <a:solidFill>
                            <a:schemeClr val="tx1"/>
                          </a:solidFill>
                        </a:rPr>
                        <a:t>　</a:t>
                      </a:r>
                      <a:r>
                        <a:rPr kumimoji="1" lang="en-US" altLang="ja-JP" sz="1100" dirty="0" smtClean="0">
                          <a:solidFill>
                            <a:schemeClr val="tx1"/>
                          </a:solidFill>
                        </a:rPr>
                        <a:t>‐</a:t>
                      </a:r>
                      <a:r>
                        <a:rPr kumimoji="1" lang="ja-JP" altLang="en-US" sz="1100" dirty="0" smtClean="0">
                          <a:solidFill>
                            <a:schemeClr val="tx1"/>
                          </a:solidFill>
                        </a:rPr>
                        <a:t>高効率低環境負荷火力発電</a:t>
                      </a:r>
                      <a:endParaRPr kumimoji="1" lang="en-US" altLang="ja-JP" sz="1100" dirty="0" smtClean="0">
                        <a:solidFill>
                          <a:schemeClr val="tx1"/>
                        </a:solidFill>
                      </a:endParaRPr>
                    </a:p>
                    <a:p>
                      <a:pPr algn="l"/>
                      <a:r>
                        <a:rPr kumimoji="1" lang="ja-JP" altLang="en-US" sz="1100" dirty="0" smtClean="0">
                          <a:solidFill>
                            <a:schemeClr val="tx1"/>
                          </a:solidFill>
                        </a:rPr>
                        <a:t>　所の設置の届出公表制度創設</a:t>
                      </a:r>
                      <a:endParaRPr kumimoji="1" lang="en-US" altLang="ja-JP" sz="1100" dirty="0" smtClean="0">
                        <a:solidFill>
                          <a:schemeClr val="tx1"/>
                        </a:solidFill>
                      </a:endParaRPr>
                    </a:p>
                    <a:p>
                      <a:pPr algn="l"/>
                      <a:r>
                        <a:rPr kumimoji="1" lang="ja-JP" altLang="en-US" sz="1100" dirty="0" smtClean="0">
                          <a:solidFill>
                            <a:schemeClr val="tx1"/>
                          </a:solidFill>
                        </a:rPr>
                        <a:t>（アセス条例対象から除外）　　等</a:t>
                      </a:r>
                      <a:endParaRPr kumimoji="1" lang="en-US" altLang="ja-JP" sz="1100" dirty="0" smtClean="0">
                        <a:solidFill>
                          <a:schemeClr val="tx1"/>
                        </a:solidFill>
                      </a:endParaRPr>
                    </a:p>
                    <a:p>
                      <a:pPr algn="l">
                        <a:lnSpc>
                          <a:spcPts val="700"/>
                        </a:lnSpc>
                      </a:pPr>
                      <a:endParaRPr kumimoji="1" lang="en-US" altLang="ja-JP" sz="1100" dirty="0" smtClean="0">
                        <a:solidFill>
                          <a:schemeClr val="tx1"/>
                        </a:solidFill>
                      </a:endParaRPr>
                    </a:p>
                    <a:p>
                      <a:pPr algn="l"/>
                      <a:r>
                        <a:rPr kumimoji="1" lang="ja-JP" altLang="en-US" sz="1100" dirty="0" smtClean="0">
                          <a:solidFill>
                            <a:schemeClr val="tx1"/>
                          </a:solidFill>
                        </a:rPr>
                        <a:t>・「おおさかエネルギー地産地消推進プラン」策定（</a:t>
                      </a:r>
                      <a:r>
                        <a:rPr kumimoji="1" lang="en-US" altLang="ja-JP" sz="1100" dirty="0" smtClean="0">
                          <a:solidFill>
                            <a:schemeClr val="tx1"/>
                          </a:solidFill>
                        </a:rPr>
                        <a:t>2014</a:t>
                      </a:r>
                      <a:r>
                        <a:rPr kumimoji="1" lang="ja-JP" altLang="en-US" sz="1100" dirty="0" smtClean="0">
                          <a:solidFill>
                            <a:schemeClr val="tx1"/>
                          </a:solidFill>
                        </a:rPr>
                        <a:t>年</a:t>
                      </a:r>
                      <a:r>
                        <a:rPr kumimoji="1" lang="en-US" altLang="ja-JP" sz="1100" dirty="0" smtClean="0">
                          <a:solidFill>
                            <a:schemeClr val="tx1"/>
                          </a:solidFill>
                        </a:rPr>
                        <a:t>3</a:t>
                      </a:r>
                      <a:r>
                        <a:rPr kumimoji="1" lang="ja-JP" altLang="en-US" sz="1100" dirty="0" smtClean="0">
                          <a:solidFill>
                            <a:schemeClr val="tx1"/>
                          </a:solidFill>
                        </a:rPr>
                        <a:t>月）</a:t>
                      </a:r>
                      <a:endParaRPr kumimoji="1" lang="en-US" altLang="ja-JP" sz="1100" dirty="0" smtClean="0">
                        <a:solidFill>
                          <a:schemeClr val="tx1"/>
                        </a:solidFill>
                      </a:endParaRPr>
                    </a:p>
                    <a:p>
                      <a:pPr algn="l"/>
                      <a:r>
                        <a:rPr kumimoji="1" lang="ja-JP" altLang="en-US" sz="1050" dirty="0" smtClean="0">
                          <a:solidFill>
                            <a:schemeClr val="tx1"/>
                          </a:solidFill>
                        </a:rPr>
                        <a:t>⇒</a:t>
                      </a:r>
                      <a:r>
                        <a:rPr kumimoji="1" lang="en-US" altLang="ja-JP" sz="1050" dirty="0" smtClean="0">
                          <a:solidFill>
                            <a:schemeClr val="tx1"/>
                          </a:solidFill>
                        </a:rPr>
                        <a:t>2020</a:t>
                      </a:r>
                      <a:r>
                        <a:rPr kumimoji="1" lang="ja-JP" altLang="en-US" sz="1050" dirty="0" smtClean="0">
                          <a:solidFill>
                            <a:schemeClr val="tx1"/>
                          </a:solidFill>
                        </a:rPr>
                        <a:t>年度までに</a:t>
                      </a:r>
                      <a:r>
                        <a:rPr kumimoji="1" lang="en-US" altLang="ja-JP" sz="1050" dirty="0" smtClean="0">
                          <a:solidFill>
                            <a:schemeClr val="tx1"/>
                          </a:solidFill>
                        </a:rPr>
                        <a:t>150</a:t>
                      </a:r>
                      <a:r>
                        <a:rPr kumimoji="1" lang="ja-JP" altLang="en-US" sz="1050" dirty="0" smtClean="0">
                          <a:solidFill>
                            <a:schemeClr val="tx1"/>
                          </a:solidFill>
                        </a:rPr>
                        <a:t>万</a:t>
                      </a:r>
                      <a:r>
                        <a:rPr kumimoji="1" lang="en-US" altLang="ja-JP" sz="1050" dirty="0" smtClean="0">
                          <a:solidFill>
                            <a:schemeClr val="tx1"/>
                          </a:solidFill>
                        </a:rPr>
                        <a:t>KW</a:t>
                      </a:r>
                      <a:r>
                        <a:rPr kumimoji="1" lang="ja-JP" altLang="en-US" sz="1050" dirty="0" smtClean="0">
                          <a:solidFill>
                            <a:schemeClr val="tx1"/>
                          </a:solidFill>
                        </a:rPr>
                        <a:t>以上創出</a:t>
                      </a:r>
                      <a:r>
                        <a:rPr kumimoji="1" lang="ja-JP" altLang="en-US" sz="1100" dirty="0" smtClean="0">
                          <a:solidFill>
                            <a:schemeClr val="tx1"/>
                          </a:solidFill>
                        </a:rPr>
                        <a:t>　</a:t>
                      </a:r>
                      <a:r>
                        <a:rPr kumimoji="1" lang="ja-JP" altLang="en-US" sz="1200" dirty="0" smtClean="0">
                          <a:solidFill>
                            <a:schemeClr val="tx1"/>
                          </a:solidFill>
                        </a:rPr>
                        <a:t>　　</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92075" indent="-92075" algn="l"/>
                      <a:r>
                        <a:rPr kumimoji="1" lang="ja-JP" altLang="en-US" sz="1200" dirty="0" smtClean="0">
                          <a:solidFill>
                            <a:schemeClr val="tx1"/>
                          </a:solidFill>
                        </a:rPr>
                        <a:t>①再生可能エネルギーの普及拡大</a:t>
                      </a:r>
                      <a:endParaRPr kumimoji="1" lang="en-US" altLang="ja-JP" sz="1200" dirty="0" smtClean="0">
                        <a:solidFill>
                          <a:schemeClr val="tx1"/>
                        </a:solidFill>
                      </a:endParaRPr>
                    </a:p>
                    <a:p>
                      <a:pPr marL="176213" indent="-176213" algn="l"/>
                      <a:r>
                        <a:rPr kumimoji="1" lang="ja-JP" altLang="en-US" sz="1200" dirty="0" smtClean="0">
                          <a:solidFill>
                            <a:schemeClr val="tx1"/>
                          </a:solidFill>
                        </a:rPr>
                        <a:t>　→</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a:t>
                      </a:r>
                      <a:r>
                        <a:rPr kumimoji="1" lang="en-US" altLang="ja-JP" sz="1200" dirty="0" smtClean="0">
                          <a:solidFill>
                            <a:schemeClr val="tx1"/>
                          </a:solidFill>
                        </a:rPr>
                        <a:t>2014</a:t>
                      </a:r>
                      <a:r>
                        <a:rPr kumimoji="1" lang="ja-JP" altLang="en-US" sz="1200" dirty="0" smtClean="0">
                          <a:solidFill>
                            <a:schemeClr val="tx1"/>
                          </a:solidFill>
                        </a:rPr>
                        <a:t>年</a:t>
                      </a:r>
                      <a:r>
                        <a:rPr kumimoji="1" lang="en-US" altLang="ja-JP" sz="1200" dirty="0" smtClean="0">
                          <a:solidFill>
                            <a:schemeClr val="tx1"/>
                          </a:solidFill>
                        </a:rPr>
                        <a:t>3</a:t>
                      </a:r>
                      <a:r>
                        <a:rPr kumimoji="1" lang="ja-JP" altLang="en-US" sz="1200" dirty="0" smtClean="0">
                          <a:solidFill>
                            <a:schemeClr val="tx1"/>
                          </a:solidFill>
                        </a:rPr>
                        <a:t>月で</a:t>
                      </a:r>
                      <a:r>
                        <a:rPr kumimoji="1" lang="en-US" altLang="ja-JP" sz="1200" dirty="0" smtClean="0">
                          <a:solidFill>
                            <a:schemeClr val="tx1"/>
                          </a:solidFill>
                        </a:rPr>
                        <a:t>27</a:t>
                      </a:r>
                      <a:r>
                        <a:rPr kumimoji="1" lang="ja-JP" altLang="en-US" sz="1200" dirty="0" smtClean="0">
                          <a:solidFill>
                            <a:schemeClr val="tx1"/>
                          </a:solidFill>
                        </a:rPr>
                        <a:t>万</a:t>
                      </a:r>
                      <a:r>
                        <a:rPr kumimoji="1" lang="en-US" altLang="ja-JP" sz="1200" dirty="0" smtClean="0">
                          <a:solidFill>
                            <a:schemeClr val="tx1"/>
                          </a:solidFill>
                        </a:rPr>
                        <a:t>kW</a:t>
                      </a:r>
                      <a:r>
                        <a:rPr kumimoji="1" lang="ja-JP" altLang="en-US" sz="1200" dirty="0" smtClean="0">
                          <a:solidFill>
                            <a:schemeClr val="tx1"/>
                          </a:solidFill>
                        </a:rPr>
                        <a:t>増加（太陽光発電）</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例</a:t>
                      </a:r>
                      <a:r>
                        <a:rPr kumimoji="1" lang="en-US" altLang="ja-JP" sz="1200" dirty="0" smtClean="0">
                          <a:solidFill>
                            <a:schemeClr val="tx1"/>
                          </a:solidFill>
                        </a:rPr>
                        <a:t>)</a:t>
                      </a:r>
                      <a:r>
                        <a:rPr kumimoji="1" lang="ja-JP" altLang="en-US" sz="1200" dirty="0" smtClean="0">
                          <a:solidFill>
                            <a:schemeClr val="tx1"/>
                          </a:solidFill>
                        </a:rPr>
                        <a:t>ﾒｶﾞｿｰﾗｰ</a:t>
                      </a:r>
                      <a:endParaRPr kumimoji="1" lang="en-US" altLang="ja-JP" sz="1200" dirty="0" smtClean="0">
                        <a:solidFill>
                          <a:schemeClr val="tx1"/>
                        </a:solidFill>
                      </a:endParaRPr>
                    </a:p>
                    <a:p>
                      <a:pPr algn="l"/>
                      <a:r>
                        <a:rPr kumimoji="1" lang="ja-JP" altLang="en-US" sz="1200" dirty="0" smtClean="0">
                          <a:solidFill>
                            <a:schemeClr val="tx1"/>
                          </a:solidFill>
                        </a:rPr>
                        <a:t>　・泉大津ソーラーパーク</a:t>
                      </a:r>
                      <a:endParaRPr kumimoji="1" lang="en-US" altLang="ja-JP" sz="1200" dirty="0" smtClean="0">
                        <a:solidFill>
                          <a:schemeClr val="tx1"/>
                        </a:solidFill>
                      </a:endParaRPr>
                    </a:p>
                    <a:p>
                      <a:pPr algn="l"/>
                      <a:r>
                        <a:rPr kumimoji="1" lang="ja-JP" altLang="en-US" sz="1200" dirty="0" smtClean="0">
                          <a:solidFill>
                            <a:schemeClr val="tx1"/>
                          </a:solidFill>
                        </a:rPr>
                        <a:t>　・水みらいｾﾝﾀｰ（北部・　</a:t>
                      </a:r>
                      <a:endParaRPr kumimoji="1" lang="en-US" altLang="ja-JP" sz="1200" dirty="0" smtClean="0">
                        <a:solidFill>
                          <a:schemeClr val="tx1"/>
                        </a:solidFill>
                      </a:endParaRPr>
                    </a:p>
                    <a:p>
                      <a:pPr algn="l"/>
                      <a:r>
                        <a:rPr kumimoji="1" lang="ja-JP" altLang="en-US" sz="1200" dirty="0" smtClean="0">
                          <a:solidFill>
                            <a:schemeClr val="tx1"/>
                          </a:solidFill>
                        </a:rPr>
                        <a:t>　　中部・南部）</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②エネルギー消費の抑制</a:t>
                      </a:r>
                      <a:endParaRPr kumimoji="1" lang="en-US" altLang="ja-JP" sz="1200" dirty="0" smtClean="0">
                        <a:solidFill>
                          <a:schemeClr val="tx1"/>
                        </a:solidFill>
                      </a:endParaRPr>
                    </a:p>
                    <a:p>
                      <a:pPr marL="92075" indent="0" algn="l"/>
                      <a:r>
                        <a:rPr kumimoji="1" lang="ja-JP" altLang="en-US" sz="1200" dirty="0" smtClean="0">
                          <a:solidFill>
                            <a:schemeClr val="tx1"/>
                          </a:solidFill>
                        </a:rPr>
                        <a:t>　関西広域連合と連携した住民・事業者の省エネ・節電の取組推進</a:t>
                      </a:r>
                      <a:endParaRPr kumimoji="1" lang="en-US" altLang="ja-JP" sz="1200" dirty="0" smtClean="0">
                        <a:solidFill>
                          <a:schemeClr val="tx1"/>
                        </a:solidFill>
                      </a:endParaRPr>
                    </a:p>
                    <a:p>
                      <a:pPr marL="180975" indent="-180975" algn="l"/>
                      <a:r>
                        <a:rPr kumimoji="1" lang="ja-JP" altLang="en-US" sz="1200" dirty="0" smtClean="0">
                          <a:solidFill>
                            <a:schemeClr val="tx1"/>
                          </a:solidFill>
                        </a:rPr>
                        <a:t>　→</a:t>
                      </a:r>
                      <a:r>
                        <a:rPr kumimoji="1" lang="en-US" altLang="ja-JP" sz="1200" dirty="0" smtClean="0">
                          <a:solidFill>
                            <a:schemeClr val="tx1"/>
                          </a:solidFill>
                        </a:rPr>
                        <a:t>2013</a:t>
                      </a:r>
                      <a:r>
                        <a:rPr kumimoji="1" lang="ja-JP" altLang="en-US" sz="1200" dirty="0" smtClean="0">
                          <a:solidFill>
                            <a:schemeClr val="tx1"/>
                          </a:solidFill>
                        </a:rPr>
                        <a:t>年夏電力需要は、</a:t>
                      </a:r>
                      <a:r>
                        <a:rPr kumimoji="1" lang="en-US" altLang="ja-JP" sz="1200" dirty="0" smtClean="0">
                          <a:solidFill>
                            <a:schemeClr val="tx1"/>
                          </a:solidFill>
                        </a:rPr>
                        <a:t>2010</a:t>
                      </a:r>
                      <a:r>
                        <a:rPr kumimoji="1" lang="ja-JP" altLang="en-US" sz="1200" dirty="0" smtClean="0">
                          <a:solidFill>
                            <a:schemeClr val="tx1"/>
                          </a:solidFill>
                        </a:rPr>
                        <a:t>年夏比</a:t>
                      </a:r>
                      <a:r>
                        <a:rPr kumimoji="1" lang="en-US" altLang="ja-JP" sz="1200" dirty="0" smtClean="0">
                          <a:solidFill>
                            <a:schemeClr val="tx1"/>
                          </a:solidFill>
                        </a:rPr>
                        <a:t>11%</a:t>
                      </a:r>
                      <a:r>
                        <a:rPr kumimoji="1" lang="ja-JP" altLang="en-US" sz="1200" dirty="0" smtClean="0">
                          <a:solidFill>
                            <a:schemeClr val="tx1"/>
                          </a:solidFill>
                        </a:rPr>
                        <a:t>削減</a:t>
                      </a:r>
                      <a:endParaRPr kumimoji="1" lang="en-US" altLang="ja-JP" sz="1200" dirty="0" smtClean="0">
                        <a:solidFill>
                          <a:schemeClr val="tx1"/>
                        </a:solidFill>
                      </a:endParaRPr>
                    </a:p>
                    <a:p>
                      <a:pPr algn="l"/>
                      <a:endParaRPr kumimoji="1" lang="en-US" altLang="ja-JP" sz="1200" dirty="0" smtClean="0">
                        <a:solidFill>
                          <a:schemeClr val="tx1"/>
                        </a:solidFill>
                      </a:endParaRPr>
                    </a:p>
                    <a:p>
                      <a:pPr marL="92075" indent="-92075" algn="l"/>
                      <a:r>
                        <a:rPr kumimoji="1" lang="ja-JP" altLang="en-US" sz="1200" dirty="0" smtClean="0">
                          <a:solidFill>
                            <a:schemeClr val="tx1"/>
                          </a:solidFill>
                        </a:rPr>
                        <a:t>③電力需要の平準化と電力供給の安定化</a:t>
                      </a:r>
                      <a:endParaRPr kumimoji="1" lang="en-US" altLang="ja-JP" sz="1200" dirty="0" smtClean="0">
                        <a:solidFill>
                          <a:schemeClr val="tx1"/>
                        </a:solidFill>
                      </a:endParaRPr>
                    </a:p>
                    <a:p>
                      <a:pPr marL="176213" indent="-176213" algn="l"/>
                      <a:r>
                        <a:rPr kumimoji="1" lang="ja-JP" altLang="en-US" sz="1200" dirty="0" smtClean="0">
                          <a:solidFill>
                            <a:schemeClr val="tx1"/>
                          </a:solidFill>
                        </a:rPr>
                        <a:t>　→おおさか版</a:t>
                      </a:r>
                      <a:r>
                        <a:rPr kumimoji="1" lang="en-US" altLang="ja-JP" sz="1200" dirty="0" smtClean="0">
                          <a:solidFill>
                            <a:schemeClr val="tx1"/>
                          </a:solidFill>
                        </a:rPr>
                        <a:t>BEMS</a:t>
                      </a:r>
                      <a:r>
                        <a:rPr kumimoji="1" lang="ja-JP" altLang="en-US" sz="1200" dirty="0" smtClean="0">
                          <a:solidFill>
                            <a:schemeClr val="tx1"/>
                          </a:solidFill>
                        </a:rPr>
                        <a:t>事業者登録制度創設（</a:t>
                      </a:r>
                      <a:r>
                        <a:rPr kumimoji="1" lang="en-US" altLang="ja-JP" sz="1200" dirty="0" smtClean="0">
                          <a:solidFill>
                            <a:schemeClr val="tx1"/>
                          </a:solidFill>
                        </a:rPr>
                        <a:t>26</a:t>
                      </a:r>
                      <a:r>
                        <a:rPr kumimoji="1" lang="ja-JP" altLang="en-US" sz="1200" dirty="0" smtClean="0">
                          <a:solidFill>
                            <a:schemeClr val="tx1"/>
                          </a:solidFill>
                        </a:rPr>
                        <a:t>年</a:t>
                      </a:r>
                      <a:r>
                        <a:rPr kumimoji="1" lang="en-US" altLang="ja-JP" sz="1200" dirty="0" smtClean="0">
                          <a:solidFill>
                            <a:schemeClr val="tx1"/>
                          </a:solidFill>
                        </a:rPr>
                        <a:t>7</a:t>
                      </a:r>
                      <a:r>
                        <a:rPr kumimoji="1" lang="ja-JP" altLang="en-US" sz="1200" dirty="0" smtClean="0">
                          <a:solidFill>
                            <a:schemeClr val="tx1"/>
                          </a:solidFill>
                        </a:rPr>
                        <a:t>月末時点：</a:t>
                      </a:r>
                      <a:r>
                        <a:rPr kumimoji="1" lang="en-US" altLang="ja-JP" sz="1200" dirty="0" smtClean="0">
                          <a:solidFill>
                            <a:schemeClr val="tx1"/>
                          </a:solidFill>
                        </a:rPr>
                        <a:t>21</a:t>
                      </a:r>
                      <a:r>
                        <a:rPr kumimoji="1" lang="ja-JP" altLang="en-US" sz="1200" dirty="0" smtClean="0">
                          <a:solidFill>
                            <a:schemeClr val="tx1"/>
                          </a:solidFill>
                        </a:rPr>
                        <a:t>事業者登録）</a:t>
                      </a:r>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207</a:t>
            </a:fld>
            <a:endParaRPr kumimoji="1" lang="ja-JP" altLang="en-US"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a:t>Ｄ</a:t>
            </a:r>
            <a:r>
              <a:rPr lang="ja-JP" altLang="en-US" sz="1400" u="sng" dirty="0" smtClean="0"/>
              <a:t>（８５）</a:t>
            </a:r>
            <a:endParaRPr lang="en-US" altLang="ja-JP" sz="1400" u="sng" dirty="0" smtClean="0"/>
          </a:p>
        </p:txBody>
      </p:sp>
    </p:spTree>
    <p:extLst>
      <p:ext uri="{BB962C8B-B14F-4D97-AF65-F5344CB8AC3E}">
        <p14:creationId xmlns:p14="http://schemas.microsoft.com/office/powerpoint/2010/main" val="164709596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0960" y="476672"/>
            <a:ext cx="2411760" cy="4185761"/>
          </a:xfrm>
          <a:prstGeom prst="rect">
            <a:avLst/>
          </a:prstGeom>
          <a:noFill/>
        </p:spPr>
        <p:txBody>
          <a:bodyPr wrap="square" rtlCol="0">
            <a:spAutoFit/>
          </a:bodyPr>
          <a:lstStyle/>
          <a:p>
            <a:r>
              <a:rPr kumimoji="1" lang="ja-JP" altLang="en-US" sz="1400" dirty="0" smtClean="0"/>
              <a:t>①分野：環境</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a:t>環境</a:t>
            </a:r>
            <a:r>
              <a:rPr lang="ja-JP" altLang="en-US" sz="1400" dirty="0" smtClean="0"/>
              <a:t>農林水産</a:t>
            </a:r>
            <a:r>
              <a:rPr kumimoji="1" lang="ja-JP" altLang="en-US" sz="1400" dirty="0" smtClean="0"/>
              <a:t>部</a:t>
            </a:r>
            <a:endParaRPr lang="en-US" altLang="ja-JP" sz="1400" strike="sngStrike" dirty="0"/>
          </a:p>
          <a:p>
            <a:r>
              <a:rPr lang="ja-JP" altLang="en-US" sz="1400" dirty="0"/>
              <a:t>　　　　　　都市整備部</a:t>
            </a:r>
            <a:endParaRPr lang="en-US" altLang="ja-JP" sz="1400" dirty="0"/>
          </a:p>
          <a:p>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kumimoji="1" lang="en-US" altLang="ja-JP" sz="1400" dirty="0" smtClean="0"/>
              <a:t>2009</a:t>
            </a:r>
            <a:r>
              <a:rPr kumimoji="1" lang="ja-JP" altLang="en-US" sz="1400" dirty="0" smtClean="0"/>
              <a:t>年</a:t>
            </a:r>
            <a:r>
              <a:rPr kumimoji="1" lang="en-US" altLang="ja-JP" sz="1400" dirty="0" smtClean="0"/>
              <a:t>12</a:t>
            </a:r>
            <a:r>
              <a:rPr kumimoji="1" lang="ja-JP" altLang="en-US" sz="1400" dirty="0" smtClean="0"/>
              <a:t>月</a:t>
            </a:r>
            <a:endParaRPr kumimoji="1" lang="en-US" altLang="ja-JP" sz="1400" dirty="0" smtClean="0"/>
          </a:p>
          <a:p>
            <a:r>
              <a:rPr lang="ja-JP" altLang="en-US" sz="1400" dirty="0"/>
              <a:t>　</a:t>
            </a:r>
            <a:r>
              <a:rPr lang="ja-JP" altLang="en-US" sz="1400" dirty="0" smtClean="0"/>
              <a:t>みどりの大阪推進計画策定</a:t>
            </a:r>
            <a:endParaRPr kumimoji="1" lang="ja-JP" altLang="en-US" sz="1400" dirty="0"/>
          </a:p>
        </p:txBody>
      </p:sp>
      <p:graphicFrame>
        <p:nvGraphicFramePr>
          <p:cNvPr id="6" name="表 5"/>
          <p:cNvGraphicFramePr>
            <a:graphicFrameLocks noGrp="1"/>
          </p:cNvGraphicFramePr>
          <p:nvPr>
            <p:extLst>
              <p:ext uri="{D42A27DB-BD31-4B8C-83A1-F6EECF244321}">
                <p14:modId xmlns:p14="http://schemas.microsoft.com/office/powerpoint/2010/main" val="1677529584"/>
              </p:ext>
            </p:extLst>
          </p:nvPr>
        </p:nvGraphicFramePr>
        <p:xfrm>
          <a:off x="2267744" y="476672"/>
          <a:ext cx="6696744" cy="6278880"/>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solidFill>
                            <a:schemeClr val="tx1"/>
                          </a:solidFill>
                        </a:rPr>
                        <a:t>・大阪の都市部は、みどりが少なく、ヒートアイランド現象も顕著。内外から人や企業が集まる都市環境になっておらず、</a:t>
                      </a:r>
                      <a:r>
                        <a:rPr kumimoji="1" lang="ja-JP" altLang="en-US" sz="1200" strike="noStrike" dirty="0" smtClean="0">
                          <a:solidFill>
                            <a:schemeClr val="tx1"/>
                          </a:solidFill>
                        </a:rPr>
                        <a:t>実感できる</a:t>
                      </a:r>
                      <a:r>
                        <a:rPr kumimoji="1" lang="ja-JP" altLang="en-US" sz="1200" dirty="0" smtClean="0">
                          <a:solidFill>
                            <a:schemeClr val="tx1"/>
                          </a:solidFill>
                        </a:rPr>
                        <a:t>みどりの創出が求められてきた</a:t>
                      </a:r>
                      <a:endParaRPr kumimoji="1" lang="en-US" altLang="ja-JP" sz="1200" dirty="0" smtClean="0">
                        <a:solidFill>
                          <a:schemeClr val="tx1"/>
                        </a:solidFill>
                      </a:endParaRPr>
                    </a:p>
                    <a:p>
                      <a:pPr marL="88900" indent="-88900" algn="l"/>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みどりに対する府民意識</a:t>
                      </a:r>
                      <a:endParaRPr kumimoji="1" lang="en-US" altLang="ja-JP" sz="1200" dirty="0" smtClean="0">
                        <a:solidFill>
                          <a:schemeClr val="tx1"/>
                        </a:solidFill>
                      </a:endParaRPr>
                    </a:p>
                    <a:p>
                      <a:pPr marL="88900" indent="-88900" algn="l"/>
                      <a:r>
                        <a:rPr kumimoji="1" lang="ja-JP" altLang="en-US" sz="1200" dirty="0" smtClean="0">
                          <a:solidFill>
                            <a:schemeClr val="tx1"/>
                          </a:solidFill>
                        </a:rPr>
                        <a:t>　市街地にみどりがある程度あると感じる府民の割合</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20.2</a:t>
                      </a:r>
                      <a:r>
                        <a:rPr kumimoji="1" lang="ja-JP" altLang="en-US" sz="1200" dirty="0" smtClean="0">
                          <a:solidFill>
                            <a:schemeClr val="tx1"/>
                          </a:solidFill>
                        </a:rPr>
                        <a:t>％（</a:t>
                      </a:r>
                      <a:r>
                        <a:rPr kumimoji="1" lang="en-US" altLang="ja-JP" sz="1200" dirty="0" smtClean="0">
                          <a:solidFill>
                            <a:schemeClr val="tx1"/>
                          </a:solidFill>
                        </a:rPr>
                        <a:t>2009</a:t>
                      </a:r>
                      <a:r>
                        <a:rPr kumimoji="1" lang="ja-JP" altLang="en-US" sz="1200" dirty="0" smtClean="0">
                          <a:solidFill>
                            <a:schemeClr val="tx1"/>
                          </a:solidFill>
                        </a:rPr>
                        <a:t>年</a:t>
                      </a:r>
                      <a:r>
                        <a:rPr kumimoji="1" lang="en-US" altLang="ja-JP" sz="1200" dirty="0" smtClean="0">
                          <a:solidFill>
                            <a:schemeClr val="tx1"/>
                          </a:solidFill>
                        </a:rPr>
                        <a:t>7</a:t>
                      </a:r>
                      <a:r>
                        <a:rPr kumimoji="1" lang="ja-JP" altLang="en-US" sz="1200" dirty="0" smtClean="0">
                          <a:solidFill>
                            <a:schemeClr val="tx1"/>
                          </a:solidFill>
                        </a:rPr>
                        <a:t>月）</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市街地の緑被率</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14</a:t>
                      </a:r>
                      <a:r>
                        <a:rPr kumimoji="1" lang="ja-JP" altLang="en-US" sz="1200" dirty="0" smtClean="0">
                          <a:solidFill>
                            <a:schemeClr val="tx1"/>
                          </a:solidFill>
                        </a:rPr>
                        <a:t>％（</a:t>
                      </a:r>
                      <a:r>
                        <a:rPr kumimoji="1" lang="en-US" altLang="ja-JP" sz="1200" dirty="0" smtClean="0">
                          <a:solidFill>
                            <a:schemeClr val="tx1"/>
                          </a:solidFill>
                        </a:rPr>
                        <a:t>2002</a:t>
                      </a:r>
                      <a:r>
                        <a:rPr kumimoji="1" lang="ja-JP" altLang="en-US" sz="1200" dirty="0" smtClean="0">
                          <a:solidFill>
                            <a:schemeClr val="tx1"/>
                          </a:solidFill>
                        </a:rPr>
                        <a:t>年）</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・みどりの風を感じる大都市・大阪（山～街～海をつなぐ「みどりの軸」）の実現</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都市部のみどりの創出、ヒートアイランド現象を緩和する緑化の推進</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周辺山系における健全な森林の再生</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8900" indent="-88900" algn="l"/>
                      <a:r>
                        <a:rPr kumimoji="1" lang="ja-JP" altLang="en-US" sz="1200" dirty="0" smtClean="0">
                          <a:solidFill>
                            <a:schemeClr val="tx1"/>
                          </a:solidFill>
                        </a:rPr>
                        <a:t>・みどりの大阪推進計画策定（</a:t>
                      </a:r>
                      <a:r>
                        <a:rPr kumimoji="1" lang="en-US" altLang="ja-JP" sz="1200" dirty="0" smtClean="0">
                          <a:solidFill>
                            <a:schemeClr val="tx1"/>
                          </a:solidFill>
                        </a:rPr>
                        <a:t>2009.12</a:t>
                      </a:r>
                      <a:r>
                        <a:rPr kumimoji="1" lang="ja-JP" altLang="en-US" sz="1200" dirty="0" smtClean="0">
                          <a:solidFill>
                            <a:schemeClr val="tx1"/>
                          </a:solidFill>
                        </a:rPr>
                        <a:t>）</a:t>
                      </a:r>
                      <a:endParaRPr kumimoji="1" lang="en-US" altLang="ja-JP" sz="1200" dirty="0" smtClean="0">
                        <a:solidFill>
                          <a:schemeClr val="tx1"/>
                        </a:solidFill>
                      </a:endParaRPr>
                    </a:p>
                    <a:p>
                      <a:pPr marL="177800" indent="-88900" algn="l"/>
                      <a:r>
                        <a:rPr kumimoji="1" lang="en-US" altLang="ja-JP" sz="1200" dirty="0" smtClean="0">
                          <a:solidFill>
                            <a:schemeClr val="tx1"/>
                          </a:solidFill>
                        </a:rPr>
                        <a:t>-</a:t>
                      </a:r>
                      <a:r>
                        <a:rPr kumimoji="1" lang="ja-JP" altLang="en-US" sz="1200" dirty="0" smtClean="0">
                          <a:solidFill>
                            <a:schemeClr val="tx1"/>
                          </a:solidFill>
                        </a:rPr>
                        <a:t>計画期間</a:t>
                      </a:r>
                      <a:endParaRPr kumimoji="1" lang="en-US" altLang="ja-JP" sz="1200" dirty="0" smtClean="0">
                        <a:solidFill>
                          <a:schemeClr val="tx1"/>
                        </a:solidFill>
                      </a:endParaRPr>
                    </a:p>
                    <a:p>
                      <a:pPr marL="177800" indent="-88900" algn="l"/>
                      <a:r>
                        <a:rPr kumimoji="1" lang="ja-JP" altLang="en-US" sz="1200" dirty="0" smtClean="0">
                          <a:solidFill>
                            <a:schemeClr val="tx1"/>
                          </a:solidFill>
                        </a:rPr>
                        <a:t>　　　</a:t>
                      </a:r>
                      <a:r>
                        <a:rPr kumimoji="1" lang="en-US" altLang="ja-JP" sz="1200" dirty="0" smtClean="0">
                          <a:solidFill>
                            <a:schemeClr val="tx1"/>
                          </a:solidFill>
                        </a:rPr>
                        <a:t>2009</a:t>
                      </a:r>
                      <a:r>
                        <a:rPr kumimoji="1" lang="ja-JP" altLang="en-US" sz="1200" dirty="0" smtClean="0">
                          <a:solidFill>
                            <a:schemeClr val="tx1"/>
                          </a:solidFill>
                        </a:rPr>
                        <a:t>～</a:t>
                      </a:r>
                      <a:r>
                        <a:rPr kumimoji="1" lang="en-US" altLang="ja-JP" sz="1200" dirty="0" smtClean="0">
                          <a:solidFill>
                            <a:schemeClr val="tx1"/>
                          </a:solidFill>
                        </a:rPr>
                        <a:t>2025</a:t>
                      </a:r>
                      <a:r>
                        <a:rPr kumimoji="1" lang="ja-JP" altLang="en-US" sz="1200" dirty="0" smtClean="0">
                          <a:solidFill>
                            <a:schemeClr val="tx1"/>
                          </a:solidFill>
                        </a:rPr>
                        <a:t>年</a:t>
                      </a:r>
                      <a:endParaRPr kumimoji="1" lang="en-US" altLang="ja-JP" sz="1200" dirty="0" smtClean="0">
                        <a:solidFill>
                          <a:schemeClr val="tx1"/>
                        </a:solidFill>
                      </a:endParaRPr>
                    </a:p>
                    <a:p>
                      <a:pPr marL="177800" indent="-88900" algn="l"/>
                      <a:r>
                        <a:rPr kumimoji="1" lang="en-US" altLang="ja-JP" sz="1200" dirty="0" smtClean="0">
                          <a:solidFill>
                            <a:schemeClr val="tx1"/>
                          </a:solidFill>
                        </a:rPr>
                        <a:t>-</a:t>
                      </a:r>
                      <a:r>
                        <a:rPr kumimoji="1" lang="ja-JP" altLang="en-US" sz="1200" dirty="0" smtClean="0">
                          <a:solidFill>
                            <a:schemeClr val="tx1"/>
                          </a:solidFill>
                        </a:rPr>
                        <a:t>みどりの風促進区域の区域指定（</a:t>
                      </a:r>
                      <a:r>
                        <a:rPr kumimoji="1" lang="en-US" altLang="ja-JP" sz="1200" dirty="0" smtClean="0">
                          <a:solidFill>
                            <a:schemeClr val="tx1"/>
                          </a:solidFill>
                        </a:rPr>
                        <a:t>2011</a:t>
                      </a:r>
                      <a:r>
                        <a:rPr kumimoji="1" lang="ja-JP" altLang="en-US" sz="1200" dirty="0" smtClean="0">
                          <a:solidFill>
                            <a:schemeClr val="tx1"/>
                          </a:solidFill>
                        </a:rPr>
                        <a:t>年</a:t>
                      </a:r>
                      <a:r>
                        <a:rPr kumimoji="1" lang="en-US" altLang="ja-JP" sz="1200" dirty="0" smtClean="0">
                          <a:solidFill>
                            <a:schemeClr val="tx1"/>
                          </a:solidFill>
                        </a:rPr>
                        <a:t>5</a:t>
                      </a:r>
                      <a:r>
                        <a:rPr kumimoji="1" lang="ja-JP" altLang="en-US" sz="1200" dirty="0" smtClean="0">
                          <a:solidFill>
                            <a:schemeClr val="tx1"/>
                          </a:solidFill>
                        </a:rPr>
                        <a:t>月）</a:t>
                      </a:r>
                      <a:endParaRPr kumimoji="1" lang="en-US" altLang="ja-JP" sz="1200" dirty="0" smtClean="0">
                        <a:solidFill>
                          <a:schemeClr val="tx1"/>
                        </a:solidFill>
                      </a:endParaRPr>
                    </a:p>
                    <a:p>
                      <a:pPr algn="l"/>
                      <a:endParaRPr kumimoji="1" lang="en-US" altLang="ja-JP" sz="1200" dirty="0" smtClean="0">
                        <a:solidFill>
                          <a:schemeClr val="tx1"/>
                        </a:solidFill>
                      </a:endParaRPr>
                    </a:p>
                    <a:p>
                      <a:pPr marL="88900" indent="-88900" algn="l"/>
                      <a:r>
                        <a:rPr kumimoji="1" lang="ja-JP" altLang="en-US" sz="1200" dirty="0" smtClean="0">
                          <a:solidFill>
                            <a:schemeClr val="tx1"/>
                          </a:solidFill>
                        </a:rPr>
                        <a:t>・みどりの風促進区域指定による重点緑化</a:t>
                      </a:r>
                      <a:endParaRPr kumimoji="1" lang="en-US" altLang="ja-JP" sz="1200" dirty="0" smtClean="0">
                        <a:solidFill>
                          <a:schemeClr val="tx1"/>
                        </a:solidFill>
                      </a:endParaRPr>
                    </a:p>
                    <a:p>
                      <a:pPr algn="l"/>
                      <a:r>
                        <a:rPr kumimoji="1" lang="en-US" altLang="ja-JP" sz="1200" dirty="0" smtClean="0">
                          <a:solidFill>
                            <a:schemeClr val="tx1"/>
                          </a:solidFill>
                        </a:rPr>
                        <a:t>-2011</a:t>
                      </a:r>
                      <a:r>
                        <a:rPr kumimoji="1" lang="ja-JP" altLang="en-US" sz="1200" dirty="0" smtClean="0">
                          <a:solidFill>
                            <a:schemeClr val="tx1"/>
                          </a:solidFill>
                        </a:rPr>
                        <a:t>年度～</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民有地緑化地区数</a:t>
                      </a:r>
                      <a:endParaRPr kumimoji="1" lang="en-US" altLang="ja-JP" sz="1200" dirty="0" smtClean="0">
                        <a:solidFill>
                          <a:schemeClr val="tx1"/>
                        </a:solidFill>
                      </a:endParaRPr>
                    </a:p>
                    <a:p>
                      <a:pPr algn="l"/>
                      <a:r>
                        <a:rPr kumimoji="1" lang="ja-JP" altLang="en-US" sz="1200" dirty="0" smtClean="0">
                          <a:solidFill>
                            <a:schemeClr val="tx1"/>
                          </a:solidFill>
                        </a:rPr>
                        <a:t>　　１１０地区</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樹木提供協力企業数</a:t>
                      </a:r>
                      <a:endParaRPr kumimoji="1" lang="en-US" altLang="ja-JP" sz="1200" dirty="0" smtClean="0">
                        <a:solidFill>
                          <a:schemeClr val="tx1"/>
                        </a:solidFill>
                      </a:endParaRPr>
                    </a:p>
                    <a:p>
                      <a:pPr algn="l"/>
                      <a:r>
                        <a:rPr kumimoji="1" lang="ja-JP" altLang="en-US" sz="1200" dirty="0" smtClean="0">
                          <a:solidFill>
                            <a:schemeClr val="tx1"/>
                          </a:solidFill>
                        </a:rPr>
                        <a:t>　　２０２社</a:t>
                      </a:r>
                      <a:endParaRPr kumimoji="1" lang="en-US" altLang="ja-JP" sz="1200" dirty="0" smtClean="0">
                        <a:solidFill>
                          <a:schemeClr val="tx1"/>
                        </a:solidFill>
                      </a:endParaRPr>
                    </a:p>
                    <a:p>
                      <a:pPr algn="l"/>
                      <a:endParaRPr kumimoji="1" lang="en-US" altLang="ja-JP" sz="1200" dirty="0" smtClean="0">
                        <a:solidFill>
                          <a:schemeClr val="tx1"/>
                        </a:solidFill>
                      </a:endParaRPr>
                    </a:p>
                    <a:p>
                      <a:pPr marL="88900" indent="-88900" algn="l"/>
                      <a:r>
                        <a:rPr kumimoji="1" lang="ja-JP" altLang="en-US" sz="1200" dirty="0" smtClean="0">
                          <a:solidFill>
                            <a:schemeClr val="tx1"/>
                          </a:solidFill>
                        </a:rPr>
                        <a:t>・ネーミングライツ方式による都心部でのみどりの拠点整備</a:t>
                      </a:r>
                      <a:endParaRPr kumimoji="1" lang="en-US" altLang="ja-JP" sz="1200" dirty="0" smtClean="0">
                        <a:solidFill>
                          <a:schemeClr val="tx1"/>
                        </a:solidFill>
                      </a:endParaRPr>
                    </a:p>
                    <a:p>
                      <a:pPr algn="l"/>
                      <a:r>
                        <a:rPr kumimoji="1" lang="en-US" altLang="ja-JP" sz="1200" dirty="0" smtClean="0">
                          <a:solidFill>
                            <a:schemeClr val="tx1"/>
                          </a:solidFill>
                        </a:rPr>
                        <a:t>-2012</a:t>
                      </a:r>
                      <a:r>
                        <a:rPr kumimoji="1" lang="ja-JP" altLang="en-US" sz="1200" dirty="0" smtClean="0">
                          <a:solidFill>
                            <a:schemeClr val="tx1"/>
                          </a:solidFill>
                        </a:rPr>
                        <a:t>年度～</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a:t>
                      </a:r>
                      <a:r>
                        <a:rPr kumimoji="1" lang="ja-JP" altLang="en-US" sz="1200" dirty="0" smtClean="0">
                          <a:solidFill>
                            <a:schemeClr val="tx1"/>
                          </a:solidFill>
                        </a:rPr>
                        <a:t>ｳｪﾙｶﾑｶﾞｰﾃﾞﾝ新大阪</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7</a:t>
                      </a:r>
                      <a:r>
                        <a:rPr kumimoji="1" lang="ja-JP" altLang="en-US" sz="1200" dirty="0" smtClean="0">
                          <a:solidFill>
                            <a:schemeClr val="tx1"/>
                          </a:solidFill>
                        </a:rPr>
                        <a:t>月）</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・生駒山系花屏風構想</a:t>
                      </a:r>
                      <a:endParaRPr kumimoji="1" lang="en-US" altLang="ja-JP" sz="1200" dirty="0" smtClean="0">
                        <a:solidFill>
                          <a:schemeClr val="tx1"/>
                        </a:solidFill>
                      </a:endParaRPr>
                    </a:p>
                    <a:p>
                      <a:pPr algn="l"/>
                      <a:r>
                        <a:rPr kumimoji="1" lang="en-US" altLang="ja-JP" sz="1200" dirty="0" smtClean="0">
                          <a:solidFill>
                            <a:schemeClr val="tx1"/>
                          </a:solidFill>
                        </a:rPr>
                        <a:t>-2009</a:t>
                      </a:r>
                      <a:r>
                        <a:rPr kumimoji="1" lang="ja-JP" altLang="en-US" sz="1200" dirty="0" smtClean="0">
                          <a:solidFill>
                            <a:schemeClr val="tx1"/>
                          </a:solidFill>
                        </a:rPr>
                        <a:t>年度～</a:t>
                      </a:r>
                      <a:endParaRPr kumimoji="1" lang="en-US" altLang="ja-JP" sz="1200" dirty="0" smtClean="0">
                        <a:solidFill>
                          <a:schemeClr val="tx1"/>
                        </a:solidFill>
                      </a:endParaRPr>
                    </a:p>
                    <a:p>
                      <a:pPr algn="l"/>
                      <a:r>
                        <a:rPr kumimoji="1" lang="en-US" altLang="ja-JP" sz="1200" dirty="0" smtClean="0">
                          <a:solidFill>
                            <a:schemeClr val="tx1"/>
                          </a:solidFill>
                        </a:rPr>
                        <a:t>-32</a:t>
                      </a:r>
                      <a:r>
                        <a:rPr kumimoji="1" lang="ja-JP" altLang="en-US" sz="1200" dirty="0" smtClean="0">
                          <a:solidFill>
                            <a:schemeClr val="tx1"/>
                          </a:solidFill>
                        </a:rPr>
                        <a:t>地区：</a:t>
                      </a:r>
                      <a:r>
                        <a:rPr kumimoji="1" lang="en-US" altLang="ja-JP" sz="1200" dirty="0" smtClean="0">
                          <a:solidFill>
                            <a:schemeClr val="tx1"/>
                          </a:solidFill>
                        </a:rPr>
                        <a:t>6,606</a:t>
                      </a:r>
                      <a:r>
                        <a:rPr kumimoji="1" lang="ja-JP" altLang="en-US" sz="1200" dirty="0" smtClean="0">
                          <a:solidFill>
                            <a:schemeClr val="tx1"/>
                          </a:solidFill>
                        </a:rPr>
                        <a:t>本植栽</a:t>
                      </a:r>
                      <a:endParaRPr kumimoji="1" lang="en-US" altLang="ja-JP" sz="1200" dirty="0" smtClean="0">
                        <a:solidFill>
                          <a:schemeClr val="tx1"/>
                        </a:solidFill>
                      </a:endParaRPr>
                    </a:p>
                    <a:p>
                      <a:pPr algn="l"/>
                      <a:endParaRPr kumimoji="1" lang="en-US" altLang="ja-JP" sz="1200" dirty="0" smtClean="0">
                        <a:solidFill>
                          <a:schemeClr val="tx1"/>
                        </a:solidFill>
                      </a:endParaRPr>
                    </a:p>
                    <a:p>
                      <a:pPr marL="88900" indent="-88900" algn="l"/>
                      <a:r>
                        <a:rPr kumimoji="1" lang="ja-JP" altLang="en-US" sz="1200" dirty="0" smtClean="0">
                          <a:solidFill>
                            <a:schemeClr val="tx1"/>
                          </a:solidFill>
                        </a:rPr>
                        <a:t>・公立小学校の運動場の芝生化推進事業</a:t>
                      </a:r>
                      <a:endParaRPr kumimoji="1" lang="en-US" altLang="ja-JP" sz="1200" dirty="0" smtClean="0">
                        <a:solidFill>
                          <a:schemeClr val="tx1"/>
                        </a:solidFill>
                      </a:endParaRPr>
                    </a:p>
                    <a:p>
                      <a:pPr algn="l"/>
                      <a:r>
                        <a:rPr kumimoji="1" lang="en-US" altLang="ja-JP" sz="1200" dirty="0" smtClean="0">
                          <a:solidFill>
                            <a:schemeClr val="tx1"/>
                          </a:solidFill>
                        </a:rPr>
                        <a:t>-2009</a:t>
                      </a:r>
                      <a:r>
                        <a:rPr kumimoji="1" lang="ja-JP" altLang="en-US" sz="1200" dirty="0" smtClean="0">
                          <a:solidFill>
                            <a:schemeClr val="tx1"/>
                          </a:solidFill>
                        </a:rPr>
                        <a:t>～</a:t>
                      </a:r>
                      <a:r>
                        <a:rPr kumimoji="1" lang="en-US" altLang="ja-JP" sz="1200" dirty="0" smtClean="0">
                          <a:solidFill>
                            <a:schemeClr val="tx1"/>
                          </a:solidFill>
                        </a:rPr>
                        <a:t>2012</a:t>
                      </a:r>
                      <a:r>
                        <a:rPr kumimoji="1" lang="ja-JP" altLang="en-US" sz="1200" dirty="0" smtClean="0">
                          <a:solidFill>
                            <a:schemeClr val="tx1"/>
                          </a:solidFill>
                        </a:rPr>
                        <a:t>年度</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１８２校（約</a:t>
                      </a:r>
                      <a:r>
                        <a:rPr kumimoji="1" lang="en-US" altLang="ja-JP" sz="1200" dirty="0" smtClean="0">
                          <a:solidFill>
                            <a:schemeClr val="tx1"/>
                          </a:solidFill>
                        </a:rPr>
                        <a:t>20ha</a:t>
                      </a:r>
                      <a:r>
                        <a:rPr kumimoji="1" lang="ja-JP" altLang="en-US" sz="1200" dirty="0" smtClean="0">
                          <a:solidFill>
                            <a:schemeClr val="tx1"/>
                          </a:solidFill>
                        </a:rPr>
                        <a:t>）</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8900" indent="-88900" algn="l"/>
                      <a:r>
                        <a:rPr kumimoji="1" lang="ja-JP" altLang="en-US" sz="1200" dirty="0" smtClean="0">
                          <a:solidFill>
                            <a:schemeClr val="tx1"/>
                          </a:solidFill>
                        </a:rPr>
                        <a:t>・みどりに対する府民意識</a:t>
                      </a:r>
                      <a:endParaRPr kumimoji="1" lang="en-US" altLang="ja-JP" sz="1200" dirty="0" smtClean="0">
                        <a:solidFill>
                          <a:schemeClr val="tx1"/>
                        </a:solidFill>
                      </a:endParaRPr>
                    </a:p>
                    <a:p>
                      <a:pPr marL="88900" indent="0" algn="l"/>
                      <a:r>
                        <a:rPr kumimoji="1" lang="ja-JP" altLang="en-US" sz="1200" dirty="0" smtClean="0">
                          <a:solidFill>
                            <a:schemeClr val="tx1"/>
                          </a:solidFill>
                        </a:rPr>
                        <a:t>市街地にみどりがある程度あると感じる府民の割合</a:t>
                      </a:r>
                      <a:endParaRPr kumimoji="1" lang="en-US" altLang="ja-JP" sz="1200" dirty="0" smtClean="0">
                        <a:solidFill>
                          <a:schemeClr val="tx1"/>
                        </a:solidFill>
                      </a:endParaRPr>
                    </a:p>
                    <a:p>
                      <a:pPr marL="88900" indent="0" algn="l"/>
                      <a:r>
                        <a:rPr kumimoji="1" lang="ja-JP" altLang="en-US" sz="1200" dirty="0" smtClean="0">
                          <a:solidFill>
                            <a:schemeClr val="tx1"/>
                          </a:solidFill>
                        </a:rPr>
                        <a:t>２０．２％</a:t>
                      </a:r>
                      <a:r>
                        <a:rPr kumimoji="1" lang="en-US" altLang="ja-JP" sz="1200" dirty="0" smtClean="0">
                          <a:solidFill>
                            <a:schemeClr val="tx1"/>
                          </a:solidFill>
                        </a:rPr>
                        <a:t>(2009</a:t>
                      </a:r>
                      <a:r>
                        <a:rPr kumimoji="1" lang="ja-JP" altLang="en-US" sz="1200" dirty="0" smtClean="0">
                          <a:solidFill>
                            <a:schemeClr val="tx1"/>
                          </a:solidFill>
                        </a:rPr>
                        <a:t>年</a:t>
                      </a:r>
                      <a:r>
                        <a:rPr kumimoji="1" lang="en-US" altLang="ja-JP" sz="1200" dirty="0" smtClean="0">
                          <a:solidFill>
                            <a:schemeClr val="tx1"/>
                          </a:solidFill>
                        </a:rPr>
                        <a:t>7</a:t>
                      </a:r>
                      <a:r>
                        <a:rPr kumimoji="1" lang="ja-JP" altLang="en-US" sz="1200" dirty="0" smtClean="0">
                          <a:solidFill>
                            <a:schemeClr val="tx1"/>
                          </a:solidFill>
                        </a:rPr>
                        <a:t>月</a:t>
                      </a:r>
                      <a:r>
                        <a:rPr kumimoji="1" lang="en-US" altLang="ja-JP" sz="1200" dirty="0" smtClean="0">
                          <a:solidFill>
                            <a:schemeClr val="tx1"/>
                          </a:solidFill>
                        </a:rPr>
                        <a:t>)</a:t>
                      </a:r>
                    </a:p>
                    <a:p>
                      <a:pPr algn="l"/>
                      <a:r>
                        <a:rPr kumimoji="1" lang="ja-JP" altLang="en-US" sz="1200" dirty="0" smtClean="0">
                          <a:solidFill>
                            <a:schemeClr val="tx1"/>
                          </a:solidFill>
                        </a:rPr>
                        <a:t>⇒３２．９</a:t>
                      </a:r>
                      <a:r>
                        <a:rPr kumimoji="1" lang="en-US" altLang="ja-JP" sz="1200" dirty="0" smtClean="0">
                          <a:solidFill>
                            <a:schemeClr val="tx1"/>
                          </a:solidFill>
                        </a:rPr>
                        <a:t>%(2013</a:t>
                      </a:r>
                      <a:r>
                        <a:rPr kumimoji="1" lang="ja-JP" altLang="en-US" sz="1200" dirty="0" smtClean="0">
                          <a:solidFill>
                            <a:schemeClr val="tx1"/>
                          </a:solidFill>
                        </a:rPr>
                        <a:t>年</a:t>
                      </a:r>
                      <a:r>
                        <a:rPr kumimoji="1" lang="en-US" altLang="ja-JP" sz="1200" dirty="0" smtClean="0">
                          <a:solidFill>
                            <a:schemeClr val="tx1"/>
                          </a:solidFill>
                        </a:rPr>
                        <a:t>8</a:t>
                      </a:r>
                      <a:r>
                        <a:rPr kumimoji="1" lang="ja-JP" altLang="en-US" sz="1200" dirty="0" smtClean="0">
                          <a:solidFill>
                            <a:schemeClr val="tx1"/>
                          </a:solidFill>
                        </a:rPr>
                        <a:t>月</a:t>
                      </a:r>
                      <a:r>
                        <a:rPr kumimoji="1" lang="en-US" altLang="ja-JP" sz="1200" dirty="0" smtClean="0">
                          <a:solidFill>
                            <a:schemeClr val="tx1"/>
                          </a:solidFill>
                        </a:rPr>
                        <a:t>)</a:t>
                      </a:r>
                      <a:endParaRPr kumimoji="1" lang="ja-JP" altLang="en-US" sz="1200" dirty="0" smtClean="0">
                        <a:solidFill>
                          <a:schemeClr val="tx1"/>
                        </a:solidFill>
                      </a:endParaRPr>
                    </a:p>
                    <a:p>
                      <a:pPr algn="l"/>
                      <a:endParaRPr kumimoji="1" lang="en-US" altLang="ja-JP" sz="1200" dirty="0" smtClean="0">
                        <a:solidFill>
                          <a:schemeClr val="tx1"/>
                        </a:solidFill>
                        <a:latin typeface="+mn-lt"/>
                      </a:endParaRPr>
                    </a:p>
                    <a:p>
                      <a:pPr marL="88900" indent="-88900" algn="l"/>
                      <a:r>
                        <a:rPr kumimoji="1" lang="ja-JP" altLang="en-US" sz="1200" dirty="0" smtClean="0">
                          <a:solidFill>
                            <a:schemeClr val="tx1"/>
                          </a:solidFill>
                          <a:latin typeface="+mn-lt"/>
                          <a:ea typeface="+mn-ea"/>
                        </a:rPr>
                        <a:t>　</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208</a:t>
            </a:fld>
            <a:endParaRPr kumimoji="1" lang="ja-JP" altLang="en-US" dirty="0"/>
          </a:p>
        </p:txBody>
      </p:sp>
      <p:sp>
        <p:nvSpPr>
          <p:cNvPr id="2" name="テキスト ボックス 1"/>
          <p:cNvSpPr txBox="1"/>
          <p:nvPr/>
        </p:nvSpPr>
        <p:spPr>
          <a:xfrm>
            <a:off x="2315368" y="4921488"/>
            <a:ext cx="1584176" cy="1384995"/>
          </a:xfrm>
          <a:prstGeom prst="rect">
            <a:avLst/>
          </a:prstGeom>
          <a:noFill/>
          <a:ln>
            <a:solidFill>
              <a:schemeClr val="accent1"/>
            </a:solidFill>
          </a:ln>
        </p:spPr>
        <p:txBody>
          <a:bodyPr wrap="square" rtlCol="0">
            <a:spAutoFit/>
          </a:bodyPr>
          <a:lstStyle/>
          <a:p>
            <a:r>
              <a:rPr lang="en-US" altLang="ja-JP" sz="1200" dirty="0"/>
              <a:t>‐</a:t>
            </a:r>
            <a:r>
              <a:rPr lang="ja-JP" altLang="en-US" sz="1200" dirty="0"/>
              <a:t>大阪の熱帯夜日数</a:t>
            </a:r>
          </a:p>
          <a:p>
            <a:r>
              <a:rPr lang="ja-JP" altLang="en-US" sz="1200" dirty="0"/>
              <a:t>　大阪</a:t>
            </a:r>
            <a:r>
              <a:rPr lang="en-US" altLang="ja-JP" sz="1200" dirty="0"/>
              <a:t>46</a:t>
            </a:r>
            <a:r>
              <a:rPr lang="ja-JP" altLang="en-US" sz="1200" dirty="0"/>
              <a:t>日</a:t>
            </a:r>
          </a:p>
          <a:p>
            <a:r>
              <a:rPr lang="ja-JP" altLang="en-US" sz="1200" dirty="0"/>
              <a:t>　豊中</a:t>
            </a:r>
            <a:r>
              <a:rPr lang="en-US" altLang="ja-JP" sz="1200" dirty="0"/>
              <a:t>36</a:t>
            </a:r>
            <a:r>
              <a:rPr lang="ja-JP" altLang="en-US" sz="1200" dirty="0"/>
              <a:t>日</a:t>
            </a:r>
          </a:p>
          <a:p>
            <a:r>
              <a:rPr lang="ja-JP" altLang="en-US" sz="1200" dirty="0"/>
              <a:t>　枚方</a:t>
            </a:r>
            <a:r>
              <a:rPr lang="en-US" altLang="ja-JP" sz="1200" dirty="0"/>
              <a:t>29</a:t>
            </a:r>
            <a:r>
              <a:rPr lang="ja-JP" altLang="en-US" sz="1200" dirty="0"/>
              <a:t>日</a:t>
            </a:r>
          </a:p>
          <a:p>
            <a:r>
              <a:rPr lang="ja-JP" altLang="en-US" sz="1200" dirty="0"/>
              <a:t>　</a:t>
            </a:r>
            <a:r>
              <a:rPr lang="en-US" altLang="ja-JP" sz="1200" dirty="0"/>
              <a:t>3</a:t>
            </a:r>
            <a:r>
              <a:rPr lang="ja-JP" altLang="en-US" sz="1200" dirty="0"/>
              <a:t>地点平均</a:t>
            </a:r>
            <a:r>
              <a:rPr lang="en-US" altLang="ja-JP" sz="1200" dirty="0"/>
              <a:t>37</a:t>
            </a:r>
            <a:r>
              <a:rPr lang="ja-JP" altLang="en-US" sz="1200" dirty="0"/>
              <a:t>日　</a:t>
            </a:r>
          </a:p>
          <a:p>
            <a:r>
              <a:rPr lang="ja-JP" altLang="en-US" sz="1200" dirty="0"/>
              <a:t>　（</a:t>
            </a:r>
            <a:r>
              <a:rPr lang="en-US" altLang="ja-JP" sz="1200" dirty="0"/>
              <a:t>2000</a:t>
            </a:r>
            <a:r>
              <a:rPr lang="ja-JP" altLang="en-US" sz="1200" dirty="0"/>
              <a:t>年</a:t>
            </a:r>
            <a:r>
              <a:rPr lang="en-US" altLang="ja-JP" sz="1200" dirty="0"/>
              <a:t>7</a:t>
            </a:r>
            <a:r>
              <a:rPr lang="ja-JP" altLang="en-US" sz="1200" dirty="0"/>
              <a:t>月から</a:t>
            </a:r>
            <a:r>
              <a:rPr lang="en-US" altLang="ja-JP" sz="1200" dirty="0"/>
              <a:t>9</a:t>
            </a:r>
            <a:r>
              <a:rPr lang="ja-JP" altLang="en-US" sz="1200" dirty="0"/>
              <a:t>月　</a:t>
            </a:r>
          </a:p>
          <a:p>
            <a:r>
              <a:rPr lang="ja-JP" altLang="en-US" sz="1200" dirty="0"/>
              <a:t>　の</a:t>
            </a:r>
            <a:r>
              <a:rPr lang="en-US" altLang="ja-JP" sz="1200" dirty="0"/>
              <a:t>5</a:t>
            </a:r>
            <a:r>
              <a:rPr lang="ja-JP" altLang="en-US" sz="1200" dirty="0"/>
              <a:t>年移動平均）</a:t>
            </a:r>
            <a:endParaRPr kumimoji="1" lang="ja-JP" altLang="en-US" sz="1200" dirty="0"/>
          </a:p>
        </p:txBody>
      </p:sp>
      <p:sp>
        <p:nvSpPr>
          <p:cNvPr id="8" name="テキスト ボックス 7"/>
          <p:cNvSpPr txBox="1"/>
          <p:nvPr/>
        </p:nvSpPr>
        <p:spPr>
          <a:xfrm>
            <a:off x="7297256" y="3573016"/>
            <a:ext cx="1651672" cy="2516073"/>
          </a:xfrm>
          <a:prstGeom prst="rect">
            <a:avLst/>
          </a:prstGeom>
          <a:noFill/>
          <a:ln>
            <a:solidFill>
              <a:schemeClr val="accent1"/>
            </a:solidFill>
          </a:ln>
        </p:spPr>
        <p:txBody>
          <a:bodyPr wrap="square" rtlCol="0">
            <a:spAutoFit/>
          </a:bodyPr>
          <a:lstStyle/>
          <a:p>
            <a:r>
              <a:rPr lang="ja-JP" altLang="en-US" sz="1050" dirty="0"/>
              <a:t>・大阪の熱帯夜日数</a:t>
            </a:r>
          </a:p>
          <a:p>
            <a:r>
              <a:rPr lang="ja-JP" altLang="en-US" sz="1050" dirty="0"/>
              <a:t>　 ヒートアイランド対策 </a:t>
            </a:r>
          </a:p>
          <a:p>
            <a:r>
              <a:rPr lang="ja-JP" altLang="en-US" sz="1050" dirty="0"/>
              <a:t>   の計画の基準年（</a:t>
            </a:r>
            <a:r>
              <a:rPr lang="en-US" altLang="ja-JP" sz="1050" dirty="0"/>
              <a:t>2000</a:t>
            </a:r>
            <a:r>
              <a:rPr lang="ja-JP" altLang="en-US" sz="1050" dirty="0"/>
              <a:t>年）から</a:t>
            </a:r>
            <a:r>
              <a:rPr lang="en-US" altLang="ja-JP" sz="1050" dirty="0"/>
              <a:t>2011</a:t>
            </a:r>
            <a:r>
              <a:rPr lang="ja-JP" altLang="en-US" sz="1050" dirty="0"/>
              <a:t>年</a:t>
            </a:r>
          </a:p>
          <a:p>
            <a:r>
              <a:rPr lang="ja-JP" altLang="en-US" sz="1050" dirty="0"/>
              <a:t>   まで、熱帯夜日数は</a:t>
            </a:r>
            <a:r>
              <a:rPr lang="en-US" altLang="ja-JP" sz="1050" dirty="0"/>
              <a:t>3</a:t>
            </a:r>
            <a:r>
              <a:rPr lang="ja-JP" altLang="en-US" sz="1050" dirty="0"/>
              <a:t>日（</a:t>
            </a:r>
            <a:r>
              <a:rPr lang="en-US" altLang="ja-JP" sz="1050" dirty="0"/>
              <a:t>0.8</a:t>
            </a:r>
            <a:r>
              <a:rPr lang="ja-JP" altLang="en-US" sz="1050" dirty="0"/>
              <a:t>割）減少している。</a:t>
            </a:r>
          </a:p>
          <a:p>
            <a:r>
              <a:rPr lang="ja-JP" altLang="en-US" sz="1050" dirty="0"/>
              <a:t>　ただし、地球温暖化の影響は考慮しない。</a:t>
            </a:r>
          </a:p>
          <a:p>
            <a:r>
              <a:rPr lang="ja-JP" altLang="en-US" sz="1050" dirty="0"/>
              <a:t>　大阪</a:t>
            </a:r>
            <a:r>
              <a:rPr lang="en-US" altLang="ja-JP" sz="1050" dirty="0"/>
              <a:t>43</a:t>
            </a:r>
            <a:r>
              <a:rPr lang="ja-JP" altLang="en-US" sz="1050" dirty="0"/>
              <a:t>日</a:t>
            </a:r>
          </a:p>
          <a:p>
            <a:r>
              <a:rPr lang="ja-JP" altLang="en-US" sz="1050" dirty="0"/>
              <a:t>　豊中</a:t>
            </a:r>
            <a:r>
              <a:rPr lang="en-US" altLang="ja-JP" sz="1050" dirty="0"/>
              <a:t>33</a:t>
            </a:r>
            <a:r>
              <a:rPr lang="ja-JP" altLang="en-US" sz="1050" dirty="0"/>
              <a:t>日</a:t>
            </a:r>
          </a:p>
          <a:p>
            <a:r>
              <a:rPr lang="ja-JP" altLang="en-US" sz="1050" dirty="0"/>
              <a:t>　枚方</a:t>
            </a:r>
            <a:r>
              <a:rPr lang="en-US" altLang="ja-JP" sz="1050" dirty="0"/>
              <a:t>27</a:t>
            </a:r>
            <a:r>
              <a:rPr lang="ja-JP" altLang="en-US" sz="1050" dirty="0"/>
              <a:t>日</a:t>
            </a:r>
          </a:p>
          <a:p>
            <a:r>
              <a:rPr lang="ja-JP" altLang="en-US" sz="1050" dirty="0"/>
              <a:t>　</a:t>
            </a:r>
            <a:r>
              <a:rPr lang="en-US" altLang="ja-JP" sz="1050" dirty="0"/>
              <a:t>3</a:t>
            </a:r>
            <a:r>
              <a:rPr lang="ja-JP" altLang="en-US" sz="1050" dirty="0"/>
              <a:t>地点平均</a:t>
            </a:r>
            <a:r>
              <a:rPr lang="en-US" altLang="ja-JP" sz="1050" dirty="0"/>
              <a:t>34</a:t>
            </a:r>
            <a:r>
              <a:rPr lang="ja-JP" altLang="en-US" sz="1050" dirty="0"/>
              <a:t>日　</a:t>
            </a:r>
          </a:p>
          <a:p>
            <a:r>
              <a:rPr lang="ja-JP" altLang="en-US" sz="1050" dirty="0"/>
              <a:t>　（</a:t>
            </a:r>
            <a:r>
              <a:rPr lang="en-US" altLang="ja-JP" sz="1050" dirty="0"/>
              <a:t>2011</a:t>
            </a:r>
            <a:r>
              <a:rPr lang="ja-JP" altLang="en-US" sz="1050" dirty="0"/>
              <a:t>年</a:t>
            </a:r>
            <a:r>
              <a:rPr lang="en-US" altLang="ja-JP" sz="1050" dirty="0"/>
              <a:t>7</a:t>
            </a:r>
            <a:r>
              <a:rPr lang="ja-JP" altLang="en-US" sz="1050" dirty="0"/>
              <a:t>月から</a:t>
            </a:r>
            <a:r>
              <a:rPr lang="en-US" altLang="ja-JP" sz="1050" dirty="0"/>
              <a:t>9</a:t>
            </a:r>
            <a:r>
              <a:rPr lang="ja-JP" altLang="en-US" sz="1050" dirty="0"/>
              <a:t>月　</a:t>
            </a:r>
          </a:p>
          <a:p>
            <a:r>
              <a:rPr lang="ja-JP" altLang="en-US" sz="1050" dirty="0"/>
              <a:t>　の</a:t>
            </a:r>
            <a:r>
              <a:rPr lang="en-US" altLang="ja-JP" sz="1050" dirty="0"/>
              <a:t>5</a:t>
            </a:r>
            <a:r>
              <a:rPr lang="ja-JP" altLang="en-US" sz="1050" dirty="0"/>
              <a:t>年移動平均）</a:t>
            </a:r>
          </a:p>
          <a:p>
            <a:r>
              <a:rPr lang="en-US" altLang="ja-JP" sz="1050" dirty="0" smtClean="0"/>
              <a:t>‐</a:t>
            </a:r>
            <a:endParaRPr kumimoji="1" lang="ja-JP" altLang="en-US" sz="1050" dirty="0"/>
          </a:p>
        </p:txBody>
      </p:sp>
      <p:sp>
        <p:nvSpPr>
          <p:cNvPr id="9" name="テキスト ボックス 8"/>
          <p:cNvSpPr txBox="1"/>
          <p:nvPr/>
        </p:nvSpPr>
        <p:spPr>
          <a:xfrm>
            <a:off x="0" y="0"/>
            <a:ext cx="9144000" cy="338554"/>
          </a:xfrm>
          <a:prstGeom prst="rect">
            <a:avLst/>
          </a:prstGeom>
          <a:noFill/>
        </p:spPr>
        <p:txBody>
          <a:bodyPr wrap="square" rtlCol="0">
            <a:spAutoFit/>
          </a:bodyPr>
          <a:lstStyle/>
          <a:p>
            <a:r>
              <a:rPr lang="ja-JP" altLang="en-US" sz="1600" u="sng" dirty="0"/>
              <a:t>みどりの風を感じる大都市・大阪の</a:t>
            </a:r>
            <a:r>
              <a:rPr lang="ja-JP" altLang="en-US" sz="1600" u="sng" dirty="0" smtClean="0"/>
              <a:t>実現</a:t>
            </a:r>
            <a:endParaRPr kumimoji="1" lang="en-US" altLang="ja-JP" sz="1600" u="sng" strike="dblStrike" dirty="0" smtClean="0"/>
          </a:p>
        </p:txBody>
      </p:sp>
      <p:sp>
        <p:nvSpPr>
          <p:cNvPr id="10" name="テキスト ボックス 9"/>
          <p:cNvSpPr txBox="1"/>
          <p:nvPr/>
        </p:nvSpPr>
        <p:spPr>
          <a:xfrm>
            <a:off x="7380312" y="-26102"/>
            <a:ext cx="1759266" cy="307777"/>
          </a:xfrm>
          <a:prstGeom prst="rect">
            <a:avLst/>
          </a:prstGeom>
          <a:noFill/>
        </p:spPr>
        <p:txBody>
          <a:bodyPr wrap="square" rtlCol="0">
            <a:spAutoFit/>
          </a:bodyPr>
          <a:lstStyle/>
          <a:p>
            <a:pPr algn="r"/>
            <a:r>
              <a:rPr lang="ja-JP" altLang="en-US" sz="1400" u="sng" dirty="0"/>
              <a:t>Ｄ</a:t>
            </a:r>
            <a:r>
              <a:rPr lang="ja-JP" altLang="en-US" sz="1400" u="sng" dirty="0" smtClean="0"/>
              <a:t>（８６）</a:t>
            </a:r>
            <a:endParaRPr lang="en-US" altLang="ja-JP" sz="1400" u="sng" dirty="0" smtClean="0"/>
          </a:p>
        </p:txBody>
      </p:sp>
    </p:spTree>
    <p:extLst>
      <p:ext uri="{BB962C8B-B14F-4D97-AF65-F5344CB8AC3E}">
        <p14:creationId xmlns:p14="http://schemas.microsoft.com/office/powerpoint/2010/main" val="1956678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8460432" y="6488668"/>
            <a:ext cx="683568" cy="369332"/>
          </a:xfrm>
          <a:prstGeom prst="rect">
            <a:avLst/>
          </a:prstGeom>
          <a:noFill/>
        </p:spPr>
        <p:txBody>
          <a:bodyPr wrap="square" rtlCol="0">
            <a:spAutoFit/>
          </a:bodyPr>
          <a:lstStyle/>
          <a:p>
            <a:pPr algn="r"/>
            <a:fld id="{9C53C868-FF21-494D-AF88-8B2AF852388B}" type="slidenum">
              <a:rPr kumimoji="1" lang="ja-JP" altLang="en-US" smtClean="0"/>
              <a:pPr algn="r"/>
              <a:t>20</a:t>
            </a:fld>
            <a:endParaRPr kumimoji="1" lang="ja-JP" altLang="en-US" dirty="0"/>
          </a:p>
        </p:txBody>
      </p:sp>
      <p:sp>
        <p:nvSpPr>
          <p:cNvPr id="20" name="テキスト ボックス 19"/>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２．（８）</a:t>
            </a:r>
            <a:endParaRPr lang="en-US" altLang="ja-JP" sz="1600" u="sng" strike="sngStrike" dirty="0" smtClean="0"/>
          </a:p>
        </p:txBody>
      </p:sp>
      <p:sp>
        <p:nvSpPr>
          <p:cNvPr id="21" name="テキスト ボックス 20"/>
          <p:cNvSpPr txBox="1"/>
          <p:nvPr/>
        </p:nvSpPr>
        <p:spPr>
          <a:xfrm>
            <a:off x="251520" y="169277"/>
            <a:ext cx="3024336" cy="338554"/>
          </a:xfrm>
          <a:prstGeom prst="rect">
            <a:avLst/>
          </a:prstGeom>
          <a:noFill/>
        </p:spPr>
        <p:txBody>
          <a:bodyPr wrap="square" rtlCol="0">
            <a:spAutoFit/>
          </a:bodyPr>
          <a:lstStyle/>
          <a:p>
            <a:r>
              <a:rPr lang="ja-JP" altLang="en-US" sz="1600" dirty="0"/>
              <a:t>④</a:t>
            </a:r>
            <a:r>
              <a:rPr lang="ja-JP" altLang="en-US" sz="1600" dirty="0" smtClean="0"/>
              <a:t>財務マネジメント</a:t>
            </a:r>
            <a:endParaRPr kumimoji="1" lang="ja-JP" altLang="en-US" sz="1600" dirty="0"/>
          </a:p>
        </p:txBody>
      </p:sp>
      <p:sp>
        <p:nvSpPr>
          <p:cNvPr id="28" name="テキスト ボックス 27"/>
          <p:cNvSpPr txBox="1"/>
          <p:nvPr/>
        </p:nvSpPr>
        <p:spPr>
          <a:xfrm>
            <a:off x="251520" y="507831"/>
            <a:ext cx="8440069" cy="338554"/>
          </a:xfrm>
          <a:prstGeom prst="rect">
            <a:avLst/>
          </a:prstGeom>
          <a:noFill/>
        </p:spPr>
        <p:txBody>
          <a:bodyPr wrap="square" rtlCol="0">
            <a:spAutoFit/>
          </a:bodyPr>
          <a:lstStyle/>
          <a:p>
            <a:r>
              <a:rPr kumimoji="1" lang="ja-JP" altLang="en-US" sz="1600" dirty="0" smtClean="0"/>
              <a:t>■経緯</a:t>
            </a:r>
            <a:endParaRPr kumimoji="1" lang="ja-JP" altLang="en-US" sz="1600" dirty="0"/>
          </a:p>
        </p:txBody>
      </p:sp>
      <p:sp>
        <p:nvSpPr>
          <p:cNvPr id="29" name="テキスト ボックス 28"/>
          <p:cNvSpPr txBox="1"/>
          <p:nvPr/>
        </p:nvSpPr>
        <p:spPr>
          <a:xfrm>
            <a:off x="202517" y="3089545"/>
            <a:ext cx="8440069" cy="338554"/>
          </a:xfrm>
          <a:prstGeom prst="rect">
            <a:avLst/>
          </a:prstGeom>
          <a:noFill/>
        </p:spPr>
        <p:txBody>
          <a:bodyPr wrap="square" rtlCol="0">
            <a:spAutoFit/>
          </a:bodyPr>
          <a:lstStyle/>
          <a:p>
            <a:r>
              <a:rPr kumimoji="1" lang="ja-JP" altLang="en-US" sz="1600" dirty="0" smtClean="0"/>
              <a:t>■実施体制</a:t>
            </a:r>
            <a:endParaRPr kumimoji="1" lang="ja-JP" altLang="en-US" sz="1600" dirty="0"/>
          </a:p>
        </p:txBody>
      </p:sp>
      <p:grpSp>
        <p:nvGrpSpPr>
          <p:cNvPr id="30" name="グループ化 29"/>
          <p:cNvGrpSpPr/>
          <p:nvPr/>
        </p:nvGrpSpPr>
        <p:grpSpPr>
          <a:xfrm>
            <a:off x="2202746" y="1185704"/>
            <a:ext cx="4923655" cy="1583298"/>
            <a:chOff x="2182668" y="988933"/>
            <a:chExt cx="4923655" cy="1583298"/>
          </a:xfrm>
        </p:grpSpPr>
        <p:sp>
          <p:nvSpPr>
            <p:cNvPr id="31" name="正方形/長方形 30"/>
            <p:cNvSpPr/>
            <p:nvPr/>
          </p:nvSpPr>
          <p:spPr>
            <a:xfrm>
              <a:off x="2182668" y="988933"/>
              <a:ext cx="1426140" cy="155569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182563" indent="-182563"/>
              <a:r>
                <a:rPr kumimoji="1" lang="ja-JP" altLang="en-US" sz="1200" dirty="0" smtClean="0">
                  <a:solidFill>
                    <a:schemeClr val="tx1"/>
                  </a:solidFill>
                </a:rPr>
                <a:t>▲</a:t>
              </a:r>
              <a:r>
                <a:rPr kumimoji="1" lang="en-US" altLang="ja-JP" sz="1200" dirty="0" smtClean="0">
                  <a:solidFill>
                    <a:schemeClr val="tx1"/>
                  </a:solidFill>
                </a:rPr>
                <a:t>11</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　</a:t>
              </a:r>
              <a:endParaRPr kumimoji="1" lang="en-US" altLang="ja-JP" sz="1200" dirty="0" smtClean="0">
                <a:solidFill>
                  <a:schemeClr val="tx1"/>
                </a:solidFill>
              </a:endParaRPr>
            </a:p>
            <a:p>
              <a:pPr marL="182563" indent="-90488"/>
              <a:r>
                <a:rPr kumimoji="1" lang="ja-JP" altLang="en-US" sz="1200" dirty="0" smtClean="0">
                  <a:solidFill>
                    <a:schemeClr val="tx1"/>
                  </a:solidFill>
                </a:rPr>
                <a:t>・財務マネジメントに関する調査分析報告書とりまとめ</a:t>
              </a:r>
              <a:endParaRPr kumimoji="1" lang="en-US" altLang="ja-JP" sz="1200" dirty="0" smtClean="0">
                <a:solidFill>
                  <a:schemeClr val="tx1"/>
                </a:solidFill>
              </a:endParaRPr>
            </a:p>
            <a:p>
              <a:pPr marL="182563" indent="-90488"/>
              <a:r>
                <a:rPr lang="ja-JP" altLang="en-US" sz="1200" dirty="0" smtClean="0">
                  <a:solidFill>
                    <a:schemeClr val="tx1"/>
                  </a:solidFill>
                </a:rPr>
                <a:t>・財政課に専属グループ（公債企画Ｇ）を設置</a:t>
              </a:r>
              <a:endParaRPr kumimoji="1" lang="ja-JP" altLang="en-US" sz="1200" dirty="0">
                <a:solidFill>
                  <a:schemeClr val="tx1"/>
                </a:solidFill>
              </a:endParaRPr>
            </a:p>
          </p:txBody>
        </p:sp>
        <p:sp>
          <p:nvSpPr>
            <p:cNvPr id="32" name="正方形/長方形 31"/>
            <p:cNvSpPr/>
            <p:nvPr/>
          </p:nvSpPr>
          <p:spPr>
            <a:xfrm>
              <a:off x="6253068" y="988933"/>
              <a:ext cx="853255" cy="158329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177800" indent="-177800"/>
              <a:r>
                <a:rPr lang="ja-JP" altLang="en-US" sz="1200" dirty="0" smtClean="0">
                  <a:solidFill>
                    <a:schemeClr val="tx1"/>
                  </a:solidFill>
                </a:rPr>
                <a:t>▲</a:t>
              </a:r>
              <a:r>
                <a:rPr lang="en-US" altLang="ja-JP" sz="1200" dirty="0" smtClean="0">
                  <a:solidFill>
                    <a:schemeClr val="tx1"/>
                  </a:solidFill>
                </a:rPr>
                <a:t>13</a:t>
              </a:r>
              <a:r>
                <a:rPr kumimoji="1" lang="ja-JP" altLang="en-US" sz="1200" dirty="0" smtClean="0">
                  <a:solidFill>
                    <a:schemeClr val="tx1"/>
                  </a:solidFill>
                </a:rPr>
                <a:t>年</a:t>
              </a:r>
              <a:r>
                <a:rPr kumimoji="1" lang="en-US" altLang="ja-JP" sz="1200" dirty="0" smtClean="0">
                  <a:solidFill>
                    <a:schemeClr val="tx1"/>
                  </a:solidFill>
                </a:rPr>
                <a:t>9</a:t>
              </a:r>
              <a:r>
                <a:rPr kumimoji="1" lang="ja-JP" altLang="en-US" sz="1200" dirty="0" smtClean="0">
                  <a:solidFill>
                    <a:schemeClr val="tx1"/>
                  </a:solidFill>
                </a:rPr>
                <a:t>月　「今後の長期運用について（案）」策定</a:t>
              </a:r>
              <a:endParaRPr kumimoji="1" lang="en-US" altLang="ja-JP" sz="1200" dirty="0" smtClean="0">
                <a:solidFill>
                  <a:schemeClr val="tx1"/>
                </a:solidFill>
              </a:endParaRPr>
            </a:p>
            <a:p>
              <a:pPr marL="177800" indent="-85725"/>
              <a:r>
                <a:rPr lang="ja-JP" altLang="en-US" sz="1200" dirty="0" smtClean="0">
                  <a:solidFill>
                    <a:schemeClr val="tx1"/>
                  </a:solidFill>
                </a:rPr>
                <a:t>⇒長期運用を検討</a:t>
              </a:r>
              <a:endParaRPr kumimoji="1" lang="en-US" altLang="ja-JP" sz="1200" dirty="0" smtClean="0">
                <a:solidFill>
                  <a:schemeClr val="tx1"/>
                </a:solidFill>
              </a:endParaRPr>
            </a:p>
          </p:txBody>
        </p:sp>
        <p:sp>
          <p:nvSpPr>
            <p:cNvPr id="39" name="正方形/長方形 38"/>
            <p:cNvSpPr/>
            <p:nvPr/>
          </p:nvSpPr>
          <p:spPr>
            <a:xfrm>
              <a:off x="3681237" y="988933"/>
              <a:ext cx="1429959" cy="158329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177800" indent="-177800"/>
              <a:r>
                <a:rPr kumimoji="1" lang="ja-JP" altLang="en-US" sz="1200" dirty="0" smtClean="0">
                  <a:solidFill>
                    <a:schemeClr val="tx1"/>
                  </a:solidFill>
                </a:rPr>
                <a:t>▲</a:t>
              </a:r>
              <a:r>
                <a:rPr kumimoji="1" lang="en-US" altLang="ja-JP" sz="1200" dirty="0" smtClean="0">
                  <a:solidFill>
                    <a:schemeClr val="tx1"/>
                  </a:solidFill>
                </a:rPr>
                <a:t>11</a:t>
              </a:r>
              <a:r>
                <a:rPr kumimoji="1" lang="ja-JP" altLang="en-US" sz="1200" dirty="0" smtClean="0">
                  <a:solidFill>
                    <a:schemeClr val="tx1"/>
                  </a:solidFill>
                </a:rPr>
                <a:t>年</a:t>
              </a:r>
              <a:r>
                <a:rPr kumimoji="1" lang="en-US" altLang="ja-JP" sz="1200" dirty="0" smtClean="0">
                  <a:solidFill>
                    <a:schemeClr val="tx1"/>
                  </a:solidFill>
                </a:rPr>
                <a:t>8</a:t>
              </a:r>
              <a:r>
                <a:rPr kumimoji="1" lang="ja-JP" altLang="en-US" sz="1200" dirty="0" smtClean="0">
                  <a:solidFill>
                    <a:schemeClr val="tx1"/>
                  </a:solidFill>
                </a:rPr>
                <a:t>月</a:t>
              </a:r>
              <a:endParaRPr kumimoji="1" lang="en-US" altLang="ja-JP" sz="1200" dirty="0" smtClean="0">
                <a:solidFill>
                  <a:schemeClr val="tx1"/>
                </a:solidFill>
              </a:endParaRPr>
            </a:p>
            <a:p>
              <a:pPr marL="177800" indent="-177800"/>
              <a:r>
                <a:rPr lang="ja-JP" altLang="en-US" sz="1200" dirty="0" smtClean="0">
                  <a:solidFill>
                    <a:schemeClr val="tx1"/>
                  </a:solidFill>
                </a:rPr>
                <a:t>「大阪府債の発行に関する基本的な考え方及び事務取扱い指針」策定</a:t>
              </a:r>
              <a:endParaRPr lang="en-US" altLang="ja-JP" sz="1200" dirty="0" smtClean="0">
                <a:solidFill>
                  <a:schemeClr val="tx1"/>
                </a:solidFill>
              </a:endParaRPr>
            </a:p>
            <a:p>
              <a:pPr marL="274638" indent="-182563"/>
              <a:r>
                <a:rPr lang="ja-JP" altLang="en-US" sz="1200" dirty="0" smtClean="0">
                  <a:solidFill>
                    <a:schemeClr val="tx1"/>
                  </a:solidFill>
                </a:rPr>
                <a:t>⇒２年債（短期債）の導入</a:t>
              </a:r>
              <a:endParaRPr lang="en-US" altLang="ja-JP" sz="1200" dirty="0" smtClean="0">
                <a:solidFill>
                  <a:schemeClr val="tx1"/>
                </a:solidFill>
              </a:endParaRPr>
            </a:p>
          </p:txBody>
        </p:sp>
      </p:grpSp>
      <p:grpSp>
        <p:nvGrpSpPr>
          <p:cNvPr id="6" name="グループ化 5"/>
          <p:cNvGrpSpPr/>
          <p:nvPr/>
        </p:nvGrpSpPr>
        <p:grpSpPr>
          <a:xfrm>
            <a:off x="695884" y="3237077"/>
            <a:ext cx="8282163" cy="3366390"/>
            <a:chOff x="695884" y="3315455"/>
            <a:chExt cx="8282163" cy="3366390"/>
          </a:xfrm>
        </p:grpSpPr>
        <p:sp>
          <p:nvSpPr>
            <p:cNvPr id="55" name="テキスト ボックス 54"/>
            <p:cNvSpPr txBox="1"/>
            <p:nvPr/>
          </p:nvSpPr>
          <p:spPr>
            <a:xfrm>
              <a:off x="1943708" y="3315455"/>
              <a:ext cx="1944216" cy="369332"/>
            </a:xfrm>
            <a:prstGeom prst="rect">
              <a:avLst/>
            </a:prstGeom>
            <a:noFill/>
          </p:spPr>
          <p:txBody>
            <a:bodyPr wrap="square" rtlCol="0">
              <a:spAutoFit/>
            </a:bodyPr>
            <a:lstStyle/>
            <a:p>
              <a:pPr algn="ctr"/>
              <a:r>
                <a:rPr kumimoji="1" lang="en-US" altLang="ja-JP" u="sng" dirty="0" smtClean="0"/>
                <a:t>Before</a:t>
              </a:r>
              <a:endParaRPr kumimoji="1" lang="ja-JP" altLang="en-US" u="sng" dirty="0"/>
            </a:p>
          </p:txBody>
        </p:sp>
        <p:sp>
          <p:nvSpPr>
            <p:cNvPr id="56" name="テキスト ボックス 55"/>
            <p:cNvSpPr txBox="1"/>
            <p:nvPr/>
          </p:nvSpPr>
          <p:spPr>
            <a:xfrm>
              <a:off x="5616116" y="3315455"/>
              <a:ext cx="2167316" cy="369332"/>
            </a:xfrm>
            <a:prstGeom prst="rect">
              <a:avLst/>
            </a:prstGeom>
            <a:noFill/>
          </p:spPr>
          <p:txBody>
            <a:bodyPr wrap="square" rtlCol="0">
              <a:spAutoFit/>
            </a:bodyPr>
            <a:lstStyle/>
            <a:p>
              <a:pPr algn="ctr"/>
              <a:r>
                <a:rPr kumimoji="1" lang="en-US" altLang="ja-JP" u="sng" dirty="0" smtClean="0"/>
                <a:t>After</a:t>
              </a:r>
              <a:r>
                <a:rPr kumimoji="1" lang="ja-JP" altLang="en-US" u="sng" dirty="0" smtClean="0"/>
                <a:t>　</a:t>
              </a:r>
              <a:r>
                <a:rPr kumimoji="1" lang="ja-JP" altLang="en-US" sz="1400" u="sng" dirty="0" smtClean="0"/>
                <a:t>（</a:t>
              </a:r>
              <a:r>
                <a:rPr kumimoji="1" lang="en-US" altLang="ja-JP" sz="1400" u="sng" dirty="0" smtClean="0"/>
                <a:t>2011</a:t>
              </a:r>
              <a:r>
                <a:rPr kumimoji="1" lang="ja-JP" altLang="en-US" sz="1400" u="sng" dirty="0" smtClean="0"/>
                <a:t>年</a:t>
              </a:r>
              <a:r>
                <a:rPr kumimoji="1" lang="en-US" altLang="ja-JP" sz="1400" u="sng" dirty="0" smtClean="0"/>
                <a:t>4</a:t>
              </a:r>
              <a:r>
                <a:rPr kumimoji="1" lang="ja-JP" altLang="en-US" sz="1400" u="sng" dirty="0" smtClean="0"/>
                <a:t>月～）</a:t>
              </a:r>
              <a:endParaRPr kumimoji="1" lang="ja-JP" altLang="en-US" sz="1400" u="sng" dirty="0"/>
            </a:p>
          </p:txBody>
        </p:sp>
        <p:cxnSp>
          <p:nvCxnSpPr>
            <p:cNvPr id="59" name="直線コネクタ 58"/>
            <p:cNvCxnSpPr/>
            <p:nvPr/>
          </p:nvCxnSpPr>
          <p:spPr>
            <a:xfrm>
              <a:off x="1367644" y="3773603"/>
              <a:ext cx="576064" cy="0"/>
            </a:xfrm>
            <a:prstGeom prst="line">
              <a:avLst/>
            </a:prstGeom>
          </p:spPr>
          <p:style>
            <a:lnRef idx="1">
              <a:schemeClr val="dk1"/>
            </a:lnRef>
            <a:fillRef idx="0">
              <a:schemeClr val="dk1"/>
            </a:fillRef>
            <a:effectRef idx="0">
              <a:schemeClr val="dk1"/>
            </a:effectRef>
            <a:fontRef idx="minor">
              <a:schemeClr val="tx1"/>
            </a:fontRef>
          </p:style>
        </p:cxnSp>
        <p:cxnSp>
          <p:nvCxnSpPr>
            <p:cNvPr id="60" name="直線コネクタ 59"/>
            <p:cNvCxnSpPr/>
            <p:nvPr/>
          </p:nvCxnSpPr>
          <p:spPr>
            <a:xfrm>
              <a:off x="1655676" y="3801525"/>
              <a:ext cx="0" cy="1146611"/>
            </a:xfrm>
            <a:prstGeom prst="line">
              <a:avLst/>
            </a:prstGeom>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a:off x="1655676" y="4089557"/>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62" name="直線コネクタ 61"/>
            <p:cNvCxnSpPr/>
            <p:nvPr/>
          </p:nvCxnSpPr>
          <p:spPr>
            <a:xfrm>
              <a:off x="1655676" y="4377589"/>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63" name="直線コネクタ 62"/>
            <p:cNvCxnSpPr/>
            <p:nvPr/>
          </p:nvCxnSpPr>
          <p:spPr>
            <a:xfrm>
              <a:off x="1655676" y="4665621"/>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64" name="直線コネクタ 63"/>
            <p:cNvCxnSpPr/>
            <p:nvPr/>
          </p:nvCxnSpPr>
          <p:spPr>
            <a:xfrm>
              <a:off x="1655676" y="4953653"/>
              <a:ext cx="288032" cy="0"/>
            </a:xfrm>
            <a:prstGeom prst="line">
              <a:avLst/>
            </a:prstGeom>
          </p:spPr>
          <p:style>
            <a:lnRef idx="1">
              <a:schemeClr val="dk1"/>
            </a:lnRef>
            <a:fillRef idx="0">
              <a:schemeClr val="dk1"/>
            </a:fillRef>
            <a:effectRef idx="0">
              <a:schemeClr val="dk1"/>
            </a:effectRef>
            <a:fontRef idx="minor">
              <a:schemeClr val="tx1"/>
            </a:fontRef>
          </p:style>
        </p:cxnSp>
        <p:sp>
          <p:nvSpPr>
            <p:cNvPr id="65" name="テキスト ボックス 64"/>
            <p:cNvSpPr txBox="1"/>
            <p:nvPr/>
          </p:nvSpPr>
          <p:spPr>
            <a:xfrm>
              <a:off x="695884" y="3668542"/>
              <a:ext cx="1103808" cy="276999"/>
            </a:xfrm>
            <a:prstGeom prst="rect">
              <a:avLst/>
            </a:prstGeom>
            <a:noFill/>
          </p:spPr>
          <p:txBody>
            <a:bodyPr wrap="square" rtlCol="0">
              <a:spAutoFit/>
            </a:bodyPr>
            <a:lstStyle/>
            <a:p>
              <a:r>
                <a:rPr kumimoji="1" lang="ja-JP" altLang="en-US" sz="1200" dirty="0" smtClean="0"/>
                <a:t>財政課</a:t>
              </a:r>
              <a:endParaRPr kumimoji="1" lang="ja-JP" altLang="en-US" sz="1200" dirty="0"/>
            </a:p>
          </p:txBody>
        </p:sp>
        <p:sp>
          <p:nvSpPr>
            <p:cNvPr id="66" name="テキスト ボックス 65"/>
            <p:cNvSpPr txBox="1"/>
            <p:nvPr/>
          </p:nvSpPr>
          <p:spPr>
            <a:xfrm>
              <a:off x="1943708" y="3668542"/>
              <a:ext cx="1103808" cy="276999"/>
            </a:xfrm>
            <a:prstGeom prst="rect">
              <a:avLst/>
            </a:prstGeom>
            <a:noFill/>
          </p:spPr>
          <p:txBody>
            <a:bodyPr wrap="square" rtlCol="0">
              <a:spAutoFit/>
            </a:bodyPr>
            <a:lstStyle/>
            <a:p>
              <a:r>
                <a:rPr lang="ja-JP" altLang="en-US" sz="1200" dirty="0" smtClean="0"/>
                <a:t>総務</a:t>
              </a:r>
              <a:r>
                <a:rPr lang="en-US" altLang="ja-JP" sz="1200" dirty="0" smtClean="0"/>
                <a:t>G</a:t>
              </a:r>
              <a:r>
                <a:rPr lang="ja-JP" altLang="en-US" sz="1200" dirty="0" smtClean="0"/>
                <a:t>　（</a:t>
              </a:r>
              <a:r>
                <a:rPr lang="en-US" altLang="ja-JP" sz="1200" dirty="0" smtClean="0"/>
                <a:t>7</a:t>
              </a:r>
              <a:r>
                <a:rPr lang="ja-JP" altLang="en-US" sz="1200" dirty="0" smtClean="0"/>
                <a:t>）</a:t>
              </a:r>
              <a:endParaRPr kumimoji="1" lang="ja-JP" altLang="en-US" sz="1200" dirty="0"/>
            </a:p>
          </p:txBody>
        </p:sp>
        <p:sp>
          <p:nvSpPr>
            <p:cNvPr id="67" name="テキスト ボックス 66"/>
            <p:cNvSpPr txBox="1"/>
            <p:nvPr/>
          </p:nvSpPr>
          <p:spPr>
            <a:xfrm>
              <a:off x="1943708" y="3945541"/>
              <a:ext cx="1103808" cy="276999"/>
            </a:xfrm>
            <a:prstGeom prst="rect">
              <a:avLst/>
            </a:prstGeom>
            <a:noFill/>
          </p:spPr>
          <p:txBody>
            <a:bodyPr wrap="square" rtlCol="0">
              <a:spAutoFit/>
            </a:bodyPr>
            <a:lstStyle/>
            <a:p>
              <a:r>
                <a:rPr lang="ja-JP" altLang="en-US" sz="1200" dirty="0" smtClean="0"/>
                <a:t>企画</a:t>
              </a:r>
              <a:r>
                <a:rPr lang="en-US" altLang="ja-JP" sz="1200" dirty="0" smtClean="0"/>
                <a:t>G</a:t>
              </a:r>
              <a:r>
                <a:rPr lang="ja-JP" altLang="en-US" sz="1200" dirty="0" smtClean="0"/>
                <a:t>　（</a:t>
              </a:r>
              <a:r>
                <a:rPr lang="en-US" altLang="ja-JP" sz="1200" dirty="0" smtClean="0"/>
                <a:t>8</a:t>
              </a:r>
              <a:r>
                <a:rPr lang="ja-JP" altLang="en-US" sz="1200" dirty="0" smtClean="0"/>
                <a:t>）</a:t>
              </a:r>
              <a:endParaRPr kumimoji="1" lang="ja-JP" altLang="en-US" sz="1200" dirty="0"/>
            </a:p>
          </p:txBody>
        </p:sp>
        <p:sp>
          <p:nvSpPr>
            <p:cNvPr id="68" name="テキスト ボックス 67"/>
            <p:cNvSpPr txBox="1"/>
            <p:nvPr/>
          </p:nvSpPr>
          <p:spPr>
            <a:xfrm>
              <a:off x="1943708" y="4244606"/>
              <a:ext cx="1103808" cy="276999"/>
            </a:xfrm>
            <a:prstGeom prst="rect">
              <a:avLst/>
            </a:prstGeom>
            <a:noFill/>
          </p:spPr>
          <p:txBody>
            <a:bodyPr wrap="square" rtlCol="0">
              <a:spAutoFit/>
            </a:bodyPr>
            <a:lstStyle/>
            <a:p>
              <a:r>
                <a:rPr lang="ja-JP" altLang="en-US" sz="1200" dirty="0" smtClean="0"/>
                <a:t>公債</a:t>
              </a:r>
              <a:r>
                <a:rPr lang="en-US" altLang="ja-JP" sz="1200" dirty="0" smtClean="0"/>
                <a:t>G</a:t>
              </a:r>
              <a:r>
                <a:rPr lang="ja-JP" altLang="en-US" sz="1200" dirty="0" smtClean="0"/>
                <a:t>　（</a:t>
              </a:r>
              <a:r>
                <a:rPr lang="en-US" altLang="ja-JP" sz="1200" dirty="0" smtClean="0"/>
                <a:t>11</a:t>
              </a:r>
              <a:r>
                <a:rPr lang="ja-JP" altLang="en-US" sz="1200" dirty="0" smtClean="0"/>
                <a:t>）</a:t>
              </a:r>
              <a:endParaRPr kumimoji="1" lang="ja-JP" altLang="en-US" sz="1200" dirty="0"/>
            </a:p>
          </p:txBody>
        </p:sp>
        <p:sp>
          <p:nvSpPr>
            <p:cNvPr id="69" name="テキスト ボックス 68"/>
            <p:cNvSpPr txBox="1"/>
            <p:nvPr/>
          </p:nvSpPr>
          <p:spPr>
            <a:xfrm>
              <a:off x="1943708" y="4809637"/>
              <a:ext cx="1584176" cy="276999"/>
            </a:xfrm>
            <a:prstGeom prst="rect">
              <a:avLst/>
            </a:prstGeom>
            <a:noFill/>
          </p:spPr>
          <p:txBody>
            <a:bodyPr wrap="square" rtlCol="0">
              <a:spAutoFit/>
            </a:bodyPr>
            <a:lstStyle/>
            <a:p>
              <a:r>
                <a:rPr lang="ja-JP" altLang="en-US" sz="1200" dirty="0"/>
                <a:t>財務調査</a:t>
              </a:r>
              <a:r>
                <a:rPr lang="en-US" altLang="ja-JP" sz="1200" dirty="0" smtClean="0"/>
                <a:t>G</a:t>
              </a:r>
              <a:r>
                <a:rPr lang="ja-JP" altLang="en-US" sz="1200" dirty="0" smtClean="0"/>
                <a:t>　（</a:t>
              </a:r>
              <a:r>
                <a:rPr lang="en-US" altLang="ja-JP" sz="1200" dirty="0" smtClean="0"/>
                <a:t>6</a:t>
              </a:r>
              <a:r>
                <a:rPr lang="ja-JP" altLang="en-US" sz="1200" dirty="0" smtClean="0"/>
                <a:t>）</a:t>
              </a:r>
              <a:endParaRPr kumimoji="1" lang="ja-JP" altLang="en-US" sz="1200" dirty="0"/>
            </a:p>
          </p:txBody>
        </p:sp>
        <p:sp>
          <p:nvSpPr>
            <p:cNvPr id="70" name="テキスト ボックス 69"/>
            <p:cNvSpPr txBox="1"/>
            <p:nvPr/>
          </p:nvSpPr>
          <p:spPr>
            <a:xfrm>
              <a:off x="1943708" y="4521605"/>
              <a:ext cx="1103808" cy="276999"/>
            </a:xfrm>
            <a:prstGeom prst="rect">
              <a:avLst/>
            </a:prstGeom>
            <a:noFill/>
          </p:spPr>
          <p:txBody>
            <a:bodyPr wrap="square" rtlCol="0">
              <a:spAutoFit/>
            </a:bodyPr>
            <a:lstStyle/>
            <a:p>
              <a:r>
                <a:rPr lang="ja-JP" altLang="en-US" sz="1200" dirty="0"/>
                <a:t>交付税</a:t>
              </a:r>
              <a:r>
                <a:rPr lang="en-US" altLang="ja-JP" sz="1200" dirty="0" smtClean="0"/>
                <a:t>G</a:t>
              </a:r>
              <a:r>
                <a:rPr lang="ja-JP" altLang="en-US" sz="1200" dirty="0" smtClean="0"/>
                <a:t>　（</a:t>
              </a:r>
              <a:r>
                <a:rPr lang="en-US" altLang="ja-JP" sz="1200" dirty="0" smtClean="0"/>
                <a:t>7</a:t>
              </a:r>
              <a:r>
                <a:rPr lang="ja-JP" altLang="en-US" sz="1200" dirty="0" smtClean="0"/>
                <a:t>）</a:t>
              </a:r>
              <a:endParaRPr kumimoji="1" lang="ja-JP" altLang="en-US" sz="1200" dirty="0"/>
            </a:p>
          </p:txBody>
        </p:sp>
        <p:cxnSp>
          <p:nvCxnSpPr>
            <p:cNvPr id="71" name="直線コネクタ 70"/>
            <p:cNvCxnSpPr/>
            <p:nvPr/>
          </p:nvCxnSpPr>
          <p:spPr>
            <a:xfrm>
              <a:off x="5351772" y="3801525"/>
              <a:ext cx="576064" cy="0"/>
            </a:xfrm>
            <a:prstGeom prst="line">
              <a:avLst/>
            </a:prstGeom>
          </p:spPr>
          <p:style>
            <a:lnRef idx="1">
              <a:schemeClr val="dk1"/>
            </a:lnRef>
            <a:fillRef idx="0">
              <a:schemeClr val="dk1"/>
            </a:fillRef>
            <a:effectRef idx="0">
              <a:schemeClr val="dk1"/>
            </a:effectRef>
            <a:fontRef idx="minor">
              <a:schemeClr val="tx1"/>
            </a:fontRef>
          </p:style>
        </p:cxnSp>
        <p:cxnSp>
          <p:nvCxnSpPr>
            <p:cNvPr id="72" name="直線コネクタ 71"/>
            <p:cNvCxnSpPr/>
            <p:nvPr/>
          </p:nvCxnSpPr>
          <p:spPr>
            <a:xfrm>
              <a:off x="5639804" y="3812558"/>
              <a:ext cx="0" cy="1429127"/>
            </a:xfrm>
            <a:prstGeom prst="line">
              <a:avLst/>
            </a:prstGeom>
          </p:spPr>
          <p:style>
            <a:lnRef idx="1">
              <a:schemeClr val="dk1"/>
            </a:lnRef>
            <a:fillRef idx="0">
              <a:schemeClr val="dk1"/>
            </a:fillRef>
            <a:effectRef idx="0">
              <a:schemeClr val="dk1"/>
            </a:effectRef>
            <a:fontRef idx="minor">
              <a:schemeClr val="tx1"/>
            </a:fontRef>
          </p:style>
        </p:cxnSp>
        <p:cxnSp>
          <p:nvCxnSpPr>
            <p:cNvPr id="73" name="直線コネクタ 72"/>
            <p:cNvCxnSpPr/>
            <p:nvPr/>
          </p:nvCxnSpPr>
          <p:spPr>
            <a:xfrm>
              <a:off x="5639804" y="4100590"/>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74" name="直線コネクタ 73"/>
            <p:cNvCxnSpPr/>
            <p:nvPr/>
          </p:nvCxnSpPr>
          <p:spPr>
            <a:xfrm>
              <a:off x="5639804" y="4388622"/>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75" name="直線コネクタ 74"/>
            <p:cNvCxnSpPr/>
            <p:nvPr/>
          </p:nvCxnSpPr>
          <p:spPr>
            <a:xfrm>
              <a:off x="5639804" y="4676654"/>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76" name="直線コネクタ 75"/>
            <p:cNvCxnSpPr/>
            <p:nvPr/>
          </p:nvCxnSpPr>
          <p:spPr>
            <a:xfrm>
              <a:off x="5639804" y="4964686"/>
              <a:ext cx="288032" cy="0"/>
            </a:xfrm>
            <a:prstGeom prst="line">
              <a:avLst/>
            </a:prstGeom>
          </p:spPr>
          <p:style>
            <a:lnRef idx="1">
              <a:schemeClr val="dk1"/>
            </a:lnRef>
            <a:fillRef idx="0">
              <a:schemeClr val="dk1"/>
            </a:fillRef>
            <a:effectRef idx="0">
              <a:schemeClr val="dk1"/>
            </a:effectRef>
            <a:fontRef idx="minor">
              <a:schemeClr val="tx1"/>
            </a:fontRef>
          </p:style>
        </p:cxnSp>
        <p:sp>
          <p:nvSpPr>
            <p:cNvPr id="77" name="テキスト ボックス 76"/>
            <p:cNvSpPr txBox="1"/>
            <p:nvPr/>
          </p:nvSpPr>
          <p:spPr>
            <a:xfrm>
              <a:off x="4680012" y="3679575"/>
              <a:ext cx="1103808" cy="276999"/>
            </a:xfrm>
            <a:prstGeom prst="rect">
              <a:avLst/>
            </a:prstGeom>
            <a:noFill/>
          </p:spPr>
          <p:txBody>
            <a:bodyPr wrap="square" rtlCol="0">
              <a:spAutoFit/>
            </a:bodyPr>
            <a:lstStyle/>
            <a:p>
              <a:r>
                <a:rPr kumimoji="1" lang="ja-JP" altLang="en-US" sz="1200" dirty="0" smtClean="0"/>
                <a:t>財政課</a:t>
              </a:r>
              <a:endParaRPr kumimoji="1" lang="ja-JP" altLang="en-US" sz="1200" dirty="0"/>
            </a:p>
          </p:txBody>
        </p:sp>
        <p:sp>
          <p:nvSpPr>
            <p:cNvPr id="78" name="テキスト ボックス 77"/>
            <p:cNvSpPr txBox="1"/>
            <p:nvPr/>
          </p:nvSpPr>
          <p:spPr>
            <a:xfrm>
              <a:off x="5927836" y="3679575"/>
              <a:ext cx="1103808" cy="276999"/>
            </a:xfrm>
            <a:prstGeom prst="rect">
              <a:avLst/>
            </a:prstGeom>
            <a:noFill/>
          </p:spPr>
          <p:txBody>
            <a:bodyPr wrap="square" rtlCol="0">
              <a:spAutoFit/>
            </a:bodyPr>
            <a:lstStyle/>
            <a:p>
              <a:r>
                <a:rPr lang="ja-JP" altLang="en-US" sz="1200" dirty="0" smtClean="0"/>
                <a:t>総務</a:t>
              </a:r>
              <a:r>
                <a:rPr lang="en-US" altLang="ja-JP" sz="1200" dirty="0" smtClean="0"/>
                <a:t>G</a:t>
              </a:r>
              <a:r>
                <a:rPr lang="ja-JP" altLang="en-US" sz="1200" dirty="0" smtClean="0"/>
                <a:t>　（</a:t>
              </a:r>
              <a:r>
                <a:rPr lang="en-US" altLang="ja-JP" sz="1200" dirty="0" smtClean="0"/>
                <a:t>7</a:t>
              </a:r>
              <a:r>
                <a:rPr lang="ja-JP" altLang="en-US" sz="1200" dirty="0" smtClean="0"/>
                <a:t>）</a:t>
              </a:r>
              <a:endParaRPr kumimoji="1" lang="ja-JP" altLang="en-US" sz="1200" dirty="0"/>
            </a:p>
          </p:txBody>
        </p:sp>
        <p:sp>
          <p:nvSpPr>
            <p:cNvPr id="79" name="テキスト ボックス 78"/>
            <p:cNvSpPr txBox="1"/>
            <p:nvPr/>
          </p:nvSpPr>
          <p:spPr>
            <a:xfrm>
              <a:off x="5927836" y="3967607"/>
              <a:ext cx="1488480" cy="276999"/>
            </a:xfrm>
            <a:prstGeom prst="rect">
              <a:avLst/>
            </a:prstGeom>
            <a:noFill/>
          </p:spPr>
          <p:txBody>
            <a:bodyPr wrap="square" rtlCol="0">
              <a:spAutoFit/>
            </a:bodyPr>
            <a:lstStyle/>
            <a:p>
              <a:r>
                <a:rPr lang="ja-JP" altLang="en-US" sz="1200" dirty="0" smtClean="0"/>
                <a:t>財政企画</a:t>
              </a:r>
              <a:r>
                <a:rPr lang="en-US" altLang="ja-JP" sz="1200" dirty="0" smtClean="0"/>
                <a:t>G</a:t>
              </a:r>
              <a:r>
                <a:rPr lang="ja-JP" altLang="en-US" sz="1200" dirty="0" smtClean="0"/>
                <a:t>　（</a:t>
              </a:r>
              <a:r>
                <a:rPr lang="en-US" altLang="ja-JP" sz="1200" dirty="0" smtClean="0"/>
                <a:t>6</a:t>
              </a:r>
              <a:r>
                <a:rPr lang="ja-JP" altLang="en-US" sz="1200" dirty="0" smtClean="0"/>
                <a:t>）</a:t>
              </a:r>
              <a:endParaRPr kumimoji="1" lang="ja-JP" altLang="en-US" sz="1200" dirty="0"/>
            </a:p>
          </p:txBody>
        </p:sp>
        <p:sp>
          <p:nvSpPr>
            <p:cNvPr id="80" name="テキスト ボックス 79"/>
            <p:cNvSpPr txBox="1"/>
            <p:nvPr/>
          </p:nvSpPr>
          <p:spPr>
            <a:xfrm>
              <a:off x="5901177" y="4850368"/>
              <a:ext cx="1489656" cy="276999"/>
            </a:xfrm>
            <a:prstGeom prst="rect">
              <a:avLst/>
            </a:prstGeom>
            <a:noFill/>
          </p:spPr>
          <p:txBody>
            <a:bodyPr wrap="square" rtlCol="0">
              <a:spAutoFit/>
            </a:bodyPr>
            <a:lstStyle/>
            <a:p>
              <a:r>
                <a:rPr lang="ja-JP" altLang="en-US" sz="1200" dirty="0" smtClean="0"/>
                <a:t>公債管理</a:t>
              </a:r>
              <a:r>
                <a:rPr lang="en-US" altLang="ja-JP" sz="1200" dirty="0" smtClean="0"/>
                <a:t>G</a:t>
              </a:r>
              <a:r>
                <a:rPr lang="ja-JP" altLang="en-US" sz="1200" dirty="0" smtClean="0"/>
                <a:t>　（</a:t>
              </a:r>
              <a:r>
                <a:rPr lang="en-US" altLang="ja-JP" sz="1200" dirty="0"/>
                <a:t>9</a:t>
              </a:r>
              <a:r>
                <a:rPr lang="ja-JP" altLang="en-US" sz="1200" dirty="0" smtClean="0"/>
                <a:t>）</a:t>
              </a:r>
              <a:endParaRPr kumimoji="1" lang="ja-JP" altLang="en-US" sz="1200" dirty="0"/>
            </a:p>
          </p:txBody>
        </p:sp>
        <p:sp>
          <p:nvSpPr>
            <p:cNvPr id="81" name="テキスト ボックス 80"/>
            <p:cNvSpPr txBox="1"/>
            <p:nvPr/>
          </p:nvSpPr>
          <p:spPr>
            <a:xfrm>
              <a:off x="5927836" y="4567123"/>
              <a:ext cx="1584176" cy="276999"/>
            </a:xfrm>
            <a:prstGeom prst="rect">
              <a:avLst/>
            </a:prstGeom>
            <a:noFill/>
          </p:spPr>
          <p:txBody>
            <a:bodyPr wrap="square" rtlCol="0">
              <a:spAutoFit/>
            </a:bodyPr>
            <a:lstStyle/>
            <a:p>
              <a:r>
                <a:rPr lang="ja-JP" altLang="en-US" sz="1200" dirty="0"/>
                <a:t>財務調査</a:t>
              </a:r>
              <a:r>
                <a:rPr lang="en-US" altLang="ja-JP" sz="1200" dirty="0" smtClean="0"/>
                <a:t>G</a:t>
              </a:r>
              <a:r>
                <a:rPr lang="ja-JP" altLang="en-US" sz="1200" dirty="0" smtClean="0"/>
                <a:t>　（</a:t>
              </a:r>
              <a:r>
                <a:rPr lang="en-US" altLang="ja-JP" sz="1200" dirty="0" smtClean="0"/>
                <a:t>6</a:t>
              </a:r>
              <a:r>
                <a:rPr lang="ja-JP" altLang="en-US" sz="1200" dirty="0" smtClean="0"/>
                <a:t>）</a:t>
              </a:r>
              <a:endParaRPr kumimoji="1" lang="ja-JP" altLang="en-US" sz="1200" dirty="0"/>
            </a:p>
          </p:txBody>
        </p:sp>
        <p:sp>
          <p:nvSpPr>
            <p:cNvPr id="82" name="テキスト ボックス 81"/>
            <p:cNvSpPr txBox="1"/>
            <p:nvPr/>
          </p:nvSpPr>
          <p:spPr>
            <a:xfrm>
              <a:off x="5926660" y="4284039"/>
              <a:ext cx="1103808" cy="276999"/>
            </a:xfrm>
            <a:prstGeom prst="rect">
              <a:avLst/>
            </a:prstGeom>
            <a:noFill/>
          </p:spPr>
          <p:txBody>
            <a:bodyPr wrap="square" rtlCol="0">
              <a:spAutoFit/>
            </a:bodyPr>
            <a:lstStyle/>
            <a:p>
              <a:r>
                <a:rPr lang="ja-JP" altLang="en-US" sz="1200" dirty="0"/>
                <a:t>交付税</a:t>
              </a:r>
              <a:r>
                <a:rPr lang="en-US" altLang="ja-JP" sz="1200" dirty="0" smtClean="0"/>
                <a:t>G</a:t>
              </a:r>
              <a:r>
                <a:rPr lang="ja-JP" altLang="en-US" sz="1200" dirty="0" smtClean="0"/>
                <a:t>　（</a:t>
              </a:r>
              <a:r>
                <a:rPr lang="en-US" altLang="ja-JP" sz="1200" dirty="0" smtClean="0"/>
                <a:t>6</a:t>
              </a:r>
              <a:r>
                <a:rPr lang="ja-JP" altLang="en-US" sz="1200" dirty="0" smtClean="0"/>
                <a:t>）</a:t>
              </a:r>
              <a:endParaRPr kumimoji="1" lang="ja-JP" altLang="en-US" sz="1200" dirty="0"/>
            </a:p>
          </p:txBody>
        </p:sp>
        <p:cxnSp>
          <p:nvCxnSpPr>
            <p:cNvPr id="83" name="直線コネクタ 82"/>
            <p:cNvCxnSpPr/>
            <p:nvPr/>
          </p:nvCxnSpPr>
          <p:spPr>
            <a:xfrm>
              <a:off x="5616116" y="5241685"/>
              <a:ext cx="288032" cy="0"/>
            </a:xfrm>
            <a:prstGeom prst="line">
              <a:avLst/>
            </a:prstGeom>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5901177" y="5129559"/>
              <a:ext cx="1489656" cy="276999"/>
            </a:xfrm>
            <a:prstGeom prst="rect">
              <a:avLst/>
            </a:prstGeom>
            <a:noFill/>
          </p:spPr>
          <p:txBody>
            <a:bodyPr wrap="square" rtlCol="0">
              <a:spAutoFit/>
            </a:bodyPr>
            <a:lstStyle/>
            <a:p>
              <a:r>
                <a:rPr lang="ja-JP" altLang="en-US" sz="1200" dirty="0" smtClean="0"/>
                <a:t>公債企画</a:t>
              </a:r>
              <a:r>
                <a:rPr lang="en-US" altLang="ja-JP" sz="1200" dirty="0" smtClean="0"/>
                <a:t>G</a:t>
              </a:r>
              <a:r>
                <a:rPr lang="ja-JP" altLang="en-US" sz="1200" dirty="0" smtClean="0"/>
                <a:t>　（</a:t>
              </a:r>
              <a:r>
                <a:rPr lang="en-US" altLang="ja-JP" sz="1200" dirty="0"/>
                <a:t>8</a:t>
              </a:r>
              <a:r>
                <a:rPr lang="ja-JP" altLang="en-US" sz="1200" dirty="0" smtClean="0"/>
                <a:t>）</a:t>
              </a:r>
              <a:endParaRPr kumimoji="1" lang="ja-JP" altLang="en-US" sz="1200" dirty="0"/>
            </a:p>
          </p:txBody>
        </p:sp>
        <p:sp>
          <p:nvSpPr>
            <p:cNvPr id="85" name="正方形/長方形 84"/>
            <p:cNvSpPr/>
            <p:nvPr/>
          </p:nvSpPr>
          <p:spPr>
            <a:xfrm>
              <a:off x="5904148" y="5127367"/>
              <a:ext cx="1268517" cy="27919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86" name="直線コネクタ 85"/>
            <p:cNvCxnSpPr/>
            <p:nvPr/>
          </p:nvCxnSpPr>
          <p:spPr>
            <a:xfrm>
              <a:off x="1367644" y="5684766"/>
              <a:ext cx="576064" cy="0"/>
            </a:xfrm>
            <a:prstGeom prst="line">
              <a:avLst/>
            </a:prstGeom>
          </p:spPr>
          <p:style>
            <a:lnRef idx="1">
              <a:schemeClr val="dk1"/>
            </a:lnRef>
            <a:fillRef idx="0">
              <a:schemeClr val="dk1"/>
            </a:fillRef>
            <a:effectRef idx="0">
              <a:schemeClr val="dk1"/>
            </a:effectRef>
            <a:fontRef idx="minor">
              <a:schemeClr val="tx1"/>
            </a:fontRef>
          </p:style>
        </p:cxnSp>
        <p:cxnSp>
          <p:nvCxnSpPr>
            <p:cNvPr id="87" name="直線コネクタ 86"/>
            <p:cNvCxnSpPr/>
            <p:nvPr/>
          </p:nvCxnSpPr>
          <p:spPr>
            <a:xfrm>
              <a:off x="1655676" y="5684766"/>
              <a:ext cx="0" cy="864096"/>
            </a:xfrm>
            <a:prstGeom prst="line">
              <a:avLst/>
            </a:prstGeom>
          </p:spPr>
          <p:style>
            <a:lnRef idx="1">
              <a:schemeClr val="dk1"/>
            </a:lnRef>
            <a:fillRef idx="0">
              <a:schemeClr val="dk1"/>
            </a:fillRef>
            <a:effectRef idx="0">
              <a:schemeClr val="dk1"/>
            </a:effectRef>
            <a:fontRef idx="minor">
              <a:schemeClr val="tx1"/>
            </a:fontRef>
          </p:style>
        </p:cxnSp>
        <p:cxnSp>
          <p:nvCxnSpPr>
            <p:cNvPr id="88" name="直線コネクタ 87"/>
            <p:cNvCxnSpPr/>
            <p:nvPr/>
          </p:nvCxnSpPr>
          <p:spPr>
            <a:xfrm>
              <a:off x="1655676" y="5972798"/>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a:off x="1655676" y="6260830"/>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90" name="直線コネクタ 89"/>
            <p:cNvCxnSpPr/>
            <p:nvPr/>
          </p:nvCxnSpPr>
          <p:spPr>
            <a:xfrm>
              <a:off x="1655676" y="6548862"/>
              <a:ext cx="288032" cy="0"/>
            </a:xfrm>
            <a:prstGeom prst="line">
              <a:avLst/>
            </a:prstGeom>
          </p:spPr>
          <p:style>
            <a:lnRef idx="1">
              <a:schemeClr val="dk1"/>
            </a:lnRef>
            <a:fillRef idx="0">
              <a:schemeClr val="dk1"/>
            </a:fillRef>
            <a:effectRef idx="0">
              <a:schemeClr val="dk1"/>
            </a:effectRef>
            <a:fontRef idx="minor">
              <a:schemeClr val="tx1"/>
            </a:fontRef>
          </p:style>
        </p:cxnSp>
        <p:sp>
          <p:nvSpPr>
            <p:cNvPr id="91" name="テキスト ボックス 90"/>
            <p:cNvSpPr txBox="1"/>
            <p:nvPr/>
          </p:nvSpPr>
          <p:spPr>
            <a:xfrm>
              <a:off x="695884" y="5551783"/>
              <a:ext cx="1103808" cy="276999"/>
            </a:xfrm>
            <a:prstGeom prst="rect">
              <a:avLst/>
            </a:prstGeom>
            <a:noFill/>
          </p:spPr>
          <p:txBody>
            <a:bodyPr wrap="square" rtlCol="0">
              <a:spAutoFit/>
            </a:bodyPr>
            <a:lstStyle/>
            <a:p>
              <a:r>
                <a:rPr lang="ja-JP" altLang="en-US" sz="1200" dirty="0"/>
                <a:t>会計局</a:t>
              </a:r>
              <a:endParaRPr kumimoji="1" lang="ja-JP" altLang="en-US" sz="1200" dirty="0"/>
            </a:p>
          </p:txBody>
        </p:sp>
        <p:sp>
          <p:nvSpPr>
            <p:cNvPr id="92" name="テキスト ボックス 91"/>
            <p:cNvSpPr txBox="1"/>
            <p:nvPr/>
          </p:nvSpPr>
          <p:spPr>
            <a:xfrm>
              <a:off x="1943708" y="5551783"/>
              <a:ext cx="1584176" cy="276999"/>
            </a:xfrm>
            <a:prstGeom prst="rect">
              <a:avLst/>
            </a:prstGeom>
            <a:noFill/>
          </p:spPr>
          <p:txBody>
            <a:bodyPr wrap="square" rtlCol="0">
              <a:spAutoFit/>
            </a:bodyPr>
            <a:lstStyle/>
            <a:p>
              <a:r>
                <a:rPr lang="ja-JP" altLang="en-US" sz="1200" dirty="0" smtClean="0"/>
                <a:t>総務・資金</a:t>
              </a:r>
              <a:r>
                <a:rPr lang="en-US" altLang="ja-JP" sz="1200" dirty="0" smtClean="0"/>
                <a:t>G</a:t>
              </a:r>
              <a:r>
                <a:rPr lang="ja-JP" altLang="en-US" sz="1200" dirty="0" smtClean="0"/>
                <a:t>　（</a:t>
              </a:r>
              <a:r>
                <a:rPr lang="en-US" altLang="ja-JP" sz="1200" dirty="0"/>
                <a:t>10</a:t>
              </a:r>
              <a:r>
                <a:rPr lang="ja-JP" altLang="en-US" sz="1200" dirty="0" smtClean="0"/>
                <a:t>）</a:t>
              </a:r>
              <a:endParaRPr kumimoji="1" lang="ja-JP" altLang="en-US" sz="1200" dirty="0"/>
            </a:p>
          </p:txBody>
        </p:sp>
        <p:sp>
          <p:nvSpPr>
            <p:cNvPr id="93" name="テキスト ボックス 92"/>
            <p:cNvSpPr txBox="1"/>
            <p:nvPr/>
          </p:nvSpPr>
          <p:spPr>
            <a:xfrm>
              <a:off x="1943708" y="5828782"/>
              <a:ext cx="1728192" cy="276999"/>
            </a:xfrm>
            <a:prstGeom prst="rect">
              <a:avLst/>
            </a:prstGeom>
            <a:noFill/>
          </p:spPr>
          <p:txBody>
            <a:bodyPr wrap="square" rtlCol="0">
              <a:spAutoFit/>
            </a:bodyPr>
            <a:lstStyle/>
            <a:p>
              <a:r>
                <a:rPr lang="ja-JP" altLang="en-US" sz="1200" dirty="0" smtClean="0"/>
                <a:t>国費・財務</a:t>
              </a:r>
              <a:r>
                <a:rPr lang="en-US" altLang="ja-JP" sz="1200" dirty="0" smtClean="0"/>
                <a:t>G</a:t>
              </a:r>
              <a:r>
                <a:rPr lang="ja-JP" altLang="en-US" sz="1200" dirty="0" smtClean="0"/>
                <a:t>　（</a:t>
              </a:r>
              <a:r>
                <a:rPr lang="en-US" altLang="ja-JP" sz="1200" dirty="0"/>
                <a:t>10</a:t>
              </a:r>
              <a:r>
                <a:rPr lang="ja-JP" altLang="en-US" sz="1200" dirty="0" smtClean="0"/>
                <a:t>）</a:t>
              </a:r>
              <a:endParaRPr kumimoji="1" lang="ja-JP" altLang="en-US" sz="1200" dirty="0"/>
            </a:p>
          </p:txBody>
        </p:sp>
        <p:sp>
          <p:nvSpPr>
            <p:cNvPr id="94" name="テキスト ボックス 93"/>
            <p:cNvSpPr txBox="1"/>
            <p:nvPr/>
          </p:nvSpPr>
          <p:spPr>
            <a:xfrm>
              <a:off x="1943708" y="6127847"/>
              <a:ext cx="1584176" cy="276999"/>
            </a:xfrm>
            <a:prstGeom prst="rect">
              <a:avLst/>
            </a:prstGeom>
            <a:noFill/>
          </p:spPr>
          <p:txBody>
            <a:bodyPr wrap="square" rtlCol="0">
              <a:spAutoFit/>
            </a:bodyPr>
            <a:lstStyle/>
            <a:p>
              <a:r>
                <a:rPr lang="ja-JP" altLang="en-US" sz="1200" dirty="0" smtClean="0"/>
                <a:t>検査・指導</a:t>
              </a:r>
              <a:r>
                <a:rPr lang="en-US" altLang="ja-JP" sz="1200" dirty="0" smtClean="0"/>
                <a:t>G</a:t>
              </a:r>
              <a:r>
                <a:rPr lang="ja-JP" altLang="en-US" sz="1200" dirty="0" smtClean="0"/>
                <a:t>　（</a:t>
              </a:r>
              <a:r>
                <a:rPr lang="en-US" altLang="ja-JP" sz="1200" dirty="0" smtClean="0"/>
                <a:t>14</a:t>
              </a:r>
              <a:r>
                <a:rPr lang="ja-JP" altLang="en-US" sz="1200" dirty="0" smtClean="0"/>
                <a:t>）</a:t>
              </a:r>
              <a:endParaRPr kumimoji="1" lang="ja-JP" altLang="en-US" sz="1200" dirty="0"/>
            </a:p>
          </p:txBody>
        </p:sp>
        <p:sp>
          <p:nvSpPr>
            <p:cNvPr id="95" name="テキスト ボックス 94"/>
            <p:cNvSpPr txBox="1"/>
            <p:nvPr/>
          </p:nvSpPr>
          <p:spPr>
            <a:xfrm>
              <a:off x="1943708" y="6404846"/>
              <a:ext cx="1728192" cy="276999"/>
            </a:xfrm>
            <a:prstGeom prst="rect">
              <a:avLst/>
            </a:prstGeom>
            <a:noFill/>
          </p:spPr>
          <p:txBody>
            <a:bodyPr wrap="square" rtlCol="0">
              <a:spAutoFit/>
            </a:bodyPr>
            <a:lstStyle/>
            <a:p>
              <a:r>
                <a:rPr lang="ja-JP" altLang="en-US" sz="1200" dirty="0"/>
                <a:t>新公会計制度</a:t>
              </a:r>
              <a:r>
                <a:rPr lang="en-US" altLang="ja-JP" sz="1200" dirty="0" smtClean="0"/>
                <a:t>G</a:t>
              </a:r>
              <a:r>
                <a:rPr lang="ja-JP" altLang="en-US" sz="1200" dirty="0" smtClean="0"/>
                <a:t>　（</a:t>
              </a:r>
              <a:r>
                <a:rPr lang="en-US" altLang="ja-JP" sz="1200" dirty="0" smtClean="0"/>
                <a:t>6</a:t>
              </a:r>
              <a:r>
                <a:rPr lang="ja-JP" altLang="en-US" sz="1200" dirty="0" smtClean="0"/>
                <a:t>）</a:t>
              </a:r>
              <a:endParaRPr kumimoji="1" lang="ja-JP" altLang="en-US" sz="1200" dirty="0"/>
            </a:p>
          </p:txBody>
        </p:sp>
        <p:cxnSp>
          <p:nvCxnSpPr>
            <p:cNvPr id="96" name="直線コネクタ 95"/>
            <p:cNvCxnSpPr/>
            <p:nvPr/>
          </p:nvCxnSpPr>
          <p:spPr>
            <a:xfrm>
              <a:off x="5351772" y="5684766"/>
              <a:ext cx="576064" cy="0"/>
            </a:xfrm>
            <a:prstGeom prst="line">
              <a:avLst/>
            </a:prstGeom>
          </p:spPr>
          <p:style>
            <a:lnRef idx="1">
              <a:schemeClr val="dk1"/>
            </a:lnRef>
            <a:fillRef idx="0">
              <a:schemeClr val="dk1"/>
            </a:fillRef>
            <a:effectRef idx="0">
              <a:schemeClr val="dk1"/>
            </a:effectRef>
            <a:fontRef idx="minor">
              <a:schemeClr val="tx1"/>
            </a:fontRef>
          </p:style>
        </p:cxnSp>
        <p:cxnSp>
          <p:nvCxnSpPr>
            <p:cNvPr id="97" name="直線コネクタ 96"/>
            <p:cNvCxnSpPr/>
            <p:nvPr/>
          </p:nvCxnSpPr>
          <p:spPr>
            <a:xfrm>
              <a:off x="5639804" y="5684766"/>
              <a:ext cx="0" cy="864096"/>
            </a:xfrm>
            <a:prstGeom prst="line">
              <a:avLst/>
            </a:prstGeom>
          </p:spPr>
          <p:style>
            <a:lnRef idx="1">
              <a:schemeClr val="dk1"/>
            </a:lnRef>
            <a:fillRef idx="0">
              <a:schemeClr val="dk1"/>
            </a:fillRef>
            <a:effectRef idx="0">
              <a:schemeClr val="dk1"/>
            </a:effectRef>
            <a:fontRef idx="minor">
              <a:schemeClr val="tx1"/>
            </a:fontRef>
          </p:style>
        </p:cxnSp>
        <p:cxnSp>
          <p:nvCxnSpPr>
            <p:cNvPr id="98" name="直線コネクタ 97"/>
            <p:cNvCxnSpPr/>
            <p:nvPr/>
          </p:nvCxnSpPr>
          <p:spPr>
            <a:xfrm>
              <a:off x="5639804" y="5972798"/>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99" name="直線コネクタ 98"/>
            <p:cNvCxnSpPr/>
            <p:nvPr/>
          </p:nvCxnSpPr>
          <p:spPr>
            <a:xfrm>
              <a:off x="5639804" y="6260830"/>
              <a:ext cx="288032" cy="0"/>
            </a:xfrm>
            <a:prstGeom prst="line">
              <a:avLst/>
            </a:prstGeom>
          </p:spPr>
          <p:style>
            <a:lnRef idx="1">
              <a:schemeClr val="dk1"/>
            </a:lnRef>
            <a:fillRef idx="0">
              <a:schemeClr val="dk1"/>
            </a:fillRef>
            <a:effectRef idx="0">
              <a:schemeClr val="dk1"/>
            </a:effectRef>
            <a:fontRef idx="minor">
              <a:schemeClr val="tx1"/>
            </a:fontRef>
          </p:style>
        </p:cxnSp>
        <p:cxnSp>
          <p:nvCxnSpPr>
            <p:cNvPr id="100" name="直線コネクタ 99"/>
            <p:cNvCxnSpPr/>
            <p:nvPr/>
          </p:nvCxnSpPr>
          <p:spPr>
            <a:xfrm>
              <a:off x="5639804" y="6548862"/>
              <a:ext cx="288032" cy="0"/>
            </a:xfrm>
            <a:prstGeom prst="line">
              <a:avLst/>
            </a:prstGeom>
          </p:spPr>
          <p:style>
            <a:lnRef idx="1">
              <a:schemeClr val="dk1"/>
            </a:lnRef>
            <a:fillRef idx="0">
              <a:schemeClr val="dk1"/>
            </a:fillRef>
            <a:effectRef idx="0">
              <a:schemeClr val="dk1"/>
            </a:effectRef>
            <a:fontRef idx="minor">
              <a:schemeClr val="tx1"/>
            </a:fontRef>
          </p:style>
        </p:cxnSp>
        <p:sp>
          <p:nvSpPr>
            <p:cNvPr id="101" name="テキスト ボックス 100"/>
            <p:cNvSpPr txBox="1"/>
            <p:nvPr/>
          </p:nvSpPr>
          <p:spPr>
            <a:xfrm>
              <a:off x="4680012" y="5551783"/>
              <a:ext cx="1103808" cy="276999"/>
            </a:xfrm>
            <a:prstGeom prst="rect">
              <a:avLst/>
            </a:prstGeom>
            <a:noFill/>
          </p:spPr>
          <p:txBody>
            <a:bodyPr wrap="square" rtlCol="0">
              <a:spAutoFit/>
            </a:bodyPr>
            <a:lstStyle/>
            <a:p>
              <a:r>
                <a:rPr lang="ja-JP" altLang="en-US" sz="1200" dirty="0"/>
                <a:t>会計局</a:t>
              </a:r>
              <a:endParaRPr kumimoji="1" lang="ja-JP" altLang="en-US" sz="1200" dirty="0"/>
            </a:p>
          </p:txBody>
        </p:sp>
        <p:sp>
          <p:nvSpPr>
            <p:cNvPr id="102" name="テキスト ボックス 101"/>
            <p:cNvSpPr txBox="1"/>
            <p:nvPr/>
          </p:nvSpPr>
          <p:spPr>
            <a:xfrm>
              <a:off x="5927836" y="5551783"/>
              <a:ext cx="1584176" cy="276999"/>
            </a:xfrm>
            <a:prstGeom prst="rect">
              <a:avLst/>
            </a:prstGeom>
            <a:noFill/>
          </p:spPr>
          <p:txBody>
            <a:bodyPr wrap="square" rtlCol="0">
              <a:spAutoFit/>
            </a:bodyPr>
            <a:lstStyle/>
            <a:p>
              <a:r>
                <a:rPr lang="ja-JP" altLang="en-US" sz="1200" dirty="0" smtClean="0"/>
                <a:t>総務</a:t>
              </a:r>
              <a:r>
                <a:rPr lang="en-US" altLang="ja-JP" sz="1200" dirty="0" smtClean="0"/>
                <a:t>G</a:t>
              </a:r>
              <a:r>
                <a:rPr lang="ja-JP" altLang="en-US" sz="1200" dirty="0" smtClean="0"/>
                <a:t>　（</a:t>
              </a:r>
              <a:r>
                <a:rPr lang="en-US" altLang="ja-JP" sz="1200" dirty="0" smtClean="0"/>
                <a:t>7</a:t>
              </a:r>
              <a:r>
                <a:rPr lang="ja-JP" altLang="en-US" sz="1200" dirty="0" smtClean="0"/>
                <a:t>）</a:t>
              </a:r>
              <a:endParaRPr kumimoji="1" lang="ja-JP" altLang="en-US" sz="1200" dirty="0"/>
            </a:p>
          </p:txBody>
        </p:sp>
        <p:sp>
          <p:nvSpPr>
            <p:cNvPr id="103" name="テキスト ボックス 102"/>
            <p:cNvSpPr txBox="1"/>
            <p:nvPr/>
          </p:nvSpPr>
          <p:spPr>
            <a:xfrm>
              <a:off x="5927836" y="5828782"/>
              <a:ext cx="1728192" cy="276999"/>
            </a:xfrm>
            <a:prstGeom prst="rect">
              <a:avLst/>
            </a:prstGeom>
            <a:noFill/>
          </p:spPr>
          <p:txBody>
            <a:bodyPr wrap="square" rtlCol="0">
              <a:spAutoFit/>
            </a:bodyPr>
            <a:lstStyle/>
            <a:p>
              <a:r>
                <a:rPr lang="ja-JP" altLang="en-US" sz="1200" dirty="0" smtClean="0"/>
                <a:t>国費・財務</a:t>
              </a:r>
              <a:r>
                <a:rPr lang="en-US" altLang="ja-JP" sz="1200" dirty="0" smtClean="0"/>
                <a:t>G</a:t>
              </a:r>
              <a:r>
                <a:rPr lang="ja-JP" altLang="en-US" sz="1200" dirty="0" smtClean="0"/>
                <a:t>　（</a:t>
              </a:r>
              <a:r>
                <a:rPr lang="en-US" altLang="ja-JP" sz="1200" dirty="0"/>
                <a:t>9</a:t>
              </a:r>
              <a:r>
                <a:rPr lang="ja-JP" altLang="en-US" sz="1200" dirty="0" smtClean="0"/>
                <a:t>）</a:t>
              </a:r>
              <a:endParaRPr kumimoji="1" lang="ja-JP" altLang="en-US" sz="1200" dirty="0"/>
            </a:p>
          </p:txBody>
        </p:sp>
        <p:sp>
          <p:nvSpPr>
            <p:cNvPr id="104" name="テキスト ボックス 103"/>
            <p:cNvSpPr txBox="1"/>
            <p:nvPr/>
          </p:nvSpPr>
          <p:spPr>
            <a:xfrm>
              <a:off x="5927836" y="6127847"/>
              <a:ext cx="1584176" cy="276999"/>
            </a:xfrm>
            <a:prstGeom prst="rect">
              <a:avLst/>
            </a:prstGeom>
            <a:noFill/>
          </p:spPr>
          <p:txBody>
            <a:bodyPr wrap="square" rtlCol="0">
              <a:spAutoFit/>
            </a:bodyPr>
            <a:lstStyle/>
            <a:p>
              <a:r>
                <a:rPr lang="ja-JP" altLang="en-US" sz="1200" dirty="0" smtClean="0"/>
                <a:t>検査・指導</a:t>
              </a:r>
              <a:r>
                <a:rPr lang="en-US" altLang="ja-JP" sz="1200" dirty="0" smtClean="0"/>
                <a:t>G</a:t>
              </a:r>
              <a:r>
                <a:rPr lang="ja-JP" altLang="en-US" sz="1200" dirty="0" smtClean="0"/>
                <a:t>　（</a:t>
              </a:r>
              <a:r>
                <a:rPr lang="en-US" altLang="ja-JP" sz="1200" dirty="0" smtClean="0"/>
                <a:t>14</a:t>
              </a:r>
              <a:r>
                <a:rPr lang="ja-JP" altLang="en-US" sz="1200" dirty="0" smtClean="0"/>
                <a:t>）</a:t>
              </a:r>
              <a:endParaRPr kumimoji="1" lang="ja-JP" altLang="en-US" sz="1200" dirty="0"/>
            </a:p>
          </p:txBody>
        </p:sp>
        <p:sp>
          <p:nvSpPr>
            <p:cNvPr id="105" name="テキスト ボックス 104"/>
            <p:cNvSpPr txBox="1"/>
            <p:nvPr/>
          </p:nvSpPr>
          <p:spPr>
            <a:xfrm>
              <a:off x="5927836" y="6404846"/>
              <a:ext cx="1728192" cy="276999"/>
            </a:xfrm>
            <a:prstGeom prst="rect">
              <a:avLst/>
            </a:prstGeom>
            <a:noFill/>
          </p:spPr>
          <p:txBody>
            <a:bodyPr wrap="square" rtlCol="0">
              <a:spAutoFit/>
            </a:bodyPr>
            <a:lstStyle/>
            <a:p>
              <a:r>
                <a:rPr lang="ja-JP" altLang="en-US" sz="1200" dirty="0"/>
                <a:t>新公会計制度</a:t>
              </a:r>
              <a:r>
                <a:rPr lang="en-US" altLang="ja-JP" sz="1200" dirty="0" smtClean="0"/>
                <a:t>G</a:t>
              </a:r>
              <a:r>
                <a:rPr lang="ja-JP" altLang="en-US" sz="1200" dirty="0" smtClean="0"/>
                <a:t>　（</a:t>
              </a:r>
              <a:r>
                <a:rPr lang="en-US" altLang="ja-JP" sz="1200" dirty="0" smtClean="0"/>
                <a:t>6</a:t>
              </a:r>
              <a:r>
                <a:rPr lang="ja-JP" altLang="en-US" sz="1200" dirty="0" smtClean="0"/>
                <a:t>）</a:t>
              </a:r>
              <a:endParaRPr kumimoji="1" lang="ja-JP" altLang="en-US" sz="1200" dirty="0"/>
            </a:p>
          </p:txBody>
        </p:sp>
        <p:cxnSp>
          <p:nvCxnSpPr>
            <p:cNvPr id="106" name="直線矢印コネクタ 105"/>
            <p:cNvCxnSpPr/>
            <p:nvPr/>
          </p:nvCxnSpPr>
          <p:spPr>
            <a:xfrm flipV="1">
              <a:off x="3383868" y="5280308"/>
              <a:ext cx="2376264" cy="405676"/>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107" name="直線矢印コネクタ 106"/>
            <p:cNvCxnSpPr/>
            <p:nvPr/>
          </p:nvCxnSpPr>
          <p:spPr>
            <a:xfrm>
              <a:off x="2931414" y="4374830"/>
              <a:ext cx="2969763" cy="475538"/>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108" name="直線矢印コネクタ 107"/>
            <p:cNvCxnSpPr/>
            <p:nvPr/>
          </p:nvCxnSpPr>
          <p:spPr>
            <a:xfrm>
              <a:off x="2931414" y="4395739"/>
              <a:ext cx="2852406" cy="73382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109" name="フリーフォーム 108"/>
            <p:cNvSpPr/>
            <p:nvPr/>
          </p:nvSpPr>
          <p:spPr>
            <a:xfrm>
              <a:off x="3412590" y="5514835"/>
              <a:ext cx="2573383" cy="171149"/>
            </a:xfrm>
            <a:custGeom>
              <a:avLst/>
              <a:gdLst>
                <a:gd name="connsiteX0" fmla="*/ 0 w 2573383"/>
                <a:gd name="connsiteY0" fmla="*/ 171149 h 171149"/>
                <a:gd name="connsiteX1" fmla="*/ 1463040 w 2573383"/>
                <a:gd name="connsiteY1" fmla="*/ 1332 h 171149"/>
                <a:gd name="connsiteX2" fmla="*/ 2573383 w 2573383"/>
                <a:gd name="connsiteY2" fmla="*/ 105835 h 171149"/>
              </a:gdLst>
              <a:ahLst/>
              <a:cxnLst>
                <a:cxn ang="0">
                  <a:pos x="connsiteX0" y="connsiteY0"/>
                </a:cxn>
                <a:cxn ang="0">
                  <a:pos x="connsiteX1" y="connsiteY1"/>
                </a:cxn>
                <a:cxn ang="0">
                  <a:pos x="connsiteX2" y="connsiteY2"/>
                </a:cxn>
              </a:cxnLst>
              <a:rect l="l" t="t" r="r" b="b"/>
              <a:pathLst>
                <a:path w="2573383" h="171149">
                  <a:moveTo>
                    <a:pt x="0" y="171149"/>
                  </a:moveTo>
                  <a:cubicBezTo>
                    <a:pt x="517071" y="91683"/>
                    <a:pt x="1034143" y="12218"/>
                    <a:pt x="1463040" y="1332"/>
                  </a:cubicBezTo>
                  <a:cubicBezTo>
                    <a:pt x="1891937" y="-9554"/>
                    <a:pt x="2232660" y="48140"/>
                    <a:pt x="2573383" y="105835"/>
                  </a:cubicBezTo>
                </a:path>
              </a:pathLst>
            </a:custGeom>
            <a:ln w="19050">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0" name="四角形吹き出し 109"/>
            <p:cNvSpPr/>
            <p:nvPr/>
          </p:nvSpPr>
          <p:spPr>
            <a:xfrm>
              <a:off x="7437745" y="4893037"/>
              <a:ext cx="1540302" cy="935745"/>
            </a:xfrm>
            <a:prstGeom prst="wedgeRectCallout">
              <a:avLst>
                <a:gd name="adj1" fmla="val -65969"/>
                <a:gd name="adj2" fmla="val -13809"/>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smtClean="0">
                  <a:solidFill>
                    <a:schemeClr val="tx1"/>
                  </a:solidFill>
                </a:rPr>
                <a:t>府債発行時の金利（長期／短期）の複合活用による公債費の抑制、資金の効率的な運用を行う</a:t>
              </a:r>
              <a:endParaRPr kumimoji="1" lang="ja-JP" altLang="en-US" sz="1100" dirty="0">
                <a:solidFill>
                  <a:schemeClr val="tx1"/>
                </a:solidFill>
              </a:endParaRPr>
            </a:p>
          </p:txBody>
        </p:sp>
        <p:sp>
          <p:nvSpPr>
            <p:cNvPr id="111" name="正方形/長方形 110"/>
            <p:cNvSpPr/>
            <p:nvPr/>
          </p:nvSpPr>
          <p:spPr>
            <a:xfrm>
              <a:off x="4680012" y="3920017"/>
              <a:ext cx="519694" cy="276999"/>
            </a:xfrm>
            <a:prstGeom prst="rect">
              <a:avLst/>
            </a:prstGeom>
          </p:spPr>
          <p:txBody>
            <a:bodyPr wrap="none">
              <a:spAutoFit/>
            </a:bodyPr>
            <a:lstStyle/>
            <a:p>
              <a:r>
                <a:rPr lang="ja-JP" altLang="en-US" sz="1200" dirty="0"/>
                <a:t>　</a:t>
              </a:r>
              <a:r>
                <a:rPr lang="ja-JP" altLang="en-US" sz="1200" dirty="0" smtClean="0"/>
                <a:t>（</a:t>
              </a:r>
              <a:r>
                <a:rPr lang="en-US" altLang="ja-JP" sz="1200" dirty="0"/>
                <a:t>2</a:t>
              </a:r>
              <a:r>
                <a:rPr lang="ja-JP" altLang="en-US" sz="1200" dirty="0" smtClean="0"/>
                <a:t>）</a:t>
              </a:r>
              <a:endParaRPr lang="ja-JP" altLang="en-US" sz="1200" dirty="0"/>
            </a:p>
          </p:txBody>
        </p:sp>
        <p:sp>
          <p:nvSpPr>
            <p:cNvPr id="112" name="正方形/長方形 111"/>
            <p:cNvSpPr/>
            <p:nvPr/>
          </p:nvSpPr>
          <p:spPr>
            <a:xfrm>
              <a:off x="719572" y="3898459"/>
              <a:ext cx="519694" cy="276999"/>
            </a:xfrm>
            <a:prstGeom prst="rect">
              <a:avLst/>
            </a:prstGeom>
          </p:spPr>
          <p:txBody>
            <a:bodyPr wrap="none">
              <a:spAutoFit/>
            </a:bodyPr>
            <a:lstStyle/>
            <a:p>
              <a:r>
                <a:rPr lang="ja-JP" altLang="en-US" sz="1200" dirty="0"/>
                <a:t>　</a:t>
              </a:r>
              <a:r>
                <a:rPr lang="ja-JP" altLang="en-US" sz="1200" dirty="0" smtClean="0"/>
                <a:t>（</a:t>
              </a:r>
              <a:r>
                <a:rPr lang="en-US" altLang="ja-JP" sz="1200" dirty="0"/>
                <a:t>2</a:t>
              </a:r>
              <a:r>
                <a:rPr lang="ja-JP" altLang="en-US" sz="1200" dirty="0" smtClean="0"/>
                <a:t>）</a:t>
              </a:r>
              <a:endParaRPr lang="ja-JP" altLang="en-US" sz="1200" dirty="0"/>
            </a:p>
          </p:txBody>
        </p:sp>
        <p:sp>
          <p:nvSpPr>
            <p:cNvPr id="113" name="正方形/長方形 112"/>
            <p:cNvSpPr/>
            <p:nvPr/>
          </p:nvSpPr>
          <p:spPr>
            <a:xfrm>
              <a:off x="4680012" y="5803258"/>
              <a:ext cx="519694" cy="276999"/>
            </a:xfrm>
            <a:prstGeom prst="rect">
              <a:avLst/>
            </a:prstGeom>
          </p:spPr>
          <p:txBody>
            <a:bodyPr wrap="none">
              <a:spAutoFit/>
            </a:bodyPr>
            <a:lstStyle/>
            <a:p>
              <a:r>
                <a:rPr lang="ja-JP" altLang="en-US" sz="1200" dirty="0"/>
                <a:t>　</a:t>
              </a:r>
              <a:r>
                <a:rPr lang="ja-JP" altLang="en-US" sz="1200" dirty="0" smtClean="0"/>
                <a:t>（</a:t>
              </a:r>
              <a:r>
                <a:rPr lang="en-US" altLang="ja-JP" sz="1200" dirty="0" smtClean="0"/>
                <a:t>1</a:t>
              </a:r>
              <a:r>
                <a:rPr lang="ja-JP" altLang="en-US" sz="1200" dirty="0" smtClean="0"/>
                <a:t>）</a:t>
              </a:r>
              <a:endParaRPr lang="ja-JP" altLang="en-US" sz="1200" dirty="0"/>
            </a:p>
          </p:txBody>
        </p:sp>
        <p:sp>
          <p:nvSpPr>
            <p:cNvPr id="114" name="正方形/長方形 113"/>
            <p:cNvSpPr/>
            <p:nvPr/>
          </p:nvSpPr>
          <p:spPr>
            <a:xfrm>
              <a:off x="719572" y="5803258"/>
              <a:ext cx="519694" cy="276999"/>
            </a:xfrm>
            <a:prstGeom prst="rect">
              <a:avLst/>
            </a:prstGeom>
          </p:spPr>
          <p:txBody>
            <a:bodyPr wrap="none">
              <a:spAutoFit/>
            </a:bodyPr>
            <a:lstStyle/>
            <a:p>
              <a:r>
                <a:rPr lang="ja-JP" altLang="en-US" sz="1200" dirty="0"/>
                <a:t>　</a:t>
              </a:r>
              <a:r>
                <a:rPr lang="ja-JP" altLang="en-US" sz="1200" dirty="0" smtClean="0"/>
                <a:t>（</a:t>
              </a:r>
              <a:r>
                <a:rPr lang="en-US" altLang="ja-JP" sz="1200" dirty="0" smtClean="0"/>
                <a:t>1</a:t>
              </a:r>
              <a:r>
                <a:rPr lang="ja-JP" altLang="en-US" sz="1200" dirty="0" smtClean="0"/>
                <a:t>）</a:t>
              </a:r>
              <a:endParaRPr lang="ja-JP" altLang="en-US" sz="1200" dirty="0"/>
            </a:p>
          </p:txBody>
        </p:sp>
      </p:grpSp>
      <p:sp>
        <p:nvSpPr>
          <p:cNvPr id="117" name="テキスト ボックス 116"/>
          <p:cNvSpPr txBox="1"/>
          <p:nvPr/>
        </p:nvSpPr>
        <p:spPr>
          <a:xfrm>
            <a:off x="6606235" y="6584350"/>
            <a:ext cx="2147924" cy="276999"/>
          </a:xfrm>
          <a:prstGeom prst="rect">
            <a:avLst/>
          </a:prstGeom>
          <a:noFill/>
        </p:spPr>
        <p:txBody>
          <a:bodyPr wrap="square" rtlCol="0">
            <a:spAutoFit/>
          </a:bodyPr>
          <a:lstStyle/>
          <a:p>
            <a:r>
              <a:rPr kumimoji="1" lang="en-US" altLang="ja-JP" sz="1200" dirty="0" smtClean="0"/>
              <a:t>※</a:t>
            </a:r>
            <a:r>
              <a:rPr kumimoji="1" lang="ja-JP" altLang="en-US" sz="1200" dirty="0" smtClean="0"/>
              <a:t>カッコ内数字：職員数</a:t>
            </a:r>
            <a:endParaRPr kumimoji="1" lang="ja-JP" altLang="en-US" sz="1200" dirty="0"/>
          </a:p>
        </p:txBody>
      </p:sp>
      <p:graphicFrame>
        <p:nvGraphicFramePr>
          <p:cNvPr id="115" name="表 114"/>
          <p:cNvGraphicFramePr>
            <a:graphicFrameLocks noGrp="1"/>
          </p:cNvGraphicFramePr>
          <p:nvPr>
            <p:extLst>
              <p:ext uri="{D42A27DB-BD31-4B8C-83A1-F6EECF244321}">
                <p14:modId xmlns:p14="http://schemas.microsoft.com/office/powerpoint/2010/main" val="440002394"/>
              </p:ext>
            </p:extLst>
          </p:nvPr>
        </p:nvGraphicFramePr>
        <p:xfrm>
          <a:off x="719571" y="897672"/>
          <a:ext cx="8082643" cy="254614"/>
        </p:xfrm>
        <a:graphic>
          <a:graphicData uri="http://schemas.openxmlformats.org/drawingml/2006/table">
            <a:tbl>
              <a:tblPr firstRow="1" bandRow="1">
                <a:tableStyleId>{7DF18680-E054-41AD-8BC1-D1AEF772440D}</a:tableStyleId>
              </a:tblPr>
              <a:tblGrid>
                <a:gridCol w="326345">
                  <a:extLst>
                    <a:ext uri="{9D8B030D-6E8A-4147-A177-3AD203B41FA5}">
                      <a16:colId xmlns:a16="http://schemas.microsoft.com/office/drawing/2014/main" val="20000"/>
                    </a:ext>
                  </a:extLst>
                </a:gridCol>
                <a:gridCol w="671305">
                  <a:extLst>
                    <a:ext uri="{9D8B030D-6E8A-4147-A177-3AD203B41FA5}">
                      <a16:colId xmlns:a16="http://schemas.microsoft.com/office/drawing/2014/main" val="20001"/>
                    </a:ext>
                  </a:extLst>
                </a:gridCol>
                <a:gridCol w="671305">
                  <a:extLst>
                    <a:ext uri="{9D8B030D-6E8A-4147-A177-3AD203B41FA5}">
                      <a16:colId xmlns:a16="http://schemas.microsoft.com/office/drawing/2014/main" val="20002"/>
                    </a:ext>
                  </a:extLst>
                </a:gridCol>
                <a:gridCol w="671305">
                  <a:extLst>
                    <a:ext uri="{9D8B030D-6E8A-4147-A177-3AD203B41FA5}">
                      <a16:colId xmlns:a16="http://schemas.microsoft.com/office/drawing/2014/main" val="20003"/>
                    </a:ext>
                  </a:extLst>
                </a:gridCol>
                <a:gridCol w="2520281">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1512168">
                  <a:extLst>
                    <a:ext uri="{9D8B030D-6E8A-4147-A177-3AD203B41FA5}">
                      <a16:colId xmlns:a16="http://schemas.microsoft.com/office/drawing/2014/main" val="20006"/>
                    </a:ext>
                  </a:extLst>
                </a:gridCol>
                <a:gridCol w="1061862">
                  <a:extLst>
                    <a:ext uri="{9D8B030D-6E8A-4147-A177-3AD203B41FA5}">
                      <a16:colId xmlns:a16="http://schemas.microsoft.com/office/drawing/2014/main" val="20007"/>
                    </a:ext>
                  </a:extLst>
                </a:gridCol>
              </a:tblGrid>
              <a:tr h="254614">
                <a:tc>
                  <a:txBody>
                    <a:bodyPr/>
                    <a:lstStyle/>
                    <a:p>
                      <a:endParaRPr kumimoji="1" lang="ja-JP" altLang="en-US" sz="1050" dirty="0"/>
                    </a:p>
                  </a:txBody>
                  <a:tcPr/>
                </a:tc>
                <a:tc>
                  <a:txBody>
                    <a:bodyPr/>
                    <a:lstStyle/>
                    <a:p>
                      <a:r>
                        <a:rPr kumimoji="1" lang="en-US" altLang="ja-JP" sz="1050" dirty="0" smtClean="0"/>
                        <a:t>2008</a:t>
                      </a:r>
                      <a:r>
                        <a:rPr kumimoji="1" lang="ja-JP" altLang="en-US" sz="1050" dirty="0" smtClean="0"/>
                        <a:t>年</a:t>
                      </a:r>
                      <a:endParaRPr kumimoji="1" lang="ja-JP" altLang="en-US" sz="1050" dirty="0"/>
                    </a:p>
                  </a:txBody>
                  <a:tcPr/>
                </a:tc>
                <a:tc>
                  <a:txBody>
                    <a:bodyPr/>
                    <a:lstStyle/>
                    <a:p>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tc>
                  <a:txBody>
                    <a:bodyPr/>
                    <a:lstStyle/>
                    <a:p>
                      <a:r>
                        <a:rPr kumimoji="1" lang="en-US" altLang="ja-JP" sz="1050" dirty="0" smtClean="0"/>
                        <a:t>2014</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6438363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38554"/>
          </a:xfrm>
          <a:prstGeom prst="rect">
            <a:avLst/>
          </a:prstGeom>
          <a:noFill/>
        </p:spPr>
        <p:txBody>
          <a:bodyPr wrap="square" rtlCol="0">
            <a:spAutoFit/>
          </a:bodyPr>
          <a:lstStyle/>
          <a:p>
            <a:r>
              <a:rPr kumimoji="1" lang="ja-JP" altLang="en-US" sz="1600" u="sng" dirty="0" smtClean="0"/>
              <a:t>「大阪産（もん）」ブランドの発信</a:t>
            </a:r>
            <a:endParaRPr kumimoji="1" lang="en-US" altLang="ja-JP" sz="1600" u="sng" dirty="0" smtClean="0"/>
          </a:p>
        </p:txBody>
      </p:sp>
      <p:sp>
        <p:nvSpPr>
          <p:cNvPr id="5" name="テキスト ボックス 4"/>
          <p:cNvSpPr txBox="1"/>
          <p:nvPr/>
        </p:nvSpPr>
        <p:spPr>
          <a:xfrm>
            <a:off x="0" y="476672"/>
            <a:ext cx="2411760" cy="4401205"/>
          </a:xfrm>
          <a:prstGeom prst="rect">
            <a:avLst/>
          </a:prstGeom>
          <a:noFill/>
        </p:spPr>
        <p:txBody>
          <a:bodyPr wrap="square" rtlCol="0">
            <a:spAutoFit/>
          </a:bodyPr>
          <a:lstStyle/>
          <a:p>
            <a:r>
              <a:rPr kumimoji="1" lang="ja-JP" altLang="en-US" sz="1400" dirty="0" smtClean="0"/>
              <a:t>①分野：農林・水産業</a:t>
            </a:r>
            <a:endParaRPr kumimoji="1" lang="en-US" altLang="ja-JP" sz="1400" dirty="0" smtClean="0"/>
          </a:p>
          <a:p>
            <a:endParaRPr lang="en-US" altLang="ja-JP" sz="1400" dirty="0"/>
          </a:p>
          <a:p>
            <a:r>
              <a:rPr kumimoji="1" lang="ja-JP" altLang="en-US" sz="1400" dirty="0" smtClean="0"/>
              <a:t>②タイプ</a:t>
            </a:r>
            <a:endParaRPr kumimoji="1" lang="en-US" altLang="ja-JP" sz="1400" dirty="0" smtClean="0"/>
          </a:p>
          <a:p>
            <a:r>
              <a:rPr lang="ja-JP" altLang="en-US" sz="1400" dirty="0"/>
              <a:t>　</a:t>
            </a:r>
            <a:r>
              <a:rPr lang="ja-JP" altLang="en-US" sz="1400" dirty="0" smtClean="0"/>
              <a:t>　☑　政策の刷新</a:t>
            </a:r>
            <a:endParaRPr lang="en-US" altLang="ja-JP" sz="1400" dirty="0" smtClean="0"/>
          </a:p>
          <a:p>
            <a:r>
              <a:rPr kumimoji="1" lang="ja-JP" altLang="en-US" sz="1400" dirty="0"/>
              <a:t>　</a:t>
            </a:r>
            <a:r>
              <a:rPr kumimoji="1" lang="ja-JP" altLang="en-US" sz="1400" dirty="0" smtClean="0"/>
              <a:t>　</a:t>
            </a:r>
            <a:r>
              <a:rPr lang="ja-JP" altLang="en-US" sz="1400" dirty="0" smtClean="0"/>
              <a:t>□　</a:t>
            </a:r>
            <a:r>
              <a:rPr kumimoji="1" lang="ja-JP" altLang="en-US" sz="1400" dirty="0" smtClean="0"/>
              <a:t>執行の刷新</a:t>
            </a:r>
            <a:endParaRPr kumimoji="1" lang="en-US" altLang="ja-JP" sz="1400" dirty="0" smtClean="0"/>
          </a:p>
          <a:p>
            <a:endParaRPr lang="en-US" altLang="ja-JP" sz="1400" dirty="0"/>
          </a:p>
          <a:p>
            <a:r>
              <a:rPr lang="ja-JP" altLang="en-US" sz="1400" dirty="0" smtClean="0"/>
              <a:t>③改革スタイル</a:t>
            </a:r>
            <a:endParaRPr lang="en-US" altLang="ja-JP" sz="1400" dirty="0" smtClean="0"/>
          </a:p>
          <a:p>
            <a:r>
              <a:rPr lang="ja-JP" altLang="en-US" sz="1400" dirty="0"/>
              <a:t>　</a:t>
            </a:r>
            <a:r>
              <a:rPr lang="ja-JP" altLang="en-US" sz="1400" dirty="0" smtClean="0"/>
              <a:t>　□　投資・予算</a:t>
            </a:r>
            <a:endParaRPr lang="en-US" altLang="ja-JP" sz="1400" dirty="0" smtClean="0"/>
          </a:p>
          <a:p>
            <a:r>
              <a:rPr lang="ja-JP" altLang="en-US" sz="1400" dirty="0"/>
              <a:t>　</a:t>
            </a:r>
            <a:r>
              <a:rPr lang="ja-JP" altLang="en-US" sz="1400" dirty="0" smtClean="0"/>
              <a:t>　□　条例・規則・運用ﾙｰﾙ</a:t>
            </a:r>
            <a:endParaRPr lang="en-US" altLang="ja-JP" sz="1400" dirty="0" smtClean="0"/>
          </a:p>
          <a:p>
            <a:r>
              <a:rPr lang="ja-JP" altLang="en-US" sz="1400" dirty="0"/>
              <a:t>　</a:t>
            </a:r>
            <a:r>
              <a:rPr lang="ja-JP" altLang="en-US" sz="1400" dirty="0" smtClean="0"/>
              <a:t>　□　組織・経営形態</a:t>
            </a:r>
            <a:endParaRPr lang="en-US" altLang="ja-JP" sz="1400" dirty="0" smtClean="0"/>
          </a:p>
          <a:p>
            <a:r>
              <a:rPr lang="ja-JP" altLang="en-US" sz="1400" dirty="0"/>
              <a:t>　</a:t>
            </a:r>
            <a:r>
              <a:rPr lang="ja-JP" altLang="en-US" sz="1400" dirty="0" smtClean="0"/>
              <a:t>　□　権限移譲</a:t>
            </a:r>
            <a:endParaRPr lang="en-US" altLang="ja-JP" sz="1400" dirty="0" smtClean="0"/>
          </a:p>
          <a:p>
            <a:endParaRPr kumimoji="1" lang="en-US" altLang="ja-JP" sz="1400" dirty="0"/>
          </a:p>
          <a:p>
            <a:r>
              <a:rPr lang="ja-JP" altLang="en-US" sz="1400" dirty="0" smtClean="0"/>
              <a:t>④担当部局</a:t>
            </a:r>
            <a:endParaRPr lang="en-US" altLang="ja-JP" sz="1400" dirty="0" smtClean="0"/>
          </a:p>
          <a:p>
            <a:r>
              <a:rPr kumimoji="1" lang="ja-JP" altLang="en-US" sz="1400" dirty="0" smtClean="0"/>
              <a:t>　　府　　</a:t>
            </a:r>
            <a:r>
              <a:rPr lang="ja-JP" altLang="en-US" sz="1400" dirty="0" smtClean="0"/>
              <a:t>環境農林水産</a:t>
            </a:r>
            <a:r>
              <a:rPr kumimoji="1" lang="ja-JP" altLang="en-US" sz="1400" dirty="0" smtClean="0"/>
              <a:t>部</a:t>
            </a:r>
            <a:endParaRPr kumimoji="1" lang="en-US" altLang="ja-JP" sz="1400" dirty="0" smtClean="0"/>
          </a:p>
          <a:p>
            <a:r>
              <a:rPr lang="ja-JP" altLang="en-US" sz="1400" dirty="0"/>
              <a:t>　</a:t>
            </a:r>
            <a:r>
              <a:rPr lang="ja-JP" altLang="en-US" sz="1400" dirty="0" smtClean="0"/>
              <a:t>　　　　農政室、流通対策室</a:t>
            </a:r>
            <a:endParaRPr kumimoji="1" lang="en-US" altLang="ja-JP" sz="1400" dirty="0" smtClean="0"/>
          </a:p>
          <a:p>
            <a:r>
              <a:rPr lang="ja-JP" altLang="en-US" sz="1400" dirty="0"/>
              <a:t>　</a:t>
            </a:r>
            <a:endParaRPr kumimoji="1" lang="en-US" altLang="ja-JP" sz="1400" dirty="0"/>
          </a:p>
          <a:p>
            <a:r>
              <a:rPr lang="ja-JP" altLang="en-US" sz="1400" dirty="0" smtClean="0"/>
              <a:t>⑤時期</a:t>
            </a:r>
            <a:endParaRPr lang="en-US" altLang="ja-JP" sz="1400" dirty="0" smtClean="0"/>
          </a:p>
          <a:p>
            <a:r>
              <a:rPr kumimoji="1" lang="ja-JP" altLang="en-US" sz="1400" dirty="0"/>
              <a:t>　</a:t>
            </a:r>
            <a:r>
              <a:rPr kumimoji="1" lang="ja-JP" altLang="en-US" sz="1400" dirty="0" smtClean="0"/>
              <a:t>　</a:t>
            </a:r>
            <a:r>
              <a:rPr kumimoji="1" lang="en-US" altLang="ja-JP" sz="1400" dirty="0" smtClean="0"/>
              <a:t>2009</a:t>
            </a:r>
            <a:r>
              <a:rPr kumimoji="1" lang="ja-JP" altLang="en-US" sz="1400" dirty="0" smtClean="0"/>
              <a:t>年</a:t>
            </a:r>
            <a:r>
              <a:rPr kumimoji="1" lang="en-US" altLang="ja-JP" sz="1400" dirty="0" smtClean="0"/>
              <a:t>4</a:t>
            </a:r>
            <a:r>
              <a:rPr kumimoji="1" lang="ja-JP" altLang="en-US" sz="1400" dirty="0" smtClean="0"/>
              <a:t>月</a:t>
            </a:r>
            <a:endParaRPr kumimoji="1" lang="en-US" altLang="ja-JP" sz="1400" dirty="0" smtClean="0"/>
          </a:p>
          <a:p>
            <a:r>
              <a:rPr lang="ja-JP" altLang="en-US" sz="1400" dirty="0"/>
              <a:t>　</a:t>
            </a:r>
            <a:r>
              <a:rPr lang="ja-JP" altLang="en-US" sz="1400" dirty="0" smtClean="0"/>
              <a:t>「大阪産（もん）」商標登録ロゴマーク提供開始</a:t>
            </a:r>
            <a:endParaRPr kumimoji="1" lang="ja-JP" altLang="en-US" sz="1400" dirty="0"/>
          </a:p>
        </p:txBody>
      </p:sp>
      <p:sp>
        <p:nvSpPr>
          <p:cNvPr id="8" name="テキスト ボックス 7"/>
          <p:cNvSpPr txBox="1"/>
          <p:nvPr/>
        </p:nvSpPr>
        <p:spPr>
          <a:xfrm>
            <a:off x="7380312" y="-26102"/>
            <a:ext cx="1759266" cy="307777"/>
          </a:xfrm>
          <a:prstGeom prst="rect">
            <a:avLst/>
          </a:prstGeom>
          <a:noFill/>
        </p:spPr>
        <p:txBody>
          <a:bodyPr wrap="square" rtlCol="0">
            <a:spAutoFit/>
          </a:bodyPr>
          <a:lstStyle/>
          <a:p>
            <a:pPr algn="r"/>
            <a:r>
              <a:rPr lang="ja-JP" altLang="en-US" sz="1400" u="sng" dirty="0" smtClean="0"/>
              <a:t>Ｄ（８７）</a:t>
            </a:r>
            <a:endParaRPr lang="en-US" altLang="ja-JP" sz="1400" u="sng" dirty="0" smtClean="0"/>
          </a:p>
        </p:txBody>
      </p:sp>
      <p:graphicFrame>
        <p:nvGraphicFramePr>
          <p:cNvPr id="9" name="表 8"/>
          <p:cNvGraphicFramePr>
            <a:graphicFrameLocks noGrp="1"/>
          </p:cNvGraphicFramePr>
          <p:nvPr>
            <p:extLst>
              <p:ext uri="{D42A27DB-BD31-4B8C-83A1-F6EECF244321}">
                <p14:modId xmlns:p14="http://schemas.microsoft.com/office/powerpoint/2010/main" val="2531870645"/>
              </p:ext>
            </p:extLst>
          </p:nvPr>
        </p:nvGraphicFramePr>
        <p:xfrm>
          <a:off x="2267744" y="476672"/>
          <a:ext cx="6696744" cy="6264696"/>
        </p:xfrm>
        <a:graphic>
          <a:graphicData uri="http://schemas.openxmlformats.org/drawingml/2006/table">
            <a:tbl>
              <a:tblPr firstRow="1">
                <a:tableStyleId>{5C22544A-7EE6-4342-B048-85BDC9FD1C3A}</a:tableStyleId>
              </a:tblPr>
              <a:tblGrid>
                <a:gridCol w="1674186">
                  <a:extLst>
                    <a:ext uri="{9D8B030D-6E8A-4147-A177-3AD203B41FA5}">
                      <a16:colId xmlns:a16="http://schemas.microsoft.com/office/drawing/2014/main" val="20000"/>
                    </a:ext>
                  </a:extLst>
                </a:gridCol>
                <a:gridCol w="1674186">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1674186">
                  <a:extLst>
                    <a:ext uri="{9D8B030D-6E8A-4147-A177-3AD203B41FA5}">
                      <a16:colId xmlns:a16="http://schemas.microsoft.com/office/drawing/2014/main" val="20003"/>
                    </a:ext>
                  </a:extLst>
                </a:gridCol>
              </a:tblGrid>
              <a:tr h="504056">
                <a:tc>
                  <a:txBody>
                    <a:bodyPr/>
                    <a:lstStyle/>
                    <a:p>
                      <a:pPr algn="ctr"/>
                      <a:r>
                        <a:rPr kumimoji="1" lang="ja-JP" altLang="en-US" sz="1400" dirty="0" smtClean="0"/>
                        <a:t>改革前の課題</a:t>
                      </a:r>
                      <a:endParaRPr kumimoji="1" lang="en-US" altLang="ja-JP" sz="1400" dirty="0" smtClean="0"/>
                    </a:p>
                    <a:p>
                      <a:pPr algn="ctr"/>
                      <a:r>
                        <a:rPr kumimoji="1" lang="ja-JP" altLang="en-US" sz="1400" dirty="0" smtClean="0"/>
                        <a:t>（</a:t>
                      </a:r>
                      <a:r>
                        <a:rPr kumimoji="1" lang="en-US" altLang="ja-JP" sz="1400" dirty="0" smtClean="0"/>
                        <a:t>Why</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改革の方向性</a:t>
                      </a:r>
                      <a:endParaRPr kumimoji="1" lang="en-US" altLang="ja-JP" sz="1400" dirty="0" smtClean="0"/>
                    </a:p>
                    <a:p>
                      <a:pPr algn="ctr"/>
                      <a:r>
                        <a:rPr kumimoji="1" lang="ja-JP" altLang="en-US" sz="1400" dirty="0" smtClean="0"/>
                        <a:t>（</a:t>
                      </a:r>
                      <a:r>
                        <a:rPr kumimoji="1" lang="en-US" altLang="ja-JP" sz="1400" dirty="0" smtClean="0"/>
                        <a:t>Vision)</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何をどう改革したか</a:t>
                      </a:r>
                      <a:endParaRPr kumimoji="1" lang="en-US" altLang="ja-JP" sz="1400" dirty="0" smtClean="0"/>
                    </a:p>
                    <a:p>
                      <a:pPr algn="ctr"/>
                      <a:r>
                        <a:rPr kumimoji="1" lang="ja-JP" altLang="en-US" sz="1400" dirty="0" smtClean="0"/>
                        <a:t>（</a:t>
                      </a:r>
                      <a:r>
                        <a:rPr kumimoji="1" lang="en-US" altLang="ja-JP" sz="1400" dirty="0" smtClean="0"/>
                        <a:t>What</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400" dirty="0" smtClean="0"/>
                        <a:t>主な成果</a:t>
                      </a:r>
                      <a:endParaRPr kumimoji="1" lang="en-US" altLang="ja-JP" sz="1400" dirty="0" smtClean="0"/>
                    </a:p>
                    <a:p>
                      <a:pPr algn="ctr"/>
                      <a:r>
                        <a:rPr kumimoji="1" lang="ja-JP" altLang="en-US" sz="1400" dirty="0" smtClean="0"/>
                        <a:t>（</a:t>
                      </a:r>
                      <a:r>
                        <a:rPr kumimoji="1" lang="en-US" altLang="ja-JP" sz="1400" dirty="0" smtClean="0"/>
                        <a:t>Outcome</a:t>
                      </a:r>
                      <a:r>
                        <a:rPr kumimoji="1" lang="ja-JP" altLang="en-US" sz="1400" dirty="0" smtClean="0"/>
                        <a:t>）</a:t>
                      </a:r>
                      <a:endParaRPr kumimoji="1" lang="ja-JP" altLang="en-US" sz="14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746536">
                <a:tc>
                  <a:txBody>
                    <a:bodyPr/>
                    <a:lstStyle/>
                    <a:p>
                      <a:pPr algn="l"/>
                      <a:r>
                        <a:rPr kumimoji="1" lang="ja-JP" altLang="en-US" sz="1200" dirty="0" smtClean="0">
                          <a:solidFill>
                            <a:schemeClr val="tx1"/>
                          </a:solidFill>
                        </a:rPr>
                        <a:t>・農地の減少、遊休農地の増加、担い手の減少など、</a:t>
                      </a:r>
                      <a:r>
                        <a:rPr kumimoji="1" lang="ja-JP" altLang="en-US" sz="1200" strike="noStrike" dirty="0" smtClean="0">
                          <a:solidFill>
                            <a:schemeClr val="tx1"/>
                          </a:solidFill>
                        </a:rPr>
                        <a:t>農業を取りまく課題がある</a:t>
                      </a:r>
                      <a:r>
                        <a:rPr kumimoji="1" lang="ja-JP" altLang="en-US" sz="1200" dirty="0" smtClean="0">
                          <a:solidFill>
                            <a:schemeClr val="tx1"/>
                          </a:solidFill>
                        </a:rPr>
                        <a:t>。大阪農業の現状に即した取り組みが求められてきた</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en-US" altLang="ja-JP" sz="1200" baseline="0" dirty="0" smtClean="0">
                          <a:solidFill>
                            <a:schemeClr val="tx1"/>
                          </a:solidFill>
                        </a:rPr>
                        <a:t>-</a:t>
                      </a:r>
                      <a:r>
                        <a:rPr kumimoji="1" lang="ja-JP" altLang="en-US" sz="1200" baseline="0" dirty="0" smtClean="0">
                          <a:solidFill>
                            <a:schemeClr val="tx1"/>
                          </a:solidFill>
                        </a:rPr>
                        <a:t>農地は約９</a:t>
                      </a:r>
                      <a:r>
                        <a:rPr kumimoji="1" lang="ja-JP" altLang="en-US" sz="1200" dirty="0" smtClean="0">
                          <a:solidFill>
                            <a:schemeClr val="tx1"/>
                          </a:solidFill>
                        </a:rPr>
                        <a:t>％減少</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(2000</a:t>
                      </a:r>
                      <a:r>
                        <a:rPr kumimoji="1" lang="ja-JP" altLang="en-US" sz="1200" dirty="0" smtClean="0">
                          <a:solidFill>
                            <a:schemeClr val="tx1"/>
                          </a:solidFill>
                        </a:rPr>
                        <a:t>年→</a:t>
                      </a:r>
                      <a:r>
                        <a:rPr kumimoji="1" lang="en-US" altLang="ja-JP" sz="1200" dirty="0" smtClean="0">
                          <a:solidFill>
                            <a:schemeClr val="tx1"/>
                          </a:solidFill>
                        </a:rPr>
                        <a:t>2010</a:t>
                      </a:r>
                      <a:r>
                        <a:rPr kumimoji="1" lang="ja-JP" altLang="en-US" sz="1200" dirty="0" smtClean="0">
                          <a:solidFill>
                            <a:schemeClr val="tx1"/>
                          </a:solidFill>
                        </a:rPr>
                        <a:t>年</a:t>
                      </a:r>
                      <a:r>
                        <a:rPr kumimoji="1" lang="en-US" altLang="ja-JP" sz="1200" dirty="0" smtClean="0">
                          <a:solidFill>
                            <a:schemeClr val="tx1"/>
                          </a:solidFill>
                        </a:rPr>
                        <a:t>)</a:t>
                      </a:r>
                    </a:p>
                    <a:p>
                      <a:pPr algn="l"/>
                      <a:r>
                        <a:rPr kumimoji="1" lang="en-US" altLang="ja-JP" sz="1200" dirty="0" smtClean="0">
                          <a:solidFill>
                            <a:schemeClr val="tx1"/>
                          </a:solidFill>
                        </a:rPr>
                        <a:t>-</a:t>
                      </a:r>
                      <a:r>
                        <a:rPr kumimoji="1" lang="ja-JP" altLang="en-US" sz="1200" dirty="0" smtClean="0">
                          <a:solidFill>
                            <a:schemeClr val="tx1"/>
                          </a:solidFill>
                        </a:rPr>
                        <a:t>農家数は約１２％減少</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2000</a:t>
                      </a:r>
                      <a:r>
                        <a:rPr kumimoji="1" lang="ja-JP" altLang="en-US" sz="1200" dirty="0" smtClean="0">
                          <a:solidFill>
                            <a:schemeClr val="tx1"/>
                          </a:solidFill>
                        </a:rPr>
                        <a:t>年→</a:t>
                      </a:r>
                      <a:r>
                        <a:rPr kumimoji="1" lang="en-US" altLang="ja-JP" sz="1200" dirty="0" smtClean="0">
                          <a:solidFill>
                            <a:schemeClr val="tx1"/>
                          </a:solidFill>
                        </a:rPr>
                        <a:t>2010</a:t>
                      </a:r>
                      <a:r>
                        <a:rPr kumimoji="1" lang="ja-JP" altLang="en-US" sz="1200" dirty="0" smtClean="0">
                          <a:solidFill>
                            <a:schemeClr val="tx1"/>
                          </a:solidFill>
                        </a:rPr>
                        <a:t>年）</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○大阪産（もん）の府民認知度が低い</a:t>
                      </a:r>
                      <a:endParaRPr kumimoji="1" lang="en-US" altLang="ja-JP" sz="1200" dirty="0" smtClean="0">
                        <a:solidFill>
                          <a:schemeClr val="tx1"/>
                        </a:solidFill>
                      </a:endParaRPr>
                    </a:p>
                    <a:p>
                      <a:pPr algn="l"/>
                      <a:r>
                        <a:rPr kumimoji="1" lang="ja-JP" altLang="en-US" sz="1200" dirty="0" smtClean="0">
                          <a:solidFill>
                            <a:schemeClr val="tx1"/>
                          </a:solidFill>
                        </a:rPr>
                        <a:t>・２９．２％（</a:t>
                      </a:r>
                      <a:r>
                        <a:rPr kumimoji="1" lang="en-US" altLang="ja-JP" sz="1200" dirty="0" smtClean="0">
                          <a:solidFill>
                            <a:schemeClr val="tx1"/>
                          </a:solidFill>
                        </a:rPr>
                        <a:t>2009.6</a:t>
                      </a:r>
                      <a:r>
                        <a:rPr kumimoji="1" lang="ja-JP" altLang="en-US" sz="1200" dirty="0" smtClean="0">
                          <a:solidFill>
                            <a:schemeClr val="tx1"/>
                          </a:solidFill>
                        </a:rPr>
                        <a:t>）</a:t>
                      </a:r>
                      <a:endParaRPr kumimoji="1" lang="en-US" altLang="ja-JP" sz="1200" dirty="0" smtClean="0">
                        <a:solidFill>
                          <a:schemeClr val="tx1"/>
                        </a:solidFill>
                      </a:endParaRPr>
                    </a:p>
                    <a:p>
                      <a:pPr algn="l"/>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　</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　　</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・大消費地をかかえる優位性を活かし、攻める農業振興策へシフト。新しい付加価値・ブランドの創出、６次産業化を推進。</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a:r>
                        <a:rPr kumimoji="1" lang="ja-JP" altLang="en-US" sz="1200" dirty="0" smtClean="0">
                          <a:solidFill>
                            <a:schemeClr val="tx1"/>
                          </a:solidFill>
                        </a:rPr>
                        <a:t>・「大阪産（もん）」のブランド化、ロゴマークの民間事業者への提供</a:t>
                      </a:r>
                      <a:endParaRPr kumimoji="1" lang="en-US" altLang="ja-JP" sz="1200" dirty="0" smtClean="0">
                        <a:solidFill>
                          <a:schemeClr val="tx1"/>
                        </a:solidFill>
                      </a:endParaRPr>
                    </a:p>
                    <a:p>
                      <a:pPr algn="l"/>
                      <a:r>
                        <a:rPr kumimoji="1" lang="ja-JP" altLang="en-US" sz="1200" dirty="0" smtClean="0">
                          <a:solidFill>
                            <a:schemeClr val="tx1"/>
                          </a:solidFill>
                        </a:rPr>
                        <a:t>・</a:t>
                      </a:r>
                      <a:r>
                        <a:rPr kumimoji="1" lang="en-US" altLang="ja-JP" sz="1200" dirty="0" smtClean="0">
                          <a:solidFill>
                            <a:schemeClr val="tx1"/>
                          </a:solidFill>
                        </a:rPr>
                        <a:t>2009</a:t>
                      </a:r>
                      <a:r>
                        <a:rPr kumimoji="1" lang="ja-JP" altLang="en-US" sz="1200" dirty="0" smtClean="0">
                          <a:solidFill>
                            <a:schemeClr val="tx1"/>
                          </a:solidFill>
                        </a:rPr>
                        <a:t>年～</a:t>
                      </a:r>
                      <a:endParaRPr kumimoji="1" lang="en-US" altLang="ja-JP" sz="1200" dirty="0" smtClean="0">
                        <a:solidFill>
                          <a:schemeClr val="tx1"/>
                        </a:solidFill>
                      </a:endParaRPr>
                    </a:p>
                    <a:p>
                      <a:pPr algn="l"/>
                      <a:endParaRPr kumimoji="1" lang="en-US" altLang="ja-JP" sz="1200" dirty="0" smtClean="0">
                        <a:solidFill>
                          <a:schemeClr val="tx1"/>
                        </a:solidFill>
                      </a:endParaRPr>
                    </a:p>
                    <a:p>
                      <a:pPr marL="88900" indent="-88900" algn="l"/>
                      <a:r>
                        <a:rPr kumimoji="1" lang="ja-JP" altLang="en-US" sz="1200" dirty="0" smtClean="0">
                          <a:solidFill>
                            <a:schemeClr val="tx1"/>
                          </a:solidFill>
                        </a:rPr>
                        <a:t>・大阪産（もん）チャレンジ支援・表彰事業</a:t>
                      </a:r>
                      <a:endParaRPr kumimoji="1" lang="en-US" altLang="ja-JP" sz="1200" dirty="0" smtClean="0">
                        <a:solidFill>
                          <a:schemeClr val="tx1"/>
                        </a:solidFill>
                      </a:endParaRPr>
                    </a:p>
                    <a:p>
                      <a:pPr marL="88900" indent="-88900" algn="l"/>
                      <a:r>
                        <a:rPr kumimoji="1" lang="en-US" altLang="ja-JP" sz="1200" dirty="0" smtClean="0">
                          <a:solidFill>
                            <a:schemeClr val="tx1"/>
                          </a:solidFill>
                        </a:rPr>
                        <a:t>-</a:t>
                      </a:r>
                      <a:r>
                        <a:rPr kumimoji="1" lang="ja-JP" altLang="en-US" sz="1200" dirty="0" smtClean="0">
                          <a:solidFill>
                            <a:schemeClr val="tx1"/>
                          </a:solidFill>
                        </a:rPr>
                        <a:t>ブランドイメージ向上の貢献活動を表彰</a:t>
                      </a:r>
                      <a:endParaRPr kumimoji="1" lang="en-US" altLang="ja-JP" sz="1200" dirty="0" smtClean="0">
                        <a:solidFill>
                          <a:schemeClr val="tx1"/>
                        </a:solidFill>
                      </a:endParaRPr>
                    </a:p>
                    <a:p>
                      <a:pPr algn="l"/>
                      <a:r>
                        <a:rPr kumimoji="1" lang="ja-JP" altLang="en-US" sz="1200" dirty="0" smtClean="0">
                          <a:solidFill>
                            <a:schemeClr val="tx1"/>
                          </a:solidFill>
                        </a:rPr>
                        <a:t>　　大賞</a:t>
                      </a:r>
                      <a:r>
                        <a:rPr kumimoji="1" lang="en-US" altLang="ja-JP" sz="1200" dirty="0" smtClean="0">
                          <a:solidFill>
                            <a:schemeClr val="tx1"/>
                          </a:solidFill>
                        </a:rPr>
                        <a:t>15</a:t>
                      </a:r>
                      <a:r>
                        <a:rPr kumimoji="1" lang="ja-JP" altLang="en-US" sz="1200" dirty="0" smtClean="0">
                          <a:solidFill>
                            <a:schemeClr val="tx1"/>
                          </a:solidFill>
                        </a:rPr>
                        <a:t>件</a:t>
                      </a:r>
                      <a:r>
                        <a:rPr kumimoji="1" lang="en-US" altLang="ja-JP" sz="1200" dirty="0" smtClean="0">
                          <a:solidFill>
                            <a:schemeClr val="tx1"/>
                          </a:solidFill>
                        </a:rPr>
                        <a:t>/132</a:t>
                      </a:r>
                      <a:r>
                        <a:rPr kumimoji="1" lang="ja-JP" altLang="en-US" sz="1200" dirty="0" smtClean="0">
                          <a:solidFill>
                            <a:schemeClr val="tx1"/>
                          </a:solidFill>
                        </a:rPr>
                        <a:t>件</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2011</a:t>
                      </a:r>
                      <a:r>
                        <a:rPr kumimoji="1" lang="ja-JP" altLang="en-US" sz="1200" dirty="0" smtClean="0">
                          <a:solidFill>
                            <a:schemeClr val="tx1"/>
                          </a:solidFill>
                        </a:rPr>
                        <a:t>～</a:t>
                      </a:r>
                      <a:r>
                        <a:rPr kumimoji="1" lang="en-US" altLang="ja-JP" sz="1200" dirty="0" smtClean="0">
                          <a:solidFill>
                            <a:schemeClr val="tx1"/>
                          </a:solidFill>
                        </a:rPr>
                        <a:t>2013</a:t>
                      </a:r>
                      <a:r>
                        <a:rPr kumimoji="1" lang="ja-JP" altLang="en-US" sz="1200" dirty="0" smtClean="0">
                          <a:solidFill>
                            <a:schemeClr val="tx1"/>
                          </a:solidFill>
                        </a:rPr>
                        <a:t>年）</a:t>
                      </a:r>
                      <a:endParaRPr kumimoji="1" lang="en-US" altLang="ja-JP" sz="1200" dirty="0" smtClean="0">
                        <a:solidFill>
                          <a:schemeClr val="tx1"/>
                        </a:solidFill>
                      </a:endParaRPr>
                    </a:p>
                    <a:p>
                      <a:pPr algn="l"/>
                      <a:r>
                        <a:rPr kumimoji="1" lang="en-US" altLang="ja-JP" sz="1200" dirty="0" smtClean="0">
                          <a:solidFill>
                            <a:schemeClr val="tx1"/>
                          </a:solidFill>
                        </a:rPr>
                        <a:t>-</a:t>
                      </a:r>
                      <a:r>
                        <a:rPr kumimoji="1" lang="ja-JP" altLang="en-US" sz="1200" dirty="0" smtClean="0">
                          <a:solidFill>
                            <a:schemeClr val="tx1"/>
                          </a:solidFill>
                        </a:rPr>
                        <a:t>商品開発支援</a:t>
                      </a:r>
                      <a:endParaRPr kumimoji="1" lang="en-US" altLang="ja-JP" sz="1200" dirty="0" smtClean="0">
                        <a:solidFill>
                          <a:schemeClr val="tx1"/>
                        </a:solidFill>
                      </a:endParaRPr>
                    </a:p>
                    <a:p>
                      <a:pPr marL="88900" indent="-88900" algn="l"/>
                      <a:r>
                        <a:rPr kumimoji="1" lang="ja-JP" altLang="en-US" sz="1200" dirty="0" smtClean="0">
                          <a:solidFill>
                            <a:schemeClr val="tx1"/>
                          </a:solidFill>
                        </a:rPr>
                        <a:t>　環境農林水産研究所が技術支援技術支援　　　</a:t>
                      </a:r>
                      <a:endParaRPr kumimoji="1" lang="en-US" altLang="ja-JP" sz="1200" dirty="0" smtClean="0">
                        <a:solidFill>
                          <a:schemeClr val="tx1"/>
                        </a:solidFill>
                      </a:endParaRPr>
                    </a:p>
                    <a:p>
                      <a:pPr algn="l"/>
                      <a:r>
                        <a:rPr kumimoji="1" lang="ja-JP" altLang="en-US" sz="1200" dirty="0" smtClean="0">
                          <a:solidFill>
                            <a:schemeClr val="tx1"/>
                          </a:solidFill>
                        </a:rPr>
                        <a:t>　　ｴｰｽｺｯｸ（ﾗｰﾒﾝ）</a:t>
                      </a:r>
                      <a:endParaRPr kumimoji="1" lang="en-US" altLang="ja-JP" sz="1200" dirty="0" smtClean="0">
                        <a:solidFill>
                          <a:schemeClr val="tx1"/>
                        </a:solidFill>
                      </a:endParaRPr>
                    </a:p>
                    <a:p>
                      <a:pPr algn="l"/>
                      <a:r>
                        <a:rPr kumimoji="1" lang="ja-JP" altLang="en-US" sz="1200" dirty="0" smtClean="0">
                          <a:solidFill>
                            <a:schemeClr val="tx1"/>
                          </a:solidFill>
                        </a:rPr>
                        <a:t>　　ｻｰｸﾙ</a:t>
                      </a:r>
                      <a:r>
                        <a:rPr kumimoji="1" lang="en-US" altLang="ja-JP" sz="1200" dirty="0" smtClean="0">
                          <a:solidFill>
                            <a:schemeClr val="tx1"/>
                          </a:solidFill>
                        </a:rPr>
                        <a:t>K</a:t>
                      </a:r>
                      <a:r>
                        <a:rPr kumimoji="1" lang="ja-JP" altLang="en-US" sz="1200" dirty="0" smtClean="0">
                          <a:solidFill>
                            <a:schemeClr val="tx1"/>
                          </a:solidFill>
                        </a:rPr>
                        <a:t>ｻﾝｸｽ</a:t>
                      </a:r>
                      <a:r>
                        <a:rPr kumimoji="1" lang="en-US" altLang="ja-JP" sz="1200" dirty="0" smtClean="0">
                          <a:solidFill>
                            <a:schemeClr val="tx1"/>
                          </a:solidFill>
                        </a:rPr>
                        <a:t>(</a:t>
                      </a:r>
                      <a:r>
                        <a:rPr kumimoji="1" lang="ja-JP" altLang="en-US" sz="1200" dirty="0" smtClean="0">
                          <a:solidFill>
                            <a:schemeClr val="tx1"/>
                          </a:solidFill>
                        </a:rPr>
                        <a:t>弁当</a:t>
                      </a:r>
                      <a:r>
                        <a:rPr kumimoji="1" lang="en-US" altLang="ja-JP" sz="1200" dirty="0" smtClean="0">
                          <a:solidFill>
                            <a:schemeClr val="tx1"/>
                          </a:solidFill>
                        </a:rPr>
                        <a:t>)</a:t>
                      </a:r>
                    </a:p>
                    <a:p>
                      <a:pPr algn="l"/>
                      <a:endParaRPr kumimoji="1" lang="en-US" altLang="ja-JP" sz="1200" dirty="0" smtClean="0">
                        <a:solidFill>
                          <a:schemeClr val="tx1"/>
                        </a:solidFill>
                      </a:endParaRPr>
                    </a:p>
                    <a:p>
                      <a:pPr marL="88900" indent="-88900" algn="l"/>
                      <a:r>
                        <a:rPr kumimoji="1" lang="ja-JP" altLang="en-US" sz="1200" dirty="0" smtClean="0">
                          <a:solidFill>
                            <a:schemeClr val="tx1"/>
                          </a:solidFill>
                        </a:rPr>
                        <a:t>・大阪産（もん）のグルーバルブランド化（</a:t>
                      </a:r>
                      <a:r>
                        <a:rPr kumimoji="1" lang="en-US" altLang="ja-JP" sz="1200" dirty="0" smtClean="0">
                          <a:solidFill>
                            <a:schemeClr val="tx1"/>
                          </a:solidFill>
                        </a:rPr>
                        <a:t>2013</a:t>
                      </a:r>
                      <a:r>
                        <a:rPr kumimoji="1" lang="ja-JP" altLang="en-US" sz="1200" dirty="0" smtClean="0">
                          <a:solidFill>
                            <a:schemeClr val="tx1"/>
                          </a:solidFill>
                        </a:rPr>
                        <a:t>年～）</a:t>
                      </a:r>
                      <a:endParaRPr kumimoji="1" lang="en-US" altLang="ja-JP" sz="1200" dirty="0" smtClean="0">
                        <a:solidFill>
                          <a:schemeClr val="tx1"/>
                        </a:solidFill>
                      </a:endParaRPr>
                    </a:p>
                    <a:p>
                      <a:pPr algn="l"/>
                      <a:endParaRPr kumimoji="1" lang="en-US" altLang="ja-JP" sz="1200" dirty="0" smtClean="0">
                        <a:solidFill>
                          <a:schemeClr val="tx1"/>
                        </a:solidFill>
                      </a:endParaRPr>
                    </a:p>
                    <a:p>
                      <a:pPr marL="88900" indent="-88900" algn="l"/>
                      <a:r>
                        <a:rPr kumimoji="1" lang="ja-JP" altLang="en-US" sz="1200" dirty="0" smtClean="0">
                          <a:solidFill>
                            <a:schemeClr val="tx1"/>
                          </a:solidFill>
                        </a:rPr>
                        <a:t>・第２の水なす発掘プロジェクト</a:t>
                      </a:r>
                      <a:endParaRPr kumimoji="1" lang="en-US" altLang="ja-JP" sz="1200" dirty="0" smtClean="0">
                        <a:solidFill>
                          <a:schemeClr val="tx1"/>
                        </a:solidFill>
                      </a:endParaRPr>
                    </a:p>
                    <a:p>
                      <a:pPr algn="l"/>
                      <a:r>
                        <a:rPr kumimoji="1" lang="ja-JP" altLang="en-US" sz="1200" dirty="0" smtClean="0">
                          <a:solidFill>
                            <a:schemeClr val="tx1"/>
                          </a:solidFill>
                        </a:rPr>
                        <a:t>　</a:t>
                      </a:r>
                      <a:endParaRPr kumimoji="1" lang="en-US" altLang="ja-JP" sz="1200" dirty="0" smtClean="0">
                        <a:solidFill>
                          <a:schemeClr val="tx1"/>
                        </a:solidFill>
                      </a:endParaRPr>
                    </a:p>
                    <a:p>
                      <a:pPr marL="88900" indent="-88900" algn="l"/>
                      <a:r>
                        <a:rPr kumimoji="1" lang="ja-JP" altLang="en-US" sz="1200" dirty="0" smtClean="0">
                          <a:solidFill>
                            <a:schemeClr val="tx1"/>
                          </a:solidFill>
                        </a:rPr>
                        <a:t>・都市農業参入サポート事業</a:t>
                      </a:r>
                      <a:endParaRPr kumimoji="1" lang="en-US" altLang="ja-JP" sz="1200" dirty="0" smtClean="0">
                        <a:solidFill>
                          <a:schemeClr val="tx1"/>
                        </a:solidFill>
                      </a:endParaRPr>
                    </a:p>
                    <a:p>
                      <a:pPr algn="l"/>
                      <a:r>
                        <a:rPr kumimoji="1" lang="ja-JP" altLang="en-US" sz="1200" dirty="0" smtClean="0">
                          <a:solidFill>
                            <a:schemeClr val="tx1"/>
                          </a:solidFill>
                        </a:rPr>
                        <a:t>・</a:t>
                      </a:r>
                      <a:r>
                        <a:rPr kumimoji="1" lang="en-US" altLang="ja-JP" sz="1200" dirty="0" smtClean="0">
                          <a:solidFill>
                            <a:schemeClr val="tx1"/>
                          </a:solidFill>
                        </a:rPr>
                        <a:t>2011</a:t>
                      </a:r>
                      <a:r>
                        <a:rPr kumimoji="1" lang="ja-JP" altLang="en-US" sz="1200" dirty="0" smtClean="0">
                          <a:solidFill>
                            <a:schemeClr val="tx1"/>
                          </a:solidFill>
                        </a:rPr>
                        <a:t>～</a:t>
                      </a:r>
                      <a:r>
                        <a:rPr kumimoji="1" lang="en-US" altLang="ja-JP" sz="1200" dirty="0" smtClean="0">
                          <a:solidFill>
                            <a:schemeClr val="tx1"/>
                          </a:solidFill>
                        </a:rPr>
                        <a:t>2013</a:t>
                      </a:r>
                      <a:r>
                        <a:rPr kumimoji="1" lang="ja-JP" altLang="en-US" sz="1200" dirty="0" smtClean="0">
                          <a:solidFill>
                            <a:schemeClr val="tx1"/>
                          </a:solidFill>
                        </a:rPr>
                        <a:t>年</a:t>
                      </a:r>
                      <a:endParaRPr kumimoji="1" lang="en-US" altLang="ja-JP" sz="1200" dirty="0" smtClean="0">
                        <a:solidFill>
                          <a:schemeClr val="tx1"/>
                        </a:solidFill>
                      </a:endParaRPr>
                    </a:p>
                    <a:p>
                      <a:pPr algn="l"/>
                      <a:r>
                        <a:rPr kumimoji="1" lang="ja-JP" altLang="en-US" sz="1200" dirty="0" smtClean="0">
                          <a:solidFill>
                            <a:schemeClr val="tx1"/>
                          </a:solidFill>
                        </a:rPr>
                        <a:t>・窓口設置（</a:t>
                      </a:r>
                      <a:r>
                        <a:rPr kumimoji="1" lang="en-US" altLang="ja-JP" sz="1200" dirty="0" smtClean="0">
                          <a:solidFill>
                            <a:schemeClr val="tx1"/>
                          </a:solidFill>
                        </a:rPr>
                        <a:t>2011.4</a:t>
                      </a:r>
                      <a:r>
                        <a:rPr kumimoji="1" lang="ja-JP" altLang="en-US" sz="1200" dirty="0" smtClean="0">
                          <a:solidFill>
                            <a:schemeClr val="tx1"/>
                          </a:solidFill>
                        </a:rPr>
                        <a:t>）</a:t>
                      </a:r>
                      <a:endParaRPr kumimoji="1" lang="ja-JP" altLang="en-US" sz="12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88900" indent="-88900" algn="l"/>
                      <a:r>
                        <a:rPr kumimoji="1" lang="ja-JP" altLang="en-US" sz="1200" dirty="0" smtClean="0">
                          <a:solidFill>
                            <a:schemeClr val="tx1"/>
                          </a:solidFill>
                        </a:rPr>
                        <a:t>・大阪産（もん）の府民認知度</a:t>
                      </a:r>
                      <a:endParaRPr kumimoji="1" lang="en-US" altLang="ja-JP" sz="1200" dirty="0" smtClean="0">
                        <a:solidFill>
                          <a:schemeClr val="tx1"/>
                        </a:solidFill>
                      </a:endParaRPr>
                    </a:p>
                    <a:p>
                      <a:pPr marL="88900" indent="-88900" algn="l"/>
                      <a:r>
                        <a:rPr kumimoji="1" lang="ja-JP" altLang="en-US" sz="1200" dirty="0" smtClean="0">
                          <a:solidFill>
                            <a:schemeClr val="tx1"/>
                          </a:solidFill>
                        </a:rPr>
                        <a:t>　</a:t>
                      </a:r>
                      <a:r>
                        <a:rPr kumimoji="1" lang="en-US" altLang="ja-JP" sz="1200" dirty="0" smtClean="0">
                          <a:solidFill>
                            <a:schemeClr val="tx1"/>
                          </a:solidFill>
                        </a:rPr>
                        <a:t>29.2%</a:t>
                      </a:r>
                      <a:r>
                        <a:rPr kumimoji="1" lang="ja-JP" altLang="en-US" sz="1200" dirty="0" smtClean="0">
                          <a:solidFill>
                            <a:schemeClr val="tx1"/>
                          </a:solidFill>
                        </a:rPr>
                        <a:t>（</a:t>
                      </a:r>
                      <a:r>
                        <a:rPr kumimoji="1" lang="en-US" altLang="ja-JP" sz="1200" dirty="0" smtClean="0">
                          <a:solidFill>
                            <a:schemeClr val="tx1"/>
                          </a:solidFill>
                        </a:rPr>
                        <a:t>2009</a:t>
                      </a:r>
                      <a:r>
                        <a:rPr kumimoji="1" lang="ja-JP" altLang="en-US" sz="1200" dirty="0" smtClean="0">
                          <a:solidFill>
                            <a:schemeClr val="tx1"/>
                          </a:solidFill>
                        </a:rPr>
                        <a:t>年</a:t>
                      </a:r>
                      <a:r>
                        <a:rPr kumimoji="1" lang="en-US" altLang="ja-JP" sz="1200" dirty="0" smtClean="0">
                          <a:solidFill>
                            <a:schemeClr val="tx1"/>
                          </a:solidFill>
                        </a:rPr>
                        <a:t>6</a:t>
                      </a:r>
                      <a:r>
                        <a:rPr kumimoji="1" lang="ja-JP" altLang="en-US" sz="1200" dirty="0" smtClean="0">
                          <a:solidFill>
                            <a:schemeClr val="tx1"/>
                          </a:solidFill>
                        </a:rPr>
                        <a:t>月）</a:t>
                      </a:r>
                      <a:endParaRPr kumimoji="1" lang="en-US" altLang="ja-JP" sz="1200" dirty="0" smtClean="0">
                        <a:solidFill>
                          <a:schemeClr val="tx1"/>
                        </a:solidFill>
                      </a:endParaRPr>
                    </a:p>
                    <a:p>
                      <a:pPr algn="l"/>
                      <a:r>
                        <a:rPr kumimoji="1" lang="ja-JP" altLang="en-US" sz="1200" dirty="0" smtClean="0">
                          <a:solidFill>
                            <a:schemeClr val="tx1"/>
                          </a:solidFill>
                        </a:rPr>
                        <a:t>⇒</a:t>
                      </a:r>
                      <a:r>
                        <a:rPr kumimoji="1" lang="en-US" altLang="ja-JP" sz="1200" dirty="0" smtClean="0">
                          <a:solidFill>
                            <a:schemeClr val="tx1"/>
                          </a:solidFill>
                        </a:rPr>
                        <a:t>60.7</a:t>
                      </a:r>
                      <a:r>
                        <a:rPr kumimoji="1" lang="ja-JP" altLang="en-US" sz="1200" dirty="0" smtClean="0">
                          <a:solidFill>
                            <a:schemeClr val="tx1"/>
                          </a:solidFill>
                        </a:rPr>
                        <a:t>％（</a:t>
                      </a:r>
                      <a:r>
                        <a:rPr kumimoji="1" lang="en-US" altLang="ja-JP" sz="1200" dirty="0" smtClean="0">
                          <a:solidFill>
                            <a:schemeClr val="tx1"/>
                          </a:solidFill>
                        </a:rPr>
                        <a:t>2014</a:t>
                      </a:r>
                      <a:r>
                        <a:rPr kumimoji="1" lang="ja-JP" altLang="en-US" sz="1200" dirty="0" smtClean="0">
                          <a:solidFill>
                            <a:schemeClr val="tx1"/>
                          </a:solidFill>
                        </a:rPr>
                        <a:t>年</a:t>
                      </a:r>
                      <a:r>
                        <a:rPr kumimoji="1" lang="en-US" altLang="ja-JP" sz="1200" dirty="0" smtClean="0">
                          <a:solidFill>
                            <a:schemeClr val="tx1"/>
                          </a:solidFill>
                        </a:rPr>
                        <a:t>3</a:t>
                      </a:r>
                      <a:r>
                        <a:rPr kumimoji="1" lang="ja-JP" altLang="en-US" sz="1200" dirty="0" smtClean="0">
                          <a:solidFill>
                            <a:schemeClr val="tx1"/>
                          </a:solidFill>
                        </a:rPr>
                        <a:t>月）</a:t>
                      </a:r>
                      <a:endParaRPr kumimoji="1" lang="en-US" altLang="ja-JP" sz="1200" dirty="0" smtClean="0">
                        <a:solidFill>
                          <a:schemeClr val="tx1"/>
                        </a:solidFill>
                      </a:endParaRPr>
                    </a:p>
                    <a:p>
                      <a:pPr algn="l"/>
                      <a:endParaRPr kumimoji="1" lang="en-US" altLang="ja-JP" sz="1200" dirty="0" smtClean="0">
                        <a:solidFill>
                          <a:schemeClr val="tx1"/>
                        </a:solidFill>
                      </a:endParaRPr>
                    </a:p>
                    <a:p>
                      <a:pPr marL="88900" indent="-88900" algn="l"/>
                      <a:r>
                        <a:rPr kumimoji="1" lang="ja-JP" altLang="en-US" sz="1200" dirty="0" smtClean="0">
                          <a:solidFill>
                            <a:schemeClr val="tx1"/>
                          </a:solidFill>
                        </a:rPr>
                        <a:t>・農産物直売所の売上高</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2012</a:t>
                      </a:r>
                      <a:r>
                        <a:rPr kumimoji="1" lang="ja-JP" altLang="en-US" sz="1200" dirty="0" smtClean="0">
                          <a:solidFill>
                            <a:schemeClr val="tx1"/>
                          </a:solidFill>
                        </a:rPr>
                        <a:t>年：７１億円</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2010</a:t>
                      </a:r>
                      <a:r>
                        <a:rPr kumimoji="1" lang="ja-JP" altLang="en-US" sz="1200" dirty="0" smtClean="0">
                          <a:solidFill>
                            <a:schemeClr val="tx1"/>
                          </a:solidFill>
                        </a:rPr>
                        <a:t>年：５１億円）</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・農業産出額</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2012</a:t>
                      </a:r>
                      <a:r>
                        <a:rPr kumimoji="1" lang="ja-JP" altLang="en-US" sz="1200" dirty="0" smtClean="0">
                          <a:solidFill>
                            <a:schemeClr val="tx1"/>
                          </a:solidFill>
                        </a:rPr>
                        <a:t>年：３４４億円</a:t>
                      </a:r>
                      <a:endParaRPr kumimoji="1" lang="en-US" altLang="ja-JP" sz="1200" dirty="0" smtClean="0">
                        <a:solidFill>
                          <a:schemeClr val="tx1"/>
                        </a:solidFill>
                      </a:endParaRPr>
                    </a:p>
                    <a:p>
                      <a:pPr algn="l"/>
                      <a:r>
                        <a:rPr kumimoji="1" lang="ja-JP" altLang="en-US" sz="1200" dirty="0" smtClean="0">
                          <a:solidFill>
                            <a:schemeClr val="tx1"/>
                          </a:solidFill>
                        </a:rPr>
                        <a:t>　（</a:t>
                      </a:r>
                      <a:r>
                        <a:rPr kumimoji="1" lang="en-US" altLang="ja-JP" sz="1200" dirty="0" smtClean="0">
                          <a:solidFill>
                            <a:schemeClr val="tx1"/>
                          </a:solidFill>
                        </a:rPr>
                        <a:t>2009</a:t>
                      </a:r>
                      <a:r>
                        <a:rPr kumimoji="1" lang="ja-JP" altLang="en-US" sz="1200" dirty="0" smtClean="0">
                          <a:solidFill>
                            <a:schemeClr val="tx1"/>
                          </a:solidFill>
                        </a:rPr>
                        <a:t>年：３１９億円）</a:t>
                      </a:r>
                      <a:endParaRPr kumimoji="1" lang="en-US" altLang="ja-JP" sz="1200" dirty="0" smtClean="0">
                        <a:solidFill>
                          <a:schemeClr val="tx1"/>
                        </a:solidFill>
                      </a:endParaRPr>
                    </a:p>
                    <a:p>
                      <a:pPr algn="l"/>
                      <a:endParaRPr kumimoji="1" lang="en-US" altLang="ja-JP" sz="1200" dirty="0" smtClean="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209</a:t>
            </a:fld>
            <a:endParaRPr kumimoji="1" lang="ja-JP" altLang="en-US" dirty="0"/>
          </a:p>
        </p:txBody>
      </p:sp>
    </p:spTree>
    <p:extLst>
      <p:ext uri="{BB962C8B-B14F-4D97-AF65-F5344CB8AC3E}">
        <p14:creationId xmlns:p14="http://schemas.microsoft.com/office/powerpoint/2010/main" val="1876963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21</a:t>
            </a:fld>
            <a:endParaRPr kumimoji="1" lang="ja-JP" altLang="en-US" dirty="0"/>
          </a:p>
        </p:txBody>
      </p:sp>
      <p:sp>
        <p:nvSpPr>
          <p:cNvPr id="12" name="テキスト ボックス 1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２．（８）</a:t>
            </a:r>
            <a:endParaRPr lang="en-US" altLang="ja-JP" sz="1600" u="sng" dirty="0" smtClean="0"/>
          </a:p>
        </p:txBody>
      </p:sp>
      <p:sp>
        <p:nvSpPr>
          <p:cNvPr id="14" name="テキスト ボックス 13"/>
          <p:cNvSpPr txBox="1"/>
          <p:nvPr/>
        </p:nvSpPr>
        <p:spPr>
          <a:xfrm>
            <a:off x="251520" y="338554"/>
            <a:ext cx="8784976" cy="338554"/>
          </a:xfrm>
          <a:prstGeom prst="rect">
            <a:avLst/>
          </a:prstGeom>
          <a:noFill/>
        </p:spPr>
        <p:txBody>
          <a:bodyPr wrap="square" rtlCol="0">
            <a:spAutoFit/>
          </a:bodyPr>
          <a:lstStyle/>
          <a:p>
            <a:r>
              <a:rPr lang="ja-JP" altLang="en-US" sz="1600" dirty="0" smtClean="0"/>
              <a:t>■新発</a:t>
            </a:r>
            <a:r>
              <a:rPr lang="ja-JP" altLang="en-US" sz="1600" dirty="0"/>
              <a:t>地方債におけるスプレッド（国債との利回り差）の</a:t>
            </a:r>
            <a:r>
              <a:rPr lang="ja-JP" altLang="en-US" sz="1600" dirty="0" smtClean="0"/>
              <a:t>推移</a:t>
            </a:r>
            <a:endParaRPr lang="ja-JP" altLang="en-US" sz="1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77108"/>
            <a:ext cx="8802687"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472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6522" y="1988840"/>
            <a:ext cx="7772400" cy="3456384"/>
          </a:xfrm>
        </p:spPr>
        <p:txBody>
          <a:bodyPr>
            <a:normAutofit/>
          </a:bodyPr>
          <a:lstStyle/>
          <a:p>
            <a:r>
              <a:rPr kumimoji="1" lang="en-US" altLang="ja-JP" dirty="0" smtClean="0"/>
              <a:t>Ⅰ</a:t>
            </a:r>
            <a:r>
              <a:rPr kumimoji="1" lang="ja-JP" altLang="en-US" dirty="0" smtClean="0"/>
              <a:t>　行財政改革</a:t>
            </a:r>
            <a:r>
              <a:rPr kumimoji="1" lang="en-US" altLang="ja-JP" dirty="0" smtClean="0"/>
              <a:t/>
            </a:r>
            <a:br>
              <a:rPr kumimoji="1" lang="en-US" altLang="ja-JP" dirty="0" smtClean="0"/>
            </a:br>
            <a:r>
              <a:rPr lang="en-US" altLang="ja-JP" dirty="0"/>
              <a:t/>
            </a:r>
            <a:br>
              <a:rPr lang="en-US" altLang="ja-JP" dirty="0"/>
            </a:br>
            <a:r>
              <a:rPr lang="ja-JP" altLang="en-US" dirty="0"/>
              <a:t>　</a:t>
            </a:r>
            <a:r>
              <a:rPr lang="en-US" altLang="ja-JP" dirty="0" smtClean="0"/>
              <a:t>【</a:t>
            </a:r>
            <a:r>
              <a:rPr lang="ja-JP" altLang="en-US" dirty="0" smtClean="0"/>
              <a:t>人事</a:t>
            </a:r>
            <a:r>
              <a:rPr lang="en-US" altLang="ja-JP" dirty="0" smtClean="0"/>
              <a:t>】</a:t>
            </a:r>
            <a:br>
              <a:rPr lang="en-US" altLang="ja-JP" dirty="0" smtClean="0"/>
            </a:br>
            <a:r>
              <a:rPr lang="ja-JP" altLang="en-US" dirty="0"/>
              <a:t>　</a:t>
            </a:r>
            <a:r>
              <a:rPr lang="ja-JP" altLang="en-US" dirty="0" smtClean="0"/>
              <a:t>　（３）人事・給与制度</a:t>
            </a:r>
            <a:r>
              <a:rPr lang="en-US" altLang="ja-JP" dirty="0" smtClean="0"/>
              <a:t/>
            </a:r>
            <a:br>
              <a:rPr lang="en-US" altLang="ja-JP" dirty="0" smtClean="0"/>
            </a:br>
            <a:r>
              <a:rPr lang="ja-JP" altLang="en-US" dirty="0"/>
              <a:t>　</a:t>
            </a:r>
            <a:r>
              <a:rPr lang="ja-JP" altLang="en-US" dirty="0" smtClean="0"/>
              <a:t>　（４）公募制度</a:t>
            </a:r>
            <a:endParaRPr kumimoji="1" lang="ja-JP" altLang="en-US" dirty="0"/>
          </a:p>
        </p:txBody>
      </p:sp>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22</a:t>
            </a:fld>
            <a:endParaRPr kumimoji="1" lang="ja-JP" altLang="en-US" dirty="0"/>
          </a:p>
        </p:txBody>
      </p:sp>
    </p:spTree>
    <p:extLst>
      <p:ext uri="{BB962C8B-B14F-4D97-AF65-F5344CB8AC3E}">
        <p14:creationId xmlns:p14="http://schemas.microsoft.com/office/powerpoint/2010/main" val="1134406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23</a:t>
            </a:fld>
            <a:endParaRPr kumimoji="1" lang="ja-JP" altLang="en-US" dirty="0"/>
          </a:p>
        </p:txBody>
      </p:sp>
      <p:sp>
        <p:nvSpPr>
          <p:cNvPr id="8" name="テキスト ボックス 7"/>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３．</a:t>
            </a:r>
            <a:endParaRPr lang="en-US" altLang="ja-JP" sz="1600" u="sng" dirty="0" smtClean="0"/>
          </a:p>
        </p:txBody>
      </p:sp>
      <p:sp>
        <p:nvSpPr>
          <p:cNvPr id="6" name="テキスト ボックス 5"/>
          <p:cNvSpPr txBox="1"/>
          <p:nvPr/>
        </p:nvSpPr>
        <p:spPr>
          <a:xfrm>
            <a:off x="-14684" y="0"/>
            <a:ext cx="7467004" cy="338554"/>
          </a:xfrm>
          <a:prstGeom prst="rect">
            <a:avLst/>
          </a:prstGeom>
          <a:solidFill>
            <a:srgbClr val="002060"/>
          </a:solidFill>
        </p:spPr>
        <p:txBody>
          <a:bodyPr wrap="square" rtlCol="0">
            <a:spAutoFit/>
          </a:bodyPr>
          <a:lstStyle/>
          <a:p>
            <a:r>
              <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Ⅰ【</a:t>
            </a:r>
            <a:r>
              <a:rPr kumimoji="1" lang="ja-JP" altLang="en-US" sz="1600" b="1" u="sng" dirty="0" smtClean="0">
                <a:solidFill>
                  <a:schemeClr val="bg1"/>
                </a:solidFill>
                <a:latin typeface="ＭＳ Ｐゴシック" panose="020B0600070205080204" pitchFamily="50" charset="-128"/>
                <a:ea typeface="ＭＳ Ｐゴシック" panose="020B0600070205080204" pitchFamily="50" charset="-128"/>
              </a:rPr>
              <a:t>人事</a:t>
            </a:r>
            <a:r>
              <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rPr>
              <a:t>】</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（３）人事・給与制度</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3640839750"/>
              </p:ext>
            </p:extLst>
          </p:nvPr>
        </p:nvGraphicFramePr>
        <p:xfrm>
          <a:off x="107504" y="360000"/>
          <a:ext cx="8928992" cy="6343680"/>
        </p:xfrm>
        <a:graphic>
          <a:graphicData uri="http://schemas.openxmlformats.org/drawingml/2006/table">
            <a:tbl>
              <a:tblPr firstRow="1" bandRow="1">
                <a:tableStyleId>{5940675A-B579-460E-94D1-54222C63F5DA}</a:tableStyleId>
              </a:tblPr>
              <a:tblGrid>
                <a:gridCol w="1368152">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3888432">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306785">
                <a:tc>
                  <a:txBody>
                    <a:bodyPr/>
                    <a:lstStyle/>
                    <a:p>
                      <a:pPr algn="ctr"/>
                      <a:r>
                        <a:rPr kumimoji="1" lang="ja-JP" altLang="en-US" dirty="0" smtClean="0">
                          <a:solidFill>
                            <a:schemeClr val="tx1"/>
                          </a:solidFill>
                        </a:rPr>
                        <a:t>＜</a:t>
                      </a:r>
                      <a:r>
                        <a:rPr kumimoji="1" lang="en-US" altLang="ja-JP" dirty="0" smtClean="0">
                          <a:solidFill>
                            <a:schemeClr val="tx1"/>
                          </a:solidFill>
                        </a:rPr>
                        <a:t>Why</a:t>
                      </a:r>
                      <a:r>
                        <a:rPr kumimoji="1" lang="ja-JP" altLang="en-US" dirty="0" smtClean="0">
                          <a:solidFill>
                            <a:schemeClr val="tx1"/>
                          </a:solidFill>
                        </a:rPr>
                        <a:t>＞</a:t>
                      </a:r>
                      <a:endParaRPr kumimoji="1" lang="ja-JP" altLang="en-US"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Vision</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What</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Outcome</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rowSpan="5">
                  <a:txBody>
                    <a:bodyPr/>
                    <a:lstStyle/>
                    <a:p>
                      <a:pPr marL="0" indent="0"/>
                      <a:r>
                        <a:rPr kumimoji="1" lang="ja-JP" altLang="en-US" sz="1200" dirty="0" smtClean="0">
                          <a:solidFill>
                            <a:schemeClr val="tx1"/>
                          </a:solidFill>
                        </a:rPr>
                        <a:t>・財政改革の一環として、</a:t>
                      </a:r>
                      <a:r>
                        <a:rPr kumimoji="1" lang="en-US" altLang="ja-JP" sz="1200" dirty="0" smtClean="0">
                          <a:solidFill>
                            <a:schemeClr val="tx1"/>
                          </a:solidFill>
                        </a:rPr>
                        <a:t>1997</a:t>
                      </a:r>
                      <a:r>
                        <a:rPr kumimoji="1" lang="ja-JP" altLang="en-US" sz="1200" dirty="0" smtClean="0">
                          <a:solidFill>
                            <a:schemeClr val="tx1"/>
                          </a:solidFill>
                        </a:rPr>
                        <a:t>年度より、昇給の停止や給料水準の見直し、手当のカットを実施し、</a:t>
                      </a:r>
                      <a:r>
                        <a:rPr kumimoji="1" lang="en-US" altLang="ja-JP" sz="1200" dirty="0" smtClean="0">
                          <a:solidFill>
                            <a:schemeClr val="tx1"/>
                          </a:solidFill>
                        </a:rPr>
                        <a:t>2007</a:t>
                      </a:r>
                      <a:r>
                        <a:rPr kumimoji="1" lang="ja-JP" altLang="en-US" sz="1200" dirty="0" smtClean="0">
                          <a:solidFill>
                            <a:schemeClr val="tx1"/>
                          </a:solidFill>
                        </a:rPr>
                        <a:t>年度までに約</a:t>
                      </a:r>
                      <a:r>
                        <a:rPr kumimoji="1" lang="en-US" altLang="ja-JP" sz="1200" dirty="0" smtClean="0">
                          <a:solidFill>
                            <a:schemeClr val="tx1"/>
                          </a:solidFill>
                        </a:rPr>
                        <a:t>1,170</a:t>
                      </a:r>
                      <a:r>
                        <a:rPr kumimoji="1" lang="ja-JP" altLang="en-US" sz="1200" dirty="0" smtClean="0">
                          <a:solidFill>
                            <a:schemeClr val="tx1"/>
                          </a:solidFill>
                        </a:rPr>
                        <a:t>億円を削減。</a:t>
                      </a:r>
                    </a:p>
                    <a:p>
                      <a:pPr marL="0" indent="0"/>
                      <a:r>
                        <a:rPr kumimoji="1" lang="ja-JP" altLang="en-US" sz="1200" dirty="0" smtClean="0">
                          <a:solidFill>
                            <a:schemeClr val="tx1"/>
                          </a:solidFill>
                        </a:rPr>
                        <a:t>・また、計画的に職員数を削減し、</a:t>
                      </a:r>
                      <a:r>
                        <a:rPr kumimoji="1" lang="en-US" altLang="ja-JP" sz="1200" dirty="0" smtClean="0">
                          <a:solidFill>
                            <a:schemeClr val="tx1"/>
                          </a:solidFill>
                        </a:rPr>
                        <a:t>2008</a:t>
                      </a:r>
                      <a:r>
                        <a:rPr kumimoji="1" lang="ja-JP" altLang="en-US" sz="1200" dirty="0" smtClean="0">
                          <a:solidFill>
                            <a:schemeClr val="tx1"/>
                          </a:solidFill>
                        </a:rPr>
                        <a:t>年度には、人口</a:t>
                      </a:r>
                      <a:r>
                        <a:rPr kumimoji="1" lang="en-US" altLang="ja-JP" sz="1200" dirty="0" smtClean="0">
                          <a:solidFill>
                            <a:schemeClr val="tx1"/>
                          </a:solidFill>
                        </a:rPr>
                        <a:t>10</a:t>
                      </a:r>
                      <a:r>
                        <a:rPr kumimoji="1" lang="ja-JP" altLang="en-US" sz="1200" dirty="0" smtClean="0">
                          <a:solidFill>
                            <a:schemeClr val="tx1"/>
                          </a:solidFill>
                        </a:rPr>
                        <a:t>万人当たりの職員数が</a:t>
                      </a:r>
                      <a:r>
                        <a:rPr kumimoji="1" lang="en-US" altLang="ja-JP" sz="1200" dirty="0" smtClean="0">
                          <a:solidFill>
                            <a:schemeClr val="tx1"/>
                          </a:solidFill>
                        </a:rPr>
                        <a:t>106.5</a:t>
                      </a:r>
                      <a:r>
                        <a:rPr kumimoji="1" lang="ja-JP" altLang="en-US" sz="1200" dirty="0" smtClean="0">
                          <a:solidFill>
                            <a:schemeClr val="tx1"/>
                          </a:solidFill>
                        </a:rPr>
                        <a:t>人（全国平均</a:t>
                      </a:r>
                      <a:r>
                        <a:rPr kumimoji="1" lang="en-US" altLang="ja-JP" sz="1200" dirty="0" smtClean="0">
                          <a:solidFill>
                            <a:schemeClr val="tx1"/>
                          </a:solidFill>
                        </a:rPr>
                        <a:t>201.6</a:t>
                      </a:r>
                      <a:r>
                        <a:rPr kumimoji="1" lang="ja-JP" altLang="en-US" sz="1200" dirty="0" smtClean="0">
                          <a:solidFill>
                            <a:schemeClr val="tx1"/>
                          </a:solidFill>
                        </a:rPr>
                        <a:t>人）、ラスパイレス指数</a:t>
                      </a:r>
                      <a:r>
                        <a:rPr kumimoji="1" lang="en-US" altLang="ja-JP" sz="1200" dirty="0" smtClean="0">
                          <a:solidFill>
                            <a:schemeClr val="tx1"/>
                          </a:solidFill>
                        </a:rPr>
                        <a:t>98.5</a:t>
                      </a:r>
                      <a:r>
                        <a:rPr kumimoji="1" lang="ja-JP" altLang="en-US" sz="1200" dirty="0" smtClean="0">
                          <a:solidFill>
                            <a:schemeClr val="tx1"/>
                          </a:solidFill>
                        </a:rPr>
                        <a:t>（全国</a:t>
                      </a:r>
                      <a:r>
                        <a:rPr kumimoji="1" lang="en-US" altLang="ja-JP" sz="1200" dirty="0" smtClean="0">
                          <a:solidFill>
                            <a:schemeClr val="tx1"/>
                          </a:solidFill>
                        </a:rPr>
                        <a:t>30</a:t>
                      </a:r>
                      <a:r>
                        <a:rPr kumimoji="1" lang="ja-JP" altLang="en-US" sz="1200" dirty="0" smtClean="0">
                          <a:solidFill>
                            <a:schemeClr val="tx1"/>
                          </a:solidFill>
                        </a:rPr>
                        <a:t>位）の水準となる。</a:t>
                      </a:r>
                    </a:p>
                    <a:p>
                      <a:pPr marL="0" indent="0"/>
                      <a:r>
                        <a:rPr kumimoji="1" lang="ja-JP" altLang="en-US" sz="1200" dirty="0" smtClean="0">
                          <a:solidFill>
                            <a:schemeClr val="tx1"/>
                          </a:solidFill>
                        </a:rPr>
                        <a:t>・一方で、給与制度については、年功序列的な部分があるなど、「頑張った人が報われる」制度とは必ずしもなっていない状況。</a:t>
                      </a:r>
                      <a:endParaRPr kumimoji="1" lang="en-US" altLang="ja-JP" sz="1200" dirty="0" smtClean="0">
                        <a:solidFill>
                          <a:schemeClr val="tx1"/>
                        </a:solidFill>
                      </a:endParaRPr>
                    </a:p>
                    <a:p>
                      <a:pPr marL="0" indent="0"/>
                      <a:r>
                        <a:rPr kumimoji="1" lang="ja-JP" altLang="en-US" sz="1200" dirty="0" smtClean="0">
                          <a:solidFill>
                            <a:schemeClr val="tx1"/>
                          </a:solidFill>
                        </a:rPr>
                        <a:t>・また、より一層、府民の信頼を得る必要が生じており、人事給与システムの構築が求められている。</a:t>
                      </a:r>
                    </a:p>
                    <a:p>
                      <a:pPr marL="0" indent="0"/>
                      <a:endParaRPr kumimoji="1" lang="ja-JP" altLang="en-US" sz="12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rowSpan="5">
                  <a:txBody>
                    <a:bodyPr/>
                    <a:lstStyle/>
                    <a:p>
                      <a:pPr marL="0" indent="0"/>
                      <a:r>
                        <a:rPr kumimoji="1" lang="ja-JP" altLang="en-US" sz="1200" dirty="0" smtClean="0">
                          <a:solidFill>
                            <a:schemeClr val="tx1"/>
                          </a:solidFill>
                        </a:rPr>
                        <a:t>・透明性を高め、頑張った人が報われ、能力、資質及び執務意欲が向上する等、人事給与面等で魅力がある制度の構築が求められる。</a:t>
                      </a:r>
                      <a:endParaRPr kumimoji="1" lang="ja-JP" altLang="en-US" sz="12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200" dirty="0" smtClean="0">
                          <a:solidFill>
                            <a:schemeClr val="tx1"/>
                          </a:solidFill>
                        </a:rPr>
                        <a:t>①府独自の給与制度改革</a:t>
                      </a:r>
                    </a:p>
                    <a:p>
                      <a:pPr marL="92075" indent="-92075"/>
                      <a:endParaRPr kumimoji="1" lang="ja-JP" altLang="en-US" sz="12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70C0"/>
                      </a:solidFill>
                      <a:prstDash val="sysDot"/>
                      <a:round/>
                      <a:headEnd type="none" w="med" len="med"/>
                      <a:tailEnd type="none" w="med" len="med"/>
                    </a:lnB>
                  </a:tcPr>
                </a:tc>
                <a:tc>
                  <a:txBody>
                    <a:bodyPr/>
                    <a:lstStyle/>
                    <a:p>
                      <a:pPr marL="85725" indent="-85725"/>
                      <a:r>
                        <a:rPr kumimoji="1" lang="ja-JP" altLang="en-US" sz="1200" dirty="0" smtClean="0">
                          <a:solidFill>
                            <a:schemeClr val="tx1"/>
                          </a:solidFill>
                        </a:rPr>
                        <a:t>・より職務給原則を徹底した給与制度の実現</a:t>
                      </a:r>
                    </a:p>
                    <a:p>
                      <a:pPr marL="85725" indent="-85725"/>
                      <a:r>
                        <a:rPr kumimoji="1" lang="ja-JP" altLang="en-US" sz="1200" dirty="0" smtClean="0">
                          <a:solidFill>
                            <a:schemeClr val="tx1"/>
                          </a:solidFill>
                        </a:rPr>
                        <a:t>・</a:t>
                      </a:r>
                      <a:r>
                        <a:rPr kumimoji="1" lang="ja-JP" altLang="en-US" sz="1200" spc="-150" dirty="0" smtClean="0">
                          <a:solidFill>
                            <a:schemeClr val="tx1"/>
                          </a:solidFill>
                        </a:rPr>
                        <a:t>部長級・次長級の定額制は全国初</a:t>
                      </a:r>
                    </a:p>
                    <a:p>
                      <a:pPr marL="0" indent="0"/>
                      <a:r>
                        <a:rPr kumimoji="1" lang="ja-JP" altLang="en-US" sz="1200" dirty="0" smtClean="0">
                          <a:solidFill>
                            <a:schemeClr val="tx1"/>
                          </a:solidFill>
                        </a:rPr>
                        <a:t>（</a:t>
                      </a:r>
                      <a:r>
                        <a:rPr kumimoji="1" lang="en-US" altLang="ja-JP" sz="1200" dirty="0" smtClean="0">
                          <a:solidFill>
                            <a:schemeClr val="tx1"/>
                          </a:solidFill>
                        </a:rPr>
                        <a:t>2011</a:t>
                      </a:r>
                      <a:r>
                        <a:rPr kumimoji="1" lang="ja-JP" altLang="en-US" sz="1200" dirty="0" smtClean="0">
                          <a:solidFill>
                            <a:schemeClr val="tx1"/>
                          </a:solidFill>
                        </a:rPr>
                        <a:t>年度）</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10001"/>
                  </a:ext>
                </a:extLst>
              </a:tr>
              <a:tr h="1664256">
                <a:tc vMerge="1">
                  <a:txBody>
                    <a:bodyPr/>
                    <a:lstStyle/>
                    <a:p>
                      <a:endParaRPr kumimoji="1" lang="ja-JP" altLang="en-US" sz="1400"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vMerge="1">
                  <a:txBody>
                    <a:bodyPr/>
                    <a:lstStyle/>
                    <a:p>
                      <a:pPr marL="0" indent="0"/>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②職員採用試験の抜本的見直し</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・試験科目の見直し</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択一式と記述式専門を廃止</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ｴﾝﾄﾘｰｼｰﾄ導入（受験者の意欲・行動力などを問う）</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人物評価の重点化（都道府県で初の取組み）</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・試験日程の見直し</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民間就職活動のスケジュール、社会人等の転職のタイミングを踏まえた日程を設定</a:t>
                      </a:r>
                      <a:endParaRPr kumimoji="1" lang="en-US" altLang="ja-JP" sz="1200" dirty="0" smtClean="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70C0"/>
                      </a:solidFill>
                      <a:prstDash val="sysDot"/>
                      <a:round/>
                      <a:headEnd type="none" w="med" len="med"/>
                      <a:tailEnd type="none" w="med" len="med"/>
                    </a:lnT>
                    <a:lnB w="19050" cap="flat" cmpd="sng" algn="ctr">
                      <a:solidFill>
                        <a:srgbClr val="0070C0"/>
                      </a:solidFill>
                      <a:prstDash val="sysDot"/>
                      <a:round/>
                      <a:headEnd type="none" w="med" len="med"/>
                      <a:tailEnd type="none" w="med" len="med"/>
                    </a:lnB>
                  </a:tcPr>
                </a:tc>
                <a:tc>
                  <a:txBody>
                    <a:bodyPr/>
                    <a:lstStyle/>
                    <a:p>
                      <a:r>
                        <a:rPr kumimoji="1" lang="ja-JP" altLang="en-US" sz="1200" dirty="0" smtClean="0">
                          <a:solidFill>
                            <a:schemeClr val="tx1"/>
                          </a:solidFill>
                        </a:rPr>
                        <a:t>申込者数の増加</a:t>
                      </a:r>
                    </a:p>
                    <a:p>
                      <a:r>
                        <a:rPr kumimoji="1" lang="en-US" altLang="ja-JP" sz="1200" dirty="0" smtClean="0">
                          <a:solidFill>
                            <a:schemeClr val="tx1"/>
                          </a:solidFill>
                        </a:rPr>
                        <a:t>2008</a:t>
                      </a:r>
                      <a:r>
                        <a:rPr kumimoji="1" lang="ja-JP" altLang="en-US" sz="1200" dirty="0" smtClean="0">
                          <a:solidFill>
                            <a:schemeClr val="tx1"/>
                          </a:solidFill>
                        </a:rPr>
                        <a:t>～</a:t>
                      </a:r>
                      <a:r>
                        <a:rPr kumimoji="1" lang="en-US" altLang="ja-JP" sz="1200" dirty="0" smtClean="0">
                          <a:solidFill>
                            <a:schemeClr val="tx1"/>
                          </a:solidFill>
                        </a:rPr>
                        <a:t>2010</a:t>
                      </a:r>
                      <a:r>
                        <a:rPr kumimoji="1" lang="ja-JP" altLang="en-US" sz="1200" dirty="0" smtClean="0">
                          <a:solidFill>
                            <a:schemeClr val="tx1"/>
                          </a:solidFill>
                        </a:rPr>
                        <a:t>年平均：</a:t>
                      </a:r>
                      <a:r>
                        <a:rPr kumimoji="1" lang="en-US" altLang="ja-JP" sz="1200" dirty="0" smtClean="0">
                          <a:solidFill>
                            <a:schemeClr val="tx1"/>
                          </a:solidFill>
                        </a:rPr>
                        <a:t>644</a:t>
                      </a:r>
                      <a:r>
                        <a:rPr kumimoji="1" lang="ja-JP" altLang="en-US" sz="1200" dirty="0" smtClean="0">
                          <a:solidFill>
                            <a:schemeClr val="tx1"/>
                          </a:solidFill>
                        </a:rPr>
                        <a:t>名</a:t>
                      </a:r>
                    </a:p>
                    <a:p>
                      <a:r>
                        <a:rPr kumimoji="1" lang="en-US" altLang="ja-JP" sz="1200" dirty="0" smtClean="0">
                          <a:solidFill>
                            <a:schemeClr val="tx1"/>
                          </a:solidFill>
                        </a:rPr>
                        <a:t>2011</a:t>
                      </a:r>
                      <a:r>
                        <a:rPr kumimoji="1" lang="ja-JP" altLang="en-US" sz="1200" dirty="0" smtClean="0">
                          <a:solidFill>
                            <a:schemeClr val="tx1"/>
                          </a:solidFill>
                        </a:rPr>
                        <a:t>～</a:t>
                      </a:r>
                      <a:r>
                        <a:rPr kumimoji="1" lang="en-US" altLang="ja-JP" sz="1200" dirty="0" smtClean="0">
                          <a:solidFill>
                            <a:schemeClr val="tx1"/>
                          </a:solidFill>
                        </a:rPr>
                        <a:t>2013</a:t>
                      </a:r>
                      <a:r>
                        <a:rPr kumimoji="1" lang="ja-JP" altLang="en-US" sz="1200" dirty="0" smtClean="0">
                          <a:solidFill>
                            <a:schemeClr val="tx1"/>
                          </a:solidFill>
                        </a:rPr>
                        <a:t>年平均：</a:t>
                      </a:r>
                      <a:r>
                        <a:rPr kumimoji="1" lang="en-US" altLang="ja-JP" sz="1200" dirty="0" smtClean="0">
                          <a:solidFill>
                            <a:schemeClr val="tx1"/>
                          </a:solidFill>
                        </a:rPr>
                        <a:t>2,461</a:t>
                      </a:r>
                      <a:r>
                        <a:rPr kumimoji="1" lang="ja-JP" altLang="en-US" sz="1200" dirty="0" smtClean="0">
                          <a:solidFill>
                            <a:schemeClr val="tx1"/>
                          </a:solidFill>
                        </a:rPr>
                        <a:t>名</a:t>
                      </a:r>
                    </a:p>
                    <a:p>
                      <a:pPr marL="85725" indent="-85725"/>
                      <a:r>
                        <a:rPr kumimoji="1" lang="en-US" altLang="ja-JP" sz="1200" dirty="0" smtClean="0">
                          <a:solidFill>
                            <a:schemeClr val="tx1"/>
                          </a:solidFill>
                        </a:rPr>
                        <a:t>※</a:t>
                      </a:r>
                      <a:r>
                        <a:rPr kumimoji="1" lang="ja-JP" altLang="en-US" sz="1200" dirty="0" smtClean="0">
                          <a:solidFill>
                            <a:schemeClr val="tx1"/>
                          </a:solidFill>
                        </a:rPr>
                        <a:t>制度実施</a:t>
                      </a:r>
                      <a:r>
                        <a:rPr kumimoji="1" lang="en-US" altLang="ja-JP" sz="1200" dirty="0" smtClean="0">
                          <a:solidFill>
                            <a:schemeClr val="tx1"/>
                          </a:solidFill>
                        </a:rPr>
                        <a:t>4</a:t>
                      </a:r>
                      <a:r>
                        <a:rPr kumimoji="1" lang="ja-JP" altLang="en-US" sz="1200" dirty="0" smtClean="0">
                          <a:solidFill>
                            <a:schemeClr val="tx1"/>
                          </a:solidFill>
                        </a:rPr>
                        <a:t>年目。人材の確保状況については検証中</a:t>
                      </a:r>
                      <a:endParaRPr kumimoji="1" lang="ja-JP" altLang="en-US" sz="1200"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70C0"/>
                      </a:solidFill>
                      <a:prstDash val="sysDot"/>
                      <a:round/>
                      <a:headEnd type="none" w="med" len="med"/>
                      <a:tailEnd type="none" w="med" len="med"/>
                    </a:lnT>
                    <a:lnB w="1905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10002"/>
                  </a:ext>
                </a:extLst>
              </a:tr>
              <a:tr h="1296144">
                <a:tc vMerge="1">
                  <a:txBody>
                    <a:bodyPr/>
                    <a:lstStyle/>
                    <a:p>
                      <a:endParaRPr kumimoji="1" lang="ja-JP" altLang="en-US" sz="1400"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vMerge="1">
                  <a:txBody>
                    <a:bodyPr/>
                    <a:lstStyle/>
                    <a:p>
                      <a:pPr marL="0" indent="0"/>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③相対評価の導入</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・職員基本条例（</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月施行）において、予め分布割合を定め、相対評価を実施</a:t>
                      </a:r>
                    </a:p>
                    <a:p>
                      <a:pPr marL="349250"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第一区分　</a:t>
                      </a:r>
                      <a:r>
                        <a:rPr kumimoji="1" lang="en-US" altLang="ja-JP" sz="1200" dirty="0" smtClean="0">
                          <a:solidFill>
                            <a:schemeClr val="tx1"/>
                          </a:solidFill>
                        </a:rPr>
                        <a:t>5</a:t>
                      </a:r>
                      <a:r>
                        <a:rPr kumimoji="1" lang="ja-JP" altLang="en-US" sz="1200" dirty="0" smtClean="0">
                          <a:solidFill>
                            <a:schemeClr val="tx1"/>
                          </a:solidFill>
                        </a:rPr>
                        <a:t>％　第二区分　</a:t>
                      </a:r>
                      <a:r>
                        <a:rPr kumimoji="1" lang="en-US" altLang="ja-JP" sz="1200" dirty="0" smtClean="0">
                          <a:solidFill>
                            <a:schemeClr val="tx1"/>
                          </a:solidFill>
                        </a:rPr>
                        <a:t>20</a:t>
                      </a:r>
                      <a:r>
                        <a:rPr kumimoji="1" lang="ja-JP" altLang="en-US" sz="1200" dirty="0" smtClean="0">
                          <a:solidFill>
                            <a:schemeClr val="tx1"/>
                          </a:solidFill>
                        </a:rPr>
                        <a:t>％　第三区分　</a:t>
                      </a:r>
                      <a:r>
                        <a:rPr kumimoji="1" lang="en-US" altLang="ja-JP" sz="1200" dirty="0" smtClean="0">
                          <a:solidFill>
                            <a:schemeClr val="tx1"/>
                          </a:solidFill>
                        </a:rPr>
                        <a:t>60</a:t>
                      </a:r>
                      <a:r>
                        <a:rPr kumimoji="1" lang="ja-JP" altLang="en-US" sz="1200" dirty="0" smtClean="0">
                          <a:solidFill>
                            <a:schemeClr val="tx1"/>
                          </a:solidFill>
                        </a:rPr>
                        <a:t>％</a:t>
                      </a:r>
                    </a:p>
                    <a:p>
                      <a:pPr marL="349250"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第四区分　</a:t>
                      </a:r>
                      <a:r>
                        <a:rPr kumimoji="1" lang="en-US" altLang="ja-JP" sz="1200" dirty="0" smtClean="0">
                          <a:solidFill>
                            <a:schemeClr val="tx1"/>
                          </a:solidFill>
                        </a:rPr>
                        <a:t>10</a:t>
                      </a:r>
                      <a:r>
                        <a:rPr kumimoji="1" lang="ja-JP" altLang="en-US" sz="1200" dirty="0" smtClean="0">
                          <a:solidFill>
                            <a:schemeClr val="tx1"/>
                          </a:solidFill>
                        </a:rPr>
                        <a:t>％　第五区分　</a:t>
                      </a:r>
                      <a:r>
                        <a:rPr kumimoji="1" lang="en-US" altLang="ja-JP" sz="1200" dirty="0" smtClean="0">
                          <a:solidFill>
                            <a:schemeClr val="tx1"/>
                          </a:solidFill>
                        </a:rPr>
                        <a:t>5</a:t>
                      </a:r>
                      <a:r>
                        <a:rPr kumimoji="1" lang="ja-JP" altLang="en-US" sz="1200" dirty="0" smtClean="0">
                          <a:solidFill>
                            <a:schemeClr val="tx1"/>
                          </a:solidFill>
                        </a:rPr>
                        <a:t>％</a:t>
                      </a: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・評価結果を給与、任用、研修などに反映</a:t>
                      </a:r>
                      <a:endParaRPr kumimoji="1" lang="ja-JP" altLang="en-US" sz="12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70C0"/>
                      </a:solidFill>
                      <a:prstDash val="sysDot"/>
                      <a:round/>
                      <a:headEnd type="none" w="med" len="med"/>
                      <a:tailEnd type="none" w="med" len="med"/>
                    </a:lnT>
                    <a:lnB w="19050" cap="flat" cmpd="sng" algn="ctr">
                      <a:solidFill>
                        <a:srgbClr val="0070C0"/>
                      </a:solidFill>
                      <a:prstDash val="sysDot"/>
                      <a:round/>
                      <a:headEnd type="none" w="med" len="med"/>
                      <a:tailEnd type="none" w="med" len="med"/>
                    </a:lnB>
                  </a:tcPr>
                </a:tc>
                <a:tc>
                  <a:txBody>
                    <a:bodyPr/>
                    <a:lstStyle/>
                    <a:p>
                      <a:r>
                        <a:rPr kumimoji="1" lang="en-US" altLang="ja-JP" sz="1200" dirty="0" smtClean="0">
                          <a:solidFill>
                            <a:schemeClr val="tx1"/>
                          </a:solidFill>
                        </a:rPr>
                        <a:t>※</a:t>
                      </a:r>
                      <a:r>
                        <a:rPr kumimoji="1" lang="ja-JP" altLang="en-US" sz="1200" dirty="0" smtClean="0">
                          <a:solidFill>
                            <a:schemeClr val="tx1"/>
                          </a:solidFill>
                        </a:rPr>
                        <a:t>本格実施</a:t>
                      </a:r>
                      <a:r>
                        <a:rPr kumimoji="1" lang="en-US" altLang="ja-JP" sz="1200" dirty="0" smtClean="0">
                          <a:solidFill>
                            <a:schemeClr val="tx1"/>
                          </a:solidFill>
                        </a:rPr>
                        <a:t>2</a:t>
                      </a:r>
                      <a:r>
                        <a:rPr kumimoji="1" lang="ja-JP" altLang="en-US" sz="1200" dirty="0" smtClean="0">
                          <a:solidFill>
                            <a:schemeClr val="tx1"/>
                          </a:solidFill>
                        </a:rPr>
                        <a:t>年目</a:t>
                      </a:r>
                    </a:p>
                    <a:p>
                      <a:pPr marL="85725" indent="0"/>
                      <a:r>
                        <a:rPr kumimoji="1" lang="ja-JP" altLang="en-US" sz="1200" dirty="0" smtClean="0">
                          <a:solidFill>
                            <a:schemeClr val="tx1"/>
                          </a:solidFill>
                        </a:rPr>
                        <a:t>条例の目的に合致したものとなっているか検証中</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70C0"/>
                      </a:solidFill>
                      <a:prstDash val="sysDot"/>
                      <a:round/>
                      <a:headEnd type="none" w="med" len="med"/>
                      <a:tailEnd type="none" w="med" len="med"/>
                    </a:lnT>
                    <a:lnB w="1905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10003"/>
                  </a:ext>
                </a:extLst>
              </a:tr>
              <a:tr h="370840">
                <a:tc vMerge="1">
                  <a:txBody>
                    <a:bodyPr/>
                    <a:lstStyle/>
                    <a:p>
                      <a:endParaRPr kumimoji="1" lang="ja-JP" altLang="en-US" sz="1400"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vMerge="1">
                  <a:txBody>
                    <a:bodyPr/>
                    <a:lstStyle/>
                    <a:p>
                      <a:pPr marL="0" indent="0"/>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④再就職等に関する規制</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・勤続</a:t>
                      </a:r>
                      <a:r>
                        <a:rPr kumimoji="1" lang="en-US" altLang="ja-JP" sz="1200" dirty="0" smtClean="0">
                          <a:solidFill>
                            <a:schemeClr val="tx1"/>
                          </a:solidFill>
                        </a:rPr>
                        <a:t>20</a:t>
                      </a:r>
                      <a:r>
                        <a:rPr kumimoji="1" lang="ja-JP" altLang="en-US" sz="1200" dirty="0" smtClean="0">
                          <a:solidFill>
                            <a:schemeClr val="tx1"/>
                          </a:solidFill>
                        </a:rPr>
                        <a:t>年以上の職員又は職員であった者等の出資法人等への再就職の原則禁止等を定める「職員基本条例」を制定（</a:t>
                      </a:r>
                      <a:r>
                        <a:rPr kumimoji="1" lang="en-US" altLang="ja-JP" sz="1200" dirty="0" smtClean="0">
                          <a:solidFill>
                            <a:schemeClr val="tx1"/>
                          </a:solidFill>
                        </a:rPr>
                        <a:t>2012</a:t>
                      </a:r>
                      <a:r>
                        <a:rPr kumimoji="1" lang="ja-JP" altLang="en-US" sz="1200" dirty="0" smtClean="0">
                          <a:solidFill>
                            <a:schemeClr val="tx1"/>
                          </a:solidFill>
                        </a:rPr>
                        <a:t>年</a:t>
                      </a:r>
                      <a:r>
                        <a:rPr kumimoji="1" lang="en-US" altLang="ja-JP" sz="1200" dirty="0" smtClean="0">
                          <a:solidFill>
                            <a:schemeClr val="tx1"/>
                          </a:solidFill>
                        </a:rPr>
                        <a:t>7</a:t>
                      </a:r>
                      <a:r>
                        <a:rPr kumimoji="1" lang="ja-JP" altLang="en-US" sz="1200" dirty="0" smtClean="0">
                          <a:solidFill>
                            <a:schemeClr val="tx1"/>
                          </a:solidFill>
                        </a:rPr>
                        <a:t>月施行）</a:t>
                      </a:r>
                      <a:endParaRPr kumimoji="1" lang="en-US" altLang="ja-JP" sz="1200" dirty="0" smtClean="0">
                        <a:solidFill>
                          <a:schemeClr val="tx1"/>
                        </a:solidFill>
                      </a:endParaRP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・退職後に再就職した職員の現職職員に対する働きかけの禁止を定める「職員の退職管理に関する条例」を制定（</a:t>
                      </a:r>
                      <a:r>
                        <a:rPr kumimoji="1" lang="en-US" altLang="ja-JP" sz="1200" dirty="0" smtClean="0">
                          <a:solidFill>
                            <a:schemeClr val="tx1"/>
                          </a:solidFill>
                        </a:rPr>
                        <a:t>2011</a:t>
                      </a:r>
                      <a:r>
                        <a:rPr kumimoji="1" lang="ja-JP" altLang="en-US" sz="1200" dirty="0" smtClean="0">
                          <a:solidFill>
                            <a:schemeClr val="tx1"/>
                          </a:solidFill>
                        </a:rPr>
                        <a:t>年</a:t>
                      </a:r>
                      <a:r>
                        <a:rPr kumimoji="1" lang="en-US" altLang="ja-JP" sz="1200" dirty="0" smtClean="0">
                          <a:solidFill>
                            <a:schemeClr val="tx1"/>
                          </a:solidFill>
                        </a:rPr>
                        <a:t>3</a:t>
                      </a:r>
                      <a:r>
                        <a:rPr kumimoji="1" lang="ja-JP" altLang="en-US" sz="1200" dirty="0" smtClean="0">
                          <a:solidFill>
                            <a:schemeClr val="tx1"/>
                          </a:solidFill>
                        </a:rPr>
                        <a:t>月施行）</a:t>
                      </a:r>
                      <a:endParaRPr kumimoji="1" lang="en-US" altLang="ja-JP" sz="1200" spc="-150" dirty="0" smtClean="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70C0"/>
                      </a:solidFill>
                      <a:prstDash val="sysDot"/>
                      <a:round/>
                      <a:headEnd type="none" w="med" len="med"/>
                      <a:tailEnd type="none" w="med" len="med"/>
                    </a:lnT>
                    <a:lnB w="19050" cap="flat" cmpd="sng" algn="ctr">
                      <a:solidFill>
                        <a:srgbClr val="0070C0"/>
                      </a:solidFill>
                      <a:prstDash val="sysDot"/>
                      <a:round/>
                      <a:headEnd type="none" w="med" len="med"/>
                      <a:tailEnd type="none" w="med" len="med"/>
                    </a:lnB>
                  </a:tcPr>
                </a:tc>
                <a:tc>
                  <a:txBody>
                    <a:bodyPr/>
                    <a:lstStyle/>
                    <a:p>
                      <a:r>
                        <a:rPr kumimoji="1" lang="ja-JP" altLang="en-US" sz="1200" dirty="0" smtClean="0">
                          <a:solidFill>
                            <a:schemeClr val="tx1"/>
                          </a:solidFill>
                        </a:rPr>
                        <a:t>・条例等による厳格な再就職規制等により、一層の透明性を確保するとともに、公務の公正性、府民の信頼を確保</a:t>
                      </a:r>
                      <a:endParaRPr kumimoji="1" lang="ja-JP" altLang="en-US" sz="1200"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70C0"/>
                      </a:solidFill>
                      <a:prstDash val="sysDot"/>
                      <a:round/>
                      <a:headEnd type="none" w="med" len="med"/>
                      <a:tailEnd type="none" w="med" len="med"/>
                    </a:lnT>
                    <a:lnB w="1905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10004"/>
                  </a:ext>
                </a:extLst>
              </a:tr>
              <a:tr h="575305">
                <a:tc vMerge="1">
                  <a:txBody>
                    <a:bodyPr/>
                    <a:lstStyle/>
                    <a:p>
                      <a:endParaRPr kumimoji="1" lang="ja-JP" altLang="en-US" sz="1400"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vMerge="1">
                  <a:txBody>
                    <a:bodyPr/>
                    <a:lstStyle/>
                    <a:p>
                      <a:pPr marL="0" indent="0"/>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⑤政治規制等３条例の制定</a:t>
                      </a:r>
                      <a:endParaRPr kumimoji="1" lang="en-US" altLang="ja-JP" sz="1200" dirty="0" smtClean="0">
                        <a:solidFill>
                          <a:schemeClr val="tx1"/>
                        </a:solidFill>
                      </a:endParaRPr>
                    </a:p>
                    <a:p>
                      <a:r>
                        <a:rPr kumimoji="1" lang="ja-JP" altLang="en-US" sz="1200" spc="-150" dirty="0" smtClean="0">
                          <a:latin typeface="ＭＳ Ｐゴシック" panose="020B0600070205080204" pitchFamily="50" charset="-128"/>
                          <a:ea typeface="ＭＳ Ｐゴシック" panose="020B0600070205080204" pitchFamily="50" charset="-128"/>
                        </a:rPr>
                        <a:t>・政治的中立性を確保するための組織的活動の制限に関する条例</a:t>
                      </a:r>
                    </a:p>
                    <a:p>
                      <a:r>
                        <a:rPr kumimoji="1" lang="ja-JP" altLang="en-US" sz="1200" spc="-150" dirty="0" smtClean="0">
                          <a:latin typeface="ＭＳ Ｐゴシック" panose="020B0600070205080204" pitchFamily="50" charset="-128"/>
                          <a:ea typeface="ＭＳ Ｐゴシック" panose="020B0600070205080204" pitchFamily="50" charset="-128"/>
                        </a:rPr>
                        <a:t>・</a:t>
                      </a:r>
                      <a:r>
                        <a:rPr kumimoji="1" lang="ja-JP" altLang="en-US" sz="1200" spc="0" dirty="0" smtClean="0">
                          <a:latin typeface="ＭＳ Ｐゴシック" panose="020B0600070205080204" pitchFamily="50" charset="-128"/>
                          <a:ea typeface="ＭＳ Ｐゴシック" panose="020B0600070205080204" pitchFamily="50" charset="-128"/>
                        </a:rPr>
                        <a:t>労使関係における職員団体等との交渉に関する条例</a:t>
                      </a:r>
                    </a:p>
                    <a:p>
                      <a:r>
                        <a:rPr kumimoji="1" lang="ja-JP" altLang="en-US" sz="1200" spc="-150" dirty="0" smtClean="0">
                          <a:latin typeface="ＭＳ Ｐゴシック" panose="020B0600070205080204" pitchFamily="50" charset="-128"/>
                          <a:ea typeface="ＭＳ Ｐゴシック" panose="020B0600070205080204" pitchFamily="50" charset="-128"/>
                        </a:rPr>
                        <a:t>・</a:t>
                      </a:r>
                      <a:r>
                        <a:rPr kumimoji="1" lang="ja-JP" altLang="en-US" sz="1200" spc="0" dirty="0" smtClean="0">
                          <a:latin typeface="ＭＳ Ｐゴシック" panose="020B0600070205080204" pitchFamily="50" charset="-128"/>
                          <a:ea typeface="ＭＳ Ｐゴシック" panose="020B0600070205080204" pitchFamily="50" charset="-128"/>
                        </a:rPr>
                        <a:t>職員の政治的行為の制限に関する条例</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70C0"/>
                      </a:solidFill>
                      <a:prstDash val="sysDot"/>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r>
                        <a:rPr kumimoji="1" lang="en-US" altLang="ja-JP" sz="1200" dirty="0" smtClean="0">
                          <a:solidFill>
                            <a:schemeClr val="tx1"/>
                          </a:solidFill>
                        </a:rPr>
                        <a:t>2014</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月施行。条例に基づいて適正に運用され、透明性がより一層向上。</a:t>
                      </a:r>
                      <a:endParaRPr kumimoji="1" lang="ja-JP" altLang="en-US" sz="1200"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70C0"/>
                      </a:solidFill>
                      <a:prstDash val="sysDot"/>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21701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0708" y="-7331"/>
            <a:ext cx="6264696" cy="338554"/>
          </a:xfrm>
          <a:prstGeom prst="rect">
            <a:avLst/>
          </a:prstGeom>
          <a:noFill/>
        </p:spPr>
        <p:txBody>
          <a:bodyPr wrap="square" rtlCol="0">
            <a:spAutoFit/>
          </a:bodyPr>
          <a:lstStyle/>
          <a:p>
            <a:r>
              <a:rPr lang="ja-JP" altLang="en-US" sz="1600" dirty="0" smtClean="0"/>
              <a:t>■人事・給与制度改革の経過</a:t>
            </a:r>
            <a:endParaRPr lang="ja-JP" altLang="en-US" sz="1600" dirty="0"/>
          </a:p>
        </p:txBody>
      </p:sp>
      <p:graphicFrame>
        <p:nvGraphicFramePr>
          <p:cNvPr id="20" name="表 19"/>
          <p:cNvGraphicFramePr>
            <a:graphicFrameLocks noGrp="1"/>
          </p:cNvGraphicFramePr>
          <p:nvPr>
            <p:extLst>
              <p:ext uri="{D42A27DB-BD31-4B8C-83A1-F6EECF244321}">
                <p14:modId xmlns:p14="http://schemas.microsoft.com/office/powerpoint/2010/main" val="1564704577"/>
              </p:ext>
            </p:extLst>
          </p:nvPr>
        </p:nvGraphicFramePr>
        <p:xfrm>
          <a:off x="107504" y="313916"/>
          <a:ext cx="8928992" cy="6373780"/>
        </p:xfrm>
        <a:graphic>
          <a:graphicData uri="http://schemas.openxmlformats.org/drawingml/2006/table">
            <a:tbl>
              <a:tblPr firstRow="1" bandRow="1">
                <a:tableStyleId>{7DF18680-E054-41AD-8BC1-D1AEF772440D}</a:tableStyleId>
              </a:tblPr>
              <a:tblGrid>
                <a:gridCol w="100811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2520280">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16199">
                <a:tc>
                  <a:txBody>
                    <a:bodyPr/>
                    <a:lstStyle/>
                    <a:p>
                      <a:endParaRPr kumimoji="1" lang="ja-JP" altLang="en-US" sz="1050" dirty="0"/>
                    </a:p>
                  </a:txBody>
                  <a:tcPr>
                    <a:noFill/>
                  </a:tcPr>
                </a:tc>
                <a:tc>
                  <a:txBody>
                    <a:bodyPr/>
                    <a:lstStyle/>
                    <a:p>
                      <a:r>
                        <a:rPr kumimoji="1" lang="en-US" altLang="ja-JP" sz="1050" dirty="0" smtClean="0"/>
                        <a:t>2011</a:t>
                      </a:r>
                      <a:r>
                        <a:rPr kumimoji="1" lang="ja-JP" altLang="en-US" sz="1050" dirty="0" smtClean="0"/>
                        <a:t>年度</a:t>
                      </a:r>
                      <a:endParaRPr kumimoji="1" lang="ja-JP" altLang="en-US" sz="1050" dirty="0"/>
                    </a:p>
                  </a:txBody>
                  <a:tcPr>
                    <a:lnB w="9525" cap="flat" cmpd="sng" algn="ctr">
                      <a:solidFill>
                        <a:schemeClr val="bg1">
                          <a:lumMod val="85000"/>
                        </a:schemeClr>
                      </a:solidFill>
                      <a:prstDash val="solid"/>
                      <a:round/>
                      <a:headEnd type="none" w="med" len="med"/>
                      <a:tailEnd type="none" w="med" len="med"/>
                    </a:lnB>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r h="1223645">
                <a:tc>
                  <a:txBody>
                    <a:bodyPr/>
                    <a:lstStyle/>
                    <a:p>
                      <a:pPr marL="85725" indent="-85725" algn="l"/>
                      <a:r>
                        <a:rPr kumimoji="1" lang="ja-JP" altLang="en-US" sz="1200" dirty="0" smtClean="0"/>
                        <a:t>①府独自の</a:t>
                      </a:r>
                      <a:r>
                        <a:rPr kumimoji="1" lang="en-US" altLang="ja-JP" sz="1200" dirty="0" smtClean="0"/>
                        <a:t/>
                      </a:r>
                      <a:br>
                        <a:rPr kumimoji="1" lang="en-US" altLang="ja-JP" sz="1200" dirty="0" smtClean="0"/>
                      </a:br>
                      <a:r>
                        <a:rPr kumimoji="1" lang="ja-JP" altLang="en-US" sz="1200" dirty="0" smtClean="0"/>
                        <a:t>給与制度改革</a:t>
                      </a:r>
                      <a:endParaRPr kumimoji="1" lang="ja-JP" altLang="en-US" sz="1200" dirty="0"/>
                    </a:p>
                  </a:txBody>
                  <a:tcPr>
                    <a:lnR w="9525" cap="flat" cmpd="sng" algn="ctr">
                      <a:solidFill>
                        <a:schemeClr val="bg1">
                          <a:lumMod val="85000"/>
                        </a:schemeClr>
                      </a:solidFill>
                      <a:prstDash val="solid"/>
                      <a:round/>
                      <a:headEnd type="none" w="med" len="med"/>
                      <a:tailEnd type="none" w="med" len="med"/>
                    </a:lnR>
                    <a:solidFill>
                      <a:schemeClr val="accent5">
                        <a:lumMod val="60000"/>
                        <a:lumOff val="40000"/>
                      </a:schemeClr>
                    </a:solidFill>
                  </a:tcPr>
                </a:tc>
                <a:tc>
                  <a:txBody>
                    <a:bodyPr/>
                    <a:lstStyle/>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給与制度改革の実施</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・給料表を再編</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１つの役職に１つの職務の級を割り当て</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昇任しない限り昇格しない制度へ</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・「職務給原則」の徹底</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100" spc="-150" dirty="0" smtClean="0">
                          <a:solidFill>
                            <a:schemeClr val="tx1"/>
                          </a:solidFill>
                          <a:latin typeface="ＭＳ Ｐゴシック" panose="020B0600070205080204" pitchFamily="50" charset="-128"/>
                          <a:ea typeface="ＭＳ Ｐゴシック" panose="020B0600070205080204" pitchFamily="50" charset="-128"/>
                        </a:rPr>
                        <a:t>部長級・次長級の定期昇給廃止、給料月額定額化</a:t>
                      </a:r>
                      <a:endParaRPr kumimoji="1" lang="en-US" altLang="ja-JP" sz="1100" spc="-15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・役職間の給料月額の重複解消</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給料表「号」を見直し、「重なり」幅を縮減</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・技能労務職員に技能労務職給料表を適用</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bg1">
                          <a:lumMod val="85000"/>
                        </a:schemeClr>
                      </a:solidFill>
                      <a:prstDash val="solid"/>
                      <a:round/>
                      <a:headEnd type="none" w="med" len="med"/>
                      <a:tailEnd type="none" w="med" len="med"/>
                    </a:lnL>
                    <a:noFill/>
                  </a:tcPr>
                </a:tc>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marR="36000">
                    <a:noFill/>
                  </a:tcPr>
                </a:tc>
                <a:extLst>
                  <a:ext uri="{0D108BD9-81ED-4DB2-BD59-A6C34878D82A}">
                    <a16:rowId xmlns:a16="http://schemas.microsoft.com/office/drawing/2014/main" val="10001"/>
                  </a:ext>
                </a:extLst>
              </a:tr>
              <a:tr h="788320">
                <a:tc>
                  <a:txBody>
                    <a:bodyPr/>
                    <a:lstStyle/>
                    <a:p>
                      <a:pPr marL="85725" indent="-85725" algn="l"/>
                      <a:r>
                        <a:rPr kumimoji="1" lang="ja-JP" altLang="en-US" sz="1200" dirty="0" smtClean="0"/>
                        <a:t>②職員採用試験の抜本的見直し</a:t>
                      </a:r>
                      <a:endParaRPr kumimoji="1" lang="ja-JP" altLang="en-US" sz="1200" dirty="0"/>
                    </a:p>
                  </a:txBody>
                  <a:tcPr>
                    <a:lnR w="9525" cap="flat" cmpd="sng" algn="ctr">
                      <a:solidFill>
                        <a:schemeClr val="bg1">
                          <a:lumMod val="85000"/>
                        </a:schemeClr>
                      </a:solidFill>
                      <a:prstDash val="solid"/>
                      <a:round/>
                      <a:headEnd type="none" w="med" len="med"/>
                      <a:tailEnd type="none" w="med" len="med"/>
                    </a:lnR>
                    <a:solidFill>
                      <a:schemeClr val="accent5">
                        <a:lumMod val="60000"/>
                        <a:lumOff val="40000"/>
                      </a:schemeClr>
                    </a:solidFill>
                  </a:tcPr>
                </a:tc>
                <a:tc>
                  <a:txBody>
                    <a:bodyPr/>
                    <a:lstStyle/>
                    <a:p>
                      <a:r>
                        <a:rPr kumimoji="1" lang="ja-JP" altLang="en-US" sz="1200" dirty="0" smtClean="0">
                          <a:latin typeface="ＭＳ Ｐゴシック" panose="020B0600070205080204" pitchFamily="50" charset="-128"/>
                          <a:ea typeface="ＭＳ Ｐゴシック" panose="020B0600070205080204" pitchFamily="50" charset="-128"/>
                        </a:rPr>
                        <a:t>・試験科目・日程を変更</a:t>
                      </a:r>
                      <a:endParaRPr kumimoji="1" lang="en-US" altLang="ja-JP" sz="1200" dirty="0" smtClean="0">
                        <a:latin typeface="ＭＳ Ｐゴシック" panose="020B0600070205080204" pitchFamily="50" charset="-128"/>
                        <a:ea typeface="ＭＳ Ｐゴシック" panose="020B0600070205080204" pitchFamily="50" charset="-128"/>
                      </a:endParaRPr>
                    </a:p>
                    <a:p>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択一式と記述式専門を廃止</a:t>
                      </a:r>
                    </a:p>
                    <a:p>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エントリーシート導入</a:t>
                      </a:r>
                    </a:p>
                    <a:p>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人物評価の重点化</a:t>
                      </a:r>
                      <a:endParaRPr kumimoji="1" lang="en-US" altLang="ja-JP" sz="1200" dirty="0" smtClean="0">
                        <a:latin typeface="ＭＳ Ｐゴシック" panose="020B0600070205080204" pitchFamily="50" charset="-128"/>
                        <a:ea typeface="ＭＳ Ｐゴシック" panose="020B0600070205080204" pitchFamily="50" charset="-128"/>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bg1">
                          <a:lumMod val="85000"/>
                        </a:schemeClr>
                      </a:solidFill>
                      <a:prstDash val="solid"/>
                      <a:round/>
                      <a:headEnd type="none" w="med" len="med"/>
                      <a:tailEnd type="none" w="med" len="med"/>
                    </a:lnL>
                    <a:lnB w="9525" cap="flat" cmpd="sng" algn="ctr">
                      <a:solidFill>
                        <a:schemeClr val="bg1">
                          <a:lumMod val="85000"/>
                        </a:schemeClr>
                      </a:solidFill>
                      <a:prstDash val="solid"/>
                      <a:round/>
                      <a:headEnd type="none" w="med" len="med"/>
                      <a:tailEnd type="none" w="med" len="med"/>
                    </a:lnB>
                    <a:noFill/>
                  </a:tcPr>
                </a:tc>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marR="36000">
                    <a:noFill/>
                  </a:tcPr>
                </a:tc>
                <a:extLst>
                  <a:ext uri="{0D108BD9-81ED-4DB2-BD59-A6C34878D82A}">
                    <a16:rowId xmlns:a16="http://schemas.microsoft.com/office/drawing/2014/main" val="10002"/>
                  </a:ext>
                </a:extLst>
              </a:tr>
              <a:tr h="491128">
                <a:tc>
                  <a:txBody>
                    <a:bodyPr/>
                    <a:lstStyle/>
                    <a:p>
                      <a:pPr marL="85725" indent="-85725" algn="l"/>
                      <a:r>
                        <a:rPr kumimoji="1" lang="ja-JP" altLang="en-US" sz="1200" dirty="0" smtClean="0"/>
                        <a:t>③相対評価の導入</a:t>
                      </a:r>
                      <a:endParaRPr kumimoji="1" lang="ja-JP" altLang="en-US" sz="1200" dirty="0"/>
                    </a:p>
                  </a:txBody>
                  <a:tcPr>
                    <a:lnR w="9525" cap="flat" cmpd="sng" algn="ctr">
                      <a:solidFill>
                        <a:schemeClr val="bg1">
                          <a:lumMod val="85000"/>
                        </a:schemeClr>
                      </a:solidFill>
                      <a:prstDash val="solid"/>
                      <a:round/>
                      <a:headEnd type="none" w="med" len="med"/>
                      <a:tailEnd type="none" w="med" len="med"/>
                    </a:lnR>
                    <a:solidFill>
                      <a:schemeClr val="accent5">
                        <a:lumMod val="60000"/>
                        <a:lumOff val="40000"/>
                      </a:schemeClr>
                    </a:solidFill>
                  </a:tcPr>
                </a:tc>
                <a:tc>
                  <a:txBody>
                    <a:bodyPr/>
                    <a:lstStyle/>
                    <a:p>
                      <a:pPr marL="85725" indent="-85725"/>
                      <a:r>
                        <a:rPr kumimoji="1" lang="ja-JP" altLang="en-US" sz="1200" dirty="0" smtClean="0">
                          <a:solidFill>
                            <a:schemeClr val="tx1"/>
                          </a:solidFill>
                        </a:rPr>
                        <a:t>・</a:t>
                      </a:r>
                      <a:r>
                        <a:rPr kumimoji="1" lang="en-US" altLang="ja-JP" sz="1200" dirty="0" smtClean="0">
                          <a:solidFill>
                            <a:schemeClr val="tx1"/>
                          </a:solidFill>
                        </a:rPr>
                        <a:t>2002</a:t>
                      </a:r>
                      <a:r>
                        <a:rPr kumimoji="1" lang="ja-JP" altLang="en-US" sz="1200" dirty="0" smtClean="0">
                          <a:solidFill>
                            <a:schemeClr val="tx1"/>
                          </a:solidFill>
                        </a:rPr>
                        <a:t>年度から職員の勤務実績や能力を評価する制度（人事評価制度）を実施</a:t>
                      </a:r>
                      <a:endParaRPr kumimoji="1" lang="ja-JP" altLang="en-US"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＜相対評価の試行実施＞</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・制度全体のシミュレーション実施</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・結果検証の上、翌年度からの本格</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　実施に向けた制度設計</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r>
                        <a:rPr kumimoji="1" lang="ja-JP" altLang="en-US" sz="1200" dirty="0" smtClean="0">
                          <a:latin typeface="ＭＳ Ｐゴシック" panose="020B0600070205080204" pitchFamily="50" charset="-128"/>
                          <a:ea typeface="ＭＳ Ｐゴシック" panose="020B0600070205080204" pitchFamily="50" charset="-128"/>
                        </a:rPr>
                        <a:t>＜本格実施＞</a:t>
                      </a:r>
                      <a:endParaRPr kumimoji="1" lang="ja-JP" altLang="en-US" sz="1200" dirty="0">
                        <a:latin typeface="ＭＳ Ｐゴシック" panose="020B0600070205080204" pitchFamily="50" charset="-128"/>
                        <a:ea typeface="ＭＳ Ｐゴシック" panose="020B0600070205080204" pitchFamily="50" charset="-128"/>
                      </a:endParaRPr>
                    </a:p>
                  </a:txBody>
                  <a:tcPr marR="36000">
                    <a:lnL w="9525" cap="flat" cmpd="sng" algn="ctr">
                      <a:solidFill>
                        <a:schemeClr val="bg1">
                          <a:lumMod val="85000"/>
                        </a:schemeClr>
                      </a:solidFill>
                      <a:prstDash val="solid"/>
                      <a:round/>
                      <a:headEnd type="none" w="med" len="med"/>
                      <a:tailEnd type="none" w="med" len="med"/>
                    </a:lnL>
                    <a:noFill/>
                  </a:tcPr>
                </a:tc>
                <a:extLst>
                  <a:ext uri="{0D108BD9-81ED-4DB2-BD59-A6C34878D82A}">
                    <a16:rowId xmlns:a16="http://schemas.microsoft.com/office/drawing/2014/main" val="10003"/>
                  </a:ext>
                </a:extLst>
              </a:tr>
              <a:tr h="562471">
                <a:tc>
                  <a:txBody>
                    <a:bodyPr/>
                    <a:lstStyle/>
                    <a:p>
                      <a:pPr marL="85725" indent="-85725" algn="l"/>
                      <a:r>
                        <a:rPr kumimoji="1" lang="ja-JP" altLang="en-US" sz="1200" dirty="0" smtClean="0"/>
                        <a:t>④再就職等に関する規制</a:t>
                      </a:r>
                      <a:endParaRPr kumimoji="1" lang="ja-JP" altLang="en-US" sz="1200" dirty="0"/>
                    </a:p>
                  </a:txBody>
                  <a:tcPr>
                    <a:lnR w="9525" cap="flat" cmpd="sng" algn="ctr">
                      <a:solidFill>
                        <a:schemeClr val="bg1">
                          <a:lumMod val="85000"/>
                        </a:schemeClr>
                      </a:solidFill>
                      <a:prstDash val="solid"/>
                      <a:round/>
                      <a:headEnd type="none" w="med" len="med"/>
                      <a:tailEnd type="none" w="med" len="med"/>
                    </a:lnR>
                    <a:solidFill>
                      <a:schemeClr val="accent5">
                        <a:lumMod val="60000"/>
                        <a:lumOff val="40000"/>
                      </a:schemeClr>
                    </a:solidFill>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ＭＳ Ｐゴシック" panose="020B0600070205080204" pitchFamily="50" charset="-128"/>
                        </a:rPr>
                        <a:t>・職員の退職管理に関する条例（</a:t>
                      </a:r>
                      <a:r>
                        <a:rPr kumimoji="1" lang="en-US" altLang="ja-JP" sz="1200" dirty="0" smtClean="0">
                          <a:latin typeface="ＭＳ Ｐゴシック" panose="020B0600070205080204" pitchFamily="50" charset="-128"/>
                          <a:ea typeface="ＭＳ Ｐゴシック" panose="020B0600070205080204" pitchFamily="50" charset="-128"/>
                        </a:rPr>
                        <a:t>2011</a:t>
                      </a:r>
                      <a:r>
                        <a:rPr kumimoji="1" lang="ja-JP" altLang="en-US" sz="1200" dirty="0" smtClean="0">
                          <a:latin typeface="ＭＳ Ｐゴシック" panose="020B0600070205080204" pitchFamily="50" charset="-128"/>
                          <a:ea typeface="ＭＳ Ｐゴシック" panose="020B0600070205080204" pitchFamily="50" charset="-128"/>
                        </a:rPr>
                        <a:t>年</a:t>
                      </a:r>
                      <a:r>
                        <a:rPr kumimoji="1" lang="en-US" altLang="ja-JP" sz="1200" dirty="0" smtClean="0">
                          <a:latin typeface="ＭＳ Ｐゴシック" panose="020B0600070205080204" pitchFamily="50" charset="-128"/>
                          <a:ea typeface="ＭＳ Ｐゴシック" panose="020B0600070205080204" pitchFamily="50" charset="-128"/>
                        </a:rPr>
                        <a:t>3</a:t>
                      </a:r>
                      <a:r>
                        <a:rPr kumimoji="1" lang="ja-JP" altLang="en-US" sz="1200" dirty="0" smtClean="0">
                          <a:latin typeface="ＭＳ Ｐゴシック" panose="020B0600070205080204" pitchFamily="50" charset="-128"/>
                          <a:ea typeface="ＭＳ Ｐゴシック" panose="020B0600070205080204" pitchFamily="50" charset="-128"/>
                        </a:rPr>
                        <a:t>月施行）を制定（運用は</a:t>
                      </a:r>
                      <a:r>
                        <a:rPr kumimoji="1" lang="en-US" altLang="ja-JP" sz="1200" dirty="0" smtClean="0">
                          <a:latin typeface="ＭＳ Ｐゴシック" panose="020B0600070205080204" pitchFamily="50" charset="-128"/>
                          <a:ea typeface="ＭＳ Ｐゴシック" panose="020B0600070205080204" pitchFamily="50" charset="-128"/>
                        </a:rPr>
                        <a:t>2012</a:t>
                      </a:r>
                      <a:r>
                        <a:rPr kumimoji="1" lang="ja-JP" altLang="en-US" sz="1200" dirty="0" smtClean="0">
                          <a:latin typeface="ＭＳ Ｐゴシック" panose="020B0600070205080204" pitchFamily="50" charset="-128"/>
                          <a:ea typeface="ＭＳ Ｐゴシック" panose="020B0600070205080204" pitchFamily="50" charset="-128"/>
                        </a:rPr>
                        <a:t>年度から）</a:t>
                      </a:r>
                    </a:p>
                    <a:p>
                      <a:pPr marL="85725" indent="-85725"/>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府の再就職支援の方針を明記</a:t>
                      </a:r>
                    </a:p>
                    <a:p>
                      <a:pPr marL="85725" indent="-85725"/>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退職後に再就職した職員の現職職員に対する働きかけの禁止</a:t>
                      </a:r>
                    </a:p>
                    <a:p>
                      <a:pPr marL="85725" indent="-85725"/>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再就職届出の義務化と管理職退職者等の再就職情報の公表</a:t>
                      </a:r>
                    </a:p>
                    <a:p>
                      <a:pPr marL="85725" indent="-85725"/>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規制違反に関する人事委員会の関与等</a:t>
                      </a:r>
                      <a:endParaRPr kumimoji="1" lang="ja-JP" altLang="en-US" sz="1200" dirty="0">
                        <a:latin typeface="ＭＳ Ｐゴシック" panose="020B0600070205080204" pitchFamily="50" charset="-128"/>
                        <a:ea typeface="ＭＳ Ｐゴシック" panose="020B0600070205080204" pitchFamily="50" charset="-128"/>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r>
                        <a:rPr kumimoji="1" lang="ja-JP" altLang="en-US" sz="1200" dirty="0" smtClean="0">
                          <a:latin typeface="ＭＳ Ｐゴシック" panose="020B0600070205080204" pitchFamily="50" charset="-128"/>
                          <a:ea typeface="ＭＳ Ｐゴシック" panose="020B0600070205080204" pitchFamily="50" charset="-128"/>
                        </a:rPr>
                        <a:t>・職員基本条例（</a:t>
                      </a:r>
                      <a:r>
                        <a:rPr kumimoji="1" lang="en-US" altLang="ja-JP" sz="1200" dirty="0" smtClean="0">
                          <a:latin typeface="ＭＳ Ｐゴシック" panose="020B0600070205080204" pitchFamily="50" charset="-128"/>
                          <a:ea typeface="ＭＳ Ｐゴシック" panose="020B0600070205080204" pitchFamily="50" charset="-128"/>
                        </a:rPr>
                        <a:t>2012</a:t>
                      </a:r>
                      <a:r>
                        <a:rPr kumimoji="1" lang="ja-JP" altLang="en-US" sz="1200" dirty="0" smtClean="0">
                          <a:latin typeface="ＭＳ Ｐゴシック" panose="020B0600070205080204" pitchFamily="50" charset="-128"/>
                          <a:ea typeface="ＭＳ Ｐゴシック" panose="020B0600070205080204" pitchFamily="50" charset="-128"/>
                        </a:rPr>
                        <a:t>年</a:t>
                      </a:r>
                      <a:r>
                        <a:rPr kumimoji="1" lang="en-US" altLang="ja-JP" sz="1200" dirty="0" smtClean="0">
                          <a:latin typeface="ＭＳ Ｐゴシック" panose="020B0600070205080204" pitchFamily="50" charset="-128"/>
                          <a:ea typeface="ＭＳ Ｐゴシック" panose="020B0600070205080204" pitchFamily="50" charset="-128"/>
                        </a:rPr>
                        <a:t>7</a:t>
                      </a:r>
                      <a:r>
                        <a:rPr kumimoji="1" lang="ja-JP" altLang="en-US" sz="1200" dirty="0" smtClean="0">
                          <a:latin typeface="ＭＳ Ｐゴシック" panose="020B0600070205080204" pitchFamily="50" charset="-128"/>
                          <a:ea typeface="ＭＳ Ｐゴシック" panose="020B0600070205080204" pitchFamily="50" charset="-128"/>
                        </a:rPr>
                        <a:t>月施行）で再就職等に関して規定</a:t>
                      </a:r>
                      <a:endParaRPr kumimoji="1" lang="en-US" altLang="ja-JP" sz="1200" dirty="0" smtClean="0">
                        <a:latin typeface="ＭＳ Ｐゴシック" panose="020B0600070205080204" pitchFamily="50" charset="-128"/>
                        <a:ea typeface="ＭＳ Ｐゴシック" panose="020B0600070205080204" pitchFamily="50" charset="-128"/>
                      </a:endParaRPr>
                    </a:p>
                    <a:p>
                      <a:pPr marL="85725" indent="-85725"/>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勤続</a:t>
                      </a:r>
                      <a:r>
                        <a:rPr kumimoji="1" lang="en-US" altLang="ja-JP" sz="1100" dirty="0" smtClean="0">
                          <a:latin typeface="ＭＳ Ｐゴシック" panose="020B0600070205080204" pitchFamily="50" charset="-128"/>
                          <a:ea typeface="ＭＳ Ｐゴシック" panose="020B0600070205080204" pitchFamily="50" charset="-128"/>
                        </a:rPr>
                        <a:t>20</a:t>
                      </a:r>
                      <a:r>
                        <a:rPr kumimoji="1" lang="ja-JP" altLang="en-US" sz="1100" dirty="0" smtClean="0">
                          <a:latin typeface="ＭＳ Ｐゴシック" panose="020B0600070205080204" pitchFamily="50" charset="-128"/>
                          <a:ea typeface="ＭＳ Ｐゴシック" panose="020B0600070205080204" pitchFamily="50" charset="-128"/>
                        </a:rPr>
                        <a:t>年以上の職員又は職員であった者等の出資法人等への再就職を原則禁止</a:t>
                      </a:r>
                    </a:p>
                    <a:p>
                      <a:pPr marL="85725" indent="-85725"/>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職員による再就職のあっせんの禁止</a:t>
                      </a:r>
                    </a:p>
                    <a:p>
                      <a:pPr marL="85725" indent="-85725"/>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規制違反に関する人事監察委員会</a:t>
                      </a:r>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外部委員で構成</a:t>
                      </a:r>
                      <a:r>
                        <a:rPr kumimoji="1" lang="en-US" altLang="ja-JP" sz="11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ＭＳ Ｐゴシック" panose="020B0600070205080204" pitchFamily="50" charset="-128"/>
                          <a:ea typeface="ＭＳ Ｐゴシック" panose="020B0600070205080204" pitchFamily="50" charset="-128"/>
                        </a:rPr>
                        <a:t>の関与等</a:t>
                      </a:r>
                      <a:endParaRPr kumimoji="1" lang="en-US" altLang="ja-JP" sz="1200" dirty="0" smtClean="0">
                        <a:latin typeface="ＭＳ Ｐゴシック" panose="020B0600070205080204" pitchFamily="50" charset="-128"/>
                        <a:ea typeface="ＭＳ Ｐゴシック" panose="020B0600070205080204" pitchFamily="50" charset="-128"/>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marR="36000">
                    <a:lnL w="9525" cap="flat" cmpd="sng" algn="ctr">
                      <a:solidFill>
                        <a:schemeClr val="bg1">
                          <a:lumMod val="85000"/>
                        </a:schemeClr>
                      </a:solidFill>
                      <a:prstDash val="solid"/>
                      <a:round/>
                      <a:headEnd type="none" w="med" len="med"/>
                      <a:tailEnd type="none" w="med" len="med"/>
                    </a:lnL>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4"/>
                  </a:ext>
                </a:extLst>
              </a:tr>
              <a:tr h="426447">
                <a:tc>
                  <a:txBody>
                    <a:bodyPr/>
                    <a:lstStyle/>
                    <a:p>
                      <a:pPr marL="85725" indent="-85725" algn="l"/>
                      <a:r>
                        <a:rPr kumimoji="1" lang="ja-JP" altLang="en-US" sz="1200" dirty="0" smtClean="0"/>
                        <a:t>⑤政治規制等３条例の制定</a:t>
                      </a:r>
                      <a:endParaRPr kumimoji="1" lang="ja-JP" altLang="en-US" sz="1200" dirty="0"/>
                    </a:p>
                  </a:txBody>
                  <a:tcPr>
                    <a:solidFill>
                      <a:schemeClr val="accent5">
                        <a:lumMod val="60000"/>
                        <a:lumOff val="40000"/>
                      </a:schemeClr>
                    </a:solidFill>
                  </a:tcPr>
                </a:tc>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T w="9525" cap="flat" cmpd="sng" algn="ctr">
                      <a:solidFill>
                        <a:schemeClr val="bg1">
                          <a:lumMod val="85000"/>
                        </a:schemeClr>
                      </a:solidFill>
                      <a:prstDash val="solid"/>
                      <a:round/>
                      <a:headEnd type="none" w="med" len="med"/>
                      <a:tailEnd type="none" w="med" len="med"/>
                    </a:lnT>
                    <a:noFill/>
                  </a:tcPr>
                </a:tc>
                <a:tc>
                  <a:txBody>
                    <a:bodyPr/>
                    <a:lstStyle/>
                    <a:p>
                      <a:endParaRPr kumimoji="1" lang="ja-JP" altLang="en-US" sz="1200" dirty="0">
                        <a:latin typeface="ＭＳ Ｐゴシック" panose="020B0600070205080204" pitchFamily="50" charset="-128"/>
                        <a:ea typeface="ＭＳ Ｐゴシック" panose="020B0600070205080204" pitchFamily="50" charset="-128"/>
                      </a:endParaRPr>
                    </a:p>
                  </a:txBody>
                  <a:tcPr>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noFill/>
                  </a:tcPr>
                </a:tc>
                <a:tc>
                  <a:txBody>
                    <a:bodyPr/>
                    <a:lstStyle/>
                    <a:p>
                      <a:r>
                        <a:rPr kumimoji="1" lang="ja-JP" altLang="en-US" sz="1200" dirty="0" smtClean="0">
                          <a:latin typeface="ＭＳ Ｐゴシック" panose="020B0600070205080204" pitchFamily="50" charset="-128"/>
                          <a:ea typeface="ＭＳ Ｐゴシック" panose="020B0600070205080204" pitchFamily="50" charset="-128"/>
                        </a:rPr>
                        <a:t>以下の条例制定（</a:t>
                      </a:r>
                      <a:r>
                        <a:rPr kumimoji="1" lang="en-US" altLang="ja-JP" sz="1200" dirty="0" smtClean="0">
                          <a:latin typeface="ＭＳ Ｐゴシック" panose="020B0600070205080204" pitchFamily="50" charset="-128"/>
                          <a:ea typeface="ＭＳ Ｐゴシック" panose="020B0600070205080204" pitchFamily="50" charset="-128"/>
                        </a:rPr>
                        <a:t>2014</a:t>
                      </a:r>
                      <a:r>
                        <a:rPr kumimoji="1" lang="ja-JP" altLang="en-US" sz="1200" dirty="0" smtClean="0">
                          <a:latin typeface="ＭＳ Ｐゴシック" panose="020B0600070205080204" pitchFamily="50" charset="-128"/>
                          <a:ea typeface="ＭＳ Ｐゴシック" panose="020B0600070205080204" pitchFamily="50" charset="-128"/>
                        </a:rPr>
                        <a:t>年</a:t>
                      </a:r>
                      <a:r>
                        <a:rPr kumimoji="1" lang="en-US" altLang="ja-JP" sz="1200" dirty="0" smtClean="0">
                          <a:latin typeface="ＭＳ Ｐゴシック" panose="020B0600070205080204" pitchFamily="50" charset="-128"/>
                          <a:ea typeface="ＭＳ Ｐゴシック" panose="020B0600070205080204" pitchFamily="50" charset="-128"/>
                        </a:rPr>
                        <a:t>4</a:t>
                      </a:r>
                      <a:r>
                        <a:rPr kumimoji="1" lang="ja-JP" altLang="en-US" sz="1200" dirty="0" smtClean="0">
                          <a:latin typeface="ＭＳ Ｐゴシック" panose="020B0600070205080204" pitchFamily="50" charset="-128"/>
                          <a:ea typeface="ＭＳ Ｐゴシック" panose="020B0600070205080204" pitchFamily="50" charset="-128"/>
                        </a:rPr>
                        <a:t>月施行）</a:t>
                      </a:r>
                      <a:endParaRPr kumimoji="1" lang="en-US" altLang="ja-JP" sz="1200" dirty="0" smtClean="0">
                        <a:latin typeface="ＭＳ Ｐゴシック" panose="020B0600070205080204" pitchFamily="50" charset="-128"/>
                        <a:ea typeface="ＭＳ Ｐゴシック" panose="020B0600070205080204" pitchFamily="50" charset="-128"/>
                      </a:endParaRPr>
                    </a:p>
                    <a:p>
                      <a:r>
                        <a:rPr kumimoji="1" lang="ja-JP" altLang="en-US" sz="1200" spc="-150" dirty="0" smtClean="0">
                          <a:latin typeface="ＭＳ Ｐゴシック" panose="020B0600070205080204" pitchFamily="50" charset="-128"/>
                          <a:ea typeface="ＭＳ Ｐゴシック" panose="020B0600070205080204" pitchFamily="50" charset="-128"/>
                        </a:rPr>
                        <a:t>・政治的中立性を確保するための組織的活動の制限に関する条例</a:t>
                      </a:r>
                    </a:p>
                    <a:p>
                      <a:r>
                        <a:rPr kumimoji="1" lang="ja-JP" altLang="en-US" sz="1200" spc="-150" dirty="0" smtClean="0">
                          <a:latin typeface="ＭＳ Ｐゴシック" panose="020B0600070205080204" pitchFamily="50" charset="-128"/>
                          <a:ea typeface="ＭＳ Ｐゴシック" panose="020B0600070205080204" pitchFamily="50" charset="-128"/>
                        </a:rPr>
                        <a:t>・労使関係における職員団体等との交渉に関する条例</a:t>
                      </a:r>
                    </a:p>
                    <a:p>
                      <a:r>
                        <a:rPr kumimoji="1" lang="ja-JP" altLang="en-US" sz="1200" spc="-150" dirty="0" smtClean="0">
                          <a:latin typeface="ＭＳ Ｐゴシック" panose="020B0600070205080204" pitchFamily="50" charset="-128"/>
                          <a:ea typeface="ＭＳ Ｐゴシック" panose="020B0600070205080204" pitchFamily="50" charset="-128"/>
                        </a:rPr>
                        <a:t>・職員の政治的行為の制限に関する条例</a:t>
                      </a:r>
                      <a:endParaRPr kumimoji="1" lang="ja-JP" altLang="en-US" sz="1200" dirty="0">
                        <a:latin typeface="ＭＳ Ｐゴシック" panose="020B0600070205080204" pitchFamily="50" charset="-128"/>
                        <a:ea typeface="ＭＳ Ｐゴシック" panose="020B0600070205080204" pitchFamily="50" charset="-128"/>
                      </a:endParaRPr>
                    </a:p>
                  </a:txBody>
                  <a:tcPr marR="3600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2" name="テキスト ボックス 1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３．</a:t>
            </a:r>
            <a:endParaRPr lang="en-US" altLang="ja-JP" sz="1600" u="sng" dirty="0" smtClean="0"/>
          </a:p>
        </p:txBody>
      </p:sp>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24</a:t>
            </a:fld>
            <a:endParaRPr kumimoji="1" lang="ja-JP" altLang="en-US" dirty="0"/>
          </a:p>
        </p:txBody>
      </p:sp>
      <p:cxnSp>
        <p:nvCxnSpPr>
          <p:cNvPr id="9" name="直線矢印コネクタ 8"/>
          <p:cNvCxnSpPr/>
          <p:nvPr/>
        </p:nvCxnSpPr>
        <p:spPr>
          <a:xfrm>
            <a:off x="7665182" y="3501008"/>
            <a:ext cx="122729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4067944" y="2636912"/>
            <a:ext cx="482453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6598822" y="4321562"/>
            <a:ext cx="229365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4067944" y="764704"/>
            <a:ext cx="482453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9948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37" y="2327512"/>
            <a:ext cx="8510663" cy="3386442"/>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660872" y="905391"/>
            <a:ext cx="6624736" cy="338554"/>
          </a:xfrm>
          <a:prstGeom prst="rect">
            <a:avLst/>
          </a:prstGeom>
        </p:spPr>
        <p:txBody>
          <a:bodyPr wrap="square">
            <a:spAutoFit/>
          </a:bodyPr>
          <a:lstStyle/>
          <a:p>
            <a:r>
              <a:rPr lang="ja-JP" altLang="en-US" sz="1600" dirty="0" smtClean="0">
                <a:latin typeface="+mn-ea"/>
                <a:cs typeface="Meiryo UI" panose="020B0604030504040204" pitchFamily="50" charset="-128"/>
              </a:rPr>
              <a:t>大阪府</a:t>
            </a:r>
            <a:r>
              <a:rPr lang="ja-JP" altLang="en-US" sz="1600" dirty="0">
                <a:latin typeface="+mn-ea"/>
                <a:cs typeface="Meiryo UI" panose="020B0604030504040204" pitchFamily="50" charset="-128"/>
              </a:rPr>
              <a:t>独自の給与制度改革により、「職務給の原則」を</a:t>
            </a:r>
            <a:r>
              <a:rPr lang="ja-JP" altLang="en-US" sz="1600" dirty="0" smtClean="0">
                <a:latin typeface="+mn-ea"/>
                <a:cs typeface="Meiryo UI" panose="020B0604030504040204" pitchFamily="50" charset="-128"/>
              </a:rPr>
              <a:t>徹底した。</a:t>
            </a:r>
            <a:endParaRPr lang="ja-JP" altLang="en-US" sz="1600" dirty="0">
              <a:latin typeface="+mn-ea"/>
              <a:cs typeface="Meiryo UI" panose="020B0604030504040204" pitchFamily="50" charset="-128"/>
            </a:endParaRPr>
          </a:p>
        </p:txBody>
      </p:sp>
      <p:sp>
        <p:nvSpPr>
          <p:cNvPr id="10" name="正方形/長方形 9"/>
          <p:cNvSpPr/>
          <p:nvPr/>
        </p:nvSpPr>
        <p:spPr>
          <a:xfrm>
            <a:off x="1146585" y="1243945"/>
            <a:ext cx="7412638" cy="584775"/>
          </a:xfrm>
          <a:prstGeom prst="rect">
            <a:avLst/>
          </a:prstGeom>
        </p:spPr>
        <p:txBody>
          <a:bodyPr wrap="square">
            <a:spAutoFit/>
          </a:bodyPr>
          <a:lstStyle/>
          <a:p>
            <a:r>
              <a:rPr lang="ja-JP" altLang="en-US" sz="1600" dirty="0" smtClean="0">
                <a:latin typeface="+mn-ea"/>
                <a:cs typeface="Meiryo UI" panose="020B0604030504040204" pitchFamily="50" charset="-128"/>
              </a:rPr>
              <a:t>・　上位の役職につかない限り、上位の職務の級の給料は支給されない。</a:t>
            </a:r>
            <a:endParaRPr lang="en-US" altLang="ja-JP" sz="1600" dirty="0" smtClean="0">
              <a:latin typeface="+mn-ea"/>
              <a:cs typeface="Meiryo UI" panose="020B0604030504040204" pitchFamily="50" charset="-128"/>
            </a:endParaRPr>
          </a:p>
          <a:p>
            <a:r>
              <a:rPr lang="ja-JP" altLang="en-US" sz="1600" dirty="0" smtClean="0">
                <a:latin typeface="+mn-ea"/>
                <a:cs typeface="Meiryo UI" panose="020B0604030504040204" pitchFamily="50" charset="-128"/>
              </a:rPr>
              <a:t>・　部長級、次長級については、定期昇給を廃止し、「定額制」とした。</a:t>
            </a:r>
            <a:endParaRPr lang="ja-JP" altLang="en-US" sz="1600" dirty="0">
              <a:latin typeface="+mn-ea"/>
              <a:cs typeface="Meiryo UI" panose="020B0604030504040204" pitchFamily="50" charset="-128"/>
            </a:endParaRPr>
          </a:p>
        </p:txBody>
      </p:sp>
      <p:sp>
        <p:nvSpPr>
          <p:cNvPr id="9" name="テキスト ボックス 8"/>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25</a:t>
            </a:fld>
            <a:endParaRPr kumimoji="1" lang="ja-JP" altLang="en-US" dirty="0"/>
          </a:p>
        </p:txBody>
      </p:sp>
      <p:sp>
        <p:nvSpPr>
          <p:cNvPr id="11" name="テキスト ボックス 10"/>
          <p:cNvSpPr txBox="1"/>
          <p:nvPr/>
        </p:nvSpPr>
        <p:spPr>
          <a:xfrm>
            <a:off x="660871" y="2158235"/>
            <a:ext cx="3958711" cy="338554"/>
          </a:xfrm>
          <a:prstGeom prst="rect">
            <a:avLst/>
          </a:prstGeom>
          <a:noFill/>
        </p:spPr>
        <p:txBody>
          <a:bodyPr wrap="square" rtlCol="0">
            <a:spAutoFit/>
          </a:bodyPr>
          <a:lstStyle/>
          <a:p>
            <a:r>
              <a:rPr kumimoji="1" lang="ja-JP" altLang="en-US" sz="1600" u="sng" dirty="0" smtClean="0"/>
              <a:t>職務の級の再編</a:t>
            </a:r>
            <a:endParaRPr kumimoji="1" lang="ja-JP" altLang="en-US" sz="1600" u="sng" dirty="0"/>
          </a:p>
        </p:txBody>
      </p:sp>
      <p:sp>
        <p:nvSpPr>
          <p:cNvPr id="17" name="正方形/長方形 16"/>
          <p:cNvSpPr/>
          <p:nvPr/>
        </p:nvSpPr>
        <p:spPr>
          <a:xfrm>
            <a:off x="757669" y="6007313"/>
            <a:ext cx="7775870" cy="246221"/>
          </a:xfrm>
          <a:prstGeom prst="rect">
            <a:avLst/>
          </a:prstGeom>
        </p:spPr>
        <p:txBody>
          <a:bodyPr wrap="square">
            <a:spAutoFit/>
          </a:bodyPr>
          <a:lstStyle/>
          <a:p>
            <a:r>
              <a:rPr lang="en-US" altLang="ja-JP" sz="1000" dirty="0" smtClean="0">
                <a:latin typeface="+mn-ea"/>
                <a:cs typeface="Meiryo UI" panose="020B0604030504040204" pitchFamily="50" charset="-128"/>
              </a:rPr>
              <a:t>※</a:t>
            </a:r>
            <a:r>
              <a:rPr lang="ja-JP" altLang="en-US" sz="1000" dirty="0" smtClean="0">
                <a:latin typeface="+mn-ea"/>
                <a:cs typeface="Meiryo UI" panose="020B0604030504040204" pitchFamily="50" charset="-128"/>
              </a:rPr>
              <a:t>「職務の級」は、役職等の職務の複雑、困難及び責任の度に応じて設定する給料表の区分。</a:t>
            </a:r>
            <a:endParaRPr lang="ja-JP" altLang="en-US" sz="1000" dirty="0">
              <a:latin typeface="+mn-ea"/>
              <a:cs typeface="Meiryo UI" panose="020B0604030504040204" pitchFamily="50" charset="-128"/>
            </a:endParaRPr>
          </a:p>
        </p:txBody>
      </p:sp>
      <p:sp>
        <p:nvSpPr>
          <p:cNvPr id="13" name="テキスト ボックス 12"/>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３．（９）</a:t>
            </a:r>
            <a:endParaRPr lang="en-US" altLang="ja-JP" sz="1600" u="sng" dirty="0" smtClean="0"/>
          </a:p>
        </p:txBody>
      </p:sp>
      <p:sp>
        <p:nvSpPr>
          <p:cNvPr id="12" name="テキスト ボックス 11"/>
          <p:cNvSpPr txBox="1"/>
          <p:nvPr/>
        </p:nvSpPr>
        <p:spPr>
          <a:xfrm>
            <a:off x="251520" y="524926"/>
            <a:ext cx="5040560" cy="338554"/>
          </a:xfrm>
          <a:prstGeom prst="rect">
            <a:avLst/>
          </a:prstGeom>
          <a:noFill/>
        </p:spPr>
        <p:txBody>
          <a:bodyPr wrap="square" rtlCol="0">
            <a:spAutoFit/>
          </a:bodyPr>
          <a:lstStyle/>
          <a:p>
            <a:r>
              <a:rPr lang="ja-JP" altLang="en-US" sz="1600" dirty="0" smtClean="0"/>
              <a:t>①給与制度改革　～「職務給の原則」の徹底</a:t>
            </a:r>
            <a:endParaRPr kumimoji="1" lang="ja-JP" altLang="en-US" sz="1600" dirty="0"/>
          </a:p>
        </p:txBody>
      </p:sp>
      <p:cxnSp>
        <p:nvCxnSpPr>
          <p:cNvPr id="3" name="直線コネクタ 2"/>
          <p:cNvCxnSpPr/>
          <p:nvPr/>
        </p:nvCxnSpPr>
        <p:spPr>
          <a:xfrm>
            <a:off x="1228725" y="3991356"/>
            <a:ext cx="0" cy="743712"/>
          </a:xfrm>
          <a:prstGeom prst="line">
            <a:avLst/>
          </a:prstGeom>
          <a:ln w="222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475779" y="4309872"/>
            <a:ext cx="0" cy="39624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084216" y="4322064"/>
            <a:ext cx="0" cy="39624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707904" y="3962400"/>
            <a:ext cx="620256" cy="768096"/>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3707904" y="3545988"/>
            <a:ext cx="620256" cy="1184508"/>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7507872" y="3990253"/>
            <a:ext cx="0" cy="77681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567920" y="3976326"/>
            <a:ext cx="660264" cy="77681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6876256" y="3545988"/>
            <a:ext cx="631616" cy="1179156"/>
          </a:xfrm>
          <a:prstGeom prst="line">
            <a:avLst/>
          </a:prstGeom>
          <a:ln w="222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2464320" y="3990253"/>
            <a:ext cx="620256" cy="728051"/>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6228184" y="3551891"/>
            <a:ext cx="636354" cy="1154221"/>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4969371" y="4004868"/>
            <a:ext cx="0" cy="711012"/>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8772028" y="3976326"/>
            <a:ext cx="0" cy="768096"/>
          </a:xfrm>
          <a:prstGeom prst="line">
            <a:avLst/>
          </a:prstGeom>
          <a:ln w="222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4941490" y="3991356"/>
            <a:ext cx="0" cy="733788"/>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2464320" y="4004868"/>
            <a:ext cx="0" cy="720276"/>
          </a:xfrm>
          <a:prstGeom prst="line">
            <a:avLst/>
          </a:prstGeom>
          <a:ln w="22225">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795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9512" y="253170"/>
            <a:ext cx="8964487" cy="830997"/>
          </a:xfrm>
          <a:prstGeom prst="rect">
            <a:avLst/>
          </a:prstGeom>
        </p:spPr>
        <p:txBody>
          <a:bodyPr wrap="square">
            <a:spAutoFit/>
          </a:bodyPr>
          <a:lstStyle/>
          <a:p>
            <a:r>
              <a:rPr lang="ja-JP" altLang="en-US" sz="1600" dirty="0" smtClean="0">
                <a:latin typeface="+mn-ea"/>
                <a:cs typeface="Meiryo UI" panose="020B0604030504040204" pitchFamily="50" charset="-128"/>
              </a:rPr>
              <a:t>■見直しの内容（行政職）</a:t>
            </a:r>
            <a:endParaRPr lang="en-US" altLang="ja-JP" sz="1600" dirty="0" smtClean="0">
              <a:latin typeface="+mn-ea"/>
              <a:cs typeface="Meiryo UI" panose="020B0604030504040204" pitchFamily="50" charset="-128"/>
            </a:endParaRPr>
          </a:p>
          <a:p>
            <a:r>
              <a:rPr lang="ja-JP" altLang="en-US" sz="1600" dirty="0" smtClean="0">
                <a:latin typeface="+mn-ea"/>
                <a:cs typeface="Meiryo UI" panose="020B0604030504040204" pitchFamily="50" charset="-128"/>
              </a:rPr>
              <a:t>　エントリーシートの導入や、択一・記述式試験の廃止等、</a:t>
            </a:r>
            <a:r>
              <a:rPr lang="ja-JP" altLang="en-US" sz="1600" dirty="0"/>
              <a:t>府として求める人材をより確実に獲得できる試験制度へ</a:t>
            </a:r>
            <a:r>
              <a:rPr lang="ja-JP" altLang="en-US" sz="1600" dirty="0" smtClean="0"/>
              <a:t>再構築</a:t>
            </a:r>
            <a:r>
              <a:rPr lang="ja-JP" altLang="en-US" sz="1600" dirty="0" smtClean="0">
                <a:latin typeface="+mn-ea"/>
                <a:cs typeface="Meiryo UI" panose="020B0604030504040204" pitchFamily="50" charset="-128"/>
              </a:rPr>
              <a:t>した。</a:t>
            </a:r>
            <a:endParaRPr lang="en-US" altLang="ja-JP" sz="1600" dirty="0" smtClean="0">
              <a:solidFill>
                <a:srgbClr val="FF0000"/>
              </a:solidFill>
              <a:latin typeface="+mn-ea"/>
              <a:cs typeface="Meiryo UI" panose="020B0604030504040204" pitchFamily="50" charset="-128"/>
            </a:endParaRPr>
          </a:p>
        </p:txBody>
      </p:sp>
      <p:sp>
        <p:nvSpPr>
          <p:cNvPr id="6" name="正方形/長方形 5"/>
          <p:cNvSpPr/>
          <p:nvPr/>
        </p:nvSpPr>
        <p:spPr>
          <a:xfrm>
            <a:off x="179512" y="4219271"/>
            <a:ext cx="8424936" cy="584775"/>
          </a:xfrm>
          <a:prstGeom prst="rect">
            <a:avLst/>
          </a:prstGeom>
        </p:spPr>
        <p:txBody>
          <a:bodyPr wrap="square">
            <a:spAutoFit/>
          </a:bodyPr>
          <a:lstStyle/>
          <a:p>
            <a:r>
              <a:rPr lang="ja-JP" altLang="en-US" sz="1600" dirty="0" smtClean="0">
                <a:latin typeface="+mn-ea"/>
                <a:cs typeface="Meiryo UI" panose="020B0604030504040204" pitchFamily="50" charset="-128"/>
              </a:rPr>
              <a:t>■見直し前と後の申込状況比較（行政職　大学卒程度）</a:t>
            </a:r>
            <a:endParaRPr lang="en-US" altLang="ja-JP" sz="1600" dirty="0" smtClean="0">
              <a:latin typeface="+mn-ea"/>
              <a:cs typeface="Meiryo UI" panose="020B0604030504040204" pitchFamily="50" charset="-128"/>
            </a:endParaRPr>
          </a:p>
          <a:p>
            <a:r>
              <a:rPr lang="ja-JP" altLang="en-US" sz="1600" dirty="0">
                <a:latin typeface="+mn-ea"/>
                <a:cs typeface="Meiryo UI" panose="020B0604030504040204" pitchFamily="50" charset="-128"/>
              </a:rPr>
              <a:t>　</a:t>
            </a:r>
            <a:r>
              <a:rPr lang="ja-JP" altLang="en-US" sz="1600" dirty="0" smtClean="0">
                <a:latin typeface="+mn-ea"/>
                <a:cs typeface="Meiryo UI" panose="020B0604030504040204" pitchFamily="50" charset="-128"/>
              </a:rPr>
              <a:t>見直し後、申込み者数の平均（３年平均）は、約４倍に増加した。</a:t>
            </a:r>
            <a:endParaRPr lang="en-US" altLang="ja-JP" sz="1600" dirty="0" smtClean="0">
              <a:latin typeface="+mn-ea"/>
              <a:cs typeface="Meiryo UI" panose="020B0604030504040204" pitchFamily="50" charset="-128"/>
            </a:endParaRPr>
          </a:p>
        </p:txBody>
      </p:sp>
      <p:sp>
        <p:nvSpPr>
          <p:cNvPr id="10" name="テキスト ボックス 9"/>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26</a:t>
            </a:fld>
            <a:endParaRPr kumimoji="1" lang="ja-JP" altLang="en-US" dirty="0"/>
          </a:p>
        </p:txBody>
      </p:sp>
      <p:grpSp>
        <p:nvGrpSpPr>
          <p:cNvPr id="9" name="グループ化 8"/>
          <p:cNvGrpSpPr/>
          <p:nvPr/>
        </p:nvGrpSpPr>
        <p:grpSpPr>
          <a:xfrm>
            <a:off x="320413" y="4734919"/>
            <a:ext cx="7265122" cy="2087521"/>
            <a:chOff x="320413" y="4499111"/>
            <a:chExt cx="7265122" cy="2087521"/>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393" y="4499112"/>
              <a:ext cx="2484276" cy="156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081" y="4499111"/>
              <a:ext cx="3879454"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320413" y="6169654"/>
              <a:ext cx="1261005" cy="307777"/>
            </a:xfrm>
            <a:prstGeom prst="rect">
              <a:avLst/>
            </a:prstGeom>
            <a:noFill/>
          </p:spPr>
          <p:txBody>
            <a:bodyPr wrap="square" rtlCol="0">
              <a:spAutoFit/>
            </a:bodyPr>
            <a:lstStyle/>
            <a:p>
              <a:r>
                <a:rPr kumimoji="1" lang="en-US" altLang="ja-JP" sz="1400" dirty="0" smtClean="0"/>
                <a:t>※</a:t>
              </a:r>
              <a:r>
                <a:rPr kumimoji="1" lang="ja-JP" altLang="en-US" sz="1400" dirty="0" smtClean="0"/>
                <a:t>合格倍率</a:t>
              </a:r>
              <a:endParaRPr kumimoji="1" lang="ja-JP" altLang="en-US" sz="1400" dirty="0"/>
            </a:p>
          </p:txBody>
        </p:sp>
        <p:sp>
          <p:nvSpPr>
            <p:cNvPr id="3" name="テキスト ボックス 2"/>
            <p:cNvSpPr txBox="1"/>
            <p:nvPr/>
          </p:nvSpPr>
          <p:spPr>
            <a:xfrm>
              <a:off x="1721816" y="6111581"/>
              <a:ext cx="1368152" cy="461665"/>
            </a:xfrm>
            <a:prstGeom prst="rect">
              <a:avLst/>
            </a:prstGeom>
            <a:noFill/>
            <a:ln>
              <a:solidFill>
                <a:schemeClr val="tx1"/>
              </a:solidFill>
            </a:ln>
          </p:spPr>
          <p:txBody>
            <a:bodyPr wrap="square" rtlCol="0">
              <a:spAutoFit/>
            </a:bodyPr>
            <a:lstStyle/>
            <a:p>
              <a:pPr algn="ctr"/>
              <a:r>
                <a:rPr lang="en-US" altLang="ja-JP" sz="1200" dirty="0"/>
                <a:t>2008</a:t>
              </a:r>
              <a:r>
                <a:rPr kumimoji="1" lang="ja-JP" altLang="en-US" sz="1200" dirty="0" smtClean="0"/>
                <a:t>～</a:t>
              </a:r>
              <a:r>
                <a:rPr kumimoji="1" lang="en-US" altLang="ja-JP" sz="1200" dirty="0" smtClean="0"/>
                <a:t>2010</a:t>
              </a:r>
              <a:r>
                <a:rPr kumimoji="1" lang="ja-JP" altLang="en-US" sz="1200" dirty="0" smtClean="0"/>
                <a:t>平均</a:t>
              </a:r>
              <a:endParaRPr kumimoji="1" lang="en-US" altLang="ja-JP" sz="1200" dirty="0" smtClean="0"/>
            </a:p>
            <a:p>
              <a:pPr algn="ctr"/>
              <a:r>
                <a:rPr lang="en-US" altLang="ja-JP" sz="1200" dirty="0"/>
                <a:t>37.9</a:t>
              </a:r>
              <a:r>
                <a:rPr lang="ja-JP" altLang="en-US" sz="1200" dirty="0"/>
                <a:t>倍</a:t>
              </a:r>
              <a:endParaRPr kumimoji="1" lang="ja-JP" altLang="en-US" sz="1200" dirty="0"/>
            </a:p>
          </p:txBody>
        </p:sp>
        <p:sp>
          <p:nvSpPr>
            <p:cNvPr id="17" name="テキスト ボックス 16"/>
            <p:cNvSpPr txBox="1"/>
            <p:nvPr/>
          </p:nvSpPr>
          <p:spPr>
            <a:xfrm>
              <a:off x="4338616" y="6124967"/>
              <a:ext cx="1368152" cy="461665"/>
            </a:xfrm>
            <a:prstGeom prst="rect">
              <a:avLst/>
            </a:prstGeom>
            <a:noFill/>
            <a:ln>
              <a:solidFill>
                <a:schemeClr val="tx1"/>
              </a:solidFill>
            </a:ln>
          </p:spPr>
          <p:txBody>
            <a:bodyPr wrap="square" rtlCol="0">
              <a:spAutoFit/>
            </a:bodyPr>
            <a:lstStyle/>
            <a:p>
              <a:pPr algn="ctr"/>
              <a:r>
                <a:rPr lang="en-US" altLang="ja-JP" sz="1200" dirty="0" smtClean="0"/>
                <a:t>2011</a:t>
              </a:r>
              <a:r>
                <a:rPr kumimoji="1" lang="ja-JP" altLang="en-US" sz="1200" dirty="0" smtClean="0"/>
                <a:t>～</a:t>
              </a:r>
              <a:r>
                <a:rPr kumimoji="1" lang="en-US" altLang="ja-JP" sz="1200" dirty="0" smtClean="0"/>
                <a:t>2013</a:t>
              </a:r>
              <a:r>
                <a:rPr kumimoji="1" lang="ja-JP" altLang="en-US" sz="1200" dirty="0" smtClean="0"/>
                <a:t>平均</a:t>
              </a:r>
              <a:endParaRPr kumimoji="1" lang="en-US" altLang="ja-JP" sz="1200" dirty="0" smtClean="0"/>
            </a:p>
            <a:p>
              <a:pPr algn="ctr"/>
              <a:r>
                <a:rPr lang="en-US" altLang="ja-JP" sz="1200" dirty="0"/>
                <a:t>33.3</a:t>
              </a:r>
              <a:r>
                <a:rPr lang="ja-JP" altLang="en-US" sz="1200" dirty="0" smtClean="0"/>
                <a:t>倍</a:t>
              </a:r>
              <a:endParaRPr kumimoji="1" lang="ja-JP" altLang="en-US" sz="1200" dirty="0"/>
            </a:p>
          </p:txBody>
        </p:sp>
        <p:sp>
          <p:nvSpPr>
            <p:cNvPr id="7" name="右矢印 6"/>
            <p:cNvSpPr/>
            <p:nvPr/>
          </p:nvSpPr>
          <p:spPr>
            <a:xfrm>
              <a:off x="3391486" y="6253320"/>
              <a:ext cx="360040" cy="256674"/>
            </a:xfrm>
            <a:prstGeom prst="rightArrow">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1"/>
                </a:solidFill>
              </a:endParaRPr>
            </a:p>
          </p:txBody>
        </p:sp>
      </p:grpSp>
      <p:sp>
        <p:nvSpPr>
          <p:cNvPr id="16" name="テキスト ボックス 15"/>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３．（</a:t>
            </a:r>
            <a:r>
              <a:rPr lang="ja-JP" altLang="en-US" sz="1600" u="sng" dirty="0"/>
              <a:t>１０</a:t>
            </a:r>
            <a:r>
              <a:rPr lang="ja-JP" altLang="en-US" sz="1600" u="sng" dirty="0" smtClean="0"/>
              <a:t>）</a:t>
            </a:r>
            <a:endParaRPr lang="en-US" altLang="ja-JP" sz="1600" u="sng" dirty="0" smtClean="0"/>
          </a:p>
        </p:txBody>
      </p:sp>
      <p:sp>
        <p:nvSpPr>
          <p:cNvPr id="13" name="テキスト ボックス 12"/>
          <p:cNvSpPr txBox="1"/>
          <p:nvPr/>
        </p:nvSpPr>
        <p:spPr>
          <a:xfrm>
            <a:off x="179512" y="26110"/>
            <a:ext cx="5040560" cy="338554"/>
          </a:xfrm>
          <a:prstGeom prst="rect">
            <a:avLst/>
          </a:prstGeom>
          <a:noFill/>
        </p:spPr>
        <p:txBody>
          <a:bodyPr wrap="square" rtlCol="0">
            <a:spAutoFit/>
          </a:bodyPr>
          <a:lstStyle/>
          <a:p>
            <a:r>
              <a:rPr lang="ja-JP" altLang="en-US" sz="1600" dirty="0" smtClean="0"/>
              <a:t>②職員採用試験の抜本的見直し</a:t>
            </a:r>
            <a:endParaRPr kumimoji="1" lang="ja-JP" altLang="en-US" sz="1600" dirty="0"/>
          </a:p>
        </p:txBody>
      </p:sp>
      <p:graphicFrame>
        <p:nvGraphicFramePr>
          <p:cNvPr id="8" name="表 7"/>
          <p:cNvGraphicFramePr>
            <a:graphicFrameLocks noGrp="1"/>
          </p:cNvGraphicFramePr>
          <p:nvPr>
            <p:extLst>
              <p:ext uri="{D42A27DB-BD31-4B8C-83A1-F6EECF244321}">
                <p14:modId xmlns:p14="http://schemas.microsoft.com/office/powerpoint/2010/main" val="47706521"/>
              </p:ext>
            </p:extLst>
          </p:nvPr>
        </p:nvGraphicFramePr>
        <p:xfrm>
          <a:off x="251520" y="1097606"/>
          <a:ext cx="8784976" cy="3113876"/>
        </p:xfrm>
        <a:graphic>
          <a:graphicData uri="http://schemas.openxmlformats.org/drawingml/2006/table">
            <a:tbl>
              <a:tblPr firstRow="1" bandRow="1">
                <a:tableStyleId>{7DF18680-E054-41AD-8BC1-D1AEF772440D}</a:tableStyleId>
              </a:tblPr>
              <a:tblGrid>
                <a:gridCol w="1394634">
                  <a:extLst>
                    <a:ext uri="{9D8B030D-6E8A-4147-A177-3AD203B41FA5}">
                      <a16:colId xmlns:a16="http://schemas.microsoft.com/office/drawing/2014/main" val="20000"/>
                    </a:ext>
                  </a:extLst>
                </a:gridCol>
                <a:gridCol w="3316741">
                  <a:extLst>
                    <a:ext uri="{9D8B030D-6E8A-4147-A177-3AD203B41FA5}">
                      <a16:colId xmlns:a16="http://schemas.microsoft.com/office/drawing/2014/main" val="20001"/>
                    </a:ext>
                  </a:extLst>
                </a:gridCol>
                <a:gridCol w="4073601">
                  <a:extLst>
                    <a:ext uri="{9D8B030D-6E8A-4147-A177-3AD203B41FA5}">
                      <a16:colId xmlns:a16="http://schemas.microsoft.com/office/drawing/2014/main" val="20002"/>
                    </a:ext>
                  </a:extLst>
                </a:gridCol>
              </a:tblGrid>
              <a:tr h="223996">
                <a:tc rowSpan="2">
                  <a:txBody>
                    <a:bodyPr/>
                    <a:lstStyle/>
                    <a:p>
                      <a:pPr algn="ctr"/>
                      <a:r>
                        <a:rPr kumimoji="1" lang="ja-JP" altLang="en-US" sz="1200" dirty="0" smtClean="0">
                          <a:solidFill>
                            <a:schemeClr val="tx1"/>
                          </a:solidFill>
                        </a:rPr>
                        <a:t>見直しの項目</a:t>
                      </a:r>
                      <a:endParaRPr kumimoji="1" lang="ja-JP" altLang="en-US" sz="1200" dirty="0">
                        <a:solidFill>
                          <a:schemeClr val="tx1"/>
                        </a:solidFill>
                      </a:endParaRPr>
                    </a:p>
                  </a:txBody>
                  <a:tcPr anchor="ctr">
                    <a:lnL w="1905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5">
                        <a:lumMod val="60000"/>
                        <a:lumOff val="40000"/>
                      </a:schemeClr>
                    </a:solidFill>
                  </a:tcPr>
                </a:tc>
                <a:tc gridSpan="2">
                  <a:txBody>
                    <a:bodyPr/>
                    <a:lstStyle/>
                    <a:p>
                      <a:pPr algn="ctr"/>
                      <a:r>
                        <a:rPr kumimoji="1" lang="ja-JP" altLang="en-US" sz="1200" dirty="0" smtClean="0">
                          <a:solidFill>
                            <a:schemeClr val="tx1"/>
                          </a:solidFill>
                        </a:rPr>
                        <a:t>内容</a:t>
                      </a:r>
                      <a:endParaRPr kumimoji="1" lang="ja-JP" altLang="en-US" sz="1200" dirty="0">
                        <a:solidFill>
                          <a:schemeClr val="tx1"/>
                        </a:solidFill>
                      </a:endParaRPr>
                    </a:p>
                  </a:txBody>
                  <a:tcPr anchor="ctr">
                    <a:lnL w="9525"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accent5">
                        <a:lumMod val="60000"/>
                        <a:lumOff val="40000"/>
                      </a:schemeClr>
                    </a:solidFill>
                  </a:tcPr>
                </a:tc>
                <a:tc hMerge="1">
                  <a:txBody>
                    <a:bodyPr/>
                    <a:lstStyle/>
                    <a:p>
                      <a:endParaRPr kumimoji="1" lang="ja-JP" altLang="en-US" sz="1400" dirty="0">
                        <a:solidFill>
                          <a:schemeClr val="tx1"/>
                        </a:solidFill>
                      </a:endParaRPr>
                    </a:p>
                  </a:txBody>
                  <a:tcPr>
                    <a:lnL w="9525"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279236">
                <a:tc vMerge="1">
                  <a:txBody>
                    <a:bodyPr/>
                    <a:lstStyle/>
                    <a:p>
                      <a:endParaRPr kumimoji="1" lang="ja-JP" altLang="en-US" sz="1400" dirty="0">
                        <a:solidFill>
                          <a:schemeClr val="tx1"/>
                        </a:solidFill>
                      </a:endParaRPr>
                    </a:p>
                  </a:txBody>
                  <a:tcPr>
                    <a:lnL w="1905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200" b="1" dirty="0" smtClean="0">
                          <a:solidFill>
                            <a:schemeClr val="tx1"/>
                          </a:solidFill>
                        </a:rPr>
                        <a:t>２０１０年実施試験まで</a:t>
                      </a:r>
                      <a:endParaRPr kumimoji="1" lang="ja-JP" altLang="en-US" sz="1200" b="1" dirty="0">
                        <a:solidFill>
                          <a:schemeClr val="tx1"/>
                        </a:solidFill>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200" b="1" dirty="0" smtClean="0">
                          <a:solidFill>
                            <a:schemeClr val="tx1"/>
                          </a:solidFill>
                        </a:rPr>
                        <a:t>２０１１年実施試験～</a:t>
                      </a:r>
                      <a:endParaRPr kumimoji="1" lang="ja-JP" altLang="en-US" sz="1200" b="1" dirty="0">
                        <a:solidFill>
                          <a:schemeClr val="tx1"/>
                        </a:solidFill>
                      </a:endParaRPr>
                    </a:p>
                  </a:txBody>
                  <a:tcPr anchor="ctr">
                    <a:lnL w="9525"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1"/>
                  </a:ext>
                </a:extLst>
              </a:tr>
              <a:tr h="334476">
                <a:tc>
                  <a:txBody>
                    <a:bodyPr/>
                    <a:lstStyle/>
                    <a:p>
                      <a:r>
                        <a:rPr kumimoji="1" lang="ja-JP" altLang="en-US" sz="1200" dirty="0" smtClean="0">
                          <a:solidFill>
                            <a:schemeClr val="tx1"/>
                          </a:solidFill>
                        </a:rPr>
                        <a:t>試験区分</a:t>
                      </a:r>
                      <a:endParaRPr kumimoji="1" lang="ja-JP" altLang="en-US" sz="1200" dirty="0">
                        <a:solidFill>
                          <a:schemeClr val="tx1"/>
                        </a:solidFill>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accent5">
                        <a:lumMod val="60000"/>
                        <a:lumOff val="40000"/>
                      </a:schemeClr>
                    </a:solidFill>
                  </a:tcPr>
                </a:tc>
                <a:tc>
                  <a:txBody>
                    <a:bodyPr/>
                    <a:lstStyle/>
                    <a:p>
                      <a:r>
                        <a:rPr kumimoji="1" lang="ja-JP" altLang="en-US" sz="1200" dirty="0" smtClean="0">
                          <a:solidFill>
                            <a:schemeClr val="tx1"/>
                          </a:solidFill>
                        </a:rPr>
                        <a:t>①高校卒程度（１８～２１歳）</a:t>
                      </a:r>
                      <a:endParaRPr kumimoji="1" lang="en-US" altLang="ja-JP" sz="1200" dirty="0" smtClean="0">
                        <a:solidFill>
                          <a:schemeClr val="tx1"/>
                        </a:solidFill>
                      </a:endParaRPr>
                    </a:p>
                    <a:p>
                      <a:r>
                        <a:rPr kumimoji="1" lang="ja-JP" altLang="en-US" sz="1200" dirty="0" smtClean="0">
                          <a:solidFill>
                            <a:schemeClr val="tx1"/>
                          </a:solidFill>
                        </a:rPr>
                        <a:t>②大学卒程度（２２～</a:t>
                      </a:r>
                      <a:r>
                        <a:rPr kumimoji="1" lang="ja-JP" altLang="en-US" sz="1200" u="sng" dirty="0" smtClean="0">
                          <a:solidFill>
                            <a:schemeClr val="tx1"/>
                          </a:solidFill>
                        </a:rPr>
                        <a:t>２９</a:t>
                      </a:r>
                      <a:r>
                        <a:rPr kumimoji="1" lang="ja-JP" altLang="en-US" sz="1200" dirty="0" smtClean="0">
                          <a:solidFill>
                            <a:schemeClr val="tx1"/>
                          </a:solidFill>
                        </a:rPr>
                        <a:t>歳）</a:t>
                      </a:r>
                      <a:endParaRPr kumimoji="1" lang="en-US" altLang="ja-JP" sz="1200" dirty="0" smtClean="0">
                        <a:solidFill>
                          <a:schemeClr val="tx1"/>
                        </a:solidFill>
                      </a:endParaRPr>
                    </a:p>
                    <a:p>
                      <a:r>
                        <a:rPr kumimoji="1" lang="ja-JP" altLang="en-US" sz="1200" dirty="0" smtClean="0">
                          <a:solidFill>
                            <a:schemeClr val="tx1"/>
                          </a:solidFill>
                        </a:rPr>
                        <a:t>③社会人採用（</a:t>
                      </a:r>
                      <a:r>
                        <a:rPr kumimoji="1" lang="ja-JP" altLang="en-US" sz="1200" u="sng" dirty="0" smtClean="0">
                          <a:solidFill>
                            <a:schemeClr val="tx1"/>
                          </a:solidFill>
                        </a:rPr>
                        <a:t>３０</a:t>
                      </a:r>
                      <a:r>
                        <a:rPr kumimoji="1" lang="ja-JP" altLang="en-US" sz="1200" dirty="0" smtClean="0">
                          <a:solidFill>
                            <a:schemeClr val="tx1"/>
                          </a:solidFill>
                        </a:rPr>
                        <a:t>～３４歳）</a:t>
                      </a:r>
                      <a:endParaRPr kumimoji="1" lang="ja-JP" altLang="en-US" sz="1200" dirty="0">
                        <a:solidFill>
                          <a:schemeClr val="tx1"/>
                        </a:solidFill>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1200" dirty="0" smtClean="0">
                          <a:solidFill>
                            <a:schemeClr val="tx1"/>
                          </a:solidFill>
                        </a:rPr>
                        <a:t>①１８～２１歳</a:t>
                      </a:r>
                      <a:endParaRPr kumimoji="1" lang="en-US" altLang="ja-JP" sz="1200" dirty="0" smtClean="0">
                        <a:solidFill>
                          <a:schemeClr val="tx1"/>
                        </a:solidFill>
                      </a:endParaRPr>
                    </a:p>
                    <a:p>
                      <a:r>
                        <a:rPr kumimoji="1" lang="ja-JP" altLang="en-US" sz="1200" dirty="0" smtClean="0">
                          <a:solidFill>
                            <a:schemeClr val="tx1"/>
                          </a:solidFill>
                        </a:rPr>
                        <a:t>②２２～</a:t>
                      </a:r>
                      <a:r>
                        <a:rPr kumimoji="1" lang="ja-JP" altLang="en-US" sz="1200" u="sng" dirty="0" smtClean="0">
                          <a:solidFill>
                            <a:schemeClr val="tx1"/>
                          </a:solidFill>
                        </a:rPr>
                        <a:t>２５</a:t>
                      </a:r>
                      <a:r>
                        <a:rPr kumimoji="1" lang="ja-JP" altLang="en-US" sz="1200" dirty="0" smtClean="0">
                          <a:solidFill>
                            <a:schemeClr val="tx1"/>
                          </a:solidFill>
                        </a:rPr>
                        <a:t>歳</a:t>
                      </a:r>
                      <a:endParaRPr kumimoji="1" lang="en-US" altLang="ja-JP" sz="1200" dirty="0" smtClean="0">
                        <a:solidFill>
                          <a:schemeClr val="tx1"/>
                        </a:solidFill>
                      </a:endParaRPr>
                    </a:p>
                    <a:p>
                      <a:r>
                        <a:rPr kumimoji="1" lang="ja-JP" altLang="en-US" sz="1200" dirty="0" smtClean="0">
                          <a:solidFill>
                            <a:schemeClr val="tx1"/>
                          </a:solidFill>
                        </a:rPr>
                        <a:t>③</a:t>
                      </a:r>
                      <a:r>
                        <a:rPr kumimoji="1" lang="ja-JP" altLang="en-US" sz="1200" u="sng" dirty="0" smtClean="0">
                          <a:solidFill>
                            <a:schemeClr val="tx1"/>
                          </a:solidFill>
                        </a:rPr>
                        <a:t>２６</a:t>
                      </a:r>
                      <a:r>
                        <a:rPr kumimoji="1" lang="ja-JP" altLang="en-US" sz="1200" dirty="0" smtClean="0">
                          <a:solidFill>
                            <a:schemeClr val="tx1"/>
                          </a:solidFill>
                        </a:rPr>
                        <a:t>～３４歳</a:t>
                      </a:r>
                      <a:endParaRPr kumimoji="1" lang="en-US" altLang="ja-JP" sz="1200" dirty="0" smtClean="0">
                        <a:solidFill>
                          <a:schemeClr val="tx1"/>
                        </a:solidFill>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216024">
                <a:tc>
                  <a:txBody>
                    <a:bodyPr/>
                    <a:lstStyle/>
                    <a:p>
                      <a:r>
                        <a:rPr kumimoji="1" lang="ja-JP" altLang="en-US" sz="1200" dirty="0" smtClean="0">
                          <a:solidFill>
                            <a:schemeClr val="tx1"/>
                          </a:solidFill>
                        </a:rPr>
                        <a:t>試験科目</a:t>
                      </a:r>
                      <a:endParaRPr kumimoji="1" lang="ja-JP" altLang="en-US" sz="1200" dirty="0">
                        <a:solidFill>
                          <a:schemeClr val="tx1"/>
                        </a:solidFill>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accent5">
                        <a:lumMod val="60000"/>
                        <a:lumOff val="40000"/>
                      </a:schemeClr>
                    </a:solidFill>
                  </a:tcPr>
                </a:tc>
                <a:tc>
                  <a:txBody>
                    <a:bodyPr/>
                    <a:lstStyle/>
                    <a:p>
                      <a:r>
                        <a:rPr kumimoji="1" lang="ja-JP" altLang="en-US" sz="1200" dirty="0" smtClean="0">
                          <a:solidFill>
                            <a:schemeClr val="tx1"/>
                          </a:solidFill>
                        </a:rPr>
                        <a:t>①１次　択一式、作文</a:t>
                      </a:r>
                      <a:endParaRPr kumimoji="1" lang="en-US" altLang="ja-JP" sz="1200" dirty="0" smtClean="0">
                        <a:solidFill>
                          <a:schemeClr val="tx1"/>
                        </a:solidFill>
                      </a:endParaRPr>
                    </a:p>
                    <a:p>
                      <a:r>
                        <a:rPr kumimoji="1" lang="ja-JP" altLang="en-US" sz="1200" dirty="0" smtClean="0">
                          <a:solidFill>
                            <a:schemeClr val="tx1"/>
                          </a:solidFill>
                        </a:rPr>
                        <a:t>②１次　</a:t>
                      </a:r>
                      <a:r>
                        <a:rPr kumimoji="1" lang="ja-JP" altLang="en-US" sz="1200" u="sng" dirty="0" smtClean="0">
                          <a:solidFill>
                            <a:schemeClr val="tx1"/>
                          </a:solidFill>
                        </a:rPr>
                        <a:t>択一式</a:t>
                      </a:r>
                      <a:r>
                        <a:rPr kumimoji="1" lang="ja-JP" altLang="en-US" sz="1200" dirty="0" smtClean="0">
                          <a:solidFill>
                            <a:schemeClr val="tx1"/>
                          </a:solidFill>
                        </a:rPr>
                        <a:t>；２次　</a:t>
                      </a:r>
                      <a:r>
                        <a:rPr kumimoji="1" lang="ja-JP" altLang="en-US" sz="1200" u="sng" dirty="0" smtClean="0">
                          <a:solidFill>
                            <a:schemeClr val="tx1"/>
                          </a:solidFill>
                        </a:rPr>
                        <a:t>記述式（見識・専門）</a:t>
                      </a:r>
                      <a:endParaRPr kumimoji="1" lang="en-US" altLang="ja-JP" sz="1200" u="sng" dirty="0" smtClean="0">
                        <a:solidFill>
                          <a:schemeClr val="tx1"/>
                        </a:solidFill>
                      </a:endParaRPr>
                    </a:p>
                    <a:p>
                      <a:r>
                        <a:rPr kumimoji="1" lang="ja-JP" altLang="en-US" sz="1200" dirty="0" smtClean="0">
                          <a:solidFill>
                            <a:schemeClr val="tx1"/>
                          </a:solidFill>
                        </a:rPr>
                        <a:t>③１次　</a:t>
                      </a:r>
                      <a:r>
                        <a:rPr kumimoji="1" lang="ja-JP" altLang="en-US" sz="1200" u="sng" dirty="0" smtClean="0">
                          <a:solidFill>
                            <a:schemeClr val="tx1"/>
                          </a:solidFill>
                        </a:rPr>
                        <a:t>択一式、記述式（見識）</a:t>
                      </a:r>
                      <a:r>
                        <a:rPr kumimoji="1" lang="ja-JP" altLang="en-US" sz="1200" dirty="0" smtClean="0">
                          <a:solidFill>
                            <a:schemeClr val="tx1"/>
                          </a:solidFill>
                        </a:rPr>
                        <a:t>、経験論文</a:t>
                      </a:r>
                      <a:endParaRPr kumimoji="1" lang="ja-JP" altLang="en-US" sz="1200" dirty="0">
                        <a:solidFill>
                          <a:schemeClr val="tx1"/>
                        </a:solidFill>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1200" dirty="0" smtClean="0">
                          <a:solidFill>
                            <a:schemeClr val="tx1"/>
                          </a:solidFill>
                        </a:rPr>
                        <a:t>①１次　択一式、作文（変更なし）</a:t>
                      </a:r>
                      <a:endParaRPr kumimoji="1" lang="en-US" altLang="ja-JP" sz="1200" dirty="0" smtClean="0">
                        <a:solidFill>
                          <a:schemeClr val="tx1"/>
                        </a:solidFill>
                      </a:endParaRPr>
                    </a:p>
                    <a:p>
                      <a:r>
                        <a:rPr kumimoji="1" lang="ja-JP" altLang="en-US" sz="1200" dirty="0" smtClean="0">
                          <a:solidFill>
                            <a:schemeClr val="tx1"/>
                          </a:solidFill>
                        </a:rPr>
                        <a:t>②１次　</a:t>
                      </a:r>
                      <a:r>
                        <a:rPr kumimoji="1" lang="ja-JP" altLang="en-US" sz="1200" u="sng" dirty="0" smtClean="0">
                          <a:solidFill>
                            <a:schemeClr val="tx1"/>
                          </a:solidFill>
                        </a:rPr>
                        <a:t>小論文、ｴﾝﾄﾘｰｼｰﾄ</a:t>
                      </a:r>
                      <a:r>
                        <a:rPr kumimoji="1" lang="ja-JP" altLang="en-US" sz="1200" dirty="0" smtClean="0">
                          <a:solidFill>
                            <a:schemeClr val="tx1"/>
                          </a:solidFill>
                        </a:rPr>
                        <a:t>；２次　</a:t>
                      </a:r>
                      <a:r>
                        <a:rPr kumimoji="1" lang="ja-JP" altLang="en-US" sz="1200" u="sng" dirty="0" smtClean="0">
                          <a:solidFill>
                            <a:schemeClr val="tx1"/>
                          </a:solidFill>
                        </a:rPr>
                        <a:t>論文</a:t>
                      </a:r>
                      <a:endParaRPr kumimoji="1" lang="en-US" altLang="ja-JP" sz="1200" dirty="0" smtClean="0">
                        <a:solidFill>
                          <a:schemeClr val="tx1"/>
                        </a:solidFill>
                      </a:endParaRPr>
                    </a:p>
                    <a:p>
                      <a:r>
                        <a:rPr kumimoji="1" lang="ja-JP" altLang="en-US" sz="1200" dirty="0" smtClean="0">
                          <a:solidFill>
                            <a:schemeClr val="tx1"/>
                          </a:solidFill>
                        </a:rPr>
                        <a:t>③１次　</a:t>
                      </a:r>
                      <a:r>
                        <a:rPr kumimoji="1" lang="ja-JP" altLang="en-US" sz="1200" u="sng" dirty="0" smtClean="0">
                          <a:solidFill>
                            <a:schemeClr val="tx1"/>
                          </a:solidFill>
                        </a:rPr>
                        <a:t>小論文、ｴﾝﾄﾘｰｼｰﾄ</a:t>
                      </a:r>
                      <a:r>
                        <a:rPr kumimoji="1" lang="ja-JP" altLang="en-US" sz="1200" dirty="0" smtClean="0">
                          <a:solidFill>
                            <a:schemeClr val="tx1"/>
                          </a:solidFill>
                        </a:rPr>
                        <a:t>；２次　</a:t>
                      </a:r>
                      <a:r>
                        <a:rPr kumimoji="1" lang="ja-JP" altLang="en-US" sz="1200" u="sng" dirty="0" smtClean="0">
                          <a:solidFill>
                            <a:schemeClr val="tx1"/>
                          </a:solidFill>
                        </a:rPr>
                        <a:t>論文</a:t>
                      </a:r>
                      <a:endParaRPr kumimoji="1" lang="ja-JP" altLang="en-US" sz="1200" dirty="0">
                        <a:solidFill>
                          <a:schemeClr val="tx1"/>
                        </a:solidFill>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271264">
                <a:tc>
                  <a:txBody>
                    <a:bodyPr/>
                    <a:lstStyle/>
                    <a:p>
                      <a:r>
                        <a:rPr kumimoji="1" lang="ja-JP" altLang="en-US" sz="1200" dirty="0" smtClean="0">
                          <a:solidFill>
                            <a:schemeClr val="tx1"/>
                          </a:solidFill>
                        </a:rPr>
                        <a:t>面接等の種類</a:t>
                      </a:r>
                      <a:endParaRPr kumimoji="1" lang="ja-JP" altLang="en-US" sz="1200" dirty="0">
                        <a:solidFill>
                          <a:schemeClr val="tx1"/>
                        </a:solidFill>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accent5">
                        <a:lumMod val="60000"/>
                        <a:lumOff val="40000"/>
                      </a:schemeClr>
                    </a:solidFill>
                  </a:tcPr>
                </a:tc>
                <a:tc>
                  <a:txBody>
                    <a:bodyPr/>
                    <a:lstStyle/>
                    <a:p>
                      <a:r>
                        <a:rPr kumimoji="1" lang="ja-JP" altLang="en-US" sz="1200" dirty="0" smtClean="0">
                          <a:solidFill>
                            <a:schemeClr val="tx1"/>
                          </a:solidFill>
                        </a:rPr>
                        <a:t>①２次　個別面接</a:t>
                      </a:r>
                      <a:endParaRPr kumimoji="1" lang="en-US" altLang="ja-JP" sz="1200" dirty="0" smtClean="0">
                        <a:solidFill>
                          <a:schemeClr val="tx1"/>
                        </a:solidFill>
                      </a:endParaRPr>
                    </a:p>
                    <a:p>
                      <a:r>
                        <a:rPr kumimoji="1" lang="ja-JP" altLang="en-US" sz="1200" dirty="0" smtClean="0">
                          <a:solidFill>
                            <a:schemeClr val="tx1"/>
                          </a:solidFill>
                        </a:rPr>
                        <a:t>②２次　個別面接；３次　個別面接、</a:t>
                      </a:r>
                      <a:r>
                        <a:rPr kumimoji="1" lang="ja-JP" altLang="en-US" sz="1200" u="sng" dirty="0" smtClean="0">
                          <a:solidFill>
                            <a:schemeClr val="tx1"/>
                          </a:solidFill>
                        </a:rPr>
                        <a:t>集団討論</a:t>
                      </a:r>
                      <a:endParaRPr kumimoji="1" lang="en-US" altLang="ja-JP" sz="1200" u="sng" dirty="0" smtClean="0">
                        <a:solidFill>
                          <a:schemeClr val="tx1"/>
                        </a:solidFill>
                      </a:endParaRPr>
                    </a:p>
                    <a:p>
                      <a:r>
                        <a:rPr kumimoji="1" lang="ja-JP" altLang="en-US" sz="1200" dirty="0" smtClean="0">
                          <a:solidFill>
                            <a:schemeClr val="tx1"/>
                          </a:solidFill>
                        </a:rPr>
                        <a:t>③２次　ﾌﾟﾚｾﾞﾝ面接；３次　個別面接、</a:t>
                      </a:r>
                      <a:r>
                        <a:rPr kumimoji="1" lang="ja-JP" altLang="en-US" sz="1200" u="sng" dirty="0" smtClean="0">
                          <a:solidFill>
                            <a:schemeClr val="tx1"/>
                          </a:solidFill>
                        </a:rPr>
                        <a:t>集団討論</a:t>
                      </a:r>
                      <a:endParaRPr kumimoji="1" lang="ja-JP" altLang="en-US" sz="1200" u="sng" dirty="0">
                        <a:solidFill>
                          <a:schemeClr val="tx1"/>
                        </a:solidFill>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1200" dirty="0" smtClean="0">
                          <a:solidFill>
                            <a:schemeClr val="tx1"/>
                          </a:solidFill>
                        </a:rPr>
                        <a:t>①２次　個別面接（変更なし）</a:t>
                      </a:r>
                      <a:endParaRPr kumimoji="1" lang="en-US" altLang="ja-JP" sz="1200" dirty="0" smtClean="0">
                        <a:solidFill>
                          <a:schemeClr val="tx1"/>
                        </a:solidFill>
                      </a:endParaRPr>
                    </a:p>
                    <a:p>
                      <a:r>
                        <a:rPr kumimoji="1" lang="ja-JP" altLang="en-US" sz="1200" dirty="0" smtClean="0">
                          <a:solidFill>
                            <a:schemeClr val="tx1"/>
                          </a:solidFill>
                        </a:rPr>
                        <a:t>②２次　個別面接；３次　個別面接、</a:t>
                      </a:r>
                      <a:r>
                        <a:rPr kumimoji="1" lang="ja-JP" altLang="en-US" sz="1200" u="sng" dirty="0" smtClean="0">
                          <a:solidFill>
                            <a:schemeClr val="tx1"/>
                          </a:solidFill>
                        </a:rPr>
                        <a:t>ｸﾞﾙｰﾌﾟﾜｰｸ、適性試験</a:t>
                      </a:r>
                      <a:endParaRPr kumimoji="1" lang="en-US" altLang="ja-JP" sz="1200" u="sng" dirty="0" smtClean="0">
                        <a:solidFill>
                          <a:schemeClr val="tx1"/>
                        </a:solidFill>
                      </a:endParaRPr>
                    </a:p>
                    <a:p>
                      <a:r>
                        <a:rPr kumimoji="1" lang="ja-JP" altLang="en-US" sz="1200" dirty="0" smtClean="0">
                          <a:solidFill>
                            <a:schemeClr val="tx1"/>
                          </a:solidFill>
                        </a:rPr>
                        <a:t>③２次　ﾌﾟﾚｾﾞﾝ面接；３次　個別面接、</a:t>
                      </a:r>
                      <a:r>
                        <a:rPr kumimoji="1" lang="ja-JP" altLang="en-US" sz="1200" u="sng" dirty="0" smtClean="0">
                          <a:solidFill>
                            <a:schemeClr val="tx1"/>
                          </a:solidFill>
                        </a:rPr>
                        <a:t>ｸﾞﾙｰﾌﾟﾜｰｸ、適性試験</a:t>
                      </a:r>
                      <a:endParaRPr kumimoji="1" lang="ja-JP" altLang="en-US" sz="1200" u="sng" dirty="0">
                        <a:solidFill>
                          <a:schemeClr val="tx1"/>
                        </a:solidFill>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182488">
                <a:tc>
                  <a:txBody>
                    <a:bodyPr/>
                    <a:lstStyle/>
                    <a:p>
                      <a:r>
                        <a:rPr kumimoji="1" lang="ja-JP" altLang="en-US" sz="1200" dirty="0" smtClean="0">
                          <a:solidFill>
                            <a:schemeClr val="tx1"/>
                          </a:solidFill>
                        </a:rPr>
                        <a:t>試験実施時期</a:t>
                      </a:r>
                      <a:endParaRPr kumimoji="1" lang="ja-JP" altLang="en-US" sz="1200" dirty="0">
                        <a:solidFill>
                          <a:schemeClr val="tx1"/>
                        </a:solidFill>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accent5">
                        <a:lumMod val="60000"/>
                        <a:lumOff val="40000"/>
                      </a:schemeClr>
                    </a:solidFill>
                  </a:tcPr>
                </a:tc>
                <a:tc>
                  <a:txBody>
                    <a:bodyPr/>
                    <a:lstStyle/>
                    <a:p>
                      <a:r>
                        <a:rPr kumimoji="1" lang="ja-JP" altLang="en-US" sz="1200" dirty="0" smtClean="0">
                          <a:solidFill>
                            <a:schemeClr val="tx1"/>
                          </a:solidFill>
                        </a:rPr>
                        <a:t>①９月下旬</a:t>
                      </a:r>
                      <a:endParaRPr kumimoji="1" lang="en-US" altLang="ja-JP" sz="1200" dirty="0" smtClean="0">
                        <a:solidFill>
                          <a:schemeClr val="tx1"/>
                        </a:solidFill>
                      </a:endParaRPr>
                    </a:p>
                    <a:p>
                      <a:r>
                        <a:rPr kumimoji="1" lang="ja-JP" altLang="en-US" sz="1200" dirty="0" smtClean="0">
                          <a:solidFill>
                            <a:schemeClr val="tx1"/>
                          </a:solidFill>
                        </a:rPr>
                        <a:t>②</a:t>
                      </a:r>
                      <a:r>
                        <a:rPr kumimoji="1" lang="ja-JP" altLang="en-US" sz="1200" u="sng" dirty="0" smtClean="0">
                          <a:solidFill>
                            <a:schemeClr val="tx1"/>
                          </a:solidFill>
                        </a:rPr>
                        <a:t>６月下旬</a:t>
                      </a:r>
                      <a:endParaRPr kumimoji="1" lang="en-US" altLang="ja-JP" sz="1200" u="sng" dirty="0" smtClean="0">
                        <a:solidFill>
                          <a:schemeClr val="tx1"/>
                        </a:solidFill>
                      </a:endParaRPr>
                    </a:p>
                    <a:p>
                      <a:r>
                        <a:rPr kumimoji="1" lang="ja-JP" altLang="en-US" sz="1200" dirty="0" smtClean="0">
                          <a:solidFill>
                            <a:schemeClr val="tx1"/>
                          </a:solidFill>
                        </a:rPr>
                        <a:t>③</a:t>
                      </a:r>
                      <a:r>
                        <a:rPr kumimoji="1" lang="ja-JP" altLang="en-US" sz="1200" u="sng" dirty="0" smtClean="0">
                          <a:solidFill>
                            <a:schemeClr val="tx1"/>
                          </a:solidFill>
                        </a:rPr>
                        <a:t>６月下旬</a:t>
                      </a:r>
                      <a:endParaRPr kumimoji="1" lang="ja-JP" altLang="en-US" sz="1200" u="sng" dirty="0">
                        <a:solidFill>
                          <a:schemeClr val="tx1"/>
                        </a:solidFill>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1200" dirty="0" smtClean="0">
                          <a:solidFill>
                            <a:schemeClr val="tx1"/>
                          </a:solidFill>
                        </a:rPr>
                        <a:t>①９月下旬（変更なし）</a:t>
                      </a:r>
                      <a:endParaRPr kumimoji="1" lang="en-US" altLang="ja-JP" sz="1200" dirty="0" smtClean="0">
                        <a:solidFill>
                          <a:schemeClr val="tx1"/>
                        </a:solidFill>
                      </a:endParaRPr>
                    </a:p>
                    <a:p>
                      <a:r>
                        <a:rPr kumimoji="1" lang="ja-JP" altLang="en-US" sz="1200" dirty="0" smtClean="0">
                          <a:solidFill>
                            <a:schemeClr val="tx1"/>
                          </a:solidFill>
                        </a:rPr>
                        <a:t>②</a:t>
                      </a:r>
                      <a:r>
                        <a:rPr kumimoji="1" lang="ja-JP" altLang="en-US" sz="1200" i="0" u="sng" dirty="0" smtClean="0">
                          <a:solidFill>
                            <a:schemeClr val="tx1"/>
                          </a:solidFill>
                        </a:rPr>
                        <a:t>５月上旬</a:t>
                      </a:r>
                      <a:endParaRPr kumimoji="1" lang="en-US" altLang="ja-JP" sz="1200" i="0" u="sng" dirty="0" smtClean="0">
                        <a:solidFill>
                          <a:schemeClr val="tx1"/>
                        </a:solidFill>
                      </a:endParaRPr>
                    </a:p>
                    <a:p>
                      <a:r>
                        <a:rPr kumimoji="1" lang="ja-JP" altLang="en-US" sz="1200" dirty="0" smtClean="0">
                          <a:solidFill>
                            <a:schemeClr val="tx1"/>
                          </a:solidFill>
                        </a:rPr>
                        <a:t>③</a:t>
                      </a:r>
                      <a:r>
                        <a:rPr kumimoji="1" lang="ja-JP" altLang="en-US" sz="1200" u="sng" dirty="0" smtClean="0">
                          <a:solidFill>
                            <a:schemeClr val="tx1"/>
                          </a:solidFill>
                        </a:rPr>
                        <a:t>１０月中旬</a:t>
                      </a:r>
                      <a:endParaRPr kumimoji="1" lang="ja-JP" altLang="en-US" sz="1200" u="sng" dirty="0">
                        <a:solidFill>
                          <a:schemeClr val="tx1"/>
                        </a:solidFill>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2296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988121231"/>
              </p:ext>
            </p:extLst>
          </p:nvPr>
        </p:nvGraphicFramePr>
        <p:xfrm>
          <a:off x="827584" y="2412349"/>
          <a:ext cx="7316913" cy="1296144"/>
        </p:xfrm>
        <a:graphic>
          <a:graphicData uri="http://schemas.openxmlformats.org/drawingml/2006/table">
            <a:tbl>
              <a:tblPr firstRow="1" firstCol="1" bandRow="1">
                <a:tableStyleId>{5C22544A-7EE6-4342-B048-85BDC9FD1C3A}</a:tableStyleId>
              </a:tblPr>
              <a:tblGrid>
                <a:gridCol w="1219346">
                  <a:extLst>
                    <a:ext uri="{9D8B030D-6E8A-4147-A177-3AD203B41FA5}">
                      <a16:colId xmlns:a16="http://schemas.microsoft.com/office/drawing/2014/main" val="20000"/>
                    </a:ext>
                  </a:extLst>
                </a:gridCol>
                <a:gridCol w="1219346">
                  <a:extLst>
                    <a:ext uri="{9D8B030D-6E8A-4147-A177-3AD203B41FA5}">
                      <a16:colId xmlns:a16="http://schemas.microsoft.com/office/drawing/2014/main" val="20001"/>
                    </a:ext>
                  </a:extLst>
                </a:gridCol>
                <a:gridCol w="1219346">
                  <a:extLst>
                    <a:ext uri="{9D8B030D-6E8A-4147-A177-3AD203B41FA5}">
                      <a16:colId xmlns:a16="http://schemas.microsoft.com/office/drawing/2014/main" val="20002"/>
                    </a:ext>
                  </a:extLst>
                </a:gridCol>
                <a:gridCol w="1219346">
                  <a:extLst>
                    <a:ext uri="{9D8B030D-6E8A-4147-A177-3AD203B41FA5}">
                      <a16:colId xmlns:a16="http://schemas.microsoft.com/office/drawing/2014/main" val="20003"/>
                    </a:ext>
                  </a:extLst>
                </a:gridCol>
                <a:gridCol w="1219346">
                  <a:extLst>
                    <a:ext uri="{9D8B030D-6E8A-4147-A177-3AD203B41FA5}">
                      <a16:colId xmlns:a16="http://schemas.microsoft.com/office/drawing/2014/main" val="20004"/>
                    </a:ext>
                  </a:extLst>
                </a:gridCol>
                <a:gridCol w="1220183">
                  <a:extLst>
                    <a:ext uri="{9D8B030D-6E8A-4147-A177-3AD203B41FA5}">
                      <a16:colId xmlns:a16="http://schemas.microsoft.com/office/drawing/2014/main" val="20005"/>
                    </a:ext>
                  </a:extLst>
                </a:gridCol>
              </a:tblGrid>
              <a:tr h="432048">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区分</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第一区分</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第二区分</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第三区分</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第四区分</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第五区分</a:t>
                      </a:r>
                    </a:p>
                  </a:txBody>
                  <a:tcPr marL="68580" marR="68580" marT="0" marB="0" anchor="ctr"/>
                </a:tc>
                <a:extLst>
                  <a:ext uri="{0D108BD9-81ED-4DB2-BD59-A6C34878D82A}">
                    <a16:rowId xmlns:a16="http://schemas.microsoft.com/office/drawing/2014/main" val="10000"/>
                  </a:ext>
                </a:extLst>
              </a:tr>
              <a:tr h="432048">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分布の割合</a:t>
                      </a:r>
                    </a:p>
                  </a:txBody>
                  <a:tcPr marL="68580" marR="68580"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２０％</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６０％</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１０％</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32048">
                <a:tc>
                  <a:txBody>
                    <a:bodyPr/>
                    <a:lstStyle/>
                    <a:p>
                      <a:pPr marL="0" algn="ctr" defTabSz="914400" rtl="0" eaLnBrk="1" latinLnBrk="0" hangingPunct="1">
                        <a:spcAft>
                          <a:spcPts val="0"/>
                        </a:spcAft>
                      </a:pPr>
                      <a:r>
                        <a:rPr kumimoji="1" lang="en-US" altLang="ja-JP" sz="14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4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実績</a:t>
                      </a:r>
                      <a:endParaRPr kumimoji="1" lang="ja-JP" sz="14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marL="0" algn="ctr" defTabSz="914400" rtl="0" eaLnBrk="1" latinLnBrk="0" hangingPunct="1">
                        <a:spcAft>
                          <a:spcPts val="0"/>
                        </a:spcAft>
                      </a:pPr>
                      <a:r>
                        <a:rPr kumimoji="1" lang="en-US" altLang="ja-JP" sz="1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485</a:t>
                      </a:r>
                      <a:r>
                        <a:rPr kumimoji="1" lang="ja-JP" altLang="en-US" sz="1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人</a:t>
                      </a:r>
                      <a:endPar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marL="0" algn="ctr" defTabSz="914400" rtl="0" eaLnBrk="1" latinLnBrk="0" hangingPunct="1">
                        <a:spcAft>
                          <a:spcPts val="0"/>
                        </a:spcAft>
                      </a:pPr>
                      <a:r>
                        <a:rPr kumimoji="1" lang="en-US" altLang="ja-JP" sz="1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1,736</a:t>
                      </a:r>
                      <a:r>
                        <a:rPr kumimoji="1" lang="ja-JP" altLang="en-US" sz="1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人</a:t>
                      </a:r>
                      <a:endPar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marL="0" algn="ctr" defTabSz="914400" rtl="0" eaLnBrk="1" latinLnBrk="0" hangingPunct="1">
                        <a:spcAft>
                          <a:spcPts val="0"/>
                        </a:spcAft>
                      </a:pPr>
                      <a:r>
                        <a:rPr kumimoji="1" lang="en-US" altLang="ja-JP" sz="1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5,098</a:t>
                      </a:r>
                      <a:r>
                        <a:rPr kumimoji="1" lang="ja-JP" altLang="en-US" sz="1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人</a:t>
                      </a:r>
                      <a:endPar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marL="0" algn="ctr" defTabSz="914400" rtl="0" eaLnBrk="1" latinLnBrk="0" hangingPunct="1">
                        <a:spcAft>
                          <a:spcPts val="0"/>
                        </a:spcAft>
                      </a:pPr>
                      <a:r>
                        <a:rPr kumimoji="1" lang="en-US" altLang="ja-JP" sz="1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917</a:t>
                      </a:r>
                      <a:r>
                        <a:rPr kumimoji="1" lang="ja-JP" altLang="en-US" sz="1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人</a:t>
                      </a:r>
                      <a:endPar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marL="0" algn="ctr" defTabSz="914400" rtl="0" eaLnBrk="1" latinLnBrk="0" hangingPunct="1">
                        <a:spcAft>
                          <a:spcPts val="0"/>
                        </a:spcAft>
                      </a:pPr>
                      <a:r>
                        <a:rPr kumimoji="1" lang="en-US" altLang="ja-JP" sz="1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439</a:t>
                      </a:r>
                      <a:r>
                        <a:rPr kumimoji="1" lang="ja-JP" altLang="en-US" sz="1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人</a:t>
                      </a:r>
                      <a:endPar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5" name="角丸四角形 4"/>
          <p:cNvSpPr/>
          <p:nvPr/>
        </p:nvSpPr>
        <p:spPr>
          <a:xfrm>
            <a:off x="611560" y="1962168"/>
            <a:ext cx="5904656" cy="378173"/>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600" u="sng" dirty="0">
                <a:solidFill>
                  <a:schemeClr val="tx1"/>
                </a:solidFill>
                <a:latin typeface="+mn-ea"/>
              </a:rPr>
              <a:t>分布の割合</a:t>
            </a:r>
            <a:r>
              <a:rPr lang="ja-JP" altLang="en-US" sz="1600" u="sng" dirty="0" smtClean="0">
                <a:solidFill>
                  <a:schemeClr val="tx1"/>
                </a:solidFill>
                <a:latin typeface="+mn-ea"/>
              </a:rPr>
              <a:t>と</a:t>
            </a:r>
            <a:r>
              <a:rPr lang="en-US" altLang="ja-JP" sz="1600" u="sng" dirty="0" smtClean="0">
                <a:solidFill>
                  <a:schemeClr val="tx1"/>
                </a:solidFill>
                <a:latin typeface="+mn-ea"/>
              </a:rPr>
              <a:t>2013</a:t>
            </a:r>
            <a:r>
              <a:rPr lang="ja-JP" altLang="en-US" sz="1600" u="sng" dirty="0" smtClean="0">
                <a:solidFill>
                  <a:schemeClr val="tx1"/>
                </a:solidFill>
                <a:latin typeface="+mn-ea"/>
              </a:rPr>
              <a:t>年度実績</a:t>
            </a:r>
            <a:r>
              <a:rPr lang="ja-JP" altLang="en-US" sz="1200" u="sng" dirty="0">
                <a:solidFill>
                  <a:schemeClr val="tx1"/>
                </a:solidFill>
                <a:latin typeface="+mn-ea"/>
              </a:rPr>
              <a:t>（分布の割合は条例に記載：第一区分が最上位）</a:t>
            </a:r>
          </a:p>
        </p:txBody>
      </p:sp>
      <p:sp>
        <p:nvSpPr>
          <p:cNvPr id="6" name="角丸四角形 5"/>
          <p:cNvSpPr/>
          <p:nvPr/>
        </p:nvSpPr>
        <p:spPr>
          <a:xfrm>
            <a:off x="611560" y="4187316"/>
            <a:ext cx="6720720" cy="378173"/>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600" u="sng" dirty="0">
                <a:solidFill>
                  <a:schemeClr val="tx1"/>
                </a:solidFill>
                <a:latin typeface="+mn-ea"/>
              </a:rPr>
              <a:t>モデルによる年収差　（第一区分</a:t>
            </a:r>
            <a:r>
              <a:rPr lang="en-US" altLang="ja-JP" sz="1400" u="sng" dirty="0">
                <a:solidFill>
                  <a:schemeClr val="tx1"/>
                </a:solidFill>
                <a:latin typeface="+mn-ea"/>
              </a:rPr>
              <a:t>【</a:t>
            </a:r>
            <a:r>
              <a:rPr lang="ja-JP" altLang="en-US" sz="1400" u="sng" dirty="0">
                <a:solidFill>
                  <a:schemeClr val="tx1"/>
                </a:solidFill>
                <a:latin typeface="+mn-ea"/>
              </a:rPr>
              <a:t>最上位</a:t>
            </a:r>
            <a:r>
              <a:rPr lang="en-US" altLang="ja-JP" sz="1400" u="sng" dirty="0">
                <a:solidFill>
                  <a:schemeClr val="tx1"/>
                </a:solidFill>
                <a:latin typeface="+mn-ea"/>
              </a:rPr>
              <a:t>】</a:t>
            </a:r>
            <a:r>
              <a:rPr lang="ja-JP" altLang="en-US" sz="1600" u="sng" dirty="0">
                <a:solidFill>
                  <a:schemeClr val="tx1"/>
                </a:solidFill>
                <a:latin typeface="+mn-ea"/>
              </a:rPr>
              <a:t>と第五区分</a:t>
            </a:r>
            <a:r>
              <a:rPr lang="en-US" altLang="ja-JP" sz="1400" u="sng" dirty="0">
                <a:solidFill>
                  <a:schemeClr val="tx1"/>
                </a:solidFill>
                <a:latin typeface="+mn-ea"/>
              </a:rPr>
              <a:t>【</a:t>
            </a:r>
            <a:r>
              <a:rPr lang="ja-JP" altLang="en-US" sz="1400" u="sng" dirty="0">
                <a:solidFill>
                  <a:schemeClr val="tx1"/>
                </a:solidFill>
                <a:latin typeface="+mn-ea"/>
              </a:rPr>
              <a:t>最下位</a:t>
            </a:r>
            <a:r>
              <a:rPr lang="en-US" altLang="ja-JP" sz="1400" u="sng" dirty="0">
                <a:solidFill>
                  <a:schemeClr val="tx1"/>
                </a:solidFill>
                <a:latin typeface="+mn-ea"/>
              </a:rPr>
              <a:t>】</a:t>
            </a:r>
            <a:r>
              <a:rPr lang="ja-JP" altLang="en-US" sz="1600" u="sng" dirty="0">
                <a:solidFill>
                  <a:schemeClr val="tx1"/>
                </a:solidFill>
                <a:latin typeface="+mn-ea"/>
              </a:rPr>
              <a:t>の支給額差）</a:t>
            </a:r>
          </a:p>
        </p:txBody>
      </p:sp>
      <p:graphicFrame>
        <p:nvGraphicFramePr>
          <p:cNvPr id="7" name="表 6"/>
          <p:cNvGraphicFramePr>
            <a:graphicFrameLocks noGrp="1"/>
          </p:cNvGraphicFramePr>
          <p:nvPr>
            <p:extLst>
              <p:ext uri="{D42A27DB-BD31-4B8C-83A1-F6EECF244321}">
                <p14:modId xmlns:p14="http://schemas.microsoft.com/office/powerpoint/2010/main" val="1620996392"/>
              </p:ext>
            </p:extLst>
          </p:nvPr>
        </p:nvGraphicFramePr>
        <p:xfrm>
          <a:off x="755576" y="4637497"/>
          <a:ext cx="7200800" cy="1152128"/>
        </p:xfrm>
        <a:graphic>
          <a:graphicData uri="http://schemas.openxmlformats.org/drawingml/2006/table">
            <a:tbl>
              <a:tblPr>
                <a:tableStyleId>{5C22544A-7EE6-4342-B048-85BDC9FD1C3A}</a:tableStyleId>
              </a:tblPr>
              <a:tblGrid>
                <a:gridCol w="1018311">
                  <a:extLst>
                    <a:ext uri="{9D8B030D-6E8A-4147-A177-3AD203B41FA5}">
                      <a16:colId xmlns:a16="http://schemas.microsoft.com/office/drawing/2014/main" val="20000"/>
                    </a:ext>
                  </a:extLst>
                </a:gridCol>
                <a:gridCol w="1124385">
                  <a:extLst>
                    <a:ext uri="{9D8B030D-6E8A-4147-A177-3AD203B41FA5}">
                      <a16:colId xmlns:a16="http://schemas.microsoft.com/office/drawing/2014/main" val="20001"/>
                    </a:ext>
                  </a:extLst>
                </a:gridCol>
                <a:gridCol w="1097664">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864096">
                  <a:extLst>
                    <a:ext uri="{9D8B030D-6E8A-4147-A177-3AD203B41FA5}">
                      <a16:colId xmlns:a16="http://schemas.microsoft.com/office/drawing/2014/main" val="20005"/>
                    </a:ext>
                  </a:extLst>
                </a:gridCol>
                <a:gridCol w="936104">
                  <a:extLst>
                    <a:ext uri="{9D8B030D-6E8A-4147-A177-3AD203B41FA5}">
                      <a16:colId xmlns:a16="http://schemas.microsoft.com/office/drawing/2014/main" val="20006"/>
                    </a:ext>
                  </a:extLst>
                </a:gridCol>
              </a:tblGrid>
              <a:tr h="651037">
                <a:tc>
                  <a:txBody>
                    <a:bodyPr/>
                    <a:lstStyle/>
                    <a:p>
                      <a:pPr algn="ctr" fontAlgn="ctr"/>
                      <a:r>
                        <a:rPr lang="ja-JP" altLang="en-US" sz="14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職　階</a:t>
                      </a:r>
                      <a:endParaRPr lang="ja-JP"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solidFill>
                  </a:tcPr>
                </a:tc>
                <a:tc>
                  <a:txBody>
                    <a:bodyPr/>
                    <a:lstStyle/>
                    <a:p>
                      <a:pPr algn="ctr" fontAlgn="ctr"/>
                      <a:r>
                        <a:rPr lang="ja-JP" sz="1400" b="1"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部長</a:t>
                      </a:r>
                      <a:endParaRPr lang="ja-JP"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solidFill>
                  </a:tcPr>
                </a:tc>
                <a:tc>
                  <a:txBody>
                    <a:bodyPr/>
                    <a:lstStyle/>
                    <a:p>
                      <a:pPr algn="ctr" fontAlgn="ctr"/>
                      <a:r>
                        <a:rPr lang="ja-JP" sz="1400" b="1"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次長</a:t>
                      </a:r>
                      <a:endParaRPr lang="ja-JP"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solidFill>
                  </a:tcPr>
                </a:tc>
                <a:tc>
                  <a:txBody>
                    <a:bodyPr/>
                    <a:lstStyle/>
                    <a:p>
                      <a:pPr algn="ctr" fontAlgn="ctr"/>
                      <a:r>
                        <a:rPr lang="ja-JP" sz="14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課長</a:t>
                      </a:r>
                    </a:p>
                    <a:p>
                      <a:pPr algn="ctr" fontAlgn="ct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55</a:t>
                      </a: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歳）</a:t>
                      </a:r>
                      <a:endParaRPr lang="ja-JP"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solidFill>
                  </a:tcPr>
                </a:tc>
                <a:tc>
                  <a:txBody>
                    <a:bodyPr/>
                    <a:lstStyle/>
                    <a:p>
                      <a:pPr algn="ctr" fontAlgn="ctr"/>
                      <a:r>
                        <a:rPr lang="ja-JP" sz="1400" b="1"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課長</a:t>
                      </a:r>
                      <a:r>
                        <a:rPr lang="ja-JP" sz="14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補佐</a:t>
                      </a:r>
                    </a:p>
                    <a:p>
                      <a:pPr algn="ctr" fontAlgn="ct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45</a:t>
                      </a: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歳）</a:t>
                      </a:r>
                      <a:endParaRPr lang="ja-JP"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solidFill>
                  </a:tcPr>
                </a:tc>
                <a:tc>
                  <a:txBody>
                    <a:bodyPr/>
                    <a:lstStyle/>
                    <a:p>
                      <a:pPr algn="ctr" fontAlgn="ctr"/>
                      <a:r>
                        <a:rPr lang="ja-JP" sz="14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主査</a:t>
                      </a:r>
                    </a:p>
                    <a:p>
                      <a:pPr algn="ctr" fontAlgn="ct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歳）</a:t>
                      </a:r>
                      <a:endParaRPr lang="ja-JP"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solidFill>
                  </a:tcPr>
                </a:tc>
                <a:tc>
                  <a:txBody>
                    <a:bodyPr/>
                    <a:lstStyle/>
                    <a:p>
                      <a:pPr algn="ctr" fontAlgn="ctr"/>
                      <a:r>
                        <a:rPr lang="ja-JP" sz="14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主事</a:t>
                      </a:r>
                      <a:endParaRPr lang="en-US" altLang="ja-JP" sz="14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4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4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歳）</a:t>
                      </a:r>
                      <a:endParaRPr lang="en-US" altLang="ja-JP" sz="14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solidFill>
                  </a:tcPr>
                </a:tc>
                <a:extLst>
                  <a:ext uri="{0D108BD9-81ED-4DB2-BD59-A6C34878D82A}">
                    <a16:rowId xmlns:a16="http://schemas.microsoft.com/office/drawing/2014/main" val="10000"/>
                  </a:ext>
                </a:extLst>
              </a:tr>
              <a:tr h="501091">
                <a:tc>
                  <a:txBody>
                    <a:bodyPr/>
                    <a:lstStyle/>
                    <a:p>
                      <a:pPr marL="0" algn="ctr" defTabSz="914400" rtl="0" eaLnBrk="1" fontAlgn="ctr" latinLnBrk="0" hangingPunct="1">
                        <a:spcAft>
                          <a:spcPts val="0"/>
                        </a:spcAft>
                      </a:pPr>
                      <a:r>
                        <a:rPr kumimoji="1"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支給額差</a:t>
                      </a:r>
                      <a:endParaRPr kumimoji="1" lang="ja-JP" sz="14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solidFill>
                  </a:tcPr>
                </a:tc>
                <a:tc>
                  <a:txBody>
                    <a:bodyPr/>
                    <a:lstStyle/>
                    <a:p>
                      <a:pPr marL="0" algn="ctr" defTabSz="914400" rtl="0" eaLnBrk="1" fontAlgn="ctr" latinLnBrk="0" hangingPunct="1">
                        <a:spcAft>
                          <a:spcPts val="0"/>
                        </a:spcAft>
                      </a:pPr>
                      <a:r>
                        <a:rPr kumimoji="1"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７６</a:t>
                      </a:r>
                      <a:r>
                        <a:rPr kumimoji="1"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p>
                  </a:txBody>
                  <a:tcPr marL="9525" marR="9525" marT="9525" marB="0" anchor="ctr"/>
                </a:tc>
                <a:tc>
                  <a:txBody>
                    <a:bodyPr/>
                    <a:lstStyle/>
                    <a:p>
                      <a:pPr marL="0" algn="ctr" defTabSz="914400" rtl="0" eaLnBrk="1" fontAlgn="ctr" latinLnBrk="0" hangingPunct="1">
                        <a:spcAft>
                          <a:spcPts val="0"/>
                        </a:spcAft>
                      </a:pPr>
                      <a:r>
                        <a:rPr kumimoji="1"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５８</a:t>
                      </a:r>
                      <a:r>
                        <a:rPr kumimoji="1"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p>
                  </a:txBody>
                  <a:tcPr marL="9525" marR="9525" marT="9525" marB="0" anchor="ctr"/>
                </a:tc>
                <a:tc>
                  <a:txBody>
                    <a:bodyPr/>
                    <a:lstStyle/>
                    <a:p>
                      <a:pPr marL="0" algn="ctr" defTabSz="914400" rtl="0" eaLnBrk="1" fontAlgn="ctr" latinLnBrk="0" hangingPunct="1">
                        <a:spcAft>
                          <a:spcPts val="0"/>
                        </a:spcAft>
                      </a:pPr>
                      <a:r>
                        <a:rPr kumimoji="1"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８５</a:t>
                      </a:r>
                      <a:r>
                        <a:rPr kumimoji="1"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kumimoji="1"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algn="ctr" defTabSz="914400" rtl="0" eaLnBrk="1" fontAlgn="ctr" latinLnBrk="0" hangingPunct="1">
                        <a:spcAft>
                          <a:spcPts val="0"/>
                        </a:spcAft>
                      </a:pPr>
                      <a:r>
                        <a:rPr kumimoji="1"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４１</a:t>
                      </a:r>
                      <a:r>
                        <a:rPr kumimoji="1"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kumimoji="1"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algn="ctr" defTabSz="914400" rtl="0" eaLnBrk="1" fontAlgn="ctr" latinLnBrk="0" hangingPunct="1">
                        <a:spcAft>
                          <a:spcPts val="0"/>
                        </a:spcAft>
                      </a:pPr>
                      <a:r>
                        <a:rPr kumimoji="1"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４１</a:t>
                      </a:r>
                      <a:r>
                        <a:rPr kumimoji="1"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kumimoji="1"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algn="ctr" defTabSz="914400" rtl="0" eaLnBrk="1" fontAlgn="ctr" latinLnBrk="0" hangingPunct="1">
                        <a:spcAft>
                          <a:spcPts val="0"/>
                        </a:spcAft>
                      </a:pPr>
                      <a:r>
                        <a:rPr kumimoji="1"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２７</a:t>
                      </a:r>
                      <a:r>
                        <a:rPr kumimoji="1"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p>
                  </a:txBody>
                  <a:tcPr marL="9525" marR="9525" marT="9525" marB="0" anchor="ctr"/>
                </a:tc>
                <a:extLst>
                  <a:ext uri="{0D108BD9-81ED-4DB2-BD59-A6C34878D82A}">
                    <a16:rowId xmlns:a16="http://schemas.microsoft.com/office/drawing/2014/main" val="10001"/>
                  </a:ext>
                </a:extLst>
              </a:tr>
            </a:tbl>
          </a:graphicData>
        </a:graphic>
      </p:graphicFrame>
      <p:sp>
        <p:nvSpPr>
          <p:cNvPr id="10" name="正方形/長方形 9"/>
          <p:cNvSpPr/>
          <p:nvPr/>
        </p:nvSpPr>
        <p:spPr>
          <a:xfrm>
            <a:off x="440160" y="548680"/>
            <a:ext cx="8524328" cy="1400383"/>
          </a:xfrm>
          <a:prstGeom prst="rect">
            <a:avLst/>
          </a:prstGeom>
        </p:spPr>
        <p:txBody>
          <a:bodyPr wrap="square">
            <a:spAutoFit/>
          </a:bodyPr>
          <a:lstStyle/>
          <a:p>
            <a:pPr marL="324000" indent="-457200"/>
            <a:r>
              <a:rPr lang="ja-JP" altLang="en-US" sz="1600" dirty="0" smtClean="0">
                <a:latin typeface="+mn-ea"/>
                <a:cs typeface="Meiryo UI" pitchFamily="50" charset="-128"/>
              </a:rPr>
              <a:t>■相対評価の反映</a:t>
            </a:r>
            <a:endParaRPr lang="en-US" altLang="ja-JP" sz="1600" dirty="0">
              <a:latin typeface="+mn-ea"/>
              <a:cs typeface="Meiryo UI" pitchFamily="50" charset="-128"/>
            </a:endParaRPr>
          </a:p>
          <a:p>
            <a:pPr marL="324000" indent="-457200">
              <a:spcBef>
                <a:spcPts val="600"/>
              </a:spcBef>
            </a:pPr>
            <a:r>
              <a:rPr lang="ja-JP" altLang="en-US" sz="1600" b="1" dirty="0">
                <a:latin typeface="+mn-ea"/>
                <a:cs typeface="Meiryo UI" pitchFamily="50" charset="-128"/>
              </a:rPr>
              <a:t>　　</a:t>
            </a:r>
            <a:r>
              <a:rPr lang="ja-JP" altLang="en-US" sz="1600" dirty="0">
                <a:latin typeface="+mn-ea"/>
                <a:cs typeface="Meiryo UI" pitchFamily="50" charset="-128"/>
              </a:rPr>
              <a:t>分布の割合を定めて区分し、職員がどの区分に属するか評価する方法</a:t>
            </a:r>
            <a:endParaRPr lang="en-US" altLang="ja-JP" sz="1600" dirty="0">
              <a:latin typeface="+mn-ea"/>
              <a:cs typeface="Meiryo UI" pitchFamily="50" charset="-128"/>
            </a:endParaRPr>
          </a:p>
          <a:p>
            <a:pPr marL="323850" indent="-57150"/>
            <a:r>
              <a:rPr lang="ja-JP" altLang="en-US" sz="1600" dirty="0">
                <a:latin typeface="+mn-ea"/>
                <a:cs typeface="Meiryo UI" panose="020B0604030504040204" pitchFamily="50" charset="-128"/>
              </a:rPr>
              <a:t>　➡　前年度の評価結果に応じ、給与に差を設ける</a:t>
            </a:r>
            <a:endParaRPr lang="en-US" altLang="ja-JP" sz="1600" dirty="0">
              <a:latin typeface="+mn-ea"/>
              <a:cs typeface="Meiryo UI" pitchFamily="50" charset="-128"/>
            </a:endParaRPr>
          </a:p>
          <a:p>
            <a:pPr marL="804863" indent="-85725"/>
            <a:r>
              <a:rPr lang="ja-JP" altLang="en-US" sz="1600" dirty="0" smtClean="0">
                <a:latin typeface="+mn-ea"/>
                <a:cs typeface="Meiryo UI" pitchFamily="50" charset="-128"/>
              </a:rPr>
              <a:t>（</a:t>
            </a:r>
            <a:r>
              <a:rPr lang="ja-JP" altLang="en-US" sz="1600" dirty="0">
                <a:latin typeface="+mn-ea"/>
                <a:cs typeface="Meiryo UI" pitchFamily="50" charset="-128"/>
              </a:rPr>
              <a:t>年収総額では、最大</a:t>
            </a:r>
            <a:r>
              <a:rPr lang="ja-JP" altLang="en-US" sz="1600" dirty="0" smtClean="0">
                <a:latin typeface="+mn-ea"/>
                <a:cs typeface="Meiryo UI" pitchFamily="50" charset="-128"/>
              </a:rPr>
              <a:t>約</a:t>
            </a:r>
            <a:r>
              <a:rPr lang="en-US" altLang="ja-JP" sz="1600" dirty="0" smtClean="0">
                <a:latin typeface="+mn-ea"/>
                <a:cs typeface="Meiryo UI" pitchFamily="50" charset="-128"/>
              </a:rPr>
              <a:t>180</a:t>
            </a:r>
            <a:r>
              <a:rPr lang="ja-JP" altLang="en-US" sz="1600" dirty="0" smtClean="0">
                <a:latin typeface="+mn-ea"/>
                <a:cs typeface="Meiryo UI" pitchFamily="50" charset="-128"/>
              </a:rPr>
              <a:t>万円（</a:t>
            </a:r>
            <a:r>
              <a:rPr lang="en-US" altLang="ja-JP" sz="1600" dirty="0" smtClean="0">
                <a:latin typeface="+mn-ea"/>
                <a:cs typeface="Meiryo UI" pitchFamily="50" charset="-128"/>
              </a:rPr>
              <a:t>2014</a:t>
            </a:r>
            <a:r>
              <a:rPr lang="ja-JP" altLang="en-US" sz="1600" dirty="0" smtClean="0">
                <a:latin typeface="+mn-ea"/>
                <a:cs typeface="Meiryo UI" pitchFamily="50" charset="-128"/>
              </a:rPr>
              <a:t>）年度の</a:t>
            </a:r>
            <a:r>
              <a:rPr lang="ja-JP" altLang="en-US" sz="1600" dirty="0">
                <a:latin typeface="+mn-ea"/>
                <a:cs typeface="Meiryo UI" pitchFamily="50" charset="-128"/>
              </a:rPr>
              <a:t>差を設ける等、仕事の成果をきっちりと給与に反映）</a:t>
            </a:r>
            <a:endParaRPr lang="en-US" altLang="ja-JP" sz="1600" dirty="0">
              <a:latin typeface="+mn-ea"/>
              <a:cs typeface="Meiryo UI" panose="020B0604030504040204" pitchFamily="50" charset="-128"/>
            </a:endParaRPr>
          </a:p>
        </p:txBody>
      </p:sp>
      <p:sp>
        <p:nvSpPr>
          <p:cNvPr id="9" name="テキスト ボックス 8"/>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27</a:t>
            </a:fld>
            <a:endParaRPr kumimoji="1" lang="ja-JP" altLang="en-US" dirty="0"/>
          </a:p>
        </p:txBody>
      </p:sp>
      <p:sp>
        <p:nvSpPr>
          <p:cNvPr id="12" name="テキスト ボックス 1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３．（１１）</a:t>
            </a:r>
            <a:endParaRPr lang="en-US" altLang="ja-JP" sz="1600" u="sng" dirty="0" smtClean="0"/>
          </a:p>
        </p:txBody>
      </p:sp>
      <p:sp>
        <p:nvSpPr>
          <p:cNvPr id="11" name="テキスト ボックス 10"/>
          <p:cNvSpPr txBox="1"/>
          <p:nvPr/>
        </p:nvSpPr>
        <p:spPr>
          <a:xfrm>
            <a:off x="31676" y="237332"/>
            <a:ext cx="4788024" cy="338554"/>
          </a:xfrm>
          <a:prstGeom prst="rect">
            <a:avLst/>
          </a:prstGeom>
          <a:noFill/>
        </p:spPr>
        <p:txBody>
          <a:bodyPr wrap="square" rtlCol="0">
            <a:spAutoFit/>
          </a:bodyPr>
          <a:lstStyle/>
          <a:p>
            <a:r>
              <a:rPr kumimoji="1" lang="ja-JP" altLang="en-US" sz="1600" dirty="0" smtClean="0"/>
              <a:t>③相対評価の導入</a:t>
            </a:r>
            <a:endParaRPr kumimoji="1" lang="en-US" altLang="ja-JP" sz="1600" dirty="0" smtClean="0"/>
          </a:p>
        </p:txBody>
      </p:sp>
      <p:sp>
        <p:nvSpPr>
          <p:cNvPr id="13" name="テキスト ボックス 12"/>
          <p:cNvSpPr txBox="1"/>
          <p:nvPr/>
        </p:nvSpPr>
        <p:spPr>
          <a:xfrm>
            <a:off x="3580264" y="5832430"/>
            <a:ext cx="4896544" cy="276999"/>
          </a:xfrm>
          <a:prstGeom prst="rect">
            <a:avLst/>
          </a:prstGeom>
          <a:noFill/>
        </p:spPr>
        <p:txBody>
          <a:bodyPr wrap="square" rtlCol="0">
            <a:spAutoFit/>
          </a:bodyPr>
          <a:lstStyle/>
          <a:p>
            <a:pPr algn="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年度の参考モデル（</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年度の実施結果に基づくもの）</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27598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07892"/>
            <a:ext cx="7489669" cy="41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395536" y="418913"/>
            <a:ext cx="5336717" cy="338554"/>
          </a:xfrm>
          <a:prstGeom prst="rect">
            <a:avLst/>
          </a:prstGeom>
        </p:spPr>
        <p:txBody>
          <a:bodyPr wrap="none">
            <a:spAutoFit/>
          </a:bodyPr>
          <a:lstStyle/>
          <a:p>
            <a:pPr marL="324000" indent="-457200"/>
            <a:r>
              <a:rPr lang="ja-JP" altLang="en-US" sz="1600" b="1" dirty="0">
                <a:latin typeface="+mn-ea"/>
                <a:cs typeface="Meiryo UI" pitchFamily="50" charset="-128"/>
              </a:rPr>
              <a:t>　</a:t>
            </a:r>
            <a:r>
              <a:rPr lang="ja-JP" altLang="en-US" sz="1600" dirty="0" smtClean="0">
                <a:latin typeface="+mn-ea"/>
                <a:cs typeface="Meiryo UI" pitchFamily="50" charset="-128"/>
              </a:rPr>
              <a:t>■絶対評価と相対評価の割合分布　（</a:t>
            </a:r>
            <a:r>
              <a:rPr lang="en-US" altLang="ja-JP" sz="1600" dirty="0" smtClean="0">
                <a:latin typeface="+mn-ea"/>
                <a:cs typeface="Meiryo UI" pitchFamily="50" charset="-128"/>
              </a:rPr>
              <a:t>2013</a:t>
            </a:r>
            <a:r>
              <a:rPr lang="ja-JP" altLang="en-US" sz="1600" dirty="0" smtClean="0">
                <a:latin typeface="+mn-ea"/>
                <a:cs typeface="Meiryo UI" pitchFamily="50" charset="-128"/>
              </a:rPr>
              <a:t>年度実施結果）</a:t>
            </a:r>
            <a:endParaRPr lang="en-US" altLang="ja-JP" sz="1600" dirty="0">
              <a:latin typeface="+mn-ea"/>
              <a:cs typeface="Meiryo UI" pitchFamily="50" charset="-128"/>
            </a:endParaRPr>
          </a:p>
        </p:txBody>
      </p:sp>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28</a:t>
            </a:fld>
            <a:endParaRPr kumimoji="1" lang="ja-JP" altLang="en-US" dirty="0"/>
          </a:p>
        </p:txBody>
      </p:sp>
      <p:sp>
        <p:nvSpPr>
          <p:cNvPr id="25" name="正方形/長方形 24"/>
          <p:cNvSpPr/>
          <p:nvPr/>
        </p:nvSpPr>
        <p:spPr>
          <a:xfrm>
            <a:off x="707951" y="747917"/>
            <a:ext cx="7868384" cy="4511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chemeClr val="tx1"/>
                </a:solidFill>
              </a:rPr>
              <a:t>・　相対評価の全ての区分において、絶対評価との乖離が発生</a:t>
            </a:r>
            <a:endParaRPr kumimoji="1" lang="ja-JP" altLang="en-US" sz="1400" dirty="0">
              <a:solidFill>
                <a:schemeClr val="tx1"/>
              </a:solidFill>
            </a:endParaRPr>
          </a:p>
        </p:txBody>
      </p:sp>
      <p:sp>
        <p:nvSpPr>
          <p:cNvPr id="27" name="正方形/長方形 26"/>
          <p:cNvSpPr/>
          <p:nvPr/>
        </p:nvSpPr>
        <p:spPr>
          <a:xfrm>
            <a:off x="712419" y="1016858"/>
            <a:ext cx="7863916" cy="4511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chemeClr val="tx1"/>
                </a:solidFill>
              </a:rPr>
              <a:t>・　特に絶対評価が良好「Ｂ」の職員のうち、相当数が下位の相対評価に分布</a:t>
            </a:r>
            <a:endParaRPr lang="en-US" altLang="ja-JP" sz="1400" dirty="0" smtClean="0">
              <a:solidFill>
                <a:schemeClr val="tx1"/>
              </a:solidFill>
            </a:endParaRPr>
          </a:p>
        </p:txBody>
      </p:sp>
      <p:sp>
        <p:nvSpPr>
          <p:cNvPr id="9" name="テキスト ボックス 8"/>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３．（１１）</a:t>
            </a:r>
            <a:endParaRPr lang="en-US" altLang="ja-JP" sz="1600" u="sng" dirty="0" smtClean="0"/>
          </a:p>
        </p:txBody>
      </p:sp>
      <p:cxnSp>
        <p:nvCxnSpPr>
          <p:cNvPr id="3" name="直線矢印コネクタ 2"/>
          <p:cNvCxnSpPr/>
          <p:nvPr/>
        </p:nvCxnSpPr>
        <p:spPr>
          <a:xfrm>
            <a:off x="1115616" y="2060848"/>
            <a:ext cx="0" cy="50405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1115616" y="2564904"/>
            <a:ext cx="0" cy="50405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1136240" y="3570667"/>
            <a:ext cx="0" cy="50405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1115616" y="4074723"/>
            <a:ext cx="0" cy="50405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45691" y="2170593"/>
            <a:ext cx="900357" cy="430887"/>
          </a:xfrm>
          <a:prstGeom prst="rect">
            <a:avLst/>
          </a:prstGeom>
          <a:noFill/>
        </p:spPr>
        <p:txBody>
          <a:bodyPr wrap="square" rtlCol="0">
            <a:spAutoFit/>
          </a:bodyPr>
          <a:lstStyle/>
          <a:p>
            <a:r>
              <a:rPr lang="ja-JP" altLang="en-US" sz="1100" dirty="0" smtClean="0"/>
              <a:t>際立って優れている</a:t>
            </a:r>
            <a:endParaRPr kumimoji="1" lang="ja-JP" altLang="en-US" sz="1100" dirty="0"/>
          </a:p>
        </p:txBody>
      </p:sp>
      <p:sp>
        <p:nvSpPr>
          <p:cNvPr id="14" name="テキスト ボックス 13"/>
          <p:cNvSpPr txBox="1"/>
          <p:nvPr/>
        </p:nvSpPr>
        <p:spPr>
          <a:xfrm>
            <a:off x="245691" y="2638064"/>
            <a:ext cx="899592" cy="430887"/>
          </a:xfrm>
          <a:prstGeom prst="rect">
            <a:avLst/>
          </a:prstGeom>
          <a:noFill/>
        </p:spPr>
        <p:txBody>
          <a:bodyPr wrap="square" rtlCol="0">
            <a:spAutoFit/>
          </a:bodyPr>
          <a:lstStyle/>
          <a:p>
            <a:r>
              <a:rPr lang="ja-JP" altLang="en-US" sz="1100" dirty="0" smtClean="0"/>
              <a:t>非常に優れている</a:t>
            </a:r>
            <a:endParaRPr kumimoji="1" lang="ja-JP" altLang="en-US" sz="1100" dirty="0"/>
          </a:p>
        </p:txBody>
      </p:sp>
      <p:cxnSp>
        <p:nvCxnSpPr>
          <p:cNvPr id="15" name="直線矢印コネクタ 14"/>
          <p:cNvCxnSpPr/>
          <p:nvPr/>
        </p:nvCxnSpPr>
        <p:spPr>
          <a:xfrm>
            <a:off x="1136240" y="3032375"/>
            <a:ext cx="0" cy="50405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81051" y="3126496"/>
            <a:ext cx="899592" cy="261610"/>
          </a:xfrm>
          <a:prstGeom prst="rect">
            <a:avLst/>
          </a:prstGeom>
          <a:noFill/>
        </p:spPr>
        <p:txBody>
          <a:bodyPr wrap="square" rtlCol="0">
            <a:spAutoFit/>
          </a:bodyPr>
          <a:lstStyle/>
          <a:p>
            <a:pPr algn="r"/>
            <a:r>
              <a:rPr kumimoji="1" lang="ja-JP" altLang="en-US" sz="1100" dirty="0" smtClean="0"/>
              <a:t>良好</a:t>
            </a:r>
            <a:endParaRPr kumimoji="1" lang="ja-JP" altLang="en-US" sz="1100" dirty="0"/>
          </a:p>
        </p:txBody>
      </p:sp>
      <p:sp>
        <p:nvSpPr>
          <p:cNvPr id="17" name="テキスト ボックス 16"/>
          <p:cNvSpPr txBox="1"/>
          <p:nvPr/>
        </p:nvSpPr>
        <p:spPr>
          <a:xfrm>
            <a:off x="81051" y="3691890"/>
            <a:ext cx="899592" cy="261610"/>
          </a:xfrm>
          <a:prstGeom prst="rect">
            <a:avLst/>
          </a:prstGeom>
          <a:noFill/>
        </p:spPr>
        <p:txBody>
          <a:bodyPr wrap="square" rtlCol="0">
            <a:spAutoFit/>
          </a:bodyPr>
          <a:lstStyle/>
          <a:p>
            <a:pPr algn="r"/>
            <a:r>
              <a:rPr kumimoji="1" lang="ja-JP" altLang="en-US" sz="1100" dirty="0" smtClean="0"/>
              <a:t>やや劣る</a:t>
            </a:r>
            <a:endParaRPr kumimoji="1" lang="ja-JP" altLang="en-US" sz="1100" dirty="0"/>
          </a:p>
        </p:txBody>
      </p:sp>
      <p:sp>
        <p:nvSpPr>
          <p:cNvPr id="18" name="テキスト ボックス 17"/>
          <p:cNvSpPr txBox="1"/>
          <p:nvPr/>
        </p:nvSpPr>
        <p:spPr>
          <a:xfrm>
            <a:off x="81051" y="4235117"/>
            <a:ext cx="899592" cy="261610"/>
          </a:xfrm>
          <a:prstGeom prst="rect">
            <a:avLst/>
          </a:prstGeom>
          <a:noFill/>
        </p:spPr>
        <p:txBody>
          <a:bodyPr wrap="square" rtlCol="0">
            <a:spAutoFit/>
          </a:bodyPr>
          <a:lstStyle/>
          <a:p>
            <a:pPr algn="r"/>
            <a:r>
              <a:rPr kumimoji="1" lang="ja-JP" altLang="en-US" sz="1100" dirty="0" smtClean="0"/>
              <a:t>劣る</a:t>
            </a:r>
            <a:endParaRPr kumimoji="1" lang="ja-JP" altLang="en-US" sz="1100" dirty="0"/>
          </a:p>
        </p:txBody>
      </p:sp>
      <p:sp>
        <p:nvSpPr>
          <p:cNvPr id="19" name="テキスト ボックス 18"/>
          <p:cNvSpPr txBox="1"/>
          <p:nvPr/>
        </p:nvSpPr>
        <p:spPr>
          <a:xfrm>
            <a:off x="107504" y="1871246"/>
            <a:ext cx="1070826" cy="261610"/>
          </a:xfrm>
          <a:prstGeom prst="rect">
            <a:avLst/>
          </a:prstGeom>
          <a:noFill/>
        </p:spPr>
        <p:txBody>
          <a:bodyPr wrap="square" rtlCol="0">
            <a:spAutoFit/>
          </a:bodyPr>
          <a:lstStyle/>
          <a:p>
            <a:pPr algn="ctr"/>
            <a:r>
              <a:rPr kumimoji="1" lang="ja-JP" altLang="en-US" sz="1100" dirty="0" smtClean="0"/>
              <a:t>絶対評価基準</a:t>
            </a:r>
            <a:endParaRPr kumimoji="1" lang="ja-JP" altLang="en-US" sz="1100" dirty="0"/>
          </a:p>
        </p:txBody>
      </p:sp>
    </p:spTree>
    <p:extLst>
      <p:ext uri="{BB962C8B-B14F-4D97-AF65-F5344CB8AC3E}">
        <p14:creationId xmlns:p14="http://schemas.microsoft.com/office/powerpoint/2010/main" val="377669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2313454" cy="338554"/>
          </a:xfrm>
          <a:prstGeom prst="rect">
            <a:avLst/>
          </a:prstGeom>
          <a:noFill/>
        </p:spPr>
        <p:txBody>
          <a:bodyPr wrap="none" rtlCol="0">
            <a:spAutoFit/>
          </a:bodyPr>
          <a:lstStyle/>
          <a:p>
            <a:r>
              <a:rPr lang="ja-JP" altLang="en-US" sz="1600" b="1" u="sng" dirty="0"/>
              <a:t>大阪府</a:t>
            </a:r>
            <a:r>
              <a:rPr kumimoji="1" lang="ja-JP" altLang="en-US" sz="1600" b="1" u="sng" dirty="0" smtClean="0"/>
              <a:t>の改革取組リスト</a:t>
            </a:r>
            <a:endParaRPr kumimoji="1" lang="en-US" altLang="ja-JP" sz="1600" b="1" u="sng" dirty="0" smtClean="0"/>
          </a:p>
        </p:txBody>
      </p:sp>
      <p:grpSp>
        <p:nvGrpSpPr>
          <p:cNvPr id="3" name="グループ化 2"/>
          <p:cNvGrpSpPr/>
          <p:nvPr/>
        </p:nvGrpSpPr>
        <p:grpSpPr>
          <a:xfrm>
            <a:off x="140271" y="332651"/>
            <a:ext cx="4287713" cy="2664300"/>
            <a:chOff x="35496" y="332653"/>
            <a:chExt cx="4379273" cy="1726142"/>
          </a:xfrm>
        </p:grpSpPr>
        <p:sp>
          <p:nvSpPr>
            <p:cNvPr id="7" name="正方形/長方形 6"/>
            <p:cNvSpPr/>
            <p:nvPr/>
          </p:nvSpPr>
          <p:spPr>
            <a:xfrm>
              <a:off x="35496" y="332653"/>
              <a:ext cx="4379273" cy="17261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0" name="テキスト ボックス 9"/>
            <p:cNvSpPr txBox="1"/>
            <p:nvPr/>
          </p:nvSpPr>
          <p:spPr>
            <a:xfrm>
              <a:off x="35496" y="332656"/>
              <a:ext cx="3744416" cy="189432"/>
            </a:xfrm>
            <a:prstGeom prst="rect">
              <a:avLst/>
            </a:prstGeom>
            <a:noFill/>
          </p:spPr>
          <p:txBody>
            <a:bodyPr wrap="square" rtlCol="0">
              <a:spAutoFit/>
            </a:bodyPr>
            <a:lstStyle/>
            <a:p>
              <a:r>
                <a:rPr lang="ja-JP" altLang="en-US" sz="1300" b="1" u="sng" dirty="0" smtClean="0"/>
                <a:t>Ｃ</a:t>
              </a:r>
              <a:r>
                <a:rPr lang="ja-JP" altLang="en-US" sz="1300" b="1" u="sng" dirty="0"/>
                <a:t>　</a:t>
              </a:r>
              <a:r>
                <a:rPr kumimoji="1" lang="ja-JP" altLang="en-US" sz="1300" b="1" u="sng" dirty="0" smtClean="0"/>
                <a:t>インフラ戦略　　１１項目</a:t>
              </a:r>
              <a:endParaRPr kumimoji="1" lang="en-US" altLang="ja-JP" sz="1100" b="1" u="sng" dirty="0" smtClean="0"/>
            </a:p>
          </p:txBody>
        </p:sp>
      </p:grpSp>
      <p:grpSp>
        <p:nvGrpSpPr>
          <p:cNvPr id="5" name="グループ化 4"/>
          <p:cNvGrpSpPr/>
          <p:nvPr/>
        </p:nvGrpSpPr>
        <p:grpSpPr>
          <a:xfrm>
            <a:off x="4631641" y="332655"/>
            <a:ext cx="4293605" cy="2664296"/>
            <a:chOff x="4526866" y="332656"/>
            <a:chExt cx="4293605" cy="1515801"/>
          </a:xfrm>
        </p:grpSpPr>
        <p:sp>
          <p:nvSpPr>
            <p:cNvPr id="6" name="正方形/長方形 5"/>
            <p:cNvSpPr/>
            <p:nvPr/>
          </p:nvSpPr>
          <p:spPr>
            <a:xfrm>
              <a:off x="4526866" y="332656"/>
              <a:ext cx="4293605" cy="15158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p:cNvSpPr txBox="1"/>
            <p:nvPr/>
          </p:nvSpPr>
          <p:spPr>
            <a:xfrm>
              <a:off x="4526867" y="341603"/>
              <a:ext cx="3110074" cy="166349"/>
            </a:xfrm>
            <a:prstGeom prst="rect">
              <a:avLst/>
            </a:prstGeom>
            <a:noFill/>
          </p:spPr>
          <p:txBody>
            <a:bodyPr wrap="square" rtlCol="0">
              <a:spAutoFit/>
            </a:bodyPr>
            <a:lstStyle/>
            <a:p>
              <a:r>
                <a:rPr lang="ja-JP" altLang="en-US" sz="1300" b="1" u="sng" dirty="0" smtClean="0"/>
                <a:t>Ｄ</a:t>
              </a:r>
              <a:r>
                <a:rPr lang="ja-JP" altLang="en-US" sz="1300" b="1" u="sng" dirty="0"/>
                <a:t>　</a:t>
              </a:r>
              <a:r>
                <a:rPr lang="ja-JP" altLang="en-US" sz="1300" b="1" u="sng" dirty="0" smtClean="0"/>
                <a:t>成長戦略　　２０項目　　</a:t>
              </a:r>
              <a:endParaRPr kumimoji="1" lang="en-US" altLang="ja-JP" sz="1300" b="1" u="sng" dirty="0" smtClean="0"/>
            </a:p>
          </p:txBody>
        </p:sp>
      </p:grpSp>
      <p:grpSp>
        <p:nvGrpSpPr>
          <p:cNvPr id="20" name="グループ化 19"/>
          <p:cNvGrpSpPr/>
          <p:nvPr/>
        </p:nvGrpSpPr>
        <p:grpSpPr>
          <a:xfrm>
            <a:off x="5387726" y="3065196"/>
            <a:ext cx="3537520" cy="3601300"/>
            <a:chOff x="5448686" y="2571879"/>
            <a:chExt cx="3537520" cy="4207879"/>
          </a:xfrm>
        </p:grpSpPr>
        <p:sp>
          <p:nvSpPr>
            <p:cNvPr id="8" name="正方形/長方形 7"/>
            <p:cNvSpPr/>
            <p:nvPr/>
          </p:nvSpPr>
          <p:spPr>
            <a:xfrm>
              <a:off x="5448686" y="2571879"/>
              <a:ext cx="3537520" cy="4207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5485595" y="2605254"/>
              <a:ext cx="3424087" cy="341636"/>
            </a:xfrm>
            <a:prstGeom prst="rect">
              <a:avLst/>
            </a:prstGeom>
            <a:noFill/>
          </p:spPr>
          <p:txBody>
            <a:bodyPr wrap="square" rtlCol="0">
              <a:spAutoFit/>
            </a:bodyPr>
            <a:lstStyle/>
            <a:p>
              <a:r>
                <a:rPr lang="ja-JP" altLang="en-US" sz="1300" b="1" u="sng" dirty="0" smtClean="0"/>
                <a:t>Ｂ　社会政策のイノベーション　　２２項目　　</a:t>
              </a:r>
              <a:endParaRPr kumimoji="1" lang="en-US" altLang="ja-JP" sz="1300" b="1" u="sng" dirty="0" smtClean="0"/>
            </a:p>
          </p:txBody>
        </p:sp>
      </p:grpSp>
      <p:sp>
        <p:nvSpPr>
          <p:cNvPr id="25" name="角丸四角形 24"/>
          <p:cNvSpPr/>
          <p:nvPr/>
        </p:nvSpPr>
        <p:spPr>
          <a:xfrm>
            <a:off x="250365" y="631090"/>
            <a:ext cx="1980000" cy="450950"/>
          </a:xfrm>
          <a:prstGeom prst="roundRect">
            <a:avLst>
              <a:gd name="adj" fmla="val 876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＜１</a:t>
            </a:r>
            <a:r>
              <a:rPr lang="ja-JP" altLang="en-US" sz="800" b="1" dirty="0">
                <a:solidFill>
                  <a:schemeClr val="tx1"/>
                </a:solidFill>
              </a:rPr>
              <a:t>．</a:t>
            </a:r>
            <a:r>
              <a:rPr lang="ja-JP" altLang="en-US" sz="800" b="1" dirty="0" smtClean="0">
                <a:solidFill>
                  <a:schemeClr val="tx1"/>
                </a:solidFill>
              </a:rPr>
              <a:t>経営形態（水道）＞</a:t>
            </a:r>
          </a:p>
          <a:p>
            <a:pPr marL="85725" indent="-85725">
              <a:lnSpc>
                <a:spcPts val="900"/>
              </a:lnSpc>
            </a:pPr>
            <a:r>
              <a:rPr lang="en-US" altLang="ja-JP" sz="800" dirty="0" smtClean="0">
                <a:solidFill>
                  <a:schemeClr val="tx1"/>
                </a:solidFill>
              </a:rPr>
              <a:t>(57)</a:t>
            </a:r>
            <a:r>
              <a:rPr lang="ja-JP" altLang="en-US" sz="800" dirty="0" smtClean="0">
                <a:solidFill>
                  <a:schemeClr val="tx1"/>
                </a:solidFill>
              </a:rPr>
              <a:t>水道事業の見直し（大阪広域事業団の設置等）</a:t>
            </a:r>
          </a:p>
        </p:txBody>
      </p:sp>
      <p:sp>
        <p:nvSpPr>
          <p:cNvPr id="34" name="角丸四角形 33"/>
          <p:cNvSpPr/>
          <p:nvPr/>
        </p:nvSpPr>
        <p:spPr>
          <a:xfrm>
            <a:off x="5500836" y="3377302"/>
            <a:ext cx="1635412" cy="1459106"/>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dirty="0" smtClean="0">
                <a:solidFill>
                  <a:schemeClr val="tx1"/>
                </a:solidFill>
              </a:rPr>
              <a:t>＜１．政策の刷新（教育）＞</a:t>
            </a:r>
          </a:p>
          <a:p>
            <a:pPr marL="85725" indent="-85725">
              <a:lnSpc>
                <a:spcPts val="900"/>
              </a:lnSpc>
            </a:pPr>
            <a:r>
              <a:rPr lang="en-US" altLang="ja-JP" sz="800" dirty="0" smtClean="0">
                <a:solidFill>
                  <a:schemeClr val="tx1"/>
                </a:solidFill>
              </a:rPr>
              <a:t>(35)</a:t>
            </a:r>
            <a:r>
              <a:rPr lang="ja-JP" altLang="en-US" sz="800" dirty="0" smtClean="0">
                <a:solidFill>
                  <a:schemeClr val="tx1"/>
                </a:solidFill>
              </a:rPr>
              <a:t>知事</a:t>
            </a:r>
            <a:r>
              <a:rPr lang="ja-JP" altLang="en-US" sz="800" dirty="0">
                <a:solidFill>
                  <a:schemeClr val="tx1"/>
                </a:solidFill>
              </a:rPr>
              <a:t>と教育委員会の関係再構築</a:t>
            </a:r>
            <a:endParaRPr lang="en-US" altLang="ja-JP" sz="800" dirty="0">
              <a:solidFill>
                <a:schemeClr val="tx1"/>
              </a:solidFill>
            </a:endParaRPr>
          </a:p>
          <a:p>
            <a:pPr marL="85725" indent="-85725">
              <a:lnSpc>
                <a:spcPts val="900"/>
              </a:lnSpc>
            </a:pPr>
            <a:r>
              <a:rPr lang="en-US" altLang="ja-JP" sz="800" dirty="0" smtClean="0">
                <a:solidFill>
                  <a:schemeClr val="tx1"/>
                </a:solidFill>
              </a:rPr>
              <a:t>(36)</a:t>
            </a:r>
            <a:r>
              <a:rPr lang="ja-JP" altLang="en-US" sz="800" dirty="0" smtClean="0">
                <a:solidFill>
                  <a:schemeClr val="tx1"/>
                </a:solidFill>
              </a:rPr>
              <a:t>小中学校</a:t>
            </a:r>
            <a:r>
              <a:rPr lang="ja-JP" altLang="en-US" sz="800" dirty="0">
                <a:solidFill>
                  <a:schemeClr val="tx1"/>
                </a:solidFill>
              </a:rPr>
              <a:t>の児童生徒の学力向上に向けた緊急対策</a:t>
            </a:r>
            <a:endParaRPr lang="en-US" altLang="ja-JP" sz="800" dirty="0">
              <a:solidFill>
                <a:schemeClr val="tx1"/>
              </a:solidFill>
            </a:endParaRPr>
          </a:p>
          <a:p>
            <a:pPr marL="85725" indent="-85725">
              <a:lnSpc>
                <a:spcPts val="900"/>
              </a:lnSpc>
            </a:pPr>
            <a:r>
              <a:rPr lang="en-US" altLang="ja-JP" sz="800" dirty="0" smtClean="0">
                <a:solidFill>
                  <a:schemeClr val="tx1"/>
                </a:solidFill>
              </a:rPr>
              <a:t>(37)</a:t>
            </a:r>
            <a:r>
              <a:rPr lang="ja-JP" altLang="en-US" sz="800" dirty="0" smtClean="0">
                <a:solidFill>
                  <a:schemeClr val="tx1"/>
                </a:solidFill>
              </a:rPr>
              <a:t>府立</a:t>
            </a:r>
            <a:r>
              <a:rPr lang="ja-JP" altLang="en-US" sz="800" dirty="0">
                <a:solidFill>
                  <a:schemeClr val="tx1"/>
                </a:solidFill>
              </a:rPr>
              <a:t>高校</a:t>
            </a:r>
            <a:r>
              <a:rPr lang="ja-JP" altLang="en-US" sz="800" dirty="0" smtClean="0">
                <a:solidFill>
                  <a:schemeClr val="tx1"/>
                </a:solidFill>
              </a:rPr>
              <a:t>の特色づくり</a:t>
            </a:r>
            <a:r>
              <a:rPr lang="ja-JP" altLang="en-US" sz="800" dirty="0">
                <a:solidFill>
                  <a:schemeClr val="tx1"/>
                </a:solidFill>
              </a:rPr>
              <a:t>など</a:t>
            </a:r>
            <a:endParaRPr lang="en-US" altLang="ja-JP" sz="800" dirty="0">
              <a:solidFill>
                <a:schemeClr val="tx1"/>
              </a:solidFill>
            </a:endParaRPr>
          </a:p>
          <a:p>
            <a:pPr marL="85725" indent="-85725">
              <a:lnSpc>
                <a:spcPts val="900"/>
              </a:lnSpc>
            </a:pPr>
            <a:r>
              <a:rPr lang="en-US" altLang="ja-JP" sz="800" dirty="0" smtClean="0">
                <a:solidFill>
                  <a:schemeClr val="tx1"/>
                </a:solidFill>
              </a:rPr>
              <a:t>(38)</a:t>
            </a:r>
            <a:r>
              <a:rPr lang="ja-JP" altLang="en-US" sz="800" dirty="0" smtClean="0">
                <a:solidFill>
                  <a:schemeClr val="tx1"/>
                </a:solidFill>
              </a:rPr>
              <a:t>支援</a:t>
            </a:r>
            <a:r>
              <a:rPr lang="ja-JP" altLang="en-US" sz="800" dirty="0">
                <a:solidFill>
                  <a:schemeClr val="tx1"/>
                </a:solidFill>
              </a:rPr>
              <a:t>学校の整備など、障がいのある子どもへの支援</a:t>
            </a:r>
            <a:endParaRPr lang="en-US" altLang="ja-JP" sz="800" dirty="0">
              <a:solidFill>
                <a:schemeClr val="tx1"/>
              </a:solidFill>
            </a:endParaRPr>
          </a:p>
          <a:p>
            <a:pPr marL="85725" indent="-85725">
              <a:lnSpc>
                <a:spcPts val="900"/>
              </a:lnSpc>
            </a:pPr>
            <a:r>
              <a:rPr lang="en-US" altLang="ja-JP" sz="800" dirty="0" smtClean="0">
                <a:solidFill>
                  <a:schemeClr val="tx1"/>
                </a:solidFill>
              </a:rPr>
              <a:t>(39)</a:t>
            </a:r>
            <a:r>
              <a:rPr lang="ja-JP" altLang="en-US" sz="800" dirty="0" smtClean="0">
                <a:solidFill>
                  <a:schemeClr val="tx1"/>
                </a:solidFill>
              </a:rPr>
              <a:t>校長</a:t>
            </a:r>
            <a:r>
              <a:rPr lang="ja-JP" altLang="en-US" sz="800" dirty="0">
                <a:solidFill>
                  <a:schemeClr val="tx1"/>
                </a:solidFill>
              </a:rPr>
              <a:t>マネジメントの推進</a:t>
            </a:r>
          </a:p>
          <a:p>
            <a:pPr marL="85725" indent="-85725">
              <a:lnSpc>
                <a:spcPts val="900"/>
              </a:lnSpc>
            </a:pPr>
            <a:r>
              <a:rPr lang="en-US" altLang="ja-JP" sz="800" dirty="0" smtClean="0">
                <a:solidFill>
                  <a:schemeClr val="tx1"/>
                </a:solidFill>
              </a:rPr>
              <a:t>(40)</a:t>
            </a:r>
            <a:r>
              <a:rPr lang="ja-JP" altLang="en-US" sz="800" dirty="0" smtClean="0">
                <a:solidFill>
                  <a:schemeClr val="tx1"/>
                </a:solidFill>
              </a:rPr>
              <a:t>英語</a:t>
            </a:r>
            <a:r>
              <a:rPr lang="ja-JP" altLang="en-US" sz="800" dirty="0">
                <a:solidFill>
                  <a:schemeClr val="tx1"/>
                </a:solidFill>
              </a:rPr>
              <a:t>教育の推進</a:t>
            </a:r>
          </a:p>
          <a:p>
            <a:pPr marL="85725" indent="-85725">
              <a:lnSpc>
                <a:spcPts val="900"/>
              </a:lnSpc>
            </a:pPr>
            <a:r>
              <a:rPr lang="en-US" altLang="ja-JP" sz="800" dirty="0" smtClean="0">
                <a:solidFill>
                  <a:schemeClr val="tx1"/>
                </a:solidFill>
              </a:rPr>
              <a:t>(41)</a:t>
            </a:r>
            <a:r>
              <a:rPr lang="ja-JP" altLang="en-US" sz="800" dirty="0" smtClean="0">
                <a:solidFill>
                  <a:schemeClr val="tx1"/>
                </a:solidFill>
              </a:rPr>
              <a:t>中学校</a:t>
            </a:r>
            <a:r>
              <a:rPr lang="ja-JP" altLang="en-US" sz="800" dirty="0">
                <a:solidFill>
                  <a:schemeClr val="tx1"/>
                </a:solidFill>
              </a:rPr>
              <a:t>給食導入促進</a:t>
            </a:r>
            <a:r>
              <a:rPr lang="ja-JP" altLang="en-US" sz="800" dirty="0" smtClean="0">
                <a:solidFill>
                  <a:schemeClr val="tx1"/>
                </a:solidFill>
              </a:rPr>
              <a:t>事業</a:t>
            </a:r>
            <a:endParaRPr lang="en-US" altLang="ja-JP" sz="800" dirty="0" smtClean="0">
              <a:solidFill>
                <a:schemeClr val="tx1"/>
              </a:solidFill>
            </a:endParaRPr>
          </a:p>
        </p:txBody>
      </p:sp>
      <p:sp>
        <p:nvSpPr>
          <p:cNvPr id="52" name="角丸四角形 51"/>
          <p:cNvSpPr/>
          <p:nvPr/>
        </p:nvSpPr>
        <p:spPr>
          <a:xfrm>
            <a:off x="244117" y="1152918"/>
            <a:ext cx="1980000" cy="288000"/>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＜２</a:t>
            </a:r>
            <a:r>
              <a:rPr lang="ja-JP" altLang="en-US" sz="800" b="1" dirty="0">
                <a:solidFill>
                  <a:schemeClr val="tx1"/>
                </a:solidFill>
              </a:rPr>
              <a:t>．</a:t>
            </a:r>
            <a:r>
              <a:rPr lang="ja-JP" altLang="en-US" sz="800" b="1" dirty="0" smtClean="0">
                <a:solidFill>
                  <a:schemeClr val="tx1"/>
                </a:solidFill>
              </a:rPr>
              <a:t>政策の刷新（空港）＞</a:t>
            </a:r>
          </a:p>
          <a:p>
            <a:pPr marL="85725" indent="-85725">
              <a:lnSpc>
                <a:spcPts val="900"/>
              </a:lnSpc>
            </a:pPr>
            <a:r>
              <a:rPr lang="en-US" altLang="ja-JP" sz="800" dirty="0" smtClean="0">
                <a:solidFill>
                  <a:schemeClr val="tx1"/>
                </a:solidFill>
              </a:rPr>
              <a:t>(58)</a:t>
            </a:r>
            <a:r>
              <a:rPr lang="ja-JP" altLang="en-US" sz="800" dirty="0" smtClean="0">
                <a:solidFill>
                  <a:schemeClr val="tx1"/>
                </a:solidFill>
              </a:rPr>
              <a:t>関空・伊丹空港の経営統合</a:t>
            </a:r>
          </a:p>
        </p:txBody>
      </p:sp>
      <p:sp>
        <p:nvSpPr>
          <p:cNvPr id="77" name="角丸四角形 76"/>
          <p:cNvSpPr/>
          <p:nvPr/>
        </p:nvSpPr>
        <p:spPr>
          <a:xfrm>
            <a:off x="2313454" y="638100"/>
            <a:ext cx="1980000" cy="288000"/>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＜４</a:t>
            </a:r>
            <a:r>
              <a:rPr lang="ja-JP" altLang="en-US" sz="800" b="1" dirty="0">
                <a:solidFill>
                  <a:schemeClr val="tx1"/>
                </a:solidFill>
              </a:rPr>
              <a:t>．</a:t>
            </a:r>
            <a:r>
              <a:rPr lang="ja-JP" altLang="en-US" sz="800" b="1" dirty="0" smtClean="0">
                <a:solidFill>
                  <a:schemeClr val="tx1"/>
                </a:solidFill>
              </a:rPr>
              <a:t>政策の刷新（治水）＞</a:t>
            </a:r>
          </a:p>
          <a:p>
            <a:pPr marL="85725" indent="-85725">
              <a:lnSpc>
                <a:spcPts val="900"/>
              </a:lnSpc>
            </a:pPr>
            <a:r>
              <a:rPr lang="en-US" altLang="ja-JP" sz="800" dirty="0">
                <a:solidFill>
                  <a:schemeClr val="tx1"/>
                </a:solidFill>
              </a:rPr>
              <a:t>(</a:t>
            </a:r>
            <a:r>
              <a:rPr lang="en-US" altLang="ja-JP" sz="800" dirty="0" smtClean="0">
                <a:solidFill>
                  <a:schemeClr val="tx1"/>
                </a:solidFill>
              </a:rPr>
              <a:t>62)</a:t>
            </a:r>
            <a:r>
              <a:rPr lang="ja-JP" altLang="en-US" sz="800" dirty="0" smtClean="0">
                <a:solidFill>
                  <a:schemeClr val="tx1"/>
                </a:solidFill>
              </a:rPr>
              <a:t>治水対策の方針転換</a:t>
            </a:r>
          </a:p>
        </p:txBody>
      </p:sp>
      <p:sp>
        <p:nvSpPr>
          <p:cNvPr id="78" name="角丸四角形 77"/>
          <p:cNvSpPr/>
          <p:nvPr/>
        </p:nvSpPr>
        <p:spPr>
          <a:xfrm>
            <a:off x="256975" y="1522884"/>
            <a:ext cx="1980000" cy="898385"/>
          </a:xfrm>
          <a:prstGeom prst="roundRect">
            <a:avLst>
              <a:gd name="adj" fmla="val 49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80975" indent="-180975">
              <a:lnSpc>
                <a:spcPts val="900"/>
              </a:lnSpc>
            </a:pPr>
            <a:r>
              <a:rPr lang="ja-JP" altLang="en-US" sz="800" b="1" dirty="0" smtClean="0">
                <a:solidFill>
                  <a:schemeClr val="tx1"/>
                </a:solidFill>
              </a:rPr>
              <a:t>＜３．政策の刷新</a:t>
            </a:r>
            <a:r>
              <a:rPr lang="ja-JP" altLang="en-US" sz="800" b="1" spc="-150" dirty="0" smtClean="0">
                <a:solidFill>
                  <a:schemeClr val="tx1"/>
                </a:solidFill>
              </a:rPr>
              <a:t>（インフラ整備、ストック組換え）</a:t>
            </a:r>
            <a:r>
              <a:rPr lang="ja-JP" altLang="en-US" sz="800" b="1" dirty="0" smtClean="0">
                <a:solidFill>
                  <a:schemeClr val="tx1"/>
                </a:solidFill>
              </a:rPr>
              <a:t>＞</a:t>
            </a:r>
          </a:p>
          <a:p>
            <a:pPr marL="85725" indent="-85725">
              <a:lnSpc>
                <a:spcPts val="900"/>
              </a:lnSpc>
            </a:pPr>
            <a:r>
              <a:rPr lang="en-US" altLang="ja-JP" sz="800" dirty="0">
                <a:solidFill>
                  <a:schemeClr val="tx1"/>
                </a:solidFill>
              </a:rPr>
              <a:t>(</a:t>
            </a:r>
            <a:r>
              <a:rPr lang="en-US" altLang="ja-JP" sz="800" dirty="0" smtClean="0">
                <a:solidFill>
                  <a:schemeClr val="tx1"/>
                </a:solidFill>
              </a:rPr>
              <a:t>59)</a:t>
            </a:r>
            <a:r>
              <a:rPr lang="ja-JP" altLang="en-US" sz="800" dirty="0" smtClean="0">
                <a:solidFill>
                  <a:schemeClr val="tx1"/>
                </a:solidFill>
              </a:rPr>
              <a:t>ハイウェイオーソリティ構想（高速道路ネットワークの強化）</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(60)</a:t>
            </a:r>
            <a:r>
              <a:rPr lang="ja-JP" altLang="en-US" sz="800" dirty="0" smtClean="0">
                <a:solidFill>
                  <a:schemeClr val="tx1"/>
                </a:solidFill>
              </a:rPr>
              <a:t>新名神</a:t>
            </a:r>
            <a:r>
              <a:rPr lang="ja-JP" altLang="en-US" sz="800" dirty="0">
                <a:solidFill>
                  <a:schemeClr val="tx1"/>
                </a:solidFill>
              </a:rPr>
              <a:t>高速道路の事業着手</a:t>
            </a:r>
          </a:p>
          <a:p>
            <a:pPr marL="85725" indent="-85725">
              <a:lnSpc>
                <a:spcPts val="900"/>
              </a:lnSpc>
            </a:pPr>
            <a:r>
              <a:rPr lang="en-US" altLang="ja-JP" sz="800" dirty="0" smtClean="0">
                <a:solidFill>
                  <a:schemeClr val="tx1"/>
                </a:solidFill>
              </a:rPr>
              <a:t>(61)</a:t>
            </a:r>
            <a:r>
              <a:rPr lang="ja-JP" altLang="en-US" sz="800" dirty="0" smtClean="0">
                <a:solidFill>
                  <a:schemeClr val="tx1"/>
                </a:solidFill>
              </a:rPr>
              <a:t>ストック組換えによるインフラ整備の加速（鉄道の戦略４路線位置づけ、具体化）</a:t>
            </a:r>
            <a:endParaRPr lang="en-US" altLang="ja-JP" sz="800" dirty="0" smtClean="0">
              <a:solidFill>
                <a:schemeClr val="tx1"/>
              </a:solidFill>
            </a:endParaRPr>
          </a:p>
        </p:txBody>
      </p:sp>
      <p:sp>
        <p:nvSpPr>
          <p:cNvPr id="93" name="正方形/長方形 92"/>
          <p:cNvSpPr/>
          <p:nvPr/>
        </p:nvSpPr>
        <p:spPr>
          <a:xfrm>
            <a:off x="5500836" y="6064165"/>
            <a:ext cx="1635412" cy="397595"/>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pPr>
              <a:lnSpc>
                <a:spcPts val="900"/>
              </a:lnSpc>
            </a:pPr>
            <a:r>
              <a:rPr lang="ja-JP" altLang="en-US" sz="800" b="1" dirty="0" smtClean="0">
                <a:solidFill>
                  <a:schemeClr val="tx1"/>
                </a:solidFill>
              </a:rPr>
              <a:t>＜４．府市連携（事業連携）＞</a:t>
            </a:r>
          </a:p>
          <a:p>
            <a:pPr marL="85725" indent="-85725">
              <a:lnSpc>
                <a:spcPts val="900"/>
              </a:lnSpc>
            </a:pPr>
            <a:r>
              <a:rPr lang="en-US" altLang="ja-JP" sz="800" dirty="0" smtClean="0">
                <a:solidFill>
                  <a:schemeClr val="tx1"/>
                </a:solidFill>
              </a:rPr>
              <a:t>(44)</a:t>
            </a:r>
            <a:r>
              <a:rPr lang="ja-JP" altLang="en-US" sz="800" dirty="0" smtClean="0">
                <a:solidFill>
                  <a:schemeClr val="tx1"/>
                </a:solidFill>
              </a:rPr>
              <a:t>特別支援学校の府移管</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(45)</a:t>
            </a:r>
            <a:r>
              <a:rPr lang="ja-JP" altLang="en-US" sz="800" dirty="0" smtClean="0">
                <a:solidFill>
                  <a:schemeClr val="tx1"/>
                </a:solidFill>
              </a:rPr>
              <a:t>高等学校の</a:t>
            </a:r>
            <a:r>
              <a:rPr lang="ja-JP" altLang="en-US" sz="800" dirty="0">
                <a:solidFill>
                  <a:schemeClr val="tx1"/>
                </a:solidFill>
              </a:rPr>
              <a:t>府への</a:t>
            </a:r>
            <a:r>
              <a:rPr lang="ja-JP" altLang="en-US" sz="800" dirty="0" smtClean="0">
                <a:solidFill>
                  <a:schemeClr val="tx1"/>
                </a:solidFill>
              </a:rPr>
              <a:t>移管</a:t>
            </a:r>
          </a:p>
        </p:txBody>
      </p:sp>
      <p:sp>
        <p:nvSpPr>
          <p:cNvPr id="94" name="正方形/長方形 93"/>
          <p:cNvSpPr/>
          <p:nvPr/>
        </p:nvSpPr>
        <p:spPr>
          <a:xfrm>
            <a:off x="5500836" y="5446166"/>
            <a:ext cx="1635412" cy="552274"/>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dirty="0" smtClean="0">
                <a:solidFill>
                  <a:schemeClr val="tx1"/>
                </a:solidFill>
              </a:rPr>
              <a:t>＜３．府市連携（組織統合）＞</a:t>
            </a:r>
            <a:endParaRPr lang="en-US" altLang="ja-JP" sz="800" b="1" dirty="0" smtClean="0">
              <a:solidFill>
                <a:schemeClr val="tx1"/>
              </a:solidFill>
            </a:endParaRPr>
          </a:p>
          <a:p>
            <a:pPr marL="85725" indent="-85725">
              <a:lnSpc>
                <a:spcPts val="900"/>
              </a:lnSpc>
            </a:pPr>
            <a:r>
              <a:rPr lang="en-US" altLang="ja-JP" sz="800" dirty="0" smtClean="0">
                <a:solidFill>
                  <a:schemeClr val="tx1"/>
                </a:solidFill>
              </a:rPr>
              <a:t>(43)</a:t>
            </a:r>
            <a:r>
              <a:rPr lang="ja-JP" altLang="en-US" sz="800" dirty="0" smtClean="0">
                <a:solidFill>
                  <a:schemeClr val="tx1"/>
                </a:solidFill>
              </a:rPr>
              <a:t>府立病院・市民病院の統合（住吉市民病院と府立急性期・総合医療ｾﾝﾀｰの機能統合）</a:t>
            </a:r>
          </a:p>
        </p:txBody>
      </p:sp>
      <p:sp>
        <p:nvSpPr>
          <p:cNvPr id="95" name="正方形/長方形 94"/>
          <p:cNvSpPr/>
          <p:nvPr/>
        </p:nvSpPr>
        <p:spPr>
          <a:xfrm>
            <a:off x="2313454" y="1023879"/>
            <a:ext cx="1980000" cy="288000"/>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＜５</a:t>
            </a:r>
            <a:r>
              <a:rPr lang="ja-JP" altLang="en-US" sz="800" b="1" dirty="0">
                <a:solidFill>
                  <a:schemeClr val="tx1"/>
                </a:solidFill>
              </a:rPr>
              <a:t>．</a:t>
            </a:r>
            <a:r>
              <a:rPr lang="ja-JP" altLang="en-US" sz="800" b="1" dirty="0" smtClean="0">
                <a:solidFill>
                  <a:schemeClr val="tx1"/>
                </a:solidFill>
              </a:rPr>
              <a:t>府市連携（組織統合）＞</a:t>
            </a:r>
          </a:p>
          <a:p>
            <a:pPr marL="85725" indent="-85725">
              <a:lnSpc>
                <a:spcPts val="900"/>
              </a:lnSpc>
            </a:pPr>
            <a:r>
              <a:rPr lang="en-US" altLang="ja-JP" sz="800" dirty="0" smtClean="0">
                <a:solidFill>
                  <a:schemeClr val="tx1"/>
                </a:solidFill>
              </a:rPr>
              <a:t>(63)</a:t>
            </a:r>
            <a:r>
              <a:rPr lang="ja-JP" altLang="en-US" sz="800" dirty="0" smtClean="0">
                <a:solidFill>
                  <a:schemeClr val="tx1"/>
                </a:solidFill>
              </a:rPr>
              <a:t>港湾の一元管理</a:t>
            </a:r>
            <a:endParaRPr lang="en-US" altLang="ja-JP" sz="800" dirty="0" smtClean="0">
              <a:solidFill>
                <a:schemeClr val="tx1"/>
              </a:solidFill>
            </a:endParaRPr>
          </a:p>
        </p:txBody>
      </p:sp>
      <p:sp>
        <p:nvSpPr>
          <p:cNvPr id="98" name="正方形/長方形 97"/>
          <p:cNvSpPr/>
          <p:nvPr/>
        </p:nvSpPr>
        <p:spPr>
          <a:xfrm>
            <a:off x="4745942" y="631091"/>
            <a:ext cx="1812566" cy="297679"/>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＜１．府市連携（特区制度）＞</a:t>
            </a:r>
            <a:endParaRPr lang="en-US" altLang="ja-JP" sz="800" b="1" dirty="0" smtClean="0">
              <a:solidFill>
                <a:schemeClr val="tx1"/>
              </a:solidFill>
            </a:endParaRPr>
          </a:p>
          <a:p>
            <a:pPr marL="85725" indent="-85725">
              <a:lnSpc>
                <a:spcPts val="900"/>
              </a:lnSpc>
            </a:pPr>
            <a:r>
              <a:rPr lang="en-US" altLang="ja-JP" sz="800" dirty="0">
                <a:solidFill>
                  <a:schemeClr val="tx1"/>
                </a:solidFill>
              </a:rPr>
              <a:t>(</a:t>
            </a:r>
            <a:r>
              <a:rPr lang="en-US" altLang="ja-JP" sz="800" dirty="0" smtClean="0">
                <a:solidFill>
                  <a:schemeClr val="tx1"/>
                </a:solidFill>
              </a:rPr>
              <a:t>68)</a:t>
            </a:r>
            <a:r>
              <a:rPr lang="ja-JP" altLang="en-US" sz="800" dirty="0">
                <a:solidFill>
                  <a:schemeClr val="tx1"/>
                </a:solidFill>
              </a:rPr>
              <a:t>特</a:t>
            </a:r>
            <a:r>
              <a:rPr lang="ja-JP" altLang="en-US" sz="800" dirty="0" smtClean="0">
                <a:solidFill>
                  <a:schemeClr val="tx1"/>
                </a:solidFill>
              </a:rPr>
              <a:t>区制度の創出・活用</a:t>
            </a:r>
            <a:endParaRPr lang="en-US" altLang="ja-JP" sz="800" dirty="0">
              <a:solidFill>
                <a:schemeClr val="tx1"/>
              </a:solidFill>
            </a:endParaRPr>
          </a:p>
        </p:txBody>
      </p:sp>
      <p:sp>
        <p:nvSpPr>
          <p:cNvPr id="104" name="正方形/長方形 103"/>
          <p:cNvSpPr/>
          <p:nvPr/>
        </p:nvSpPr>
        <p:spPr>
          <a:xfrm>
            <a:off x="6634708" y="625043"/>
            <a:ext cx="2214016" cy="628667"/>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ja-JP" altLang="en-US" sz="800" b="1" dirty="0">
                <a:solidFill>
                  <a:schemeClr val="tx1"/>
                </a:solidFill>
              </a:rPr>
              <a:t>５</a:t>
            </a:r>
            <a:r>
              <a:rPr lang="ja-JP" altLang="en-US" sz="800" b="1" dirty="0" smtClean="0">
                <a:solidFill>
                  <a:schemeClr val="tx1"/>
                </a:solidFill>
              </a:rPr>
              <a:t>．府市連携（事業連携）＞</a:t>
            </a:r>
          </a:p>
          <a:p>
            <a:pPr marL="85725" indent="-85725">
              <a:lnSpc>
                <a:spcPts val="900"/>
              </a:lnSpc>
            </a:pPr>
            <a:r>
              <a:rPr lang="en-US" altLang="ja-JP" sz="800" dirty="0" smtClean="0">
                <a:solidFill>
                  <a:schemeClr val="tx1"/>
                </a:solidFill>
              </a:rPr>
              <a:t>(79)</a:t>
            </a:r>
            <a:r>
              <a:rPr lang="ja-JP" altLang="en-US" sz="800" dirty="0" smtClean="0">
                <a:solidFill>
                  <a:schemeClr val="tx1"/>
                </a:solidFill>
              </a:rPr>
              <a:t>大阪府立中之島図書館・大阪市中央公会堂の連携</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(80)</a:t>
            </a:r>
            <a:r>
              <a:rPr lang="ja-JP" altLang="en-US" sz="800" dirty="0" smtClean="0">
                <a:solidFill>
                  <a:schemeClr val="tx1"/>
                </a:solidFill>
              </a:rPr>
              <a:t>府市文化振興会議・ｱｰﾂｶｳﾝｼﾙ部会の設置</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(81)</a:t>
            </a:r>
            <a:r>
              <a:rPr lang="ja-JP" altLang="en-US" sz="800" dirty="0" smtClean="0">
                <a:solidFill>
                  <a:schemeClr val="tx1"/>
                </a:solidFill>
              </a:rPr>
              <a:t>都市</a:t>
            </a:r>
            <a:r>
              <a:rPr lang="ja-JP" altLang="en-US" sz="800" dirty="0">
                <a:solidFill>
                  <a:schemeClr val="tx1"/>
                </a:solidFill>
              </a:rPr>
              <a:t>の魅力を向上させる各種イベントの</a:t>
            </a:r>
            <a:r>
              <a:rPr lang="ja-JP" altLang="en-US" sz="800" dirty="0" smtClean="0">
                <a:solidFill>
                  <a:schemeClr val="tx1"/>
                </a:solidFill>
              </a:rPr>
              <a:t>開催</a:t>
            </a:r>
            <a:endParaRPr lang="en-US" altLang="ja-JP" sz="800" dirty="0" smtClean="0">
              <a:solidFill>
                <a:schemeClr val="tx1"/>
              </a:solidFill>
            </a:endParaRPr>
          </a:p>
        </p:txBody>
      </p:sp>
      <p:grpSp>
        <p:nvGrpSpPr>
          <p:cNvPr id="75" name="グループ化 74"/>
          <p:cNvGrpSpPr/>
          <p:nvPr/>
        </p:nvGrpSpPr>
        <p:grpSpPr>
          <a:xfrm>
            <a:off x="111329" y="3065196"/>
            <a:ext cx="5069502" cy="3601299"/>
            <a:chOff x="23664" y="2367184"/>
            <a:chExt cx="5069502" cy="4449458"/>
          </a:xfrm>
        </p:grpSpPr>
        <p:sp>
          <p:nvSpPr>
            <p:cNvPr id="76" name="正方形/長方形 75"/>
            <p:cNvSpPr/>
            <p:nvPr/>
          </p:nvSpPr>
          <p:spPr>
            <a:xfrm>
              <a:off x="55888" y="2367184"/>
              <a:ext cx="5037278" cy="444945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テキスト ボックス 80"/>
            <p:cNvSpPr txBox="1"/>
            <p:nvPr/>
          </p:nvSpPr>
          <p:spPr>
            <a:xfrm>
              <a:off x="23664" y="2378812"/>
              <a:ext cx="3744416" cy="361250"/>
            </a:xfrm>
            <a:prstGeom prst="rect">
              <a:avLst/>
            </a:prstGeom>
            <a:noFill/>
          </p:spPr>
          <p:txBody>
            <a:bodyPr wrap="square" rtlCol="0">
              <a:spAutoFit/>
            </a:bodyPr>
            <a:lstStyle/>
            <a:p>
              <a:r>
                <a:rPr lang="ja-JP" altLang="en-US" sz="1300" b="1" u="sng" dirty="0" smtClean="0"/>
                <a:t>Ａ　 いわゆる行政改革　　３４項目</a:t>
              </a:r>
              <a:endParaRPr kumimoji="1" lang="en-US" altLang="ja-JP" sz="1300" b="1" u="sng" dirty="0" smtClean="0"/>
            </a:p>
          </p:txBody>
        </p:sp>
      </p:grpSp>
      <p:sp>
        <p:nvSpPr>
          <p:cNvPr id="83" name="角丸四角形 82"/>
          <p:cNvSpPr/>
          <p:nvPr/>
        </p:nvSpPr>
        <p:spPr>
          <a:xfrm>
            <a:off x="201216" y="3343008"/>
            <a:ext cx="1642824" cy="779867"/>
          </a:xfrm>
          <a:prstGeom prst="roundRect">
            <a:avLst>
              <a:gd name="adj" fmla="val 747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＜１</a:t>
            </a:r>
            <a:r>
              <a:rPr lang="ja-JP" altLang="en-US" sz="800" b="1" dirty="0">
                <a:solidFill>
                  <a:schemeClr val="tx1"/>
                </a:solidFill>
              </a:rPr>
              <a:t>．</a:t>
            </a:r>
            <a:r>
              <a:rPr lang="ja-JP" altLang="en-US" sz="800" b="1" dirty="0" smtClean="0">
                <a:solidFill>
                  <a:schemeClr val="tx1"/>
                </a:solidFill>
              </a:rPr>
              <a:t>財政再建＞</a:t>
            </a:r>
            <a:endParaRPr lang="en-US" altLang="ja-JP" sz="800" b="1" dirty="0" smtClean="0">
              <a:solidFill>
                <a:schemeClr val="tx1"/>
              </a:solidFill>
            </a:endParaRPr>
          </a:p>
          <a:p>
            <a:pPr>
              <a:lnSpc>
                <a:spcPts val="900"/>
              </a:lnSpc>
            </a:pPr>
            <a:r>
              <a:rPr lang="en-US" altLang="ja-JP" sz="800" dirty="0">
                <a:solidFill>
                  <a:schemeClr val="tx1"/>
                </a:solidFill>
              </a:rPr>
              <a:t>(1</a:t>
            </a:r>
            <a:r>
              <a:rPr lang="en-US" altLang="ja-JP" sz="800" dirty="0" smtClean="0">
                <a:solidFill>
                  <a:schemeClr val="tx1"/>
                </a:solidFill>
              </a:rPr>
              <a:t>)</a:t>
            </a:r>
            <a:r>
              <a:rPr lang="ja-JP" altLang="en-US" sz="800" dirty="0" smtClean="0">
                <a:solidFill>
                  <a:schemeClr val="tx1"/>
                </a:solidFill>
              </a:rPr>
              <a:t>財政再建</a:t>
            </a:r>
            <a:endParaRPr lang="en-US" altLang="ja-JP" sz="800" dirty="0" smtClean="0">
              <a:solidFill>
                <a:schemeClr val="tx1"/>
              </a:solidFill>
            </a:endParaRPr>
          </a:p>
          <a:p>
            <a:pPr>
              <a:lnSpc>
                <a:spcPts val="900"/>
              </a:lnSpc>
            </a:pPr>
            <a:r>
              <a:rPr kumimoji="1" lang="en-US" altLang="ja-JP" sz="800" dirty="0" smtClean="0">
                <a:solidFill>
                  <a:schemeClr val="tx1"/>
                </a:solidFill>
              </a:rPr>
              <a:t>(2)</a:t>
            </a:r>
            <a:r>
              <a:rPr lang="ja-JP" altLang="en-US" sz="800" dirty="0" smtClean="0">
                <a:solidFill>
                  <a:schemeClr val="tx1"/>
                </a:solidFill>
              </a:rPr>
              <a:t>国</a:t>
            </a:r>
            <a:r>
              <a:rPr lang="ja-JP" altLang="en-US" sz="800" dirty="0">
                <a:solidFill>
                  <a:schemeClr val="tx1"/>
                </a:solidFill>
              </a:rPr>
              <a:t>直轄事業負担金の見直し</a:t>
            </a:r>
            <a:endParaRPr lang="en-US" altLang="ja-JP" sz="800" dirty="0">
              <a:solidFill>
                <a:schemeClr val="tx1"/>
              </a:solidFill>
            </a:endParaRPr>
          </a:p>
          <a:p>
            <a:pPr>
              <a:lnSpc>
                <a:spcPts val="900"/>
              </a:lnSpc>
            </a:pPr>
            <a:r>
              <a:rPr lang="en-US" altLang="ja-JP" sz="800" dirty="0" smtClean="0">
                <a:solidFill>
                  <a:schemeClr val="tx1"/>
                </a:solidFill>
              </a:rPr>
              <a:t>(3)</a:t>
            </a:r>
            <a:r>
              <a:rPr lang="ja-JP" altLang="en-US" sz="800" dirty="0" smtClean="0">
                <a:solidFill>
                  <a:schemeClr val="tx1"/>
                </a:solidFill>
              </a:rPr>
              <a:t>人件費</a:t>
            </a:r>
            <a:r>
              <a:rPr lang="ja-JP" altLang="en-US" sz="800" dirty="0">
                <a:solidFill>
                  <a:schemeClr val="tx1"/>
                </a:solidFill>
              </a:rPr>
              <a:t>の</a:t>
            </a:r>
            <a:r>
              <a:rPr lang="ja-JP" altLang="en-US" sz="800" dirty="0" smtClean="0">
                <a:solidFill>
                  <a:schemeClr val="tx1"/>
                </a:solidFill>
              </a:rPr>
              <a:t>削減</a:t>
            </a:r>
            <a:endParaRPr lang="en-US" altLang="ja-JP" sz="800" dirty="0" smtClean="0">
              <a:solidFill>
                <a:schemeClr val="tx1"/>
              </a:solidFill>
            </a:endParaRPr>
          </a:p>
          <a:p>
            <a:pPr marL="85725" indent="-85725">
              <a:lnSpc>
                <a:spcPts val="900"/>
              </a:lnSpc>
            </a:pPr>
            <a:r>
              <a:rPr lang="en-US" altLang="ja-JP" sz="800" dirty="0">
                <a:solidFill>
                  <a:schemeClr val="tx1"/>
                </a:solidFill>
              </a:rPr>
              <a:t>(4</a:t>
            </a:r>
            <a:r>
              <a:rPr lang="en-US" altLang="ja-JP" sz="800" dirty="0" smtClean="0">
                <a:solidFill>
                  <a:schemeClr val="tx1"/>
                </a:solidFill>
              </a:rPr>
              <a:t>)</a:t>
            </a:r>
            <a:r>
              <a:rPr lang="ja-JP" altLang="en-US" sz="800" dirty="0" smtClean="0">
                <a:solidFill>
                  <a:schemeClr val="tx1"/>
                </a:solidFill>
              </a:rPr>
              <a:t>収入</a:t>
            </a:r>
            <a:r>
              <a:rPr lang="ja-JP" altLang="en-US" sz="800" dirty="0">
                <a:solidFill>
                  <a:schemeClr val="tx1"/>
                </a:solidFill>
              </a:rPr>
              <a:t>の範囲内で予算を組む原則の徹底（財政運営基本条例</a:t>
            </a:r>
            <a:r>
              <a:rPr lang="ja-JP" altLang="en-US" sz="800" dirty="0" smtClean="0">
                <a:solidFill>
                  <a:schemeClr val="tx1"/>
                </a:solidFill>
              </a:rPr>
              <a:t>）</a:t>
            </a:r>
            <a:endParaRPr lang="en-US" altLang="ja-JP" sz="800" dirty="0">
              <a:solidFill>
                <a:schemeClr val="tx1"/>
              </a:solidFill>
            </a:endParaRPr>
          </a:p>
        </p:txBody>
      </p:sp>
      <p:sp>
        <p:nvSpPr>
          <p:cNvPr id="85" name="角丸四角形 84"/>
          <p:cNvSpPr/>
          <p:nvPr/>
        </p:nvSpPr>
        <p:spPr>
          <a:xfrm>
            <a:off x="201216" y="4910317"/>
            <a:ext cx="1642824" cy="1170225"/>
          </a:xfrm>
          <a:prstGeom prst="roundRect">
            <a:avLst>
              <a:gd name="adj" fmla="val 501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＜３</a:t>
            </a:r>
            <a:r>
              <a:rPr lang="ja-JP" altLang="en-US" sz="800" b="1" dirty="0">
                <a:solidFill>
                  <a:schemeClr val="tx1"/>
                </a:solidFill>
              </a:rPr>
              <a:t>．</a:t>
            </a:r>
            <a:r>
              <a:rPr lang="ja-JP" altLang="en-US" sz="800" b="1" dirty="0" smtClean="0">
                <a:solidFill>
                  <a:schemeClr val="tx1"/>
                </a:solidFill>
              </a:rPr>
              <a:t>人事・給与制度＞</a:t>
            </a:r>
          </a:p>
          <a:p>
            <a:pPr marL="85725" indent="-85725">
              <a:lnSpc>
                <a:spcPts val="900"/>
              </a:lnSpc>
            </a:pPr>
            <a:r>
              <a:rPr lang="en-US" altLang="ja-JP" sz="800" dirty="0" smtClean="0">
                <a:solidFill>
                  <a:schemeClr val="tx1"/>
                </a:solidFill>
              </a:rPr>
              <a:t>(9)</a:t>
            </a:r>
            <a:r>
              <a:rPr lang="ja-JP" altLang="en-US" sz="800" dirty="0" smtClean="0">
                <a:solidFill>
                  <a:schemeClr val="tx1"/>
                </a:solidFill>
              </a:rPr>
              <a:t>　府独自の職員の給与制度改革</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(10)</a:t>
            </a:r>
            <a:r>
              <a:rPr lang="ja-JP" altLang="en-US" sz="800" dirty="0">
                <a:solidFill>
                  <a:schemeClr val="tx1"/>
                </a:solidFill>
              </a:rPr>
              <a:t> </a:t>
            </a:r>
            <a:r>
              <a:rPr lang="ja-JP" altLang="en-US" sz="800" dirty="0" smtClean="0">
                <a:solidFill>
                  <a:schemeClr val="tx1"/>
                </a:solidFill>
              </a:rPr>
              <a:t>職員</a:t>
            </a:r>
            <a:r>
              <a:rPr lang="ja-JP" altLang="en-US" sz="800" dirty="0">
                <a:solidFill>
                  <a:schemeClr val="tx1"/>
                </a:solidFill>
              </a:rPr>
              <a:t>採用試験の抜本的</a:t>
            </a:r>
            <a:r>
              <a:rPr lang="ja-JP" altLang="en-US" sz="800" dirty="0" smtClean="0">
                <a:solidFill>
                  <a:schemeClr val="tx1"/>
                </a:solidFill>
              </a:rPr>
              <a:t>見直し</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(11) </a:t>
            </a:r>
            <a:r>
              <a:rPr lang="ja-JP" altLang="en-US" sz="800" dirty="0" smtClean="0">
                <a:solidFill>
                  <a:schemeClr val="tx1"/>
                </a:solidFill>
              </a:rPr>
              <a:t>職員</a:t>
            </a:r>
            <a:r>
              <a:rPr lang="ja-JP" altLang="en-US" sz="800" dirty="0">
                <a:solidFill>
                  <a:schemeClr val="tx1"/>
                </a:solidFill>
              </a:rPr>
              <a:t>の人事評価における「相対評価」の</a:t>
            </a:r>
            <a:r>
              <a:rPr lang="ja-JP" altLang="en-US" sz="800" dirty="0" smtClean="0">
                <a:solidFill>
                  <a:schemeClr val="tx1"/>
                </a:solidFill>
              </a:rPr>
              <a:t>導入</a:t>
            </a:r>
            <a:endParaRPr lang="en-US" altLang="ja-JP" sz="800" dirty="0" smtClean="0">
              <a:solidFill>
                <a:schemeClr val="tx1"/>
              </a:solidFill>
            </a:endParaRPr>
          </a:p>
          <a:p>
            <a:pPr marL="85725" indent="-85725">
              <a:lnSpc>
                <a:spcPts val="900"/>
              </a:lnSpc>
            </a:pPr>
            <a:r>
              <a:rPr kumimoji="1" lang="en-US" altLang="ja-JP" sz="800" dirty="0" smtClean="0">
                <a:solidFill>
                  <a:schemeClr val="tx1"/>
                </a:solidFill>
              </a:rPr>
              <a:t>(12</a:t>
            </a:r>
            <a:r>
              <a:rPr lang="en-US" altLang="ja-JP" sz="800" dirty="0" smtClean="0">
                <a:solidFill>
                  <a:schemeClr val="tx1"/>
                </a:solidFill>
              </a:rPr>
              <a:t>)</a:t>
            </a:r>
            <a:r>
              <a:rPr lang="ja-JP" altLang="en-US" sz="800" dirty="0" smtClean="0">
                <a:solidFill>
                  <a:schemeClr val="tx1"/>
                </a:solidFill>
              </a:rPr>
              <a:t> </a:t>
            </a:r>
            <a:r>
              <a:rPr lang="ja-JP" altLang="en-US" sz="800" dirty="0">
                <a:solidFill>
                  <a:schemeClr val="tx1"/>
                </a:solidFill>
              </a:rPr>
              <a:t>職員の再就職のあっせんのあり方の見直し</a:t>
            </a:r>
            <a:endParaRPr lang="en-US" altLang="ja-JP" sz="800" dirty="0">
              <a:solidFill>
                <a:schemeClr val="tx1"/>
              </a:solidFill>
            </a:endParaRPr>
          </a:p>
          <a:p>
            <a:pPr marL="85725" indent="-85725">
              <a:lnSpc>
                <a:spcPts val="900"/>
              </a:lnSpc>
            </a:pPr>
            <a:r>
              <a:rPr lang="en-US" altLang="ja-JP" sz="800" dirty="0" smtClean="0">
                <a:solidFill>
                  <a:schemeClr val="tx1"/>
                </a:solidFill>
              </a:rPr>
              <a:t>(13) </a:t>
            </a:r>
            <a:r>
              <a:rPr lang="ja-JP" altLang="en-US" sz="800" dirty="0" smtClean="0">
                <a:solidFill>
                  <a:schemeClr val="tx1"/>
                </a:solidFill>
              </a:rPr>
              <a:t>職員の政治的行為の禁止、職員と</a:t>
            </a:r>
            <a:r>
              <a:rPr lang="en-US" altLang="ja-JP" sz="800" dirty="0" smtClean="0">
                <a:solidFill>
                  <a:schemeClr val="tx1"/>
                </a:solidFill>
              </a:rPr>
              <a:t>OB</a:t>
            </a:r>
            <a:r>
              <a:rPr lang="ja-JP" altLang="en-US" sz="800" dirty="0" smtClean="0">
                <a:solidFill>
                  <a:schemeClr val="tx1"/>
                </a:solidFill>
              </a:rPr>
              <a:t>との関わりの見直し</a:t>
            </a:r>
            <a:endParaRPr kumimoji="1" lang="ja-JP" altLang="en-US" sz="800" dirty="0">
              <a:solidFill>
                <a:schemeClr val="tx1"/>
              </a:solidFill>
            </a:endParaRPr>
          </a:p>
        </p:txBody>
      </p:sp>
      <p:sp>
        <p:nvSpPr>
          <p:cNvPr id="87" name="角丸四角形 86"/>
          <p:cNvSpPr/>
          <p:nvPr/>
        </p:nvSpPr>
        <p:spPr>
          <a:xfrm>
            <a:off x="201216" y="6135818"/>
            <a:ext cx="1642824" cy="288000"/>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smtClean="0">
                <a:solidFill>
                  <a:schemeClr val="tx1"/>
                </a:solidFill>
              </a:rPr>
              <a:t>＜４．公募制度＞</a:t>
            </a:r>
            <a:endParaRPr lang="en-US" altLang="ja-JP" sz="800" b="1" dirty="0" smtClean="0">
              <a:solidFill>
                <a:schemeClr val="tx1"/>
              </a:solidFill>
            </a:endParaRPr>
          </a:p>
          <a:p>
            <a:pPr>
              <a:lnSpc>
                <a:spcPts val="900"/>
              </a:lnSpc>
            </a:pPr>
            <a:r>
              <a:rPr lang="en-US" altLang="ja-JP" sz="800" dirty="0" smtClean="0">
                <a:solidFill>
                  <a:schemeClr val="tx1"/>
                </a:solidFill>
              </a:rPr>
              <a:t>(14)</a:t>
            </a:r>
            <a:r>
              <a:rPr lang="ja-JP" altLang="en-US" sz="800" dirty="0" smtClean="0">
                <a:solidFill>
                  <a:schemeClr val="tx1"/>
                </a:solidFill>
              </a:rPr>
              <a:t>公募による職員の登用</a:t>
            </a:r>
            <a:endParaRPr kumimoji="1" lang="ja-JP" altLang="en-US" sz="800" dirty="0">
              <a:solidFill>
                <a:schemeClr val="tx1"/>
              </a:solidFill>
            </a:endParaRPr>
          </a:p>
        </p:txBody>
      </p:sp>
      <p:sp>
        <p:nvSpPr>
          <p:cNvPr id="91" name="正方形/長方形 90"/>
          <p:cNvSpPr/>
          <p:nvPr/>
        </p:nvSpPr>
        <p:spPr>
          <a:xfrm>
            <a:off x="1907680" y="5410200"/>
            <a:ext cx="1647551" cy="852553"/>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＜１１．府市連携（組織統合）＞</a:t>
            </a:r>
            <a:endParaRPr lang="en-US" altLang="ja-JP" sz="800" b="1" dirty="0" smtClean="0">
              <a:solidFill>
                <a:schemeClr val="tx1"/>
              </a:solidFill>
            </a:endParaRPr>
          </a:p>
          <a:p>
            <a:pPr marL="85725" indent="-85725">
              <a:lnSpc>
                <a:spcPts val="900"/>
              </a:lnSpc>
            </a:pPr>
            <a:r>
              <a:rPr lang="en-US" altLang="ja-JP" sz="800" dirty="0">
                <a:solidFill>
                  <a:schemeClr val="tx1"/>
                </a:solidFill>
              </a:rPr>
              <a:t>(21</a:t>
            </a:r>
            <a:r>
              <a:rPr lang="en-US" altLang="ja-JP" sz="800" dirty="0" smtClean="0">
                <a:solidFill>
                  <a:schemeClr val="tx1"/>
                </a:solidFill>
              </a:rPr>
              <a:t>)</a:t>
            </a:r>
            <a:r>
              <a:rPr lang="ja-JP" altLang="en-US" sz="800" dirty="0" smtClean="0">
                <a:solidFill>
                  <a:schemeClr val="tx1"/>
                </a:solidFill>
              </a:rPr>
              <a:t>大阪府中小企業信用保証協会・大阪市</a:t>
            </a:r>
            <a:r>
              <a:rPr lang="ja-JP" altLang="en-US" sz="800" dirty="0">
                <a:solidFill>
                  <a:schemeClr val="tx1"/>
                </a:solidFill>
              </a:rPr>
              <a:t>信用保証</a:t>
            </a:r>
            <a:r>
              <a:rPr lang="ja-JP" altLang="en-US" sz="800" dirty="0" smtClean="0">
                <a:solidFill>
                  <a:schemeClr val="tx1"/>
                </a:solidFill>
              </a:rPr>
              <a:t>協会</a:t>
            </a:r>
            <a:endParaRPr lang="en-US" altLang="ja-JP" sz="800" strike="sngStrike" dirty="0">
              <a:solidFill>
                <a:schemeClr val="tx1"/>
              </a:solidFill>
            </a:endParaRPr>
          </a:p>
          <a:p>
            <a:pPr marL="85725" indent="-85725">
              <a:lnSpc>
                <a:spcPts val="900"/>
              </a:lnSpc>
            </a:pPr>
            <a:r>
              <a:rPr lang="en-US" altLang="ja-JP" sz="800" dirty="0" smtClean="0">
                <a:solidFill>
                  <a:schemeClr val="tx1"/>
                </a:solidFill>
              </a:rPr>
              <a:t>(22)</a:t>
            </a:r>
            <a:r>
              <a:rPr lang="ja-JP" altLang="en-US" sz="800" dirty="0" smtClean="0">
                <a:solidFill>
                  <a:schemeClr val="tx1"/>
                </a:solidFill>
              </a:rPr>
              <a:t>大阪府立公衆衛生研究所・大阪市立環境科学研究所</a:t>
            </a:r>
            <a:endParaRPr lang="en-US" altLang="ja-JP" sz="800" strike="sngStrike" dirty="0" smtClean="0">
              <a:solidFill>
                <a:schemeClr val="tx1"/>
              </a:solidFill>
            </a:endParaRPr>
          </a:p>
          <a:p>
            <a:pPr marL="85725" indent="-85725">
              <a:lnSpc>
                <a:spcPts val="900"/>
              </a:lnSpc>
            </a:pPr>
            <a:r>
              <a:rPr lang="en-US" altLang="ja-JP" sz="800" dirty="0">
                <a:solidFill>
                  <a:schemeClr val="tx1"/>
                </a:solidFill>
              </a:rPr>
              <a:t>(</a:t>
            </a:r>
            <a:r>
              <a:rPr lang="en-US" altLang="ja-JP" sz="800" dirty="0" smtClean="0">
                <a:solidFill>
                  <a:schemeClr val="tx1"/>
                </a:solidFill>
              </a:rPr>
              <a:t>23)</a:t>
            </a:r>
            <a:r>
              <a:rPr lang="ja-JP" altLang="en-US" sz="800" dirty="0" smtClean="0">
                <a:solidFill>
                  <a:schemeClr val="tx1"/>
                </a:solidFill>
              </a:rPr>
              <a:t>消防</a:t>
            </a:r>
            <a:r>
              <a:rPr lang="ja-JP" altLang="en-US" sz="800" dirty="0">
                <a:solidFill>
                  <a:schemeClr val="tx1"/>
                </a:solidFill>
              </a:rPr>
              <a:t>学校教育訓練研修の充実</a:t>
            </a:r>
            <a:r>
              <a:rPr lang="ja-JP" altLang="en-US" sz="800" dirty="0" smtClean="0">
                <a:solidFill>
                  <a:schemeClr val="tx1"/>
                </a:solidFill>
              </a:rPr>
              <a:t>強化</a:t>
            </a:r>
            <a:endParaRPr lang="en-US" altLang="ja-JP" sz="800" strike="sngStrike" dirty="0" smtClean="0">
              <a:solidFill>
                <a:schemeClr val="tx1"/>
              </a:solidFill>
            </a:endParaRPr>
          </a:p>
        </p:txBody>
      </p:sp>
      <p:sp>
        <p:nvSpPr>
          <p:cNvPr id="92" name="正方形/長方形 91"/>
          <p:cNvSpPr/>
          <p:nvPr/>
        </p:nvSpPr>
        <p:spPr>
          <a:xfrm>
            <a:off x="1908628" y="6316784"/>
            <a:ext cx="1646604" cy="304996"/>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lstStyle/>
          <a:p>
            <a:pPr>
              <a:lnSpc>
                <a:spcPts val="900"/>
              </a:lnSpc>
            </a:pPr>
            <a:r>
              <a:rPr lang="ja-JP" altLang="en-US" sz="800" b="1" dirty="0" smtClean="0">
                <a:solidFill>
                  <a:schemeClr val="tx1"/>
                </a:solidFill>
              </a:rPr>
              <a:t>＜１２．府市連携（事業連携）＞</a:t>
            </a:r>
          </a:p>
          <a:p>
            <a:pPr marL="85725" indent="-85725">
              <a:lnSpc>
                <a:spcPts val="900"/>
              </a:lnSpc>
            </a:pPr>
            <a:r>
              <a:rPr lang="en-US" altLang="ja-JP" sz="800" dirty="0" smtClean="0">
                <a:solidFill>
                  <a:schemeClr val="tx1"/>
                </a:solidFill>
              </a:rPr>
              <a:t>(24)</a:t>
            </a:r>
            <a:r>
              <a:rPr lang="ja-JP" altLang="en-US" sz="750" dirty="0" smtClean="0">
                <a:solidFill>
                  <a:schemeClr val="tx1"/>
                </a:solidFill>
              </a:rPr>
              <a:t>大阪市内の府営住宅の市への移管</a:t>
            </a:r>
            <a:endParaRPr lang="en-US" altLang="ja-JP" sz="750" dirty="0" smtClean="0">
              <a:solidFill>
                <a:schemeClr val="tx1"/>
              </a:solidFill>
            </a:endParaRPr>
          </a:p>
        </p:txBody>
      </p:sp>
      <p:sp>
        <p:nvSpPr>
          <p:cNvPr id="99" name="角丸四角形 98"/>
          <p:cNvSpPr/>
          <p:nvPr/>
        </p:nvSpPr>
        <p:spPr>
          <a:xfrm>
            <a:off x="3549981" y="3357055"/>
            <a:ext cx="1548000" cy="2327261"/>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en-US" altLang="ja-JP" sz="800" dirty="0" smtClean="0">
                <a:solidFill>
                  <a:schemeClr val="tx1"/>
                </a:solidFill>
              </a:rPr>
              <a:t>(25)</a:t>
            </a:r>
            <a:r>
              <a:rPr lang="ja-JP" altLang="en-US" sz="800" dirty="0" smtClean="0">
                <a:solidFill>
                  <a:schemeClr val="tx1"/>
                </a:solidFill>
              </a:rPr>
              <a:t>政策</a:t>
            </a:r>
            <a:r>
              <a:rPr lang="ja-JP" altLang="en-US" sz="800" dirty="0">
                <a:solidFill>
                  <a:schemeClr val="tx1"/>
                </a:solidFill>
              </a:rPr>
              <a:t>立案手法の刷新、データに基づく府民ニーズの分析</a:t>
            </a:r>
          </a:p>
          <a:p>
            <a:pPr marL="85725" indent="-85725">
              <a:lnSpc>
                <a:spcPts val="900"/>
              </a:lnSpc>
            </a:pPr>
            <a:r>
              <a:rPr lang="en-US" altLang="ja-JP" sz="800" dirty="0" smtClean="0">
                <a:solidFill>
                  <a:schemeClr val="tx1"/>
                </a:solidFill>
              </a:rPr>
              <a:t>(26)</a:t>
            </a:r>
            <a:r>
              <a:rPr lang="ja-JP" altLang="en-US" sz="800" dirty="0" smtClean="0">
                <a:solidFill>
                  <a:schemeClr val="tx1"/>
                </a:solidFill>
              </a:rPr>
              <a:t>全庁的</a:t>
            </a:r>
            <a:r>
              <a:rPr lang="ja-JP" altLang="en-US" sz="800" dirty="0">
                <a:solidFill>
                  <a:schemeClr val="tx1"/>
                </a:solidFill>
              </a:rPr>
              <a:t>な意思決定のあり方の見直し（戦略本部会議の設置・運営</a:t>
            </a:r>
            <a:r>
              <a:rPr lang="ja-JP" altLang="en-US" sz="800" dirty="0" smtClean="0">
                <a:solidFill>
                  <a:schemeClr val="tx1"/>
                </a:solidFill>
              </a:rPr>
              <a:t>）</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(27)</a:t>
            </a:r>
            <a:r>
              <a:rPr lang="ja-JP" altLang="en-US" sz="800" dirty="0" smtClean="0">
                <a:solidFill>
                  <a:schemeClr val="tx1"/>
                </a:solidFill>
              </a:rPr>
              <a:t>国と地方の関係再構築（関西広域連合の設立・運営等）</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(28)</a:t>
            </a:r>
            <a:r>
              <a:rPr lang="ja-JP" altLang="en-US" sz="800" dirty="0" smtClean="0">
                <a:solidFill>
                  <a:schemeClr val="tx1"/>
                </a:solidFill>
              </a:rPr>
              <a:t>条例</a:t>
            </a:r>
            <a:r>
              <a:rPr lang="ja-JP" altLang="en-US" sz="800" dirty="0">
                <a:solidFill>
                  <a:schemeClr val="tx1"/>
                </a:solidFill>
              </a:rPr>
              <a:t>・審査基準の</a:t>
            </a:r>
            <a:r>
              <a:rPr lang="ja-JP" altLang="en-US" sz="800" dirty="0" smtClean="0">
                <a:solidFill>
                  <a:schemeClr val="tx1"/>
                </a:solidFill>
              </a:rPr>
              <a:t>見直し</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(29)</a:t>
            </a:r>
            <a:r>
              <a:rPr lang="ja-JP" altLang="en-US" sz="800" dirty="0" smtClean="0">
                <a:solidFill>
                  <a:schemeClr val="tx1"/>
                </a:solidFill>
              </a:rPr>
              <a:t>出資</a:t>
            </a:r>
            <a:r>
              <a:rPr lang="ja-JP" altLang="en-US" sz="800" dirty="0">
                <a:solidFill>
                  <a:schemeClr val="tx1"/>
                </a:solidFill>
              </a:rPr>
              <a:t>法人等の改革</a:t>
            </a:r>
          </a:p>
          <a:p>
            <a:pPr marL="85725" indent="-85725">
              <a:lnSpc>
                <a:spcPts val="900"/>
              </a:lnSpc>
            </a:pPr>
            <a:r>
              <a:rPr lang="en-US" altLang="ja-JP" sz="800" dirty="0" smtClean="0">
                <a:solidFill>
                  <a:schemeClr val="tx1"/>
                </a:solidFill>
              </a:rPr>
              <a:t>(30)</a:t>
            </a:r>
            <a:r>
              <a:rPr lang="ja-JP" altLang="en-US" sz="800" dirty="0" smtClean="0">
                <a:solidFill>
                  <a:schemeClr val="tx1"/>
                </a:solidFill>
              </a:rPr>
              <a:t>徹底</a:t>
            </a:r>
            <a:r>
              <a:rPr lang="ja-JP" altLang="en-US" sz="800" dirty="0">
                <a:solidFill>
                  <a:schemeClr val="tx1"/>
                </a:solidFill>
              </a:rPr>
              <a:t>したプロセスの見える化、仕事の内容にも踏み込んだ透明化（オープン府庁）</a:t>
            </a:r>
          </a:p>
          <a:p>
            <a:pPr marL="85725" indent="-85725">
              <a:lnSpc>
                <a:spcPts val="900"/>
              </a:lnSpc>
            </a:pPr>
            <a:r>
              <a:rPr lang="en-US" altLang="ja-JP" sz="800" dirty="0" smtClean="0">
                <a:solidFill>
                  <a:schemeClr val="tx1"/>
                </a:solidFill>
              </a:rPr>
              <a:t>(31)</a:t>
            </a:r>
            <a:r>
              <a:rPr lang="ja-JP" altLang="en-US" sz="800" dirty="0" smtClean="0">
                <a:solidFill>
                  <a:schemeClr val="tx1"/>
                </a:solidFill>
              </a:rPr>
              <a:t>新</a:t>
            </a:r>
            <a:r>
              <a:rPr lang="ja-JP" altLang="en-US" sz="800" dirty="0">
                <a:solidFill>
                  <a:schemeClr val="tx1"/>
                </a:solidFill>
              </a:rPr>
              <a:t>公会計制度の導入</a:t>
            </a:r>
          </a:p>
          <a:p>
            <a:pPr marL="85725" indent="-85725">
              <a:lnSpc>
                <a:spcPts val="900"/>
              </a:lnSpc>
            </a:pPr>
            <a:r>
              <a:rPr lang="en-US" altLang="ja-JP" sz="800" dirty="0" smtClean="0">
                <a:solidFill>
                  <a:schemeClr val="tx1"/>
                </a:solidFill>
              </a:rPr>
              <a:t>(32)</a:t>
            </a:r>
            <a:r>
              <a:rPr lang="ja-JP" altLang="en-US" sz="800" dirty="0" smtClean="0">
                <a:solidFill>
                  <a:schemeClr val="tx1"/>
                </a:solidFill>
              </a:rPr>
              <a:t>監査</a:t>
            </a:r>
            <a:r>
              <a:rPr lang="ja-JP" altLang="en-US" sz="800" dirty="0">
                <a:solidFill>
                  <a:schemeClr val="tx1"/>
                </a:solidFill>
              </a:rPr>
              <a:t>事務局業務の民間への委託</a:t>
            </a:r>
          </a:p>
          <a:p>
            <a:pPr marL="85725" indent="-85725">
              <a:lnSpc>
                <a:spcPts val="900"/>
              </a:lnSpc>
            </a:pPr>
            <a:r>
              <a:rPr lang="en-US" altLang="ja-JP" sz="800" dirty="0" smtClean="0">
                <a:solidFill>
                  <a:schemeClr val="tx1"/>
                </a:solidFill>
              </a:rPr>
              <a:t>(33)</a:t>
            </a:r>
            <a:r>
              <a:rPr lang="ja-JP" altLang="en-US" sz="800" dirty="0" smtClean="0">
                <a:solidFill>
                  <a:schemeClr val="tx1"/>
                </a:solidFill>
              </a:rPr>
              <a:t>府営</a:t>
            </a:r>
            <a:r>
              <a:rPr lang="ja-JP" altLang="en-US" sz="800" dirty="0">
                <a:solidFill>
                  <a:schemeClr val="tx1"/>
                </a:solidFill>
              </a:rPr>
              <a:t>住宅の運営見直し</a:t>
            </a:r>
          </a:p>
          <a:p>
            <a:pPr marL="85725" indent="-85725">
              <a:lnSpc>
                <a:spcPts val="900"/>
              </a:lnSpc>
            </a:pPr>
            <a:r>
              <a:rPr lang="en-US" altLang="ja-JP" sz="800" dirty="0" smtClean="0">
                <a:solidFill>
                  <a:schemeClr val="tx1"/>
                </a:solidFill>
              </a:rPr>
              <a:t>(34)</a:t>
            </a:r>
            <a:r>
              <a:rPr lang="ja-JP" altLang="en-US" sz="800" dirty="0" smtClean="0">
                <a:solidFill>
                  <a:schemeClr val="tx1"/>
                </a:solidFill>
              </a:rPr>
              <a:t>市町村</a:t>
            </a:r>
            <a:r>
              <a:rPr lang="ja-JP" altLang="en-US" sz="800" dirty="0">
                <a:solidFill>
                  <a:schemeClr val="tx1"/>
                </a:solidFill>
              </a:rPr>
              <a:t>国保の累積赤字の削減に向けた府の特別調整交付金の配分基準の</a:t>
            </a:r>
            <a:r>
              <a:rPr lang="ja-JP" altLang="en-US" sz="800" dirty="0" smtClean="0">
                <a:solidFill>
                  <a:schemeClr val="tx1"/>
                </a:solidFill>
              </a:rPr>
              <a:t>見直し</a:t>
            </a:r>
          </a:p>
        </p:txBody>
      </p:sp>
      <p:sp>
        <p:nvSpPr>
          <p:cNvPr id="108" name="角丸四角形 107"/>
          <p:cNvSpPr/>
          <p:nvPr/>
        </p:nvSpPr>
        <p:spPr>
          <a:xfrm>
            <a:off x="205740" y="4176047"/>
            <a:ext cx="1642824" cy="673130"/>
          </a:xfrm>
          <a:prstGeom prst="roundRect">
            <a:avLst>
              <a:gd name="adj" fmla="val 556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＜２． 財務マネジメント＞</a:t>
            </a:r>
            <a:endParaRPr lang="en-US" altLang="ja-JP" sz="800" b="1" dirty="0" smtClean="0">
              <a:solidFill>
                <a:schemeClr val="tx1"/>
              </a:solidFill>
            </a:endParaRPr>
          </a:p>
          <a:p>
            <a:pPr marL="85725" indent="-85725">
              <a:lnSpc>
                <a:spcPts val="900"/>
              </a:lnSpc>
            </a:pPr>
            <a:r>
              <a:rPr lang="en-US" altLang="ja-JP" sz="800" dirty="0" smtClean="0">
                <a:solidFill>
                  <a:schemeClr val="tx1"/>
                </a:solidFill>
              </a:rPr>
              <a:t>(5)</a:t>
            </a:r>
            <a:r>
              <a:rPr lang="ja-JP" altLang="en-US" sz="800" dirty="0" smtClean="0">
                <a:solidFill>
                  <a:schemeClr val="tx1"/>
                </a:solidFill>
              </a:rPr>
              <a:t>債権管理の強化</a:t>
            </a:r>
            <a:endParaRPr lang="en-US" altLang="ja-JP" sz="800" dirty="0" smtClean="0">
              <a:solidFill>
                <a:schemeClr val="tx1"/>
              </a:solidFill>
            </a:endParaRPr>
          </a:p>
          <a:p>
            <a:pPr marL="85725" indent="-85725">
              <a:lnSpc>
                <a:spcPts val="900"/>
              </a:lnSpc>
            </a:pPr>
            <a:r>
              <a:rPr lang="en-US" altLang="ja-JP" sz="800" dirty="0">
                <a:solidFill>
                  <a:schemeClr val="tx1"/>
                </a:solidFill>
              </a:rPr>
              <a:t>(6</a:t>
            </a:r>
            <a:r>
              <a:rPr lang="en-US" altLang="ja-JP" sz="800" dirty="0" smtClean="0">
                <a:solidFill>
                  <a:schemeClr val="tx1"/>
                </a:solidFill>
              </a:rPr>
              <a:t>)</a:t>
            </a:r>
            <a:r>
              <a:rPr lang="ja-JP" altLang="en-US" sz="800" dirty="0" smtClean="0">
                <a:solidFill>
                  <a:schemeClr val="tx1"/>
                </a:solidFill>
              </a:rPr>
              <a:t>府有財産の活用・売却</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(7)</a:t>
            </a:r>
            <a:r>
              <a:rPr lang="ja-JP" altLang="en-US" sz="800" dirty="0" smtClean="0">
                <a:solidFill>
                  <a:schemeClr val="tx1"/>
                </a:solidFill>
              </a:rPr>
              <a:t>広告事業・ネーミングライツ</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(8)</a:t>
            </a:r>
            <a:r>
              <a:rPr lang="ja-JP" altLang="en-US" sz="800" dirty="0" smtClean="0">
                <a:solidFill>
                  <a:schemeClr val="tx1"/>
                </a:solidFill>
              </a:rPr>
              <a:t>財務マネジメント</a:t>
            </a:r>
            <a:endParaRPr lang="en-US" altLang="ja-JP" sz="800" dirty="0" smtClean="0">
              <a:solidFill>
                <a:schemeClr val="tx1"/>
              </a:solidFill>
            </a:endParaRPr>
          </a:p>
        </p:txBody>
      </p:sp>
      <p:sp>
        <p:nvSpPr>
          <p:cNvPr id="113" name="角丸四角形 112"/>
          <p:cNvSpPr/>
          <p:nvPr/>
        </p:nvSpPr>
        <p:spPr>
          <a:xfrm>
            <a:off x="1908628" y="3353278"/>
            <a:ext cx="1646604" cy="265326"/>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smtClean="0">
                <a:solidFill>
                  <a:schemeClr val="tx1"/>
                </a:solidFill>
              </a:rPr>
              <a:t>＜５．サービス改善＞</a:t>
            </a:r>
            <a:endParaRPr lang="en-US" altLang="ja-JP" sz="800" b="1" dirty="0" smtClean="0">
              <a:solidFill>
                <a:schemeClr val="tx1"/>
              </a:solidFill>
            </a:endParaRPr>
          </a:p>
          <a:p>
            <a:pPr>
              <a:lnSpc>
                <a:spcPts val="900"/>
              </a:lnSpc>
            </a:pPr>
            <a:r>
              <a:rPr lang="en-US" altLang="ja-JP" sz="800" dirty="0" smtClean="0">
                <a:solidFill>
                  <a:schemeClr val="tx1"/>
                </a:solidFill>
              </a:rPr>
              <a:t>(15)</a:t>
            </a:r>
            <a:r>
              <a:rPr lang="ja-JP" altLang="en-US" sz="800" dirty="0" smtClean="0">
                <a:solidFill>
                  <a:schemeClr val="tx1"/>
                </a:solidFill>
              </a:rPr>
              <a:t>サービス改善</a:t>
            </a:r>
            <a:endParaRPr lang="en-US" altLang="ja-JP" sz="800" dirty="0" smtClean="0">
              <a:solidFill>
                <a:schemeClr val="tx1"/>
              </a:solidFill>
            </a:endParaRPr>
          </a:p>
        </p:txBody>
      </p:sp>
      <p:sp>
        <p:nvSpPr>
          <p:cNvPr id="114" name="角丸四角形 113"/>
          <p:cNvSpPr/>
          <p:nvPr/>
        </p:nvSpPr>
        <p:spPr>
          <a:xfrm>
            <a:off x="1918153" y="3680189"/>
            <a:ext cx="1631828" cy="288000"/>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smtClean="0">
                <a:solidFill>
                  <a:schemeClr val="tx1"/>
                </a:solidFill>
              </a:rPr>
              <a:t>＜６．市町村への権限移譲＞</a:t>
            </a:r>
            <a:endParaRPr lang="en-US" altLang="ja-JP" sz="800" b="1" dirty="0" smtClean="0">
              <a:solidFill>
                <a:schemeClr val="tx1"/>
              </a:solidFill>
            </a:endParaRPr>
          </a:p>
          <a:p>
            <a:pPr>
              <a:lnSpc>
                <a:spcPts val="900"/>
              </a:lnSpc>
            </a:pPr>
            <a:r>
              <a:rPr lang="en-US" altLang="ja-JP" sz="800" dirty="0" smtClean="0">
                <a:solidFill>
                  <a:schemeClr val="tx1"/>
                </a:solidFill>
              </a:rPr>
              <a:t>(16)</a:t>
            </a:r>
            <a:r>
              <a:rPr lang="ja-JP" altLang="en-US" sz="800" dirty="0" smtClean="0">
                <a:solidFill>
                  <a:schemeClr val="tx1"/>
                </a:solidFill>
              </a:rPr>
              <a:t>市町村への権限移譲</a:t>
            </a:r>
            <a:endParaRPr lang="en-US" altLang="ja-JP" sz="800" dirty="0" smtClean="0">
              <a:solidFill>
                <a:schemeClr val="tx1"/>
              </a:solidFill>
            </a:endParaRPr>
          </a:p>
        </p:txBody>
      </p:sp>
      <p:sp>
        <p:nvSpPr>
          <p:cNvPr id="115" name="角丸四角形 114"/>
          <p:cNvSpPr/>
          <p:nvPr/>
        </p:nvSpPr>
        <p:spPr>
          <a:xfrm>
            <a:off x="1918153" y="4030801"/>
            <a:ext cx="1631828" cy="288000"/>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＜７．補助金等の見直し＞</a:t>
            </a:r>
            <a:endParaRPr lang="en-US" altLang="ja-JP" sz="800" b="1" dirty="0" smtClean="0">
              <a:solidFill>
                <a:schemeClr val="tx1"/>
              </a:solidFill>
            </a:endParaRPr>
          </a:p>
          <a:p>
            <a:pPr>
              <a:lnSpc>
                <a:spcPts val="900"/>
              </a:lnSpc>
            </a:pPr>
            <a:r>
              <a:rPr lang="en-US" altLang="ja-JP" sz="800" dirty="0" smtClean="0">
                <a:solidFill>
                  <a:schemeClr val="tx1"/>
                </a:solidFill>
              </a:rPr>
              <a:t>(17)</a:t>
            </a:r>
            <a:r>
              <a:rPr lang="ja-JP" altLang="en-US" sz="800" dirty="0" smtClean="0">
                <a:solidFill>
                  <a:schemeClr val="tx1"/>
                </a:solidFill>
              </a:rPr>
              <a:t>補助金等の見直し</a:t>
            </a:r>
          </a:p>
        </p:txBody>
      </p:sp>
      <p:sp>
        <p:nvSpPr>
          <p:cNvPr id="116" name="角丸四角形 115"/>
          <p:cNvSpPr/>
          <p:nvPr/>
        </p:nvSpPr>
        <p:spPr>
          <a:xfrm>
            <a:off x="1918153" y="4366082"/>
            <a:ext cx="1631828" cy="288000"/>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＜８</a:t>
            </a:r>
            <a:r>
              <a:rPr lang="ja-JP" altLang="en-US" sz="800" b="1" dirty="0">
                <a:solidFill>
                  <a:schemeClr val="tx1"/>
                </a:solidFill>
              </a:rPr>
              <a:t>．</a:t>
            </a:r>
            <a:r>
              <a:rPr lang="ja-JP" altLang="en-US" sz="800" b="1" dirty="0" smtClean="0">
                <a:solidFill>
                  <a:schemeClr val="tx1"/>
                </a:solidFill>
              </a:rPr>
              <a:t>府民利用施設の見直し＞</a:t>
            </a:r>
            <a:endParaRPr lang="en-US" altLang="ja-JP" sz="800" b="1" dirty="0" smtClean="0">
              <a:solidFill>
                <a:schemeClr val="tx1"/>
              </a:solidFill>
            </a:endParaRPr>
          </a:p>
          <a:p>
            <a:pPr>
              <a:lnSpc>
                <a:spcPts val="900"/>
              </a:lnSpc>
            </a:pPr>
            <a:r>
              <a:rPr lang="en-US" altLang="ja-JP" sz="800" dirty="0" smtClean="0">
                <a:solidFill>
                  <a:schemeClr val="tx1"/>
                </a:solidFill>
              </a:rPr>
              <a:t>(18)</a:t>
            </a:r>
            <a:r>
              <a:rPr lang="ja-JP" altLang="en-US" sz="800" dirty="0" smtClean="0">
                <a:solidFill>
                  <a:schemeClr val="tx1"/>
                </a:solidFill>
              </a:rPr>
              <a:t>府民利用施設の廃止・改革</a:t>
            </a:r>
          </a:p>
        </p:txBody>
      </p:sp>
      <p:sp>
        <p:nvSpPr>
          <p:cNvPr id="74" name="角丸四角形 73"/>
          <p:cNvSpPr/>
          <p:nvPr/>
        </p:nvSpPr>
        <p:spPr>
          <a:xfrm>
            <a:off x="1918153" y="4708428"/>
            <a:ext cx="1631828" cy="288000"/>
          </a:xfrm>
          <a:prstGeom prst="roundRect">
            <a:avLst>
              <a:gd name="adj" fmla="val 1189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＜９．経営形態（独法化）＞</a:t>
            </a:r>
            <a:endParaRPr lang="en-US" altLang="ja-JP" sz="800" b="1" dirty="0" smtClean="0">
              <a:solidFill>
                <a:schemeClr val="tx1"/>
              </a:solidFill>
            </a:endParaRPr>
          </a:p>
          <a:p>
            <a:pPr>
              <a:lnSpc>
                <a:spcPts val="900"/>
              </a:lnSpc>
            </a:pPr>
            <a:r>
              <a:rPr lang="en-US" altLang="ja-JP" sz="800" dirty="0" smtClean="0">
                <a:solidFill>
                  <a:schemeClr val="tx1"/>
                </a:solidFill>
              </a:rPr>
              <a:t>(19)</a:t>
            </a:r>
            <a:r>
              <a:rPr lang="ja-JP" altLang="en-US" sz="800" dirty="0" smtClean="0">
                <a:solidFill>
                  <a:schemeClr val="tx1"/>
                </a:solidFill>
              </a:rPr>
              <a:t>独立行政法人化</a:t>
            </a:r>
          </a:p>
        </p:txBody>
      </p:sp>
      <p:sp>
        <p:nvSpPr>
          <p:cNvPr id="86" name="角丸四角形 85"/>
          <p:cNvSpPr/>
          <p:nvPr/>
        </p:nvSpPr>
        <p:spPr>
          <a:xfrm>
            <a:off x="7230822" y="3377302"/>
            <a:ext cx="1617901" cy="3062022"/>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en-US" altLang="ja-JP" sz="800" dirty="0" smtClean="0">
                <a:solidFill>
                  <a:schemeClr val="tx1"/>
                </a:solidFill>
              </a:rPr>
              <a:t>(46)</a:t>
            </a:r>
            <a:r>
              <a:rPr lang="ja-JP" altLang="en-US" sz="800" dirty="0" smtClean="0">
                <a:solidFill>
                  <a:schemeClr val="tx1"/>
                </a:solidFill>
              </a:rPr>
              <a:t>街頭</a:t>
            </a:r>
            <a:r>
              <a:rPr lang="ja-JP" altLang="en-US" sz="800" dirty="0">
                <a:solidFill>
                  <a:schemeClr val="tx1"/>
                </a:solidFill>
              </a:rPr>
              <a:t>犯罪ワースト１返上を目指した治安対策</a:t>
            </a:r>
          </a:p>
          <a:p>
            <a:pPr marL="85725" indent="-85725">
              <a:lnSpc>
                <a:spcPts val="900"/>
              </a:lnSpc>
            </a:pPr>
            <a:r>
              <a:rPr lang="en-US" altLang="ja-JP" sz="800" dirty="0" smtClean="0">
                <a:solidFill>
                  <a:schemeClr val="tx1"/>
                </a:solidFill>
              </a:rPr>
              <a:t>(47)</a:t>
            </a:r>
            <a:r>
              <a:rPr lang="ja-JP" altLang="en-US" sz="800" dirty="0" smtClean="0">
                <a:solidFill>
                  <a:schemeClr val="tx1"/>
                </a:solidFill>
              </a:rPr>
              <a:t>子ども</a:t>
            </a:r>
            <a:r>
              <a:rPr lang="ja-JP" altLang="en-US" sz="800" dirty="0">
                <a:solidFill>
                  <a:schemeClr val="tx1"/>
                </a:solidFill>
              </a:rPr>
              <a:t>・若者自立センターでのひきこもり青少年などへの対策</a:t>
            </a:r>
          </a:p>
          <a:p>
            <a:pPr marL="85725" indent="-85725">
              <a:lnSpc>
                <a:spcPts val="900"/>
              </a:lnSpc>
            </a:pPr>
            <a:r>
              <a:rPr lang="en-US" altLang="ja-JP" sz="800" dirty="0" smtClean="0">
                <a:solidFill>
                  <a:schemeClr val="tx1"/>
                </a:solidFill>
              </a:rPr>
              <a:t>(48)</a:t>
            </a:r>
            <a:r>
              <a:rPr lang="ja-JP" altLang="en-US" sz="800" dirty="0" smtClean="0">
                <a:solidFill>
                  <a:schemeClr val="tx1"/>
                </a:solidFill>
              </a:rPr>
              <a:t>あい</a:t>
            </a:r>
            <a:r>
              <a:rPr lang="ja-JP" altLang="en-US" sz="800" dirty="0" err="1">
                <a:solidFill>
                  <a:schemeClr val="tx1"/>
                </a:solidFill>
              </a:rPr>
              <a:t>りん</a:t>
            </a:r>
            <a:r>
              <a:rPr lang="ja-JP" altLang="en-US" sz="800" dirty="0">
                <a:solidFill>
                  <a:schemeClr val="tx1"/>
                </a:solidFill>
              </a:rPr>
              <a:t>地域の環境整備における警察・区役所との連携・協力</a:t>
            </a:r>
          </a:p>
          <a:p>
            <a:pPr marL="85725" indent="-85725">
              <a:lnSpc>
                <a:spcPts val="900"/>
              </a:lnSpc>
            </a:pPr>
            <a:r>
              <a:rPr lang="en-US" altLang="ja-JP" sz="800" dirty="0" smtClean="0">
                <a:solidFill>
                  <a:schemeClr val="tx1"/>
                </a:solidFill>
              </a:rPr>
              <a:t>(49)</a:t>
            </a:r>
            <a:r>
              <a:rPr lang="ja-JP" altLang="en-US" sz="800" dirty="0" smtClean="0">
                <a:solidFill>
                  <a:schemeClr val="tx1"/>
                </a:solidFill>
              </a:rPr>
              <a:t>児童</a:t>
            </a:r>
            <a:r>
              <a:rPr lang="ja-JP" altLang="en-US" sz="800" dirty="0">
                <a:solidFill>
                  <a:schemeClr val="tx1"/>
                </a:solidFill>
              </a:rPr>
              <a:t>虐待防止に</a:t>
            </a:r>
            <a:r>
              <a:rPr lang="ja-JP" altLang="en-US" sz="800" dirty="0" smtClean="0">
                <a:solidFill>
                  <a:schemeClr val="tx1"/>
                </a:solidFill>
              </a:rPr>
              <a:t>向けた相談受付体制</a:t>
            </a:r>
            <a:r>
              <a:rPr lang="ja-JP" altLang="en-US" sz="800" dirty="0">
                <a:solidFill>
                  <a:schemeClr val="tx1"/>
                </a:solidFill>
              </a:rPr>
              <a:t>の</a:t>
            </a:r>
            <a:r>
              <a:rPr lang="ja-JP" altLang="en-US" sz="800" dirty="0" smtClean="0">
                <a:solidFill>
                  <a:schemeClr val="tx1"/>
                </a:solidFill>
              </a:rPr>
              <a:t>抜本的見直し</a:t>
            </a:r>
            <a:endParaRPr lang="ja-JP" altLang="en-US" sz="800" dirty="0">
              <a:solidFill>
                <a:schemeClr val="tx1"/>
              </a:solidFill>
            </a:endParaRPr>
          </a:p>
          <a:p>
            <a:pPr marL="85725" indent="-85725">
              <a:lnSpc>
                <a:spcPts val="900"/>
              </a:lnSpc>
            </a:pPr>
            <a:r>
              <a:rPr lang="en-US" altLang="ja-JP" sz="800" dirty="0" smtClean="0">
                <a:solidFill>
                  <a:schemeClr val="tx1"/>
                </a:solidFill>
              </a:rPr>
              <a:t>(50)</a:t>
            </a:r>
            <a:r>
              <a:rPr lang="ja-JP" altLang="en-US" sz="800" dirty="0" smtClean="0">
                <a:solidFill>
                  <a:schemeClr val="tx1"/>
                </a:solidFill>
              </a:rPr>
              <a:t>府立</a:t>
            </a:r>
            <a:r>
              <a:rPr lang="ja-JP" altLang="en-US" sz="800" dirty="0">
                <a:solidFill>
                  <a:schemeClr val="tx1"/>
                </a:solidFill>
              </a:rPr>
              <a:t>金剛</a:t>
            </a:r>
            <a:r>
              <a:rPr lang="ja-JP" altLang="en-US" sz="800" dirty="0" smtClean="0">
                <a:solidFill>
                  <a:schemeClr val="tx1"/>
                </a:solidFill>
              </a:rPr>
              <a:t>コロニー及び府立</a:t>
            </a:r>
            <a:r>
              <a:rPr lang="ja-JP" altLang="en-US" sz="800" dirty="0">
                <a:solidFill>
                  <a:schemeClr val="tx1"/>
                </a:solidFill>
              </a:rPr>
              <a:t>砂川厚生福祉センターの再編整備</a:t>
            </a:r>
          </a:p>
          <a:p>
            <a:pPr marL="85725" indent="-85725">
              <a:lnSpc>
                <a:spcPts val="900"/>
              </a:lnSpc>
            </a:pPr>
            <a:r>
              <a:rPr lang="en-US" altLang="ja-JP" sz="800" dirty="0" smtClean="0">
                <a:solidFill>
                  <a:schemeClr val="tx1"/>
                </a:solidFill>
              </a:rPr>
              <a:t>(51)</a:t>
            </a:r>
            <a:r>
              <a:rPr lang="ja-JP" altLang="en-US" sz="800" dirty="0" err="1" smtClean="0">
                <a:solidFill>
                  <a:schemeClr val="tx1"/>
                </a:solidFill>
              </a:rPr>
              <a:t>発達障</a:t>
            </a:r>
            <a:r>
              <a:rPr lang="ja-JP" altLang="en-US" sz="800" dirty="0" err="1">
                <a:solidFill>
                  <a:schemeClr val="tx1"/>
                </a:solidFill>
              </a:rPr>
              <a:t>がい</a:t>
            </a:r>
            <a:r>
              <a:rPr lang="ja-JP" altLang="en-US" sz="800" dirty="0">
                <a:solidFill>
                  <a:schemeClr val="tx1"/>
                </a:solidFill>
              </a:rPr>
              <a:t>児者の早期発見とライフステージに応じた支援</a:t>
            </a:r>
          </a:p>
          <a:p>
            <a:pPr marL="85725" indent="-85725">
              <a:lnSpc>
                <a:spcPts val="900"/>
              </a:lnSpc>
            </a:pPr>
            <a:r>
              <a:rPr lang="en-US" altLang="ja-JP" sz="800" dirty="0" smtClean="0">
                <a:solidFill>
                  <a:schemeClr val="tx1"/>
                </a:solidFill>
              </a:rPr>
              <a:t>(52)</a:t>
            </a:r>
            <a:r>
              <a:rPr lang="ja-JP" altLang="en-US" sz="800" dirty="0">
                <a:solidFill>
                  <a:schemeClr val="tx1"/>
                </a:solidFill>
              </a:rPr>
              <a:t>スマートフォン</a:t>
            </a:r>
            <a:r>
              <a:rPr lang="ja-JP" altLang="en-US" sz="800" dirty="0" smtClean="0">
                <a:solidFill>
                  <a:schemeClr val="tx1"/>
                </a:solidFill>
              </a:rPr>
              <a:t>等に</a:t>
            </a:r>
            <a:r>
              <a:rPr lang="ja-JP" altLang="en-US" sz="800" dirty="0">
                <a:solidFill>
                  <a:schemeClr val="tx1"/>
                </a:solidFill>
              </a:rPr>
              <a:t>よる地域医療・救急医療体制等の充実</a:t>
            </a:r>
          </a:p>
          <a:p>
            <a:pPr marL="85725" indent="-85725">
              <a:lnSpc>
                <a:spcPts val="900"/>
              </a:lnSpc>
            </a:pPr>
            <a:r>
              <a:rPr lang="en-US" altLang="ja-JP" sz="800" dirty="0" smtClean="0">
                <a:solidFill>
                  <a:schemeClr val="tx1"/>
                </a:solidFill>
              </a:rPr>
              <a:t>(53)</a:t>
            </a:r>
            <a:r>
              <a:rPr lang="ja-JP" altLang="en-US" sz="800" dirty="0" smtClean="0">
                <a:solidFill>
                  <a:schemeClr val="tx1"/>
                </a:solidFill>
              </a:rPr>
              <a:t>違法</a:t>
            </a:r>
            <a:r>
              <a:rPr lang="ja-JP" altLang="en-US" sz="800" dirty="0">
                <a:solidFill>
                  <a:schemeClr val="tx1"/>
                </a:solidFill>
              </a:rPr>
              <a:t>ドラッグ対策の強化</a:t>
            </a:r>
          </a:p>
          <a:p>
            <a:pPr marL="85725" indent="-85725">
              <a:lnSpc>
                <a:spcPts val="900"/>
              </a:lnSpc>
            </a:pPr>
            <a:r>
              <a:rPr lang="en-US" altLang="ja-JP" sz="800" dirty="0" smtClean="0">
                <a:solidFill>
                  <a:schemeClr val="tx1"/>
                </a:solidFill>
              </a:rPr>
              <a:t>(54)</a:t>
            </a:r>
            <a:r>
              <a:rPr lang="ja-JP" altLang="en-US" sz="800" dirty="0" smtClean="0">
                <a:solidFill>
                  <a:schemeClr val="tx1"/>
                </a:solidFill>
              </a:rPr>
              <a:t>「</a:t>
            </a:r>
            <a:r>
              <a:rPr lang="en-US" altLang="ja-JP" sz="800" dirty="0">
                <a:solidFill>
                  <a:schemeClr val="tx1"/>
                </a:solidFill>
              </a:rPr>
              <a:t>OSAKA</a:t>
            </a:r>
            <a:r>
              <a:rPr lang="ja-JP" altLang="en-US" sz="800" dirty="0">
                <a:solidFill>
                  <a:schemeClr val="tx1"/>
                </a:solidFill>
              </a:rPr>
              <a:t>しごとﾌｨｰﾙﾄﾞ」の設置に</a:t>
            </a:r>
            <a:r>
              <a:rPr lang="ja-JP" altLang="en-US" sz="800" dirty="0" smtClean="0">
                <a:solidFill>
                  <a:schemeClr val="tx1"/>
                </a:solidFill>
              </a:rPr>
              <a:t>よる雇用</a:t>
            </a:r>
            <a:r>
              <a:rPr lang="ja-JP" altLang="en-US" sz="800" dirty="0">
                <a:solidFill>
                  <a:schemeClr val="tx1"/>
                </a:solidFill>
              </a:rPr>
              <a:t>促進</a:t>
            </a:r>
          </a:p>
          <a:p>
            <a:pPr marL="85725" indent="-85725">
              <a:lnSpc>
                <a:spcPts val="900"/>
              </a:lnSpc>
            </a:pPr>
            <a:r>
              <a:rPr lang="en-US" altLang="ja-JP" sz="800" dirty="0" smtClean="0">
                <a:solidFill>
                  <a:schemeClr val="tx1"/>
                </a:solidFill>
              </a:rPr>
              <a:t>(55)</a:t>
            </a:r>
            <a:r>
              <a:rPr lang="ja-JP" altLang="en-US" sz="800" dirty="0" smtClean="0">
                <a:solidFill>
                  <a:schemeClr val="tx1"/>
                </a:solidFill>
              </a:rPr>
              <a:t> 「</a:t>
            </a:r>
            <a:r>
              <a:rPr lang="ja-JP" altLang="en-US" sz="800" dirty="0">
                <a:solidFill>
                  <a:schemeClr val="tx1"/>
                </a:solidFill>
              </a:rPr>
              <a:t>ハートフル条例」</a:t>
            </a:r>
            <a:r>
              <a:rPr lang="ja-JP" altLang="en-US" sz="800" dirty="0" smtClean="0">
                <a:solidFill>
                  <a:schemeClr val="tx1"/>
                </a:solidFill>
              </a:rPr>
              <a:t>、「</a:t>
            </a:r>
            <a:r>
              <a:rPr lang="ja-JP" altLang="en-US" sz="800" dirty="0">
                <a:solidFill>
                  <a:schemeClr val="tx1"/>
                </a:solidFill>
              </a:rPr>
              <a:t>ハートフル税制」の</a:t>
            </a:r>
            <a:r>
              <a:rPr lang="ja-JP" altLang="en-US" sz="800" dirty="0" smtClean="0">
                <a:solidFill>
                  <a:schemeClr val="tx1"/>
                </a:solidFill>
              </a:rPr>
              <a:t>実施</a:t>
            </a:r>
            <a:endParaRPr lang="en-US" altLang="ja-JP" sz="800" dirty="0" smtClean="0">
              <a:solidFill>
                <a:schemeClr val="tx1"/>
              </a:solidFill>
            </a:endParaRPr>
          </a:p>
          <a:p>
            <a:pPr marL="85725" indent="-85725">
              <a:lnSpc>
                <a:spcPts val="900"/>
              </a:lnSpc>
            </a:pPr>
            <a:r>
              <a:rPr lang="ja-JP" altLang="en-US" sz="800" dirty="0" smtClean="0">
                <a:solidFill>
                  <a:schemeClr val="tx1"/>
                </a:solidFill>
              </a:rPr>
              <a:t> </a:t>
            </a:r>
            <a:r>
              <a:rPr lang="en-US" altLang="ja-JP" sz="800" dirty="0" smtClean="0">
                <a:solidFill>
                  <a:schemeClr val="tx1"/>
                </a:solidFill>
              </a:rPr>
              <a:t>(56)NPO</a:t>
            </a:r>
            <a:r>
              <a:rPr lang="ja-JP" altLang="en-US" sz="800" dirty="0">
                <a:solidFill>
                  <a:schemeClr val="tx1"/>
                </a:solidFill>
              </a:rPr>
              <a:t>の活動基盤づくり、自立運営をサポートする「市民公益税制」の導入に向けた</a:t>
            </a:r>
            <a:r>
              <a:rPr lang="ja-JP" altLang="en-US" sz="800" dirty="0" smtClean="0">
                <a:solidFill>
                  <a:schemeClr val="tx1"/>
                </a:solidFill>
              </a:rPr>
              <a:t>検討</a:t>
            </a:r>
          </a:p>
        </p:txBody>
      </p:sp>
      <p:sp>
        <p:nvSpPr>
          <p:cNvPr id="88" name="角丸四角形 87"/>
          <p:cNvSpPr/>
          <p:nvPr/>
        </p:nvSpPr>
        <p:spPr>
          <a:xfrm>
            <a:off x="2313454" y="1425120"/>
            <a:ext cx="1980000" cy="961360"/>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en-US" altLang="ja-JP" sz="800" dirty="0" smtClean="0">
                <a:solidFill>
                  <a:schemeClr val="tx1"/>
                </a:solidFill>
              </a:rPr>
              <a:t>(64)</a:t>
            </a:r>
            <a:r>
              <a:rPr lang="ja-JP" altLang="en-US" sz="800" dirty="0" smtClean="0">
                <a:solidFill>
                  <a:schemeClr val="tx1"/>
                </a:solidFill>
              </a:rPr>
              <a:t>津波対策・南海トラフ等巨大</a:t>
            </a:r>
            <a:r>
              <a:rPr lang="ja-JP" altLang="en-US" sz="800" dirty="0">
                <a:solidFill>
                  <a:schemeClr val="tx1"/>
                </a:solidFill>
              </a:rPr>
              <a:t>地震</a:t>
            </a:r>
            <a:r>
              <a:rPr lang="ja-JP" altLang="en-US" sz="800" dirty="0" smtClean="0">
                <a:solidFill>
                  <a:schemeClr val="tx1"/>
                </a:solidFill>
              </a:rPr>
              <a:t>対策</a:t>
            </a:r>
            <a:endParaRPr lang="ja-JP" altLang="en-US" sz="800" dirty="0">
              <a:solidFill>
                <a:schemeClr val="tx1"/>
              </a:solidFill>
            </a:endParaRPr>
          </a:p>
          <a:p>
            <a:pPr marL="85725" indent="-85725">
              <a:lnSpc>
                <a:spcPts val="900"/>
              </a:lnSpc>
            </a:pPr>
            <a:r>
              <a:rPr lang="en-US" altLang="ja-JP" sz="800" dirty="0" smtClean="0">
                <a:solidFill>
                  <a:schemeClr val="tx1"/>
                </a:solidFill>
              </a:rPr>
              <a:t>(65)</a:t>
            </a:r>
            <a:r>
              <a:rPr lang="ja-JP" altLang="en-US" sz="800" dirty="0" smtClean="0">
                <a:solidFill>
                  <a:schemeClr val="tx1"/>
                </a:solidFill>
              </a:rPr>
              <a:t>密集</a:t>
            </a:r>
            <a:r>
              <a:rPr lang="ja-JP" altLang="en-US" sz="800" dirty="0">
                <a:solidFill>
                  <a:schemeClr val="tx1"/>
                </a:solidFill>
              </a:rPr>
              <a:t>市街地対策、住宅・建築物の</a:t>
            </a:r>
            <a:r>
              <a:rPr lang="ja-JP" altLang="en-US" sz="800" dirty="0" smtClean="0">
                <a:solidFill>
                  <a:schemeClr val="tx1"/>
                </a:solidFill>
              </a:rPr>
              <a:t>耐震化</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(66)</a:t>
            </a:r>
            <a:r>
              <a:rPr lang="ja-JP" altLang="en-US" sz="800" dirty="0">
                <a:solidFill>
                  <a:schemeClr val="tx1"/>
                </a:solidFill>
              </a:rPr>
              <a:t>インフラ・アセットマネジメント（維持管理の重点化）</a:t>
            </a:r>
          </a:p>
          <a:p>
            <a:pPr marL="85725" indent="-85725">
              <a:lnSpc>
                <a:spcPts val="900"/>
              </a:lnSpc>
            </a:pPr>
            <a:r>
              <a:rPr lang="en-US" altLang="ja-JP" sz="800" dirty="0" smtClean="0">
                <a:solidFill>
                  <a:schemeClr val="tx1"/>
                </a:solidFill>
              </a:rPr>
              <a:t>(67)</a:t>
            </a:r>
            <a:r>
              <a:rPr lang="ja-JP" altLang="en-US" sz="800" dirty="0" smtClean="0">
                <a:solidFill>
                  <a:schemeClr val="tx1"/>
                </a:solidFill>
              </a:rPr>
              <a:t>泉北</a:t>
            </a:r>
            <a:r>
              <a:rPr lang="ja-JP" altLang="en-US" sz="800" dirty="0">
                <a:solidFill>
                  <a:schemeClr val="tx1"/>
                </a:solidFill>
              </a:rPr>
              <a:t>ニュータウンのまちづくりの方向性を示すビジョン策定と体制の</a:t>
            </a:r>
            <a:r>
              <a:rPr lang="ja-JP" altLang="en-US" sz="800" dirty="0" smtClean="0">
                <a:solidFill>
                  <a:schemeClr val="tx1"/>
                </a:solidFill>
              </a:rPr>
              <a:t>構築</a:t>
            </a:r>
          </a:p>
        </p:txBody>
      </p:sp>
      <p:sp>
        <p:nvSpPr>
          <p:cNvPr id="89" name="角丸四角形 88"/>
          <p:cNvSpPr/>
          <p:nvPr/>
        </p:nvSpPr>
        <p:spPr>
          <a:xfrm>
            <a:off x="6634707" y="1344187"/>
            <a:ext cx="2214016" cy="860677"/>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en-US" altLang="ja-JP" sz="800" dirty="0" smtClean="0">
                <a:solidFill>
                  <a:schemeClr val="tx1"/>
                </a:solidFill>
              </a:rPr>
              <a:t>(82)</a:t>
            </a:r>
            <a:r>
              <a:rPr lang="ja-JP" altLang="en-US" sz="800" dirty="0" smtClean="0">
                <a:solidFill>
                  <a:schemeClr val="tx1"/>
                </a:solidFill>
              </a:rPr>
              <a:t>バッテリー</a:t>
            </a:r>
            <a:r>
              <a:rPr lang="ja-JP" altLang="en-US" sz="800" dirty="0">
                <a:solidFill>
                  <a:schemeClr val="tx1"/>
                </a:solidFill>
              </a:rPr>
              <a:t>関連産業の振興</a:t>
            </a:r>
          </a:p>
          <a:p>
            <a:pPr marL="85725" indent="-85725">
              <a:lnSpc>
                <a:spcPts val="900"/>
              </a:lnSpc>
            </a:pPr>
            <a:r>
              <a:rPr lang="en-US" altLang="ja-JP" sz="800" dirty="0" smtClean="0">
                <a:solidFill>
                  <a:schemeClr val="tx1"/>
                </a:solidFill>
              </a:rPr>
              <a:t>(83)</a:t>
            </a:r>
            <a:r>
              <a:rPr lang="ja-JP" altLang="en-US" sz="800" dirty="0" smtClean="0">
                <a:solidFill>
                  <a:schemeClr val="tx1"/>
                </a:solidFill>
              </a:rPr>
              <a:t>ライフサイエンス</a:t>
            </a:r>
            <a:r>
              <a:rPr lang="ja-JP" altLang="en-US" sz="800" dirty="0">
                <a:solidFill>
                  <a:schemeClr val="tx1"/>
                </a:solidFill>
              </a:rPr>
              <a:t>関連産業の振興</a:t>
            </a:r>
          </a:p>
          <a:p>
            <a:pPr marL="85725" indent="-85725">
              <a:lnSpc>
                <a:spcPts val="900"/>
              </a:lnSpc>
            </a:pPr>
            <a:r>
              <a:rPr lang="en-US" altLang="ja-JP" sz="800" dirty="0" smtClean="0">
                <a:solidFill>
                  <a:schemeClr val="tx1"/>
                </a:solidFill>
              </a:rPr>
              <a:t>(84)</a:t>
            </a:r>
            <a:r>
              <a:rPr lang="ja-JP" altLang="en-US" sz="800" dirty="0" smtClean="0">
                <a:solidFill>
                  <a:schemeClr val="tx1"/>
                </a:solidFill>
              </a:rPr>
              <a:t>金融</a:t>
            </a:r>
            <a:r>
              <a:rPr lang="ja-JP" altLang="en-US" sz="800" dirty="0">
                <a:solidFill>
                  <a:schemeClr val="tx1"/>
                </a:solidFill>
              </a:rPr>
              <a:t>機関提案型</a:t>
            </a:r>
            <a:r>
              <a:rPr lang="ja-JP" altLang="en-US" sz="800" dirty="0" smtClean="0">
                <a:solidFill>
                  <a:schemeClr val="tx1"/>
                </a:solidFill>
              </a:rPr>
              <a:t>の融資制度の</a:t>
            </a:r>
            <a:r>
              <a:rPr lang="ja-JP" altLang="en-US" sz="800" dirty="0">
                <a:solidFill>
                  <a:schemeClr val="tx1"/>
                </a:solidFill>
              </a:rPr>
              <a:t>創設</a:t>
            </a:r>
          </a:p>
          <a:p>
            <a:pPr marL="85725" indent="-85725">
              <a:lnSpc>
                <a:spcPts val="900"/>
              </a:lnSpc>
            </a:pPr>
            <a:r>
              <a:rPr lang="en-US" altLang="ja-JP" sz="800" dirty="0" smtClean="0">
                <a:solidFill>
                  <a:schemeClr val="tx1"/>
                </a:solidFill>
              </a:rPr>
              <a:t>(85)</a:t>
            </a:r>
            <a:r>
              <a:rPr lang="ja-JP" altLang="en-US" sz="800" dirty="0" smtClean="0">
                <a:solidFill>
                  <a:schemeClr val="tx1"/>
                </a:solidFill>
              </a:rPr>
              <a:t>太陽光発電の普及拡大など新た</a:t>
            </a:r>
            <a:r>
              <a:rPr lang="ja-JP" altLang="en-US" sz="800" dirty="0">
                <a:solidFill>
                  <a:schemeClr val="tx1"/>
                </a:solidFill>
              </a:rPr>
              <a:t>なエネルギー社会の構築</a:t>
            </a:r>
          </a:p>
          <a:p>
            <a:pPr marL="85725" indent="-85725">
              <a:lnSpc>
                <a:spcPts val="900"/>
              </a:lnSpc>
            </a:pPr>
            <a:r>
              <a:rPr lang="en-US" altLang="ja-JP" sz="800" dirty="0" smtClean="0">
                <a:solidFill>
                  <a:schemeClr val="tx1"/>
                </a:solidFill>
              </a:rPr>
              <a:t>(86)</a:t>
            </a:r>
            <a:r>
              <a:rPr lang="ja-JP" altLang="en-US" sz="800" dirty="0">
                <a:solidFill>
                  <a:schemeClr val="tx1"/>
                </a:solidFill>
              </a:rPr>
              <a:t>みどりの風を感じる大都市・大阪の</a:t>
            </a:r>
            <a:r>
              <a:rPr lang="ja-JP" altLang="en-US" sz="800" dirty="0" smtClean="0">
                <a:solidFill>
                  <a:schemeClr val="tx1"/>
                </a:solidFill>
              </a:rPr>
              <a:t>実現</a:t>
            </a:r>
            <a:endParaRPr lang="ja-JP" altLang="en-US" sz="800" dirty="0">
              <a:solidFill>
                <a:schemeClr val="tx1"/>
              </a:solidFill>
            </a:endParaRPr>
          </a:p>
          <a:p>
            <a:pPr marL="85725" indent="-85725">
              <a:lnSpc>
                <a:spcPts val="900"/>
              </a:lnSpc>
            </a:pPr>
            <a:r>
              <a:rPr lang="en-US" altLang="ja-JP" sz="800" dirty="0" smtClean="0">
                <a:solidFill>
                  <a:schemeClr val="tx1"/>
                </a:solidFill>
              </a:rPr>
              <a:t>(87)</a:t>
            </a:r>
            <a:r>
              <a:rPr lang="ja-JP" altLang="en-US" sz="800" dirty="0" smtClean="0">
                <a:solidFill>
                  <a:schemeClr val="tx1"/>
                </a:solidFill>
              </a:rPr>
              <a:t>「</a:t>
            </a:r>
            <a:r>
              <a:rPr lang="ja-JP" altLang="en-US" sz="800" dirty="0">
                <a:solidFill>
                  <a:schemeClr val="tx1"/>
                </a:solidFill>
              </a:rPr>
              <a:t>大阪産（もん）」ﾌﾞﾗﾝﾄﾞの</a:t>
            </a:r>
            <a:r>
              <a:rPr lang="ja-JP" altLang="en-US" sz="800" dirty="0" smtClean="0">
                <a:solidFill>
                  <a:schemeClr val="tx1"/>
                </a:solidFill>
              </a:rPr>
              <a:t>発信</a:t>
            </a:r>
            <a:endParaRPr lang="ja-JP" altLang="en-US" sz="800" dirty="0">
              <a:solidFill>
                <a:schemeClr val="tx1"/>
              </a:solidFill>
            </a:endParaRPr>
          </a:p>
        </p:txBody>
      </p:sp>
      <p:sp>
        <p:nvSpPr>
          <p:cNvPr id="42" name="正方形/長方形 41"/>
          <p:cNvSpPr/>
          <p:nvPr/>
        </p:nvSpPr>
        <p:spPr>
          <a:xfrm>
            <a:off x="4745942" y="965710"/>
            <a:ext cx="1812566" cy="288000"/>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＜２．府市連携（ＩＲ）＞</a:t>
            </a:r>
            <a:endParaRPr lang="en-US" altLang="ja-JP" sz="800" b="1" dirty="0" smtClean="0">
              <a:solidFill>
                <a:schemeClr val="tx1"/>
              </a:solidFill>
            </a:endParaRPr>
          </a:p>
          <a:p>
            <a:pPr marL="85725" indent="-85725">
              <a:lnSpc>
                <a:spcPts val="900"/>
              </a:lnSpc>
            </a:pPr>
            <a:r>
              <a:rPr lang="en-US" altLang="ja-JP" sz="800" dirty="0" smtClean="0">
                <a:solidFill>
                  <a:schemeClr val="tx1"/>
                </a:solidFill>
              </a:rPr>
              <a:t>(69)</a:t>
            </a:r>
            <a:r>
              <a:rPr lang="ja-JP" altLang="en-US" sz="800" dirty="0">
                <a:solidFill>
                  <a:schemeClr val="tx1"/>
                </a:solidFill>
              </a:rPr>
              <a:t>ＩＲ実現に向けた</a:t>
            </a:r>
            <a:r>
              <a:rPr lang="ja-JP" altLang="en-US" sz="800" dirty="0" smtClean="0">
                <a:solidFill>
                  <a:schemeClr val="tx1"/>
                </a:solidFill>
              </a:rPr>
              <a:t>検討</a:t>
            </a:r>
            <a:endParaRPr lang="en-US" altLang="ja-JP" sz="800" dirty="0" smtClean="0">
              <a:solidFill>
                <a:schemeClr val="tx1"/>
              </a:solidFill>
            </a:endParaRPr>
          </a:p>
        </p:txBody>
      </p:sp>
      <p:sp>
        <p:nvSpPr>
          <p:cNvPr id="44" name="テキスト ボックス 43"/>
          <p:cNvSpPr txBox="1"/>
          <p:nvPr/>
        </p:nvSpPr>
        <p:spPr>
          <a:xfrm>
            <a:off x="8460432" y="6488668"/>
            <a:ext cx="683568" cy="369332"/>
          </a:xfrm>
          <a:prstGeom prst="rect">
            <a:avLst/>
          </a:prstGeom>
          <a:noFill/>
        </p:spPr>
        <p:txBody>
          <a:bodyPr wrap="square" rtlCol="0">
            <a:spAutoFit/>
          </a:bodyPr>
          <a:lstStyle/>
          <a:p>
            <a:pPr algn="r"/>
            <a:fld id="{7FE68FCB-9DD5-42DD-8F40-7D759701862B}" type="slidenum">
              <a:rPr kumimoji="1" lang="ja-JP" altLang="en-US" smtClean="0"/>
              <a:pPr algn="r"/>
              <a:t>2</a:t>
            </a:fld>
            <a:endParaRPr kumimoji="1" lang="ja-JP" altLang="en-US" dirty="0"/>
          </a:p>
        </p:txBody>
      </p:sp>
      <p:sp>
        <p:nvSpPr>
          <p:cNvPr id="47" name="正方形/長方形 46"/>
          <p:cNvSpPr/>
          <p:nvPr/>
        </p:nvSpPr>
        <p:spPr>
          <a:xfrm>
            <a:off x="4733749" y="1304697"/>
            <a:ext cx="1825049" cy="751960"/>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ja-JP" altLang="en-US" sz="800" b="1" dirty="0">
                <a:solidFill>
                  <a:schemeClr val="tx1"/>
                </a:solidFill>
              </a:rPr>
              <a:t>３</a:t>
            </a:r>
            <a:r>
              <a:rPr lang="ja-JP" altLang="en-US" sz="800" b="1" dirty="0" smtClean="0">
                <a:solidFill>
                  <a:schemeClr val="tx1"/>
                </a:solidFill>
              </a:rPr>
              <a:t>．府市連携（戦略会議）＞</a:t>
            </a:r>
          </a:p>
          <a:p>
            <a:pPr>
              <a:lnSpc>
                <a:spcPts val="900"/>
              </a:lnSpc>
            </a:pPr>
            <a:r>
              <a:rPr lang="en-US" altLang="ja-JP" sz="800" dirty="0" smtClean="0">
                <a:solidFill>
                  <a:schemeClr val="tx1"/>
                </a:solidFill>
              </a:rPr>
              <a:t>(70)</a:t>
            </a:r>
            <a:r>
              <a:rPr lang="ja-JP" altLang="en-US" sz="800" dirty="0" smtClean="0">
                <a:solidFill>
                  <a:schemeClr val="tx1"/>
                </a:solidFill>
              </a:rPr>
              <a:t>大阪府市都市魅力戦略推進会議</a:t>
            </a:r>
            <a:endParaRPr lang="en-US" altLang="ja-JP" sz="800" dirty="0" smtClean="0">
              <a:solidFill>
                <a:schemeClr val="tx1"/>
              </a:solidFill>
            </a:endParaRPr>
          </a:p>
          <a:p>
            <a:pPr>
              <a:lnSpc>
                <a:spcPts val="900"/>
              </a:lnSpc>
            </a:pPr>
            <a:r>
              <a:rPr lang="en-US" altLang="ja-JP" sz="800" dirty="0" smtClean="0">
                <a:solidFill>
                  <a:schemeClr val="tx1"/>
                </a:solidFill>
              </a:rPr>
              <a:t>(71)</a:t>
            </a:r>
            <a:r>
              <a:rPr lang="ja-JP" altLang="en-US" sz="800" dirty="0" smtClean="0">
                <a:solidFill>
                  <a:schemeClr val="tx1"/>
                </a:solidFill>
              </a:rPr>
              <a:t>大阪府市新大学構想会議</a:t>
            </a:r>
            <a:endParaRPr lang="en-US" altLang="ja-JP" sz="800" dirty="0" smtClean="0">
              <a:solidFill>
                <a:schemeClr val="tx1"/>
              </a:solidFill>
            </a:endParaRPr>
          </a:p>
          <a:p>
            <a:pPr>
              <a:lnSpc>
                <a:spcPts val="900"/>
              </a:lnSpc>
            </a:pPr>
            <a:r>
              <a:rPr lang="en-US" altLang="ja-JP" sz="800" dirty="0">
                <a:solidFill>
                  <a:schemeClr val="tx1"/>
                </a:solidFill>
              </a:rPr>
              <a:t>(</a:t>
            </a:r>
            <a:r>
              <a:rPr lang="en-US" altLang="ja-JP" sz="800" dirty="0" smtClean="0">
                <a:solidFill>
                  <a:schemeClr val="tx1"/>
                </a:solidFill>
              </a:rPr>
              <a:t>72)</a:t>
            </a:r>
            <a:r>
              <a:rPr lang="ja-JP" altLang="en-US" sz="800" dirty="0" smtClean="0">
                <a:solidFill>
                  <a:schemeClr val="tx1"/>
                </a:solidFill>
              </a:rPr>
              <a:t>大阪府市エネルギー戦略会議</a:t>
            </a:r>
            <a:endParaRPr lang="en-US" altLang="ja-JP" sz="800" dirty="0" smtClean="0">
              <a:solidFill>
                <a:schemeClr val="tx1"/>
              </a:solidFill>
            </a:endParaRPr>
          </a:p>
          <a:p>
            <a:pPr>
              <a:lnSpc>
                <a:spcPts val="900"/>
              </a:lnSpc>
            </a:pPr>
            <a:r>
              <a:rPr lang="en-US" altLang="ja-JP" sz="800" dirty="0">
                <a:solidFill>
                  <a:schemeClr val="tx1"/>
                </a:solidFill>
              </a:rPr>
              <a:t>(</a:t>
            </a:r>
            <a:r>
              <a:rPr lang="en-US" altLang="ja-JP" sz="800" dirty="0" smtClean="0">
                <a:solidFill>
                  <a:schemeClr val="tx1"/>
                </a:solidFill>
              </a:rPr>
              <a:t>73)</a:t>
            </a:r>
            <a:r>
              <a:rPr lang="ja-JP" altLang="en-US" sz="800" dirty="0" smtClean="0">
                <a:solidFill>
                  <a:schemeClr val="tx1"/>
                </a:solidFill>
              </a:rPr>
              <a:t>大阪府市医療戦略会議</a:t>
            </a:r>
            <a:endParaRPr lang="en-US" altLang="ja-JP" sz="800" dirty="0" smtClean="0">
              <a:solidFill>
                <a:schemeClr val="tx1"/>
              </a:solidFill>
            </a:endParaRPr>
          </a:p>
          <a:p>
            <a:pPr>
              <a:lnSpc>
                <a:spcPts val="900"/>
              </a:lnSpc>
            </a:pPr>
            <a:r>
              <a:rPr lang="en-US" altLang="ja-JP" sz="800" dirty="0">
                <a:solidFill>
                  <a:schemeClr val="tx1"/>
                </a:solidFill>
              </a:rPr>
              <a:t>(</a:t>
            </a:r>
            <a:r>
              <a:rPr lang="en-US" altLang="ja-JP" sz="800" dirty="0" smtClean="0">
                <a:solidFill>
                  <a:schemeClr val="tx1"/>
                </a:solidFill>
              </a:rPr>
              <a:t>74)</a:t>
            </a:r>
            <a:r>
              <a:rPr lang="ja-JP" altLang="en-US" sz="800" dirty="0" smtClean="0">
                <a:solidFill>
                  <a:schemeClr val="tx1"/>
                </a:solidFill>
              </a:rPr>
              <a:t>大阪府市規制改革会議</a:t>
            </a:r>
          </a:p>
        </p:txBody>
      </p:sp>
      <p:sp>
        <p:nvSpPr>
          <p:cNvPr id="49" name="正方形/長方形 48"/>
          <p:cNvSpPr/>
          <p:nvPr/>
        </p:nvSpPr>
        <p:spPr>
          <a:xfrm>
            <a:off x="4731426" y="2084268"/>
            <a:ext cx="1827429" cy="840676"/>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ja-JP" altLang="en-US" sz="800" b="1" dirty="0">
                <a:solidFill>
                  <a:schemeClr val="tx1"/>
                </a:solidFill>
              </a:rPr>
              <a:t>４</a:t>
            </a:r>
            <a:r>
              <a:rPr lang="ja-JP" altLang="en-US" sz="800" b="1" dirty="0" smtClean="0">
                <a:solidFill>
                  <a:schemeClr val="tx1"/>
                </a:solidFill>
              </a:rPr>
              <a:t>．府市連携（組織統合）＞</a:t>
            </a:r>
            <a:endParaRPr lang="en-US" altLang="ja-JP" sz="800" b="1" dirty="0" smtClean="0">
              <a:solidFill>
                <a:schemeClr val="tx1"/>
              </a:solidFill>
            </a:endParaRPr>
          </a:p>
          <a:p>
            <a:pPr marL="85725" indent="-85725">
              <a:lnSpc>
                <a:spcPts val="900"/>
              </a:lnSpc>
            </a:pPr>
            <a:r>
              <a:rPr lang="en-US" altLang="ja-JP" sz="800" dirty="0" smtClean="0">
                <a:solidFill>
                  <a:schemeClr val="tx1"/>
                </a:solidFill>
              </a:rPr>
              <a:t>(75)</a:t>
            </a:r>
            <a:r>
              <a:rPr lang="ja-JP" altLang="en-US" sz="800" dirty="0" smtClean="0">
                <a:solidFill>
                  <a:schemeClr val="tx1"/>
                </a:solidFill>
              </a:rPr>
              <a:t>府立大学・市立大学</a:t>
            </a:r>
            <a:endParaRPr lang="en-US" altLang="ja-JP" sz="800" strike="sngStrike" dirty="0" smtClean="0">
              <a:solidFill>
                <a:schemeClr val="tx1"/>
              </a:solidFill>
            </a:endParaRPr>
          </a:p>
          <a:p>
            <a:pPr marL="85725" indent="-85725">
              <a:lnSpc>
                <a:spcPts val="900"/>
              </a:lnSpc>
            </a:pPr>
            <a:r>
              <a:rPr lang="en-US" altLang="ja-JP" sz="800" dirty="0">
                <a:solidFill>
                  <a:schemeClr val="tx1"/>
                </a:solidFill>
              </a:rPr>
              <a:t>(76</a:t>
            </a:r>
            <a:r>
              <a:rPr lang="en-US" altLang="ja-JP" sz="800" dirty="0" smtClean="0">
                <a:solidFill>
                  <a:schemeClr val="tx1"/>
                </a:solidFill>
              </a:rPr>
              <a:t>)</a:t>
            </a:r>
            <a:r>
              <a:rPr lang="ja-JP" altLang="en-US" sz="800" dirty="0">
                <a:solidFill>
                  <a:schemeClr val="tx1"/>
                </a:solidFill>
              </a:rPr>
              <a:t>大阪観光局の</a:t>
            </a:r>
            <a:r>
              <a:rPr lang="ja-JP" altLang="en-US" sz="800" dirty="0" smtClean="0">
                <a:solidFill>
                  <a:schemeClr val="tx1"/>
                </a:solidFill>
              </a:rPr>
              <a:t>設置</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a:t>
            </a:r>
            <a:r>
              <a:rPr lang="en-US" altLang="ja-JP" sz="800" dirty="0">
                <a:solidFill>
                  <a:schemeClr val="tx1"/>
                </a:solidFill>
              </a:rPr>
              <a:t>77)</a:t>
            </a:r>
            <a:r>
              <a:rPr lang="ja-JP" altLang="en-US" sz="800" dirty="0">
                <a:solidFill>
                  <a:schemeClr val="tx1"/>
                </a:solidFill>
              </a:rPr>
              <a:t>府立産業技術総合</a:t>
            </a:r>
            <a:r>
              <a:rPr lang="ja-JP" altLang="en-US" sz="800" dirty="0" smtClean="0">
                <a:solidFill>
                  <a:schemeClr val="tx1"/>
                </a:solidFill>
              </a:rPr>
              <a:t>研究所／市立</a:t>
            </a:r>
            <a:r>
              <a:rPr lang="ja-JP" altLang="en-US" sz="800" dirty="0">
                <a:solidFill>
                  <a:schemeClr val="tx1"/>
                </a:solidFill>
              </a:rPr>
              <a:t>工業研究所の統合</a:t>
            </a:r>
            <a:endParaRPr lang="en-US" altLang="ja-JP" sz="800" dirty="0">
              <a:solidFill>
                <a:schemeClr val="tx1"/>
              </a:solidFill>
            </a:endParaRPr>
          </a:p>
          <a:p>
            <a:pPr marL="85725" indent="-85725">
              <a:lnSpc>
                <a:spcPts val="900"/>
              </a:lnSpc>
            </a:pPr>
            <a:r>
              <a:rPr lang="en-US" altLang="ja-JP" sz="800" dirty="0" smtClean="0">
                <a:solidFill>
                  <a:schemeClr val="tx1"/>
                </a:solidFill>
              </a:rPr>
              <a:t>(78)</a:t>
            </a:r>
            <a:r>
              <a:rPr lang="ja-JP" altLang="en-US" sz="800" dirty="0">
                <a:solidFill>
                  <a:schemeClr val="tx1"/>
                </a:solidFill>
              </a:rPr>
              <a:t>大阪産業</a:t>
            </a:r>
            <a:r>
              <a:rPr lang="ja-JP" altLang="en-US" sz="800" dirty="0" smtClean="0">
                <a:solidFill>
                  <a:schemeClr val="tx1"/>
                </a:solidFill>
              </a:rPr>
              <a:t>振興／大阪</a:t>
            </a:r>
            <a:r>
              <a:rPr lang="ja-JP" altLang="en-US" sz="800" dirty="0">
                <a:solidFill>
                  <a:schemeClr val="tx1"/>
                </a:solidFill>
              </a:rPr>
              <a:t>都市型産業振興センターの</a:t>
            </a:r>
            <a:r>
              <a:rPr lang="ja-JP" altLang="en-US" sz="800" dirty="0" smtClean="0">
                <a:solidFill>
                  <a:schemeClr val="tx1"/>
                </a:solidFill>
              </a:rPr>
              <a:t>統合</a:t>
            </a:r>
            <a:endParaRPr lang="en-US" altLang="ja-JP" sz="800" dirty="0">
              <a:solidFill>
                <a:schemeClr val="tx1"/>
              </a:solidFill>
            </a:endParaRPr>
          </a:p>
        </p:txBody>
      </p:sp>
      <p:sp>
        <p:nvSpPr>
          <p:cNvPr id="50" name="正方形/長方形 49"/>
          <p:cNvSpPr/>
          <p:nvPr/>
        </p:nvSpPr>
        <p:spPr>
          <a:xfrm>
            <a:off x="1907681" y="5058842"/>
            <a:ext cx="1642300" cy="288000"/>
          </a:xfrm>
          <a:prstGeom prst="rect">
            <a:avLst/>
          </a:prstGeom>
          <a:solidFill>
            <a:schemeClr val="accent5">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＜１０．府市連携（統合本部）＞</a:t>
            </a:r>
            <a:endParaRPr lang="en-US" altLang="ja-JP" sz="800" b="1" dirty="0" smtClean="0">
              <a:solidFill>
                <a:schemeClr val="tx1"/>
              </a:solidFill>
            </a:endParaRPr>
          </a:p>
          <a:p>
            <a:pPr marL="85725" indent="-85725">
              <a:lnSpc>
                <a:spcPts val="900"/>
              </a:lnSpc>
            </a:pPr>
            <a:r>
              <a:rPr lang="en-US" altLang="ja-JP" sz="800" dirty="0" smtClean="0">
                <a:solidFill>
                  <a:schemeClr val="tx1"/>
                </a:solidFill>
              </a:rPr>
              <a:t>(</a:t>
            </a:r>
            <a:r>
              <a:rPr lang="en-US" altLang="ja-JP" sz="800" dirty="0">
                <a:solidFill>
                  <a:schemeClr val="tx1"/>
                </a:solidFill>
              </a:rPr>
              <a:t>20</a:t>
            </a:r>
            <a:r>
              <a:rPr lang="en-US" altLang="ja-JP" sz="800" dirty="0" smtClean="0">
                <a:solidFill>
                  <a:schemeClr val="tx1"/>
                </a:solidFill>
              </a:rPr>
              <a:t>)</a:t>
            </a:r>
            <a:r>
              <a:rPr lang="ja-JP" altLang="en-US" sz="800" dirty="0" smtClean="0">
                <a:solidFill>
                  <a:schemeClr val="tx1"/>
                </a:solidFill>
              </a:rPr>
              <a:t>大阪府市統合本部</a:t>
            </a:r>
            <a:endParaRPr lang="en-US" altLang="ja-JP" sz="800" dirty="0" smtClean="0">
              <a:solidFill>
                <a:schemeClr val="tx1"/>
              </a:solidFill>
            </a:endParaRPr>
          </a:p>
        </p:txBody>
      </p:sp>
      <p:sp>
        <p:nvSpPr>
          <p:cNvPr id="51" name="角丸四角形 50"/>
          <p:cNvSpPr/>
          <p:nvPr/>
        </p:nvSpPr>
        <p:spPr>
          <a:xfrm>
            <a:off x="5500836" y="4898822"/>
            <a:ext cx="1635412" cy="483549"/>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dirty="0" smtClean="0">
                <a:solidFill>
                  <a:schemeClr val="tx1"/>
                </a:solidFill>
              </a:rPr>
              <a:t>＜２．政策の刷新（私立高校授業料無償化）＞</a:t>
            </a:r>
          </a:p>
          <a:p>
            <a:pPr marL="85725" indent="-85725">
              <a:lnSpc>
                <a:spcPts val="900"/>
              </a:lnSpc>
            </a:pPr>
            <a:r>
              <a:rPr lang="en-US" altLang="ja-JP" sz="800" dirty="0" smtClean="0">
                <a:solidFill>
                  <a:schemeClr val="tx1"/>
                </a:solidFill>
              </a:rPr>
              <a:t>(42)</a:t>
            </a:r>
            <a:r>
              <a:rPr lang="ja-JP" altLang="en-US" sz="800" dirty="0" smtClean="0">
                <a:solidFill>
                  <a:schemeClr val="tx1"/>
                </a:solidFill>
              </a:rPr>
              <a:t>私立高校授業料無償化制度</a:t>
            </a:r>
            <a:endParaRPr lang="en-US" altLang="ja-JP" sz="800" dirty="0" smtClean="0">
              <a:solidFill>
                <a:schemeClr val="tx1"/>
              </a:solidFill>
            </a:endParaRPr>
          </a:p>
        </p:txBody>
      </p:sp>
    </p:spTree>
    <p:extLst>
      <p:ext uri="{BB962C8B-B14F-4D97-AF65-F5344CB8AC3E}">
        <p14:creationId xmlns:p14="http://schemas.microsoft.com/office/powerpoint/2010/main" val="154342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29</a:t>
            </a:fld>
            <a:endParaRPr kumimoji="1" lang="ja-JP" altLang="en-US" dirty="0"/>
          </a:p>
        </p:txBody>
      </p:sp>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４．（１４）</a:t>
            </a:r>
            <a:endParaRPr lang="en-US" altLang="ja-JP" sz="1600" u="sng" dirty="0" smtClean="0"/>
          </a:p>
        </p:txBody>
      </p:sp>
      <p:sp>
        <p:nvSpPr>
          <p:cNvPr id="7" name="テキスト ボックス 6"/>
          <p:cNvSpPr txBox="1"/>
          <p:nvPr/>
        </p:nvSpPr>
        <p:spPr>
          <a:xfrm>
            <a:off x="-14684" y="0"/>
            <a:ext cx="7467004" cy="338554"/>
          </a:xfrm>
          <a:prstGeom prst="rect">
            <a:avLst/>
          </a:prstGeom>
          <a:solidFill>
            <a:srgbClr val="002060"/>
          </a:solidFill>
        </p:spPr>
        <p:txBody>
          <a:bodyPr wrap="square" rtlCol="0">
            <a:spAutoFit/>
          </a:bodyPr>
          <a:lstStyle/>
          <a:p>
            <a:r>
              <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Ⅰ【</a:t>
            </a:r>
            <a:r>
              <a:rPr kumimoji="1" lang="ja-JP" altLang="en-US" sz="1600" b="1" u="sng" dirty="0" smtClean="0">
                <a:solidFill>
                  <a:schemeClr val="bg1"/>
                </a:solidFill>
                <a:latin typeface="ＭＳ Ｐゴシック" panose="020B0600070205080204" pitchFamily="50" charset="-128"/>
                <a:ea typeface="ＭＳ Ｐゴシック" panose="020B0600070205080204" pitchFamily="50" charset="-128"/>
              </a:rPr>
              <a:t>人事</a:t>
            </a:r>
            <a:r>
              <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rPr>
              <a:t>】</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（４）公募制度</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980506914"/>
              </p:ext>
            </p:extLst>
          </p:nvPr>
        </p:nvGraphicFramePr>
        <p:xfrm>
          <a:off x="251520" y="427904"/>
          <a:ext cx="8712968" cy="216596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288032">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800200">
                <a:tc>
                  <a:txBody>
                    <a:bodyPr/>
                    <a:lstStyle/>
                    <a:p>
                      <a:pPr marL="0" indent="0"/>
                      <a:r>
                        <a:rPr kumimoji="1" lang="ja-JP" altLang="en-US" sz="1400" dirty="0" smtClean="0"/>
                        <a:t>　知事・副知事に次ぐ府政運営の重要な役割を担う職である「部長」の登用に際しては、行政・民間を問わずマネジメント力・リーダーシップに長けた優秀な人材を任用することが必要。</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　部の長の職等については、庁内外を問わず広く人材を募集し、より優秀な人材を確保。</a:t>
                      </a:r>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　職員基本条例（</a:t>
                      </a:r>
                      <a:r>
                        <a:rPr kumimoji="1" lang="en-US" altLang="ja-JP" sz="1400" dirty="0" smtClean="0"/>
                        <a:t>2012</a:t>
                      </a:r>
                      <a:r>
                        <a:rPr kumimoji="1" lang="ja-JP" altLang="en-US" sz="1400" dirty="0" smtClean="0"/>
                        <a:t>年</a:t>
                      </a:r>
                      <a:r>
                        <a:rPr kumimoji="1" lang="en-US" altLang="ja-JP" sz="1400" dirty="0" smtClean="0"/>
                        <a:t>3</a:t>
                      </a:r>
                      <a:r>
                        <a:rPr kumimoji="1" lang="ja-JP" altLang="en-US" sz="1400" dirty="0" smtClean="0"/>
                        <a:t>月制定）に基づき、部の長の職等については、原則、公募（職員からの募集を含む）により任用。</a:t>
                      </a:r>
                    </a:p>
                    <a:p>
                      <a:pPr marL="92075" indent="-92075"/>
                      <a:endParaRPr kumimoji="1" lang="ja-JP" altLang="en-US" sz="1400" dirty="0" smtClean="0"/>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r>
                        <a:rPr kumimoji="1" lang="ja-JP" altLang="en-US" sz="1400" dirty="0" smtClean="0"/>
                        <a:t>　職員基本条例に基づく公募により、部長ポストに３名を任用。（</a:t>
                      </a:r>
                      <a:r>
                        <a:rPr kumimoji="1" lang="en-US" altLang="ja-JP" sz="1400" dirty="0" smtClean="0"/>
                        <a:t>2014</a:t>
                      </a:r>
                      <a:r>
                        <a:rPr kumimoji="1" lang="ja-JP" altLang="en-US" sz="1400" dirty="0" smtClean="0"/>
                        <a:t>年</a:t>
                      </a:r>
                      <a:r>
                        <a:rPr kumimoji="1" lang="en-US" altLang="ja-JP" sz="1400" dirty="0" smtClean="0"/>
                        <a:t>7</a:t>
                      </a:r>
                      <a:r>
                        <a:rPr kumimoji="1" lang="ja-JP" altLang="en-US" sz="1400" dirty="0" smtClean="0"/>
                        <a:t>月現在）</a:t>
                      </a:r>
                    </a:p>
                    <a:p>
                      <a:endParaRPr kumimoji="1" lang="ja-JP" altLang="en-US" sz="1400"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1244494201"/>
              </p:ext>
            </p:extLst>
          </p:nvPr>
        </p:nvGraphicFramePr>
        <p:xfrm>
          <a:off x="107504" y="3047969"/>
          <a:ext cx="3986707" cy="2668651"/>
        </p:xfrm>
        <a:graphic>
          <a:graphicData uri="http://schemas.openxmlformats.org/drawingml/2006/table">
            <a:tbl>
              <a:tblPr firstRow="1" bandRow="1">
                <a:tableStyleId>{5C22544A-7EE6-4342-B048-85BDC9FD1C3A}</a:tableStyleId>
              </a:tblPr>
              <a:tblGrid>
                <a:gridCol w="1034380">
                  <a:extLst>
                    <a:ext uri="{9D8B030D-6E8A-4147-A177-3AD203B41FA5}">
                      <a16:colId xmlns:a16="http://schemas.microsoft.com/office/drawing/2014/main" val="20000"/>
                    </a:ext>
                  </a:extLst>
                </a:gridCol>
                <a:gridCol w="984109">
                  <a:extLst>
                    <a:ext uri="{9D8B030D-6E8A-4147-A177-3AD203B41FA5}">
                      <a16:colId xmlns:a16="http://schemas.microsoft.com/office/drawing/2014/main" val="20001"/>
                    </a:ext>
                  </a:extLst>
                </a:gridCol>
                <a:gridCol w="984109">
                  <a:extLst>
                    <a:ext uri="{9D8B030D-6E8A-4147-A177-3AD203B41FA5}">
                      <a16:colId xmlns:a16="http://schemas.microsoft.com/office/drawing/2014/main" val="20002"/>
                    </a:ext>
                  </a:extLst>
                </a:gridCol>
                <a:gridCol w="984109">
                  <a:extLst>
                    <a:ext uri="{9D8B030D-6E8A-4147-A177-3AD203B41FA5}">
                      <a16:colId xmlns:a16="http://schemas.microsoft.com/office/drawing/2014/main" val="20003"/>
                    </a:ext>
                  </a:extLst>
                </a:gridCol>
              </a:tblGrid>
              <a:tr h="360040">
                <a:tc>
                  <a:txBody>
                    <a:bodyPr/>
                    <a:lstStyle/>
                    <a:p>
                      <a:pPr algn="ctr"/>
                      <a:endParaRPr kumimoji="1" lang="ja-JP" altLang="en-US" sz="1400" dirty="0"/>
                    </a:p>
                  </a:txBody>
                  <a:tcPr/>
                </a:tc>
                <a:tc>
                  <a:txBody>
                    <a:bodyPr/>
                    <a:lstStyle/>
                    <a:p>
                      <a:pPr algn="ctr"/>
                      <a:r>
                        <a:rPr kumimoji="1" lang="en-US" altLang="ja-JP" sz="1400" dirty="0" smtClean="0"/>
                        <a:t>2012</a:t>
                      </a:r>
                      <a:r>
                        <a:rPr kumimoji="1" lang="ja-JP" altLang="en-US" sz="1400" dirty="0" smtClean="0"/>
                        <a:t>年</a:t>
                      </a:r>
                      <a:endParaRPr kumimoji="1" lang="ja-JP" altLang="en-US" sz="1400" dirty="0"/>
                    </a:p>
                  </a:txBody>
                  <a:tcPr/>
                </a:tc>
                <a:tc>
                  <a:txBody>
                    <a:bodyPr/>
                    <a:lstStyle/>
                    <a:p>
                      <a:pPr algn="ctr"/>
                      <a:r>
                        <a:rPr kumimoji="1" lang="en-US" altLang="ja-JP" sz="1400" dirty="0" smtClean="0"/>
                        <a:t>2013</a:t>
                      </a:r>
                      <a:r>
                        <a:rPr kumimoji="1" lang="ja-JP" altLang="en-US" sz="1400" dirty="0" smtClean="0"/>
                        <a:t>年</a:t>
                      </a:r>
                      <a:endParaRPr kumimoji="1" lang="ja-JP" altLang="en-US" sz="1400" dirty="0"/>
                    </a:p>
                  </a:txBody>
                  <a:tcPr/>
                </a:tc>
                <a:tc>
                  <a:txBody>
                    <a:bodyPr/>
                    <a:lstStyle/>
                    <a:p>
                      <a:pPr algn="ctr"/>
                      <a:r>
                        <a:rPr kumimoji="1" lang="en-US" altLang="ja-JP" sz="1400" dirty="0" smtClean="0"/>
                        <a:t>2014</a:t>
                      </a:r>
                      <a:r>
                        <a:rPr kumimoji="1" lang="ja-JP" altLang="en-US" sz="1400" dirty="0" smtClean="0"/>
                        <a:t>年</a:t>
                      </a:r>
                      <a:endParaRPr kumimoji="1" lang="ja-JP" altLang="en-US" sz="1400" dirty="0"/>
                    </a:p>
                  </a:txBody>
                  <a:tcPr/>
                </a:tc>
                <a:extLst>
                  <a:ext uri="{0D108BD9-81ED-4DB2-BD59-A6C34878D82A}">
                    <a16:rowId xmlns:a16="http://schemas.microsoft.com/office/drawing/2014/main" val="10000"/>
                  </a:ext>
                </a:extLst>
              </a:tr>
              <a:tr h="565315">
                <a:tc>
                  <a:txBody>
                    <a:bodyPr/>
                    <a:lstStyle/>
                    <a:p>
                      <a:pPr>
                        <a:lnSpc>
                          <a:spcPct val="100000"/>
                        </a:lnSpc>
                      </a:pPr>
                      <a:r>
                        <a:rPr kumimoji="1" lang="ja-JP" altLang="en-US" sz="1400" dirty="0" smtClean="0">
                          <a:latin typeface="ＭＳ Ｐゴシック" panose="020B0600070205080204" pitchFamily="50" charset="-128"/>
                          <a:ea typeface="ＭＳ Ｐゴシック" panose="020B0600070205080204" pitchFamily="50" charset="-128"/>
                        </a:rPr>
                        <a:t>部長ポスト</a:t>
                      </a:r>
                      <a:endParaRPr kumimoji="1" lang="ja-JP" altLang="en-US" sz="1400" dirty="0">
                        <a:latin typeface="ＭＳ Ｐゴシック" panose="020B0600070205080204" pitchFamily="50" charset="-128"/>
                        <a:ea typeface="ＭＳ Ｐゴシック" panose="020B0600070205080204" pitchFamily="50" charset="-128"/>
                      </a:endParaRPr>
                    </a:p>
                  </a:txBody>
                  <a:tcPr marT="36000" anchor="ctr"/>
                </a:tc>
                <a:tc>
                  <a:txBody>
                    <a:bodyPr/>
                    <a:lstStyle/>
                    <a:p>
                      <a:pPr algn="ctr">
                        <a:lnSpc>
                          <a:spcPct val="100000"/>
                        </a:lnSpc>
                      </a:pPr>
                      <a:r>
                        <a:rPr kumimoji="1" lang="en-US" altLang="ja-JP" sz="1400" dirty="0" smtClean="0">
                          <a:latin typeface="ＭＳ Ｐゴシック" panose="020B0600070205080204" pitchFamily="50" charset="-128"/>
                          <a:ea typeface="ＭＳ Ｐゴシック" panose="020B0600070205080204" pitchFamily="50" charset="-128"/>
                        </a:rPr>
                        <a:t>9</a:t>
                      </a:r>
                      <a:r>
                        <a:rPr kumimoji="1" lang="ja-JP" altLang="en-US" sz="1400" dirty="0" smtClean="0">
                          <a:latin typeface="ＭＳ Ｐゴシック" panose="020B0600070205080204" pitchFamily="50" charset="-128"/>
                          <a:ea typeface="ＭＳ Ｐゴシック" panose="020B0600070205080204" pitchFamily="50" charset="-128"/>
                        </a:rPr>
                        <a:t>人</a:t>
                      </a:r>
                      <a:endParaRPr kumimoji="1" lang="en-US" altLang="ja-JP" sz="1400" dirty="0" smtClean="0">
                        <a:latin typeface="ＭＳ Ｐゴシック" panose="020B0600070205080204" pitchFamily="50" charset="-128"/>
                        <a:ea typeface="ＭＳ Ｐゴシック" panose="020B0600070205080204" pitchFamily="50" charset="-128"/>
                      </a:endParaRPr>
                    </a:p>
                  </a:txBody>
                  <a:tcPr marT="36000" anchor="ctr"/>
                </a:tc>
                <a:tc>
                  <a:txBody>
                    <a:bodyPr/>
                    <a:lstStyle/>
                    <a:p>
                      <a:pPr algn="ctr">
                        <a:lnSpc>
                          <a:spcPct val="100000"/>
                        </a:lnSpc>
                      </a:pP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人</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marT="36000" anchor="ctr"/>
                </a:tc>
                <a:tc>
                  <a:txBody>
                    <a:bodyPr/>
                    <a:lstStyle/>
                    <a:p>
                      <a:pPr algn="ctr">
                        <a:lnSpc>
                          <a:spcPct val="100000"/>
                        </a:lnSpc>
                      </a:pPr>
                      <a:r>
                        <a:rPr kumimoji="1" lang="en-US" altLang="ja-JP" sz="1400" dirty="0" smtClean="0">
                          <a:latin typeface="ＭＳ Ｐゴシック" panose="020B0600070205080204" pitchFamily="50" charset="-128"/>
                          <a:ea typeface="ＭＳ Ｐゴシック" panose="020B0600070205080204" pitchFamily="50" charset="-128"/>
                        </a:rPr>
                        <a:t>10</a:t>
                      </a:r>
                      <a:r>
                        <a:rPr kumimoji="1" lang="ja-JP" altLang="en-US" sz="1400" dirty="0" smtClean="0">
                          <a:latin typeface="ＭＳ Ｐゴシック" panose="020B0600070205080204" pitchFamily="50" charset="-128"/>
                          <a:ea typeface="ＭＳ Ｐゴシック" panose="020B0600070205080204" pitchFamily="50" charset="-128"/>
                        </a:rPr>
                        <a:t>人</a:t>
                      </a:r>
                      <a:endParaRPr kumimoji="1" lang="en-US" altLang="ja-JP" sz="1400" dirty="0" smtClean="0">
                        <a:latin typeface="ＭＳ Ｐゴシック" panose="020B0600070205080204" pitchFamily="50" charset="-128"/>
                        <a:ea typeface="ＭＳ Ｐゴシック" panose="020B0600070205080204" pitchFamily="50" charset="-128"/>
                      </a:endParaRPr>
                    </a:p>
                  </a:txBody>
                  <a:tcPr marT="36000" anchor="ctr"/>
                </a:tc>
                <a:extLst>
                  <a:ext uri="{0D108BD9-81ED-4DB2-BD59-A6C34878D82A}">
                    <a16:rowId xmlns:a16="http://schemas.microsoft.com/office/drawing/2014/main" val="10001"/>
                  </a:ext>
                </a:extLst>
              </a:tr>
              <a:tr h="871648">
                <a:tc>
                  <a:txBody>
                    <a:bodyPr/>
                    <a:lstStyle/>
                    <a:p>
                      <a:pPr>
                        <a:lnSpc>
                          <a:spcPct val="100000"/>
                        </a:lnSpc>
                      </a:pPr>
                      <a:r>
                        <a:rPr kumimoji="1" lang="ja-JP" altLang="en-US" sz="1400" dirty="0" smtClean="0">
                          <a:latin typeface="ＭＳ Ｐゴシック" panose="020B0600070205080204" pitchFamily="50" charset="-128"/>
                          <a:ea typeface="ＭＳ Ｐゴシック" panose="020B0600070205080204" pitchFamily="50" charset="-128"/>
                        </a:rPr>
                        <a:t>うち</a:t>
                      </a:r>
                      <a:endParaRPr kumimoji="1" lang="en-US" altLang="ja-JP" sz="1400" dirty="0" smtClean="0">
                        <a:latin typeface="ＭＳ Ｐゴシック" panose="020B0600070205080204" pitchFamily="50" charset="-128"/>
                        <a:ea typeface="ＭＳ Ｐゴシック" panose="020B0600070205080204" pitchFamily="50" charset="-128"/>
                      </a:endParaRPr>
                    </a:p>
                    <a:p>
                      <a:pPr>
                        <a:lnSpc>
                          <a:spcPct val="100000"/>
                        </a:lnSpc>
                      </a:pPr>
                      <a:r>
                        <a:rPr kumimoji="1" lang="ja-JP" altLang="en-US" sz="1400" dirty="0" smtClean="0">
                          <a:latin typeface="ＭＳ Ｐゴシック" panose="020B0600070205080204" pitchFamily="50" charset="-128"/>
                          <a:ea typeface="ＭＳ Ｐゴシック" panose="020B0600070205080204" pitchFamily="50" charset="-128"/>
                        </a:rPr>
                        <a:t>公募部長</a:t>
                      </a:r>
                      <a:endParaRPr kumimoji="1" lang="ja-JP" altLang="en-US" sz="140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1</a:t>
                      </a:r>
                      <a:r>
                        <a:rPr kumimoji="1" lang="ja-JP" altLang="en-US" sz="1400" dirty="0" smtClean="0">
                          <a:latin typeface="ＭＳ Ｐゴシック" panose="020B0600070205080204" pitchFamily="50" charset="-128"/>
                          <a:ea typeface="ＭＳ Ｐゴシック" panose="020B0600070205080204" pitchFamily="50" charset="-128"/>
                        </a:rPr>
                        <a:t>人</a:t>
                      </a:r>
                      <a:endParaRPr kumimoji="1" lang="en-US" altLang="ja-JP" sz="1400" dirty="0" smtClean="0">
                        <a:latin typeface="ＭＳ Ｐゴシック" panose="020B0600070205080204" pitchFamily="50" charset="-128"/>
                        <a:ea typeface="ＭＳ Ｐゴシック" panose="020B0600070205080204" pitchFamily="50" charset="-128"/>
                      </a:endParaRPr>
                    </a:p>
                    <a:p>
                      <a:pPr algn="ctr"/>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11</a:t>
                      </a:r>
                      <a:r>
                        <a:rPr kumimoji="1" lang="ja-JP" altLang="en-US" sz="1400" dirty="0" smtClean="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人　</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3</a:t>
                      </a:r>
                      <a:r>
                        <a:rPr kumimoji="1" lang="ja-JP" altLang="en-US" sz="1400" dirty="0" smtClean="0">
                          <a:latin typeface="ＭＳ Ｐゴシック" panose="020B0600070205080204" pitchFamily="50" charset="-128"/>
                          <a:ea typeface="ＭＳ Ｐゴシック" panose="020B0600070205080204" pitchFamily="50" charset="-128"/>
                        </a:rPr>
                        <a:t>人　</a:t>
                      </a:r>
                      <a:endParaRPr kumimoji="1" lang="en-US" altLang="ja-JP" sz="1400" dirty="0" smtClean="0">
                        <a:latin typeface="ＭＳ Ｐゴシック" panose="020B0600070205080204" pitchFamily="50" charset="-128"/>
                        <a:ea typeface="ＭＳ Ｐゴシック" panose="020B0600070205080204" pitchFamily="50" charset="-128"/>
                      </a:endParaRPr>
                    </a:p>
                    <a:p>
                      <a:pPr algn="ctr"/>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30</a:t>
                      </a:r>
                      <a:r>
                        <a:rPr kumimoji="1" lang="ja-JP" altLang="en-US" sz="1400" dirty="0" smtClean="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10002"/>
                  </a:ext>
                </a:extLst>
              </a:tr>
              <a:tr h="871648">
                <a:tc>
                  <a:txBody>
                    <a:bodyPr/>
                    <a:lstStyle/>
                    <a:p>
                      <a:pPr>
                        <a:lnSpc>
                          <a:spcPct val="100000"/>
                        </a:lnSpc>
                      </a:pPr>
                      <a:r>
                        <a:rPr kumimoji="1" lang="ja-JP" altLang="en-US" sz="1400" dirty="0" smtClean="0">
                          <a:latin typeface="ＭＳ Ｐゴシック" panose="020B0600070205080204" pitchFamily="50" charset="-128"/>
                          <a:ea typeface="ＭＳ Ｐゴシック" panose="020B0600070205080204" pitchFamily="50" charset="-128"/>
                        </a:rPr>
                        <a:t>うち</a:t>
                      </a:r>
                      <a:endParaRPr kumimoji="1" lang="en-US" altLang="ja-JP" sz="1400" dirty="0" smtClean="0">
                        <a:latin typeface="ＭＳ Ｐゴシック" panose="020B0600070205080204" pitchFamily="50" charset="-128"/>
                        <a:ea typeface="ＭＳ Ｐゴシック" panose="020B0600070205080204" pitchFamily="50" charset="-128"/>
                      </a:endParaRPr>
                    </a:p>
                    <a:p>
                      <a:pPr>
                        <a:lnSpc>
                          <a:spcPct val="100000"/>
                        </a:lnSpc>
                      </a:pPr>
                      <a:r>
                        <a:rPr kumimoji="1" lang="ja-JP" altLang="en-US" sz="1400" dirty="0" smtClean="0">
                          <a:latin typeface="ＭＳ Ｐゴシック" panose="020B0600070205080204" pitchFamily="50" charset="-128"/>
                          <a:ea typeface="ＭＳ Ｐゴシック" panose="020B0600070205080204" pitchFamily="50" charset="-128"/>
                        </a:rPr>
                        <a:t>外部人材</a:t>
                      </a:r>
                      <a:endParaRPr kumimoji="1" lang="ja-JP" altLang="en-US" sz="140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1</a:t>
                      </a:r>
                      <a:r>
                        <a:rPr kumimoji="1" lang="ja-JP" altLang="en-US" sz="1400" dirty="0" smtClean="0">
                          <a:latin typeface="ＭＳ Ｐゴシック" panose="020B0600070205080204" pitchFamily="50" charset="-128"/>
                          <a:ea typeface="ＭＳ Ｐゴシック" panose="020B0600070205080204" pitchFamily="50" charset="-128"/>
                        </a:rPr>
                        <a:t>人　</a:t>
                      </a:r>
                      <a:endParaRPr kumimoji="1" lang="en-US" altLang="ja-JP" sz="1400" dirty="0" smtClean="0">
                        <a:latin typeface="ＭＳ Ｐゴシック" panose="020B0600070205080204" pitchFamily="50" charset="-128"/>
                        <a:ea typeface="ＭＳ Ｐゴシック" panose="020B0600070205080204" pitchFamily="50" charset="-128"/>
                      </a:endParaRPr>
                    </a:p>
                    <a:p>
                      <a:pPr algn="ctr"/>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11</a:t>
                      </a:r>
                      <a:r>
                        <a:rPr kumimoji="1" lang="ja-JP" altLang="en-US" sz="1400" dirty="0" smtClean="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人　</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1</a:t>
                      </a:r>
                      <a:r>
                        <a:rPr kumimoji="1" lang="ja-JP" altLang="en-US" sz="1400" dirty="0" smtClean="0">
                          <a:latin typeface="ＭＳ Ｐゴシック" panose="020B0600070205080204" pitchFamily="50" charset="-128"/>
                          <a:ea typeface="ＭＳ Ｐゴシック" panose="020B0600070205080204" pitchFamily="50" charset="-128"/>
                        </a:rPr>
                        <a:t>人　</a:t>
                      </a:r>
                      <a:endParaRPr kumimoji="1" lang="en-US" altLang="ja-JP" sz="1400" dirty="0" smtClean="0">
                        <a:latin typeface="ＭＳ Ｐゴシック" panose="020B0600070205080204" pitchFamily="50" charset="-128"/>
                        <a:ea typeface="ＭＳ Ｐゴシック" panose="020B0600070205080204" pitchFamily="50" charset="-128"/>
                      </a:endParaRPr>
                    </a:p>
                    <a:p>
                      <a:pPr algn="ctr"/>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10</a:t>
                      </a:r>
                      <a:r>
                        <a:rPr kumimoji="1" lang="ja-JP" altLang="en-US" sz="1400" dirty="0" smtClean="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10003"/>
                  </a:ext>
                </a:extLst>
              </a:tr>
            </a:tbl>
          </a:graphicData>
        </a:graphic>
      </p:graphicFrame>
      <p:sp>
        <p:nvSpPr>
          <p:cNvPr id="10" name="テキスト ボックス 9"/>
          <p:cNvSpPr txBox="1"/>
          <p:nvPr/>
        </p:nvSpPr>
        <p:spPr>
          <a:xfrm>
            <a:off x="251520" y="2683122"/>
            <a:ext cx="6264696" cy="338554"/>
          </a:xfrm>
          <a:prstGeom prst="rect">
            <a:avLst/>
          </a:prstGeom>
          <a:noFill/>
        </p:spPr>
        <p:txBody>
          <a:bodyPr wrap="square" rtlCol="0">
            <a:spAutoFit/>
          </a:bodyPr>
          <a:lstStyle/>
          <a:p>
            <a:r>
              <a:rPr lang="ja-JP" altLang="en-US" sz="1600" dirty="0" smtClean="0"/>
              <a:t>■部長公募の実施状況・成果</a:t>
            </a:r>
            <a:endParaRPr lang="ja-JP" alt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190" y="3428999"/>
            <a:ext cx="4358917" cy="264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845" y="3330151"/>
            <a:ext cx="4405897" cy="264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二等辺三角形 1"/>
          <p:cNvSpPr/>
          <p:nvPr/>
        </p:nvSpPr>
        <p:spPr>
          <a:xfrm rot="5400000">
            <a:off x="6341690" y="4797152"/>
            <a:ext cx="504056"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96328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203593377"/>
              </p:ext>
            </p:extLst>
          </p:nvPr>
        </p:nvGraphicFramePr>
        <p:xfrm>
          <a:off x="1115250" y="764704"/>
          <a:ext cx="7561206" cy="3816424"/>
        </p:xfrm>
        <a:graphic>
          <a:graphicData uri="http://schemas.openxmlformats.org/drawingml/2006/table">
            <a:tbl>
              <a:tblPr>
                <a:tableStyleId>{5C22544A-7EE6-4342-B048-85BDC9FD1C3A}</a:tableStyleId>
              </a:tblPr>
              <a:tblGrid>
                <a:gridCol w="360406">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792088">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689509">
                  <a:extLst>
                    <a:ext uri="{9D8B030D-6E8A-4147-A177-3AD203B41FA5}">
                      <a16:colId xmlns:a16="http://schemas.microsoft.com/office/drawing/2014/main" val="20007"/>
                    </a:ext>
                  </a:extLst>
                </a:gridCol>
                <a:gridCol w="693655">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554924">
                  <a:extLst>
                    <a:ext uri="{9D8B030D-6E8A-4147-A177-3AD203B41FA5}">
                      <a16:colId xmlns:a16="http://schemas.microsoft.com/office/drawing/2014/main" val="20010"/>
                    </a:ext>
                  </a:extLst>
                </a:gridCol>
                <a:gridCol w="485558">
                  <a:extLst>
                    <a:ext uri="{9D8B030D-6E8A-4147-A177-3AD203B41FA5}">
                      <a16:colId xmlns:a16="http://schemas.microsoft.com/office/drawing/2014/main" val="20011"/>
                    </a:ext>
                  </a:extLst>
                </a:gridCol>
                <a:gridCol w="1040482">
                  <a:extLst>
                    <a:ext uri="{9D8B030D-6E8A-4147-A177-3AD203B41FA5}">
                      <a16:colId xmlns:a16="http://schemas.microsoft.com/office/drawing/2014/main" val="20012"/>
                    </a:ext>
                  </a:extLst>
                </a:gridCol>
              </a:tblGrid>
              <a:tr h="2376264">
                <a:tc>
                  <a:txBody>
                    <a:bodyPr/>
                    <a:lstStyle/>
                    <a:p>
                      <a:r>
                        <a:rPr kumimoji="1" lang="ja-JP" altLang="en-US" sz="1200" dirty="0" smtClean="0">
                          <a:solidFill>
                            <a:schemeClr val="tx1"/>
                          </a:solidFill>
                        </a:rPr>
                        <a:t>▲</a:t>
                      </a:r>
                      <a:r>
                        <a:rPr kumimoji="1" lang="en-US" altLang="ja-JP" sz="1200" dirty="0" smtClean="0">
                          <a:solidFill>
                            <a:schemeClr val="tx1"/>
                          </a:solidFill>
                        </a:rPr>
                        <a:t>12</a:t>
                      </a:r>
                      <a:r>
                        <a:rPr kumimoji="1" lang="ja-JP" altLang="en-US" sz="1200" dirty="0" smtClean="0">
                          <a:solidFill>
                            <a:schemeClr val="tx1"/>
                          </a:solidFill>
                        </a:rPr>
                        <a:t>年</a:t>
                      </a:r>
                      <a:r>
                        <a:rPr kumimoji="1" lang="en-US" altLang="ja-JP" sz="1200" dirty="0" smtClean="0">
                          <a:solidFill>
                            <a:schemeClr val="tx1"/>
                          </a:solidFill>
                        </a:rPr>
                        <a:t>2</a:t>
                      </a:r>
                      <a:r>
                        <a:rPr kumimoji="1" lang="ja-JP" altLang="en-US" sz="1200" dirty="0" smtClean="0">
                          <a:solidFill>
                            <a:schemeClr val="tx1"/>
                          </a:solidFill>
                        </a:rPr>
                        <a:t>月　商工労働部長を公募</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804863" indent="-536575"/>
                      <a:r>
                        <a:rPr kumimoji="1" lang="ja-JP" altLang="en-US" sz="1200" dirty="0" smtClean="0">
                          <a:solidFill>
                            <a:schemeClr val="tx1"/>
                          </a:solidFill>
                        </a:rPr>
                        <a:t>△</a:t>
                      </a:r>
                      <a:r>
                        <a:rPr kumimoji="1" lang="en-US" altLang="ja-JP" sz="1200" dirty="0" smtClean="0">
                          <a:solidFill>
                            <a:schemeClr val="tx1"/>
                          </a:solidFill>
                        </a:rPr>
                        <a:t>12</a:t>
                      </a:r>
                      <a:r>
                        <a:rPr kumimoji="1" lang="ja-JP" altLang="en-US" sz="1200" dirty="0" smtClean="0">
                          <a:solidFill>
                            <a:schemeClr val="tx1"/>
                          </a:solidFill>
                        </a:rPr>
                        <a:t>年</a:t>
                      </a:r>
                      <a:r>
                        <a:rPr kumimoji="1" lang="en-US" altLang="ja-JP" sz="1200" dirty="0" smtClean="0">
                          <a:solidFill>
                            <a:schemeClr val="tx1"/>
                          </a:solidFill>
                        </a:rPr>
                        <a:t>3</a:t>
                      </a:r>
                      <a:r>
                        <a:rPr kumimoji="1" lang="ja-JP" altLang="en-US" sz="1200" dirty="0" smtClean="0">
                          <a:solidFill>
                            <a:schemeClr val="tx1"/>
                          </a:solidFill>
                        </a:rPr>
                        <a:t>月　職員基本条例制定</a:t>
                      </a:r>
                      <a:r>
                        <a:rPr kumimoji="1" lang="en-US" altLang="ja-JP" sz="1200" dirty="0" smtClean="0">
                          <a:solidFill>
                            <a:schemeClr val="tx1"/>
                          </a:solidFill>
                        </a:rPr>
                        <a:t/>
                      </a:r>
                      <a:br>
                        <a:rPr kumimoji="1" lang="en-US" altLang="ja-JP" sz="1200" dirty="0" smtClean="0">
                          <a:solidFill>
                            <a:schemeClr val="tx1"/>
                          </a:solidFill>
                        </a:rPr>
                      </a:br>
                      <a:r>
                        <a:rPr kumimoji="1" lang="ja-JP" altLang="en-US" sz="1200" dirty="0" smtClean="0">
                          <a:solidFill>
                            <a:schemeClr val="tx1"/>
                          </a:solidFill>
                        </a:rPr>
                        <a:t>⇒部長は原則公募（職員からの任用含む）に。</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200" dirty="0" smtClean="0">
                          <a:solidFill>
                            <a:schemeClr val="tx1"/>
                          </a:solidFill>
                        </a:rPr>
                        <a:t>▲</a:t>
                      </a:r>
                      <a:r>
                        <a:rPr kumimoji="1" lang="en-US" altLang="ja-JP" sz="1200" dirty="0" smtClean="0">
                          <a:solidFill>
                            <a:schemeClr val="tx1"/>
                          </a:solidFill>
                        </a:rPr>
                        <a:t>12</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　</a:t>
                      </a:r>
                      <a:endParaRPr kumimoji="1" lang="en-US" altLang="ja-JP" sz="1200" dirty="0" smtClean="0">
                        <a:solidFill>
                          <a:schemeClr val="tx1"/>
                        </a:solidFill>
                      </a:endParaRPr>
                    </a:p>
                    <a:p>
                      <a:pPr marL="182563" indent="0">
                        <a:tabLst>
                          <a:tab pos="92075" algn="l"/>
                        </a:tabLst>
                      </a:pPr>
                      <a:r>
                        <a:rPr kumimoji="1" lang="ja-JP" altLang="en-US" sz="1200" dirty="0" smtClean="0">
                          <a:solidFill>
                            <a:schemeClr val="tx1"/>
                          </a:solidFill>
                        </a:rPr>
                        <a:t>商工労働部長就任（任期</a:t>
                      </a:r>
                      <a:r>
                        <a:rPr kumimoji="1" lang="en-US" altLang="ja-JP" sz="1200" dirty="0" smtClean="0">
                          <a:solidFill>
                            <a:schemeClr val="tx1"/>
                          </a:solidFill>
                        </a:rPr>
                        <a:t>3</a:t>
                      </a:r>
                      <a:r>
                        <a:rPr kumimoji="1" lang="ja-JP" altLang="en-US" sz="1200" dirty="0" smtClean="0">
                          <a:solidFill>
                            <a:schemeClr val="tx1"/>
                          </a:solidFill>
                        </a:rPr>
                        <a:t>年）</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kumimoji="1" lang="ja-JP" altLang="en-US" sz="1200" dirty="0" smtClean="0">
                          <a:solidFill>
                            <a:schemeClr val="tx1"/>
                          </a:solidFill>
                        </a:rPr>
                        <a:t>▲</a:t>
                      </a:r>
                      <a:r>
                        <a:rPr kumimoji="1" lang="en-US" altLang="ja-JP" sz="1200" dirty="0" smtClean="0">
                          <a:solidFill>
                            <a:schemeClr val="tx1"/>
                          </a:solidFill>
                        </a:rPr>
                        <a:t>12</a:t>
                      </a:r>
                      <a:r>
                        <a:rPr kumimoji="1" lang="ja-JP" altLang="en-US" sz="1200" dirty="0" smtClean="0">
                          <a:solidFill>
                            <a:schemeClr val="tx1"/>
                          </a:solidFill>
                        </a:rPr>
                        <a:t>年</a:t>
                      </a:r>
                      <a:r>
                        <a:rPr kumimoji="1" lang="en-US" altLang="ja-JP" sz="1200" dirty="0" smtClean="0">
                          <a:solidFill>
                            <a:schemeClr val="tx1"/>
                          </a:solidFill>
                        </a:rPr>
                        <a:t>11</a:t>
                      </a:r>
                      <a:r>
                        <a:rPr kumimoji="1" lang="ja-JP" altLang="en-US" sz="1200" dirty="0" smtClean="0">
                          <a:solidFill>
                            <a:schemeClr val="tx1"/>
                          </a:solidFill>
                        </a:rPr>
                        <a:t>月　福祉部長を公募</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2563" indent="0"/>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200" dirty="0" smtClean="0">
                          <a:solidFill>
                            <a:schemeClr val="tx1"/>
                          </a:solidFill>
                        </a:rPr>
                        <a:t>▲</a:t>
                      </a:r>
                      <a:r>
                        <a:rPr kumimoji="1" lang="en-US" altLang="ja-JP" sz="1200" dirty="0" smtClean="0">
                          <a:solidFill>
                            <a:schemeClr val="tx1"/>
                          </a:solidFill>
                        </a:rPr>
                        <a:t>13</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　福祉部長就任</a:t>
                      </a:r>
                      <a:endParaRPr kumimoji="1" lang="en-US" altLang="ja-JP" sz="1200" dirty="0" smtClean="0">
                        <a:solidFill>
                          <a:schemeClr val="tx1"/>
                        </a:solidFill>
                      </a:endParaRPr>
                    </a:p>
                    <a:p>
                      <a:pPr marL="901700" indent="0"/>
                      <a:r>
                        <a:rPr kumimoji="1" lang="ja-JP" altLang="en-US" sz="1200" dirty="0" smtClean="0">
                          <a:solidFill>
                            <a:schemeClr val="tx1"/>
                          </a:solidFill>
                        </a:rPr>
                        <a:t>（任期</a:t>
                      </a:r>
                      <a:r>
                        <a:rPr kumimoji="1" lang="en-US" altLang="ja-JP" sz="1200" dirty="0" smtClean="0">
                          <a:solidFill>
                            <a:schemeClr val="tx1"/>
                          </a:solidFill>
                        </a:rPr>
                        <a:t>3</a:t>
                      </a:r>
                      <a:r>
                        <a:rPr kumimoji="1" lang="ja-JP" altLang="en-US" sz="1200" dirty="0" smtClean="0">
                          <a:solidFill>
                            <a:schemeClr val="tx1"/>
                          </a:solidFill>
                        </a:rPr>
                        <a:t>年）</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901700" indent="-901700"/>
                      <a:r>
                        <a:rPr kumimoji="1" lang="ja-JP" altLang="en-US" sz="1200" dirty="0" smtClean="0">
                          <a:solidFill>
                            <a:schemeClr val="tx1"/>
                          </a:solidFill>
                        </a:rPr>
                        <a:t>▲</a:t>
                      </a:r>
                      <a:r>
                        <a:rPr kumimoji="1" lang="en-US" altLang="ja-JP" sz="1200" dirty="0" smtClean="0">
                          <a:solidFill>
                            <a:schemeClr val="tx1"/>
                          </a:solidFill>
                        </a:rPr>
                        <a:t>13</a:t>
                      </a:r>
                      <a:r>
                        <a:rPr kumimoji="1" lang="ja-JP" altLang="en-US" sz="1200" dirty="0" smtClean="0">
                          <a:solidFill>
                            <a:schemeClr val="tx1"/>
                          </a:solidFill>
                        </a:rPr>
                        <a:t>年</a:t>
                      </a:r>
                      <a:r>
                        <a:rPr kumimoji="1" lang="en-US" altLang="ja-JP" sz="1200" dirty="0" smtClean="0">
                          <a:solidFill>
                            <a:schemeClr val="tx1"/>
                          </a:solidFill>
                        </a:rPr>
                        <a:t>11</a:t>
                      </a:r>
                      <a:r>
                        <a:rPr kumimoji="1" lang="ja-JP" altLang="en-US" sz="1200" dirty="0" smtClean="0">
                          <a:solidFill>
                            <a:schemeClr val="tx1"/>
                          </a:solidFill>
                        </a:rPr>
                        <a:t>月　健康医療部長、</a:t>
                      </a:r>
                      <a:r>
                        <a:rPr kumimoji="1" lang="en-US" altLang="ja-JP" sz="1200" dirty="0" smtClean="0">
                          <a:solidFill>
                            <a:schemeClr val="tx1"/>
                          </a:solidFill>
                        </a:rPr>
                        <a:t/>
                      </a:r>
                      <a:br>
                        <a:rPr kumimoji="1" lang="en-US" altLang="ja-JP" sz="1200" dirty="0" smtClean="0">
                          <a:solidFill>
                            <a:schemeClr val="tx1"/>
                          </a:solidFill>
                        </a:rPr>
                      </a:br>
                      <a:r>
                        <a:rPr kumimoji="1" lang="ja-JP" altLang="en-US" sz="1200" dirty="0" smtClean="0">
                          <a:solidFill>
                            <a:schemeClr val="tx1"/>
                          </a:solidFill>
                        </a:rPr>
                        <a:t>住宅まちづくり部長を公募</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2563" indent="0"/>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901700" indent="-633413"/>
                      <a:r>
                        <a:rPr kumimoji="1" lang="ja-JP" altLang="en-US" sz="1200" dirty="0" smtClean="0">
                          <a:solidFill>
                            <a:schemeClr val="tx1"/>
                          </a:solidFill>
                        </a:rPr>
                        <a:t>△</a:t>
                      </a:r>
                      <a:r>
                        <a:rPr kumimoji="1" lang="en-US" altLang="ja-JP" sz="1200" dirty="0" smtClean="0">
                          <a:solidFill>
                            <a:schemeClr val="tx1"/>
                          </a:solidFill>
                        </a:rPr>
                        <a:t>13</a:t>
                      </a:r>
                      <a:r>
                        <a:rPr kumimoji="1" lang="ja-JP" altLang="en-US" sz="1200" dirty="0" smtClean="0">
                          <a:solidFill>
                            <a:schemeClr val="tx1"/>
                          </a:solidFill>
                        </a:rPr>
                        <a:t>年</a:t>
                      </a:r>
                      <a:r>
                        <a:rPr kumimoji="1" lang="en-US" altLang="ja-JP" sz="1200" dirty="0" smtClean="0">
                          <a:solidFill>
                            <a:schemeClr val="tx1"/>
                          </a:solidFill>
                        </a:rPr>
                        <a:t>12</a:t>
                      </a:r>
                      <a:r>
                        <a:rPr kumimoji="1" lang="ja-JP" altLang="en-US" sz="1200" dirty="0" smtClean="0">
                          <a:solidFill>
                            <a:schemeClr val="tx1"/>
                          </a:solidFill>
                        </a:rPr>
                        <a:t>月　商工労働部長による不祥事発生</a:t>
                      </a:r>
                      <a:endParaRPr kumimoji="1" lang="ja-JP" altLang="en-US" sz="1200" dirty="0">
                        <a:solidFill>
                          <a:schemeClr val="tx1"/>
                        </a:solidFill>
                      </a:endParaRPr>
                    </a:p>
                    <a:p>
                      <a:pPr marL="1438275" indent="0" defTabSz="1438275"/>
                      <a:r>
                        <a:rPr kumimoji="1" lang="zh-TW" altLang="en-US" sz="1200" dirty="0" smtClean="0">
                          <a:solidFill>
                            <a:schemeClr val="tx1"/>
                          </a:solidFill>
                          <a:latin typeface="ＭＳ Ｐゴシック" panose="020B0600070205080204" pitchFamily="50" charset="-128"/>
                          <a:ea typeface="ＭＳ Ｐゴシック" panose="020B0600070205080204" pitchFamily="50" charset="-128"/>
                        </a:rPr>
                        <a:t>懲戒処分</a:t>
                      </a:r>
                      <a:r>
                        <a:rPr kumimoji="1" lang="en-US" altLang="zh-TW" sz="1200" dirty="0" smtClean="0">
                          <a:solidFill>
                            <a:schemeClr val="tx1"/>
                          </a:solidFill>
                          <a:latin typeface="ＭＳ Ｐゴシック" panose="020B0600070205080204" pitchFamily="50" charset="-128"/>
                          <a:ea typeface="ＭＳ Ｐゴシック" panose="020B0600070205080204" pitchFamily="50" charset="-128"/>
                        </a:rPr>
                        <a:t>(</a:t>
                      </a:r>
                      <a:r>
                        <a:rPr kumimoji="1" lang="zh-TW" altLang="en-US" sz="1200" dirty="0" smtClean="0">
                          <a:solidFill>
                            <a:schemeClr val="tx1"/>
                          </a:solidFill>
                          <a:latin typeface="ＭＳ Ｐゴシック" panose="020B0600070205080204" pitchFamily="50" charset="-128"/>
                          <a:ea typeface="ＭＳ Ｐゴシック" panose="020B0600070205080204" pitchFamily="50" charset="-128"/>
                        </a:rPr>
                        <a:t>減給</a:t>
                      </a:r>
                      <a:r>
                        <a:rPr kumimoji="1" lang="en-US" altLang="zh-TW" sz="1200" dirty="0" smtClean="0">
                          <a:solidFill>
                            <a:schemeClr val="tx1"/>
                          </a:solidFill>
                          <a:latin typeface="ＭＳ Ｐゴシック" panose="020B0600070205080204" pitchFamily="50" charset="-128"/>
                          <a:ea typeface="ＭＳ Ｐゴシック" panose="020B0600070205080204" pitchFamily="50" charset="-128"/>
                        </a:rPr>
                        <a:t>6</a:t>
                      </a:r>
                      <a:r>
                        <a:rPr kumimoji="1" lang="zh-TW" altLang="en-US" sz="1200" dirty="0" smtClean="0">
                          <a:solidFill>
                            <a:schemeClr val="tx1"/>
                          </a:solidFill>
                          <a:latin typeface="ＭＳ Ｐゴシック" panose="020B0600070205080204" pitchFamily="50" charset="-128"/>
                          <a:ea typeface="ＭＳ Ｐゴシック" panose="020B0600070205080204" pitchFamily="50" charset="-128"/>
                        </a:rPr>
                        <a:t>月</a:t>
                      </a:r>
                      <a:r>
                        <a:rPr kumimoji="1" lang="en-US" altLang="zh-TW" sz="1200" dirty="0" smtClean="0">
                          <a:solidFill>
                            <a:schemeClr val="tx1"/>
                          </a:solidFill>
                          <a:latin typeface="ＭＳ Ｐゴシック" panose="020B0600070205080204" pitchFamily="50" charset="-128"/>
                          <a:ea typeface="ＭＳ Ｐゴシック" panose="020B0600070205080204" pitchFamily="50" charset="-128"/>
                        </a:rPr>
                        <a:t>)→</a:t>
                      </a:r>
                      <a:r>
                        <a:rPr kumimoji="1" lang="zh-TW" altLang="en-US" sz="1200" dirty="0" smtClean="0">
                          <a:solidFill>
                            <a:schemeClr val="tx1"/>
                          </a:solidFill>
                          <a:latin typeface="ＭＳ Ｐゴシック" panose="020B0600070205080204" pitchFamily="50" charset="-128"/>
                          <a:ea typeface="ＭＳ Ｐゴシック" panose="020B0600070205080204" pitchFamily="50" charset="-128"/>
                        </a:rPr>
                        <a:t>自主退職</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a:txBody>
                  <a:tcPr vert="eaVert">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dirty="0">
                        <a:solidFill>
                          <a:schemeClr val="tx1"/>
                        </a:solidFill>
                      </a:endParaRPr>
                    </a:p>
                  </a:txBody>
                  <a:tcPr vert="eaVert">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kumimoji="1" lang="ja-JP" altLang="en-US" sz="1200" dirty="0" smtClean="0">
                          <a:solidFill>
                            <a:schemeClr val="tx1"/>
                          </a:solidFill>
                        </a:rPr>
                        <a:t>▲</a:t>
                      </a:r>
                      <a:r>
                        <a:rPr kumimoji="1" lang="en-US" altLang="ja-JP" sz="1200" dirty="0" smtClean="0">
                          <a:solidFill>
                            <a:schemeClr val="tx1"/>
                          </a:solidFill>
                        </a:rPr>
                        <a:t>14</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　</a:t>
                      </a:r>
                      <a:endParaRPr kumimoji="1" lang="en-US" altLang="ja-JP" sz="1200" dirty="0" smtClean="0">
                        <a:solidFill>
                          <a:schemeClr val="tx1"/>
                        </a:solidFill>
                      </a:endParaRPr>
                    </a:p>
                    <a:p>
                      <a:pPr marL="182563" indent="0"/>
                      <a:r>
                        <a:rPr kumimoji="1" lang="ja-JP" altLang="en-US" sz="1200" dirty="0" smtClean="0">
                          <a:solidFill>
                            <a:schemeClr val="tx1"/>
                          </a:solidFill>
                        </a:rPr>
                        <a:t>健康医療部長就任（任期</a:t>
                      </a:r>
                      <a:r>
                        <a:rPr kumimoji="1" lang="en-US" altLang="ja-JP" sz="1200" dirty="0" smtClean="0">
                          <a:solidFill>
                            <a:schemeClr val="tx1"/>
                          </a:solidFill>
                        </a:rPr>
                        <a:t>3</a:t>
                      </a:r>
                      <a:r>
                        <a:rPr kumimoji="1" lang="ja-JP" altLang="en-US" sz="1200" dirty="0" smtClean="0">
                          <a:solidFill>
                            <a:schemeClr val="tx1"/>
                          </a:solidFill>
                        </a:rPr>
                        <a:t>年）</a:t>
                      </a:r>
                      <a:r>
                        <a:rPr kumimoji="1" lang="en-US" altLang="ja-JP" sz="1200" dirty="0" smtClean="0">
                          <a:solidFill>
                            <a:schemeClr val="tx1"/>
                          </a:solidFill>
                        </a:rPr>
                        <a:t/>
                      </a:r>
                      <a:br>
                        <a:rPr kumimoji="1" lang="en-US" altLang="ja-JP" sz="1200" dirty="0" smtClean="0">
                          <a:solidFill>
                            <a:schemeClr val="tx1"/>
                          </a:solidFill>
                        </a:rPr>
                      </a:br>
                      <a:endParaRPr kumimoji="1" lang="en-US" altLang="ja-JP" sz="1200" dirty="0" smtClean="0">
                        <a:solidFill>
                          <a:schemeClr val="tx1"/>
                        </a:solidFill>
                      </a:endParaRPr>
                    </a:p>
                    <a:p>
                      <a:pPr marL="182563" indent="0"/>
                      <a:r>
                        <a:rPr kumimoji="1" lang="ja-JP" altLang="en-US" sz="1200" dirty="0" smtClean="0">
                          <a:solidFill>
                            <a:schemeClr val="tx1"/>
                          </a:solidFill>
                        </a:rPr>
                        <a:t>住宅まちづくり部長就任（任期</a:t>
                      </a:r>
                      <a:r>
                        <a:rPr kumimoji="1" lang="en-US" altLang="ja-JP" sz="1200" dirty="0" smtClean="0">
                          <a:solidFill>
                            <a:schemeClr val="tx1"/>
                          </a:solidFill>
                        </a:rPr>
                        <a:t>3</a:t>
                      </a:r>
                      <a:r>
                        <a:rPr kumimoji="1" lang="ja-JP" altLang="en-US" sz="1200" dirty="0" smtClean="0">
                          <a:solidFill>
                            <a:schemeClr val="tx1"/>
                          </a:solidFill>
                        </a:rPr>
                        <a:t>年）</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440160">
                <a:tc>
                  <a:txBody>
                    <a:bodyPr/>
                    <a:lstStyle/>
                    <a:p>
                      <a:r>
                        <a:rPr kumimoji="1" lang="ja-JP" altLang="en-US" sz="1200" dirty="0" smtClean="0">
                          <a:solidFill>
                            <a:schemeClr val="tx1"/>
                          </a:solidFill>
                        </a:rPr>
                        <a:t>（庁外の者のみ対象）</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a:txBody>
                    <a:bodyPr/>
                    <a:lstStyle/>
                    <a:p>
                      <a:r>
                        <a:rPr kumimoji="1" lang="ja-JP" altLang="en-US" sz="1200" dirty="0" smtClean="0">
                          <a:solidFill>
                            <a:schemeClr val="tx1"/>
                          </a:solidFill>
                        </a:rPr>
                        <a:t>元　雇用・能力開発機構常勤理事等</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en-US" altLang="ja-JP" sz="1200" dirty="0" smtClean="0">
                        <a:solidFill>
                          <a:schemeClr val="tx1"/>
                        </a:solidFill>
                      </a:endParaRPr>
                    </a:p>
                    <a:p>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kumimoji="1" lang="ja-JP" altLang="en-US" sz="1200" dirty="0" smtClean="0">
                          <a:solidFill>
                            <a:schemeClr val="tx1"/>
                          </a:solidFill>
                        </a:rPr>
                        <a:t>職員基本条例に基づく公募</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200" dirty="0" smtClean="0">
                          <a:solidFill>
                            <a:schemeClr val="tx1"/>
                          </a:solidFill>
                        </a:rPr>
                        <a:t>府職員</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kumimoji="1" lang="ja-JP" altLang="en-US" sz="1200" dirty="0" smtClean="0">
                          <a:solidFill>
                            <a:schemeClr val="tx1"/>
                          </a:solidFill>
                        </a:rPr>
                        <a:t>職員基本条例に基づく公募</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a:txBody>
                  <a:tcPr vert="eaVert">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a:p>
                  </a:txBody>
                  <a:tcPr vert="eaVert">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kumimoji="1" lang="en-US" altLang="ja-JP" sz="1200" dirty="0" smtClean="0">
                        <a:solidFill>
                          <a:schemeClr val="tx1"/>
                        </a:solidFill>
                      </a:endParaRPr>
                    </a:p>
                    <a:p>
                      <a:r>
                        <a:rPr kumimoji="1" lang="ja-JP" altLang="en-US" sz="1200" dirty="0" smtClean="0">
                          <a:solidFill>
                            <a:schemeClr val="tx1"/>
                          </a:solidFill>
                        </a:rPr>
                        <a:t>元厚生労働省職員</a:t>
                      </a:r>
                      <a:endParaRPr kumimoji="1" lang="en-US" altLang="ja-JP" sz="1200" dirty="0" smtClean="0">
                        <a:solidFill>
                          <a:schemeClr val="tx1"/>
                        </a:solidFill>
                      </a:endParaRPr>
                    </a:p>
                    <a:p>
                      <a:r>
                        <a:rPr kumimoji="1" lang="ja-JP" altLang="en-US" sz="1200" dirty="0" smtClean="0">
                          <a:solidFill>
                            <a:schemeClr val="tx1"/>
                          </a:solidFill>
                        </a:rPr>
                        <a:t>府職員</a:t>
                      </a:r>
                      <a:endParaRPr kumimoji="1" lang="ja-JP" altLang="en-US" sz="1200" dirty="0">
                        <a:solidFill>
                          <a:schemeClr val="tx1"/>
                        </a:solidFill>
                      </a:endParaRPr>
                    </a:p>
                  </a:txBody>
                  <a:tcPr vert="eaVert">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3" name="テキスト ボックス 2"/>
          <p:cNvSpPr txBox="1"/>
          <p:nvPr/>
        </p:nvSpPr>
        <p:spPr>
          <a:xfrm>
            <a:off x="200708" y="137945"/>
            <a:ext cx="6264696" cy="338554"/>
          </a:xfrm>
          <a:prstGeom prst="rect">
            <a:avLst/>
          </a:prstGeom>
          <a:noFill/>
        </p:spPr>
        <p:txBody>
          <a:bodyPr wrap="square" rtlCol="0">
            <a:spAutoFit/>
          </a:bodyPr>
          <a:lstStyle/>
          <a:p>
            <a:r>
              <a:rPr lang="ja-JP" altLang="en-US" sz="1600" dirty="0" smtClean="0"/>
              <a:t>■部長公募の実施経過</a:t>
            </a:r>
            <a:endParaRPr lang="ja-JP" altLang="en-US" sz="1600" dirty="0"/>
          </a:p>
        </p:txBody>
      </p:sp>
      <p:sp>
        <p:nvSpPr>
          <p:cNvPr id="5" name="テキスト ボックス 4"/>
          <p:cNvSpPr txBox="1"/>
          <p:nvPr/>
        </p:nvSpPr>
        <p:spPr>
          <a:xfrm>
            <a:off x="235568" y="4598228"/>
            <a:ext cx="6048672" cy="338554"/>
          </a:xfrm>
          <a:prstGeom prst="rect">
            <a:avLst/>
          </a:prstGeom>
          <a:noFill/>
        </p:spPr>
        <p:txBody>
          <a:bodyPr wrap="square" rtlCol="0">
            <a:spAutoFit/>
          </a:bodyPr>
          <a:lstStyle/>
          <a:p>
            <a:r>
              <a:rPr lang="ja-JP" altLang="en-US" sz="1600" dirty="0" smtClean="0"/>
              <a:t>■選考経過</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2545320870"/>
              </p:ext>
            </p:extLst>
          </p:nvPr>
        </p:nvGraphicFramePr>
        <p:xfrm>
          <a:off x="466822" y="4921527"/>
          <a:ext cx="8190654" cy="1879600"/>
        </p:xfrm>
        <a:graphic>
          <a:graphicData uri="http://schemas.openxmlformats.org/drawingml/2006/table">
            <a:tbl>
              <a:tblPr firstRow="1" bandRow="1">
                <a:tableStyleId>{5C22544A-7EE6-4342-B048-85BDC9FD1C3A}</a:tableStyleId>
              </a:tblPr>
              <a:tblGrid>
                <a:gridCol w="594924">
                  <a:extLst>
                    <a:ext uri="{9D8B030D-6E8A-4147-A177-3AD203B41FA5}">
                      <a16:colId xmlns:a16="http://schemas.microsoft.com/office/drawing/2014/main" val="20000"/>
                    </a:ext>
                  </a:extLst>
                </a:gridCol>
                <a:gridCol w="2068950">
                  <a:extLst>
                    <a:ext uri="{9D8B030D-6E8A-4147-A177-3AD203B41FA5}">
                      <a16:colId xmlns:a16="http://schemas.microsoft.com/office/drawing/2014/main" val="20001"/>
                    </a:ext>
                  </a:extLst>
                </a:gridCol>
                <a:gridCol w="1937930">
                  <a:extLst>
                    <a:ext uri="{9D8B030D-6E8A-4147-A177-3AD203B41FA5}">
                      <a16:colId xmlns:a16="http://schemas.microsoft.com/office/drawing/2014/main" val="20002"/>
                    </a:ext>
                  </a:extLst>
                </a:gridCol>
                <a:gridCol w="1794425">
                  <a:extLst>
                    <a:ext uri="{9D8B030D-6E8A-4147-A177-3AD203B41FA5}">
                      <a16:colId xmlns:a16="http://schemas.microsoft.com/office/drawing/2014/main" val="20003"/>
                    </a:ext>
                  </a:extLst>
                </a:gridCol>
                <a:gridCol w="1794425">
                  <a:extLst>
                    <a:ext uri="{9D8B030D-6E8A-4147-A177-3AD203B41FA5}">
                      <a16:colId xmlns:a16="http://schemas.microsoft.com/office/drawing/2014/main" val="20004"/>
                    </a:ext>
                  </a:extLst>
                </a:gridCol>
              </a:tblGrid>
              <a:tr h="370840">
                <a:tc>
                  <a:txBody>
                    <a:bodyPr/>
                    <a:lstStyle/>
                    <a:p>
                      <a:pPr algn="ctr"/>
                      <a:endParaRPr kumimoji="1" lang="ja-JP" altLang="en-US" sz="1600" dirty="0"/>
                    </a:p>
                  </a:txBody>
                  <a:tcPr/>
                </a:tc>
                <a:tc>
                  <a:txBody>
                    <a:bodyPr/>
                    <a:lstStyle/>
                    <a:p>
                      <a:pPr algn="ctr"/>
                      <a:r>
                        <a:rPr kumimoji="1" lang="ja-JP" altLang="en-US" sz="1600" dirty="0" smtClean="0">
                          <a:solidFill>
                            <a:schemeClr val="tx1"/>
                          </a:solidFill>
                        </a:rPr>
                        <a:t>商工労働部長</a:t>
                      </a:r>
                      <a:endParaRPr kumimoji="1" lang="ja-JP" altLang="en-US" sz="1600" dirty="0">
                        <a:solidFill>
                          <a:schemeClr val="tx1"/>
                        </a:solidFill>
                      </a:endParaRPr>
                    </a:p>
                  </a:txBody>
                  <a:tcPr/>
                </a:tc>
                <a:tc>
                  <a:txBody>
                    <a:bodyPr/>
                    <a:lstStyle/>
                    <a:p>
                      <a:pPr algn="ctr"/>
                      <a:r>
                        <a:rPr kumimoji="1" lang="ja-JP" altLang="en-US" sz="1600" dirty="0" smtClean="0"/>
                        <a:t>福祉部長</a:t>
                      </a:r>
                      <a:endParaRPr kumimoji="1" lang="ja-JP" altLang="en-US" sz="1600" dirty="0"/>
                    </a:p>
                  </a:txBody>
                  <a:tcPr/>
                </a:tc>
                <a:tc>
                  <a:txBody>
                    <a:bodyPr/>
                    <a:lstStyle/>
                    <a:p>
                      <a:pPr algn="ctr"/>
                      <a:r>
                        <a:rPr kumimoji="1" lang="ja-JP" altLang="en-US" sz="1600" dirty="0" smtClean="0"/>
                        <a:t>健康医療部長</a:t>
                      </a:r>
                      <a:endParaRPr kumimoji="1" lang="ja-JP" altLang="en-US" sz="1600" dirty="0"/>
                    </a:p>
                  </a:txBody>
                  <a:tcPr/>
                </a:tc>
                <a:tc>
                  <a:txBody>
                    <a:bodyPr/>
                    <a:lstStyle/>
                    <a:p>
                      <a:pPr algn="ctr"/>
                      <a:r>
                        <a:rPr kumimoji="1" lang="ja-JP" altLang="en-US" sz="1400" dirty="0" smtClean="0"/>
                        <a:t>住宅まちづくり部長</a:t>
                      </a:r>
                      <a:endParaRPr kumimoji="1" lang="ja-JP" altLang="en-US" sz="1400"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１次</a:t>
                      </a:r>
                    </a:p>
                  </a:txBody>
                  <a:tcPr/>
                </a:tc>
                <a:tc>
                  <a:txBody>
                    <a:bodyPr/>
                    <a:lstStyle/>
                    <a:p>
                      <a:pPr algn="ctr"/>
                      <a:r>
                        <a:rPr kumimoji="1" lang="ja-JP" altLang="en-US" sz="1200" dirty="0" smtClean="0">
                          <a:solidFill>
                            <a:schemeClr val="tx1"/>
                          </a:solidFill>
                        </a:rPr>
                        <a:t>１３名</a:t>
                      </a:r>
                      <a:r>
                        <a:rPr kumimoji="1" lang="ja-JP" altLang="en-US" sz="1200" baseline="0" dirty="0" smtClean="0">
                          <a:solidFill>
                            <a:schemeClr val="tx1"/>
                          </a:solidFill>
                        </a:rPr>
                        <a:t>　</a:t>
                      </a:r>
                      <a:endParaRPr kumimoji="1" lang="ja-JP" altLang="en-US" sz="1200" dirty="0">
                        <a:solidFill>
                          <a:schemeClr val="tx1"/>
                        </a:solidFill>
                      </a:endParaRPr>
                    </a:p>
                  </a:txBody>
                  <a:tcPr/>
                </a:tc>
                <a:tc>
                  <a:txBody>
                    <a:bodyPr/>
                    <a:lstStyle/>
                    <a:p>
                      <a:pPr algn="ctr"/>
                      <a:r>
                        <a:rPr kumimoji="1" lang="ja-JP" altLang="en-US" sz="1200" dirty="0" smtClean="0">
                          <a:solidFill>
                            <a:schemeClr val="tx1"/>
                          </a:solidFill>
                        </a:rPr>
                        <a:t>３０名</a:t>
                      </a:r>
                      <a:r>
                        <a:rPr kumimoji="1" lang="ja-JP" altLang="en-US" sz="1200" baseline="0" dirty="0" smtClean="0">
                          <a:solidFill>
                            <a:schemeClr val="tx1"/>
                          </a:solidFill>
                        </a:rPr>
                        <a:t>　</a:t>
                      </a:r>
                      <a:r>
                        <a:rPr kumimoji="1" lang="ja-JP" altLang="en-US" sz="1200" dirty="0" smtClean="0">
                          <a:solidFill>
                            <a:schemeClr val="tx1"/>
                          </a:solidFill>
                        </a:rPr>
                        <a:t>（うち府職員</a:t>
                      </a:r>
                      <a:r>
                        <a:rPr kumimoji="1" lang="en-US" altLang="ja-JP" sz="1200" dirty="0" smtClean="0">
                          <a:solidFill>
                            <a:schemeClr val="tx1"/>
                          </a:solidFill>
                        </a:rPr>
                        <a:t>2</a:t>
                      </a:r>
                      <a:r>
                        <a:rPr kumimoji="1" lang="ja-JP" altLang="en-US" sz="1200" dirty="0" smtClean="0">
                          <a:solidFill>
                            <a:schemeClr val="tx1"/>
                          </a:solidFill>
                        </a:rPr>
                        <a:t>名）</a:t>
                      </a:r>
                      <a:endParaRPr kumimoji="1" lang="ja-JP" altLang="en-US" sz="1200" dirty="0">
                        <a:solidFill>
                          <a:schemeClr val="tx1"/>
                        </a:solidFill>
                      </a:endParaRPr>
                    </a:p>
                  </a:txBody>
                  <a:tcPr/>
                </a:tc>
                <a:tc>
                  <a:txBody>
                    <a:bodyPr/>
                    <a:lstStyle/>
                    <a:p>
                      <a:pPr algn="ctr"/>
                      <a:r>
                        <a:rPr kumimoji="1" lang="ja-JP" altLang="en-US" sz="1200" dirty="0" smtClean="0">
                          <a:solidFill>
                            <a:schemeClr val="tx1"/>
                          </a:solidFill>
                        </a:rPr>
                        <a:t>２名　（うち府職員</a:t>
                      </a:r>
                      <a:r>
                        <a:rPr kumimoji="1" lang="en-US" altLang="ja-JP" sz="1200" dirty="0" smtClean="0">
                          <a:solidFill>
                            <a:schemeClr val="tx1"/>
                          </a:solidFill>
                        </a:rPr>
                        <a:t>1</a:t>
                      </a:r>
                      <a:r>
                        <a:rPr kumimoji="1" lang="ja-JP" altLang="en-US" sz="1200" dirty="0" smtClean="0">
                          <a:solidFill>
                            <a:schemeClr val="tx1"/>
                          </a:solidFill>
                        </a:rPr>
                        <a:t>名）</a:t>
                      </a:r>
                      <a:endParaRPr kumimoji="1" lang="ja-JP" altLang="en-US" sz="1200" dirty="0">
                        <a:solidFill>
                          <a:schemeClr val="tx1"/>
                        </a:solidFill>
                      </a:endParaRPr>
                    </a:p>
                  </a:txBody>
                  <a:tcPr/>
                </a:tc>
                <a:tc>
                  <a:txBody>
                    <a:bodyPr/>
                    <a:lstStyle/>
                    <a:p>
                      <a:pPr algn="ctr"/>
                      <a:r>
                        <a:rPr kumimoji="1" lang="ja-JP" altLang="en-US" sz="1200" dirty="0" smtClean="0">
                          <a:solidFill>
                            <a:schemeClr val="tx1"/>
                          </a:solidFill>
                        </a:rPr>
                        <a:t>１１名　（うち府職員</a:t>
                      </a:r>
                      <a:r>
                        <a:rPr kumimoji="1" lang="en-US" altLang="ja-JP" sz="1200" dirty="0" smtClean="0">
                          <a:solidFill>
                            <a:schemeClr val="tx1"/>
                          </a:solidFill>
                        </a:rPr>
                        <a:t>3</a:t>
                      </a:r>
                      <a:r>
                        <a:rPr kumimoji="1" lang="ja-JP" altLang="en-US" sz="1200" dirty="0" smtClean="0">
                          <a:solidFill>
                            <a:schemeClr val="tx1"/>
                          </a:solidFill>
                        </a:rPr>
                        <a:t>名）</a:t>
                      </a:r>
                      <a:endParaRPr kumimoji="1" lang="ja-JP" altLang="en-US" sz="1200" dirty="0">
                        <a:solidFill>
                          <a:schemeClr val="tx1"/>
                        </a:solidFill>
                      </a:endParaRPr>
                    </a:p>
                  </a:txBody>
                  <a:tcPr/>
                </a:tc>
                <a:extLst>
                  <a:ext uri="{0D108BD9-81ED-4DB2-BD59-A6C34878D82A}">
                    <a16:rowId xmlns:a16="http://schemas.microsoft.com/office/drawing/2014/main" val="10001"/>
                  </a:ext>
                </a:extLst>
              </a:tr>
              <a:tr h="370840">
                <a:tc>
                  <a:txBody>
                    <a:bodyPr/>
                    <a:lstStyle/>
                    <a:p>
                      <a:pPr algn="ctr"/>
                      <a:r>
                        <a:rPr kumimoji="1" lang="ja-JP" altLang="en-US" sz="1200" dirty="0" smtClean="0">
                          <a:solidFill>
                            <a:schemeClr val="tx1"/>
                          </a:solidFill>
                        </a:rPr>
                        <a:t>２次</a:t>
                      </a:r>
                      <a:endParaRPr kumimoji="1" lang="ja-JP" altLang="en-US" sz="1200" dirty="0">
                        <a:solidFill>
                          <a:schemeClr val="tx1"/>
                        </a:solidFill>
                      </a:endParaRPr>
                    </a:p>
                  </a:txBody>
                  <a:tcPr/>
                </a:tc>
                <a:tc>
                  <a:txBody>
                    <a:bodyPr/>
                    <a:lstStyle/>
                    <a:p>
                      <a:pPr algn="ctr"/>
                      <a:r>
                        <a:rPr kumimoji="1" lang="ja-JP" altLang="en-US" sz="1200" dirty="0" smtClean="0">
                          <a:solidFill>
                            <a:schemeClr val="tx1"/>
                          </a:solidFill>
                        </a:rPr>
                        <a:t>８名</a:t>
                      </a:r>
                      <a:r>
                        <a:rPr kumimoji="1" lang="ja-JP" altLang="en-US" sz="1200" baseline="0" dirty="0" smtClean="0">
                          <a:solidFill>
                            <a:schemeClr val="tx1"/>
                          </a:solidFill>
                        </a:rPr>
                        <a:t>　</a:t>
                      </a:r>
                      <a:endParaRPr kumimoji="1" lang="ja-JP" altLang="en-US" sz="1200" dirty="0">
                        <a:solidFill>
                          <a:schemeClr val="tx1"/>
                        </a:solidFill>
                      </a:endParaRPr>
                    </a:p>
                  </a:txBody>
                  <a:tcPr/>
                </a:tc>
                <a:tc>
                  <a:txBody>
                    <a:bodyPr/>
                    <a:lstStyle/>
                    <a:p>
                      <a:pPr algn="ctr"/>
                      <a:r>
                        <a:rPr kumimoji="1" lang="ja-JP" altLang="en-US" sz="1200" dirty="0" smtClean="0">
                          <a:solidFill>
                            <a:schemeClr val="tx1"/>
                          </a:solidFill>
                        </a:rPr>
                        <a:t>１０名</a:t>
                      </a:r>
                      <a:r>
                        <a:rPr kumimoji="1" lang="ja-JP" altLang="en-US" sz="1200" baseline="0" dirty="0" smtClean="0">
                          <a:solidFill>
                            <a:schemeClr val="tx1"/>
                          </a:solidFill>
                        </a:rPr>
                        <a:t>　</a:t>
                      </a:r>
                      <a:r>
                        <a:rPr kumimoji="1" lang="ja-JP" altLang="en-US" sz="1200" dirty="0" smtClean="0">
                          <a:solidFill>
                            <a:schemeClr val="tx1"/>
                          </a:solidFill>
                        </a:rPr>
                        <a:t>（うち府職員</a:t>
                      </a:r>
                      <a:r>
                        <a:rPr kumimoji="1" lang="en-US" altLang="ja-JP" sz="1200" dirty="0" smtClean="0">
                          <a:solidFill>
                            <a:schemeClr val="tx1"/>
                          </a:solidFill>
                        </a:rPr>
                        <a:t>2</a:t>
                      </a:r>
                      <a:r>
                        <a:rPr kumimoji="1" lang="ja-JP" altLang="en-US" sz="1200" dirty="0" smtClean="0">
                          <a:solidFill>
                            <a:schemeClr val="tx1"/>
                          </a:solidFill>
                        </a:rPr>
                        <a:t>名）</a:t>
                      </a:r>
                      <a:endParaRPr kumimoji="1" lang="ja-JP" altLang="en-US" sz="12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n-lt"/>
                          <a:ea typeface="+mn-ea"/>
                        </a:rPr>
                        <a:t>２名　（うち</a:t>
                      </a:r>
                      <a:r>
                        <a:rPr kumimoji="1" lang="ja-JP" altLang="en-US" sz="1200" dirty="0" smtClean="0">
                          <a:solidFill>
                            <a:schemeClr val="tx1"/>
                          </a:solidFill>
                        </a:rPr>
                        <a:t>府職員</a:t>
                      </a:r>
                      <a:r>
                        <a:rPr kumimoji="1" lang="en-US" altLang="ja-JP" sz="1200" b="0" i="0" u="none" strike="noStrike" kern="1200" cap="none" spc="0" normalizeH="0" baseline="0" noProof="0" dirty="0" smtClean="0">
                          <a:ln>
                            <a:noFill/>
                          </a:ln>
                          <a:solidFill>
                            <a:schemeClr val="tx1"/>
                          </a:solidFill>
                          <a:effectLst/>
                          <a:uLnTx/>
                          <a:uFillTx/>
                          <a:latin typeface="+mn-lt"/>
                          <a:ea typeface="+mn-ea"/>
                        </a:rPr>
                        <a:t>1</a:t>
                      </a:r>
                      <a:r>
                        <a:rPr kumimoji="1" lang="ja-JP" altLang="en-US" sz="1200" b="0" i="0" u="none" strike="noStrike" kern="1200" cap="none" spc="0" normalizeH="0" baseline="0" noProof="0" dirty="0" smtClean="0">
                          <a:ln>
                            <a:noFill/>
                          </a:ln>
                          <a:solidFill>
                            <a:schemeClr val="tx1"/>
                          </a:solidFill>
                          <a:effectLst/>
                          <a:uLnTx/>
                          <a:uFillTx/>
                          <a:latin typeface="+mn-lt"/>
                          <a:ea typeface="+mn-ea"/>
                        </a:rPr>
                        <a:t>名）</a:t>
                      </a:r>
                      <a:endParaRPr kumimoji="1" lang="ja-JP" altLang="en-US" sz="1200" b="0" i="0" u="none" strike="noStrike" kern="1200" cap="none" spc="0" normalizeH="0" baseline="0" noProof="0" dirty="0">
                        <a:ln>
                          <a:noFill/>
                        </a:ln>
                        <a:solidFill>
                          <a:schemeClr val="tx1"/>
                        </a:solidFill>
                        <a:effectLst/>
                        <a:uLnTx/>
                        <a:uFillTx/>
                        <a:latin typeface="+mn-lt"/>
                        <a:ea typeface="+mn-ea"/>
                      </a:endParaRPr>
                    </a:p>
                  </a:txBody>
                  <a:tcPr/>
                </a:tc>
                <a:tc>
                  <a:txBody>
                    <a:bodyPr/>
                    <a:lstStyle/>
                    <a:p>
                      <a:pPr algn="ctr"/>
                      <a:r>
                        <a:rPr kumimoji="1" lang="ja-JP" altLang="en-US" sz="1200" dirty="0" smtClean="0">
                          <a:solidFill>
                            <a:schemeClr val="tx1"/>
                          </a:solidFill>
                        </a:rPr>
                        <a:t>６名　（うち府職員</a:t>
                      </a:r>
                      <a:r>
                        <a:rPr kumimoji="1" lang="en-US" altLang="ja-JP" sz="1200" dirty="0" smtClean="0">
                          <a:solidFill>
                            <a:schemeClr val="tx1"/>
                          </a:solidFill>
                        </a:rPr>
                        <a:t>3</a:t>
                      </a:r>
                      <a:r>
                        <a:rPr kumimoji="1" lang="ja-JP" altLang="en-US" sz="1200" dirty="0" smtClean="0">
                          <a:solidFill>
                            <a:schemeClr val="tx1"/>
                          </a:solidFill>
                        </a:rPr>
                        <a:t>名）</a:t>
                      </a:r>
                      <a:endParaRPr kumimoji="1" lang="ja-JP" altLang="en-US" sz="1200" dirty="0">
                        <a:solidFill>
                          <a:schemeClr val="tx1"/>
                        </a:solidFill>
                      </a:endParaRPr>
                    </a:p>
                  </a:txBody>
                  <a:tcPr/>
                </a:tc>
                <a:extLst>
                  <a:ext uri="{0D108BD9-81ED-4DB2-BD59-A6C34878D82A}">
                    <a16:rowId xmlns:a16="http://schemas.microsoft.com/office/drawing/2014/main" val="10002"/>
                  </a:ext>
                </a:extLst>
              </a:tr>
              <a:tr h="370840">
                <a:tc>
                  <a:txBody>
                    <a:bodyPr/>
                    <a:lstStyle/>
                    <a:p>
                      <a:pPr algn="ctr"/>
                      <a:r>
                        <a:rPr kumimoji="1" lang="ja-JP" altLang="en-US" sz="1200" dirty="0" smtClean="0">
                          <a:solidFill>
                            <a:schemeClr val="tx1"/>
                          </a:solidFill>
                        </a:rPr>
                        <a:t>３次</a:t>
                      </a:r>
                      <a:endParaRPr kumimoji="1" lang="ja-JP" altLang="en-US" sz="1200" dirty="0">
                        <a:solidFill>
                          <a:schemeClr val="tx1"/>
                        </a:solidFill>
                      </a:endParaRPr>
                    </a:p>
                  </a:txBody>
                  <a:tcPr/>
                </a:tc>
                <a:tc>
                  <a:txBody>
                    <a:bodyPr/>
                    <a:lstStyle/>
                    <a:p>
                      <a:pPr algn="ctr"/>
                      <a:r>
                        <a:rPr kumimoji="1" lang="ja-JP" altLang="en-US" sz="1200" dirty="0" smtClean="0">
                          <a:solidFill>
                            <a:schemeClr val="tx1"/>
                          </a:solidFill>
                        </a:rPr>
                        <a:t>２名</a:t>
                      </a:r>
                      <a:r>
                        <a:rPr kumimoji="1" lang="ja-JP" altLang="en-US" sz="1200" baseline="0" dirty="0" smtClean="0">
                          <a:solidFill>
                            <a:schemeClr val="tx1"/>
                          </a:solidFill>
                        </a:rPr>
                        <a:t>　</a:t>
                      </a:r>
                      <a:endParaRPr kumimoji="1" lang="ja-JP" altLang="en-US" sz="1200" dirty="0">
                        <a:solidFill>
                          <a:schemeClr val="tx1"/>
                        </a:solidFill>
                      </a:endParaRPr>
                    </a:p>
                  </a:txBody>
                  <a:tcPr/>
                </a:tc>
                <a:tc>
                  <a:txBody>
                    <a:bodyPr/>
                    <a:lstStyle/>
                    <a:p>
                      <a:pPr algn="ctr"/>
                      <a:r>
                        <a:rPr kumimoji="1" lang="ja-JP" altLang="en-US" sz="1200" dirty="0" smtClean="0">
                          <a:solidFill>
                            <a:schemeClr val="tx1"/>
                          </a:solidFill>
                        </a:rPr>
                        <a:t>４名</a:t>
                      </a:r>
                      <a:r>
                        <a:rPr kumimoji="1" lang="ja-JP" altLang="en-US" sz="1200" baseline="0" dirty="0" smtClean="0">
                          <a:solidFill>
                            <a:schemeClr val="tx1"/>
                          </a:solidFill>
                        </a:rPr>
                        <a:t>　</a:t>
                      </a:r>
                      <a:r>
                        <a:rPr kumimoji="1" lang="ja-JP" altLang="en-US" sz="1200" dirty="0" smtClean="0">
                          <a:solidFill>
                            <a:schemeClr val="tx1"/>
                          </a:solidFill>
                        </a:rPr>
                        <a:t>（うち府職員</a:t>
                      </a:r>
                      <a:r>
                        <a:rPr kumimoji="1" lang="en-US" altLang="ja-JP" sz="1200" dirty="0" smtClean="0">
                          <a:solidFill>
                            <a:schemeClr val="tx1"/>
                          </a:solidFill>
                        </a:rPr>
                        <a:t>2</a:t>
                      </a:r>
                      <a:r>
                        <a:rPr kumimoji="1" lang="ja-JP" altLang="en-US" sz="1200" dirty="0" smtClean="0">
                          <a:solidFill>
                            <a:schemeClr val="tx1"/>
                          </a:solidFill>
                        </a:rPr>
                        <a:t>名）</a:t>
                      </a:r>
                      <a:endParaRPr kumimoji="1" lang="ja-JP" altLang="en-US" sz="12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n-lt"/>
                          <a:ea typeface="+mn-ea"/>
                        </a:rPr>
                        <a:t>２名　（うち</a:t>
                      </a:r>
                      <a:r>
                        <a:rPr kumimoji="1" lang="ja-JP" altLang="en-US" sz="1200" dirty="0" smtClean="0">
                          <a:solidFill>
                            <a:schemeClr val="tx1"/>
                          </a:solidFill>
                        </a:rPr>
                        <a:t>府職員</a:t>
                      </a:r>
                      <a:r>
                        <a:rPr kumimoji="1" lang="en-US" altLang="ja-JP" sz="1200" b="0" i="0" u="none" strike="noStrike" kern="1200" cap="none" spc="0" normalizeH="0" baseline="0" noProof="0" dirty="0" smtClean="0">
                          <a:ln>
                            <a:noFill/>
                          </a:ln>
                          <a:solidFill>
                            <a:schemeClr val="tx1"/>
                          </a:solidFill>
                          <a:effectLst/>
                          <a:uLnTx/>
                          <a:uFillTx/>
                          <a:latin typeface="+mn-lt"/>
                          <a:ea typeface="+mn-ea"/>
                        </a:rPr>
                        <a:t>1</a:t>
                      </a:r>
                      <a:r>
                        <a:rPr kumimoji="1" lang="ja-JP" altLang="en-US" sz="1200" b="0" i="0" u="none" strike="noStrike" kern="1200" cap="none" spc="0" normalizeH="0" baseline="0" noProof="0" dirty="0" smtClean="0">
                          <a:ln>
                            <a:noFill/>
                          </a:ln>
                          <a:solidFill>
                            <a:schemeClr val="tx1"/>
                          </a:solidFill>
                          <a:effectLst/>
                          <a:uLnTx/>
                          <a:uFillTx/>
                          <a:latin typeface="+mn-lt"/>
                          <a:ea typeface="+mn-ea"/>
                        </a:rPr>
                        <a:t>名）</a:t>
                      </a:r>
                      <a:endParaRPr kumimoji="1" lang="ja-JP" altLang="en-US" sz="1200" b="0" i="0" u="none" strike="noStrike" kern="1200" cap="none" spc="0" normalizeH="0" baseline="0" noProof="0" dirty="0">
                        <a:ln>
                          <a:noFill/>
                        </a:ln>
                        <a:solidFill>
                          <a:schemeClr val="tx1"/>
                        </a:solidFill>
                        <a:effectLst/>
                        <a:uLnTx/>
                        <a:uFillTx/>
                        <a:latin typeface="+mn-lt"/>
                        <a:ea typeface="+mn-ea"/>
                      </a:endParaRPr>
                    </a:p>
                  </a:txBody>
                  <a:tcPr/>
                </a:tc>
                <a:tc>
                  <a:txBody>
                    <a:bodyPr/>
                    <a:lstStyle/>
                    <a:p>
                      <a:pPr algn="ctr"/>
                      <a:r>
                        <a:rPr kumimoji="1" lang="ja-JP" altLang="en-US" sz="1200" dirty="0" smtClean="0">
                          <a:solidFill>
                            <a:schemeClr val="tx1"/>
                          </a:solidFill>
                        </a:rPr>
                        <a:t>３名　（うち府職員</a:t>
                      </a:r>
                      <a:r>
                        <a:rPr kumimoji="1" lang="en-US" altLang="ja-JP" sz="1200" dirty="0" smtClean="0">
                          <a:solidFill>
                            <a:schemeClr val="tx1"/>
                          </a:solidFill>
                        </a:rPr>
                        <a:t>2</a:t>
                      </a:r>
                      <a:r>
                        <a:rPr kumimoji="1" lang="ja-JP" altLang="en-US" sz="1200" dirty="0" smtClean="0">
                          <a:solidFill>
                            <a:schemeClr val="tx1"/>
                          </a:solidFill>
                        </a:rPr>
                        <a:t>名）</a:t>
                      </a:r>
                      <a:endParaRPr kumimoji="1" lang="ja-JP" altLang="en-US" sz="1200" dirty="0">
                        <a:solidFill>
                          <a:schemeClr val="tx1"/>
                        </a:solidFill>
                      </a:endParaRPr>
                    </a:p>
                  </a:txBody>
                  <a:tcPr/>
                </a:tc>
                <a:extLst>
                  <a:ext uri="{0D108BD9-81ED-4DB2-BD59-A6C34878D82A}">
                    <a16:rowId xmlns:a16="http://schemas.microsoft.com/office/drawing/2014/main" val="10003"/>
                  </a:ext>
                </a:extLst>
              </a:tr>
              <a:tr h="370840">
                <a:tc>
                  <a:txBody>
                    <a:bodyPr/>
                    <a:lstStyle/>
                    <a:p>
                      <a:pPr algn="ctr"/>
                      <a:r>
                        <a:rPr kumimoji="1" lang="ja-JP" altLang="en-US" sz="1050" dirty="0" smtClean="0">
                          <a:solidFill>
                            <a:schemeClr val="tx1"/>
                          </a:solidFill>
                        </a:rPr>
                        <a:t>合格者</a:t>
                      </a:r>
                      <a:endParaRPr kumimoji="1" lang="ja-JP" altLang="en-US" sz="1050" dirty="0">
                        <a:solidFill>
                          <a:schemeClr val="tx1"/>
                        </a:solidFill>
                      </a:endParaRPr>
                    </a:p>
                  </a:txBody>
                  <a:tcPr/>
                </a:tc>
                <a:tc>
                  <a:txBody>
                    <a:bodyPr/>
                    <a:lstStyle/>
                    <a:p>
                      <a:pPr algn="ctr"/>
                      <a:r>
                        <a:rPr kumimoji="1" lang="ja-JP" altLang="en-US" sz="1100" dirty="0" smtClean="0">
                          <a:solidFill>
                            <a:schemeClr val="tx1"/>
                          </a:solidFill>
                        </a:rPr>
                        <a:t>外部</a:t>
                      </a:r>
                      <a:endParaRPr kumimoji="1" lang="en-US" altLang="ja-JP" sz="1100" dirty="0" smtClean="0">
                        <a:solidFill>
                          <a:schemeClr val="tx1"/>
                        </a:solidFill>
                      </a:endParaRPr>
                    </a:p>
                    <a:p>
                      <a:pPr algn="l"/>
                      <a:r>
                        <a:rPr kumimoji="1" lang="ja-JP" altLang="en-US" sz="900" dirty="0" smtClean="0">
                          <a:solidFill>
                            <a:schemeClr val="tx1"/>
                          </a:solidFill>
                        </a:rPr>
                        <a:t>（元  雇用・能力開発機構常勤理事  等）</a:t>
                      </a:r>
                    </a:p>
                  </a:txBody>
                  <a:tcPr/>
                </a:tc>
                <a:tc>
                  <a:txBody>
                    <a:bodyPr/>
                    <a:lstStyle/>
                    <a:p>
                      <a:pPr algn="ctr"/>
                      <a:r>
                        <a:rPr kumimoji="1" lang="ja-JP" altLang="en-US" sz="1200" dirty="0" smtClean="0">
                          <a:solidFill>
                            <a:schemeClr val="tx1"/>
                          </a:solidFill>
                        </a:rPr>
                        <a:t>府職員</a:t>
                      </a:r>
                      <a:endParaRPr kumimoji="1" lang="ja-JP" altLang="en-US" sz="12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n-lt"/>
                          <a:ea typeface="+mn-ea"/>
                        </a:rPr>
                        <a:t>外部（</a:t>
                      </a:r>
                      <a:r>
                        <a:rPr kumimoji="1" lang="ja-JP" altLang="en-US" sz="1100" b="0" i="0" u="none" strike="noStrike" kern="1200" cap="none" spc="0" normalizeH="0" baseline="0" noProof="0" dirty="0" smtClean="0">
                          <a:ln>
                            <a:noFill/>
                          </a:ln>
                          <a:solidFill>
                            <a:srgbClr val="00B050"/>
                          </a:solidFill>
                          <a:effectLst/>
                          <a:uLnTx/>
                          <a:uFillTx/>
                          <a:latin typeface="+mn-lt"/>
                          <a:ea typeface="+mn-ea"/>
                        </a:rPr>
                        <a:t>元</a:t>
                      </a:r>
                      <a:r>
                        <a:rPr kumimoji="1" lang="ja-JP" altLang="en-US" sz="1100" b="0" i="0" u="none" strike="noStrike" kern="1200" cap="none" spc="0" normalizeH="0" baseline="0" noProof="0" dirty="0" smtClean="0">
                          <a:ln>
                            <a:noFill/>
                          </a:ln>
                          <a:solidFill>
                            <a:schemeClr val="tx1"/>
                          </a:solidFill>
                          <a:effectLst/>
                          <a:uLnTx/>
                          <a:uFillTx/>
                          <a:latin typeface="+mn-lt"/>
                          <a:ea typeface="+mn-ea"/>
                        </a:rPr>
                        <a:t>厚生労働省職員）</a:t>
                      </a:r>
                      <a:endParaRPr kumimoji="1" lang="ja-JP" altLang="en-US" sz="1100" b="0" i="0" u="none" strike="noStrike" kern="1200" cap="none" spc="0" normalizeH="0" baseline="0" noProof="0" dirty="0">
                        <a:ln>
                          <a:noFill/>
                        </a:ln>
                        <a:solidFill>
                          <a:schemeClr val="tx1"/>
                        </a:solidFill>
                        <a:effectLst/>
                        <a:uLnTx/>
                        <a:uFillTx/>
                        <a:latin typeface="+mn-lt"/>
                        <a:ea typeface="+mn-ea"/>
                      </a:endParaRPr>
                    </a:p>
                  </a:txBody>
                  <a:tcPr/>
                </a:tc>
                <a:tc>
                  <a:txBody>
                    <a:bodyPr/>
                    <a:lstStyle/>
                    <a:p>
                      <a:pPr algn="ctr"/>
                      <a:r>
                        <a:rPr kumimoji="1" lang="ja-JP" altLang="en-US" sz="1200" dirty="0" smtClean="0">
                          <a:solidFill>
                            <a:schemeClr val="tx1"/>
                          </a:solidFill>
                        </a:rPr>
                        <a:t>府職員</a:t>
                      </a:r>
                      <a:endParaRPr kumimoji="1" lang="ja-JP" altLang="en-US" sz="1200" dirty="0">
                        <a:solidFill>
                          <a:schemeClr val="tx1"/>
                        </a:solidFill>
                      </a:endParaRPr>
                    </a:p>
                  </a:txBody>
                  <a:tcPr/>
                </a:tc>
                <a:extLst>
                  <a:ext uri="{0D108BD9-81ED-4DB2-BD59-A6C34878D82A}">
                    <a16:rowId xmlns:a16="http://schemas.microsoft.com/office/drawing/2014/main" val="10004"/>
                  </a:ext>
                </a:extLst>
              </a:tr>
            </a:tbl>
          </a:graphicData>
        </a:graphic>
      </p:graphicFrame>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30</a:t>
            </a:fld>
            <a:endParaRPr kumimoji="1" lang="ja-JP" altLang="en-US" dirty="0"/>
          </a:p>
        </p:txBody>
      </p:sp>
      <p:sp>
        <p:nvSpPr>
          <p:cNvPr id="10" name="テキスト ボックス 9"/>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４．（１４）</a:t>
            </a:r>
            <a:endParaRPr lang="en-US" altLang="ja-JP" sz="1600" u="sng" dirty="0" smtClean="0"/>
          </a:p>
        </p:txBody>
      </p:sp>
      <p:graphicFrame>
        <p:nvGraphicFramePr>
          <p:cNvPr id="20" name="表 19"/>
          <p:cNvGraphicFramePr>
            <a:graphicFrameLocks noGrp="1"/>
          </p:cNvGraphicFramePr>
          <p:nvPr>
            <p:extLst>
              <p:ext uri="{D42A27DB-BD31-4B8C-83A1-F6EECF244321}">
                <p14:modId xmlns:p14="http://schemas.microsoft.com/office/powerpoint/2010/main" val="2649001048"/>
              </p:ext>
            </p:extLst>
          </p:nvPr>
        </p:nvGraphicFramePr>
        <p:xfrm>
          <a:off x="195020" y="476499"/>
          <a:ext cx="8697460" cy="254614"/>
        </p:xfrm>
        <a:graphic>
          <a:graphicData uri="http://schemas.openxmlformats.org/drawingml/2006/table">
            <a:tbl>
              <a:tblPr firstRow="1" bandRow="1">
                <a:tableStyleId>{7DF18680-E054-41AD-8BC1-D1AEF772440D}</a:tableStyleId>
              </a:tblPr>
              <a:tblGrid>
                <a:gridCol w="776580">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3240360">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tblGrid>
              <a:tr h="254614">
                <a:tc>
                  <a:txBody>
                    <a:bodyPr/>
                    <a:lstStyle/>
                    <a:p>
                      <a:r>
                        <a:rPr kumimoji="1" lang="ja-JP" altLang="en-US" sz="1050" dirty="0" smtClean="0"/>
                        <a:t>～</a:t>
                      </a:r>
                      <a:r>
                        <a:rPr kumimoji="1" lang="en-US" altLang="ja-JP" sz="1050" dirty="0" smtClean="0"/>
                        <a:t>2011</a:t>
                      </a:r>
                      <a:r>
                        <a:rPr kumimoji="1" lang="ja-JP" altLang="en-US" sz="1050" dirty="0" smtClean="0"/>
                        <a:t>年</a:t>
                      </a:r>
                      <a:endParaRPr kumimoji="1" lang="ja-JP" altLang="en-US" sz="1050" dirty="0"/>
                    </a:p>
                  </a:txBody>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tc>
                  <a:txBody>
                    <a:bodyPr/>
                    <a:lstStyle/>
                    <a:p>
                      <a:r>
                        <a:rPr kumimoji="1" lang="en-US" altLang="ja-JP" sz="1050" dirty="0" smtClean="0"/>
                        <a:t>2014</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cxnSp>
        <p:nvCxnSpPr>
          <p:cNvPr id="21" name="直線矢印コネクタ 20"/>
          <p:cNvCxnSpPr/>
          <p:nvPr/>
        </p:nvCxnSpPr>
        <p:spPr>
          <a:xfrm>
            <a:off x="1408905" y="892692"/>
            <a:ext cx="930847" cy="0"/>
          </a:xfrm>
          <a:prstGeom prst="straightConnector1">
            <a:avLst/>
          </a:prstGeom>
          <a:ln w="31750">
            <a:headEnd type="none"/>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3635896" y="908720"/>
            <a:ext cx="1080120" cy="0"/>
          </a:xfrm>
          <a:prstGeom prst="straightConnector1">
            <a:avLst/>
          </a:prstGeom>
          <a:ln w="31750">
            <a:headEnd type="none"/>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6284240" y="900706"/>
            <a:ext cx="2032176" cy="8014"/>
          </a:xfrm>
          <a:prstGeom prst="straightConnector1">
            <a:avLst/>
          </a:prstGeom>
          <a:ln w="31750">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255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6522" y="1988840"/>
            <a:ext cx="7772400" cy="3456384"/>
          </a:xfrm>
        </p:spPr>
        <p:txBody>
          <a:bodyPr>
            <a:noAutofit/>
          </a:bodyPr>
          <a:lstStyle/>
          <a:p>
            <a:pPr marL="444500" indent="-444500">
              <a:spcBef>
                <a:spcPts val="1800"/>
              </a:spcBef>
            </a:pPr>
            <a:r>
              <a:rPr lang="en-US" altLang="ja-JP" dirty="0">
                <a:latin typeface="+mn-ea"/>
                <a:ea typeface="+mn-ea"/>
              </a:rPr>
              <a:t>Ⅱ</a:t>
            </a:r>
            <a:r>
              <a:rPr kumimoji="1" lang="ja-JP" altLang="en-US" dirty="0" smtClean="0">
                <a:latin typeface="+mn-ea"/>
                <a:ea typeface="+mn-ea"/>
              </a:rPr>
              <a:t>　業務執行の刷新</a:t>
            </a:r>
            <a:r>
              <a:rPr kumimoji="1" lang="en-US" altLang="ja-JP" dirty="0" smtClean="0">
                <a:latin typeface="+mn-ea"/>
                <a:ea typeface="+mn-ea"/>
              </a:rPr>
              <a:t/>
            </a:r>
            <a:br>
              <a:rPr kumimoji="1" lang="en-US" altLang="ja-JP" dirty="0" smtClean="0">
                <a:latin typeface="+mn-ea"/>
                <a:ea typeface="+mn-ea"/>
              </a:rPr>
            </a:br>
            <a:r>
              <a:rPr kumimoji="1" lang="ja-JP" altLang="en-US" sz="3200" dirty="0" smtClean="0">
                <a:latin typeface="+mn-ea"/>
                <a:ea typeface="+mn-ea"/>
              </a:rPr>
              <a:t>（１）</a:t>
            </a:r>
            <a:r>
              <a:rPr lang="ja-JP" altLang="en-US" sz="3200" dirty="0" smtClean="0">
                <a:latin typeface="+mn-ea"/>
                <a:ea typeface="+mn-ea"/>
              </a:rPr>
              <a:t>サービス改善</a:t>
            </a:r>
            <a:r>
              <a:rPr lang="en-US" altLang="ja-JP" sz="3200" dirty="0" smtClean="0">
                <a:latin typeface="+mn-ea"/>
                <a:ea typeface="+mn-ea"/>
              </a:rPr>
              <a:t/>
            </a:r>
            <a:br>
              <a:rPr lang="en-US" altLang="ja-JP" sz="3200" dirty="0" smtClean="0">
                <a:latin typeface="+mn-ea"/>
                <a:ea typeface="+mn-ea"/>
              </a:rPr>
            </a:br>
            <a:r>
              <a:rPr lang="ja-JP" altLang="en-US" sz="3200" dirty="0" smtClean="0">
                <a:latin typeface="+mn-ea"/>
                <a:ea typeface="+mn-ea"/>
              </a:rPr>
              <a:t>（２）市町村への権限移譲</a:t>
            </a:r>
            <a:r>
              <a:rPr lang="en-US" altLang="ja-JP" sz="3200" dirty="0" smtClean="0">
                <a:latin typeface="+mn-ea"/>
                <a:ea typeface="+mn-ea"/>
              </a:rPr>
              <a:t/>
            </a:r>
            <a:br>
              <a:rPr lang="en-US" altLang="ja-JP" sz="3200" dirty="0" smtClean="0">
                <a:latin typeface="+mn-ea"/>
                <a:ea typeface="+mn-ea"/>
              </a:rPr>
            </a:br>
            <a:r>
              <a:rPr lang="ja-JP" altLang="en-US" sz="3200" dirty="0" smtClean="0">
                <a:latin typeface="+mn-ea"/>
                <a:ea typeface="+mn-ea"/>
              </a:rPr>
              <a:t>（３）補助金等の見直し</a:t>
            </a:r>
            <a:r>
              <a:rPr lang="en-US" altLang="ja-JP" sz="3200" dirty="0" smtClean="0">
                <a:latin typeface="+mn-ea"/>
                <a:ea typeface="+mn-ea"/>
              </a:rPr>
              <a:t/>
            </a:r>
            <a:br>
              <a:rPr lang="en-US" altLang="ja-JP" sz="3200" dirty="0" smtClean="0">
                <a:latin typeface="+mn-ea"/>
                <a:ea typeface="+mn-ea"/>
              </a:rPr>
            </a:br>
            <a:r>
              <a:rPr lang="ja-JP" altLang="en-US" sz="3200" dirty="0" smtClean="0">
                <a:latin typeface="+mn-ea"/>
                <a:ea typeface="+mn-ea"/>
              </a:rPr>
              <a:t>（４）府民利用施設の廃止・改革</a:t>
            </a:r>
            <a:endParaRPr kumimoji="1" lang="ja-JP" altLang="en-US" sz="3200" dirty="0">
              <a:latin typeface="+mn-ea"/>
              <a:ea typeface="+mn-ea"/>
            </a:endParaRPr>
          </a:p>
        </p:txBody>
      </p:sp>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31</a:t>
            </a:fld>
            <a:endParaRPr kumimoji="1" lang="ja-JP" altLang="en-US" dirty="0"/>
          </a:p>
        </p:txBody>
      </p:sp>
    </p:spTree>
    <p:extLst>
      <p:ext uri="{BB962C8B-B14F-4D97-AF65-F5344CB8AC3E}">
        <p14:creationId xmlns:p14="http://schemas.microsoft.com/office/powerpoint/2010/main" val="1439063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32</a:t>
            </a:fld>
            <a:endParaRPr kumimoji="1" lang="ja-JP" altLang="en-US" dirty="0"/>
          </a:p>
        </p:txBody>
      </p:sp>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sp>
        <p:nvSpPr>
          <p:cNvPr id="7" name="テキスト ボックス 6"/>
          <p:cNvSpPr txBox="1"/>
          <p:nvPr/>
        </p:nvSpPr>
        <p:spPr>
          <a:xfrm>
            <a:off x="-14684" y="0"/>
            <a:ext cx="746700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Ⅱ</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（１）サービス改善</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202372144"/>
              </p:ext>
            </p:extLst>
          </p:nvPr>
        </p:nvGraphicFramePr>
        <p:xfrm>
          <a:off x="251520" y="411357"/>
          <a:ext cx="8712968" cy="619252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indent="0"/>
                      <a:r>
                        <a:rPr kumimoji="1" lang="ja-JP" altLang="en-US" sz="1400" dirty="0" smtClean="0">
                          <a:solidFill>
                            <a:schemeClr val="tx1"/>
                          </a:solidFill>
                        </a:rPr>
                        <a:t>　従来の各施設での業務改善は、主にコスト削減を重視したものであり、府民・利用者へのサービス向上という観点での業務改善が十分ではなかった。</a:t>
                      </a:r>
                      <a:endParaRPr kumimoji="1" lang="en-US" altLang="ja-JP" sz="1400" dirty="0" smtClean="0">
                        <a:solidFill>
                          <a:schemeClr val="tx1"/>
                        </a:solidFill>
                      </a:endParaRPr>
                    </a:p>
                    <a:p>
                      <a:pPr marL="0" indent="0"/>
                      <a:r>
                        <a:rPr kumimoji="1" lang="ja-JP" altLang="en-US" sz="1400" dirty="0" smtClean="0">
                          <a:solidFill>
                            <a:schemeClr val="tx1"/>
                          </a:solidFill>
                        </a:rPr>
                        <a:t>　そこで、</a:t>
                      </a:r>
                      <a:r>
                        <a:rPr kumimoji="1" lang="en-US" altLang="ja-JP" sz="1400" dirty="0" smtClean="0">
                          <a:solidFill>
                            <a:schemeClr val="tx1"/>
                          </a:solidFill>
                        </a:rPr>
                        <a:t>2008</a:t>
                      </a:r>
                      <a:r>
                        <a:rPr kumimoji="1" lang="ja-JP" altLang="en-US" sz="1400" dirty="0" smtClean="0">
                          <a:solidFill>
                            <a:schemeClr val="tx1"/>
                          </a:solidFill>
                        </a:rPr>
                        <a:t>年に知事が、府民に直接サービスを提供する施設の管理運営のあり方の検証・見直しを全部局に指示。</a:t>
                      </a:r>
                      <a:endParaRPr kumimoji="1" lang="en-US" altLang="ja-JP" sz="1400" dirty="0" smtClean="0">
                        <a:solidFill>
                          <a:schemeClr val="tx1"/>
                        </a:solidFill>
                      </a:endParaRPr>
                    </a:p>
                    <a:p>
                      <a:endParaRPr kumimoji="1" lang="ja-JP" altLang="en-US"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　府民のニーズ・満足度、時代の要請、戦略的な施設改修、コスト管理、増収の工夫などの観点から、管理運営を抜本的に改善。</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　施設の現場が主体的に改善案を検討・企画。</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　利用者満足度調査手法を活用したＰＤＣＡのマネジメントサイクルを導入・確立。</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92075" indent="-92075"/>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「府庁ホスピタリティ向上調査」を実施（</a:t>
                      </a:r>
                      <a:r>
                        <a:rPr kumimoji="1" lang="en-US" altLang="ja-JP" sz="1400" dirty="0" smtClean="0">
                          <a:solidFill>
                            <a:schemeClr val="tx1"/>
                          </a:solidFill>
                        </a:rPr>
                        <a:t>2008</a:t>
                      </a:r>
                      <a:r>
                        <a:rPr kumimoji="1" lang="ja-JP" altLang="en-US" sz="1400" dirty="0" smtClean="0">
                          <a:solidFill>
                            <a:schemeClr val="tx1"/>
                          </a:solidFill>
                        </a:rPr>
                        <a:t>年）</a:t>
                      </a:r>
                      <a:endParaRPr kumimoji="1" lang="en-US" altLang="ja-JP" sz="1400" dirty="0" smtClean="0">
                        <a:solidFill>
                          <a:schemeClr val="tx1"/>
                        </a:solidFill>
                      </a:endParaRPr>
                    </a:p>
                    <a:p>
                      <a:pPr marL="92075" indent="-92075"/>
                      <a:r>
                        <a:rPr kumimoji="1" lang="en-US" altLang="ja-JP" sz="1200" dirty="0" smtClean="0">
                          <a:solidFill>
                            <a:schemeClr val="tx1"/>
                          </a:solidFill>
                        </a:rPr>
                        <a:t>-</a:t>
                      </a:r>
                      <a:r>
                        <a:rPr kumimoji="1" lang="ja-JP" altLang="en-US" sz="1200" dirty="0" smtClean="0">
                          <a:solidFill>
                            <a:schemeClr val="tx1"/>
                          </a:solidFill>
                        </a:rPr>
                        <a:t>調査対象：４施設</a:t>
                      </a:r>
                      <a:endParaRPr kumimoji="1" lang="en-US" altLang="ja-JP" sz="1200" dirty="0" smtClean="0">
                        <a:solidFill>
                          <a:schemeClr val="tx1"/>
                        </a:solidFill>
                      </a:endParaRPr>
                    </a:p>
                    <a:p>
                      <a:pPr marL="92075" indent="-92075"/>
                      <a:r>
                        <a:rPr kumimoji="1" lang="en-US" altLang="ja-JP" sz="1200" dirty="0" smtClean="0">
                          <a:solidFill>
                            <a:schemeClr val="tx1"/>
                          </a:solidFill>
                        </a:rPr>
                        <a:t>-</a:t>
                      </a:r>
                      <a:r>
                        <a:rPr kumimoji="1" lang="ja-JP" altLang="en-US" sz="1200" dirty="0" smtClean="0">
                          <a:solidFill>
                            <a:schemeClr val="tx1"/>
                          </a:solidFill>
                        </a:rPr>
                        <a:t>利用者満足度調査（利用者へのアンケート調査）</a:t>
                      </a:r>
                      <a:endParaRPr kumimoji="1" lang="en-US" altLang="ja-JP" sz="1200" dirty="0" smtClean="0">
                        <a:solidFill>
                          <a:schemeClr val="tx1"/>
                        </a:solidFill>
                      </a:endParaRPr>
                    </a:p>
                    <a:p>
                      <a:pPr marL="92075" indent="-92075"/>
                      <a:r>
                        <a:rPr kumimoji="1" lang="en-US" altLang="ja-JP" sz="1200" dirty="0" smtClean="0">
                          <a:solidFill>
                            <a:schemeClr val="tx1"/>
                          </a:solidFill>
                        </a:rPr>
                        <a:t>-</a:t>
                      </a:r>
                      <a:r>
                        <a:rPr kumimoji="1" lang="ja-JP" altLang="en-US" sz="1200" dirty="0" smtClean="0">
                          <a:solidFill>
                            <a:schemeClr val="tx1"/>
                          </a:solidFill>
                        </a:rPr>
                        <a:t>サービス観察調査（匿名の民間調査員による接遇調査）</a:t>
                      </a:r>
                      <a:endParaRPr kumimoji="1" lang="en-US" altLang="ja-JP" sz="1200" dirty="0" smtClean="0">
                        <a:solidFill>
                          <a:schemeClr val="tx1"/>
                        </a:solidFill>
                      </a:endParaRPr>
                    </a:p>
                    <a:p>
                      <a:pPr marL="0" indent="0"/>
                      <a:endParaRPr kumimoji="1" lang="en-US" altLang="ja-JP" sz="1400" dirty="0" smtClean="0">
                        <a:solidFill>
                          <a:schemeClr val="tx1"/>
                        </a:solidFill>
                      </a:endParaRPr>
                    </a:p>
                    <a:p>
                      <a:pPr marL="0" indent="0"/>
                      <a:r>
                        <a:rPr kumimoji="1" lang="en-US" altLang="ja-JP" sz="1400" dirty="0" smtClean="0">
                          <a:solidFill>
                            <a:schemeClr val="tx1"/>
                          </a:solidFill>
                        </a:rPr>
                        <a:t>2009</a:t>
                      </a:r>
                      <a:r>
                        <a:rPr kumimoji="1" lang="ja-JP" altLang="en-US" sz="1400" dirty="0" smtClean="0">
                          <a:solidFill>
                            <a:schemeClr val="tx1"/>
                          </a:solidFill>
                        </a:rPr>
                        <a:t>年度以降、府民サービスを提供する施設（</a:t>
                      </a:r>
                      <a:r>
                        <a:rPr kumimoji="1" lang="en-US" altLang="ja-JP" sz="1400" dirty="0" smtClean="0">
                          <a:solidFill>
                            <a:schemeClr val="tx1"/>
                          </a:solidFill>
                        </a:rPr>
                        <a:t>56</a:t>
                      </a:r>
                      <a:r>
                        <a:rPr kumimoji="1" lang="ja-JP" altLang="en-US" sz="1400" dirty="0" smtClean="0">
                          <a:solidFill>
                            <a:schemeClr val="tx1"/>
                          </a:solidFill>
                        </a:rPr>
                        <a:t>施設</a:t>
                      </a:r>
                      <a:r>
                        <a:rPr kumimoji="1" lang="en-US" altLang="ja-JP" sz="1400" dirty="0" smtClean="0">
                          <a:solidFill>
                            <a:schemeClr val="tx1"/>
                          </a:solidFill>
                        </a:rPr>
                        <a:t>※</a:t>
                      </a:r>
                      <a:r>
                        <a:rPr kumimoji="1" lang="ja-JP" altLang="en-US" sz="1400" dirty="0" smtClean="0">
                          <a:solidFill>
                            <a:schemeClr val="tx1"/>
                          </a:solidFill>
                        </a:rPr>
                        <a:t>）について</a:t>
                      </a:r>
                      <a:r>
                        <a:rPr kumimoji="1" lang="en-US" altLang="ja-JP" sz="1400" dirty="0" smtClean="0">
                          <a:solidFill>
                            <a:schemeClr val="tx1"/>
                          </a:solidFill>
                        </a:rPr>
                        <a:t>3</a:t>
                      </a:r>
                      <a:r>
                        <a:rPr kumimoji="1" lang="ja-JP" altLang="en-US" sz="1400" dirty="0" smtClean="0">
                          <a:solidFill>
                            <a:schemeClr val="tx1"/>
                          </a:solidFill>
                        </a:rPr>
                        <a:t>年に</a:t>
                      </a:r>
                      <a:r>
                        <a:rPr kumimoji="1" lang="en-US" altLang="ja-JP" sz="1400" dirty="0" smtClean="0">
                          <a:solidFill>
                            <a:schemeClr val="tx1"/>
                          </a:solidFill>
                        </a:rPr>
                        <a:t>1</a:t>
                      </a:r>
                      <a:r>
                        <a:rPr kumimoji="1" lang="ja-JP" altLang="en-US" sz="1400" dirty="0" smtClean="0">
                          <a:solidFill>
                            <a:schemeClr val="tx1"/>
                          </a:solidFill>
                        </a:rPr>
                        <a:t>度のサイクルで利用者満足度調査を実施。調査結果を踏まえ、施設が改善案を企画・検討・実施。</a:t>
                      </a:r>
                      <a:endParaRPr kumimoji="1" lang="en-US" altLang="ja-JP" sz="1400" dirty="0" smtClean="0">
                        <a:solidFill>
                          <a:schemeClr val="tx1"/>
                        </a:solidFill>
                      </a:endParaRPr>
                    </a:p>
                    <a:p>
                      <a:pPr marL="0" indent="0"/>
                      <a:r>
                        <a:rPr kumimoji="1" lang="en-US" altLang="ja-JP" sz="1200" dirty="0" smtClean="0">
                          <a:solidFill>
                            <a:schemeClr val="tx1"/>
                          </a:solidFill>
                        </a:rPr>
                        <a:t>-</a:t>
                      </a:r>
                      <a:r>
                        <a:rPr kumimoji="1" lang="ja-JP" altLang="en-US" sz="1200" dirty="0" smtClean="0">
                          <a:solidFill>
                            <a:schemeClr val="tx1"/>
                          </a:solidFill>
                        </a:rPr>
                        <a:t>ｻｰﾋﾞｽ改善に取り組んだ施設：</a:t>
                      </a:r>
                      <a:r>
                        <a:rPr kumimoji="1" lang="en-US" altLang="ja-JP" sz="1200" dirty="0" smtClean="0">
                          <a:solidFill>
                            <a:schemeClr val="tx1"/>
                          </a:solidFill>
                        </a:rPr>
                        <a:t>53</a:t>
                      </a:r>
                      <a:r>
                        <a:rPr kumimoji="1" lang="ja-JP" altLang="en-US" sz="1200" dirty="0" smtClean="0">
                          <a:solidFill>
                            <a:schemeClr val="tx1"/>
                          </a:solidFill>
                        </a:rPr>
                        <a:t>施設（新設</a:t>
                      </a:r>
                      <a:r>
                        <a:rPr kumimoji="1" lang="en-US" altLang="ja-JP" sz="1200" dirty="0" smtClean="0">
                          <a:solidFill>
                            <a:schemeClr val="tx1"/>
                          </a:solidFill>
                        </a:rPr>
                        <a:t>1</a:t>
                      </a:r>
                      <a:r>
                        <a:rPr kumimoji="1" lang="ja-JP" altLang="en-US" sz="1200" dirty="0" smtClean="0">
                          <a:solidFill>
                            <a:schemeClr val="tx1"/>
                          </a:solidFill>
                        </a:rPr>
                        <a:t>施設含む。別紙一覧参照）</a:t>
                      </a:r>
                      <a:endParaRPr kumimoji="1" lang="en-US" altLang="ja-JP" sz="1200" dirty="0" smtClean="0">
                        <a:solidFill>
                          <a:schemeClr val="tx1"/>
                        </a:solidFill>
                      </a:endParaRPr>
                    </a:p>
                    <a:p>
                      <a:pPr marL="0" indent="0"/>
                      <a:r>
                        <a:rPr kumimoji="1" lang="ja-JP" altLang="en-US" sz="1200" dirty="0" smtClean="0">
                          <a:solidFill>
                            <a:schemeClr val="tx1"/>
                          </a:solidFill>
                        </a:rPr>
                        <a:t>（改善点）</a:t>
                      </a:r>
                      <a:endParaRPr kumimoji="1" lang="en-US" altLang="ja-JP" sz="1200" dirty="0" smtClean="0">
                        <a:solidFill>
                          <a:schemeClr val="tx1"/>
                        </a:solidFill>
                      </a:endParaRPr>
                    </a:p>
                    <a:p>
                      <a:pPr marL="0" indent="0"/>
                      <a:r>
                        <a:rPr kumimoji="1" lang="ja-JP" altLang="en-US" sz="1200" dirty="0" smtClean="0">
                          <a:solidFill>
                            <a:schemeClr val="tx1"/>
                          </a:solidFill>
                        </a:rPr>
                        <a:t>　・利用時間の延長</a:t>
                      </a:r>
                      <a:endParaRPr kumimoji="1" lang="en-US" altLang="ja-JP" sz="1200" dirty="0" smtClean="0">
                        <a:solidFill>
                          <a:schemeClr val="tx1"/>
                        </a:solidFill>
                      </a:endParaRPr>
                    </a:p>
                    <a:p>
                      <a:pPr marL="0" indent="0"/>
                      <a:r>
                        <a:rPr kumimoji="1" lang="ja-JP" altLang="en-US" sz="1200" dirty="0" smtClean="0">
                          <a:solidFill>
                            <a:schemeClr val="tx1"/>
                          </a:solidFill>
                        </a:rPr>
                        <a:t>　・施設改修</a:t>
                      </a:r>
                      <a:endParaRPr kumimoji="1" lang="en-US" altLang="ja-JP" sz="1200" dirty="0" smtClean="0">
                        <a:solidFill>
                          <a:schemeClr val="tx1"/>
                        </a:solidFill>
                      </a:endParaRPr>
                    </a:p>
                    <a:p>
                      <a:pPr marL="0" indent="0"/>
                      <a:r>
                        <a:rPr kumimoji="1" lang="ja-JP" altLang="en-US" sz="1200" dirty="0" smtClean="0">
                          <a:solidFill>
                            <a:schemeClr val="tx1"/>
                          </a:solidFill>
                        </a:rPr>
                        <a:t>　・ＩＣＴ改善</a:t>
                      </a:r>
                      <a:endParaRPr kumimoji="1" lang="en-US" altLang="ja-JP" sz="1200" dirty="0" smtClean="0">
                        <a:solidFill>
                          <a:schemeClr val="tx1"/>
                        </a:solidFill>
                      </a:endParaRPr>
                    </a:p>
                    <a:p>
                      <a:pPr marL="0" indent="0"/>
                      <a:r>
                        <a:rPr kumimoji="1" lang="ja-JP" altLang="en-US" sz="1200" dirty="0" smtClean="0">
                          <a:solidFill>
                            <a:schemeClr val="tx1"/>
                          </a:solidFill>
                        </a:rPr>
                        <a:t>　・サービス改善　　　など</a:t>
                      </a:r>
                      <a:endParaRPr kumimoji="1" lang="en-US" altLang="ja-JP" sz="1200" dirty="0" smtClean="0">
                        <a:solidFill>
                          <a:schemeClr val="tx1"/>
                        </a:solidFill>
                      </a:endParaRPr>
                    </a:p>
                    <a:p>
                      <a:pPr marL="0" indent="0"/>
                      <a:endParaRPr kumimoji="1" lang="en-US" altLang="ja-JP" sz="1400" dirty="0" smtClean="0">
                        <a:solidFill>
                          <a:schemeClr val="tx1"/>
                        </a:solidFill>
                      </a:endParaRPr>
                    </a:p>
                    <a:p>
                      <a:pPr marL="0" indent="0"/>
                      <a:r>
                        <a:rPr kumimoji="1" lang="en-US" altLang="ja-JP" sz="1100" dirty="0" smtClean="0">
                          <a:solidFill>
                            <a:schemeClr val="tx1"/>
                          </a:solidFill>
                        </a:rPr>
                        <a:t>※56</a:t>
                      </a:r>
                      <a:r>
                        <a:rPr kumimoji="1" lang="ja-JP" altLang="en-US" sz="1100" dirty="0" smtClean="0">
                          <a:solidFill>
                            <a:schemeClr val="tx1"/>
                          </a:solidFill>
                        </a:rPr>
                        <a:t>施設・・・公の施設、府の機関、その他の施設。ただし、府営公園内のプール、箕面昆虫館、都市緑化植物園については、府営公園とは別にそれぞれ</a:t>
                      </a:r>
                      <a:r>
                        <a:rPr kumimoji="1" lang="en-US" altLang="ja-JP" sz="1100" dirty="0" smtClean="0">
                          <a:solidFill>
                            <a:schemeClr val="tx1"/>
                          </a:solidFill>
                        </a:rPr>
                        <a:t>1</a:t>
                      </a:r>
                      <a:r>
                        <a:rPr kumimoji="1" lang="ja-JP" altLang="en-US" sz="1100" dirty="0" smtClean="0">
                          <a:solidFill>
                            <a:schemeClr val="tx1"/>
                          </a:solidFill>
                        </a:rPr>
                        <a:t>施設として調査を実施</a:t>
                      </a:r>
                      <a:endParaRPr kumimoji="1" lang="en-US" altLang="ja-JP" sz="1100" dirty="0" smtClean="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r>
                        <a:rPr kumimoji="1" lang="ja-JP" altLang="en-US" sz="1400" dirty="0" smtClean="0">
                          <a:solidFill>
                            <a:schemeClr val="tx1"/>
                          </a:solidFill>
                        </a:rPr>
                        <a:t>　利用者満足度調査等による継続的なニーズ把握・効果検証、ＰＤＣＡマネジメントが一定定着。</a:t>
                      </a:r>
                      <a:endParaRPr kumimoji="1" lang="en-US" altLang="ja-JP" sz="1400" dirty="0" smtClean="0">
                        <a:solidFill>
                          <a:schemeClr val="tx1"/>
                        </a:solidFill>
                      </a:endParaRPr>
                    </a:p>
                    <a:p>
                      <a:r>
                        <a:rPr kumimoji="1" lang="ja-JP" altLang="en-US" sz="1400" dirty="0" smtClean="0">
                          <a:solidFill>
                            <a:schemeClr val="tx1"/>
                          </a:solidFill>
                        </a:rPr>
                        <a:t>　府民ニーズや時代の要請に合わせたサービス内容の改善や、ＩＣＴを活用した積極的な情報発信が実現。</a:t>
                      </a:r>
                      <a:endParaRPr kumimoji="1" lang="en-US" altLang="ja-JP" sz="1400" dirty="0" smtClean="0">
                        <a:solidFill>
                          <a:schemeClr val="tx1"/>
                        </a:solidFill>
                      </a:endParaRPr>
                    </a:p>
                    <a:p>
                      <a:r>
                        <a:rPr kumimoji="1" lang="ja-JP" altLang="en-US" sz="1400" dirty="0" smtClean="0">
                          <a:solidFill>
                            <a:schemeClr val="tx1"/>
                          </a:solidFill>
                        </a:rPr>
                        <a:t>　また、抜本的な改善とまでは位置付けられないものでも、府民ニーズ等を意識した日常業務の改善・工夫も定着しつつある。</a:t>
                      </a:r>
                      <a:endParaRPr kumimoji="1" lang="en-US" altLang="ja-JP" sz="1400" dirty="0" smtClean="0">
                        <a:solidFill>
                          <a:schemeClr val="tx1"/>
                        </a:solidFill>
                      </a:endParaRPr>
                    </a:p>
                    <a:p>
                      <a:endParaRPr kumimoji="1" lang="en-US" altLang="ja-JP" sz="1400" strike="sngStrike" dirty="0" smtClean="0">
                        <a:solidFill>
                          <a:schemeClr val="tx1"/>
                        </a:solidFill>
                      </a:endParaRPr>
                    </a:p>
                    <a:p>
                      <a:r>
                        <a:rPr lang="ja-JP" altLang="en-US" sz="1400" dirty="0" smtClean="0">
                          <a:solidFill>
                            <a:schemeClr val="tx1"/>
                          </a:solidFill>
                        </a:rPr>
                        <a:t>・施設利用者数（公の施設</a:t>
                      </a:r>
                      <a:r>
                        <a:rPr lang="en-US" altLang="ja-JP" sz="1400" dirty="0" smtClean="0">
                          <a:solidFill>
                            <a:schemeClr val="tx1"/>
                          </a:solidFill>
                        </a:rPr>
                        <a:t>46</a:t>
                      </a:r>
                      <a:r>
                        <a:rPr lang="ja-JP" altLang="en-US" sz="1400" dirty="0" smtClean="0">
                          <a:solidFill>
                            <a:schemeClr val="tx1"/>
                          </a:solidFill>
                        </a:rPr>
                        <a:t>施設）</a:t>
                      </a:r>
                      <a:endParaRPr lang="en-US" altLang="ja-JP" sz="1400" dirty="0" smtClean="0">
                        <a:solidFill>
                          <a:schemeClr val="tx1"/>
                        </a:solidFill>
                      </a:endParaRPr>
                    </a:p>
                    <a:p>
                      <a:r>
                        <a:rPr lang="ja-JP" altLang="en-US" sz="1400" dirty="0" smtClean="0">
                          <a:solidFill>
                            <a:schemeClr val="tx1"/>
                          </a:solidFill>
                        </a:rPr>
                        <a:t>　</a:t>
                      </a:r>
                      <a:r>
                        <a:rPr lang="en-US" altLang="ja-JP" sz="1400" dirty="0" smtClean="0">
                          <a:solidFill>
                            <a:schemeClr val="tx1"/>
                          </a:solidFill>
                        </a:rPr>
                        <a:t>27,327,534</a:t>
                      </a:r>
                      <a:r>
                        <a:rPr lang="ja-JP" altLang="en-US" sz="1400" dirty="0" smtClean="0">
                          <a:solidFill>
                            <a:schemeClr val="tx1"/>
                          </a:solidFill>
                        </a:rPr>
                        <a:t>人（</a:t>
                      </a:r>
                      <a:r>
                        <a:rPr lang="en-US" altLang="ja-JP" sz="1400" dirty="0" smtClean="0">
                          <a:solidFill>
                            <a:schemeClr val="tx1"/>
                          </a:solidFill>
                        </a:rPr>
                        <a:t>2008</a:t>
                      </a:r>
                      <a:r>
                        <a:rPr lang="ja-JP" altLang="en-US" sz="1400" dirty="0" smtClean="0">
                          <a:solidFill>
                            <a:schemeClr val="tx1"/>
                          </a:solidFill>
                        </a:rPr>
                        <a:t>年）➡</a:t>
                      </a:r>
                      <a:r>
                        <a:rPr lang="en-US" altLang="ja-JP" sz="1400" dirty="0" smtClean="0">
                          <a:solidFill>
                            <a:schemeClr val="tx1"/>
                          </a:solidFill>
                        </a:rPr>
                        <a:t>27,937,858</a:t>
                      </a:r>
                      <a:r>
                        <a:rPr lang="ja-JP" altLang="en-US" sz="1400" dirty="0" smtClean="0">
                          <a:solidFill>
                            <a:schemeClr val="tx1"/>
                          </a:solidFill>
                        </a:rPr>
                        <a:t>人（</a:t>
                      </a:r>
                      <a:r>
                        <a:rPr lang="en-US" altLang="ja-JP" sz="1400" dirty="0" smtClean="0">
                          <a:solidFill>
                            <a:schemeClr val="tx1"/>
                          </a:solidFill>
                        </a:rPr>
                        <a:t>2012</a:t>
                      </a:r>
                      <a:r>
                        <a:rPr lang="ja-JP" altLang="en-US" sz="1400" dirty="0" smtClean="0">
                          <a:solidFill>
                            <a:schemeClr val="tx1"/>
                          </a:solidFill>
                        </a:rPr>
                        <a:t>年）</a:t>
                      </a:r>
                      <a:endParaRPr lang="en-US" altLang="ja-JP" sz="1400" dirty="0" smtClean="0">
                        <a:solidFill>
                          <a:schemeClr val="tx1"/>
                        </a:solidFill>
                      </a:endParaRPr>
                    </a:p>
                    <a:p>
                      <a:r>
                        <a:rPr lang="ja-JP" altLang="en-US" sz="1400" dirty="0" smtClean="0">
                          <a:solidFill>
                            <a:schemeClr val="tx1"/>
                          </a:solidFill>
                        </a:rPr>
                        <a:t>　（</a:t>
                      </a:r>
                      <a:r>
                        <a:rPr lang="en-US" altLang="ja-JP" sz="1400" dirty="0" smtClean="0">
                          <a:solidFill>
                            <a:schemeClr val="tx1"/>
                          </a:solidFill>
                        </a:rPr>
                        <a:t>102.2</a:t>
                      </a:r>
                      <a:r>
                        <a:rPr lang="ja-JP" altLang="en-US" sz="1400" dirty="0" smtClean="0">
                          <a:solidFill>
                            <a:schemeClr val="tx1"/>
                          </a:solidFill>
                        </a:rPr>
                        <a:t>％）</a:t>
                      </a:r>
                      <a:endParaRPr kumimoji="1" lang="en-US" altLang="ja-JP" sz="1400" strike="sngStrike" dirty="0" smtClean="0">
                        <a:solidFill>
                          <a:schemeClr val="tx1"/>
                        </a:solidFill>
                      </a:endParaRPr>
                    </a:p>
                    <a:p>
                      <a:endParaRPr kumimoji="1" lang="en-US" altLang="ja-JP" sz="1400" strike="sngStrike" dirty="0" smtClean="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408840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33</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2826321484"/>
              </p:ext>
            </p:extLst>
          </p:nvPr>
        </p:nvGraphicFramePr>
        <p:xfrm>
          <a:off x="107504" y="458376"/>
          <a:ext cx="8928991" cy="6080760"/>
        </p:xfrm>
        <a:graphic>
          <a:graphicData uri="http://schemas.openxmlformats.org/drawingml/2006/table">
            <a:tbl>
              <a:tblPr firstRow="1" bandRow="1">
                <a:tableStyleId>{7DF18680-E054-41AD-8BC1-D1AEF772440D}</a:tableStyleId>
              </a:tblPr>
              <a:tblGrid>
                <a:gridCol w="288032">
                  <a:extLst>
                    <a:ext uri="{9D8B030D-6E8A-4147-A177-3AD203B41FA5}">
                      <a16:colId xmlns:a16="http://schemas.microsoft.com/office/drawing/2014/main" val="20000"/>
                    </a:ext>
                  </a:extLst>
                </a:gridCol>
                <a:gridCol w="1200134">
                  <a:extLst>
                    <a:ext uri="{9D8B030D-6E8A-4147-A177-3AD203B41FA5}">
                      <a16:colId xmlns:a16="http://schemas.microsoft.com/office/drawing/2014/main" val="20001"/>
                    </a:ext>
                  </a:extLst>
                </a:gridCol>
                <a:gridCol w="1488165">
                  <a:extLst>
                    <a:ext uri="{9D8B030D-6E8A-4147-A177-3AD203B41FA5}">
                      <a16:colId xmlns:a16="http://schemas.microsoft.com/office/drawing/2014/main" val="20002"/>
                    </a:ext>
                  </a:extLst>
                </a:gridCol>
                <a:gridCol w="1488165">
                  <a:extLst>
                    <a:ext uri="{9D8B030D-6E8A-4147-A177-3AD203B41FA5}">
                      <a16:colId xmlns:a16="http://schemas.microsoft.com/office/drawing/2014/main" val="20003"/>
                    </a:ext>
                  </a:extLst>
                </a:gridCol>
                <a:gridCol w="1488165">
                  <a:extLst>
                    <a:ext uri="{9D8B030D-6E8A-4147-A177-3AD203B41FA5}">
                      <a16:colId xmlns:a16="http://schemas.microsoft.com/office/drawing/2014/main" val="20004"/>
                    </a:ext>
                  </a:extLst>
                </a:gridCol>
                <a:gridCol w="1488165">
                  <a:extLst>
                    <a:ext uri="{9D8B030D-6E8A-4147-A177-3AD203B41FA5}">
                      <a16:colId xmlns:a16="http://schemas.microsoft.com/office/drawing/2014/main" val="20005"/>
                    </a:ext>
                  </a:extLst>
                </a:gridCol>
                <a:gridCol w="1488165">
                  <a:extLst>
                    <a:ext uri="{9D8B030D-6E8A-4147-A177-3AD203B41FA5}">
                      <a16:colId xmlns:a16="http://schemas.microsoft.com/office/drawing/2014/main" val="20006"/>
                    </a:ext>
                  </a:extLst>
                </a:gridCol>
              </a:tblGrid>
              <a:tr h="187238">
                <a:tc rowSpan="2" gridSpan="2">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2"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73134">
                <a:tc>
                  <a:txBody>
                    <a:bodyPr/>
                    <a:lstStyle/>
                    <a:p>
                      <a:r>
                        <a:rPr kumimoji="1" lang="en-US" altLang="ja-JP" sz="1100" dirty="0" smtClean="0">
                          <a:solidFill>
                            <a:schemeClr val="tx1"/>
                          </a:solidFill>
                        </a:rPr>
                        <a:t>1</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100" dirty="0" smtClean="0">
                          <a:solidFill>
                            <a:schemeClr val="tx1"/>
                          </a:solidFill>
                        </a:rPr>
                        <a:t>青少年海洋センターファミリー棟</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100" dirty="0" smtClean="0"/>
                        <a:t>・</a:t>
                      </a:r>
                      <a:r>
                        <a:rPr kumimoji="1" lang="en-US" altLang="ja-JP" sz="1100" dirty="0" err="1" smtClean="0"/>
                        <a:t>Wi-fi</a:t>
                      </a:r>
                      <a:r>
                        <a:rPr kumimoji="1" lang="ja-JP" altLang="en-US" sz="1100" dirty="0" smtClean="0"/>
                        <a:t>の設置（</a:t>
                      </a:r>
                      <a:r>
                        <a:rPr kumimoji="1" lang="en-US" altLang="ja-JP" sz="1100" dirty="0" smtClean="0"/>
                        <a:t>2012</a:t>
                      </a:r>
                      <a:r>
                        <a:rPr kumimoji="1" lang="ja-JP" altLang="en-US" sz="1100" dirty="0" smtClean="0"/>
                        <a:t>年４月）</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1100" dirty="0" smtClean="0"/>
                        <a:t>・客室バルコニーの防水工事（</a:t>
                      </a:r>
                      <a:r>
                        <a:rPr kumimoji="1" lang="en-US" altLang="ja-JP" sz="1100" dirty="0" smtClean="0"/>
                        <a:t>2013</a:t>
                      </a:r>
                      <a:r>
                        <a:rPr kumimoji="1" lang="ja-JP" altLang="en-US" sz="1100" dirty="0" smtClean="0"/>
                        <a:t>年９月）</a:t>
                      </a:r>
                      <a:br>
                        <a:rPr kumimoji="1" lang="ja-JP" altLang="en-US" sz="1100" dirty="0" smtClean="0"/>
                      </a:br>
                      <a:r>
                        <a:rPr kumimoji="1" lang="ja-JP" altLang="en-US" sz="1100" dirty="0" smtClean="0"/>
                        <a:t>・大浴場脱衣場の床面マットの張替（</a:t>
                      </a:r>
                      <a:r>
                        <a:rPr kumimoji="1" lang="en-US" altLang="ja-JP" sz="1100" dirty="0" smtClean="0"/>
                        <a:t>2012</a:t>
                      </a:r>
                      <a:r>
                        <a:rPr kumimoji="1" lang="ja-JP" altLang="en-US" sz="1100" dirty="0" smtClean="0"/>
                        <a:t>年８月）</a:t>
                      </a:r>
                    </a:p>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1100" dirty="0" smtClean="0"/>
                        <a:t>・ターゲットを明確にした新しいプランの企画・実施（</a:t>
                      </a:r>
                      <a:r>
                        <a:rPr kumimoji="1" lang="en-US" altLang="ja-JP" sz="1100" dirty="0" smtClean="0"/>
                        <a:t>2012</a:t>
                      </a:r>
                      <a:r>
                        <a:rPr kumimoji="1" lang="ja-JP" altLang="en-US" sz="1100" dirty="0" smtClean="0"/>
                        <a:t>年度以降順次）</a:t>
                      </a:r>
                      <a:endParaRPr kumimoji="1" lang="en-US" altLang="ja-JP" sz="1100" dirty="0" smtClean="0"/>
                    </a:p>
                    <a:p>
                      <a:pPr marL="85725" indent="-85725"/>
                      <a:r>
                        <a:rPr kumimoji="1" lang="ja-JP" altLang="en-US" sz="1100" dirty="0" smtClean="0"/>
                        <a:t>例）ﾄﾚｯｷﾝｸﾞﾌﾟﾗﾝ（中高年）、ﾌｨｯﾄﾈｽｾｯﾄﾌﾟﾗﾝ、ｱﾛﾏ教室とﾄﾚｯﾝｸﾞのｾｯﾄﾌﾟﾗﾝ（女性）など</a:t>
                      </a:r>
                      <a:endParaRPr kumimoji="1" lang="en-US" altLang="ja-JP" sz="1100" dirty="0" smtClean="0"/>
                    </a:p>
                    <a:p>
                      <a:r>
                        <a:rPr kumimoji="1" lang="ja-JP" altLang="en-US" sz="1100" dirty="0" smtClean="0"/>
                        <a:t>・海洋ｾﾝﾀｰのﾌﾟﾛｸﾞﾗﾑの積極的な活用</a:t>
                      </a:r>
                      <a:endParaRPr kumimoji="1" lang="en-US" altLang="ja-JP" sz="1100" dirty="0" smtClean="0"/>
                    </a:p>
                    <a:p>
                      <a:pPr marL="85725" indent="0"/>
                      <a:r>
                        <a:rPr kumimoji="1" lang="en-US" altLang="ja-JP" sz="1100" dirty="0" smtClean="0"/>
                        <a:t>-</a:t>
                      </a:r>
                      <a:r>
                        <a:rPr kumimoji="1" lang="ja-JP" altLang="en-US" sz="1100" dirty="0" smtClean="0"/>
                        <a:t>ﾏﾘﾝﾊﾟｯｸ導入（ﾏﾘﾝｽﾎﾟｰﾂ体験</a:t>
                      </a:r>
                      <a:r>
                        <a:rPr kumimoji="1" lang="en-US" altLang="ja-JP" sz="1100" dirty="0" smtClean="0"/>
                        <a:t>+</a:t>
                      </a:r>
                      <a:r>
                        <a:rPr kumimoji="1" lang="ja-JP" altLang="en-US" sz="1100" dirty="0" smtClean="0"/>
                        <a:t>宿泊）</a:t>
                      </a:r>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3134">
                <a:tc>
                  <a:txBody>
                    <a:bodyPr/>
                    <a:lstStyle/>
                    <a:p>
                      <a:r>
                        <a:rPr kumimoji="1" lang="en-US" altLang="ja-JP" sz="1100" dirty="0" smtClean="0">
                          <a:solidFill>
                            <a:schemeClr val="tx1"/>
                          </a:solidFill>
                        </a:rPr>
                        <a:t>2</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青少年海洋センター</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endParaRPr kumimoji="1" lang="ja-JP" altLang="en-US" sz="1100" dirty="0" smtClean="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・宿泊管理棟の冷暖房設備の一部改修（</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年８月、１２月）</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・男女シャワールームへの手摺の設置（</a:t>
                      </a:r>
                      <a:r>
                        <a:rPr lang="en-US" altLang="ja-JP" sz="1100" b="0" i="0" u="none" strike="noStrike" dirty="0" smtClean="0">
                          <a:solidFill>
                            <a:srgbClr val="000000"/>
                          </a:solidFill>
                          <a:effectLst/>
                          <a:latin typeface="ＭＳ Ｐゴシック"/>
                        </a:rPr>
                        <a:t>2014</a:t>
                      </a:r>
                      <a:r>
                        <a:rPr lang="ja-JP" altLang="en-US" sz="1100" b="0" i="0" u="none" strike="noStrike" dirty="0" smtClean="0">
                          <a:solidFill>
                            <a:srgbClr val="000000"/>
                          </a:solidFill>
                          <a:effectLst/>
                          <a:latin typeface="ＭＳ Ｐゴシック"/>
                        </a:rPr>
                        <a:t>年２月）</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・浴室タイルの張替補修（</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年１月）</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・体育館床面補修　（</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年２月）</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・宿泊管理棟の冷暖房設備の改修（</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年３月）</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・宿舎入口扉への指</a:t>
                      </a:r>
                      <a:r>
                        <a:rPr lang="ja-JP" altLang="en-US" sz="1100" b="0" i="0" u="none" strike="noStrike" dirty="0" err="1" smtClean="0">
                          <a:solidFill>
                            <a:srgbClr val="000000"/>
                          </a:solidFill>
                          <a:effectLst/>
                          <a:latin typeface="ＭＳ Ｐゴシック"/>
                        </a:rPr>
                        <a:t>づめ</a:t>
                      </a:r>
                      <a:r>
                        <a:rPr lang="ja-JP" altLang="en-US" sz="1100" b="0" i="0" u="none" strike="noStrike" dirty="0" smtClean="0">
                          <a:solidFill>
                            <a:srgbClr val="000000"/>
                          </a:solidFill>
                          <a:effectLst/>
                          <a:latin typeface="ＭＳ Ｐゴシック"/>
                        </a:rPr>
                        <a:t>防止器具の取付（</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年５月）</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・宿泊管理棟トイレの一部洋式化（</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年１月）</a:t>
                      </a:r>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1100" dirty="0" smtClean="0"/>
                        <a:t>・ニーズを踏まえた新たなｲﾍﾞﾝﾄ・ﾌﾟﾗﾝの企画、実施（</a:t>
                      </a:r>
                      <a:r>
                        <a:rPr kumimoji="1" lang="en-US" altLang="ja-JP" sz="1100" dirty="0" smtClean="0"/>
                        <a:t>2012</a:t>
                      </a:r>
                      <a:r>
                        <a:rPr kumimoji="1" lang="ja-JP" altLang="en-US" sz="1100" dirty="0" smtClean="0"/>
                        <a:t>年度以降順次実施）</a:t>
                      </a:r>
                      <a:endParaRPr kumimoji="1" lang="en-US" altLang="ja-JP" sz="1100" dirty="0" smtClean="0"/>
                    </a:p>
                    <a:p>
                      <a:pPr marL="85725" indent="-85725"/>
                      <a:r>
                        <a:rPr kumimoji="1" lang="ja-JP" altLang="en-US" sz="1100" dirty="0" smtClean="0"/>
                        <a:t>例）食育を見据えたｱｳﾄﾄﾞｱｸｯｷﾝｸﾞ、日帰りﾌﾟﾗﾝ（海洋センターで採れた海藻類、釣った魚を野外で料理等</a:t>
                      </a:r>
                    </a:p>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a:xfrm>
            <a:off x="107504" y="112197"/>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25492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3412177248"/>
              </p:ext>
            </p:extLst>
          </p:nvPr>
        </p:nvGraphicFramePr>
        <p:xfrm>
          <a:off x="107504" y="458376"/>
          <a:ext cx="8928991" cy="6339840"/>
        </p:xfrm>
        <a:graphic>
          <a:graphicData uri="http://schemas.openxmlformats.org/drawingml/2006/table">
            <a:tbl>
              <a:tblPr firstRow="1" bandRow="1">
                <a:tableStyleId>{7DF18680-E054-41AD-8BC1-D1AEF772440D}</a:tableStyleId>
              </a:tblPr>
              <a:tblGrid>
                <a:gridCol w="288032">
                  <a:extLst>
                    <a:ext uri="{9D8B030D-6E8A-4147-A177-3AD203B41FA5}">
                      <a16:colId xmlns:a16="http://schemas.microsoft.com/office/drawing/2014/main" val="20000"/>
                    </a:ext>
                  </a:extLst>
                </a:gridCol>
                <a:gridCol w="1200134">
                  <a:extLst>
                    <a:ext uri="{9D8B030D-6E8A-4147-A177-3AD203B41FA5}">
                      <a16:colId xmlns:a16="http://schemas.microsoft.com/office/drawing/2014/main" val="20001"/>
                    </a:ext>
                  </a:extLst>
                </a:gridCol>
                <a:gridCol w="1488165">
                  <a:extLst>
                    <a:ext uri="{9D8B030D-6E8A-4147-A177-3AD203B41FA5}">
                      <a16:colId xmlns:a16="http://schemas.microsoft.com/office/drawing/2014/main" val="20002"/>
                    </a:ext>
                  </a:extLst>
                </a:gridCol>
                <a:gridCol w="1488165">
                  <a:extLst>
                    <a:ext uri="{9D8B030D-6E8A-4147-A177-3AD203B41FA5}">
                      <a16:colId xmlns:a16="http://schemas.microsoft.com/office/drawing/2014/main" val="20003"/>
                    </a:ext>
                  </a:extLst>
                </a:gridCol>
                <a:gridCol w="1488165">
                  <a:extLst>
                    <a:ext uri="{9D8B030D-6E8A-4147-A177-3AD203B41FA5}">
                      <a16:colId xmlns:a16="http://schemas.microsoft.com/office/drawing/2014/main" val="20004"/>
                    </a:ext>
                  </a:extLst>
                </a:gridCol>
                <a:gridCol w="1488165">
                  <a:extLst>
                    <a:ext uri="{9D8B030D-6E8A-4147-A177-3AD203B41FA5}">
                      <a16:colId xmlns:a16="http://schemas.microsoft.com/office/drawing/2014/main" val="20005"/>
                    </a:ext>
                  </a:extLst>
                </a:gridCol>
                <a:gridCol w="1488165">
                  <a:extLst>
                    <a:ext uri="{9D8B030D-6E8A-4147-A177-3AD203B41FA5}">
                      <a16:colId xmlns:a16="http://schemas.microsoft.com/office/drawing/2014/main" val="20006"/>
                    </a:ext>
                  </a:extLst>
                </a:gridCol>
              </a:tblGrid>
              <a:tr h="187238">
                <a:tc rowSpan="2" gridSpan="2">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2"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73134">
                <a:tc>
                  <a:txBody>
                    <a:bodyPr/>
                    <a:lstStyle/>
                    <a:p>
                      <a:r>
                        <a:rPr kumimoji="1" lang="en-US" altLang="ja-JP" sz="1100" dirty="0" smtClean="0">
                          <a:solidFill>
                            <a:schemeClr val="tx1"/>
                          </a:solidFill>
                        </a:rPr>
                        <a:t>3</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上方演芸資料館</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endParaRPr kumimoji="1" lang="ja-JP" altLang="en-US" sz="1100" dirty="0" smtClean="0"/>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t>・収蔵・展示資料の充実強化（</a:t>
                      </a:r>
                      <a:r>
                        <a:rPr kumimoji="1" lang="en-US" altLang="ja-JP" sz="1100" dirty="0" smtClean="0"/>
                        <a:t>2011</a:t>
                      </a:r>
                      <a:r>
                        <a:rPr kumimoji="1" lang="ja-JP" altLang="en-US" sz="1100" dirty="0" smtClean="0"/>
                        <a:t>年</a:t>
                      </a:r>
                      <a:r>
                        <a:rPr kumimoji="1" lang="en-US" altLang="ja-JP" sz="1100" dirty="0" smtClean="0"/>
                        <a:t>7</a:t>
                      </a:r>
                      <a:r>
                        <a:rPr kumimoji="1" lang="ja-JP" altLang="en-US" sz="1100" dirty="0" smtClean="0"/>
                        <a:t>月～</a:t>
                      </a:r>
                      <a:r>
                        <a:rPr kumimoji="1" lang="en-US" altLang="ja-JP" sz="1100" dirty="0" smtClean="0"/>
                        <a:t>2013</a:t>
                      </a:r>
                      <a:r>
                        <a:rPr kumimoji="1" lang="ja-JP" altLang="en-US" sz="1100" dirty="0" smtClean="0"/>
                        <a:t>年３月）</a:t>
                      </a:r>
                    </a:p>
                    <a:p>
                      <a:pPr marL="85725" indent="-85725"/>
                      <a:r>
                        <a:rPr kumimoji="1" lang="en-US" altLang="ja-JP" sz="1100" dirty="0" smtClean="0"/>
                        <a:t>-</a:t>
                      </a:r>
                      <a:r>
                        <a:rPr kumimoji="1" lang="ja-JP" altLang="en-US" sz="1100" dirty="0" smtClean="0"/>
                        <a:t>在阪放送局による府立上方演芸運営懇話会資料部会を開催。演芸ﾗｲﾌﾞﾗﾘｰの音源、映像資料を充実</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3134">
                <a:tc>
                  <a:txBody>
                    <a:bodyPr/>
                    <a:lstStyle/>
                    <a:p>
                      <a:r>
                        <a:rPr kumimoji="1" lang="en-US" altLang="ja-JP" sz="1100" dirty="0" smtClean="0">
                          <a:solidFill>
                            <a:schemeClr val="tx1"/>
                          </a:solidFill>
                        </a:rPr>
                        <a:t>4</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l"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ドーンセンター</a:t>
                      </a:r>
                      <a:endPar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（情報ライブラリー）</a:t>
                      </a:r>
                      <a:endPar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endParaRPr kumimoji="1" lang="ja-JP" altLang="en-US" sz="1100" dirty="0" smtClean="0"/>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1100" dirty="0" smtClean="0"/>
                        <a:t>・収蔵・展示資料の充実強化（</a:t>
                      </a:r>
                      <a:r>
                        <a:rPr kumimoji="1" lang="en-US" altLang="ja-JP" sz="1100" dirty="0" smtClean="0"/>
                        <a:t>2013</a:t>
                      </a:r>
                      <a:r>
                        <a:rPr kumimoji="1" lang="ja-JP" altLang="en-US" sz="1100" dirty="0" smtClean="0"/>
                        <a:t>年度）</a:t>
                      </a:r>
                      <a:endParaRPr kumimoji="1" lang="en-US" altLang="ja-JP" sz="11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t>・ニーズを踏まえた柔軟な対応</a:t>
                      </a:r>
                      <a:endParaRPr kumimoji="1" lang="en-US" altLang="ja-JP" sz="1100" dirty="0" smtClean="0"/>
                    </a:p>
                    <a:p>
                      <a:pPr marL="85725"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t>-</a:t>
                      </a:r>
                      <a:r>
                        <a:rPr kumimoji="1" lang="ja-JP" altLang="en-US" sz="1100" dirty="0" smtClean="0"/>
                        <a:t>上映会の回数増（</a:t>
                      </a:r>
                      <a:r>
                        <a:rPr kumimoji="1" lang="en-US" altLang="ja-JP" sz="1100" dirty="0" smtClean="0"/>
                        <a:t>2013</a:t>
                      </a:r>
                      <a:r>
                        <a:rPr kumimoji="1" lang="ja-JP" altLang="en-US" sz="1100" dirty="0" smtClean="0"/>
                        <a:t>年度）</a:t>
                      </a:r>
                    </a:p>
                    <a:p>
                      <a:pPr marL="85725" indent="0"/>
                      <a:r>
                        <a:rPr kumimoji="1" lang="en-US" altLang="ja-JP" sz="1100" spc="-150" dirty="0" smtClean="0"/>
                        <a:t>--</a:t>
                      </a:r>
                      <a:r>
                        <a:rPr kumimoji="1" lang="ja-JP" altLang="en-US" sz="1100" spc="-150" dirty="0" smtClean="0"/>
                        <a:t>学校教員向け研修受入</a:t>
                      </a:r>
                      <a:r>
                        <a:rPr kumimoji="1" lang="ja-JP" altLang="en-US" sz="1100" dirty="0" smtClean="0"/>
                        <a:t>（</a:t>
                      </a:r>
                      <a:r>
                        <a:rPr kumimoji="1" lang="en-US" altLang="ja-JP" sz="1100" dirty="0" smtClean="0"/>
                        <a:t>2013</a:t>
                      </a:r>
                      <a:r>
                        <a:rPr kumimoji="1" lang="ja-JP" altLang="en-US" sz="1100" dirty="0" smtClean="0"/>
                        <a:t>年度）</a:t>
                      </a:r>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73134">
                <a:tc>
                  <a:txBody>
                    <a:bodyPr/>
                    <a:lstStyle/>
                    <a:p>
                      <a:r>
                        <a:rPr kumimoji="1" lang="en-US" altLang="ja-JP" sz="1100" dirty="0" smtClean="0">
                          <a:solidFill>
                            <a:schemeClr val="tx1"/>
                          </a:solidFill>
                        </a:rPr>
                        <a:t>5</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国際会議場</a:t>
                      </a:r>
                    </a:p>
                    <a:p>
                      <a:pPr algn="l" fontAlgn="ctr"/>
                      <a:endPar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85725" indent="-85725" algn="l" fontAlgn="ct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indent="-85725"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ﾌﾞﾛｸﾞでのグルメ情報、社会貢献活動、安全安心の取組み等を発信（</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2</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indent="-85725"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動画サイトを追加し具体的な館内施設利用の情報を発信（</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indent="-85725"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ｽﾏｰﾄﾌｫﾝ版ｪﾌﾞﾍﾟｰｼﾞ作成（</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9</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indent="-85725"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ｱｸｾｽ情報の充実（</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3</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indent="-85725" algn="l" fontAlgn="ctr"/>
                      <a:r>
                        <a:rPr lang="ja-JP" altLang="en-US" sz="1100" b="0" i="0" u="none" strike="noStrike" dirty="0" smtClean="0">
                          <a:solidFill>
                            <a:srgbClr val="000000"/>
                          </a:solidFill>
                          <a:effectLst/>
                          <a:latin typeface="ＭＳ Ｐゴシック"/>
                        </a:rPr>
                        <a:t>・無線ＬＡＮ設置（</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a:t>
                      </a:r>
                      <a:endParaRPr kumimoji="1" lang="ja-JP" altLang="en-US" sz="1100" dirty="0" smtClean="0"/>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85725" marR="0" indent="-85725"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93663" marR="0" indent="-93663"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t>・ニーズを踏まえた新たなサービス・柔軟な対応</a:t>
                      </a:r>
                      <a:endParaRPr kumimoji="1" lang="en-US" altLang="ja-JP" sz="1100" dirty="0" smtClean="0"/>
                    </a:p>
                    <a:p>
                      <a:pPr marL="93663" indent="-7938"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利用頻度の高いﾌﾟﾛｼﾞｪｸﾀｰの更新（</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a:t>
                      </a:r>
                      <a:endParaRPr lang="en-US" altLang="ja-JP" sz="1100" b="0" i="0" u="none" strike="noStrike" dirty="0" smtClean="0">
                        <a:solidFill>
                          <a:srgbClr val="000000"/>
                        </a:solidFill>
                        <a:effectLst/>
                        <a:latin typeface="ＭＳ Ｐゴシック"/>
                      </a:endParaRPr>
                    </a:p>
                    <a:p>
                      <a:pPr marL="93663" indent="-93663" algn="l" fontAlgn="ct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93663" indent="-93663"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広報誌の内容を刷新。館内施設情報、催事、イベント情報、周辺観光情報を提供（</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174625" indent="-174625" algn="l" fontAlgn="ctr"/>
                      <a:r>
                        <a:rPr lang="ja-JP" altLang="en-US" sz="1100" b="0" i="0" u="none" strike="noStrike" dirty="0" smtClean="0">
                          <a:solidFill>
                            <a:srgbClr val="000000"/>
                          </a:solidFill>
                          <a:effectLst/>
                          <a:latin typeface="ＭＳ Ｐゴシック"/>
                        </a:rPr>
                        <a:t>・ｱｸｾｽ情報の発信強化</a:t>
                      </a:r>
                      <a:endParaRPr lang="en-US" altLang="ja-JP" sz="1100" b="0" i="0" u="none" strike="noStrike" dirty="0" smtClean="0">
                        <a:solidFill>
                          <a:srgbClr val="000000"/>
                        </a:solidFill>
                        <a:effectLst/>
                        <a:latin typeface="ＭＳ Ｐゴシック"/>
                      </a:endParaRPr>
                    </a:p>
                    <a:p>
                      <a:pPr marL="85725" indent="-85725"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ＪＲ新福島駅及びＪＲ福島駅に案内案地図広告を掲出（</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12</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5" name="タイトル 1"/>
          <p:cNvSpPr txBox="1">
            <a:spLocks/>
          </p:cNvSpPr>
          <p:nvPr/>
        </p:nvSpPr>
        <p:spPr>
          <a:xfrm>
            <a:off x="107504" y="112197"/>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34</a:t>
            </a:fld>
            <a:endParaRPr kumimoji="1" lang="ja-JP" altLang="en-US" dirty="0"/>
          </a:p>
        </p:txBody>
      </p:sp>
    </p:spTree>
    <p:extLst>
      <p:ext uri="{BB962C8B-B14F-4D97-AF65-F5344CB8AC3E}">
        <p14:creationId xmlns:p14="http://schemas.microsoft.com/office/powerpoint/2010/main" val="2421173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318841777"/>
              </p:ext>
            </p:extLst>
          </p:nvPr>
        </p:nvGraphicFramePr>
        <p:xfrm>
          <a:off x="107504" y="458376"/>
          <a:ext cx="8928991" cy="6248400"/>
        </p:xfrm>
        <a:graphic>
          <a:graphicData uri="http://schemas.openxmlformats.org/drawingml/2006/table">
            <a:tbl>
              <a:tblPr firstRow="1" bandRow="1">
                <a:tableStyleId>{7DF18680-E054-41AD-8BC1-D1AEF772440D}</a:tableStyleId>
              </a:tblPr>
              <a:tblGrid>
                <a:gridCol w="288032">
                  <a:extLst>
                    <a:ext uri="{9D8B030D-6E8A-4147-A177-3AD203B41FA5}">
                      <a16:colId xmlns:a16="http://schemas.microsoft.com/office/drawing/2014/main" val="20000"/>
                    </a:ext>
                  </a:extLst>
                </a:gridCol>
                <a:gridCol w="1200134">
                  <a:extLst>
                    <a:ext uri="{9D8B030D-6E8A-4147-A177-3AD203B41FA5}">
                      <a16:colId xmlns:a16="http://schemas.microsoft.com/office/drawing/2014/main" val="20001"/>
                    </a:ext>
                  </a:extLst>
                </a:gridCol>
                <a:gridCol w="1488165">
                  <a:extLst>
                    <a:ext uri="{9D8B030D-6E8A-4147-A177-3AD203B41FA5}">
                      <a16:colId xmlns:a16="http://schemas.microsoft.com/office/drawing/2014/main" val="20002"/>
                    </a:ext>
                  </a:extLst>
                </a:gridCol>
                <a:gridCol w="1488165">
                  <a:extLst>
                    <a:ext uri="{9D8B030D-6E8A-4147-A177-3AD203B41FA5}">
                      <a16:colId xmlns:a16="http://schemas.microsoft.com/office/drawing/2014/main" val="20003"/>
                    </a:ext>
                  </a:extLst>
                </a:gridCol>
                <a:gridCol w="1488165">
                  <a:extLst>
                    <a:ext uri="{9D8B030D-6E8A-4147-A177-3AD203B41FA5}">
                      <a16:colId xmlns:a16="http://schemas.microsoft.com/office/drawing/2014/main" val="20004"/>
                    </a:ext>
                  </a:extLst>
                </a:gridCol>
                <a:gridCol w="1488165">
                  <a:extLst>
                    <a:ext uri="{9D8B030D-6E8A-4147-A177-3AD203B41FA5}">
                      <a16:colId xmlns:a16="http://schemas.microsoft.com/office/drawing/2014/main" val="20005"/>
                    </a:ext>
                  </a:extLst>
                </a:gridCol>
                <a:gridCol w="1488165">
                  <a:extLst>
                    <a:ext uri="{9D8B030D-6E8A-4147-A177-3AD203B41FA5}">
                      <a16:colId xmlns:a16="http://schemas.microsoft.com/office/drawing/2014/main" val="20006"/>
                    </a:ext>
                  </a:extLst>
                </a:gridCol>
              </a:tblGrid>
              <a:tr h="187238">
                <a:tc rowSpan="2" gridSpan="2">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2"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73134">
                <a:tc>
                  <a:txBody>
                    <a:bodyPr/>
                    <a:lstStyle/>
                    <a:p>
                      <a:r>
                        <a:rPr kumimoji="1" lang="en-US" altLang="ja-JP" sz="1100" dirty="0" smtClean="0">
                          <a:solidFill>
                            <a:schemeClr val="tx1"/>
                          </a:solidFill>
                        </a:rPr>
                        <a:t>6</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江之子島文化芸術創造センタ－</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indent="0"/>
                      <a:r>
                        <a:rPr kumimoji="1" lang="en-US" altLang="ja-JP" sz="1100" dirty="0" smtClean="0"/>
                        <a:t>-</a:t>
                      </a:r>
                      <a:r>
                        <a:rPr kumimoji="1" lang="ja-JP" altLang="en-US" sz="1100" dirty="0" smtClean="0"/>
                        <a:t>ﾎｰﾑﾍﾟｰｼﾞ全面改定（</a:t>
                      </a:r>
                      <a:r>
                        <a:rPr kumimoji="1" lang="en-US" altLang="ja-JP" sz="1100" dirty="0" smtClean="0"/>
                        <a:t>2013</a:t>
                      </a:r>
                      <a:r>
                        <a:rPr kumimoji="1" lang="ja-JP" altLang="en-US" sz="1100" dirty="0" smtClean="0"/>
                        <a:t>年</a:t>
                      </a:r>
                      <a:r>
                        <a:rPr kumimoji="1" lang="en-US" altLang="ja-JP" sz="1100" dirty="0" smtClean="0"/>
                        <a:t>8</a:t>
                      </a:r>
                      <a:r>
                        <a:rPr kumimoji="1" lang="ja-JP" altLang="en-US" sz="1100" dirty="0" smtClean="0"/>
                        <a:t>月）</a:t>
                      </a:r>
                      <a:endParaRPr kumimoji="1" lang="en-US" altLang="ja-JP" sz="1100" dirty="0" smtClean="0"/>
                    </a:p>
                    <a:p>
                      <a:pPr marL="85725" indent="0"/>
                      <a:r>
                        <a:rPr kumimoji="1" lang="en-US" altLang="ja-JP" sz="1100" dirty="0" smtClean="0"/>
                        <a:t>-</a:t>
                      </a:r>
                      <a:r>
                        <a:rPr kumimoji="1" lang="ja-JP" altLang="en-US" sz="1100" dirty="0" smtClean="0"/>
                        <a:t>蔵書のジャンルをホームページで紹介（</a:t>
                      </a:r>
                      <a:r>
                        <a:rPr kumimoji="1" lang="en-US" altLang="ja-JP" sz="1100" dirty="0" smtClean="0"/>
                        <a:t>2013</a:t>
                      </a:r>
                      <a:r>
                        <a:rPr kumimoji="1" lang="ja-JP" altLang="en-US" sz="1100" dirty="0" smtClean="0"/>
                        <a:t>年</a:t>
                      </a:r>
                      <a:r>
                        <a:rPr kumimoji="1" lang="en-US" altLang="ja-JP" sz="1100" dirty="0" smtClean="0"/>
                        <a:t>8</a:t>
                      </a:r>
                      <a:r>
                        <a:rPr kumimoji="1" lang="ja-JP" altLang="en-US" sz="1100" dirty="0" smtClean="0"/>
                        <a:t>月～）</a:t>
                      </a:r>
                      <a:endParaRPr kumimoji="1" lang="en-US" altLang="ja-JP" sz="1100" dirty="0" smtClean="0"/>
                    </a:p>
                    <a:p>
                      <a:pPr marL="85725" indent="0"/>
                      <a:r>
                        <a:rPr kumimoji="1" lang="en-US" altLang="ja-JP" sz="1100" dirty="0" smtClean="0"/>
                        <a:t>-</a:t>
                      </a:r>
                      <a:r>
                        <a:rPr kumimoji="1" lang="ja-JP" altLang="en-US" sz="1100" dirty="0" smtClean="0"/>
                        <a:t>館長ブログ（</a:t>
                      </a:r>
                      <a:r>
                        <a:rPr kumimoji="1" lang="en-US" altLang="ja-JP" sz="1100" dirty="0" smtClean="0"/>
                        <a:t>2014</a:t>
                      </a:r>
                      <a:r>
                        <a:rPr kumimoji="1" lang="ja-JP" altLang="en-US" sz="1100" dirty="0" smtClean="0"/>
                        <a:t>年</a:t>
                      </a:r>
                      <a:r>
                        <a:rPr kumimoji="1" lang="en-US" altLang="ja-JP" sz="1100" dirty="0" smtClean="0"/>
                        <a:t>1</a:t>
                      </a:r>
                      <a:r>
                        <a:rPr kumimoji="1" lang="ja-JP" altLang="en-US" sz="1100" dirty="0" smtClean="0"/>
                        <a:t>月～）・スタッフブログ（</a:t>
                      </a:r>
                      <a:r>
                        <a:rPr kumimoji="1" lang="en-US" altLang="ja-JP" sz="1100" dirty="0" smtClean="0"/>
                        <a:t>2014</a:t>
                      </a:r>
                      <a:r>
                        <a:rPr kumimoji="1" lang="ja-JP" altLang="en-US" sz="1100" dirty="0" smtClean="0"/>
                        <a:t>年</a:t>
                      </a:r>
                      <a:r>
                        <a:rPr kumimoji="1" lang="en-US" altLang="ja-JP" sz="1100" dirty="0" smtClean="0"/>
                        <a:t>4</a:t>
                      </a:r>
                      <a:r>
                        <a:rPr kumimoji="1" lang="ja-JP" altLang="en-US" sz="1100" dirty="0" smtClean="0"/>
                        <a:t>月～）の開設</a:t>
                      </a:r>
                    </a:p>
                    <a:p>
                      <a:r>
                        <a:rPr kumimoji="1" lang="ja-JP" altLang="en-US" sz="1100" dirty="0" smtClean="0"/>
                        <a:t>・無線ＬＡＮ設置</a:t>
                      </a:r>
                      <a:endParaRPr kumimoji="1" lang="en-US" altLang="ja-JP" sz="1100" dirty="0" smtClean="0"/>
                    </a:p>
                    <a:p>
                      <a:pPr marL="85725" indent="0"/>
                      <a:r>
                        <a:rPr kumimoji="1" lang="en-US" altLang="ja-JP" sz="1100" dirty="0" smtClean="0"/>
                        <a:t>-</a:t>
                      </a:r>
                      <a:r>
                        <a:rPr kumimoji="1" lang="ja-JP" altLang="en-US" sz="1100" dirty="0" smtClean="0"/>
                        <a:t>地下カフェスペースへの無線ＬＡＮ導入（</a:t>
                      </a:r>
                      <a:r>
                        <a:rPr kumimoji="1" lang="en-US" altLang="ja-JP" sz="1100" dirty="0" smtClean="0"/>
                        <a:t>2013</a:t>
                      </a:r>
                      <a:r>
                        <a:rPr kumimoji="1" lang="ja-JP" altLang="en-US" sz="1100" dirty="0" smtClean="0"/>
                        <a:t>年度～）</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1100" dirty="0" smtClean="0"/>
                        <a:t>・地下に休憩スペースを配置</a:t>
                      </a:r>
                    </a:p>
                    <a:p>
                      <a:r>
                        <a:rPr kumimoji="1" lang="ja-JP" altLang="en-US" sz="1100" dirty="0" smtClean="0"/>
                        <a:t>・入口付近に館内の案内図を掲示</a:t>
                      </a:r>
                    </a:p>
                    <a:p>
                      <a:r>
                        <a:rPr kumimoji="1" lang="ja-JP" altLang="en-US" sz="1100" dirty="0" smtClean="0"/>
                        <a:t>・多目的ルームの利用者に応じた利用ができるよう、移動可能な鏡を設置（</a:t>
                      </a:r>
                      <a:r>
                        <a:rPr kumimoji="1" lang="en-US" altLang="ja-JP" sz="1100" dirty="0" smtClean="0"/>
                        <a:t>2013</a:t>
                      </a:r>
                      <a:r>
                        <a:rPr kumimoji="1" lang="ja-JP" altLang="en-US" sz="1100" dirty="0" smtClean="0"/>
                        <a:t>年実施済み）</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t>・ニーズを踏まえた新たなサービス・柔軟な対応</a:t>
                      </a:r>
                      <a:endParaRPr kumimoji="1" lang="en-US" altLang="ja-JP" sz="1100" dirty="0" smtClean="0"/>
                    </a:p>
                    <a:p>
                      <a:pPr marL="85725"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t>-</a:t>
                      </a:r>
                      <a:r>
                        <a:rPr kumimoji="1" lang="ja-JP" altLang="en-US" sz="1100" dirty="0" smtClean="0"/>
                        <a:t>貸室の長期利用ができるよう規定を改正（</a:t>
                      </a:r>
                      <a:r>
                        <a:rPr kumimoji="1" lang="en-US" altLang="ja-JP" sz="1100" dirty="0" smtClean="0"/>
                        <a:t>2013</a:t>
                      </a:r>
                      <a:r>
                        <a:rPr kumimoji="1" lang="ja-JP" altLang="en-US" sz="1100" dirty="0" smtClean="0"/>
                        <a:t>年度～）</a:t>
                      </a:r>
                      <a:endParaRPr kumimoji="1" lang="en-US" altLang="ja-JP" sz="11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t>-</a:t>
                      </a:r>
                      <a:r>
                        <a:rPr kumimoji="1" lang="ja-JP" altLang="en-US" sz="1100" dirty="0" smtClean="0"/>
                        <a:t>施設パンフレットをリニューアル（</a:t>
                      </a:r>
                      <a:r>
                        <a:rPr kumimoji="1" lang="en-US" altLang="ja-JP" sz="1100" dirty="0" smtClean="0"/>
                        <a:t>2013</a:t>
                      </a:r>
                      <a:r>
                        <a:rPr kumimoji="1" lang="ja-JP" altLang="en-US" sz="1100" dirty="0" smtClean="0"/>
                        <a:t>年</a:t>
                      </a:r>
                      <a:r>
                        <a:rPr kumimoji="1" lang="en-US" altLang="ja-JP" sz="1100" dirty="0" smtClean="0"/>
                        <a:t>4</a:t>
                      </a:r>
                      <a:r>
                        <a:rPr kumimoji="1" lang="ja-JP" altLang="en-US" sz="1100" dirty="0" smtClean="0"/>
                        <a:t>月）</a:t>
                      </a:r>
                      <a:endParaRPr kumimoji="1" lang="en-US" altLang="ja-JP" sz="1100" dirty="0" smtClean="0"/>
                    </a:p>
                    <a:p>
                      <a:pPr marL="85725"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t>-</a:t>
                      </a:r>
                      <a:r>
                        <a:rPr kumimoji="1" lang="ja-JP" altLang="en-US" sz="1100" dirty="0" smtClean="0"/>
                        <a:t>ニュースレターの発行（</a:t>
                      </a:r>
                      <a:r>
                        <a:rPr kumimoji="1" lang="en-US" altLang="ja-JP" sz="1100" dirty="0" smtClean="0"/>
                        <a:t>2014</a:t>
                      </a:r>
                      <a:r>
                        <a:rPr kumimoji="1" lang="ja-JP" altLang="en-US" sz="1100" dirty="0" smtClean="0"/>
                        <a:t>年</a:t>
                      </a:r>
                      <a:r>
                        <a:rPr kumimoji="1" lang="en-US" altLang="ja-JP" sz="1100" dirty="0" smtClean="0"/>
                        <a:t>4</a:t>
                      </a:r>
                      <a:r>
                        <a:rPr kumimoji="1" lang="ja-JP" altLang="en-US" sz="1100" dirty="0" smtClean="0"/>
                        <a:t>月～</a:t>
                      </a:r>
                      <a:r>
                        <a:rPr kumimoji="1" lang="en-US" altLang="ja-JP" sz="1100" dirty="0" smtClean="0"/>
                        <a:t>3</a:t>
                      </a:r>
                      <a:r>
                        <a:rPr kumimoji="1" lang="ja-JP" altLang="en-US" sz="1100" dirty="0" smtClean="0"/>
                        <a:t>か月に</a:t>
                      </a:r>
                      <a:r>
                        <a:rPr kumimoji="1" lang="en-US" altLang="ja-JP" sz="1100" dirty="0" smtClean="0"/>
                        <a:t>1</a:t>
                      </a:r>
                      <a:r>
                        <a:rPr kumimoji="1" lang="ja-JP" altLang="en-US" sz="1100" dirty="0" smtClean="0"/>
                        <a:t>回）</a:t>
                      </a:r>
                      <a:endParaRPr kumimoji="1" lang="en-US" altLang="ja-JP" sz="1100" dirty="0" smtClean="0"/>
                    </a:p>
                    <a:p>
                      <a:pPr marL="85725"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smtClean="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t>・ニーズを踏まえた新たなｲﾍﾞﾝﾄ・ﾌﾟﾗﾝの企画、実施</a:t>
                      </a:r>
                      <a:endParaRPr kumimoji="1" lang="en-US" altLang="ja-JP" sz="1100" dirty="0" smtClean="0"/>
                    </a:p>
                    <a:p>
                      <a:pPr marL="85725" indent="0"/>
                      <a:r>
                        <a:rPr kumimoji="1" lang="en-US" altLang="ja-JP" sz="1100" dirty="0" smtClean="0"/>
                        <a:t>-</a:t>
                      </a:r>
                      <a:r>
                        <a:rPr kumimoji="1" lang="ja-JP" altLang="en-US" sz="1100" dirty="0" smtClean="0"/>
                        <a:t>府所蔵美術作品展を開催するとともに、作品を見ながら学芸員の話を聞けるゼミ形式の講座を開催</a:t>
                      </a:r>
                    </a:p>
                    <a:p>
                      <a:pPr marL="85725" indent="0"/>
                      <a:r>
                        <a:rPr kumimoji="1" lang="en-US" altLang="ja-JP" sz="1100" dirty="0" smtClean="0"/>
                        <a:t>-</a:t>
                      </a:r>
                      <a:r>
                        <a:rPr kumimoji="1" lang="ja-JP" altLang="en-US" sz="1100" dirty="0" smtClean="0"/>
                        <a:t>大阪を拠点に活動する様々なジャンルのクリエイター</a:t>
                      </a:r>
                      <a:r>
                        <a:rPr kumimoji="1" lang="en-US" altLang="ja-JP" sz="1100" dirty="0" smtClean="0"/>
                        <a:t>100</a:t>
                      </a:r>
                      <a:r>
                        <a:rPr kumimoji="1" lang="ja-JP" altLang="en-US" sz="1100" dirty="0" smtClean="0"/>
                        <a:t>人による展示を開催（</a:t>
                      </a:r>
                      <a:r>
                        <a:rPr kumimoji="1" lang="en-US" altLang="ja-JP" sz="1100" dirty="0" smtClean="0"/>
                        <a:t>100 OSAKA VOL.2</a:t>
                      </a:r>
                      <a:r>
                        <a:rPr kumimoji="1" lang="ja-JP" altLang="en-US" sz="1100" dirty="0" smtClean="0"/>
                        <a:t>）（</a:t>
                      </a:r>
                      <a:r>
                        <a:rPr kumimoji="1" lang="en-US" altLang="ja-JP" sz="1100" dirty="0" smtClean="0"/>
                        <a:t>2013</a:t>
                      </a:r>
                      <a:r>
                        <a:rPr kumimoji="1" lang="ja-JP" altLang="en-US" sz="1100" dirty="0" smtClean="0"/>
                        <a:t>年</a:t>
                      </a:r>
                      <a:r>
                        <a:rPr kumimoji="1" lang="en-US" altLang="ja-JP" sz="1100" dirty="0" smtClean="0"/>
                        <a:t>8</a:t>
                      </a:r>
                      <a:r>
                        <a:rPr kumimoji="1" lang="ja-JP" altLang="en-US" sz="1100" dirty="0" smtClean="0"/>
                        <a:t>月）</a:t>
                      </a:r>
                      <a:endParaRPr kumimoji="1" lang="en-US" altLang="ja-JP" sz="1100" dirty="0" smtClean="0"/>
                    </a:p>
                    <a:p>
                      <a:pPr marL="85725" indent="0"/>
                      <a:r>
                        <a:rPr kumimoji="1" lang="en-US" altLang="ja-JP" sz="1100" dirty="0" smtClean="0"/>
                        <a:t>-</a:t>
                      </a:r>
                      <a:r>
                        <a:rPr kumimoji="1" lang="ja-JP" altLang="en-US" sz="1100" dirty="0" smtClean="0"/>
                        <a:t>各種セミナー・ワークショップ、美術作品の梱包講座（平面・立体）、音響・部隊照明の使いこなし講座など（</a:t>
                      </a:r>
                      <a:r>
                        <a:rPr kumimoji="1" lang="en-US" altLang="ja-JP" sz="1100" dirty="0" smtClean="0"/>
                        <a:t>2013</a:t>
                      </a:r>
                      <a:r>
                        <a:rPr kumimoji="1" lang="ja-JP" altLang="en-US" sz="1100" dirty="0" smtClean="0"/>
                        <a:t>年度～）</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3134">
                <a:tc>
                  <a:txBody>
                    <a:bodyPr/>
                    <a:lstStyle/>
                    <a:p>
                      <a:r>
                        <a:rPr kumimoji="1" lang="en-US" altLang="ja-JP" sz="1100" dirty="0" smtClean="0">
                          <a:solidFill>
                            <a:schemeClr val="tx1"/>
                          </a:solidFill>
                        </a:rPr>
                        <a:t>7</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大型児童館ビッグバン</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indent="0"/>
                      <a:r>
                        <a:rPr kumimoji="1" lang="en-US" altLang="ja-JP" sz="1100" dirty="0" smtClean="0"/>
                        <a:t>-</a:t>
                      </a:r>
                      <a:r>
                        <a:rPr kumimoji="1" lang="ja-JP" altLang="en-US" sz="1100" dirty="0" smtClean="0"/>
                        <a:t>職員ブログ開始（</a:t>
                      </a:r>
                      <a:r>
                        <a:rPr kumimoji="1" lang="en-US" altLang="ja-JP" sz="1100" dirty="0" smtClean="0"/>
                        <a:t>2011</a:t>
                      </a:r>
                      <a:r>
                        <a:rPr kumimoji="1" lang="ja-JP" altLang="en-US" sz="1100" dirty="0" smtClean="0"/>
                        <a:t>年度～）</a:t>
                      </a:r>
                      <a:br>
                        <a:rPr kumimoji="1" lang="ja-JP" altLang="en-US" sz="1100" dirty="0" smtClean="0"/>
                      </a:br>
                      <a:r>
                        <a:rPr kumimoji="1" lang="en-US" altLang="ja-JP" sz="1100" dirty="0" smtClean="0"/>
                        <a:t>-</a:t>
                      </a:r>
                      <a:r>
                        <a:rPr kumimoji="1" lang="ja-JP" altLang="en-US" sz="1100" dirty="0" smtClean="0"/>
                        <a:t>ｺﾝﾋﾞﾆｴﾝｽｽﾄｱで入館券を購入できることを周知（</a:t>
                      </a:r>
                      <a:r>
                        <a:rPr kumimoji="1" lang="en-US" altLang="ja-JP" sz="1100" dirty="0" smtClean="0"/>
                        <a:t>2013</a:t>
                      </a:r>
                      <a:r>
                        <a:rPr kumimoji="1" lang="ja-JP" altLang="en-US" sz="1100" dirty="0" smtClean="0"/>
                        <a:t>年１月～）</a:t>
                      </a:r>
                      <a:br>
                        <a:rPr kumimoji="1" lang="ja-JP" altLang="en-US" sz="1100" dirty="0" smtClean="0"/>
                      </a:br>
                      <a:r>
                        <a:rPr kumimoji="1" lang="en-US" altLang="ja-JP" sz="1100" dirty="0" smtClean="0"/>
                        <a:t>-</a:t>
                      </a:r>
                      <a:r>
                        <a:rPr kumimoji="1" lang="ja-JP" altLang="en-US" sz="1100" dirty="0" smtClean="0"/>
                        <a:t>大阪市キッズプラザとの共同ＰＲ（</a:t>
                      </a:r>
                      <a:r>
                        <a:rPr kumimoji="1" lang="en-US" altLang="ja-JP" sz="1100" dirty="0" smtClean="0"/>
                        <a:t>2013</a:t>
                      </a:r>
                      <a:r>
                        <a:rPr kumimoji="1" lang="ja-JP" altLang="en-US" sz="1100" dirty="0" smtClean="0"/>
                        <a:t>年１月～）</a:t>
                      </a:r>
                      <a:br>
                        <a:rPr kumimoji="1" lang="ja-JP" altLang="en-US" sz="1100" dirty="0" smtClean="0"/>
                      </a:br>
                      <a:r>
                        <a:rPr kumimoji="1" lang="en-US" altLang="ja-JP" sz="1100" dirty="0" smtClean="0"/>
                        <a:t>-</a:t>
                      </a:r>
                      <a:r>
                        <a:rPr kumimoji="1" lang="ja-JP" altLang="en-US" sz="1100" dirty="0" smtClean="0"/>
                        <a:t>ＬＩＮＥによるクーポン等の配信を開始（</a:t>
                      </a:r>
                      <a:r>
                        <a:rPr kumimoji="1" lang="en-US" altLang="ja-JP" sz="1100" dirty="0" smtClean="0"/>
                        <a:t>2013</a:t>
                      </a:r>
                      <a:r>
                        <a:rPr kumimoji="1" lang="ja-JP" altLang="en-US" sz="1100" dirty="0" smtClean="0"/>
                        <a:t>年</a:t>
                      </a:r>
                      <a:r>
                        <a:rPr kumimoji="1" lang="en-US" altLang="ja-JP" sz="1100" dirty="0" smtClean="0"/>
                        <a:t>9</a:t>
                      </a:r>
                      <a:r>
                        <a:rPr kumimoji="1" lang="ja-JP" altLang="en-US" sz="1100" dirty="0" smtClean="0"/>
                        <a:t>月～）</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・駐車場の増設（</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年度～）</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1100" dirty="0" smtClean="0"/>
                        <a:t>・団体昼食場所として近隣施設ビッグアイのエントランス等の確保（</a:t>
                      </a:r>
                      <a:r>
                        <a:rPr kumimoji="1" lang="en-US" altLang="ja-JP" sz="1100" dirty="0" smtClean="0"/>
                        <a:t>2012</a:t>
                      </a:r>
                      <a:r>
                        <a:rPr kumimoji="1" lang="ja-JP" altLang="en-US" sz="1100" dirty="0" smtClean="0"/>
                        <a:t>年～）</a:t>
                      </a:r>
                      <a:br>
                        <a:rPr kumimoji="1" lang="ja-JP" altLang="en-US" sz="1100" dirty="0" smtClean="0"/>
                      </a:br>
                      <a:r>
                        <a:rPr kumimoji="1" lang="ja-JP" altLang="en-US" sz="1100" dirty="0" smtClean="0"/>
                        <a:t>・入館券を</a:t>
                      </a:r>
                      <a:r>
                        <a:rPr kumimoji="1" lang="en-US" altLang="ja-JP" sz="1100" dirty="0" smtClean="0"/>
                        <a:t>1</a:t>
                      </a:r>
                      <a:r>
                        <a:rPr kumimoji="1" lang="ja-JP" altLang="en-US" sz="1100" dirty="0" smtClean="0"/>
                        <a:t>割引きで購入できるﾝﾋﾞﾆｴﾝｽｽﾄｱの拡充（</a:t>
                      </a:r>
                      <a:r>
                        <a:rPr kumimoji="1" lang="en-US" altLang="ja-JP" sz="1100" dirty="0" smtClean="0"/>
                        <a:t>2013</a:t>
                      </a:r>
                      <a:r>
                        <a:rPr kumimoji="1" lang="ja-JP" altLang="en-US" sz="1100" dirty="0" smtClean="0"/>
                        <a:t>年</a:t>
                      </a:r>
                      <a:r>
                        <a:rPr kumimoji="1" lang="en-US" altLang="ja-JP" sz="1100" dirty="0" smtClean="0"/>
                        <a:t>4</a:t>
                      </a:r>
                      <a:r>
                        <a:rPr kumimoji="1" lang="ja-JP" altLang="en-US" sz="1100" dirty="0" smtClean="0"/>
                        <a:t>月～）</a:t>
                      </a:r>
                      <a:br>
                        <a:rPr kumimoji="1" lang="ja-JP" altLang="en-US" sz="1100" dirty="0" smtClean="0"/>
                      </a:br>
                      <a:r>
                        <a:rPr kumimoji="1" lang="ja-JP" altLang="en-US" sz="1100" dirty="0" smtClean="0"/>
                        <a:t>・</a:t>
                      </a:r>
                      <a:r>
                        <a:rPr kumimoji="1" lang="en-US" altLang="ja-JP" sz="1100" dirty="0" smtClean="0"/>
                        <a:t>65</a:t>
                      </a:r>
                      <a:r>
                        <a:rPr kumimoji="1" lang="ja-JP" altLang="en-US" sz="1100" dirty="0" smtClean="0"/>
                        <a:t>歳以上の半額割引（</a:t>
                      </a:r>
                      <a:r>
                        <a:rPr kumimoji="1" lang="en-US" altLang="ja-JP" sz="1100" dirty="0" smtClean="0"/>
                        <a:t>2011</a:t>
                      </a:r>
                      <a:r>
                        <a:rPr kumimoji="1" lang="ja-JP" altLang="en-US" sz="1100" dirty="0" smtClean="0"/>
                        <a:t>年度～）</a:t>
                      </a:r>
                      <a:br>
                        <a:rPr kumimoji="1" lang="ja-JP" altLang="en-US" sz="1100" dirty="0" smtClean="0"/>
                      </a:br>
                      <a:r>
                        <a:rPr kumimoji="1" lang="ja-JP" altLang="en-US" sz="1100" dirty="0" smtClean="0"/>
                        <a:t>・イベントチラシへの割引券の添付 （</a:t>
                      </a:r>
                      <a:r>
                        <a:rPr kumimoji="1" lang="en-US" altLang="ja-JP" sz="1100" dirty="0" smtClean="0"/>
                        <a:t>2013</a:t>
                      </a:r>
                      <a:r>
                        <a:rPr kumimoji="1" lang="ja-JP" altLang="en-US" sz="1100" dirty="0" smtClean="0"/>
                        <a:t>年</a:t>
                      </a:r>
                      <a:r>
                        <a:rPr kumimoji="1" lang="en-US" altLang="ja-JP" sz="1100" dirty="0" smtClean="0"/>
                        <a:t>11</a:t>
                      </a:r>
                      <a:r>
                        <a:rPr kumimoji="1" lang="ja-JP" altLang="en-US" sz="1100" dirty="0" smtClean="0"/>
                        <a:t>月～）</a:t>
                      </a:r>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a:xfrm>
            <a:off x="107504" y="112197"/>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35</a:t>
            </a:fld>
            <a:endParaRPr kumimoji="1" lang="ja-JP" altLang="en-US" dirty="0"/>
          </a:p>
        </p:txBody>
      </p:sp>
    </p:spTree>
    <p:extLst>
      <p:ext uri="{BB962C8B-B14F-4D97-AF65-F5344CB8AC3E}">
        <p14:creationId xmlns:p14="http://schemas.microsoft.com/office/powerpoint/2010/main" val="907417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1288772734"/>
              </p:ext>
            </p:extLst>
          </p:nvPr>
        </p:nvGraphicFramePr>
        <p:xfrm>
          <a:off x="107504" y="458376"/>
          <a:ext cx="8928991" cy="5074920"/>
        </p:xfrm>
        <a:graphic>
          <a:graphicData uri="http://schemas.openxmlformats.org/drawingml/2006/table">
            <a:tbl>
              <a:tblPr firstRow="1" bandRow="1">
                <a:tableStyleId>{7DF18680-E054-41AD-8BC1-D1AEF772440D}</a:tableStyleId>
              </a:tblPr>
              <a:tblGrid>
                <a:gridCol w="360040">
                  <a:extLst>
                    <a:ext uri="{9D8B030D-6E8A-4147-A177-3AD203B41FA5}">
                      <a16:colId xmlns:a16="http://schemas.microsoft.com/office/drawing/2014/main" val="20000"/>
                    </a:ext>
                  </a:extLst>
                </a:gridCol>
                <a:gridCol w="1128126">
                  <a:extLst>
                    <a:ext uri="{9D8B030D-6E8A-4147-A177-3AD203B41FA5}">
                      <a16:colId xmlns:a16="http://schemas.microsoft.com/office/drawing/2014/main" val="20001"/>
                    </a:ext>
                  </a:extLst>
                </a:gridCol>
                <a:gridCol w="1488165">
                  <a:extLst>
                    <a:ext uri="{9D8B030D-6E8A-4147-A177-3AD203B41FA5}">
                      <a16:colId xmlns:a16="http://schemas.microsoft.com/office/drawing/2014/main" val="20002"/>
                    </a:ext>
                  </a:extLst>
                </a:gridCol>
                <a:gridCol w="1488165">
                  <a:extLst>
                    <a:ext uri="{9D8B030D-6E8A-4147-A177-3AD203B41FA5}">
                      <a16:colId xmlns:a16="http://schemas.microsoft.com/office/drawing/2014/main" val="20003"/>
                    </a:ext>
                  </a:extLst>
                </a:gridCol>
                <a:gridCol w="1488165">
                  <a:extLst>
                    <a:ext uri="{9D8B030D-6E8A-4147-A177-3AD203B41FA5}">
                      <a16:colId xmlns:a16="http://schemas.microsoft.com/office/drawing/2014/main" val="20004"/>
                    </a:ext>
                  </a:extLst>
                </a:gridCol>
                <a:gridCol w="1488165">
                  <a:extLst>
                    <a:ext uri="{9D8B030D-6E8A-4147-A177-3AD203B41FA5}">
                      <a16:colId xmlns:a16="http://schemas.microsoft.com/office/drawing/2014/main" val="20005"/>
                    </a:ext>
                  </a:extLst>
                </a:gridCol>
                <a:gridCol w="1488165">
                  <a:extLst>
                    <a:ext uri="{9D8B030D-6E8A-4147-A177-3AD203B41FA5}">
                      <a16:colId xmlns:a16="http://schemas.microsoft.com/office/drawing/2014/main" val="20006"/>
                    </a:ext>
                  </a:extLst>
                </a:gridCol>
              </a:tblGrid>
              <a:tr h="187238">
                <a:tc rowSpan="2" gridSpan="2">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2"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73134">
                <a:tc>
                  <a:txBody>
                    <a:bodyPr/>
                    <a:lstStyle/>
                    <a:p>
                      <a:r>
                        <a:rPr kumimoji="1" lang="en-US" altLang="ja-JP" sz="1100" dirty="0" smtClean="0">
                          <a:solidFill>
                            <a:schemeClr val="tx1"/>
                          </a:solidFill>
                        </a:rPr>
                        <a:t>8</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労働センター</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endParaRPr kumimoji="1" lang="ja-JP" altLang="en-US" sz="1100" dirty="0" smtClean="0"/>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・エル・シアター、南館の館内標示の増設（</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10</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smtClean="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smtClean="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3134">
                <a:tc>
                  <a:txBody>
                    <a:bodyPr/>
                    <a:lstStyle/>
                    <a:p>
                      <a:r>
                        <a:rPr kumimoji="1" lang="en-US" altLang="ja-JP" sz="1100" dirty="0" smtClean="0">
                          <a:solidFill>
                            <a:schemeClr val="tx1"/>
                          </a:solidFill>
                        </a:rPr>
                        <a:t>9</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花の文化園</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毎月更新し、新規情報を掲載（</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園紹介の動画を掲載（</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・芝生広場に遊具、ツリーハウスを設置（</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3</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・石原和幸氏プロデュースの庭「コミュニティーガーデン」を設置（</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・園内の身障者トイレが設置されている施設を中心に洋式トイレに改修（</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2</a:t>
                      </a:r>
                      <a:r>
                        <a:rPr lang="ja-JP" altLang="en-US" sz="1100" b="0" i="0" u="none" strike="noStrike" dirty="0" smtClean="0">
                          <a:solidFill>
                            <a:srgbClr val="000000"/>
                          </a:solidFill>
                          <a:effectLst/>
                          <a:latin typeface="ＭＳ Ｐゴシック"/>
                        </a:rPr>
                        <a:t>月完了）</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・園内道路の舗装改修（平成</a:t>
                      </a:r>
                      <a:r>
                        <a:rPr lang="en-US" altLang="ja-JP" sz="1100" b="0" i="0" u="none" strike="noStrike" dirty="0" smtClean="0">
                          <a:solidFill>
                            <a:srgbClr val="000000"/>
                          </a:solidFill>
                          <a:effectLst/>
                          <a:latin typeface="ＭＳ Ｐゴシック"/>
                        </a:rPr>
                        <a:t>23</a:t>
                      </a:r>
                      <a:r>
                        <a:rPr lang="ja-JP" altLang="en-US" sz="1100" b="0" i="0" u="none" strike="noStrike" dirty="0" smtClean="0">
                          <a:solidFill>
                            <a:srgbClr val="000000"/>
                          </a:solidFill>
                          <a:effectLst/>
                          <a:latin typeface="ＭＳ Ｐゴシック"/>
                        </a:rPr>
                        <a:t>年から平成</a:t>
                      </a:r>
                      <a:r>
                        <a:rPr lang="en-US" altLang="ja-JP" sz="1100" b="0" i="0" u="none" strike="noStrike" dirty="0" smtClean="0">
                          <a:solidFill>
                            <a:srgbClr val="000000"/>
                          </a:solidFill>
                          <a:effectLst/>
                          <a:latin typeface="ＭＳ Ｐゴシック"/>
                        </a:rPr>
                        <a:t>26</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2</a:t>
                      </a:r>
                      <a:r>
                        <a:rPr lang="ja-JP" altLang="en-US" sz="1100" b="0" i="0" u="none" strike="noStrike" dirty="0" smtClean="0">
                          <a:solidFill>
                            <a:srgbClr val="000000"/>
                          </a:solidFill>
                          <a:effectLst/>
                          <a:latin typeface="ＭＳ Ｐゴシック"/>
                        </a:rPr>
                        <a:t>月完了）</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・ボランティアと連携し、園内ガイドを実施</a:t>
                      </a:r>
                      <a:r>
                        <a:rPr lang="en-US" altLang="ja-JP" sz="1100" b="0" i="0" u="none" strike="noStrike" dirty="0" smtClean="0">
                          <a:solidFill>
                            <a:schemeClr val="tx1"/>
                          </a:solidFill>
                          <a:effectLst/>
                          <a:latin typeface="ＭＳ Ｐゴシック"/>
                        </a:rPr>
                        <a:t>(2011</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a:t>
                      </a:r>
                      <a:br>
                        <a:rPr lang="en-US" altLang="ja-JP" sz="1100" b="0" i="0" u="none" strike="noStrike" dirty="0" smtClean="0">
                          <a:solidFill>
                            <a:schemeClr val="tx1"/>
                          </a:solidFill>
                          <a:effectLst/>
                          <a:latin typeface="ＭＳ Ｐゴシック"/>
                        </a:rPr>
                      </a:br>
                      <a:r>
                        <a:rPr lang="ja-JP" altLang="en-US" sz="1100" b="0" i="0" u="none" strike="noStrike" dirty="0" smtClean="0">
                          <a:solidFill>
                            <a:schemeClr val="tx1"/>
                          </a:solidFill>
                          <a:effectLst/>
                          <a:latin typeface="ＭＳ Ｐゴシック"/>
                        </a:rPr>
                        <a:t>・ﾆｰｽﾞを見据えた物販の実施</a:t>
                      </a:r>
                      <a:endParaRPr lang="en-US" altLang="ja-JP" sz="1100" b="0" i="0" u="none" strike="noStrike" dirty="0" smtClean="0">
                        <a:solidFill>
                          <a:schemeClr val="tx1"/>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多肉植物やクリスマスローズなど</a:t>
                      </a:r>
                      <a:r>
                        <a:rPr lang="en-US" altLang="ja-JP" sz="1100" b="0" i="0" u="none" strike="noStrike" dirty="0" smtClean="0">
                          <a:solidFill>
                            <a:schemeClr val="tx1"/>
                          </a:solidFill>
                          <a:effectLst/>
                          <a:latin typeface="ＭＳ Ｐゴシック"/>
                        </a:rPr>
                        <a:t>(2010</a:t>
                      </a:r>
                      <a:r>
                        <a:rPr lang="ja-JP" altLang="en-US" sz="1100" b="0" i="0" u="none" strike="noStrike" dirty="0" smtClean="0">
                          <a:solidFill>
                            <a:schemeClr val="tx1"/>
                          </a:solidFill>
                          <a:effectLst/>
                          <a:latin typeface="ＭＳ Ｐゴシック"/>
                        </a:rPr>
                        <a:t>年から</a:t>
                      </a:r>
                      <a:r>
                        <a:rPr lang="en-US" altLang="ja-JP" sz="1100" b="0" i="0" u="none" strike="noStrike" dirty="0" smtClean="0">
                          <a:solidFill>
                            <a:schemeClr val="tx1"/>
                          </a:solidFill>
                          <a:effectLst/>
                          <a:latin typeface="ＭＳ Ｐゴシック"/>
                        </a:rPr>
                        <a:t>)</a:t>
                      </a:r>
                      <a:br>
                        <a:rPr lang="en-US" altLang="ja-JP" sz="1100" b="0" i="0" u="none" strike="noStrike" dirty="0" smtClean="0">
                          <a:solidFill>
                            <a:schemeClr val="tx1"/>
                          </a:solidFill>
                          <a:effectLst/>
                          <a:latin typeface="ＭＳ Ｐゴシック"/>
                        </a:rPr>
                      </a:b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オリジナル植物モンスターカードを販売</a:t>
                      </a:r>
                      <a:r>
                        <a:rPr lang="en-US" altLang="ja-JP" sz="1100" b="0" i="0" u="none" strike="noStrike" dirty="0" smtClean="0">
                          <a:solidFill>
                            <a:schemeClr val="tx1"/>
                          </a:solidFill>
                          <a:effectLst/>
                          <a:latin typeface="ＭＳ Ｐゴシック"/>
                        </a:rPr>
                        <a:t>(2010</a:t>
                      </a:r>
                      <a:r>
                        <a:rPr lang="ja-JP" altLang="en-US" sz="1100" b="0" i="0" u="none" strike="noStrike" dirty="0" smtClean="0">
                          <a:solidFill>
                            <a:schemeClr val="tx1"/>
                          </a:solidFill>
                          <a:effectLst/>
                          <a:latin typeface="ＭＳ Ｐゴシック"/>
                        </a:rPr>
                        <a:t>年から</a:t>
                      </a:r>
                      <a:r>
                        <a:rPr lang="en-US" altLang="ja-JP" sz="1100" b="0" i="0" u="none" strike="noStrike" dirty="0" smtClean="0">
                          <a:solidFill>
                            <a:schemeClr val="tx1"/>
                          </a:solidFill>
                          <a:effectLst/>
                          <a:latin typeface="ＭＳ Ｐゴシック"/>
                        </a:rPr>
                        <a:t>) </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・園内ガイド、体験講座、食事のセットプラン企画を老人会や近隣保育園等に直接ＰＲ</a:t>
                      </a:r>
                      <a:r>
                        <a:rPr lang="en-US" altLang="ja-JP" sz="1100" b="0" i="0" u="none" strike="noStrike" dirty="0" smtClean="0">
                          <a:solidFill>
                            <a:schemeClr val="tx1"/>
                          </a:solidFill>
                          <a:effectLst/>
                          <a:latin typeface="ＭＳ Ｐゴシック"/>
                        </a:rPr>
                        <a:t>(2011</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2013</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a:t>
                      </a:r>
                      <a:endParaRPr lang="ja-JP" altLang="en-US" sz="1100" b="0" i="0" u="none" strike="noStrike" dirty="0" smtClean="0">
                        <a:solidFill>
                          <a:schemeClr val="tx1"/>
                        </a:solidFill>
                        <a:effectLst/>
                        <a:latin typeface="ＭＳ Ｐゴシック"/>
                      </a:endParaRPr>
                    </a:p>
                    <a:p>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フラワーコンサート、フルルマーケット（フリーマーケット）（</a:t>
                      </a:r>
                      <a:r>
                        <a:rPr lang="en-US" altLang="ja-JP" sz="1100" b="0" i="0" u="none" strike="noStrike" dirty="0" smtClean="0">
                          <a:solidFill>
                            <a:schemeClr val="tx1"/>
                          </a:solidFill>
                          <a:effectLst/>
                          <a:latin typeface="ＭＳ Ｐゴシック"/>
                        </a:rPr>
                        <a:t>2010</a:t>
                      </a:r>
                      <a:r>
                        <a:rPr lang="ja-JP" altLang="en-US" sz="1100" b="0" i="0" u="none" strike="noStrike" dirty="0" smtClean="0">
                          <a:solidFill>
                            <a:schemeClr val="tx1"/>
                          </a:solidFill>
                          <a:effectLst/>
                          <a:latin typeface="ＭＳ Ｐゴシック"/>
                        </a:rPr>
                        <a:t>年～毎年</a:t>
                      </a:r>
                      <a:r>
                        <a:rPr lang="en-US" altLang="ja-JP" sz="1100" b="0" i="0" u="none" strike="noStrike" dirty="0" smtClean="0">
                          <a:solidFill>
                            <a:schemeClr val="tx1"/>
                          </a:solidFill>
                          <a:effectLst/>
                          <a:latin typeface="ＭＳ Ｐゴシック"/>
                        </a:rPr>
                        <a:t>5</a:t>
                      </a:r>
                      <a:r>
                        <a:rPr lang="ja-JP" altLang="en-US" sz="1100" b="0" i="0" u="none" strike="noStrike" dirty="0" smtClean="0">
                          <a:solidFill>
                            <a:schemeClr val="tx1"/>
                          </a:solidFill>
                          <a:effectLst/>
                          <a:latin typeface="ＭＳ Ｐゴシック"/>
                        </a:rPr>
                        <a:t>月、</a:t>
                      </a:r>
                      <a:r>
                        <a:rPr lang="en-US" altLang="ja-JP" sz="1100" b="0" i="0" u="none" strike="noStrike" dirty="0" smtClean="0">
                          <a:solidFill>
                            <a:schemeClr val="tx1"/>
                          </a:solidFill>
                          <a:effectLst/>
                          <a:latin typeface="ＭＳ Ｐゴシック"/>
                        </a:rPr>
                        <a:t>11</a:t>
                      </a:r>
                      <a:r>
                        <a:rPr lang="ja-JP" altLang="en-US" sz="1100" b="0" i="0" u="none" strike="noStrike" dirty="0" smtClean="0">
                          <a:solidFill>
                            <a:schemeClr val="tx1"/>
                          </a:solidFill>
                          <a:effectLst/>
                          <a:latin typeface="ＭＳ Ｐゴシック"/>
                        </a:rPr>
                        <a:t>月に実施）</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イベントホールの活用（押し花、山野草、など年間</a:t>
                      </a:r>
                      <a:r>
                        <a:rPr lang="en-US" altLang="ja-JP" sz="1100" b="0" i="0" u="none" strike="noStrike" dirty="0" smtClean="0">
                          <a:solidFill>
                            <a:schemeClr val="tx1"/>
                          </a:solidFill>
                          <a:effectLst/>
                          <a:latin typeface="ＭＳ Ｐゴシック"/>
                        </a:rPr>
                        <a:t>30</a:t>
                      </a:r>
                      <a:r>
                        <a:rPr lang="ja-JP" altLang="en-US" sz="1100" b="0" i="0" u="none" strike="noStrike" dirty="0" smtClean="0">
                          <a:solidFill>
                            <a:schemeClr val="tx1"/>
                          </a:solidFill>
                          <a:effectLst/>
                          <a:latin typeface="ＭＳ Ｐゴシック"/>
                        </a:rPr>
                        <a:t>イベント）</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学習講座等（</a:t>
                      </a:r>
                      <a:r>
                        <a:rPr lang="en-US" altLang="ja-JP" sz="1100" b="0" i="0" u="none" strike="noStrike" dirty="0" smtClean="0">
                          <a:solidFill>
                            <a:schemeClr val="tx1"/>
                          </a:solidFill>
                          <a:effectLst/>
                          <a:latin typeface="ＭＳ Ｐゴシック"/>
                        </a:rPr>
                        <a:t>2010</a:t>
                      </a:r>
                      <a:r>
                        <a:rPr lang="ja-JP" altLang="en-US" sz="1100" b="0" i="0" u="none" strike="noStrike" dirty="0" smtClean="0">
                          <a:solidFill>
                            <a:schemeClr val="tx1"/>
                          </a:solidFill>
                          <a:effectLst/>
                          <a:latin typeface="ＭＳ Ｐゴシック"/>
                        </a:rPr>
                        <a:t>年か～）</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夏休み期間のファミリーキャンプ</a:t>
                      </a:r>
                      <a:r>
                        <a:rPr lang="en-US" altLang="ja-JP" sz="1100" b="0" i="0" u="none" strike="noStrike" dirty="0" smtClean="0">
                          <a:solidFill>
                            <a:schemeClr val="tx1"/>
                          </a:solidFill>
                          <a:effectLst/>
                          <a:latin typeface="ＭＳ Ｐゴシック"/>
                        </a:rPr>
                        <a:t>(2013</a:t>
                      </a:r>
                      <a:r>
                        <a:rPr lang="ja-JP" altLang="en-US" sz="1100" b="0" i="0" u="none" strike="noStrike" dirty="0" smtClean="0">
                          <a:solidFill>
                            <a:schemeClr val="tx1"/>
                          </a:solidFill>
                          <a:effectLst/>
                          <a:latin typeface="ＭＳ Ｐゴシック"/>
                        </a:rPr>
                        <a:t>年まで</a:t>
                      </a:r>
                      <a:r>
                        <a:rPr lang="en-US" altLang="ja-JP" sz="1100" b="0" i="0" u="none" strike="noStrike" dirty="0" smtClean="0">
                          <a:solidFill>
                            <a:schemeClr val="tx1"/>
                          </a:solidFill>
                          <a:effectLst/>
                          <a:latin typeface="ＭＳ Ｐゴシック"/>
                        </a:rPr>
                        <a:t>)</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・寄せ植え講習会を開催</a:t>
                      </a:r>
                      <a:r>
                        <a:rPr lang="en-US" altLang="ja-JP" sz="1100" b="0" i="0" u="none" strike="noStrike" dirty="0" smtClean="0">
                          <a:solidFill>
                            <a:schemeClr val="tx1"/>
                          </a:solidFill>
                          <a:effectLst/>
                          <a:latin typeface="ＭＳ Ｐゴシック"/>
                        </a:rPr>
                        <a:t>(2010</a:t>
                      </a:r>
                      <a:r>
                        <a:rPr lang="ja-JP" altLang="en-US" sz="1100" b="0" i="0" u="none" strike="noStrike" dirty="0" smtClean="0">
                          <a:solidFill>
                            <a:schemeClr val="tx1"/>
                          </a:solidFill>
                          <a:effectLst/>
                          <a:latin typeface="ＭＳ Ｐゴシック"/>
                        </a:rPr>
                        <a:t>年から毎年</a:t>
                      </a:r>
                      <a:r>
                        <a:rPr lang="en-US" altLang="ja-JP" sz="1100" b="0" i="0" u="none" strike="noStrike" dirty="0" smtClean="0">
                          <a:solidFill>
                            <a:schemeClr val="tx1"/>
                          </a:solidFill>
                          <a:effectLst/>
                          <a:latin typeface="ＭＳ Ｐゴシック"/>
                        </a:rPr>
                        <a:t>)</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・コスプレイベントを実施し、インターネットで</a:t>
                      </a:r>
                      <a:r>
                        <a:rPr lang="en-US" altLang="ja-JP" sz="1100" b="0" i="0" u="none" strike="noStrike" dirty="0" smtClean="0">
                          <a:solidFill>
                            <a:schemeClr val="tx1"/>
                          </a:solidFill>
                          <a:effectLst/>
                          <a:latin typeface="ＭＳ Ｐゴシック"/>
                        </a:rPr>
                        <a:t>PR</a:t>
                      </a:r>
                      <a:r>
                        <a:rPr lang="ja-JP" altLang="en-US" sz="1100" b="0" i="0" u="none" strike="noStrike" dirty="0" smtClean="0">
                          <a:solidFill>
                            <a:schemeClr val="tx1"/>
                          </a:solidFill>
                          <a:effectLst/>
                          <a:latin typeface="ＭＳ Ｐゴシック"/>
                        </a:rPr>
                        <a:t>（</a:t>
                      </a:r>
                      <a:r>
                        <a:rPr lang="en-US" altLang="ja-JP" sz="1100" b="0" i="0" u="none" strike="noStrike" dirty="0" smtClean="0">
                          <a:solidFill>
                            <a:schemeClr val="tx1"/>
                          </a:solidFill>
                          <a:effectLst/>
                          <a:latin typeface="ＭＳ Ｐゴシック"/>
                        </a:rPr>
                        <a:t>2012</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11</a:t>
                      </a:r>
                      <a:r>
                        <a:rPr lang="ja-JP" altLang="en-US" sz="1100" b="0" i="0" u="none" strike="noStrike" dirty="0" smtClean="0">
                          <a:solidFill>
                            <a:schemeClr val="tx1"/>
                          </a:solidFill>
                          <a:effectLst/>
                          <a:latin typeface="ＭＳ Ｐゴシック"/>
                        </a:rPr>
                        <a:t>月実施、</a:t>
                      </a:r>
                      <a:r>
                        <a:rPr lang="en-US" altLang="ja-JP" sz="1100" b="0" i="0" u="none" strike="noStrike" dirty="0" smtClean="0">
                          <a:solidFill>
                            <a:schemeClr val="tx1"/>
                          </a:solidFill>
                          <a:effectLst/>
                          <a:latin typeface="ＭＳ Ｐゴシック"/>
                        </a:rPr>
                        <a:t>2013</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5</a:t>
                      </a:r>
                      <a:r>
                        <a:rPr lang="ja-JP" altLang="en-US" sz="1100" b="0" i="0" u="none" strike="noStrike" dirty="0" smtClean="0">
                          <a:solidFill>
                            <a:schemeClr val="tx1"/>
                          </a:solidFill>
                          <a:effectLst/>
                          <a:latin typeface="ＭＳ Ｐゴシック"/>
                        </a:rPr>
                        <a:t>月以降は毎月開催）</a:t>
                      </a: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a:xfrm>
            <a:off x="107504" y="112197"/>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36</a:t>
            </a:fld>
            <a:endParaRPr kumimoji="1" lang="ja-JP" altLang="en-US" dirty="0"/>
          </a:p>
        </p:txBody>
      </p:sp>
    </p:spTree>
    <p:extLst>
      <p:ext uri="{BB962C8B-B14F-4D97-AF65-F5344CB8AC3E}">
        <p14:creationId xmlns:p14="http://schemas.microsoft.com/office/powerpoint/2010/main" val="2448001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1949727424"/>
              </p:ext>
            </p:extLst>
          </p:nvPr>
        </p:nvGraphicFramePr>
        <p:xfrm>
          <a:off x="120204" y="360840"/>
          <a:ext cx="8928991" cy="6446520"/>
        </p:xfrm>
        <a:graphic>
          <a:graphicData uri="http://schemas.openxmlformats.org/drawingml/2006/table">
            <a:tbl>
              <a:tblPr firstRow="1" bandRow="1">
                <a:tableStyleId>{7DF18680-E054-41AD-8BC1-D1AEF772440D}</a:tableStyleId>
              </a:tblPr>
              <a:tblGrid>
                <a:gridCol w="347340">
                  <a:extLst>
                    <a:ext uri="{9D8B030D-6E8A-4147-A177-3AD203B41FA5}">
                      <a16:colId xmlns:a16="http://schemas.microsoft.com/office/drawing/2014/main" val="20000"/>
                    </a:ext>
                  </a:extLst>
                </a:gridCol>
                <a:gridCol w="228724">
                  <a:extLst>
                    <a:ext uri="{9D8B030D-6E8A-4147-A177-3AD203B41FA5}">
                      <a16:colId xmlns:a16="http://schemas.microsoft.com/office/drawing/2014/main" val="20001"/>
                    </a:ext>
                  </a:extLst>
                </a:gridCol>
                <a:gridCol w="912102">
                  <a:extLst>
                    <a:ext uri="{9D8B030D-6E8A-4147-A177-3AD203B41FA5}">
                      <a16:colId xmlns:a16="http://schemas.microsoft.com/office/drawing/2014/main" val="20002"/>
                    </a:ext>
                  </a:extLst>
                </a:gridCol>
                <a:gridCol w="1883510">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356849">
                  <a:extLst>
                    <a:ext uri="{9D8B030D-6E8A-4147-A177-3AD203B41FA5}">
                      <a16:colId xmlns:a16="http://schemas.microsoft.com/office/drawing/2014/main" val="20005"/>
                    </a:ext>
                  </a:extLst>
                </a:gridCol>
                <a:gridCol w="1488165">
                  <a:extLst>
                    <a:ext uri="{9D8B030D-6E8A-4147-A177-3AD203B41FA5}">
                      <a16:colId xmlns:a16="http://schemas.microsoft.com/office/drawing/2014/main" val="20006"/>
                    </a:ext>
                  </a:extLst>
                </a:gridCol>
                <a:gridCol w="1488165">
                  <a:extLst>
                    <a:ext uri="{9D8B030D-6E8A-4147-A177-3AD203B41FA5}">
                      <a16:colId xmlns:a16="http://schemas.microsoft.com/office/drawing/2014/main" val="20007"/>
                    </a:ext>
                  </a:extLst>
                </a:gridCol>
              </a:tblGrid>
              <a:tr h="187238">
                <a:tc rowSpan="2" gridSpan="3">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3"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73134">
                <a:tc>
                  <a:txBody>
                    <a:bodyPr/>
                    <a:lstStyle/>
                    <a:p>
                      <a:r>
                        <a:rPr kumimoji="1" lang="en-US" altLang="ja-JP" sz="1100" dirty="0" smtClean="0">
                          <a:solidFill>
                            <a:schemeClr val="tx1"/>
                          </a:solidFill>
                        </a:rPr>
                        <a:t>10</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7">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府民の森</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err="1" smtClean="0">
                          <a:solidFill>
                            <a:srgbClr val="000000"/>
                          </a:solidFill>
                          <a:effectLst/>
                          <a:latin typeface="ＭＳ Ｐゴシック"/>
                        </a:rPr>
                        <a:t>くろんど</a:t>
                      </a:r>
                      <a:r>
                        <a:rPr lang="ja-JP" altLang="en-US" sz="1100" b="0" i="0" u="none" strike="noStrike" dirty="0" smtClean="0">
                          <a:solidFill>
                            <a:srgbClr val="000000"/>
                          </a:solidFill>
                          <a:effectLst/>
                          <a:latin typeface="ＭＳ Ｐゴシック"/>
                        </a:rPr>
                        <a:t>園地</a:t>
                      </a: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施設・イベント検索サイトに登録しＰＲ（</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月から随時）</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ﾎｰﾑﾍﾟｰｼﾞをﾘﾆｭｰｱﾙしｲﾍﾞﾝﾄ情報の発信を強化（</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8680">
                <a:tc>
                  <a:txBody>
                    <a:bodyPr/>
                    <a:lstStyle/>
                    <a:p>
                      <a:r>
                        <a:rPr kumimoji="1" lang="en-US" altLang="ja-JP" sz="1100" dirty="0" smtClean="0">
                          <a:solidFill>
                            <a:schemeClr val="tx1"/>
                          </a:solidFill>
                        </a:rPr>
                        <a:t>11</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ほしだ園地</a:t>
                      </a: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ﾎｰﾑﾍﾟｰｼﾞﾘﾆｭｰｱﾙにあわせ利用料金をわかりやすく案内（</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9</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・ﾆｰｽﾞを見据えた物販の実施</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ピトンの小屋に交野市観光協会がアンテナショップを設置し、物販を実施（</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年度から春、秋に実施）</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1336">
                <a:tc rowSpan="2">
                  <a:txBody>
                    <a:bodyPr/>
                    <a:lstStyle/>
                    <a:p>
                      <a:r>
                        <a:rPr kumimoji="1" lang="en-US" altLang="ja-JP" sz="1100" dirty="0" smtClean="0">
                          <a:solidFill>
                            <a:schemeClr val="tx1"/>
                          </a:solidFill>
                        </a:rPr>
                        <a:t>12</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err="1" smtClean="0">
                          <a:solidFill>
                            <a:srgbClr val="000000"/>
                          </a:solidFill>
                          <a:effectLst/>
                          <a:latin typeface="ＭＳ Ｐゴシック"/>
                        </a:rPr>
                        <a:t>むろ</a:t>
                      </a:r>
                      <a:r>
                        <a:rPr lang="ja-JP" altLang="en-US" sz="1100" b="0" i="0" u="none" strike="noStrike" dirty="0" smtClean="0">
                          <a:solidFill>
                            <a:srgbClr val="000000"/>
                          </a:solidFill>
                          <a:effectLst/>
                          <a:latin typeface="ＭＳ Ｐゴシック"/>
                        </a:rPr>
                        <a:t>いけ園地</a:t>
                      </a:r>
                      <a:endParaRPr lang="en-US" altLang="ja-JP"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施設・イベント検索サイトに登録しＰＲ（</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月から随時）</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rowSpan="3">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rowSpan="3">
                  <a:txBody>
                    <a:bodyPr/>
                    <a:lstStyle/>
                    <a:p>
                      <a:pPr marL="85725"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row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vMerge="1">
                  <a:txBody>
                    <a:bodyPr/>
                    <a:lstStyle/>
                    <a:p>
                      <a:endParaRPr kumimoji="1" lang="ja-JP" altLang="en-US"/>
                    </a:p>
                  </a:txBody>
                  <a:tcPr/>
                </a:tc>
                <a:tc vMerge="1">
                  <a:txBody>
                    <a:bodyPr/>
                    <a:lstStyle/>
                    <a:p>
                      <a:endParaRPr kumimoji="1" lang="ja-JP" altLang="en-US"/>
                    </a:p>
                  </a:txBody>
                  <a:tcPr/>
                </a:tc>
                <a:tc row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なるかわ園地</a:t>
                      </a: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5"/>
                  </a:ext>
                </a:extLst>
              </a:tr>
              <a:tr h="283036">
                <a:tc>
                  <a:txBody>
                    <a:bodyPr/>
                    <a:lstStyle/>
                    <a:p>
                      <a:r>
                        <a:rPr kumimoji="1" lang="en-US" altLang="ja-JP" sz="1100" dirty="0" smtClean="0"/>
                        <a:t>13</a:t>
                      </a:r>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endParaRPr kumimoji="1" lang="ja-JP" altLang="en-US"/>
                    </a:p>
                  </a:txBody>
                  <a:tcPr/>
                </a:tc>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6"/>
                  </a:ext>
                </a:extLst>
              </a:tr>
              <a:tr h="354918">
                <a:tc>
                  <a:txBody>
                    <a:bodyPr/>
                    <a:lstStyle/>
                    <a:p>
                      <a:r>
                        <a:rPr kumimoji="1" lang="en-US" altLang="ja-JP" sz="1100" dirty="0" smtClean="0"/>
                        <a:t>14</a:t>
                      </a:r>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endParaRPr kumimoji="1" lang="ja-JP" alt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ちはや園地</a:t>
                      </a: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endParaRPr kumimoji="1" lang="ja-JP" altLang="en-US"/>
                    </a:p>
                  </a:txBody>
                  <a:tcPr/>
                </a:tc>
                <a:tc>
                  <a:txBody>
                    <a:bodyPr/>
                    <a:lstStyle/>
                    <a:p>
                      <a:endParaRPr kumimoji="1" lang="ja-JP" altLang="en-US"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85725"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・村営施設などとの連携</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kumimoji="1" lang="en-US" altLang="ja-JP" sz="1100" dirty="0" smtClean="0">
                          <a:solidFill>
                            <a:schemeClr val="tx1"/>
                          </a:solidFill>
                        </a:rPr>
                        <a:t>-</a:t>
                      </a:r>
                      <a:r>
                        <a:rPr kumimoji="1" lang="ja-JP" altLang="en-US" sz="1100" dirty="0" smtClean="0">
                          <a:solidFill>
                            <a:schemeClr val="tx1"/>
                          </a:solidFill>
                        </a:rPr>
                        <a:t>春祭り、夏祭りを実施（</a:t>
                      </a:r>
                      <a:r>
                        <a:rPr kumimoji="1" lang="en-US" altLang="ja-JP" sz="1100" dirty="0" smtClean="0">
                          <a:solidFill>
                            <a:schemeClr val="tx1"/>
                          </a:solidFill>
                        </a:rPr>
                        <a:t>2012</a:t>
                      </a:r>
                      <a:r>
                        <a:rPr kumimoji="1" lang="ja-JP" altLang="en-US" sz="1100" dirty="0" smtClean="0">
                          <a:solidFill>
                            <a:schemeClr val="tx1"/>
                          </a:solidFill>
                        </a:rPr>
                        <a:t>年度から</a:t>
                      </a:r>
                      <a:r>
                        <a:rPr kumimoji="1" lang="en-US" altLang="ja-JP" sz="1100" dirty="0" smtClean="0">
                          <a:solidFill>
                            <a:schemeClr val="tx1"/>
                          </a:solidFill>
                        </a:rPr>
                        <a:t>4</a:t>
                      </a:r>
                      <a:r>
                        <a:rPr kumimoji="1" lang="ja-JP" altLang="en-US" sz="1100" dirty="0" smtClean="0">
                          <a:solidFill>
                            <a:schemeClr val="tx1"/>
                          </a:solidFill>
                        </a:rPr>
                        <a:t>月、</a:t>
                      </a:r>
                      <a:r>
                        <a:rPr kumimoji="1" lang="en-US" altLang="ja-JP" sz="1100" dirty="0" smtClean="0">
                          <a:solidFill>
                            <a:schemeClr val="tx1"/>
                          </a:solidFill>
                        </a:rPr>
                        <a:t>8</a:t>
                      </a:r>
                      <a:r>
                        <a:rPr kumimoji="1" lang="ja-JP" altLang="en-US" sz="1100" dirty="0" smtClean="0">
                          <a:solidFill>
                            <a:schemeClr val="tx1"/>
                          </a:solidFill>
                        </a:rPr>
                        <a:t>月に実施）</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73134">
                <a:tc>
                  <a:txBody>
                    <a:bodyPr/>
                    <a:lstStyle/>
                    <a:p>
                      <a:r>
                        <a:rPr kumimoji="1" lang="en-US" altLang="ja-JP" sz="1100" dirty="0" smtClean="0">
                          <a:solidFill>
                            <a:schemeClr val="tx1"/>
                          </a:solidFill>
                        </a:rPr>
                        <a:t>15</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ほりご園地</a:t>
                      </a:r>
                      <a:endParaRPr lang="en-US" altLang="ja-JP"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予約状況確認ページ（</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6</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-Facebook</a:t>
                      </a:r>
                      <a:r>
                        <a:rPr lang="ja-JP" altLang="en-US" sz="1100" b="0" i="0" u="none" strike="noStrike" dirty="0" smtClean="0">
                          <a:solidFill>
                            <a:srgbClr val="000000"/>
                          </a:solidFill>
                          <a:effectLst/>
                          <a:latin typeface="ＭＳ Ｐゴシック"/>
                        </a:rPr>
                        <a:t>を開始（</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5</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ｲﾝﾀｰﾈｯﾄによる宿泊予約開始（</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・チェックインやチェックアウトの時間選択を、利用者の希望に応じて柔軟に対応（</a:t>
                      </a:r>
                      <a:r>
                        <a:rPr lang="en-US" altLang="ja-JP" sz="1100" b="0" i="0" u="none" strike="noStrike" dirty="0" smtClean="0">
                          <a:solidFill>
                            <a:srgbClr val="000000"/>
                          </a:solidFill>
                          <a:effectLst/>
                          <a:latin typeface="ＭＳ Ｐゴシック"/>
                        </a:rPr>
                        <a:t>2014</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・ﾆｰｽﾞを見据えた物販の実施</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販売する飲料の種類を増加（</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収穫体験の野菜を夕食の食材として提供（</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12</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人気ｲﾍﾞﾝﾄ（もちつき大会）の日数を増加（</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12</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ｲﾝﾀｰﾈｯﾄ宿泊予約で割引特典つきﾌﾟﾗﾝを提供（</a:t>
                      </a:r>
                      <a:r>
                        <a:rPr lang="en-US" altLang="ja-JP" sz="1100" b="0" i="0" u="none" strike="noStrike" dirty="0" smtClean="0">
                          <a:solidFill>
                            <a:srgbClr val="000000"/>
                          </a:solidFill>
                          <a:effectLst/>
                          <a:latin typeface="ＭＳ Ｐゴシック"/>
                        </a:rPr>
                        <a:t>2014</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37</a:t>
            </a:fld>
            <a:endParaRPr kumimoji="1" lang="ja-JP" altLang="en-US" dirty="0"/>
          </a:p>
        </p:txBody>
      </p:sp>
    </p:spTree>
    <p:extLst>
      <p:ext uri="{BB962C8B-B14F-4D97-AF65-F5344CB8AC3E}">
        <p14:creationId xmlns:p14="http://schemas.microsoft.com/office/powerpoint/2010/main" val="1354456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38</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2304978643"/>
              </p:ext>
            </p:extLst>
          </p:nvPr>
        </p:nvGraphicFramePr>
        <p:xfrm>
          <a:off x="107504" y="360840"/>
          <a:ext cx="8928991" cy="6172200"/>
        </p:xfrm>
        <a:graphic>
          <a:graphicData uri="http://schemas.openxmlformats.org/drawingml/2006/table">
            <a:tbl>
              <a:tblPr firstRow="1" bandRow="1">
                <a:tableStyleId>{7DF18680-E054-41AD-8BC1-D1AEF772440D}</a:tableStyleId>
              </a:tblPr>
              <a:tblGrid>
                <a:gridCol w="360040">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912102">
                  <a:extLst>
                    <a:ext uri="{9D8B030D-6E8A-4147-A177-3AD203B41FA5}">
                      <a16:colId xmlns:a16="http://schemas.microsoft.com/office/drawing/2014/main" val="20002"/>
                    </a:ext>
                  </a:extLst>
                </a:gridCol>
                <a:gridCol w="1488165">
                  <a:extLst>
                    <a:ext uri="{9D8B030D-6E8A-4147-A177-3AD203B41FA5}">
                      <a16:colId xmlns:a16="http://schemas.microsoft.com/office/drawing/2014/main" val="20003"/>
                    </a:ext>
                  </a:extLst>
                </a:gridCol>
                <a:gridCol w="1488165">
                  <a:extLst>
                    <a:ext uri="{9D8B030D-6E8A-4147-A177-3AD203B41FA5}">
                      <a16:colId xmlns:a16="http://schemas.microsoft.com/office/drawing/2014/main" val="20004"/>
                    </a:ext>
                  </a:extLst>
                </a:gridCol>
                <a:gridCol w="1488165">
                  <a:extLst>
                    <a:ext uri="{9D8B030D-6E8A-4147-A177-3AD203B41FA5}">
                      <a16:colId xmlns:a16="http://schemas.microsoft.com/office/drawing/2014/main" val="20005"/>
                    </a:ext>
                  </a:extLst>
                </a:gridCol>
                <a:gridCol w="1488165">
                  <a:extLst>
                    <a:ext uri="{9D8B030D-6E8A-4147-A177-3AD203B41FA5}">
                      <a16:colId xmlns:a16="http://schemas.microsoft.com/office/drawing/2014/main" val="20006"/>
                    </a:ext>
                  </a:extLst>
                </a:gridCol>
                <a:gridCol w="1488165">
                  <a:extLst>
                    <a:ext uri="{9D8B030D-6E8A-4147-A177-3AD203B41FA5}">
                      <a16:colId xmlns:a16="http://schemas.microsoft.com/office/drawing/2014/main" val="20007"/>
                    </a:ext>
                  </a:extLst>
                </a:gridCol>
              </a:tblGrid>
              <a:tr h="187238">
                <a:tc rowSpan="2" gridSpan="3">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3"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73134">
                <a:tc>
                  <a:txBody>
                    <a:bodyPr/>
                    <a:lstStyle/>
                    <a:p>
                      <a:r>
                        <a:rPr kumimoji="1" lang="en-US" altLang="ja-JP" sz="1100" dirty="0" smtClean="0">
                          <a:solidFill>
                            <a:schemeClr val="tx1"/>
                          </a:solidFill>
                        </a:rPr>
                        <a:t>16</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府営公園</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住吉公園</a:t>
                      </a: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イラスト、写真、マップを掲載</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br>
                        <a:rPr lang="en-US" altLang="ja-JP"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-Facebook</a:t>
                      </a:r>
                      <a:r>
                        <a:rPr lang="ja-JP" altLang="en-US" sz="1100" b="0" i="0" u="none" strike="noStrike" dirty="0" smtClean="0">
                          <a:solidFill>
                            <a:srgbClr val="000000"/>
                          </a:solidFill>
                          <a:effectLst/>
                          <a:latin typeface="ＭＳ Ｐゴシック"/>
                        </a:rPr>
                        <a:t>を開始（</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182563" indent="-182563" algn="l" fontAlgn="ctr"/>
                      <a:r>
                        <a:rPr lang="ja-JP" altLang="en-US" sz="1100" b="0" i="0" u="none" strike="noStrike" dirty="0" smtClean="0">
                          <a:solidFill>
                            <a:srgbClr val="000000"/>
                          </a:solidFill>
                          <a:effectLst/>
                          <a:latin typeface="ＭＳ Ｐゴシック"/>
                        </a:rPr>
                        <a:t>・ボランティアとの連携</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高齢者や</a:t>
                      </a:r>
                      <a:r>
                        <a:rPr lang="ja-JP" altLang="en-US" sz="1100" b="0" i="0" u="none" strike="noStrike" dirty="0" err="1" smtClean="0">
                          <a:solidFill>
                            <a:srgbClr val="000000"/>
                          </a:solidFill>
                          <a:effectLst/>
                          <a:latin typeface="ＭＳ Ｐゴシック"/>
                        </a:rPr>
                        <a:t>障がい</a:t>
                      </a:r>
                      <a:r>
                        <a:rPr lang="ja-JP" altLang="en-US" sz="1100" b="0" i="0" u="none" strike="noStrike" dirty="0" smtClean="0">
                          <a:solidFill>
                            <a:srgbClr val="000000"/>
                          </a:solidFill>
                          <a:effectLst/>
                          <a:latin typeface="ＭＳ Ｐゴシック"/>
                        </a:rPr>
                        <a:t>者の利用をサポートするヒーリングガーデナーの養成講座を開講し、ボランティアグループを育成（</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6</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定期的に公園新聞にイベント情報を掲載（</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p>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dirty="0" smtClean="0">
                          <a:solidFill>
                            <a:schemeClr val="tx1"/>
                          </a:solidFill>
                          <a:effectLst/>
                          <a:latin typeface="ＭＳ Ｐゴシック"/>
                        </a:rPr>
                        <a:t>例）</a:t>
                      </a:r>
                      <a:r>
                        <a:rPr lang="ja-JP" altLang="en-US" sz="1100" b="0" i="0" u="none" strike="noStrike" dirty="0" smtClean="0">
                          <a:solidFill>
                            <a:srgbClr val="000000"/>
                          </a:solidFill>
                          <a:effectLst/>
                          <a:latin typeface="ＭＳ Ｐゴシック"/>
                        </a:rPr>
                        <a:t>自然観察会など、高齢者の興味等に配慮した自然観察会、親子参加型の工作プログラムなど</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dirty="0" smtClean="0">
                          <a:solidFill>
                            <a:srgbClr val="000000"/>
                          </a:solidFill>
                          <a:effectLst/>
                          <a:latin typeface="ＭＳ Ｐゴシック"/>
                        </a:rPr>
                        <a:t>・利用者のﾏﾅｰｱｯﾌﾟに向けた啓発</a:t>
                      </a:r>
                      <a:endParaRPr kumimoji="1"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dirty="0" smtClean="0">
                          <a:solidFill>
                            <a:srgbClr val="000000"/>
                          </a:solidFill>
                          <a:effectLst/>
                          <a:latin typeface="ＭＳ Ｐゴシック"/>
                        </a:rPr>
                        <a:t>-</a:t>
                      </a:r>
                      <a:r>
                        <a:rPr kumimoji="1" lang="ja-JP" altLang="en-US" sz="1100" b="0" i="0" u="none" strike="noStrike" dirty="0" smtClean="0">
                          <a:solidFill>
                            <a:srgbClr val="000000"/>
                          </a:solidFill>
                          <a:effectLst/>
                          <a:latin typeface="ＭＳ Ｐゴシック"/>
                        </a:rPr>
                        <a:t>犬の糞用トイレ設置、犬のしつけ教室開催など（</a:t>
                      </a:r>
                      <a:r>
                        <a:rPr kumimoji="1" lang="en-US" altLang="ja-JP" sz="1100" b="0" i="0" u="none" strike="noStrike" dirty="0" smtClean="0">
                          <a:solidFill>
                            <a:srgbClr val="000000"/>
                          </a:solidFill>
                          <a:effectLst/>
                          <a:latin typeface="ＭＳ Ｐゴシック"/>
                        </a:rPr>
                        <a:t>2012</a:t>
                      </a:r>
                      <a:r>
                        <a:rPr kumimoji="1" lang="ja-JP" altLang="en-US" sz="1100" b="0" i="0" u="none" strike="noStrike" dirty="0" smtClean="0">
                          <a:solidFill>
                            <a:srgbClr val="000000"/>
                          </a:solidFill>
                          <a:effectLst/>
                          <a:latin typeface="ＭＳ Ｐゴシック"/>
                        </a:rPr>
                        <a:t>年</a:t>
                      </a:r>
                      <a:r>
                        <a:rPr kumimoji="1" lang="en-US" altLang="ja-JP" sz="1100" b="0" i="0" u="none" strike="noStrike" dirty="0" smtClean="0">
                          <a:solidFill>
                            <a:srgbClr val="000000"/>
                          </a:solidFill>
                          <a:effectLst/>
                          <a:latin typeface="ＭＳ Ｐゴシック"/>
                        </a:rPr>
                        <a:t>4</a:t>
                      </a:r>
                      <a:r>
                        <a:rPr kumimoji="1" lang="ja-JP" altLang="en-US" sz="1100" b="0" i="0" u="none" strike="noStrike" dirty="0" smtClean="0">
                          <a:solidFill>
                            <a:srgbClr val="000000"/>
                          </a:solidFill>
                          <a:effectLst/>
                          <a:latin typeface="ＭＳ Ｐゴシック"/>
                        </a:rPr>
                        <a:t>月～）</a:t>
                      </a: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8680">
                <a:tc>
                  <a:txBody>
                    <a:bodyPr/>
                    <a:lstStyle/>
                    <a:p>
                      <a:r>
                        <a:rPr kumimoji="1" lang="en-US" altLang="ja-JP" sz="1100" dirty="0" smtClean="0">
                          <a:solidFill>
                            <a:schemeClr val="tx1"/>
                          </a:solidFill>
                        </a:rPr>
                        <a:t>17</a:t>
                      </a:r>
                    </a:p>
                    <a:p>
                      <a:r>
                        <a:rPr kumimoji="1" lang="en-US" altLang="ja-JP" sz="1100" dirty="0" smtClean="0">
                          <a:solidFill>
                            <a:schemeClr val="tx1"/>
                          </a:solidFill>
                        </a:rPr>
                        <a:t>18</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浜寺公園</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（プール含）</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イラスト、写真、マップを掲載</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ﾃﾞｼﾞﾀﾙ･ｱｰｶｲﾌﾞｽを開設。公園の歴史を紹介するなど、公園の魅力を</a:t>
                      </a:r>
                      <a:r>
                        <a:rPr lang="en-US" altLang="ja-JP" sz="1100" b="0" i="0" u="none" strike="noStrike" dirty="0" smtClean="0">
                          <a:solidFill>
                            <a:srgbClr val="000000"/>
                          </a:solidFill>
                          <a:effectLst/>
                          <a:latin typeface="ＭＳ Ｐゴシック"/>
                        </a:rPr>
                        <a:t>PR</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定期的な公園新聞の発行、イベント情報の発信（</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indent="0" algn="l" fontAlgn="ctr"/>
                      <a:r>
                        <a:rPr lang="ja-JP" altLang="en-US" sz="1100" b="0" i="0" u="none" strike="noStrike" dirty="0" smtClean="0">
                          <a:solidFill>
                            <a:srgbClr val="000000"/>
                          </a:solidFill>
                          <a:effectLst/>
                          <a:latin typeface="ＭＳ Ｐゴシック"/>
                        </a:rPr>
                        <a:t>・窓口対応の充実強化</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利用者アンケートによりニーズを把握。見所や見頃の花などの情報を職員で共有し、問合せに対応</a:t>
                      </a: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例）メダリストによる水泳教室、子供の走り方教室、松林散策イベントなど</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dirty="0" smtClean="0">
                          <a:solidFill>
                            <a:srgbClr val="000000"/>
                          </a:solidFill>
                          <a:effectLst/>
                          <a:latin typeface="ＭＳ Ｐゴシック"/>
                        </a:rPr>
                        <a:t>・利用者のﾏﾅｰｱｯﾌﾟに向けた啓発</a:t>
                      </a:r>
                      <a:endParaRPr kumimoji="1"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dirty="0" smtClean="0">
                          <a:solidFill>
                            <a:srgbClr val="000000"/>
                          </a:solidFill>
                          <a:effectLst/>
                          <a:latin typeface="ＭＳ Ｐゴシック"/>
                        </a:rPr>
                        <a:t>-</a:t>
                      </a:r>
                      <a:r>
                        <a:rPr kumimoji="1" lang="ja-JP" altLang="en-US" sz="1100" b="0" i="0" u="none" strike="noStrike" dirty="0" smtClean="0">
                          <a:solidFill>
                            <a:srgbClr val="000000"/>
                          </a:solidFill>
                          <a:effectLst/>
                          <a:latin typeface="ＭＳ Ｐゴシック"/>
                        </a:rPr>
                        <a:t>巡視による利用指導</a:t>
                      </a:r>
                      <a:endParaRPr kumimoji="1"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dirty="0" smtClean="0">
                          <a:solidFill>
                            <a:srgbClr val="000000"/>
                          </a:solidFill>
                          <a:effectLst/>
                          <a:latin typeface="ＭＳ Ｐゴシック"/>
                        </a:rPr>
                        <a:t>-</a:t>
                      </a:r>
                      <a:r>
                        <a:rPr kumimoji="1" lang="ja-JP" altLang="en-US" sz="1100" b="0" i="0" u="none" strike="noStrike" dirty="0" smtClean="0">
                          <a:solidFill>
                            <a:srgbClr val="000000"/>
                          </a:solidFill>
                          <a:effectLst/>
                          <a:latin typeface="ＭＳ Ｐゴシック"/>
                        </a:rPr>
                        <a:t>ﾎｰﾑﾍﾟｰｼﾞでの注意喚起</a:t>
                      </a: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47856">
                <a:tc>
                  <a:txBody>
                    <a:bodyPr/>
                    <a:lstStyle/>
                    <a:p>
                      <a:r>
                        <a:rPr kumimoji="1" lang="en-US" altLang="ja-JP" sz="1100" dirty="0" smtClean="0">
                          <a:solidFill>
                            <a:schemeClr val="tx1"/>
                          </a:solidFill>
                        </a:rPr>
                        <a:t>19</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箕面公園</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（全般）</a:t>
                      </a:r>
                      <a:endParaRPr lang="en-US" altLang="ja-JP"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タウン情報誌に定期的にイベント情報を掲載（</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indent="0" algn="l" fontAlgn="ctr"/>
                      <a:r>
                        <a:rPr lang="ja-JP" altLang="en-US" sz="1100" b="0" i="0" u="none" strike="noStrike" dirty="0" smtClean="0">
                          <a:solidFill>
                            <a:srgbClr val="000000"/>
                          </a:solidFill>
                          <a:effectLst/>
                          <a:latin typeface="ＭＳ Ｐゴシック"/>
                        </a:rPr>
                        <a:t>例）自然ﾌｨｰﾙﾄﾞを活用した講座、箕面大滝の音と光の映像ｼｮｰ・ﾓﾐｼﾞのﾗｲﾄｱｯﾌﾟなど</a:t>
                      </a: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37915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460432" y="6488668"/>
            <a:ext cx="683568" cy="369332"/>
          </a:xfrm>
          <a:prstGeom prst="rect">
            <a:avLst/>
          </a:prstGeom>
          <a:noFill/>
        </p:spPr>
        <p:txBody>
          <a:bodyPr wrap="square" rtlCol="0">
            <a:spAutoFit/>
          </a:bodyPr>
          <a:lstStyle/>
          <a:p>
            <a:pPr algn="r"/>
            <a:fld id="{7FE68FCB-9DD5-42DD-8F40-7D759701862B}" type="slidenum">
              <a:rPr kumimoji="1" lang="ja-JP" altLang="en-US" smtClean="0"/>
              <a:pPr algn="r"/>
              <a:t>3</a:t>
            </a:fld>
            <a:endParaRPr kumimoji="1" lang="ja-JP" altLang="en-US" dirty="0"/>
          </a:p>
        </p:txBody>
      </p:sp>
      <p:grpSp>
        <p:nvGrpSpPr>
          <p:cNvPr id="5" name="グループ化 4"/>
          <p:cNvGrpSpPr/>
          <p:nvPr/>
        </p:nvGrpSpPr>
        <p:grpSpPr>
          <a:xfrm>
            <a:off x="444240" y="597060"/>
            <a:ext cx="5727070" cy="2361266"/>
            <a:chOff x="3740600" y="559939"/>
            <a:chExt cx="5727070" cy="2361266"/>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 b="48301"/>
            <a:stretch/>
          </p:blipFill>
          <p:spPr bwMode="auto">
            <a:xfrm>
              <a:off x="3740600" y="815364"/>
              <a:ext cx="5727070" cy="210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3752820" y="559939"/>
              <a:ext cx="1771639" cy="276999"/>
            </a:xfrm>
            <a:prstGeom prst="rect">
              <a:avLst/>
            </a:prstGeom>
            <a:noFill/>
          </p:spPr>
          <p:txBody>
            <a:bodyPr wrap="none" rtlCol="0">
              <a:spAutoFit/>
            </a:bodyPr>
            <a:lstStyle/>
            <a:p>
              <a:r>
                <a:rPr lang="ja-JP" altLang="en-US" sz="1200" b="1" u="sng" dirty="0"/>
                <a:t>大阪府</a:t>
              </a:r>
              <a:r>
                <a:rPr kumimoji="1" lang="ja-JP" altLang="en-US" sz="1200" b="1" u="sng" dirty="0" smtClean="0"/>
                <a:t>の改革取組リスト</a:t>
              </a:r>
              <a:endParaRPr kumimoji="1" lang="en-US" altLang="ja-JP" sz="1200" b="1" u="sng" dirty="0" smtClean="0"/>
            </a:p>
          </p:txBody>
        </p:sp>
      </p:gr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 b="59992"/>
          <a:stretch/>
        </p:blipFill>
        <p:spPr bwMode="auto">
          <a:xfrm>
            <a:off x="418341" y="3416275"/>
            <a:ext cx="7063135" cy="2016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6" b="45386"/>
          <a:stretch/>
        </p:blipFill>
        <p:spPr bwMode="auto">
          <a:xfrm>
            <a:off x="1706702" y="5756403"/>
            <a:ext cx="7090938" cy="1057178"/>
          </a:xfrm>
          <a:prstGeom prst="rect">
            <a:avLst/>
          </a:prstGeom>
          <a:noFill/>
          <a:ln w="19050">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139624" y="141258"/>
            <a:ext cx="3600400" cy="338554"/>
          </a:xfrm>
          <a:prstGeom prst="rect">
            <a:avLst/>
          </a:prstGeom>
          <a:noFill/>
        </p:spPr>
        <p:txBody>
          <a:bodyPr wrap="square" rtlCol="0">
            <a:spAutoFit/>
          </a:bodyPr>
          <a:lstStyle/>
          <a:p>
            <a:r>
              <a:rPr kumimoji="1" lang="ja-JP" altLang="en-US" sz="1600" dirty="0" smtClean="0"/>
              <a:t>◆資料に記載の</a:t>
            </a:r>
            <a:r>
              <a:rPr lang="ja-JP" altLang="en-US" sz="1600" dirty="0" smtClean="0"/>
              <a:t>記号・番号の見方◆</a:t>
            </a:r>
            <a:endParaRPr kumimoji="1" lang="ja-JP" altLang="en-US" sz="1600" dirty="0"/>
          </a:p>
        </p:txBody>
      </p:sp>
      <p:sp>
        <p:nvSpPr>
          <p:cNvPr id="7" name="円/楕円 6"/>
          <p:cNvSpPr/>
          <p:nvPr/>
        </p:nvSpPr>
        <p:spPr>
          <a:xfrm>
            <a:off x="442536" y="901725"/>
            <a:ext cx="465872" cy="3028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396620" y="1192007"/>
            <a:ext cx="1343763" cy="1795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494574" y="1342103"/>
            <a:ext cx="361744" cy="625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線吹き出し 2 (枠付き) 7"/>
          <p:cNvSpPr/>
          <p:nvPr/>
        </p:nvSpPr>
        <p:spPr>
          <a:xfrm>
            <a:off x="6531980" y="383458"/>
            <a:ext cx="2376264" cy="1154233"/>
          </a:xfrm>
          <a:prstGeom prst="borderCallout2">
            <a:avLst>
              <a:gd name="adj1" fmla="val 8991"/>
              <a:gd name="adj2" fmla="val -265"/>
              <a:gd name="adj3" fmla="val 13174"/>
              <a:gd name="adj4" fmla="val -29080"/>
              <a:gd name="adj5" fmla="val 53365"/>
              <a:gd name="adj6" fmla="val -239070"/>
            </a:avLst>
          </a:prstGeom>
          <a:solidFill>
            <a:schemeClr val="bg1"/>
          </a:solidFill>
          <a:ln w="31750">
            <a:solidFill>
              <a:srgbClr val="FF0000"/>
            </a:solidFill>
            <a:headEnd w="med" len="sm"/>
            <a:tailEnd type="arrow"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・４つの分類</a:t>
            </a:r>
            <a:endParaRPr kumimoji="1"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Ａ　いわゆる行政改革</a:t>
            </a:r>
            <a:endParaRPr lang="en-US" altLang="ja-JP" sz="1400" dirty="0" smtClean="0">
              <a:solidFill>
                <a:schemeClr val="tx1"/>
              </a:solidFill>
            </a:endParaRPr>
          </a:p>
          <a:p>
            <a:r>
              <a:rPr kumimoji="1" lang="ja-JP" altLang="en-US" sz="1400" dirty="0">
                <a:solidFill>
                  <a:schemeClr val="tx1"/>
                </a:solidFill>
              </a:rPr>
              <a:t>　</a:t>
            </a:r>
            <a:r>
              <a:rPr kumimoji="1" lang="ja-JP" altLang="en-US" sz="1400" dirty="0" smtClean="0">
                <a:solidFill>
                  <a:schemeClr val="tx1"/>
                </a:solidFill>
              </a:rPr>
              <a:t>Ｂ　社会政策のｲﾉﾍﾞｰｼｮﾝ</a:t>
            </a:r>
            <a:endParaRPr kumimoji="1"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Ｃ　インフラ戦略</a:t>
            </a:r>
            <a:endParaRPr lang="en-US" altLang="ja-JP" sz="1400" dirty="0" smtClean="0">
              <a:solidFill>
                <a:schemeClr val="tx1"/>
              </a:solidFill>
            </a:endParaRPr>
          </a:p>
          <a:p>
            <a:r>
              <a:rPr kumimoji="1" lang="ja-JP" altLang="en-US" sz="1400" dirty="0">
                <a:solidFill>
                  <a:schemeClr val="tx1"/>
                </a:solidFill>
              </a:rPr>
              <a:t>　</a:t>
            </a:r>
            <a:r>
              <a:rPr lang="ja-JP" altLang="en-US" sz="1400" dirty="0" smtClean="0">
                <a:solidFill>
                  <a:schemeClr val="tx1"/>
                </a:solidFill>
              </a:rPr>
              <a:t>Ｄ　</a:t>
            </a:r>
            <a:r>
              <a:rPr kumimoji="1" lang="ja-JP" altLang="en-US" sz="1400" dirty="0" smtClean="0">
                <a:solidFill>
                  <a:schemeClr val="tx1"/>
                </a:solidFill>
              </a:rPr>
              <a:t>成長戦略</a:t>
            </a:r>
            <a:endParaRPr kumimoji="1" lang="ja-JP" altLang="en-US" sz="1400" dirty="0">
              <a:solidFill>
                <a:schemeClr val="tx1"/>
              </a:solidFill>
            </a:endParaRPr>
          </a:p>
        </p:txBody>
      </p:sp>
      <p:sp>
        <p:nvSpPr>
          <p:cNvPr id="18" name="線吹き出し 2 (枠付き) 17"/>
          <p:cNvSpPr/>
          <p:nvPr/>
        </p:nvSpPr>
        <p:spPr>
          <a:xfrm>
            <a:off x="4644008" y="1734255"/>
            <a:ext cx="2093414" cy="544249"/>
          </a:xfrm>
          <a:prstGeom prst="borderCallout2">
            <a:avLst>
              <a:gd name="adj1" fmla="val 29589"/>
              <a:gd name="adj2" fmla="val 976"/>
              <a:gd name="adj3" fmla="val 16040"/>
              <a:gd name="adj4" fmla="val -25356"/>
              <a:gd name="adj5" fmla="val -79901"/>
              <a:gd name="adj6" fmla="val -140453"/>
            </a:avLst>
          </a:prstGeom>
          <a:solidFill>
            <a:schemeClr val="bg1"/>
          </a:solidFill>
          <a:ln w="31750">
            <a:solidFill>
              <a:srgbClr val="FF0000"/>
            </a:solidFill>
            <a:headEnd w="med" len="sm"/>
            <a:tailEnd type="arrow" w="med" len="lg"/>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smtClean="0">
                <a:solidFill>
                  <a:schemeClr val="tx1"/>
                </a:solidFill>
              </a:rPr>
              <a:t>・＜＞内</a:t>
            </a:r>
            <a:endParaRPr kumimoji="1"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本書での各章の分類</a:t>
            </a:r>
            <a:endParaRPr kumimoji="1" lang="ja-JP" altLang="en-US" sz="1400" dirty="0">
              <a:solidFill>
                <a:schemeClr val="tx1"/>
              </a:solidFill>
            </a:endParaRPr>
          </a:p>
        </p:txBody>
      </p:sp>
      <p:sp>
        <p:nvSpPr>
          <p:cNvPr id="19" name="線吹き出し 2 (枠付き) 18"/>
          <p:cNvSpPr/>
          <p:nvPr/>
        </p:nvSpPr>
        <p:spPr>
          <a:xfrm>
            <a:off x="3147485" y="2694850"/>
            <a:ext cx="2376264" cy="590134"/>
          </a:xfrm>
          <a:prstGeom prst="borderCallout2">
            <a:avLst>
              <a:gd name="adj1" fmla="val 26880"/>
              <a:gd name="adj2" fmla="val 977"/>
              <a:gd name="adj3" fmla="val -30027"/>
              <a:gd name="adj4" fmla="val -35287"/>
              <a:gd name="adj5" fmla="val -163905"/>
              <a:gd name="adj6" fmla="val -96319"/>
            </a:avLst>
          </a:prstGeom>
          <a:solidFill>
            <a:schemeClr val="bg1"/>
          </a:solidFill>
          <a:ln w="31750">
            <a:solidFill>
              <a:srgbClr val="FF0000"/>
            </a:solidFill>
            <a:headEnd w="med" len="sm"/>
            <a:tailEnd type="arrow" w="med" len="lg"/>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smtClean="0">
                <a:solidFill>
                  <a:schemeClr val="tx1"/>
                </a:solidFill>
              </a:rPr>
              <a:t>・（　）内</a:t>
            </a:r>
            <a:endParaRPr kumimoji="1" lang="en-US" altLang="ja-JP" sz="1400" dirty="0" smtClean="0">
              <a:solidFill>
                <a:schemeClr val="tx1"/>
              </a:solidFill>
            </a:endParaRPr>
          </a:p>
          <a:p>
            <a:r>
              <a:rPr lang="ja-JP" altLang="en-US" sz="1400" dirty="0" smtClean="0">
                <a:solidFill>
                  <a:schemeClr val="tx1"/>
                </a:solidFill>
              </a:rPr>
              <a:t>　府庁の改革項目通し番号</a:t>
            </a:r>
            <a:endParaRPr kumimoji="1" lang="ja-JP" altLang="en-US" sz="1400" dirty="0">
              <a:solidFill>
                <a:schemeClr val="tx1"/>
              </a:solidFill>
            </a:endParaRPr>
          </a:p>
        </p:txBody>
      </p:sp>
      <p:sp>
        <p:nvSpPr>
          <p:cNvPr id="20" name="円/楕円 19"/>
          <p:cNvSpPr/>
          <p:nvPr/>
        </p:nvSpPr>
        <p:spPr>
          <a:xfrm>
            <a:off x="6767740" y="3433856"/>
            <a:ext cx="378276" cy="2660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7761907" y="5762460"/>
            <a:ext cx="378276" cy="28049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146016" y="3433856"/>
            <a:ext cx="189138" cy="2660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8140183" y="5752548"/>
            <a:ext cx="189138" cy="2660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8329320" y="5762461"/>
            <a:ext cx="386977" cy="28049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a:stCxn id="8" idx="1"/>
            <a:endCxn id="20" idx="0"/>
          </p:cNvCxnSpPr>
          <p:nvPr/>
        </p:nvCxnSpPr>
        <p:spPr>
          <a:xfrm flipH="1">
            <a:off x="6956878" y="1537691"/>
            <a:ext cx="763234" cy="1896165"/>
          </a:xfrm>
          <a:prstGeom prst="straightConnector1">
            <a:avLst/>
          </a:prstGeom>
          <a:ln w="28575">
            <a:solidFill>
              <a:srgbClr val="00B05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8" idx="1"/>
            <a:endCxn id="21" idx="0"/>
          </p:cNvCxnSpPr>
          <p:nvPr/>
        </p:nvCxnSpPr>
        <p:spPr>
          <a:xfrm>
            <a:off x="7720112" y="1537691"/>
            <a:ext cx="230933" cy="4224769"/>
          </a:xfrm>
          <a:prstGeom prst="straightConnector1">
            <a:avLst/>
          </a:prstGeom>
          <a:ln w="28575">
            <a:solidFill>
              <a:srgbClr val="00B05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8" idx="0"/>
            <a:endCxn id="22" idx="0"/>
          </p:cNvCxnSpPr>
          <p:nvPr/>
        </p:nvCxnSpPr>
        <p:spPr>
          <a:xfrm>
            <a:off x="6737422" y="2006380"/>
            <a:ext cx="503163" cy="1427476"/>
          </a:xfrm>
          <a:prstGeom prst="bentConnector2">
            <a:avLst/>
          </a:prstGeom>
          <a:ln w="28575">
            <a:solidFill>
              <a:srgbClr val="00B05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18" idx="0"/>
            <a:endCxn id="23" idx="0"/>
          </p:cNvCxnSpPr>
          <p:nvPr/>
        </p:nvCxnSpPr>
        <p:spPr>
          <a:xfrm>
            <a:off x="6737422" y="2006380"/>
            <a:ext cx="1497330" cy="3746168"/>
          </a:xfrm>
          <a:prstGeom prst="bentConnector2">
            <a:avLst/>
          </a:prstGeom>
          <a:ln w="28575">
            <a:solidFill>
              <a:srgbClr val="00B05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9" name="直線矢印コネクタ 34"/>
          <p:cNvCxnSpPr>
            <a:stCxn id="19" idx="1"/>
            <a:endCxn id="24" idx="4"/>
          </p:cNvCxnSpPr>
          <p:nvPr/>
        </p:nvCxnSpPr>
        <p:spPr>
          <a:xfrm rot="16200000" flipH="1">
            <a:off x="5050228" y="2570373"/>
            <a:ext cx="2757971" cy="4187192"/>
          </a:xfrm>
          <a:prstGeom prst="bentConnector3">
            <a:avLst>
              <a:gd name="adj1" fmla="val 108289"/>
            </a:avLst>
          </a:prstGeom>
          <a:ln w="28575">
            <a:solidFill>
              <a:srgbClr val="00B050"/>
            </a:solidFill>
            <a:tailEnd type="arrow" w="med" len="lg"/>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14740" y="3146483"/>
            <a:ext cx="1827744" cy="276999"/>
          </a:xfrm>
          <a:prstGeom prst="rect">
            <a:avLst/>
          </a:prstGeom>
          <a:noFill/>
        </p:spPr>
        <p:txBody>
          <a:bodyPr wrap="none" rtlCol="0">
            <a:spAutoFit/>
          </a:bodyPr>
          <a:lstStyle/>
          <a:p>
            <a:r>
              <a:rPr lang="ja-JP" altLang="en-US" sz="1200" dirty="0" smtClean="0"/>
              <a:t>↓</a:t>
            </a:r>
            <a:r>
              <a:rPr lang="ja-JP" altLang="en-US" sz="1200" dirty="0"/>
              <a:t>　</a:t>
            </a:r>
            <a:r>
              <a:rPr lang="ja-JP" altLang="en-US" sz="1200" dirty="0" smtClean="0"/>
              <a:t>各項目のトップページ</a:t>
            </a:r>
            <a:endParaRPr lang="en-US" altLang="ja-JP" sz="1200" dirty="0" smtClean="0"/>
          </a:p>
        </p:txBody>
      </p:sp>
      <p:sp>
        <p:nvSpPr>
          <p:cNvPr id="29" name="テキスト ボックス 28"/>
          <p:cNvSpPr txBox="1"/>
          <p:nvPr/>
        </p:nvSpPr>
        <p:spPr>
          <a:xfrm>
            <a:off x="1702307" y="5493235"/>
            <a:ext cx="1781257" cy="276999"/>
          </a:xfrm>
          <a:prstGeom prst="rect">
            <a:avLst/>
          </a:prstGeom>
          <a:noFill/>
        </p:spPr>
        <p:txBody>
          <a:bodyPr wrap="none" rtlCol="0">
            <a:spAutoFit/>
          </a:bodyPr>
          <a:lstStyle/>
          <a:p>
            <a:r>
              <a:rPr lang="ja-JP" altLang="en-US" sz="1200" dirty="0" smtClean="0"/>
              <a:t>↓</a:t>
            </a:r>
            <a:r>
              <a:rPr lang="ja-JP" altLang="en-US" sz="1200" dirty="0"/>
              <a:t>　</a:t>
            </a:r>
            <a:r>
              <a:rPr lang="ja-JP" altLang="en-US" sz="1200" dirty="0" smtClean="0"/>
              <a:t>各項目の説明ページ</a:t>
            </a:r>
            <a:endParaRPr lang="en-US" altLang="ja-JP" sz="1200" dirty="0" smtClean="0"/>
          </a:p>
        </p:txBody>
      </p:sp>
    </p:spTree>
    <p:extLst>
      <p:ext uri="{BB962C8B-B14F-4D97-AF65-F5344CB8AC3E}">
        <p14:creationId xmlns:p14="http://schemas.microsoft.com/office/powerpoint/2010/main" val="3998349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3380652947"/>
              </p:ext>
            </p:extLst>
          </p:nvPr>
        </p:nvGraphicFramePr>
        <p:xfrm>
          <a:off x="107504" y="360840"/>
          <a:ext cx="8928992" cy="6416040"/>
        </p:xfrm>
        <a:graphic>
          <a:graphicData uri="http://schemas.openxmlformats.org/drawingml/2006/table">
            <a:tbl>
              <a:tblPr firstRow="1" bandRow="1">
                <a:tableStyleId>{7DF18680-E054-41AD-8BC1-D1AEF772440D}</a:tableStyleId>
              </a:tblPr>
              <a:tblGrid>
                <a:gridCol w="360040">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912102">
                  <a:extLst>
                    <a:ext uri="{9D8B030D-6E8A-4147-A177-3AD203B41FA5}">
                      <a16:colId xmlns:a16="http://schemas.microsoft.com/office/drawing/2014/main" val="20002"/>
                    </a:ext>
                  </a:extLst>
                </a:gridCol>
                <a:gridCol w="1392154">
                  <a:extLst>
                    <a:ext uri="{9D8B030D-6E8A-4147-A177-3AD203B41FA5}">
                      <a16:colId xmlns:a16="http://schemas.microsoft.com/office/drawing/2014/main" val="20003"/>
                    </a:ext>
                  </a:extLst>
                </a:gridCol>
                <a:gridCol w="1296144">
                  <a:extLst>
                    <a:ext uri="{9D8B030D-6E8A-4147-A177-3AD203B41FA5}">
                      <a16:colId xmlns:a16="http://schemas.microsoft.com/office/drawing/2014/main" val="20004"/>
                    </a:ext>
                  </a:extLst>
                </a:gridCol>
                <a:gridCol w="1368153">
                  <a:extLst>
                    <a:ext uri="{9D8B030D-6E8A-4147-A177-3AD203B41FA5}">
                      <a16:colId xmlns:a16="http://schemas.microsoft.com/office/drawing/2014/main" val="20005"/>
                    </a:ext>
                  </a:extLst>
                </a:gridCol>
                <a:gridCol w="1896210">
                  <a:extLst>
                    <a:ext uri="{9D8B030D-6E8A-4147-A177-3AD203B41FA5}">
                      <a16:colId xmlns:a16="http://schemas.microsoft.com/office/drawing/2014/main" val="20006"/>
                    </a:ext>
                  </a:extLst>
                </a:gridCol>
                <a:gridCol w="1488165">
                  <a:extLst>
                    <a:ext uri="{9D8B030D-6E8A-4147-A177-3AD203B41FA5}">
                      <a16:colId xmlns:a16="http://schemas.microsoft.com/office/drawing/2014/main" val="20007"/>
                    </a:ext>
                  </a:extLst>
                </a:gridCol>
              </a:tblGrid>
              <a:tr h="187238">
                <a:tc rowSpan="2" gridSpan="3">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3"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73134">
                <a:tc>
                  <a:txBody>
                    <a:bodyPr/>
                    <a:lstStyle/>
                    <a:p>
                      <a:r>
                        <a:rPr kumimoji="1" lang="en-US" altLang="ja-JP" sz="1100" dirty="0" smtClean="0">
                          <a:solidFill>
                            <a:schemeClr val="tx1"/>
                          </a:solidFill>
                        </a:rPr>
                        <a:t>20</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府営公園</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箕面公園</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（昆虫館）</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箕面市による滝道めぐりﾏｯﾌﾟ作成（</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11</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地域ﾐﾆｺﾐ誌にｺｰﾅｰを設置しｲﾍﾞﾝﾄ情報を掲載（</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5</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地元ＦＭ会社等発行の情報ﾌﾘｰﾍﾟｰﾊﾟｰにｲﾍﾞﾝﾄ情報を掲載（</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6</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観光マップなどを作成し、最寄り駅に設置（</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11</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t>・収蔵・展示資料の充実強化</a:t>
                      </a:r>
                      <a:endParaRPr kumimoji="1"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dirty="0" smtClean="0">
                          <a:solidFill>
                            <a:srgbClr val="000000"/>
                          </a:solidFill>
                          <a:effectLst/>
                          <a:latin typeface="ＭＳ Ｐゴシック"/>
                        </a:rPr>
                        <a:t>-</a:t>
                      </a:r>
                      <a:r>
                        <a:rPr kumimoji="1" lang="ja-JP" altLang="en-US" sz="1100" b="0" i="0" u="none" strike="noStrike" dirty="0" smtClean="0">
                          <a:solidFill>
                            <a:srgbClr val="000000"/>
                          </a:solidFill>
                          <a:effectLst/>
                          <a:latin typeface="ＭＳ Ｐゴシック"/>
                        </a:rPr>
                        <a:t>ｱﾘｼﾞｺﾞｸ・</a:t>
                      </a:r>
                      <a:r>
                        <a:rPr lang="ja-JP" altLang="en-US" sz="1100" b="0" i="0" u="none" strike="noStrike" dirty="0" smtClean="0">
                          <a:solidFill>
                            <a:srgbClr val="000000"/>
                          </a:solidFill>
                          <a:effectLst/>
                          <a:latin typeface="ＭＳ Ｐゴシック"/>
                        </a:rPr>
                        <a:t>ﾅﾅﾌｼなど種類拡大（</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12</a:t>
                      </a:r>
                      <a:r>
                        <a:rPr lang="ja-JP" altLang="en-US" sz="1100" b="0" i="0" u="none" strike="noStrike" dirty="0" smtClean="0">
                          <a:solidFill>
                            <a:srgbClr val="000000"/>
                          </a:solidFill>
                          <a:effectLst/>
                          <a:latin typeface="ＭＳ Ｐゴシック"/>
                        </a:rPr>
                        <a:t>月）</a:t>
                      </a: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r>
                        <a:rPr lang="ja-JP" altLang="en-US" sz="1100" b="0" i="0" u="none" strike="noStrike" dirty="0" smtClean="0">
                          <a:solidFill>
                            <a:srgbClr val="000000"/>
                          </a:solidFill>
                          <a:effectLst/>
                          <a:latin typeface="ＭＳ Ｐゴシック"/>
                        </a:rPr>
                        <a:t>・他機関との連携</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阪急梅田駅での観光ｲﾍﾞﾝﾄ（</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12</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宝塚市立手塚治虫記念館とのﾀｲｱｯﾌﾟ企画（</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11</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京都産業大学とのみつば</a:t>
                      </a:r>
                      <a:r>
                        <a:rPr lang="ja-JP" altLang="en-US" sz="1100" b="0" i="0" u="none" strike="noStrike" dirty="0" err="1" smtClean="0">
                          <a:solidFill>
                            <a:srgbClr val="000000"/>
                          </a:solidFill>
                          <a:effectLst/>
                          <a:latin typeface="ＭＳ Ｐゴシック"/>
                        </a:rPr>
                        <a:t>ち採</a:t>
                      </a:r>
                      <a:r>
                        <a:rPr lang="ja-JP" altLang="en-US" sz="1100" b="0" i="0" u="none" strike="noStrike" dirty="0" smtClean="0">
                          <a:solidFill>
                            <a:srgbClr val="000000"/>
                          </a:solidFill>
                          <a:effectLst/>
                          <a:latin typeface="ＭＳ Ｐゴシック"/>
                        </a:rPr>
                        <a:t>みつイベント（</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indent="-85725" algn="l" fontAlgn="ctr"/>
                      <a:r>
                        <a:rPr lang="ja-JP" altLang="en-US" sz="1100" b="0" i="0" u="none" strike="noStrike" dirty="0" smtClean="0">
                          <a:solidFill>
                            <a:srgbClr val="000000"/>
                          </a:solidFill>
                          <a:effectLst/>
                          <a:latin typeface="ＭＳ Ｐゴシック"/>
                        </a:rPr>
                        <a:t>　例）みのお公園講座（ホタル観賞会など）、昆虫工作教室、小学校への出前講座など</a:t>
                      </a:r>
                      <a:endParaRPr lang="en-US" altLang="ja-JP" sz="1100" b="0" i="0" u="none" strike="noStrike" dirty="0" smtClean="0">
                        <a:solidFill>
                          <a:srgbClr val="000000"/>
                        </a:solidFill>
                        <a:effectLst/>
                        <a:latin typeface="ＭＳ Ｐゴシック"/>
                      </a:endParaRPr>
                    </a:p>
                    <a:p>
                      <a:pPr marL="0" marR="0" indent="0" algn="r" defTabSz="914400" rtl="0" eaLnBrk="1" fontAlgn="ctr"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8680">
                <a:tc>
                  <a:txBody>
                    <a:bodyPr/>
                    <a:lstStyle/>
                    <a:p>
                      <a:r>
                        <a:rPr kumimoji="1" lang="en-US" altLang="ja-JP" sz="1100" dirty="0" smtClean="0">
                          <a:solidFill>
                            <a:schemeClr val="tx1"/>
                          </a:solidFill>
                        </a:rPr>
                        <a:t>21</a:t>
                      </a:r>
                    </a:p>
                    <a:p>
                      <a:r>
                        <a:rPr kumimoji="1" lang="en-US" altLang="ja-JP" sz="1100" dirty="0" smtClean="0">
                          <a:solidFill>
                            <a:schemeClr val="tx1"/>
                          </a:solidFill>
                        </a:rPr>
                        <a:t>22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住之江公園</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プール含）</a:t>
                      </a:r>
                      <a:endParaRPr lang="en-US" altLang="ja-JP"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イラスト、写真、マップを掲載</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・劣化した幼児用プールのプールサイドを塗り直し（</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6</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・幼児用プールに魚の絵を描画（</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6</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・プールサイドのベンチ上のテントを張り替え、葭簀</a:t>
                      </a: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よしず</a:t>
                      </a: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の日陰３箇所程度を設置</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6</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tab pos="0" algn="l"/>
                        </a:tabLst>
                        <a:defRPr/>
                      </a:pPr>
                      <a:r>
                        <a:rPr lang="ja-JP" altLang="en-US" sz="1100" b="0" i="0" u="none" strike="noStrike" dirty="0" smtClean="0">
                          <a:solidFill>
                            <a:srgbClr val="000000"/>
                          </a:solidFill>
                          <a:effectLst/>
                          <a:latin typeface="ＭＳ Ｐゴシック"/>
                        </a:rPr>
                        <a:t>・窓口対応の充実強化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tab pos="0" algn="l"/>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苦情・ｲﾍﾞﾝﾄの情報を職員間で共有。問合せ等に対応（</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t>・ニーズを踏まえた新たなサービス・柔軟な対応</a:t>
                      </a:r>
                      <a:endParaRPr kumimoji="1" lang="en-US" altLang="ja-JP" sz="1100" dirty="0" smtClean="0"/>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管理事務所で遊具等を貸出し（</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182563" indent="-182563" algn="l" fontAlgn="ctr"/>
                      <a:r>
                        <a:rPr lang="ja-JP" altLang="en-US" sz="1100" b="0" i="0" u="none" strike="noStrike" dirty="0" smtClean="0">
                          <a:solidFill>
                            <a:srgbClr val="000000"/>
                          </a:solidFill>
                          <a:effectLst/>
                          <a:latin typeface="ＭＳ Ｐゴシック"/>
                        </a:rPr>
                        <a:t>・ボランティアとの連携</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高齢者や</a:t>
                      </a:r>
                      <a:r>
                        <a:rPr lang="ja-JP" altLang="en-US" sz="1100" b="0" i="0" u="none" strike="noStrike" dirty="0" err="1" smtClean="0">
                          <a:solidFill>
                            <a:srgbClr val="000000"/>
                          </a:solidFill>
                          <a:effectLst/>
                          <a:latin typeface="ＭＳ Ｐゴシック"/>
                        </a:rPr>
                        <a:t>障がい</a:t>
                      </a:r>
                      <a:r>
                        <a:rPr lang="ja-JP" altLang="en-US" sz="1100" b="0" i="0" u="none" strike="noStrike" dirty="0" smtClean="0">
                          <a:solidFill>
                            <a:srgbClr val="000000"/>
                          </a:solidFill>
                          <a:effectLst/>
                          <a:latin typeface="ＭＳ Ｐゴシック"/>
                        </a:rPr>
                        <a:t>者の利用をサポートするヒーリングガーデナーの養成講座を開講し、ボランティアグループを育成（</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6</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定期的に公園新聞にｲﾍﾞﾝﾄ情報を掲載（</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犬の里親探しふれ合いｲﾍﾞﾝﾄなど（</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dirty="0" smtClean="0">
                          <a:solidFill>
                            <a:srgbClr val="000000"/>
                          </a:solidFill>
                          <a:effectLst/>
                          <a:latin typeface="ＭＳ Ｐゴシック"/>
                        </a:rPr>
                        <a:t>・利用者のﾏﾅｰｱｯﾌﾟに向けた</a:t>
                      </a:r>
                      <a:r>
                        <a:rPr kumimoji="1" lang="ja-JP" altLang="en-US" sz="1100" b="0" i="0" u="none" strike="noStrike" dirty="0" smtClean="0">
                          <a:solidFill>
                            <a:schemeClr val="tx1"/>
                          </a:solidFill>
                          <a:effectLst/>
                          <a:latin typeface="ＭＳ Ｐゴシック"/>
                        </a:rPr>
                        <a:t>啓発</a:t>
                      </a:r>
                      <a:endParaRPr kumimoji="1"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犬の糞用のトイレの設置（</a:t>
                      </a:r>
                      <a:r>
                        <a:rPr lang="en-US" altLang="ja-JP" sz="1100" b="0" i="0" u="none" strike="noStrike" dirty="0" smtClean="0">
                          <a:solidFill>
                            <a:schemeClr val="tx1"/>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kumimoji="1"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39</a:t>
            </a:fld>
            <a:endParaRPr kumimoji="1" lang="ja-JP" altLang="en-US" dirty="0"/>
          </a:p>
        </p:txBody>
      </p:sp>
    </p:spTree>
    <p:extLst>
      <p:ext uri="{BB962C8B-B14F-4D97-AF65-F5344CB8AC3E}">
        <p14:creationId xmlns:p14="http://schemas.microsoft.com/office/powerpoint/2010/main" val="2049882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40</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4082864990"/>
              </p:ext>
            </p:extLst>
          </p:nvPr>
        </p:nvGraphicFramePr>
        <p:xfrm>
          <a:off x="107504" y="360840"/>
          <a:ext cx="8928991" cy="5745480"/>
        </p:xfrm>
        <a:graphic>
          <a:graphicData uri="http://schemas.openxmlformats.org/drawingml/2006/table">
            <a:tbl>
              <a:tblPr firstRow="1" bandRow="1">
                <a:tableStyleId>{7DF18680-E054-41AD-8BC1-D1AEF772440D}</a:tableStyleId>
              </a:tblPr>
              <a:tblGrid>
                <a:gridCol w="360040">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912102">
                  <a:extLst>
                    <a:ext uri="{9D8B030D-6E8A-4147-A177-3AD203B41FA5}">
                      <a16:colId xmlns:a16="http://schemas.microsoft.com/office/drawing/2014/main" val="20002"/>
                    </a:ext>
                  </a:extLst>
                </a:gridCol>
                <a:gridCol w="1488165">
                  <a:extLst>
                    <a:ext uri="{9D8B030D-6E8A-4147-A177-3AD203B41FA5}">
                      <a16:colId xmlns:a16="http://schemas.microsoft.com/office/drawing/2014/main" val="20003"/>
                    </a:ext>
                  </a:extLst>
                </a:gridCol>
                <a:gridCol w="1488165">
                  <a:extLst>
                    <a:ext uri="{9D8B030D-6E8A-4147-A177-3AD203B41FA5}">
                      <a16:colId xmlns:a16="http://schemas.microsoft.com/office/drawing/2014/main" val="20004"/>
                    </a:ext>
                  </a:extLst>
                </a:gridCol>
                <a:gridCol w="1488165">
                  <a:extLst>
                    <a:ext uri="{9D8B030D-6E8A-4147-A177-3AD203B41FA5}">
                      <a16:colId xmlns:a16="http://schemas.microsoft.com/office/drawing/2014/main" val="20005"/>
                    </a:ext>
                  </a:extLst>
                </a:gridCol>
                <a:gridCol w="1488165">
                  <a:extLst>
                    <a:ext uri="{9D8B030D-6E8A-4147-A177-3AD203B41FA5}">
                      <a16:colId xmlns:a16="http://schemas.microsoft.com/office/drawing/2014/main" val="20006"/>
                    </a:ext>
                  </a:extLst>
                </a:gridCol>
                <a:gridCol w="1488165">
                  <a:extLst>
                    <a:ext uri="{9D8B030D-6E8A-4147-A177-3AD203B41FA5}">
                      <a16:colId xmlns:a16="http://schemas.microsoft.com/office/drawing/2014/main" val="20007"/>
                    </a:ext>
                  </a:extLst>
                </a:gridCol>
              </a:tblGrid>
              <a:tr h="187238">
                <a:tc rowSpan="2" gridSpan="3">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3"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148680">
                <a:tc>
                  <a:txBody>
                    <a:bodyPr/>
                    <a:lstStyle/>
                    <a:p>
                      <a:r>
                        <a:rPr kumimoji="1" lang="en-US" altLang="ja-JP" sz="1100" dirty="0" smtClean="0">
                          <a:solidFill>
                            <a:schemeClr val="tx1"/>
                          </a:solidFill>
                        </a:rPr>
                        <a:t>23</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府営公園</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枚岡公園</a:t>
                      </a:r>
                      <a:endParaRPr lang="en-US" altLang="ja-JP"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イラスト、写真、マップを掲載</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br>
                        <a:rPr lang="en-US" altLang="ja-JP"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ﾃﾞｼﾞﾀﾙ･ｱｰｶｲﾌﾞｽを開設。公園の歴史を紹介するなど、公園の魅力を</a:t>
                      </a:r>
                      <a:r>
                        <a:rPr lang="en-US" altLang="ja-JP" sz="1100" b="0" i="0" u="none" strike="noStrike" dirty="0" smtClean="0">
                          <a:solidFill>
                            <a:srgbClr val="000000"/>
                          </a:solidFill>
                          <a:effectLst/>
                          <a:latin typeface="ＭＳ Ｐゴシック"/>
                        </a:rPr>
                        <a:t>PR</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-Facebook</a:t>
                      </a:r>
                      <a:r>
                        <a:rPr lang="ja-JP" altLang="en-US" sz="1100" b="0" i="0" u="none" strike="noStrike" dirty="0" smtClean="0">
                          <a:solidFill>
                            <a:srgbClr val="000000"/>
                          </a:solidFill>
                          <a:effectLst/>
                          <a:latin typeface="ＭＳ Ｐゴシック"/>
                        </a:rPr>
                        <a:t>を開始。梅や桜の開花状況など最新情報を紹介（</a:t>
                      </a:r>
                      <a:r>
                        <a:rPr lang="en-US" altLang="ja-JP" sz="1100" b="0" i="0" u="none" strike="noStrike" dirty="0" smtClean="0">
                          <a:solidFill>
                            <a:srgbClr val="000000"/>
                          </a:solidFill>
                          <a:effectLst/>
                          <a:latin typeface="ＭＳ Ｐゴシック"/>
                        </a:rPr>
                        <a:t>2014</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2</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tab pos="0" algn="l"/>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tab pos="85725" algn="l"/>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園内おすすめ散策マップなど、手軽に森林浴を楽しむためのツールを提供（</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枚岡公園便りを発行し、イベント情報を発信（</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6</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tab pos="0" algn="l"/>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indent="-85725" algn="l" fontAlgn="ctr"/>
                      <a:r>
                        <a:rPr lang="ja-JP" altLang="en-US" sz="1100" b="0" i="0" u="none" strike="noStrike" dirty="0" smtClean="0">
                          <a:solidFill>
                            <a:srgbClr val="000000"/>
                          </a:solidFill>
                          <a:effectLst/>
                          <a:latin typeface="ＭＳ Ｐゴシック"/>
                        </a:rPr>
                        <a:t>　例）各種自然体験イベント、親子参加型のハイキングなど（</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8680">
                <a:tc>
                  <a:txBody>
                    <a:bodyPr/>
                    <a:lstStyle/>
                    <a:p>
                      <a:r>
                        <a:rPr kumimoji="1" lang="en-US" altLang="ja-JP" sz="1100" dirty="0" smtClean="0">
                          <a:solidFill>
                            <a:schemeClr val="tx1"/>
                          </a:solidFill>
                        </a:rPr>
                        <a:t>24</a:t>
                      </a:r>
                    </a:p>
                    <a:p>
                      <a:r>
                        <a:rPr kumimoji="1" lang="en-US" altLang="ja-JP" sz="1100" dirty="0" smtClean="0">
                          <a:solidFill>
                            <a:schemeClr val="tx1"/>
                          </a:solidFill>
                        </a:rPr>
                        <a:t>25</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服部緑地</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（プール含）</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都市緑化植物園は別掲</a:t>
                      </a: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ホームページへのプール関連情報の掲載</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近隣の電鉄駅構内や車内中吊りでのイベント情報の配架・掲載（</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服部緑地パークライフ手帳発行（</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・ﾆｰｽﾞを見据えた物販の実施</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rgbClr val="000000"/>
                          </a:solidFill>
                          <a:effectLst/>
                          <a:latin typeface="ＭＳ Ｐゴシック"/>
                        </a:rPr>
                        <a:t>プール内外の売店で飲食物を販売 （</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7</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利用者ｻｰﾋﾞｽの向上と節電</a:t>
                      </a:r>
                      <a:r>
                        <a:rPr lang="ja-JP" altLang="en-US" sz="1100" b="0" i="0" u="none" strike="noStrike" dirty="0" smtClean="0">
                          <a:solidFill>
                            <a:schemeClr val="tx1"/>
                          </a:solidFill>
                          <a:effectLst/>
                          <a:latin typeface="ＭＳ Ｐゴシック"/>
                        </a:rPr>
                        <a:t>ｸｰﾎﾟﾝへの協力を兼ねたﾌﾟｰﾙ回数券を制作・販売（</a:t>
                      </a:r>
                      <a:r>
                        <a:rPr lang="en-US" altLang="ja-JP" sz="1100" b="0" i="0" u="none" strike="noStrike" dirty="0" smtClean="0">
                          <a:solidFill>
                            <a:schemeClr val="tx1"/>
                          </a:solidFill>
                          <a:effectLst/>
                          <a:latin typeface="ＭＳ Ｐゴシック"/>
                        </a:rPr>
                        <a:t>2012</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6</a:t>
                      </a:r>
                      <a:r>
                        <a:rPr lang="ja-JP" altLang="en-US" sz="1100" b="0" i="0" u="none" strike="noStrike" dirty="0" smtClean="0">
                          <a:solidFill>
                            <a:schemeClr val="tx1"/>
                          </a:solidFill>
                          <a:effectLst/>
                          <a:latin typeface="ＭＳ Ｐゴシック"/>
                        </a:rPr>
                        <a:t>・７月、</a:t>
                      </a:r>
                      <a:r>
                        <a:rPr lang="en-US" altLang="ja-JP" sz="1100" b="0" i="0" u="none" strike="noStrike" dirty="0" smtClean="0">
                          <a:solidFill>
                            <a:schemeClr val="tx1"/>
                          </a:solidFill>
                          <a:effectLst/>
                          <a:latin typeface="ＭＳ Ｐゴシック"/>
                        </a:rPr>
                        <a:t>2013</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6</a:t>
                      </a:r>
                      <a:r>
                        <a:rPr lang="ja-JP" altLang="en-US" sz="1100" b="0" i="0" u="none" strike="noStrike" dirty="0" smtClean="0">
                          <a:solidFill>
                            <a:schemeClr val="tx1"/>
                          </a:solidFill>
                          <a:effectLst/>
                          <a:latin typeface="ＭＳ Ｐゴシック"/>
                        </a:rPr>
                        <a:t>・</a:t>
                      </a:r>
                      <a:r>
                        <a:rPr lang="en-US" altLang="ja-JP" sz="1100" b="0" i="0" u="none" strike="noStrike" dirty="0" smtClean="0">
                          <a:solidFill>
                            <a:schemeClr val="tx1"/>
                          </a:solidFill>
                          <a:effectLst/>
                          <a:latin typeface="ＭＳ Ｐゴシック"/>
                        </a:rPr>
                        <a:t>7</a:t>
                      </a:r>
                      <a:r>
                        <a:rPr lang="ja-JP" altLang="en-US" sz="1100" b="0" i="0" u="none" strike="noStrike" dirty="0" smtClean="0">
                          <a:solidFill>
                            <a:schemeClr val="tx1"/>
                          </a:solidFill>
                          <a:effectLst/>
                          <a:latin typeface="ＭＳ Ｐゴシック"/>
                        </a:rPr>
                        <a:t>月）</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周辺地域の関係企業・団体・公園管理者等が主体となった運営協議会による旬のイベント（</a:t>
                      </a:r>
                      <a:r>
                        <a:rPr lang="en-US" altLang="ja-JP" sz="1100" b="0" i="0" u="none" strike="noStrike" dirty="0" smtClean="0">
                          <a:solidFill>
                            <a:srgbClr val="000000"/>
                          </a:solidFill>
                          <a:effectLst/>
                          <a:latin typeface="ＭＳ Ｐゴシック"/>
                        </a:rPr>
                        <a:t>5</a:t>
                      </a:r>
                      <a:r>
                        <a:rPr lang="ja-JP" altLang="en-US" sz="1100" b="0" i="0" u="none" strike="noStrike" dirty="0" smtClean="0">
                          <a:solidFill>
                            <a:srgbClr val="000000"/>
                          </a:solidFill>
                          <a:effectLst/>
                          <a:latin typeface="ＭＳ Ｐゴシック"/>
                        </a:rPr>
                        <a:t>月祭・</a:t>
                      </a:r>
                      <a:r>
                        <a:rPr lang="en-US" altLang="ja-JP" sz="1100" b="0" i="0" u="none" strike="noStrike" dirty="0" smtClean="0">
                          <a:solidFill>
                            <a:srgbClr val="000000"/>
                          </a:solidFill>
                          <a:effectLst/>
                          <a:latin typeface="ＭＳ Ｐゴシック"/>
                        </a:rPr>
                        <a:t>10</a:t>
                      </a:r>
                      <a:r>
                        <a:rPr lang="ja-JP" altLang="en-US" sz="1100" b="0" i="0" u="none" strike="noStrike" dirty="0" smtClean="0">
                          <a:solidFill>
                            <a:srgbClr val="000000"/>
                          </a:solidFill>
                          <a:effectLst/>
                          <a:latin typeface="ＭＳ Ｐゴシック"/>
                        </a:rPr>
                        <a:t>月祭）を実施（</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5</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10</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地域・企業・各団体・ボランティアと連携し、各種イベントを実施（</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ja-JP" altLang="en-US" sz="1100" b="0" i="0" u="none" strike="noStrike" dirty="0" smtClean="0">
                          <a:solidFill>
                            <a:srgbClr val="000000"/>
                          </a:solidFill>
                          <a:effectLst/>
                          <a:latin typeface="ＭＳ Ｐゴシック"/>
                        </a:rPr>
                        <a:t>プールサイドでフラダンス実施（</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7</a:t>
                      </a:r>
                      <a:r>
                        <a:rPr lang="ja-JP" altLang="en-US" sz="1100" b="0" i="0" u="none" strike="noStrike" dirty="0" smtClean="0">
                          <a:solidFill>
                            <a:srgbClr val="000000"/>
                          </a:solidFill>
                          <a:effectLst/>
                          <a:latin typeface="ＭＳ Ｐゴシック"/>
                        </a:rPr>
                        <a:t>月）</a:t>
                      </a:r>
                    </a:p>
                    <a:p>
                      <a:pPr marL="85725" indent="-85725"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88537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6177020"/>
              </p:ext>
            </p:extLst>
          </p:nvPr>
        </p:nvGraphicFramePr>
        <p:xfrm>
          <a:off x="107504" y="360840"/>
          <a:ext cx="8928991" cy="6248400"/>
        </p:xfrm>
        <a:graphic>
          <a:graphicData uri="http://schemas.openxmlformats.org/drawingml/2006/table">
            <a:tbl>
              <a:tblPr firstRow="1" bandRow="1">
                <a:tableStyleId>{7DF18680-E054-41AD-8BC1-D1AEF772440D}</a:tableStyleId>
              </a:tblPr>
              <a:tblGrid>
                <a:gridCol w="360040">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912102">
                  <a:extLst>
                    <a:ext uri="{9D8B030D-6E8A-4147-A177-3AD203B41FA5}">
                      <a16:colId xmlns:a16="http://schemas.microsoft.com/office/drawing/2014/main" val="20002"/>
                    </a:ext>
                  </a:extLst>
                </a:gridCol>
                <a:gridCol w="139215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512168">
                  <a:extLst>
                    <a:ext uri="{9D8B030D-6E8A-4147-A177-3AD203B41FA5}">
                      <a16:colId xmlns:a16="http://schemas.microsoft.com/office/drawing/2014/main" val="20005"/>
                    </a:ext>
                  </a:extLst>
                </a:gridCol>
                <a:gridCol w="1512168">
                  <a:extLst>
                    <a:ext uri="{9D8B030D-6E8A-4147-A177-3AD203B41FA5}">
                      <a16:colId xmlns:a16="http://schemas.microsoft.com/office/drawing/2014/main" val="20006"/>
                    </a:ext>
                  </a:extLst>
                </a:gridCol>
                <a:gridCol w="1584175">
                  <a:extLst>
                    <a:ext uri="{9D8B030D-6E8A-4147-A177-3AD203B41FA5}">
                      <a16:colId xmlns:a16="http://schemas.microsoft.com/office/drawing/2014/main" val="20007"/>
                    </a:ext>
                  </a:extLst>
                </a:gridCol>
              </a:tblGrid>
              <a:tr h="187238">
                <a:tc rowSpan="2" gridSpan="3">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3"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148680">
                <a:tc>
                  <a:txBody>
                    <a:bodyPr/>
                    <a:lstStyle/>
                    <a:p>
                      <a:r>
                        <a:rPr kumimoji="1" lang="en-US" altLang="ja-JP" sz="1100" dirty="0" smtClean="0">
                          <a:solidFill>
                            <a:schemeClr val="tx1"/>
                          </a:solidFill>
                        </a:rPr>
                        <a:t>26</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府営公園</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服部緑地</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（都市緑化植物園）</a:t>
                      </a: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r>
                        <a:rPr lang="ja-JP" altLang="en-US" sz="1100" b="0" i="0" u="none" strike="noStrike" dirty="0" smtClean="0">
                          <a:solidFill>
                            <a:srgbClr val="000000"/>
                          </a:solidFill>
                          <a:effectLst/>
                          <a:latin typeface="ＭＳ Ｐゴシック"/>
                        </a:rPr>
                        <a:t>・案内板を設置（</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・イベント時に開館時間を延長</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tab pos="0" algn="l"/>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tab pos="85725" algn="l"/>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ﾊﾟﾝﾌﾚｯﾄによる開花情報の提供（</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a:t>
                      </a:r>
                      <a:r>
                        <a:rPr kumimoji="1" lang="ja-JP" altLang="en-US" sz="1100" dirty="0" smtClean="0"/>
                        <a:t>ニーズを踏まえた新たなサービス・柔軟な対応</a:t>
                      </a:r>
                      <a:endParaRPr kumimoji="1" lang="en-US" altLang="ja-JP" sz="1100" dirty="0" smtClean="0"/>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春・秋に無料開放ﾃﾞｰ（</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年４月～）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年間ﾌﾘｰﾊﾟｽの発行（</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7</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入園料を</a:t>
                      </a:r>
                      <a:r>
                        <a:rPr lang="en-US" altLang="ja-JP" sz="1100" b="0" i="0" u="none" strike="noStrike" dirty="0" smtClean="0">
                          <a:solidFill>
                            <a:srgbClr val="000000"/>
                          </a:solidFill>
                          <a:effectLst/>
                          <a:latin typeface="ＭＳ Ｐゴシック"/>
                        </a:rPr>
                        <a:t>270</a:t>
                      </a:r>
                      <a:r>
                        <a:rPr lang="ja-JP" altLang="en-US" sz="1100" b="0" i="0" u="none" strike="noStrike" dirty="0" smtClean="0">
                          <a:solidFill>
                            <a:srgbClr val="000000"/>
                          </a:solidFill>
                          <a:effectLst/>
                          <a:latin typeface="ＭＳ Ｐゴシック"/>
                        </a:rPr>
                        <a:t>円から</a:t>
                      </a:r>
                      <a:r>
                        <a:rPr lang="en-US" altLang="ja-JP" sz="1100" b="0" i="0" u="none" strike="noStrike" dirty="0" smtClean="0">
                          <a:solidFill>
                            <a:srgbClr val="000000"/>
                          </a:solidFill>
                          <a:effectLst/>
                          <a:latin typeface="ＭＳ Ｐゴシック"/>
                        </a:rPr>
                        <a:t>200</a:t>
                      </a:r>
                      <a:r>
                        <a:rPr lang="ja-JP" altLang="en-US" sz="1100" b="0" i="0" u="none" strike="noStrike" dirty="0" smtClean="0">
                          <a:solidFill>
                            <a:srgbClr val="000000"/>
                          </a:solidFill>
                          <a:effectLst/>
                          <a:latin typeface="ＭＳ Ｐゴシック"/>
                        </a:rPr>
                        <a:t>円に値下げ（</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t>・収蔵・展示資料の充実強化</a:t>
                      </a:r>
                      <a:endParaRPr kumimoji="1" lang="en-US" altLang="ja-JP" sz="1100" dirty="0" smtClean="0"/>
                    </a:p>
                    <a:p>
                      <a:pPr marL="85725" marR="0" indent="0" algn="l"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人気の高い観葉植物や食虫植物などの珍しい植物などの展示を増やす。（ﾍﾞｺﾞﾆｱ展、ｱﾅﾅｽ展、食虫植物園など）（</a:t>
                      </a:r>
                      <a:r>
                        <a:rPr lang="en-US" altLang="ja-JP" sz="1100" b="0" i="0" u="none" strike="noStrike" dirty="0" smtClean="0">
                          <a:solidFill>
                            <a:srgbClr val="000000"/>
                          </a:solidFill>
                          <a:effectLst/>
                          <a:latin typeface="ＭＳ Ｐゴシック"/>
                        </a:rPr>
                        <a:t>2014</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3</a:t>
                      </a:r>
                      <a:r>
                        <a:rPr lang="ja-JP" altLang="en-US" sz="1100" b="0" i="0" u="none" strike="noStrike" dirty="0" smtClean="0">
                          <a:solidFill>
                            <a:srgbClr val="000000"/>
                          </a:solidFill>
                          <a:effectLst/>
                          <a:latin typeface="ＭＳ Ｐゴシック"/>
                        </a:rPr>
                        <a:t>月完了）</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85725" indent="-85725"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8680">
                <a:tc>
                  <a:txBody>
                    <a:bodyPr/>
                    <a:lstStyle/>
                    <a:p>
                      <a:r>
                        <a:rPr kumimoji="1" lang="en-US" altLang="ja-JP" sz="1100" dirty="0" smtClean="0">
                          <a:solidFill>
                            <a:schemeClr val="tx1"/>
                          </a:solidFill>
                        </a:rPr>
                        <a:t>27</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二色の浜公園</a:t>
                      </a: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イラストや美しい花や風景の写真を掲載（</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a:t>
                      </a:r>
                      <a:r>
                        <a:rPr kumimoji="1" lang="ja-JP" altLang="en-US" sz="1100" dirty="0" smtClean="0"/>
                        <a:t>ニーズを踏まえた新たなサービス・柔軟な対応</a:t>
                      </a:r>
                      <a:endParaRPr kumimoji="1" lang="en-US" altLang="ja-JP" sz="1100" dirty="0" smtClean="0"/>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宿根草や葉物を取り混ぜてデザインし、一年草で季節感を出した（</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dirty="0" smtClean="0">
                          <a:solidFill>
                            <a:srgbClr val="000000"/>
                          </a:solidFill>
                          <a:effectLst/>
                          <a:latin typeface="ＭＳ Ｐゴシック"/>
                        </a:rPr>
                        <a:t>・利用者のﾏﾅｰｱｯﾌﾟに向けた啓発</a:t>
                      </a:r>
                      <a:endParaRPr kumimoji="1"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巡視での犬の放し飼いについての啓発など</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indent="-85725" algn="l" fontAlgn="ctr"/>
                      <a:r>
                        <a:rPr lang="ja-JP" altLang="en-US" sz="1100" b="0" i="0" u="none" strike="noStrike" dirty="0" smtClean="0">
                          <a:solidFill>
                            <a:srgbClr val="000000"/>
                          </a:solidFill>
                          <a:effectLst/>
                          <a:latin typeface="ＭＳ Ｐゴシック"/>
                        </a:rPr>
                        <a:t>　例）地域と連携したイルミネーション、野外炉を活用した食のイベント、親子ふれあいスポーツ教室、自然学習会など</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41</a:t>
            </a:fld>
            <a:endParaRPr kumimoji="1" lang="ja-JP" altLang="en-US" dirty="0"/>
          </a:p>
        </p:txBody>
      </p:sp>
    </p:spTree>
    <p:extLst>
      <p:ext uri="{BB962C8B-B14F-4D97-AF65-F5344CB8AC3E}">
        <p14:creationId xmlns:p14="http://schemas.microsoft.com/office/powerpoint/2010/main" val="2540354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1201379651"/>
              </p:ext>
            </p:extLst>
          </p:nvPr>
        </p:nvGraphicFramePr>
        <p:xfrm>
          <a:off x="107504" y="360840"/>
          <a:ext cx="8928991" cy="6339840"/>
        </p:xfrm>
        <a:graphic>
          <a:graphicData uri="http://schemas.openxmlformats.org/drawingml/2006/table">
            <a:tbl>
              <a:tblPr firstRow="1" bandRow="1">
                <a:tableStyleId>{7DF18680-E054-41AD-8BC1-D1AEF772440D}</a:tableStyleId>
              </a:tblPr>
              <a:tblGrid>
                <a:gridCol w="360040">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912102">
                  <a:extLst>
                    <a:ext uri="{9D8B030D-6E8A-4147-A177-3AD203B41FA5}">
                      <a16:colId xmlns:a16="http://schemas.microsoft.com/office/drawing/2014/main" val="20002"/>
                    </a:ext>
                  </a:extLst>
                </a:gridCol>
                <a:gridCol w="139215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512168">
                  <a:extLst>
                    <a:ext uri="{9D8B030D-6E8A-4147-A177-3AD203B41FA5}">
                      <a16:colId xmlns:a16="http://schemas.microsoft.com/office/drawing/2014/main" val="20005"/>
                    </a:ext>
                  </a:extLst>
                </a:gridCol>
                <a:gridCol w="1512168">
                  <a:extLst>
                    <a:ext uri="{9D8B030D-6E8A-4147-A177-3AD203B41FA5}">
                      <a16:colId xmlns:a16="http://schemas.microsoft.com/office/drawing/2014/main" val="20006"/>
                    </a:ext>
                  </a:extLst>
                </a:gridCol>
                <a:gridCol w="1584175">
                  <a:extLst>
                    <a:ext uri="{9D8B030D-6E8A-4147-A177-3AD203B41FA5}">
                      <a16:colId xmlns:a16="http://schemas.microsoft.com/office/drawing/2014/main" val="20007"/>
                    </a:ext>
                  </a:extLst>
                </a:gridCol>
              </a:tblGrid>
              <a:tr h="187238">
                <a:tc rowSpan="2" gridSpan="3">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3"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148680">
                <a:tc>
                  <a:txBody>
                    <a:bodyPr/>
                    <a:lstStyle/>
                    <a:p>
                      <a:r>
                        <a:rPr kumimoji="1" lang="en-US" altLang="ja-JP" sz="1100" dirty="0" smtClean="0">
                          <a:solidFill>
                            <a:schemeClr val="tx1"/>
                          </a:solidFill>
                        </a:rPr>
                        <a:t>28</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府営公園</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長野公園</a:t>
                      </a: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a:t>
                      </a:r>
                      <a:r>
                        <a:rPr kumimoji="1" lang="ja-JP" altLang="en-US" sz="1100" dirty="0" smtClean="0"/>
                        <a:t>ニーズを踏まえた新たなサービス・柔軟な対応</a:t>
                      </a:r>
                      <a:endParaRPr kumimoji="1" lang="en-US" altLang="ja-JP" sz="1100" dirty="0" smtClean="0"/>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貸出自転車を実施（通年）</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清掃の徹底、繁忙期のトイレ等の施設管理の充実</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85725" indent="-85725"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8680">
                <a:tc>
                  <a:txBody>
                    <a:bodyPr/>
                    <a:lstStyle/>
                    <a:p>
                      <a:r>
                        <a:rPr kumimoji="1" lang="en-US" altLang="ja-JP" sz="1100" dirty="0" smtClean="0">
                          <a:solidFill>
                            <a:schemeClr val="tx1"/>
                          </a:solidFill>
                        </a:rPr>
                        <a:t>29</a:t>
                      </a:r>
                    </a:p>
                    <a:p>
                      <a:r>
                        <a:rPr kumimoji="1" lang="en-US" altLang="ja-JP" sz="1100" dirty="0" smtClean="0">
                          <a:solidFill>
                            <a:schemeClr val="tx1"/>
                          </a:solidFill>
                        </a:rPr>
                        <a:t>30</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久宝寺緑地</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（プール含）</a:t>
                      </a:r>
                      <a:endParaRPr lang="en-US" altLang="ja-JP"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ツイッターを開始（</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5</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-Facebook</a:t>
                      </a:r>
                      <a:r>
                        <a:rPr lang="ja-JP" altLang="en-US" sz="1100" b="0" i="0" u="none" strike="noStrike" dirty="0" smtClean="0">
                          <a:solidFill>
                            <a:srgbClr val="000000"/>
                          </a:solidFill>
                          <a:effectLst/>
                          <a:latin typeface="ＭＳ Ｐゴシック"/>
                        </a:rPr>
                        <a:t>を開始（プール）（</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7</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久宝寺緑地新聞を発行しイベントを周知</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a:t>
                      </a:r>
                      <a:r>
                        <a:rPr kumimoji="1" lang="ja-JP" altLang="en-US" sz="1100" dirty="0" smtClean="0"/>
                        <a:t>ニーズを踏まえた新たなサービス・柔軟な対応</a:t>
                      </a:r>
                      <a:endParaRPr kumimoji="1" lang="en-US" altLang="ja-JP" sz="1100" dirty="0" smtClean="0"/>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バリアフリープールにおける遊泳用車椅子の無料貸出及び監視員による遊泳補助（</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7</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など</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・ﾆｰｽﾞを見据えた物販の実施</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プールでの水鉄砲の販売　など</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各種の季節イベントや定期的なスポーツ教室の開催、植物講習会など（</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5</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プールでの大道芸人によるパフォーマンス（</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48680">
                <a:tc>
                  <a:txBody>
                    <a:bodyPr/>
                    <a:lstStyle/>
                    <a:p>
                      <a:r>
                        <a:rPr kumimoji="1" lang="en-US" altLang="ja-JP" sz="1100" dirty="0" smtClean="0">
                          <a:solidFill>
                            <a:schemeClr val="tx1"/>
                          </a:solidFill>
                        </a:rPr>
                        <a:t>31</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大泉緑地</a:t>
                      </a: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ﾃﾞｼﾞﾀﾙ･ｱｰｶｲﾌﾞｽを開設。公園の歴史を紹介するなど、公園の魅力を</a:t>
                      </a:r>
                      <a:r>
                        <a:rPr lang="en-US" altLang="ja-JP" sz="1100" b="0" i="0" u="none" strike="noStrike" dirty="0" smtClean="0">
                          <a:solidFill>
                            <a:srgbClr val="000000"/>
                          </a:solidFill>
                          <a:effectLst/>
                          <a:latin typeface="ＭＳ Ｐゴシック"/>
                        </a:rPr>
                        <a:t>PR</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ｱｸｾｽ情報の充実（</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定期的な大泉だよりの発行や新聞への折込みなど、イベント情報の発信（</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「百年の森づくり」をテーマにした間伐体験や自然観察会、スポーツ教室など（</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ボランティアとの協働による園芸講習会の実施（</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ja-JP" altLang="en-US" sz="1100" b="0" i="0" u="none" strike="noStrike" dirty="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42</a:t>
            </a:fld>
            <a:endParaRPr kumimoji="1" lang="ja-JP" altLang="en-US" dirty="0"/>
          </a:p>
        </p:txBody>
      </p:sp>
    </p:spTree>
    <p:extLst>
      <p:ext uri="{BB962C8B-B14F-4D97-AF65-F5344CB8AC3E}">
        <p14:creationId xmlns:p14="http://schemas.microsoft.com/office/powerpoint/2010/main" val="864403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1627645885"/>
              </p:ext>
            </p:extLst>
          </p:nvPr>
        </p:nvGraphicFramePr>
        <p:xfrm>
          <a:off x="107504" y="352776"/>
          <a:ext cx="8928991" cy="6158040"/>
        </p:xfrm>
        <a:graphic>
          <a:graphicData uri="http://schemas.openxmlformats.org/drawingml/2006/table">
            <a:tbl>
              <a:tblPr firstRow="1" bandRow="1">
                <a:tableStyleId>{7DF18680-E054-41AD-8BC1-D1AEF772440D}</a:tableStyleId>
              </a:tblPr>
              <a:tblGrid>
                <a:gridCol w="360040">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912102">
                  <a:extLst>
                    <a:ext uri="{9D8B030D-6E8A-4147-A177-3AD203B41FA5}">
                      <a16:colId xmlns:a16="http://schemas.microsoft.com/office/drawing/2014/main" val="20002"/>
                    </a:ext>
                  </a:extLst>
                </a:gridCol>
                <a:gridCol w="1680186">
                  <a:extLst>
                    <a:ext uri="{9D8B030D-6E8A-4147-A177-3AD203B41FA5}">
                      <a16:colId xmlns:a16="http://schemas.microsoft.com/office/drawing/2014/main" val="20003"/>
                    </a:ext>
                  </a:extLst>
                </a:gridCol>
                <a:gridCol w="1296144">
                  <a:extLst>
                    <a:ext uri="{9D8B030D-6E8A-4147-A177-3AD203B41FA5}">
                      <a16:colId xmlns:a16="http://schemas.microsoft.com/office/drawing/2014/main" val="20004"/>
                    </a:ext>
                  </a:extLst>
                </a:gridCol>
                <a:gridCol w="1368152">
                  <a:extLst>
                    <a:ext uri="{9D8B030D-6E8A-4147-A177-3AD203B41FA5}">
                      <a16:colId xmlns:a16="http://schemas.microsoft.com/office/drawing/2014/main" val="20005"/>
                    </a:ext>
                  </a:extLst>
                </a:gridCol>
                <a:gridCol w="1872208">
                  <a:extLst>
                    <a:ext uri="{9D8B030D-6E8A-4147-A177-3AD203B41FA5}">
                      <a16:colId xmlns:a16="http://schemas.microsoft.com/office/drawing/2014/main" val="20006"/>
                    </a:ext>
                  </a:extLst>
                </a:gridCol>
                <a:gridCol w="1224135">
                  <a:extLst>
                    <a:ext uri="{9D8B030D-6E8A-4147-A177-3AD203B41FA5}">
                      <a16:colId xmlns:a16="http://schemas.microsoft.com/office/drawing/2014/main" val="20007"/>
                    </a:ext>
                  </a:extLst>
                </a:gridCol>
              </a:tblGrid>
              <a:tr h="187238">
                <a:tc rowSpan="2" gridSpan="3">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3"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148680">
                <a:tc>
                  <a:txBody>
                    <a:bodyPr/>
                    <a:lstStyle/>
                    <a:p>
                      <a:r>
                        <a:rPr kumimoji="1" lang="en-US" altLang="ja-JP" sz="1100" dirty="0" smtClean="0">
                          <a:solidFill>
                            <a:schemeClr val="tx1"/>
                          </a:solidFill>
                        </a:rPr>
                        <a:t>32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府営公園</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山田池公園</a:t>
                      </a: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あそび</a:t>
                      </a:r>
                      <a:r>
                        <a:rPr lang="ja-JP" altLang="en-US" sz="1100" b="0" i="0" u="none" strike="noStrike" dirty="0" err="1" smtClean="0">
                          <a:solidFill>
                            <a:srgbClr val="000000"/>
                          </a:solidFill>
                          <a:effectLst/>
                          <a:latin typeface="ＭＳ Ｐゴシック"/>
                        </a:rPr>
                        <a:t>ば</a:t>
                      </a:r>
                      <a:r>
                        <a:rPr lang="ja-JP" altLang="en-US" sz="1100" b="0" i="0" u="none" strike="noStrike" dirty="0" smtClean="0">
                          <a:solidFill>
                            <a:srgbClr val="000000"/>
                          </a:solidFill>
                          <a:effectLst/>
                          <a:latin typeface="ＭＳ Ｐゴシック"/>
                        </a:rPr>
                        <a:t>マップ、見ごろの花木やイベント、農業体験等の園内情報をＨＰや掲示板などで提供（通年）</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・ﾆｰｽﾞを見据えた物販の実施</a:t>
                      </a:r>
                      <a:endParaRPr lang="en-US" altLang="ja-JP" sz="1100" b="0" i="0" u="none" strike="noStrike" dirty="0" smtClean="0">
                        <a:solidFill>
                          <a:schemeClr val="tx1"/>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土・日・祝日やイベント時に売店の営業を実施（随時）</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85725" indent="-85725"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8680">
                <a:tc>
                  <a:txBody>
                    <a:bodyPr/>
                    <a:lstStyle/>
                    <a:p>
                      <a:r>
                        <a:rPr kumimoji="1" lang="en-US" altLang="ja-JP" sz="1100" dirty="0" smtClean="0">
                          <a:solidFill>
                            <a:schemeClr val="tx1"/>
                          </a:solidFill>
                        </a:rPr>
                        <a:t>33</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寝屋川公園</a:t>
                      </a: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ﾃﾞｼﾞﾀﾙ･ｱｰｶｲﾌﾞｽを開設。公園の歴史を紹介するなど、公園の魅力を</a:t>
                      </a:r>
                      <a:r>
                        <a:rPr lang="en-US" altLang="ja-JP" sz="1100" b="0" i="0" u="none" strike="noStrike" dirty="0" smtClean="0">
                          <a:solidFill>
                            <a:srgbClr val="000000"/>
                          </a:solidFill>
                          <a:effectLst/>
                          <a:latin typeface="ＭＳ Ｐゴシック"/>
                        </a:rPr>
                        <a:t>PR</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寝屋川公園だよりを発行し、イベントの周知（</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a:t>
                      </a:r>
                      <a:r>
                        <a:rPr kumimoji="1" lang="ja-JP" altLang="en-US" sz="1100" dirty="0" smtClean="0"/>
                        <a:t>ニーズを踏まえた新たなサービス・柔軟な対応</a:t>
                      </a:r>
                      <a:endParaRPr kumimoji="1" lang="en-US" altLang="ja-JP" sz="1100" dirty="0" smtClean="0"/>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初心者と経験者をｺｰｽ分けしたﾃﾆｽｽｸｰﾙを開催（</a:t>
                      </a:r>
                      <a:r>
                        <a:rPr lang="en-US" altLang="ja-JP" sz="1100" b="0" i="0" u="none" strike="noStrike" dirty="0" smtClean="0">
                          <a:solidFill>
                            <a:srgbClr val="000000"/>
                          </a:solidFill>
                          <a:effectLst/>
                          <a:latin typeface="ＭＳ Ｐゴシック"/>
                        </a:rPr>
                        <a:t>2014</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91680">
                <a:tc>
                  <a:txBody>
                    <a:bodyPr/>
                    <a:lstStyle/>
                    <a:p>
                      <a:r>
                        <a:rPr kumimoji="1" lang="en-US" altLang="ja-JP" sz="1100" dirty="0" smtClean="0">
                          <a:solidFill>
                            <a:schemeClr val="tx1"/>
                          </a:solidFill>
                        </a:rPr>
                        <a:t>34</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l" fontAlgn="ctr"/>
                      <a:r>
                        <a:rPr lang="ja-JP" altLang="en-US" sz="1100" b="0" i="0" u="none" strike="noStrike" dirty="0" smtClean="0">
                          <a:solidFill>
                            <a:srgbClr val="000000"/>
                          </a:solidFill>
                          <a:effectLst/>
                          <a:latin typeface="ＭＳ Ｐゴシック"/>
                        </a:rPr>
                        <a:t>錦織公園</a:t>
                      </a:r>
                      <a:endParaRPr lang="ja-JP" altLang="en-US" sz="1100" b="0" i="0" u="none" strike="noStrike" dirty="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-HP</a:t>
                      </a:r>
                      <a:r>
                        <a:rPr lang="ja-JP" altLang="en-US" sz="1100" b="0" i="0" u="none" strike="noStrike" dirty="0" err="1"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ツイッター、公園新聞などによりイベント情報を発信（</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イベント情報のミニコミ誌や地上デジタル放送への掲載（</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91680">
                <a:tc>
                  <a:txBody>
                    <a:bodyPr/>
                    <a:lstStyle/>
                    <a:p>
                      <a:r>
                        <a:rPr kumimoji="1" lang="en-US" altLang="ja-JP" sz="1100" dirty="0" smtClean="0">
                          <a:solidFill>
                            <a:schemeClr val="tx1"/>
                          </a:solidFill>
                        </a:rPr>
                        <a:t>35</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蜻蛉池公園</a:t>
                      </a: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ﾃﾞｼﾞﾀﾙ･ｱｰｶｲﾌﾞｽを開設。公園の歴史を紹介するなど、公園の魅力を</a:t>
                      </a:r>
                      <a:r>
                        <a:rPr lang="en-US" altLang="ja-JP" sz="1100" b="0" i="0" u="none" strike="noStrike" dirty="0" smtClean="0">
                          <a:solidFill>
                            <a:srgbClr val="000000"/>
                          </a:solidFill>
                          <a:effectLst/>
                          <a:latin typeface="ＭＳ Ｐゴシック"/>
                        </a:rPr>
                        <a:t>PR</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-Facebook</a:t>
                      </a:r>
                      <a:r>
                        <a:rPr lang="ja-JP" altLang="en-US" sz="1100" b="0" i="0" u="none" strike="noStrike" dirty="0" err="1"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ﾂｲｯﾀｰ開始</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花の見頃、ｲﾍﾞﾝﾄ情報掲載</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イベント情報を地元ケーブルテレビＨＰで提供（</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5</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春と秋の「ローズフェア」、「あじさいフェア」、自然観察会、ノルディックウォーキングなど（</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5</a:t>
                      </a:r>
                      <a:r>
                        <a:rPr lang="ja-JP" altLang="en-US" sz="1100" b="0" i="0" u="none" strike="noStrike" dirty="0" smtClean="0">
                          <a:solidFill>
                            <a:srgbClr val="000000"/>
                          </a:solidFill>
                          <a:effectLst/>
                          <a:latin typeface="ＭＳ Ｐゴシック"/>
                        </a:rPr>
                        <a:t>月～）</a:t>
                      </a:r>
                      <a:endParaRPr lang="ja-JP" altLang="en-US" sz="1100" b="0" i="0" u="none" strike="noStrike" dirty="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43</a:t>
            </a:fld>
            <a:endParaRPr kumimoji="1" lang="ja-JP" altLang="en-US" dirty="0"/>
          </a:p>
        </p:txBody>
      </p:sp>
    </p:spTree>
    <p:extLst>
      <p:ext uri="{BB962C8B-B14F-4D97-AF65-F5344CB8AC3E}">
        <p14:creationId xmlns:p14="http://schemas.microsoft.com/office/powerpoint/2010/main" val="621646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3689727186"/>
              </p:ext>
            </p:extLst>
          </p:nvPr>
        </p:nvGraphicFramePr>
        <p:xfrm>
          <a:off x="107504" y="352776"/>
          <a:ext cx="8928991" cy="6315040"/>
        </p:xfrm>
        <a:graphic>
          <a:graphicData uri="http://schemas.openxmlformats.org/drawingml/2006/table">
            <a:tbl>
              <a:tblPr firstRow="1" bandRow="1">
                <a:tableStyleId>{7DF18680-E054-41AD-8BC1-D1AEF772440D}</a:tableStyleId>
              </a:tblPr>
              <a:tblGrid>
                <a:gridCol w="360040">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912102">
                  <a:extLst>
                    <a:ext uri="{9D8B030D-6E8A-4147-A177-3AD203B41FA5}">
                      <a16:colId xmlns:a16="http://schemas.microsoft.com/office/drawing/2014/main" val="20002"/>
                    </a:ext>
                  </a:extLst>
                </a:gridCol>
                <a:gridCol w="1488165">
                  <a:extLst>
                    <a:ext uri="{9D8B030D-6E8A-4147-A177-3AD203B41FA5}">
                      <a16:colId xmlns:a16="http://schemas.microsoft.com/office/drawing/2014/main" val="20003"/>
                    </a:ext>
                  </a:extLst>
                </a:gridCol>
                <a:gridCol w="1128125">
                  <a:extLst>
                    <a:ext uri="{9D8B030D-6E8A-4147-A177-3AD203B41FA5}">
                      <a16:colId xmlns:a16="http://schemas.microsoft.com/office/drawing/2014/main" val="20004"/>
                    </a:ext>
                  </a:extLst>
                </a:gridCol>
                <a:gridCol w="1368152">
                  <a:extLst>
                    <a:ext uri="{9D8B030D-6E8A-4147-A177-3AD203B41FA5}">
                      <a16:colId xmlns:a16="http://schemas.microsoft.com/office/drawing/2014/main" val="20005"/>
                    </a:ext>
                  </a:extLst>
                </a:gridCol>
                <a:gridCol w="1968218">
                  <a:extLst>
                    <a:ext uri="{9D8B030D-6E8A-4147-A177-3AD203B41FA5}">
                      <a16:colId xmlns:a16="http://schemas.microsoft.com/office/drawing/2014/main" val="20006"/>
                    </a:ext>
                  </a:extLst>
                </a:gridCol>
                <a:gridCol w="1488165">
                  <a:extLst>
                    <a:ext uri="{9D8B030D-6E8A-4147-A177-3AD203B41FA5}">
                      <a16:colId xmlns:a16="http://schemas.microsoft.com/office/drawing/2014/main" val="20007"/>
                    </a:ext>
                  </a:extLst>
                </a:gridCol>
              </a:tblGrid>
              <a:tr h="187238">
                <a:tc rowSpan="2" gridSpan="3">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3"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148680">
                <a:tc>
                  <a:txBody>
                    <a:bodyPr/>
                    <a:lstStyle/>
                    <a:p>
                      <a:r>
                        <a:rPr kumimoji="1" lang="en-US" altLang="ja-JP" sz="1100" dirty="0" smtClean="0">
                          <a:solidFill>
                            <a:schemeClr val="tx1"/>
                          </a:solidFill>
                        </a:rPr>
                        <a:t>36</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府営公園</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深北緑地</a:t>
                      </a:r>
                      <a:endPar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ｱｸｾｽ情報の充実（</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「駅からマップ」の作成と最寄</a:t>
                      </a:r>
                      <a:r>
                        <a:rPr lang="en-US" altLang="ja-JP" sz="1100" b="0" i="0" u="none" strike="noStrike" dirty="0" smtClean="0">
                          <a:solidFill>
                            <a:srgbClr val="000000"/>
                          </a:solidFill>
                          <a:effectLst/>
                          <a:latin typeface="ＭＳ Ｐゴシック"/>
                        </a:rPr>
                        <a:t>JR</a:t>
                      </a:r>
                      <a:r>
                        <a:rPr lang="ja-JP" altLang="en-US" sz="1100" b="0" i="0" u="none" strike="noStrike" dirty="0" smtClean="0">
                          <a:solidFill>
                            <a:srgbClr val="000000"/>
                          </a:solidFill>
                          <a:effectLst/>
                          <a:latin typeface="ＭＳ Ｐゴシック"/>
                        </a:rPr>
                        <a:t>２駅での設置</a:t>
                      </a:r>
                      <a:r>
                        <a:rPr lang="en-US" altLang="ja-JP" sz="1100" b="0" i="0" u="none" strike="noStrike" dirty="0" smtClean="0">
                          <a:solidFill>
                            <a:srgbClr val="000000"/>
                          </a:solidFill>
                          <a:effectLst/>
                          <a:latin typeface="ＭＳ Ｐゴシック"/>
                        </a:rPr>
                        <a:t>(2014</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3</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-3</a:t>
                      </a:r>
                      <a:r>
                        <a:rPr lang="ja-JP" altLang="en-US" sz="1100" b="0" i="0" u="none" strike="noStrike" dirty="0" smtClean="0">
                          <a:solidFill>
                            <a:srgbClr val="000000"/>
                          </a:solidFill>
                          <a:effectLst/>
                          <a:latin typeface="ＭＳ Ｐゴシック"/>
                        </a:rPr>
                        <a:t>ケ月ごとのイベントガイドを配布（</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85725" marR="0" indent="-85725"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音楽祭やスポーツ塾、自然体験プログラムなど（</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8680">
                <a:tc>
                  <a:txBody>
                    <a:bodyPr/>
                    <a:lstStyle/>
                    <a:p>
                      <a:r>
                        <a:rPr kumimoji="1" lang="en-US" altLang="ja-JP" sz="1100" dirty="0" smtClean="0">
                          <a:solidFill>
                            <a:schemeClr val="tx1"/>
                          </a:solidFill>
                        </a:rPr>
                        <a:t>37</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石川河川公園</a:t>
                      </a: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85725"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石川河川公園新聞によるイベント周知（</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自然観察や自然講習会、ウォーキングなど（</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小さな子どもから高齢者、</a:t>
                      </a:r>
                      <a:r>
                        <a:rPr lang="ja-JP" altLang="en-US" sz="1100" b="0" i="0" u="none" strike="noStrike" dirty="0" err="1" smtClean="0">
                          <a:solidFill>
                            <a:srgbClr val="000000"/>
                          </a:solidFill>
                          <a:effectLst/>
                          <a:latin typeface="ＭＳ Ｐゴシック"/>
                        </a:rPr>
                        <a:t>障がい</a:t>
                      </a:r>
                      <a:r>
                        <a:rPr lang="ja-JP" altLang="en-US" sz="1100" b="0" i="0" u="none" strike="noStrike" dirty="0" smtClean="0">
                          <a:solidFill>
                            <a:srgbClr val="000000"/>
                          </a:solidFill>
                          <a:effectLst/>
                          <a:latin typeface="ＭＳ Ｐゴシック"/>
                        </a:rPr>
                        <a:t>者などの川に近づけない方にも生きものを楽しんでもらう水族館イベント（</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7</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86952">
                <a:tc>
                  <a:txBody>
                    <a:bodyPr/>
                    <a:lstStyle/>
                    <a:p>
                      <a:r>
                        <a:rPr kumimoji="1" lang="en-US" altLang="ja-JP" sz="1100" dirty="0" smtClean="0">
                          <a:solidFill>
                            <a:schemeClr val="tx1"/>
                          </a:solidFill>
                        </a:rPr>
                        <a:t>38</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りんくう公園</a:t>
                      </a:r>
                    </a:p>
                    <a:p>
                      <a:pPr algn="l" fontAlgn="ctr"/>
                      <a:endParaRPr lang="ja-JP" altLang="en-US" sz="1100" b="0" i="0" u="none" strike="noStrike" dirty="0">
                        <a:solidFill>
                          <a:srgbClr val="000000"/>
                        </a:solidFill>
                        <a:effectLst/>
                        <a:latin typeface="ＭＳ Ｐゴシック"/>
                      </a:endParaRP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イベント情報の充実（</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イベント情報を掲載する掲示板を増設（</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チラシを近隣のホテルや観光案内所等に配布（</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91680">
                <a:tc>
                  <a:txBody>
                    <a:bodyPr/>
                    <a:lstStyle/>
                    <a:p>
                      <a:r>
                        <a:rPr kumimoji="1" lang="en-US" altLang="ja-JP" sz="1100" dirty="0" smtClean="0">
                          <a:solidFill>
                            <a:schemeClr val="tx1"/>
                          </a:solidFill>
                        </a:rPr>
                        <a:t>39</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せんなん里海公園</a:t>
                      </a:r>
                    </a:p>
                  </a:txBody>
                  <a:tcPr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多目的トイレなどの位置を案内するﾊﾞﾘｱﾌﾘｰﾏｯﾌﾟ作成（</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7</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定期的に里海</a:t>
                      </a:r>
                      <a:r>
                        <a:rPr lang="en-US" altLang="ja-JP" sz="1100" b="0" i="0" u="none" strike="noStrike" dirty="0" smtClean="0">
                          <a:solidFill>
                            <a:srgbClr val="000000"/>
                          </a:solidFill>
                          <a:effectLst/>
                          <a:latin typeface="ＭＳ Ｐゴシック"/>
                        </a:rPr>
                        <a:t>News</a:t>
                      </a:r>
                      <a:r>
                        <a:rPr lang="ja-JP" altLang="en-US" sz="1100" b="0" i="0" u="none" strike="noStrike" dirty="0" smtClean="0">
                          <a:solidFill>
                            <a:srgbClr val="000000"/>
                          </a:solidFill>
                          <a:effectLst/>
                          <a:latin typeface="ＭＳ Ｐゴシック"/>
                        </a:rPr>
                        <a:t>でイベント情報を発信（</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ボランティアと協働による自然観察会や夏・冬の地域協働型イベントの開催など（</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ja-JP" altLang="en-US" sz="1100" b="0" i="0" u="none" strike="noStrike" dirty="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44</a:t>
            </a:fld>
            <a:endParaRPr kumimoji="1" lang="ja-JP" altLang="en-US" dirty="0"/>
          </a:p>
        </p:txBody>
      </p:sp>
    </p:spTree>
    <p:extLst>
      <p:ext uri="{BB962C8B-B14F-4D97-AF65-F5344CB8AC3E}">
        <p14:creationId xmlns:p14="http://schemas.microsoft.com/office/powerpoint/2010/main" val="1928401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667749150"/>
              </p:ext>
            </p:extLst>
          </p:nvPr>
        </p:nvGraphicFramePr>
        <p:xfrm>
          <a:off x="107504" y="352776"/>
          <a:ext cx="8928991" cy="6431280"/>
        </p:xfrm>
        <a:graphic>
          <a:graphicData uri="http://schemas.openxmlformats.org/drawingml/2006/table">
            <a:tbl>
              <a:tblPr firstRow="1" bandRow="1">
                <a:tableStyleId>{7DF18680-E054-41AD-8BC1-D1AEF772440D}</a:tableStyleId>
              </a:tblPr>
              <a:tblGrid>
                <a:gridCol w="432048">
                  <a:extLst>
                    <a:ext uri="{9D8B030D-6E8A-4147-A177-3AD203B41FA5}">
                      <a16:colId xmlns:a16="http://schemas.microsoft.com/office/drawing/2014/main" val="20000"/>
                    </a:ext>
                  </a:extLst>
                </a:gridCol>
                <a:gridCol w="1056118">
                  <a:extLst>
                    <a:ext uri="{9D8B030D-6E8A-4147-A177-3AD203B41FA5}">
                      <a16:colId xmlns:a16="http://schemas.microsoft.com/office/drawing/2014/main" val="20001"/>
                    </a:ext>
                  </a:extLst>
                </a:gridCol>
                <a:gridCol w="1488165">
                  <a:extLst>
                    <a:ext uri="{9D8B030D-6E8A-4147-A177-3AD203B41FA5}">
                      <a16:colId xmlns:a16="http://schemas.microsoft.com/office/drawing/2014/main" val="20002"/>
                    </a:ext>
                  </a:extLst>
                </a:gridCol>
                <a:gridCol w="1488165">
                  <a:extLst>
                    <a:ext uri="{9D8B030D-6E8A-4147-A177-3AD203B41FA5}">
                      <a16:colId xmlns:a16="http://schemas.microsoft.com/office/drawing/2014/main" val="20003"/>
                    </a:ext>
                  </a:extLst>
                </a:gridCol>
                <a:gridCol w="1488165">
                  <a:extLst>
                    <a:ext uri="{9D8B030D-6E8A-4147-A177-3AD203B41FA5}">
                      <a16:colId xmlns:a16="http://schemas.microsoft.com/office/drawing/2014/main" val="20004"/>
                    </a:ext>
                  </a:extLst>
                </a:gridCol>
                <a:gridCol w="1488165">
                  <a:extLst>
                    <a:ext uri="{9D8B030D-6E8A-4147-A177-3AD203B41FA5}">
                      <a16:colId xmlns:a16="http://schemas.microsoft.com/office/drawing/2014/main" val="20005"/>
                    </a:ext>
                  </a:extLst>
                </a:gridCol>
                <a:gridCol w="1488165">
                  <a:extLst>
                    <a:ext uri="{9D8B030D-6E8A-4147-A177-3AD203B41FA5}">
                      <a16:colId xmlns:a16="http://schemas.microsoft.com/office/drawing/2014/main" val="20006"/>
                    </a:ext>
                  </a:extLst>
                </a:gridCol>
              </a:tblGrid>
              <a:tr h="187238">
                <a:tc rowSpan="2" gridSpan="2">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2"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382584">
                <a:tc>
                  <a:txBody>
                    <a:bodyPr/>
                    <a:lstStyle/>
                    <a:p>
                      <a:r>
                        <a:rPr kumimoji="1" lang="en-US" altLang="ja-JP" sz="1100" dirty="0" smtClean="0">
                          <a:solidFill>
                            <a:schemeClr val="tx1"/>
                          </a:solidFill>
                        </a:rPr>
                        <a:t>40</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堺泉北港の緑地</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・ベンチを設置（</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年度）</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85725" marR="0" indent="-85725"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03120">
                <a:tc>
                  <a:txBody>
                    <a:bodyPr/>
                    <a:lstStyle/>
                    <a:p>
                      <a:r>
                        <a:rPr kumimoji="1" lang="en-US" altLang="ja-JP" sz="1100" dirty="0" smtClean="0"/>
                        <a:t>41</a:t>
                      </a:r>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狭山池博物館</a:t>
                      </a:r>
                    </a:p>
                    <a:p>
                      <a:pPr algn="l"/>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endParaRPr kumimoji="1" lang="ja-JP" altLang="en-US" sz="1100" dirty="0"/>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-2,3</a:t>
                      </a:r>
                      <a:r>
                        <a:rPr lang="ja-JP" altLang="en-US" sz="1100" b="0" i="0" u="none" strike="noStrike" dirty="0" smtClean="0">
                          <a:solidFill>
                            <a:srgbClr val="000000"/>
                          </a:solidFill>
                          <a:effectLst/>
                          <a:latin typeface="ＭＳ Ｐゴシック"/>
                        </a:rPr>
                        <a:t>月単位の催し物ｶﾚﾝﾀﾞｰを製作、配布（</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年度４月～）</a:t>
                      </a: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t>・収蔵・展示資料の充実強化</a:t>
                      </a:r>
                      <a:endParaRPr kumimoji="1"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博物館事業（企画・展示等）の評価制度構築に向け審議を開始（</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年３月～）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・ﾆｰｽﾞを見据えた物販の実施</a:t>
                      </a:r>
                      <a:endParaRPr lang="en-US" altLang="ja-JP" sz="1100" b="0" i="0" u="none" strike="noStrike" dirty="0" smtClean="0">
                        <a:solidFill>
                          <a:schemeClr val="tx1"/>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特別展図録の頒布（</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年４月～）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86952">
                <a:tc>
                  <a:txBody>
                    <a:bodyPr/>
                    <a:lstStyle/>
                    <a:p>
                      <a:r>
                        <a:rPr kumimoji="1" lang="en-US" altLang="ja-JP" sz="1100" dirty="0" smtClean="0">
                          <a:solidFill>
                            <a:schemeClr val="tx1"/>
                          </a:solidFill>
                        </a:rPr>
                        <a:t>42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門真スポーツセンター</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ｺｰﾁﾌﾟﾛﾌｨｰﾙ情報追加（</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9</a:t>
                      </a:r>
                      <a:r>
                        <a:rPr lang="ja-JP" altLang="en-US" sz="1100" b="0" i="0" u="none" strike="noStrike" dirty="0" smtClean="0">
                          <a:solidFill>
                            <a:srgbClr val="000000"/>
                          </a:solidFill>
                          <a:effectLst/>
                          <a:latin typeface="ＭＳ Ｐゴシック"/>
                        </a:rPr>
                        <a:t>月実施）</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施設・教室の空き情報を掲載（</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・休館日の開館や開館時間の延長をニーズに応じて柔軟に実施（</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月以降随時実施）</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91680">
                <a:tc>
                  <a:txBody>
                    <a:bodyPr/>
                    <a:lstStyle/>
                    <a:p>
                      <a:r>
                        <a:rPr kumimoji="1" lang="en-US" altLang="ja-JP" sz="1100" dirty="0" smtClean="0">
                          <a:solidFill>
                            <a:schemeClr val="tx1"/>
                          </a:solidFill>
                        </a:rPr>
                        <a:t>43</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体育会館</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全面的にリニューアル。施設の空き室など情報充実（</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意見お問合せページを追加（</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-Facebook</a:t>
                      </a:r>
                      <a:r>
                        <a:rPr lang="ja-JP" altLang="en-US" sz="1100" b="0" i="0" u="none" strike="noStrike" dirty="0" smtClean="0">
                          <a:solidFill>
                            <a:srgbClr val="000000"/>
                          </a:solidFill>
                          <a:effectLst/>
                          <a:latin typeface="ＭＳ Ｐゴシック"/>
                        </a:rPr>
                        <a:t>を開始（</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・休館日の開館や開館時間の延長をﾆｰｽﾞに応じて柔軟に実施（</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月以降随時実施）</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45</a:t>
            </a:fld>
            <a:endParaRPr kumimoji="1" lang="ja-JP" altLang="en-US" dirty="0"/>
          </a:p>
        </p:txBody>
      </p:sp>
    </p:spTree>
    <p:extLst>
      <p:ext uri="{BB962C8B-B14F-4D97-AF65-F5344CB8AC3E}">
        <p14:creationId xmlns:p14="http://schemas.microsoft.com/office/powerpoint/2010/main" val="960068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3773373727"/>
              </p:ext>
            </p:extLst>
          </p:nvPr>
        </p:nvGraphicFramePr>
        <p:xfrm>
          <a:off x="107504" y="352776"/>
          <a:ext cx="8928991" cy="5745480"/>
        </p:xfrm>
        <a:graphic>
          <a:graphicData uri="http://schemas.openxmlformats.org/drawingml/2006/table">
            <a:tbl>
              <a:tblPr firstRow="1" bandRow="1">
                <a:tableStyleId>{7DF18680-E054-41AD-8BC1-D1AEF772440D}</a:tableStyleId>
              </a:tblPr>
              <a:tblGrid>
                <a:gridCol w="432048">
                  <a:extLst>
                    <a:ext uri="{9D8B030D-6E8A-4147-A177-3AD203B41FA5}">
                      <a16:colId xmlns:a16="http://schemas.microsoft.com/office/drawing/2014/main" val="20000"/>
                    </a:ext>
                  </a:extLst>
                </a:gridCol>
                <a:gridCol w="1056118">
                  <a:extLst>
                    <a:ext uri="{9D8B030D-6E8A-4147-A177-3AD203B41FA5}">
                      <a16:colId xmlns:a16="http://schemas.microsoft.com/office/drawing/2014/main" val="20001"/>
                    </a:ext>
                  </a:extLst>
                </a:gridCol>
                <a:gridCol w="1488165">
                  <a:extLst>
                    <a:ext uri="{9D8B030D-6E8A-4147-A177-3AD203B41FA5}">
                      <a16:colId xmlns:a16="http://schemas.microsoft.com/office/drawing/2014/main" val="20002"/>
                    </a:ext>
                  </a:extLst>
                </a:gridCol>
                <a:gridCol w="1488165">
                  <a:extLst>
                    <a:ext uri="{9D8B030D-6E8A-4147-A177-3AD203B41FA5}">
                      <a16:colId xmlns:a16="http://schemas.microsoft.com/office/drawing/2014/main" val="20003"/>
                    </a:ext>
                  </a:extLst>
                </a:gridCol>
                <a:gridCol w="1488165">
                  <a:extLst>
                    <a:ext uri="{9D8B030D-6E8A-4147-A177-3AD203B41FA5}">
                      <a16:colId xmlns:a16="http://schemas.microsoft.com/office/drawing/2014/main" val="20004"/>
                    </a:ext>
                  </a:extLst>
                </a:gridCol>
                <a:gridCol w="1488165">
                  <a:extLst>
                    <a:ext uri="{9D8B030D-6E8A-4147-A177-3AD203B41FA5}">
                      <a16:colId xmlns:a16="http://schemas.microsoft.com/office/drawing/2014/main" val="20005"/>
                    </a:ext>
                  </a:extLst>
                </a:gridCol>
                <a:gridCol w="1488165">
                  <a:extLst>
                    <a:ext uri="{9D8B030D-6E8A-4147-A177-3AD203B41FA5}">
                      <a16:colId xmlns:a16="http://schemas.microsoft.com/office/drawing/2014/main" val="20006"/>
                    </a:ext>
                  </a:extLst>
                </a:gridCol>
              </a:tblGrid>
              <a:tr h="187238">
                <a:tc rowSpan="2" gridSpan="2">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2"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382584">
                <a:tc>
                  <a:txBody>
                    <a:bodyPr/>
                    <a:lstStyle/>
                    <a:p>
                      <a:r>
                        <a:rPr kumimoji="1" lang="en-US" altLang="ja-JP" sz="1100" dirty="0" smtClean="0">
                          <a:solidFill>
                            <a:schemeClr val="tx1"/>
                          </a:solidFill>
                        </a:rPr>
                        <a:t>44</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臨海スポーツセンター</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全面的にリニューアル。空き室など情報を充実（</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意見お問合せページを追加（</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ウェブ会員登録システム追加（</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12</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ウェブ会員にイベント情報発信（</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12</a:t>
                      </a:r>
                      <a:r>
                        <a:rPr lang="ja-JP" altLang="en-US" sz="1100" b="0" i="0" u="none" strike="noStrike" dirty="0" smtClean="0">
                          <a:solidFill>
                            <a:srgbClr val="000000"/>
                          </a:solidFill>
                          <a:effectLst/>
                          <a:latin typeface="ＭＳ Ｐゴシック"/>
                        </a:rPr>
                        <a:t>月～随時）</a:t>
                      </a: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・休館日の開館や開館時間の延長をニーズに応じて柔軟に実施（</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月以降随時実施）</a:t>
                      </a:r>
                      <a:endParaRPr lang="en-US" altLang="ja-JP" sz="1100" b="0" i="0" u="none" strike="noStrike" dirty="0" smtClean="0">
                        <a:solidFill>
                          <a:srgbClr val="000000"/>
                        </a:solidFill>
                        <a:effectLst/>
                        <a:latin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・各種割引制度の導入（</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月以降随時実施）</a:t>
                      </a: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85725" marR="0" indent="-85725"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03120">
                <a:tc>
                  <a:txBody>
                    <a:bodyPr/>
                    <a:lstStyle/>
                    <a:p>
                      <a:r>
                        <a:rPr kumimoji="1" lang="en-US" altLang="ja-JP" sz="1100" dirty="0" smtClean="0"/>
                        <a:t>45</a:t>
                      </a:r>
                    </a:p>
                    <a:p>
                      <a:r>
                        <a:rPr kumimoji="1" lang="en-US" altLang="ja-JP" sz="1100" dirty="0" smtClean="0"/>
                        <a:t>46</a:t>
                      </a:r>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l" fontAlgn="ctr"/>
                      <a:r>
                        <a:rPr lang="ja-JP" altLang="en-US" sz="1100" b="0" i="0" u="none" strike="noStrike" dirty="0" smtClean="0">
                          <a:solidFill>
                            <a:srgbClr val="000000"/>
                          </a:solidFill>
                          <a:effectLst/>
                          <a:latin typeface="ＭＳ Ｐゴシック"/>
                        </a:rPr>
                        <a:t>近</a:t>
                      </a:r>
                      <a:r>
                        <a:rPr lang="ja-JP" altLang="en-US" sz="1100" b="0" i="0" u="none" strike="noStrike" dirty="0" err="1" smtClean="0">
                          <a:solidFill>
                            <a:srgbClr val="000000"/>
                          </a:solidFill>
                          <a:effectLst/>
                          <a:latin typeface="ＭＳ Ｐゴシック"/>
                        </a:rPr>
                        <a:t>つ</a:t>
                      </a:r>
                      <a:r>
                        <a:rPr lang="ja-JP" altLang="en-US" sz="1100" b="0" i="0" u="none" strike="noStrike" dirty="0" smtClean="0">
                          <a:solidFill>
                            <a:srgbClr val="000000"/>
                          </a:solidFill>
                          <a:effectLst/>
                          <a:latin typeface="ＭＳ Ｐゴシック"/>
                        </a:rPr>
                        <a:t>飛鳥博物館、</a:t>
                      </a:r>
                      <a:endPar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100" b="0" i="0" u="none" strike="noStrike" dirty="0" smtClean="0">
                          <a:solidFill>
                            <a:srgbClr val="000000"/>
                          </a:solidFill>
                          <a:effectLst/>
                          <a:latin typeface="ＭＳ Ｐゴシック"/>
                        </a:rPr>
                        <a:t>近</a:t>
                      </a:r>
                      <a:r>
                        <a:rPr lang="ja-JP" altLang="en-US" sz="1100" b="0" i="0" u="none" strike="noStrike" dirty="0" err="1" smtClean="0">
                          <a:solidFill>
                            <a:srgbClr val="000000"/>
                          </a:solidFill>
                          <a:effectLst/>
                          <a:latin typeface="ＭＳ Ｐゴシック"/>
                        </a:rPr>
                        <a:t>つ</a:t>
                      </a:r>
                      <a:r>
                        <a:rPr lang="ja-JP" altLang="en-US" sz="1100" b="0" i="0" u="none" strike="noStrike" dirty="0" smtClean="0">
                          <a:solidFill>
                            <a:srgbClr val="000000"/>
                          </a:solidFill>
                          <a:effectLst/>
                          <a:latin typeface="ＭＳ Ｐゴシック"/>
                        </a:rPr>
                        <a:t>飛鳥風土記の丘</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風土記の丘の梅・桜開花情報を収集、発信</a:t>
                      </a:r>
                      <a:endParaRPr kumimoji="1" lang="ja-JP" altLang="en-US" sz="1100" dirty="0"/>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開花情報を収集し、案内看板、ＪＲネット季節情報センターに掲載</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ロビーに百舌鳥・古市古墳群の情報コーナーを設置（</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年度～）</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・ﾆｰｽﾞを見据えた物販の実施</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近</a:t>
                      </a:r>
                      <a:r>
                        <a:rPr lang="ja-JP" altLang="en-US" sz="1100" b="0" i="0" u="none" strike="noStrike" dirty="0" err="1" smtClean="0">
                          <a:solidFill>
                            <a:srgbClr val="000000"/>
                          </a:solidFill>
                          <a:effectLst/>
                          <a:latin typeface="ＭＳ Ｐゴシック"/>
                        </a:rPr>
                        <a:t>つ</a:t>
                      </a:r>
                      <a:r>
                        <a:rPr lang="ja-JP" altLang="en-US" sz="1100" b="0" i="0" u="none" strike="noStrike" dirty="0" smtClean="0">
                          <a:solidFill>
                            <a:srgbClr val="000000"/>
                          </a:solidFill>
                          <a:effectLst/>
                          <a:latin typeface="ＭＳ Ｐゴシック"/>
                        </a:rPr>
                        <a:t>飛鳥博物館限定ｷｭｰﾋﾟｰの開発・発売（</a:t>
                      </a:r>
                      <a:r>
                        <a:rPr lang="en-US" altLang="ja-JP" sz="1100" b="0" i="0" u="none" strike="noStrike" dirty="0" smtClean="0">
                          <a:solidFill>
                            <a:srgbClr val="000000"/>
                          </a:solidFill>
                          <a:effectLst/>
                          <a:latin typeface="ＭＳ Ｐゴシック"/>
                        </a:rPr>
                        <a:t>2009</a:t>
                      </a:r>
                      <a:r>
                        <a:rPr lang="ja-JP" altLang="en-US" sz="1100" b="0" i="0" u="none" strike="noStrike" dirty="0" smtClean="0">
                          <a:solidFill>
                            <a:srgbClr val="000000"/>
                          </a:solidFill>
                          <a:effectLst/>
                          <a:latin typeface="ＭＳ Ｐゴシック"/>
                        </a:rPr>
                        <a:t>年度～）</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新たなミュージアムグッズの作成・販売（</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3</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出前授業（</a:t>
                      </a:r>
                      <a:r>
                        <a:rPr lang="en-US" altLang="ja-JP" sz="1100" b="0" i="0" u="none" strike="noStrike" dirty="0" smtClean="0">
                          <a:solidFill>
                            <a:srgbClr val="000000"/>
                          </a:solidFill>
                          <a:effectLst/>
                          <a:latin typeface="ＭＳ Ｐゴシック"/>
                        </a:rPr>
                        <a:t>18</a:t>
                      </a:r>
                      <a:r>
                        <a:rPr lang="ja-JP" altLang="en-US" sz="1100" b="0" i="0" u="none" strike="noStrike" dirty="0" smtClean="0">
                          <a:solidFill>
                            <a:srgbClr val="000000"/>
                          </a:solidFill>
                          <a:effectLst/>
                          <a:latin typeface="ＭＳ Ｐゴシック"/>
                        </a:rPr>
                        <a:t>校、</a:t>
                      </a:r>
                      <a:r>
                        <a:rPr lang="en-US" altLang="ja-JP" sz="1100" b="0" i="0" u="none" strike="noStrike" dirty="0" smtClean="0">
                          <a:solidFill>
                            <a:srgbClr val="000000"/>
                          </a:solidFill>
                          <a:effectLst/>
                          <a:latin typeface="ＭＳ Ｐゴシック"/>
                        </a:rPr>
                        <a:t>1,437</a:t>
                      </a:r>
                      <a:r>
                        <a:rPr lang="ja-JP" altLang="en-US" sz="1100" b="0" i="0" u="none" strike="noStrike" dirty="0" smtClean="0">
                          <a:solidFill>
                            <a:srgbClr val="000000"/>
                          </a:solidFill>
                          <a:effectLst/>
                          <a:latin typeface="ＭＳ Ｐゴシック"/>
                        </a:rPr>
                        <a:t>人）、校外学習の実施（</a:t>
                      </a:r>
                      <a:r>
                        <a:rPr lang="en-US" altLang="ja-JP" sz="1100" b="0" i="0" u="none" strike="noStrike" dirty="0" smtClean="0">
                          <a:solidFill>
                            <a:srgbClr val="000000"/>
                          </a:solidFill>
                          <a:effectLst/>
                          <a:latin typeface="ＭＳ Ｐゴシック"/>
                        </a:rPr>
                        <a:t>45</a:t>
                      </a:r>
                      <a:r>
                        <a:rPr lang="ja-JP" altLang="en-US" sz="1100" b="0" i="0" u="none" strike="noStrike" dirty="0" smtClean="0">
                          <a:solidFill>
                            <a:srgbClr val="000000"/>
                          </a:solidFill>
                          <a:effectLst/>
                          <a:latin typeface="ＭＳ Ｐゴシック"/>
                        </a:rPr>
                        <a:t>校、</a:t>
                      </a:r>
                      <a:r>
                        <a:rPr lang="en-US" altLang="ja-JP" sz="1100" b="0" i="0" u="none" strike="noStrike" dirty="0" smtClean="0">
                          <a:solidFill>
                            <a:srgbClr val="000000"/>
                          </a:solidFill>
                          <a:effectLst/>
                          <a:latin typeface="ＭＳ Ｐゴシック"/>
                        </a:rPr>
                        <a:t>2,710</a:t>
                      </a:r>
                      <a:r>
                        <a:rPr lang="ja-JP" altLang="en-US" sz="1100" b="0" i="0" u="none" strike="noStrike" dirty="0" smtClean="0">
                          <a:solidFill>
                            <a:srgbClr val="000000"/>
                          </a:solidFill>
                          <a:effectLst/>
                          <a:latin typeface="ＭＳ Ｐゴシック"/>
                        </a:rPr>
                        <a:t>人）（</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12</a:t>
                      </a:r>
                      <a:r>
                        <a:rPr lang="ja-JP" altLang="en-US" sz="1100" b="0" i="0" u="none" strike="noStrike" dirty="0" smtClean="0">
                          <a:solidFill>
                            <a:srgbClr val="000000"/>
                          </a:solidFill>
                          <a:effectLst/>
                          <a:latin typeface="ＭＳ Ｐゴシック"/>
                        </a:rPr>
                        <a:t>月末時点）</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りそな銀行本店において「河内王朝論を考える」講演会を開催</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年度から毎年実施</a:t>
                      </a:r>
                      <a:r>
                        <a:rPr lang="en-US" altLang="ja-JP" sz="1100" b="0" i="0" u="none" strike="noStrike" dirty="0" smtClean="0">
                          <a:solidFill>
                            <a:srgbClr val="000000"/>
                          </a:solidFill>
                          <a:effectLst/>
                          <a:latin typeface="ＭＳ Ｐゴシック"/>
                        </a:rPr>
                        <a:t>)</a:t>
                      </a:r>
                      <a:br>
                        <a:rPr lang="en-US" altLang="ja-JP"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こども一日館長の実施（</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年度～）</a:t>
                      </a: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46</a:t>
            </a:fld>
            <a:endParaRPr kumimoji="1" lang="ja-JP" altLang="en-US" dirty="0"/>
          </a:p>
        </p:txBody>
      </p:sp>
    </p:spTree>
    <p:extLst>
      <p:ext uri="{BB962C8B-B14F-4D97-AF65-F5344CB8AC3E}">
        <p14:creationId xmlns:p14="http://schemas.microsoft.com/office/powerpoint/2010/main" val="2040288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155180176"/>
              </p:ext>
            </p:extLst>
          </p:nvPr>
        </p:nvGraphicFramePr>
        <p:xfrm>
          <a:off x="107504" y="352776"/>
          <a:ext cx="8928991" cy="5913120"/>
        </p:xfrm>
        <a:graphic>
          <a:graphicData uri="http://schemas.openxmlformats.org/drawingml/2006/table">
            <a:tbl>
              <a:tblPr firstRow="1" bandRow="1">
                <a:tableStyleId>{7DF18680-E054-41AD-8BC1-D1AEF772440D}</a:tableStyleId>
              </a:tblPr>
              <a:tblGrid>
                <a:gridCol w="432048">
                  <a:extLst>
                    <a:ext uri="{9D8B030D-6E8A-4147-A177-3AD203B41FA5}">
                      <a16:colId xmlns:a16="http://schemas.microsoft.com/office/drawing/2014/main" val="20000"/>
                    </a:ext>
                  </a:extLst>
                </a:gridCol>
                <a:gridCol w="1056118">
                  <a:extLst>
                    <a:ext uri="{9D8B030D-6E8A-4147-A177-3AD203B41FA5}">
                      <a16:colId xmlns:a16="http://schemas.microsoft.com/office/drawing/2014/main" val="20001"/>
                    </a:ext>
                  </a:extLst>
                </a:gridCol>
                <a:gridCol w="1344149">
                  <a:extLst>
                    <a:ext uri="{9D8B030D-6E8A-4147-A177-3AD203B41FA5}">
                      <a16:colId xmlns:a16="http://schemas.microsoft.com/office/drawing/2014/main" val="20002"/>
                    </a:ext>
                  </a:extLst>
                </a:gridCol>
                <a:gridCol w="1344149">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824202">
                  <a:extLst>
                    <a:ext uri="{9D8B030D-6E8A-4147-A177-3AD203B41FA5}">
                      <a16:colId xmlns:a16="http://schemas.microsoft.com/office/drawing/2014/main" val="20005"/>
                    </a:ext>
                  </a:extLst>
                </a:gridCol>
                <a:gridCol w="1488165">
                  <a:extLst>
                    <a:ext uri="{9D8B030D-6E8A-4147-A177-3AD203B41FA5}">
                      <a16:colId xmlns:a16="http://schemas.microsoft.com/office/drawing/2014/main" val="20006"/>
                    </a:ext>
                  </a:extLst>
                </a:gridCol>
              </a:tblGrid>
              <a:tr h="187238">
                <a:tc rowSpan="2" gridSpan="2">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2"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382584">
                <a:tc>
                  <a:txBody>
                    <a:bodyPr/>
                    <a:lstStyle/>
                    <a:p>
                      <a:r>
                        <a:rPr kumimoji="1" lang="en-US" altLang="ja-JP" sz="1100" dirty="0" smtClean="0">
                          <a:solidFill>
                            <a:schemeClr val="tx1"/>
                          </a:solidFill>
                        </a:rPr>
                        <a:t>47</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弥生文化博物館</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博物館ウェブログ配信開始（</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年度～）</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博物館紹介の動画配信を開始（</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年度～）</a:t>
                      </a: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展示解説シートの充実化を実施</a:t>
                      </a:r>
                      <a:r>
                        <a:rPr lang="en-US" altLang="ja-JP" sz="1100" b="0" i="0" u="none" strike="noStrike" dirty="0" smtClean="0">
                          <a:solidFill>
                            <a:srgbClr val="000000"/>
                          </a:solidFill>
                          <a:effectLst/>
                          <a:latin typeface="ＭＳ Ｐゴシック"/>
                        </a:rPr>
                        <a:t>(25</a:t>
                      </a:r>
                      <a:r>
                        <a:rPr lang="ja-JP" altLang="en-US" sz="1100" b="0" i="0" u="none" strike="noStrike" dirty="0" smtClean="0">
                          <a:solidFill>
                            <a:srgbClr val="000000"/>
                          </a:solidFill>
                          <a:effectLst/>
                          <a:latin typeface="ＭＳ Ｐゴシック"/>
                        </a:rPr>
                        <a:t>年新規にマンガ解説シート発行</a:t>
                      </a: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2009</a:t>
                      </a:r>
                      <a:r>
                        <a:rPr lang="ja-JP" altLang="en-US" sz="1100" b="0" i="0" u="none" strike="noStrike" dirty="0" smtClean="0">
                          <a:solidFill>
                            <a:srgbClr val="000000"/>
                          </a:solidFill>
                          <a:effectLst/>
                          <a:latin typeface="ＭＳ Ｐゴシック"/>
                        </a:rPr>
                        <a:t>年度～）</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池上曽根弥生学習館へ館蔵資料を貸し出し、展示を実施（</a:t>
                      </a:r>
                      <a:r>
                        <a:rPr lang="en-US" altLang="ja-JP" sz="1100" b="0" i="0" u="none" strike="noStrike" dirty="0" smtClean="0">
                          <a:solidFill>
                            <a:srgbClr val="000000"/>
                          </a:solidFill>
                          <a:effectLst/>
                          <a:latin typeface="ＭＳ Ｐゴシック"/>
                        </a:rPr>
                        <a:t>2009</a:t>
                      </a:r>
                      <a:r>
                        <a:rPr lang="ja-JP" altLang="en-US" sz="1100" b="0" i="0" u="none" strike="noStrike" dirty="0" smtClean="0">
                          <a:solidFill>
                            <a:srgbClr val="000000"/>
                          </a:solidFill>
                          <a:effectLst/>
                          <a:latin typeface="ＭＳ Ｐゴシック"/>
                        </a:rPr>
                        <a:t>年度～）</a:t>
                      </a: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小学校の生徒・保護者向けに、春・夏・冬の各休み期間中やゴールデンウィーク中に、それぞれ約１週間無料入館にし、日替わりのさまざまなワークショップを実施（</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年度～）</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03120">
                <a:tc>
                  <a:txBody>
                    <a:bodyPr/>
                    <a:lstStyle/>
                    <a:p>
                      <a:r>
                        <a:rPr kumimoji="1" lang="en-US" altLang="ja-JP" sz="1100" dirty="0" smtClean="0"/>
                        <a:t>48</a:t>
                      </a:r>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少年自然の家</a:t>
                      </a:r>
                    </a:p>
                    <a:p>
                      <a:pPr algn="l" fontAlgn="ctr"/>
                      <a:endParaRPr lang="ja-JP" altLang="en-US" sz="1100" b="0" i="0" u="none" strike="noStrike" dirty="0" smtClean="0">
                        <a:solidFill>
                          <a:srgbClr val="000000"/>
                        </a:solidFill>
                        <a:effectLst/>
                        <a:latin typeface="ＭＳ Ｐゴシック"/>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・ツリーハウスの整備（</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・オリエンテーリング用の表示や所内の樹木表示を刷新（</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9</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a:t>
                      </a:r>
                      <a:r>
                        <a:rPr kumimoji="1" lang="ja-JP" altLang="en-US" sz="1100" dirty="0" smtClean="0">
                          <a:solidFill>
                            <a:schemeClr val="tx1"/>
                          </a:solidFill>
                        </a:rPr>
                        <a:t>ニーズを踏まえた新たなサービス・柔軟な対応</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tab pos="85725" algn="l"/>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企業向け宿泊研修プランを作成し広報（</a:t>
                      </a:r>
                      <a:r>
                        <a:rPr lang="en-US" altLang="ja-JP" sz="1100" b="0" i="0" u="none" strike="noStrike" dirty="0" smtClean="0">
                          <a:solidFill>
                            <a:schemeClr val="tx1"/>
                          </a:solidFill>
                          <a:effectLst/>
                          <a:latin typeface="ＭＳ Ｐゴシック"/>
                        </a:rPr>
                        <a:t>2011</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7</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tab pos="85725" algn="l"/>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手洗い場に除菌アルコール及び紙タオルを設置（</a:t>
                      </a:r>
                      <a:r>
                        <a:rPr lang="en-US" altLang="ja-JP" sz="1100" b="0" i="0" u="none" strike="noStrike" dirty="0" smtClean="0">
                          <a:solidFill>
                            <a:schemeClr val="tx1"/>
                          </a:solidFill>
                          <a:effectLst/>
                          <a:latin typeface="ＭＳ Ｐゴシック"/>
                        </a:rPr>
                        <a:t>2011</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4</a:t>
                      </a:r>
                      <a:r>
                        <a:rPr lang="ja-JP" altLang="en-US" sz="1100" b="0" i="0" u="none" strike="noStrike" dirty="0" smtClean="0">
                          <a:solidFill>
                            <a:schemeClr val="tx1"/>
                          </a:solidFill>
                          <a:effectLst/>
                          <a:latin typeface="ＭＳ Ｐゴシック"/>
                        </a:rPr>
                        <a:t>月～）</a:t>
                      </a:r>
                      <a:br>
                        <a:rPr lang="ja-JP" altLang="en-US" sz="1100" b="0" i="0" u="none" strike="noStrike" dirty="0" smtClean="0">
                          <a:solidFill>
                            <a:schemeClr val="tx1"/>
                          </a:solidFill>
                          <a:effectLst/>
                          <a:latin typeface="ＭＳ Ｐゴシック"/>
                        </a:rPr>
                      </a:b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食堂に食事内容の成分と栄養価を表示（</a:t>
                      </a:r>
                      <a:r>
                        <a:rPr lang="en-US" altLang="ja-JP" sz="1100" b="0" i="0" u="none" strike="noStrike" dirty="0" smtClean="0">
                          <a:solidFill>
                            <a:schemeClr val="tx1"/>
                          </a:solidFill>
                          <a:effectLst/>
                          <a:latin typeface="ＭＳ Ｐゴシック"/>
                        </a:rPr>
                        <a:t>2011</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6</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・ボランティアとの連携</a:t>
                      </a:r>
                      <a:br>
                        <a:rPr lang="ja-JP" altLang="en-US" sz="1100" b="0" i="0" u="none" strike="noStrike" dirty="0" smtClean="0">
                          <a:solidFill>
                            <a:schemeClr val="tx1"/>
                          </a:solidFill>
                          <a:effectLst/>
                          <a:latin typeface="ＭＳ Ｐゴシック"/>
                        </a:rPr>
                      </a:br>
                      <a:r>
                        <a:rPr lang="ja-JP" altLang="en-US" sz="1100" b="0" i="0" u="none" strike="noStrike" dirty="0" smtClean="0">
                          <a:solidFill>
                            <a:schemeClr val="tx1"/>
                          </a:solidFill>
                          <a:effectLst/>
                          <a:latin typeface="ＭＳ Ｐゴシック"/>
                        </a:rPr>
                        <a:t>　</a:t>
                      </a: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大学生主体の専属ﾎﾞﾗﾝﾃｨｱﾘｰﾀﾞｰを新たに組織し、ﾌﾟﾛｸﾞﾗﾑ支援（</a:t>
                      </a:r>
                      <a:r>
                        <a:rPr lang="en-US" altLang="ja-JP" sz="1100" b="0" i="0" u="none" strike="noStrike" dirty="0" smtClean="0">
                          <a:solidFill>
                            <a:schemeClr val="tx1"/>
                          </a:solidFill>
                          <a:effectLst/>
                          <a:latin typeface="ＭＳ Ｐゴシック"/>
                        </a:rPr>
                        <a:t>2012</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5</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近隣施設と連携し、ｵｰﾌﾟﾝﾃﾞｰにあわせて「奥貝塚ゆったりｳｫｰｸ」を実行委員会方式で実施　（</a:t>
                      </a:r>
                      <a:r>
                        <a:rPr lang="en-US" altLang="ja-JP" sz="1100" b="0" i="0" u="none" strike="noStrike" dirty="0" smtClean="0">
                          <a:solidFill>
                            <a:srgbClr val="000000"/>
                          </a:solidFill>
                          <a:effectLst/>
                          <a:latin typeface="ＭＳ Ｐゴシック"/>
                        </a:rPr>
                        <a:t>2008</a:t>
                      </a:r>
                      <a:r>
                        <a:rPr lang="ja-JP" altLang="en-US" sz="1100" b="0" i="0" u="none" strike="noStrike" dirty="0" smtClean="0">
                          <a:solidFill>
                            <a:srgbClr val="000000"/>
                          </a:solidFill>
                          <a:effectLst/>
                          <a:latin typeface="ＭＳ Ｐゴシック"/>
                        </a:rPr>
                        <a:t>年より毎年１１月に実施）</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貝塚市立公民館で出前講座（</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年５月）</a:t>
                      </a:r>
                      <a:br>
                        <a:rPr lang="ja-JP" altLang="en-US" sz="1100" b="0" i="0" u="none" strike="noStrike" dirty="0" smtClean="0">
                          <a:solidFill>
                            <a:srgbClr val="000000"/>
                          </a:solidFill>
                          <a:effectLst/>
                          <a:latin typeface="ＭＳ Ｐゴシック"/>
                        </a:rPr>
                      </a:b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「緑の探検隊」、「クイズラリー」新設（</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年４月）</a:t>
                      </a: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47</a:t>
            </a:fld>
            <a:endParaRPr kumimoji="1" lang="ja-JP" altLang="en-US" dirty="0"/>
          </a:p>
        </p:txBody>
      </p:sp>
    </p:spTree>
    <p:extLst>
      <p:ext uri="{BB962C8B-B14F-4D97-AF65-F5344CB8AC3E}">
        <p14:creationId xmlns:p14="http://schemas.microsoft.com/office/powerpoint/2010/main" val="3541800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3489416736"/>
              </p:ext>
            </p:extLst>
          </p:nvPr>
        </p:nvGraphicFramePr>
        <p:xfrm>
          <a:off x="107504" y="382732"/>
          <a:ext cx="8928991" cy="4480560"/>
        </p:xfrm>
        <a:graphic>
          <a:graphicData uri="http://schemas.openxmlformats.org/drawingml/2006/table">
            <a:tbl>
              <a:tblPr firstRow="1" bandRow="1">
                <a:tableStyleId>{7DF18680-E054-41AD-8BC1-D1AEF772440D}</a:tableStyleId>
              </a:tblPr>
              <a:tblGrid>
                <a:gridCol w="432048">
                  <a:extLst>
                    <a:ext uri="{9D8B030D-6E8A-4147-A177-3AD203B41FA5}">
                      <a16:colId xmlns:a16="http://schemas.microsoft.com/office/drawing/2014/main" val="20000"/>
                    </a:ext>
                  </a:extLst>
                </a:gridCol>
                <a:gridCol w="1056118">
                  <a:extLst>
                    <a:ext uri="{9D8B030D-6E8A-4147-A177-3AD203B41FA5}">
                      <a16:colId xmlns:a16="http://schemas.microsoft.com/office/drawing/2014/main" val="20001"/>
                    </a:ext>
                  </a:extLst>
                </a:gridCol>
                <a:gridCol w="1536170">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944216">
                  <a:extLst>
                    <a:ext uri="{9D8B030D-6E8A-4147-A177-3AD203B41FA5}">
                      <a16:colId xmlns:a16="http://schemas.microsoft.com/office/drawing/2014/main" val="20005"/>
                    </a:ext>
                  </a:extLst>
                </a:gridCol>
                <a:gridCol w="1368151">
                  <a:extLst>
                    <a:ext uri="{9D8B030D-6E8A-4147-A177-3AD203B41FA5}">
                      <a16:colId xmlns:a16="http://schemas.microsoft.com/office/drawing/2014/main" val="20006"/>
                    </a:ext>
                  </a:extLst>
                </a:gridCol>
              </a:tblGrid>
              <a:tr h="187238">
                <a:tc rowSpan="2" gridSpan="2">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2"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382584">
                <a:tc>
                  <a:txBody>
                    <a:bodyPr/>
                    <a:lstStyle/>
                    <a:p>
                      <a:r>
                        <a:rPr kumimoji="1" lang="en-US" altLang="ja-JP" sz="1100" dirty="0" smtClean="0">
                          <a:solidFill>
                            <a:schemeClr val="tx1"/>
                          </a:solidFill>
                        </a:rPr>
                        <a:t>49</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中央図書館</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・ﾎｰﾑﾍﾟｰｼﾞの情報発信を強化</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ﾌﾞｯｸﾘｽﾄ公開拡充（毎年数点追加・改訂）</a:t>
                      </a:r>
                      <a:br>
                        <a:rPr lang="ja-JP" altLang="en-US" sz="1100" b="0" i="0" u="none" strike="noStrike" dirty="0" smtClean="0">
                          <a:solidFill>
                            <a:schemeClr val="tx1"/>
                          </a:solidFill>
                          <a:effectLst/>
                          <a:latin typeface="ＭＳ Ｐゴシック"/>
                        </a:rPr>
                      </a:b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学校支援のページを開設（</a:t>
                      </a:r>
                      <a:r>
                        <a:rPr lang="en-US" altLang="ja-JP" sz="1100" b="0" i="0" u="none" strike="noStrike" dirty="0" smtClean="0">
                          <a:solidFill>
                            <a:schemeClr val="tx1"/>
                          </a:solidFill>
                          <a:effectLst/>
                          <a:latin typeface="ＭＳ Ｐゴシック"/>
                        </a:rPr>
                        <a:t>2010</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11</a:t>
                      </a:r>
                      <a:r>
                        <a:rPr lang="ja-JP" altLang="en-US" sz="1100" b="0" i="0" u="none" strike="noStrike" dirty="0" smtClean="0">
                          <a:solidFill>
                            <a:schemeClr val="tx1"/>
                          </a:solidFill>
                          <a:effectLst/>
                          <a:latin typeface="ＭＳ Ｐゴシック"/>
                        </a:rPr>
                        <a:t>月</a:t>
                      </a:r>
                      <a:r>
                        <a:rPr lang="en-US" altLang="ja-JP" sz="1100" b="0" i="0" u="none" strike="noStrike" dirty="0" smtClean="0">
                          <a:solidFill>
                            <a:schemeClr val="tx1"/>
                          </a:solidFill>
                          <a:effectLst/>
                          <a:latin typeface="ＭＳ Ｐゴシック"/>
                        </a:rPr>
                        <a:t>4</a:t>
                      </a:r>
                      <a:r>
                        <a:rPr lang="ja-JP" altLang="en-US" sz="1100" b="0" i="0" u="none" strike="noStrike" dirty="0" smtClean="0">
                          <a:solidFill>
                            <a:schemeClr val="tx1"/>
                          </a:solidFill>
                          <a:effectLst/>
                          <a:latin typeface="ＭＳ Ｐゴシック"/>
                        </a:rPr>
                        <a:t>日～）</a:t>
                      </a:r>
                      <a:br>
                        <a:rPr lang="ja-JP" altLang="en-US" sz="1100" b="0" i="0" u="none" strike="noStrike" dirty="0" smtClean="0">
                          <a:solidFill>
                            <a:schemeClr val="tx1"/>
                          </a:solidFill>
                          <a:effectLst/>
                          <a:latin typeface="ＭＳ Ｐゴシック"/>
                        </a:rPr>
                      </a:b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蔵書検索システムと</a:t>
                      </a:r>
                      <a:r>
                        <a:rPr lang="en-US" altLang="ja-JP" sz="1100" b="0" i="0" u="none" strike="noStrike" dirty="0" smtClean="0">
                          <a:solidFill>
                            <a:schemeClr val="tx1"/>
                          </a:solidFill>
                          <a:effectLst/>
                          <a:latin typeface="ＭＳ Ｐゴシック"/>
                        </a:rPr>
                        <a:t>SNS</a:t>
                      </a:r>
                      <a:r>
                        <a:rPr lang="ja-JP" altLang="en-US" sz="1100" b="0" i="0" u="none" strike="noStrike" dirty="0" smtClean="0">
                          <a:solidFill>
                            <a:schemeClr val="tx1"/>
                          </a:solidFill>
                          <a:effectLst/>
                          <a:latin typeface="ＭＳ Ｐゴシック"/>
                        </a:rPr>
                        <a:t>との連携、ﾂｲｯﾀｰ開始（</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1</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児童文学館所蔵の街頭紙芝居のデジタル化、</a:t>
                      </a:r>
                      <a:r>
                        <a:rPr lang="en-US" altLang="ja-JP" sz="1100" b="0" i="0" u="none" strike="noStrike" dirty="0" smtClean="0">
                          <a:solidFill>
                            <a:schemeClr val="tx1"/>
                          </a:solidFill>
                          <a:effectLst/>
                          <a:latin typeface="ＭＳ Ｐゴシック"/>
                        </a:rPr>
                        <a:t>HP</a:t>
                      </a:r>
                      <a:r>
                        <a:rPr lang="ja-JP" altLang="en-US" sz="1100" b="0" i="0" u="none" strike="noStrike" dirty="0" smtClean="0">
                          <a:solidFill>
                            <a:schemeClr val="tx1"/>
                          </a:solidFill>
                          <a:effectLst/>
                          <a:latin typeface="ＭＳ Ｐゴシック"/>
                        </a:rPr>
                        <a:t>公開（</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5</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・システム改善</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電子資料検索ｼｽﾃﾑ「おおさか</a:t>
                      </a:r>
                      <a:r>
                        <a:rPr lang="en-US" altLang="ja-JP" sz="1100" b="0" i="0" u="none" strike="noStrike" dirty="0" smtClean="0">
                          <a:solidFill>
                            <a:schemeClr val="tx1"/>
                          </a:solidFill>
                          <a:effectLst/>
                          <a:latin typeface="ＭＳ Ｐゴシック"/>
                        </a:rPr>
                        <a:t>e</a:t>
                      </a:r>
                      <a:r>
                        <a:rPr lang="ja-JP" altLang="en-US" sz="1100" b="0" i="0" u="none" strike="noStrike" dirty="0" smtClean="0">
                          <a:solidFill>
                            <a:schemeClr val="tx1"/>
                          </a:solidFill>
                          <a:effectLst/>
                          <a:latin typeface="ＭＳ Ｐゴシック"/>
                        </a:rPr>
                        <a:t>ｺﾚｸｼｮﾝ」公開（</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1</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国立国会図書館「図書館向けデジタル化資料送信サービス」の登録（</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1</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ｵﾝﾗｲﾝﾃﾞｰﾀﾍﾞｰｽの拡充（</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4</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chemeClr val="tx1"/>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chemeClr val="tx1"/>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a:t>
                      </a:r>
                      <a:r>
                        <a:rPr kumimoji="1" lang="ja-JP" altLang="en-US" sz="1100" dirty="0" smtClean="0">
                          <a:solidFill>
                            <a:schemeClr val="tx1"/>
                          </a:solidFill>
                        </a:rPr>
                        <a:t>ニーズを踏まえた新たなサービス・柔軟な対応</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児童文学館資料の閲覧予約サービス開始（</a:t>
                      </a:r>
                      <a:r>
                        <a:rPr lang="en-US" altLang="ja-JP" sz="1100" b="0" i="0" u="none" strike="noStrike" dirty="0" smtClean="0">
                          <a:solidFill>
                            <a:schemeClr val="tx1"/>
                          </a:solidFill>
                          <a:effectLst/>
                          <a:latin typeface="ＭＳ Ｐゴシック"/>
                        </a:rPr>
                        <a:t>2010</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5</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・他機関との連携</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府内図書館への貸出対象資料の範囲拡大（</a:t>
                      </a:r>
                      <a:r>
                        <a:rPr lang="en-US" altLang="ja-JP" sz="1100" b="0" i="0" u="none" strike="noStrike" dirty="0" smtClean="0">
                          <a:solidFill>
                            <a:schemeClr val="tx1"/>
                          </a:solidFill>
                          <a:effectLst/>
                          <a:latin typeface="ＭＳ Ｐゴシック"/>
                        </a:rPr>
                        <a:t>2013</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4</a:t>
                      </a:r>
                      <a:r>
                        <a:rPr lang="ja-JP" altLang="en-US" sz="1100" b="0" i="0" u="none" strike="noStrike" dirty="0" smtClean="0">
                          <a:solidFill>
                            <a:schemeClr val="tx1"/>
                          </a:solidFill>
                          <a:effectLst/>
                          <a:latin typeface="ＭＳ Ｐゴシック"/>
                        </a:rPr>
                        <a:t>月より試行）</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書庫出納案内システム導入（</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4</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・広報ﾂｰﾙの刷新・充実</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ﾃｰﾏ別ﾌﾞｯｸﾘｽﾄの館内配布</a:t>
                      </a:r>
                      <a:endParaRPr lang="en-US" altLang="ja-JP" sz="1100" b="0" i="0" u="none" strike="noStrike" dirty="0" smtClean="0">
                        <a:solidFill>
                          <a:schemeClr val="tx1"/>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利用者向け情報検索講座</a:t>
                      </a: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48</a:t>
            </a:fld>
            <a:endParaRPr kumimoji="1" lang="ja-JP" altLang="en-US" dirty="0"/>
          </a:p>
        </p:txBody>
      </p:sp>
    </p:spTree>
    <p:extLst>
      <p:ext uri="{BB962C8B-B14F-4D97-AF65-F5344CB8AC3E}">
        <p14:creationId xmlns:p14="http://schemas.microsoft.com/office/powerpoint/2010/main" val="4006639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6522" y="1988840"/>
            <a:ext cx="7772400" cy="3456384"/>
          </a:xfrm>
        </p:spPr>
        <p:txBody>
          <a:bodyPr>
            <a:normAutofit/>
          </a:bodyPr>
          <a:lstStyle/>
          <a:p>
            <a:r>
              <a:rPr kumimoji="1" lang="en-US" altLang="ja-JP" dirty="0" smtClean="0"/>
              <a:t>Ⅰ</a:t>
            </a:r>
            <a:r>
              <a:rPr kumimoji="1" lang="ja-JP" altLang="en-US" dirty="0" smtClean="0"/>
              <a:t>　行財政改革</a:t>
            </a:r>
            <a:r>
              <a:rPr kumimoji="1" lang="en-US" altLang="ja-JP" dirty="0" smtClean="0"/>
              <a:t/>
            </a:r>
            <a:br>
              <a:rPr kumimoji="1" lang="en-US" altLang="ja-JP" dirty="0" smtClean="0"/>
            </a:br>
            <a:r>
              <a:rPr lang="en-US" altLang="ja-JP" dirty="0"/>
              <a:t/>
            </a:r>
            <a:br>
              <a:rPr lang="en-US" altLang="ja-JP" dirty="0"/>
            </a:br>
            <a:r>
              <a:rPr lang="en-US" altLang="ja-JP" dirty="0" smtClean="0"/>
              <a:t>【</a:t>
            </a:r>
            <a:r>
              <a:rPr lang="ja-JP" altLang="en-US" dirty="0" smtClean="0"/>
              <a:t>財政</a:t>
            </a:r>
            <a:r>
              <a:rPr lang="en-US" altLang="ja-JP" dirty="0" smtClean="0"/>
              <a:t>】</a:t>
            </a:r>
            <a:br>
              <a:rPr lang="en-US" altLang="ja-JP" dirty="0" smtClean="0"/>
            </a:br>
            <a:r>
              <a:rPr lang="ja-JP" altLang="en-US" dirty="0"/>
              <a:t>　</a:t>
            </a:r>
            <a:r>
              <a:rPr lang="ja-JP" altLang="en-US" dirty="0" smtClean="0"/>
              <a:t>　（１）財政再建</a:t>
            </a:r>
            <a:r>
              <a:rPr lang="en-US" altLang="ja-JP" dirty="0" smtClean="0"/>
              <a:t/>
            </a:r>
            <a:br>
              <a:rPr lang="en-US" altLang="ja-JP" dirty="0" smtClean="0"/>
            </a:br>
            <a:r>
              <a:rPr lang="ja-JP" altLang="en-US" dirty="0"/>
              <a:t>　</a:t>
            </a:r>
            <a:r>
              <a:rPr lang="ja-JP" altLang="en-US" dirty="0" smtClean="0"/>
              <a:t>　（２）財務マネジメント</a:t>
            </a:r>
            <a:endParaRPr kumimoji="1" lang="ja-JP" altLang="en-US" dirty="0"/>
          </a:p>
        </p:txBody>
      </p:sp>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a:t>
            </a:fld>
            <a:endParaRPr kumimoji="1" lang="ja-JP" altLang="en-US" dirty="0"/>
          </a:p>
        </p:txBody>
      </p:sp>
    </p:spTree>
    <p:extLst>
      <p:ext uri="{BB962C8B-B14F-4D97-AF65-F5344CB8AC3E}">
        <p14:creationId xmlns:p14="http://schemas.microsoft.com/office/powerpoint/2010/main" val="3861063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4062625522"/>
              </p:ext>
            </p:extLst>
          </p:nvPr>
        </p:nvGraphicFramePr>
        <p:xfrm>
          <a:off x="107504" y="382732"/>
          <a:ext cx="8928991" cy="5319300"/>
        </p:xfrm>
        <a:graphic>
          <a:graphicData uri="http://schemas.openxmlformats.org/drawingml/2006/table">
            <a:tbl>
              <a:tblPr firstRow="1" bandRow="1">
                <a:tableStyleId>{7DF18680-E054-41AD-8BC1-D1AEF772440D}</a:tableStyleId>
              </a:tblPr>
              <a:tblGrid>
                <a:gridCol w="432048">
                  <a:extLst>
                    <a:ext uri="{9D8B030D-6E8A-4147-A177-3AD203B41FA5}">
                      <a16:colId xmlns:a16="http://schemas.microsoft.com/office/drawing/2014/main" val="20000"/>
                    </a:ext>
                  </a:extLst>
                </a:gridCol>
                <a:gridCol w="1056118">
                  <a:extLst>
                    <a:ext uri="{9D8B030D-6E8A-4147-A177-3AD203B41FA5}">
                      <a16:colId xmlns:a16="http://schemas.microsoft.com/office/drawing/2014/main" val="20001"/>
                    </a:ext>
                  </a:extLst>
                </a:gridCol>
                <a:gridCol w="1536170">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944216">
                  <a:extLst>
                    <a:ext uri="{9D8B030D-6E8A-4147-A177-3AD203B41FA5}">
                      <a16:colId xmlns:a16="http://schemas.microsoft.com/office/drawing/2014/main" val="20005"/>
                    </a:ext>
                  </a:extLst>
                </a:gridCol>
                <a:gridCol w="1368151">
                  <a:extLst>
                    <a:ext uri="{9D8B030D-6E8A-4147-A177-3AD203B41FA5}">
                      <a16:colId xmlns:a16="http://schemas.microsoft.com/office/drawing/2014/main" val="20006"/>
                    </a:ext>
                  </a:extLst>
                </a:gridCol>
              </a:tblGrid>
              <a:tr h="187238">
                <a:tc rowSpan="2" gridSpan="2">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2"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3520980">
                <a:tc>
                  <a:txBody>
                    <a:bodyPr/>
                    <a:lstStyle/>
                    <a:p>
                      <a:r>
                        <a:rPr kumimoji="1" lang="en-US" altLang="ja-JP" sz="1100" dirty="0" smtClean="0"/>
                        <a:t>50</a:t>
                      </a:r>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中之島図書館</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・ﾎｰﾑﾍﾟｰｼﾞの情報発信を強化</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蔵書検索システムと</a:t>
                      </a:r>
                      <a:r>
                        <a:rPr lang="en-US" altLang="ja-JP" sz="1100" b="0" i="0" u="none" strike="noStrike" dirty="0" smtClean="0">
                          <a:solidFill>
                            <a:schemeClr val="tx1"/>
                          </a:solidFill>
                          <a:effectLst/>
                          <a:latin typeface="ＭＳ Ｐゴシック"/>
                        </a:rPr>
                        <a:t>SNS</a:t>
                      </a:r>
                      <a:r>
                        <a:rPr lang="ja-JP" altLang="en-US" sz="1100" b="0" i="0" u="none" strike="noStrike" dirty="0" smtClean="0">
                          <a:solidFill>
                            <a:schemeClr val="tx1"/>
                          </a:solidFill>
                          <a:effectLst/>
                          <a:latin typeface="ＭＳ Ｐゴシック"/>
                        </a:rPr>
                        <a:t>との連携、ﾂｲｯﾀｰ開始（</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1</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・システム改善</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電子資料検索ｼｽﾃﾑ「おおさか</a:t>
                      </a:r>
                      <a:r>
                        <a:rPr lang="en-US" altLang="ja-JP" sz="1100" b="0" i="0" u="none" strike="noStrike" dirty="0" smtClean="0">
                          <a:solidFill>
                            <a:schemeClr val="tx1"/>
                          </a:solidFill>
                          <a:effectLst/>
                          <a:latin typeface="ＭＳ Ｐゴシック"/>
                        </a:rPr>
                        <a:t>e</a:t>
                      </a:r>
                      <a:r>
                        <a:rPr lang="ja-JP" altLang="en-US" sz="1100" b="0" i="0" u="none" strike="noStrike" dirty="0" smtClean="0">
                          <a:solidFill>
                            <a:schemeClr val="tx1"/>
                          </a:solidFill>
                          <a:effectLst/>
                          <a:latin typeface="ＭＳ Ｐゴシック"/>
                        </a:rPr>
                        <a:t>ｺﾚｸｼｮﾝ」公開（</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1</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国立国会図書館「図書館向けデジタル化資料送信サービス」の登録（</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1</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ｵﾝﾗｲﾝﾃﾞｰﾀﾍﾞｰｽの拡充（</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4</a:t>
                      </a:r>
                      <a:r>
                        <a:rPr lang="ja-JP" altLang="en-US" sz="1100" b="0" i="0" u="none" strike="noStrike" dirty="0" smtClean="0">
                          <a:solidFill>
                            <a:schemeClr val="tx1"/>
                          </a:solidFill>
                          <a:effectLst/>
                          <a:latin typeface="ＭＳ Ｐゴシック"/>
                        </a:rPr>
                        <a:t>月～）</a:t>
                      </a:r>
                      <a:endParaRPr kumimoji="1" lang="ja-JP" altLang="en-US" sz="1100" dirty="0">
                        <a:solidFill>
                          <a:schemeClr val="tx1"/>
                        </a:solidFill>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ja-JP" altLang="en-US" sz="1100" b="0" i="0" u="none" strike="noStrike" dirty="0" smtClean="0">
                          <a:solidFill>
                            <a:schemeClr val="tx1"/>
                          </a:solidFill>
                          <a:effectLst/>
                          <a:latin typeface="ＭＳ Ｐゴシック"/>
                        </a:rPr>
                        <a:t>・本館（国指定重要文化財）、左右翼棟の耐震補強工事（</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12</a:t>
                      </a:r>
                      <a:r>
                        <a:rPr lang="ja-JP" altLang="en-US" sz="1100" b="0" i="0" u="none" strike="noStrike" dirty="0" smtClean="0">
                          <a:solidFill>
                            <a:schemeClr val="tx1"/>
                          </a:solidFill>
                          <a:effectLst/>
                          <a:latin typeface="ＭＳ Ｐゴシック"/>
                        </a:rPr>
                        <a:t>月竣工予定）</a:t>
                      </a:r>
                      <a:endParaRPr lang="en-US" altLang="ja-JP" sz="1100" b="0" i="0" u="none" strike="noStrike" dirty="0" smtClean="0">
                        <a:solidFill>
                          <a:schemeClr val="tx1"/>
                        </a:solidFill>
                        <a:effectLst/>
                        <a:latin typeface="ＭＳ Ｐゴシック"/>
                      </a:endParaRPr>
                    </a:p>
                    <a:p>
                      <a:r>
                        <a:rPr lang="ja-JP" altLang="en-US" sz="1100" b="0" i="0" u="none" strike="noStrike" dirty="0" smtClean="0">
                          <a:solidFill>
                            <a:schemeClr val="tx1"/>
                          </a:solidFill>
                          <a:effectLst/>
                          <a:latin typeface="ＭＳ Ｐゴシック"/>
                        </a:rPr>
                        <a:t>・正面玄関からのフリー入退館が可能となるよう</a:t>
                      </a:r>
                      <a:r>
                        <a:rPr lang="en-US" altLang="ja-JP" sz="1100" b="0" i="0" u="none" strike="noStrike" dirty="0" smtClean="0">
                          <a:solidFill>
                            <a:schemeClr val="tx1"/>
                          </a:solidFill>
                          <a:effectLst/>
                          <a:latin typeface="ＭＳ Ｐゴシック"/>
                        </a:rPr>
                        <a:t>BDS</a:t>
                      </a:r>
                      <a:r>
                        <a:rPr lang="ja-JP" altLang="en-US" sz="1100" b="0" i="0" u="none" strike="noStrike" dirty="0" smtClean="0">
                          <a:solidFill>
                            <a:schemeClr val="tx1"/>
                          </a:solidFill>
                          <a:effectLst/>
                          <a:latin typeface="ＭＳ Ｐゴシック"/>
                        </a:rPr>
                        <a:t>の導入、風除室を整備（</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年度予定）</a:t>
                      </a:r>
                      <a:endParaRPr lang="en-US" altLang="ja-JP" sz="1100" b="0" i="0" u="none" strike="noStrike" dirty="0" smtClean="0">
                        <a:solidFill>
                          <a:schemeClr val="tx1"/>
                        </a:solidFill>
                        <a:effectLst/>
                        <a:latin typeface="ＭＳ Ｐゴシック"/>
                      </a:endParaRPr>
                    </a:p>
                    <a:p>
                      <a:r>
                        <a:rPr lang="ja-JP" altLang="en-US" sz="1100" b="0" i="0" u="none" strike="noStrike" dirty="0" smtClean="0">
                          <a:solidFill>
                            <a:schemeClr val="tx1"/>
                          </a:solidFill>
                          <a:effectLst/>
                          <a:latin typeface="ＭＳ Ｐゴシック"/>
                        </a:rPr>
                        <a:t>・快適で心地よく使用できるようトイレを改修（</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年度予定）</a:t>
                      </a:r>
                      <a:br>
                        <a:rPr lang="ja-JP" altLang="en-US" sz="1100" b="0" i="0" u="none" strike="noStrike" dirty="0" smtClean="0">
                          <a:solidFill>
                            <a:schemeClr val="tx1"/>
                          </a:solidFill>
                          <a:effectLst/>
                          <a:latin typeface="ＭＳ Ｐゴシック"/>
                        </a:rPr>
                      </a:br>
                      <a:r>
                        <a:rPr lang="ja-JP" altLang="en-US" sz="1100" b="0" i="0" u="none" strike="noStrike" dirty="0" smtClean="0">
                          <a:solidFill>
                            <a:schemeClr val="tx1"/>
                          </a:solidFill>
                          <a:effectLst/>
                          <a:latin typeface="ＭＳ Ｐゴシック"/>
                        </a:rPr>
                        <a:t>・府立中央図書館への案内図を作成し、図書館受付付近に掲示（</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年度実施予定）</a:t>
                      </a:r>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100" dirty="0">
                        <a:solidFill>
                          <a:schemeClr val="tx1"/>
                        </a:solidFill>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a:t>
                      </a:r>
                      <a:r>
                        <a:rPr kumimoji="1" lang="ja-JP" altLang="en-US" sz="1100" dirty="0" smtClean="0">
                          <a:solidFill>
                            <a:schemeClr val="tx1"/>
                          </a:solidFill>
                        </a:rPr>
                        <a:t>ニーズを踏まえた新たなサービス・柔軟な対応</a:t>
                      </a:r>
                      <a:endParaRPr kumimoji="1" lang="en-US" altLang="ja-JP" sz="1100" dirty="0" smtClean="0">
                        <a:solidFill>
                          <a:schemeClr val="tx1"/>
                        </a:solidFill>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・他機関との連携</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府内図書館への貸出対象資料の範囲拡大（</a:t>
                      </a:r>
                      <a:r>
                        <a:rPr lang="en-US" altLang="ja-JP" sz="1100" b="0" i="0" u="none" strike="noStrike" dirty="0" smtClean="0">
                          <a:solidFill>
                            <a:schemeClr val="tx1"/>
                          </a:solidFill>
                          <a:effectLst/>
                          <a:latin typeface="ＭＳ Ｐゴシック"/>
                        </a:rPr>
                        <a:t>2014</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4</a:t>
                      </a:r>
                      <a:r>
                        <a:rPr lang="ja-JP" altLang="en-US" sz="1100" b="0" i="0" u="none" strike="noStrike" dirty="0" smtClean="0">
                          <a:solidFill>
                            <a:schemeClr val="tx1"/>
                          </a:solidFill>
                          <a:effectLst/>
                          <a:latin typeface="ＭＳ Ｐゴシック"/>
                        </a:rPr>
                        <a:t>月より試行）</a:t>
                      </a:r>
                      <a:endParaRPr lang="en-US" altLang="ja-JP" sz="1100" b="0" i="0" u="none" strike="noStrike" dirty="0" smtClean="0">
                        <a:solidFill>
                          <a:schemeClr val="tx1"/>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利用者向け情報検索講座</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定期的な書庫ツアーの実施（</a:t>
                      </a:r>
                      <a:r>
                        <a:rPr lang="en-US" altLang="ja-JP" sz="1100" b="0" i="0" u="none" strike="noStrike" dirty="0" smtClean="0">
                          <a:solidFill>
                            <a:schemeClr val="tx1"/>
                          </a:solidFill>
                          <a:effectLst/>
                          <a:latin typeface="ＭＳ Ｐゴシック"/>
                        </a:rPr>
                        <a:t>2013</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5</a:t>
                      </a:r>
                      <a:r>
                        <a:rPr lang="ja-JP" altLang="en-US" sz="1100" b="0" i="0" u="none" strike="noStrike" dirty="0" smtClean="0">
                          <a:solidFill>
                            <a:schemeClr val="tx1"/>
                          </a:solidFill>
                          <a:effectLst/>
                          <a:latin typeface="ＭＳ Ｐゴシック"/>
                        </a:rPr>
                        <a:t>月～）</a:t>
                      </a:r>
                      <a:br>
                        <a:rPr lang="ja-JP" altLang="en-US" sz="1100" b="0" i="0" u="none" strike="noStrike" dirty="0" smtClean="0">
                          <a:solidFill>
                            <a:schemeClr val="tx1"/>
                          </a:solidFill>
                          <a:effectLst/>
                          <a:latin typeface="ＭＳ Ｐゴシック"/>
                        </a:rPr>
                      </a:br>
                      <a:r>
                        <a:rPr lang="en-US" altLang="ja-JP" sz="1100" b="0" i="0" u="none" strike="noStrike" dirty="0" smtClean="0">
                          <a:solidFill>
                            <a:schemeClr val="tx1"/>
                          </a:solidFill>
                          <a:effectLst/>
                          <a:latin typeface="ＭＳ Ｐゴシック"/>
                        </a:rPr>
                        <a:t>-</a:t>
                      </a:r>
                      <a:r>
                        <a:rPr lang="ja-JP" altLang="en-US" sz="1100" b="0" i="0" u="none" strike="noStrike" dirty="0" smtClean="0">
                          <a:solidFill>
                            <a:schemeClr val="tx1"/>
                          </a:solidFill>
                          <a:effectLst/>
                          <a:latin typeface="ＭＳ Ｐゴシック"/>
                        </a:rPr>
                        <a:t>ビジネス関係機関と連携をして展示やセミナー等を実施（</a:t>
                      </a:r>
                      <a:r>
                        <a:rPr lang="en-US" altLang="ja-JP" sz="1100" b="0" i="0" u="none" strike="noStrike" dirty="0" smtClean="0">
                          <a:solidFill>
                            <a:schemeClr val="tx1"/>
                          </a:solidFill>
                          <a:effectLst/>
                          <a:latin typeface="ＭＳ Ｐゴシック"/>
                        </a:rPr>
                        <a:t>2013</a:t>
                      </a:r>
                      <a:r>
                        <a:rPr lang="ja-JP" altLang="en-US" sz="1100" b="0" i="0" u="none" strike="noStrike" dirty="0" smtClean="0">
                          <a:solidFill>
                            <a:schemeClr val="tx1"/>
                          </a:solidFill>
                          <a:effectLst/>
                          <a:latin typeface="ＭＳ Ｐゴシック"/>
                        </a:rPr>
                        <a:t>年</a:t>
                      </a:r>
                      <a:r>
                        <a:rPr lang="en-US" altLang="ja-JP" sz="1100" b="0" i="0" u="none" strike="noStrike" dirty="0" smtClean="0">
                          <a:solidFill>
                            <a:schemeClr val="tx1"/>
                          </a:solidFill>
                          <a:effectLst/>
                          <a:latin typeface="ＭＳ Ｐゴシック"/>
                        </a:rPr>
                        <a:t>6</a:t>
                      </a:r>
                      <a:r>
                        <a:rPr lang="ja-JP" altLang="en-US" sz="1100" b="0" i="0" u="none" strike="noStrike" dirty="0" smtClean="0">
                          <a:solidFill>
                            <a:schemeClr val="tx1"/>
                          </a:solidFill>
                          <a:effectLst/>
                          <a:latin typeface="ＭＳ Ｐゴシック"/>
                        </a:rPr>
                        <a:t>月～）</a:t>
                      </a:r>
                      <a:endParaRPr lang="en-US" altLang="ja-JP" sz="1100" b="0" i="0" u="none" strike="noStrike" dirty="0" smtClean="0">
                        <a:solidFill>
                          <a:schemeClr val="tx1"/>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39552">
                <a:tc>
                  <a:txBody>
                    <a:bodyPr/>
                    <a:lstStyle/>
                    <a:p>
                      <a:pPr algn="l"/>
                      <a:r>
                        <a:rPr kumimoji="1" lang="en-US" altLang="ja-JP" sz="1100" dirty="0" smtClean="0"/>
                        <a:t>51</a:t>
                      </a:r>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津波・高潮ステーション</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展示内容、利用案内、来館予約の情報を充実（</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年２月）</a:t>
                      </a: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関係行政機関と相互ﾘﾝｸ実施（</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年１月）</a:t>
                      </a:r>
                      <a:endParaRPr kumimoji="1" lang="ja-JP" altLang="en-US" sz="1100" dirty="0"/>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85725"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49</a:t>
            </a:fld>
            <a:endParaRPr kumimoji="1" lang="ja-JP" altLang="en-US" dirty="0"/>
          </a:p>
        </p:txBody>
      </p:sp>
    </p:spTree>
    <p:extLst>
      <p:ext uri="{BB962C8B-B14F-4D97-AF65-F5344CB8AC3E}">
        <p14:creationId xmlns:p14="http://schemas.microsoft.com/office/powerpoint/2010/main" val="1419261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５．（１５）</a:t>
            </a:r>
            <a:endParaRPr lang="en-US" altLang="ja-JP" sz="1600" u="sng" dirty="0" smtClean="0"/>
          </a:p>
        </p:txBody>
      </p:sp>
      <p:graphicFrame>
        <p:nvGraphicFramePr>
          <p:cNvPr id="4" name="表 3"/>
          <p:cNvGraphicFramePr>
            <a:graphicFrameLocks noGrp="1"/>
          </p:cNvGraphicFramePr>
          <p:nvPr>
            <p:extLst>
              <p:ext uri="{D42A27DB-BD31-4B8C-83A1-F6EECF244321}">
                <p14:modId xmlns:p14="http://schemas.microsoft.com/office/powerpoint/2010/main" val="1777735957"/>
              </p:ext>
            </p:extLst>
          </p:nvPr>
        </p:nvGraphicFramePr>
        <p:xfrm>
          <a:off x="107504" y="392384"/>
          <a:ext cx="8928991" cy="5242560"/>
        </p:xfrm>
        <a:graphic>
          <a:graphicData uri="http://schemas.openxmlformats.org/drawingml/2006/table">
            <a:tbl>
              <a:tblPr firstRow="1" bandRow="1">
                <a:tableStyleId>{7DF18680-E054-41AD-8BC1-D1AEF772440D}</a:tableStyleId>
              </a:tblPr>
              <a:tblGrid>
                <a:gridCol w="432048">
                  <a:extLst>
                    <a:ext uri="{9D8B030D-6E8A-4147-A177-3AD203B41FA5}">
                      <a16:colId xmlns:a16="http://schemas.microsoft.com/office/drawing/2014/main" val="20000"/>
                    </a:ext>
                  </a:extLst>
                </a:gridCol>
                <a:gridCol w="1056118">
                  <a:extLst>
                    <a:ext uri="{9D8B030D-6E8A-4147-A177-3AD203B41FA5}">
                      <a16:colId xmlns:a16="http://schemas.microsoft.com/office/drawing/2014/main" val="20001"/>
                    </a:ext>
                  </a:extLst>
                </a:gridCol>
                <a:gridCol w="1392154">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944216">
                  <a:extLst>
                    <a:ext uri="{9D8B030D-6E8A-4147-A177-3AD203B41FA5}">
                      <a16:colId xmlns:a16="http://schemas.microsoft.com/office/drawing/2014/main" val="20005"/>
                    </a:ext>
                  </a:extLst>
                </a:gridCol>
                <a:gridCol w="1368151">
                  <a:extLst>
                    <a:ext uri="{9D8B030D-6E8A-4147-A177-3AD203B41FA5}">
                      <a16:colId xmlns:a16="http://schemas.microsoft.com/office/drawing/2014/main" val="20006"/>
                    </a:ext>
                  </a:extLst>
                </a:gridCol>
              </a:tblGrid>
              <a:tr h="187238">
                <a:tc rowSpan="2" gridSpan="2">
                  <a:txBody>
                    <a:bodyPr/>
                    <a:lstStyle/>
                    <a:p>
                      <a:pPr algn="ctr"/>
                      <a:r>
                        <a:rPr kumimoji="1" lang="ja-JP" altLang="en-US" sz="1100" dirty="0" smtClean="0"/>
                        <a:t>施設</a:t>
                      </a:r>
                      <a:endParaRPr kumimoji="1" lang="ja-JP" altLang="en-US" sz="1100" dirty="0"/>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rowSpan="2" hMerge="1">
                  <a:txBody>
                    <a:bodyPr/>
                    <a:lstStyle/>
                    <a:p>
                      <a:endParaRPr kumimoji="1" lang="ja-JP" altLang="en-US"/>
                    </a:p>
                  </a:txBody>
                  <a:tcPr/>
                </a:tc>
                <a:tc gridSpan="5">
                  <a:txBody>
                    <a:bodyPr/>
                    <a:lstStyle/>
                    <a:p>
                      <a:pPr algn="ctr"/>
                      <a:r>
                        <a:rPr kumimoji="1" lang="ja-JP" altLang="en-US" sz="1200" dirty="0" smtClean="0"/>
                        <a:t>主なサービス向上の取組み</a:t>
                      </a:r>
                      <a:endParaRPr kumimoji="1" lang="ja-JP" altLang="en-US"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endParaRPr kumimoji="1" lang="ja-JP" altLang="en-US" sz="1100" dirty="0"/>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4182">
                <a:tc gridSpan="2" vMerge="1">
                  <a:txBody>
                    <a:bodyPr/>
                    <a:lstStyle/>
                    <a:p>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vMerge="1">
                  <a:txBody>
                    <a:bodyPr/>
                    <a:lstStyle/>
                    <a:p>
                      <a:endParaRPr kumimoji="1" lang="ja-JP" altLang="en-US"/>
                    </a:p>
                  </a:txBody>
                  <a:tcPr/>
                </a:tc>
                <a:tc>
                  <a:txBody>
                    <a:bodyPr/>
                    <a:lstStyle/>
                    <a:p>
                      <a:pPr algn="ctr"/>
                      <a:r>
                        <a:rPr kumimoji="1" lang="ja-JP" altLang="en-US" sz="1100" dirty="0" smtClean="0">
                          <a:solidFill>
                            <a:schemeClr val="tx1"/>
                          </a:solidFill>
                        </a:rPr>
                        <a:t>ＩＣＴ改善</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施設改修</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spc="-150" dirty="0" smtClean="0">
                          <a:solidFill>
                            <a:schemeClr val="tx1"/>
                          </a:solidFill>
                        </a:rPr>
                        <a:t>時間延長・時間帯改善</a:t>
                      </a:r>
                      <a:endParaRPr kumimoji="1" lang="ja-JP" altLang="en-US" sz="1100" spc="-15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サービス改善</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100" dirty="0" smtClean="0">
                          <a:solidFill>
                            <a:schemeClr val="tx1"/>
                          </a:solidFill>
                        </a:rPr>
                        <a:t>その他</a:t>
                      </a:r>
                      <a:endParaRPr kumimoji="1" lang="ja-JP" altLang="en-US" sz="1100" dirty="0">
                        <a:solidFill>
                          <a:schemeClr val="tx1"/>
                        </a:solidFill>
                      </a:endParaRPr>
                    </a:p>
                  </a:txBody>
                  <a:tcP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382584">
                <a:tc>
                  <a:txBody>
                    <a:bodyPr/>
                    <a:lstStyle/>
                    <a:p>
                      <a:r>
                        <a:rPr kumimoji="1" lang="en-US" altLang="ja-JP" sz="1100" dirty="0" smtClean="0">
                          <a:solidFill>
                            <a:schemeClr val="tx1"/>
                          </a:solidFill>
                        </a:rPr>
                        <a:t>52</a:t>
                      </a:r>
                      <a:endParaRPr kumimoji="1" lang="ja-JP" altLang="en-US" sz="11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大阪国際平和センター</a:t>
                      </a: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algn="l" fontAlgn="ctr"/>
                      <a:r>
                        <a:rPr lang="ja-JP" altLang="en-US" sz="1100" b="0" i="0" u="none" strike="noStrike" dirty="0" smtClean="0">
                          <a:solidFill>
                            <a:srgbClr val="000000"/>
                          </a:solidFill>
                          <a:effectLst/>
                          <a:latin typeface="ＭＳ Ｐゴシック"/>
                        </a:rPr>
                        <a:t>・ブログ設置、貸出資料の画像掲載などホームページの充実（</a:t>
                      </a:r>
                      <a:r>
                        <a:rPr lang="en-US" altLang="ja-JP" sz="1100" b="0" i="0" u="none" strike="noStrike" dirty="0" smtClean="0">
                          <a:solidFill>
                            <a:srgbClr val="000000"/>
                          </a:solidFill>
                          <a:effectLst/>
                          <a:latin typeface="ＭＳ Ｐゴシック"/>
                        </a:rPr>
                        <a:t>201</a:t>
                      </a:r>
                      <a:r>
                        <a:rPr lang="ja-JP" altLang="en-US" sz="1100" b="0" i="0" u="none" strike="noStrike" dirty="0" smtClean="0">
                          <a:solidFill>
                            <a:srgbClr val="000000"/>
                          </a:solidFill>
                          <a:effectLst/>
                          <a:latin typeface="ＭＳ Ｐゴシック"/>
                        </a:rPr>
                        <a:t>年～）</a:t>
                      </a: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1991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3</a:t>
                      </a:r>
                      <a:r>
                        <a:rPr lang="ja-JP" altLang="en-US" sz="1100" b="0" i="0" u="none" strike="noStrike" dirty="0" smtClean="0">
                          <a:solidFill>
                            <a:srgbClr val="000000"/>
                          </a:solidFill>
                          <a:effectLst/>
                          <a:latin typeface="ＭＳ Ｐゴシック"/>
                        </a:rPr>
                        <a:t>月の開館以来初めての抜本的な展示リニューアルを実施（</a:t>
                      </a:r>
                      <a:r>
                        <a:rPr lang="en-US" altLang="ja-JP" sz="1100" b="0" i="0" u="none" strike="noStrike" dirty="0" smtClean="0">
                          <a:solidFill>
                            <a:srgbClr val="000000"/>
                          </a:solidFill>
                          <a:effectLst/>
                          <a:latin typeface="ＭＳ Ｐゴシック"/>
                        </a:rPr>
                        <a:t>2015</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4</a:t>
                      </a:r>
                      <a:r>
                        <a:rPr lang="ja-JP" altLang="en-US" sz="1100" b="0" i="0" u="none" strike="noStrike" dirty="0" smtClean="0">
                          <a:solidFill>
                            <a:srgbClr val="000000"/>
                          </a:solidFill>
                          <a:effectLst/>
                          <a:latin typeface="ＭＳ Ｐゴシック"/>
                        </a:rPr>
                        <a:t>月リニューアルオープン予定）</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・広報ﾂｰﾙの刷新・充実</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メールマガジンを活用した情報発信</a:t>
                      </a:r>
                      <a:endParaRPr lang="en-US" altLang="ja-JP" sz="1100" b="0" i="0" u="none" strike="noStrike" dirty="0" smtClean="0">
                        <a:solidFill>
                          <a:srgbClr val="000000"/>
                        </a:solidFill>
                        <a:effectLst/>
                        <a:latin typeface="ＭＳ Ｐゴシック"/>
                      </a:endParaRPr>
                    </a:p>
                    <a:p>
                      <a:pPr marL="85725" indent="0" algn="l" fontAlgn="ctr"/>
                      <a:r>
                        <a:rPr lang="ja-JP" altLang="en-US" sz="1100" b="0" i="0" u="none" strike="noStrike" dirty="0" smtClean="0">
                          <a:solidFill>
                            <a:srgbClr val="000000"/>
                          </a:solidFill>
                          <a:effectLst/>
                          <a:latin typeface="ＭＳ Ｐゴシック"/>
                        </a:rPr>
                        <a:t>例）府、日英メールマガジン（府国際課）、大阪市、大阪国際交流センター、まいど子でもカード、こころの再生通信、人権あらかると等）（</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ＭＳ Ｐゴシック"/>
                        </a:rPr>
                        <a:t>・ﾆｰｽﾞを見据えた物販の実施</a:t>
                      </a:r>
                      <a:endParaRPr lang="en-US" altLang="ja-JP" sz="1100" b="0" i="0" u="none" strike="noStrike" dirty="0" smtClean="0">
                        <a:solidFill>
                          <a:schemeClr val="tx1"/>
                        </a:solidFill>
                        <a:effectLst/>
                        <a:latin typeface="ＭＳ Ｐゴシック"/>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売店の品揃えの充実（大阪空襲写真集、絵はがきセット、絵本（昭和の子どもたち））（</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地下鉄（</a:t>
                      </a:r>
                      <a:r>
                        <a:rPr lang="en-US" altLang="ja-JP" sz="1100" b="0" i="0" u="none" strike="noStrike" dirty="0" smtClean="0">
                          <a:solidFill>
                            <a:srgbClr val="000000"/>
                          </a:solidFill>
                          <a:effectLst/>
                          <a:latin typeface="ＭＳ Ｐゴシック"/>
                        </a:rPr>
                        <a:t>5</a:t>
                      </a:r>
                      <a:r>
                        <a:rPr lang="ja-JP" altLang="en-US" sz="1100" b="0" i="0" u="none" strike="noStrike" dirty="0" smtClean="0">
                          <a:solidFill>
                            <a:srgbClr val="000000"/>
                          </a:solidFill>
                          <a:effectLst/>
                          <a:latin typeface="ＭＳ Ｐゴシック"/>
                        </a:rPr>
                        <a:t>駅）構内に専用掲示ブース設置、府パスポートセンター内掲示ブースの活用（</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年～）等</a:t>
                      </a:r>
                    </a:p>
                    <a:p>
                      <a:pPr marL="85725"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各種ｲﾍﾞﾝﾄ出前展示（</a:t>
                      </a:r>
                      <a:r>
                        <a:rPr lang="en-US" altLang="ja-JP" sz="1100" b="0" i="0" u="none" strike="noStrike" dirty="0" smtClean="0">
                          <a:solidFill>
                            <a:srgbClr val="000000"/>
                          </a:solidFill>
                          <a:effectLst/>
                          <a:latin typeface="ＭＳ Ｐゴシック"/>
                        </a:rPr>
                        <a:t>2010</a:t>
                      </a:r>
                      <a:r>
                        <a:rPr lang="ja-JP" altLang="en-US" sz="1100" b="0" i="0" u="none" strike="noStrike" dirty="0" smtClean="0">
                          <a:solidFill>
                            <a:srgbClr val="000000"/>
                          </a:solidFill>
                          <a:effectLst/>
                          <a:latin typeface="ＭＳ Ｐゴシック"/>
                        </a:rPr>
                        <a:t>年～）</a:t>
                      </a:r>
                      <a:endParaRPr lang="en-US" altLang="ja-JP" sz="1100" b="0" i="0" u="none" strike="noStrike" dirty="0" smtClean="0">
                        <a:solidFill>
                          <a:srgbClr val="000000"/>
                        </a:solidFill>
                        <a:effectLst/>
                        <a:latin typeface="ＭＳ Ｐゴシック"/>
                      </a:endParaRPr>
                    </a:p>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83256">
                <a:tc>
                  <a:txBody>
                    <a:bodyPr/>
                    <a:lstStyle/>
                    <a:p>
                      <a:r>
                        <a:rPr kumimoji="1" lang="en-US" altLang="ja-JP" sz="1100" dirty="0" smtClean="0"/>
                        <a:t>53</a:t>
                      </a:r>
                      <a:endParaRPr kumimoji="1" lang="ja-JP" altLang="en-US" sz="11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日本民家集落博物館</a:t>
                      </a:r>
                      <a:endPar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endPar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・ﾎｰﾑﾍﾟｰｼﾞの情報発信を強化</a:t>
                      </a:r>
                      <a:endParaRPr lang="en-US" altLang="ja-JP" sz="1100" b="0" i="0" u="none" strike="noStrike" dirty="0" smtClean="0">
                        <a:solidFill>
                          <a:srgbClr val="000000"/>
                        </a:solidFill>
                        <a:effectLst/>
                        <a:latin typeface="ＭＳ Ｐゴシック"/>
                      </a:endParaRPr>
                    </a:p>
                    <a:p>
                      <a:pPr marL="85725"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t>-</a:t>
                      </a:r>
                      <a:r>
                        <a:rPr lang="ja-JP" altLang="en-US" sz="1100" b="0" i="0" u="none" strike="noStrike" dirty="0" smtClean="0">
                          <a:solidFill>
                            <a:srgbClr val="000000"/>
                          </a:solidFill>
                          <a:effectLst/>
                          <a:latin typeface="ＭＳ Ｐゴシック"/>
                        </a:rPr>
                        <a:t>行事案内の充実（</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endParaRPr kumimoji="1" lang="ja-JP" altLang="en-US" sz="1100" dirty="0"/>
                    </a:p>
                  </a:txBody>
                  <a:tcPr marL="36000" marR="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・公園入口及び博物館玄関に行事案内版の設置（</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0</a:t>
                      </a:r>
                      <a:r>
                        <a:rPr lang="ja-JP" altLang="en-US" sz="1100" b="0" i="0" u="none" strike="noStrike" dirty="0" smtClean="0">
                          <a:solidFill>
                            <a:srgbClr val="000000"/>
                          </a:solidFill>
                          <a:effectLst/>
                          <a:latin typeface="ＭＳ Ｐゴシック"/>
                        </a:rPr>
                        <a:t>～）</a:t>
                      </a:r>
                      <a:endParaRPr lang="en-US" altLang="ja-JP" sz="1100" b="0" i="0" u="none" strike="noStrike" dirty="0" smtClean="0">
                        <a:solidFill>
                          <a:srgbClr val="000000"/>
                        </a:solidFill>
                        <a:effectLst/>
                        <a:latin typeface="ＭＳ Ｐゴシック"/>
                      </a:endParaRPr>
                    </a:p>
                    <a:p>
                      <a:pPr algn="l" fontAlgn="ctr"/>
                      <a:r>
                        <a:rPr lang="ja-JP" altLang="en-US" sz="1100" b="0" i="0" u="none" strike="noStrike" dirty="0" smtClean="0">
                          <a:solidFill>
                            <a:srgbClr val="000000"/>
                          </a:solidFill>
                          <a:effectLst/>
                          <a:latin typeface="ＭＳ Ｐゴシック"/>
                        </a:rPr>
                        <a:t>・展示再開の要望が多かった「堺の風車」を修復。展示（</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3</a:t>
                      </a:r>
                      <a:r>
                        <a:rPr lang="ja-JP" altLang="en-US" sz="1100" b="0" i="0" u="none" strike="noStrike" dirty="0" smtClean="0">
                          <a:solidFill>
                            <a:srgbClr val="000000"/>
                          </a:solidFill>
                          <a:effectLst/>
                          <a:latin typeface="ＭＳ Ｐゴシック"/>
                        </a:rPr>
                        <a:t>月～展示再開）</a:t>
                      </a:r>
                      <a:endParaRPr lang="en-US" altLang="ja-JP" sz="1100" b="0" i="0" u="none" strike="noStrike" dirty="0" smtClean="0">
                        <a:solidFill>
                          <a:srgbClr val="000000"/>
                        </a:solidFill>
                        <a:effectLst/>
                        <a:latin typeface="ＭＳ Ｐゴシック"/>
                      </a:endParaRPr>
                    </a:p>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ct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観月会</a:t>
                      </a: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の夜間開館</a:t>
                      </a:r>
                      <a:r>
                        <a:rPr lang="en-US" altLang="ja-JP" sz="1100" b="0" i="0" u="none" strike="noStrike" dirty="0" smtClean="0">
                          <a:solidFill>
                            <a:srgbClr val="000000"/>
                          </a:solidFill>
                          <a:effectLst/>
                          <a:latin typeface="ＭＳ Ｐゴシック"/>
                        </a:rPr>
                        <a:t>(18-20</a:t>
                      </a:r>
                      <a:r>
                        <a:rPr lang="ja-JP" altLang="en-US" sz="1100" b="0" i="0" u="none" strike="noStrike" dirty="0" smtClean="0">
                          <a:solidFill>
                            <a:srgbClr val="000000"/>
                          </a:solidFill>
                          <a:effectLst/>
                          <a:latin typeface="ＭＳ Ｐゴシック"/>
                        </a:rPr>
                        <a:t>時</a:t>
                      </a: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2009</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9</a:t>
                      </a:r>
                      <a:r>
                        <a:rPr lang="ja-JP" altLang="en-US" sz="1100" b="0" i="0" u="none" strike="noStrike" dirty="0" smtClean="0">
                          <a:solidFill>
                            <a:srgbClr val="000000"/>
                          </a:solidFill>
                          <a:effectLst/>
                          <a:latin typeface="ＭＳ Ｐゴシック"/>
                        </a:rPr>
                        <a:t>月）</a:t>
                      </a:r>
                    </a:p>
                    <a:p>
                      <a:pPr algn="l" fontAlgn="ct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朗読とチェロの夕べ</a:t>
                      </a: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の夜間開館</a:t>
                      </a:r>
                      <a:r>
                        <a:rPr lang="en-US" altLang="ja-JP" sz="1100" b="0" i="0" u="none" strike="noStrike" dirty="0" smtClean="0">
                          <a:solidFill>
                            <a:srgbClr val="000000"/>
                          </a:solidFill>
                          <a:effectLst/>
                          <a:latin typeface="ＭＳ Ｐゴシック"/>
                        </a:rPr>
                        <a:t>(17-19</a:t>
                      </a:r>
                      <a:r>
                        <a:rPr lang="ja-JP" altLang="en-US" sz="1100" b="0" i="0" u="none" strike="noStrike" dirty="0" smtClean="0">
                          <a:solidFill>
                            <a:srgbClr val="000000"/>
                          </a:solidFill>
                          <a:effectLst/>
                          <a:latin typeface="ＭＳ Ｐゴシック"/>
                        </a:rPr>
                        <a:t>時</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9</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p>
                    <a:p>
                      <a:endParaRPr kumimoji="1" lang="ja-JP" altLang="en-US" sz="1100" dirty="0"/>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ＭＳ Ｐゴシック"/>
                        </a:rPr>
                        <a:t>・</a:t>
                      </a:r>
                      <a:r>
                        <a:rPr kumimoji="1" lang="ja-JP" altLang="en-US" sz="1100" dirty="0" smtClean="0"/>
                        <a:t>ニーズを踏まえた新たなサービス・柔軟な対応</a:t>
                      </a:r>
                      <a:endParaRPr kumimoji="1" lang="en-US" altLang="ja-JP" sz="1100" dirty="0" smtClean="0"/>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市民オープンイベント主催者に対する割引券の発行（</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8</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春の敬老の日（</a:t>
                      </a:r>
                      <a:r>
                        <a:rPr lang="en-US" altLang="ja-JP" sz="1100" b="0" i="0" u="none" strike="noStrike" dirty="0" smtClean="0">
                          <a:solidFill>
                            <a:srgbClr val="000000"/>
                          </a:solidFill>
                          <a:effectLst/>
                          <a:latin typeface="ＭＳ Ｐゴシック"/>
                        </a:rPr>
                        <a:t>3/15</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17</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65</a:t>
                      </a:r>
                      <a:r>
                        <a:rPr lang="ja-JP" altLang="en-US" sz="1100" b="0" i="0" u="none" strike="noStrike" dirty="0" smtClean="0">
                          <a:solidFill>
                            <a:srgbClr val="000000"/>
                          </a:solidFill>
                          <a:effectLst/>
                          <a:latin typeface="ＭＳ Ｐゴシック"/>
                        </a:rPr>
                        <a:t>歳以上半額（</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3</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文楽ミニ公演：高校生以下無料</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7</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わくわくワークまつり：一般半額、高校生以下無料（</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10</a:t>
                      </a:r>
                      <a:r>
                        <a:rPr lang="ja-JP" altLang="en-US" sz="1100" b="0" i="0" u="none" strike="noStrike" dirty="0" smtClean="0">
                          <a:solidFill>
                            <a:srgbClr val="000000"/>
                          </a:solidFill>
                          <a:effectLst/>
                          <a:latin typeface="ＭＳ Ｐゴシック"/>
                        </a:rPr>
                        <a:t>月実施済み）</a:t>
                      </a: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・ニーズを踏まえた新たなｲﾍﾞﾝﾄ・ﾌﾟﾗﾝの企画、実施</a:t>
                      </a:r>
                      <a:endParaRPr kumimoji="1" lang="en-US" altLang="ja-JP" sz="1100" dirty="0" smtClean="0">
                        <a:solidFill>
                          <a:schemeClr val="tx1"/>
                        </a:solidFill>
                      </a:endParaRP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豊中市美術協会との共催による</a:t>
                      </a: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文化芸術祭</a:t>
                      </a: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a:t>
                      </a:r>
                      <a:r>
                        <a:rPr lang="en-US" altLang="ja-JP" sz="1100" b="0" i="0" u="none" strike="noStrike" dirty="0" smtClean="0">
                          <a:solidFill>
                            <a:srgbClr val="000000"/>
                          </a:solidFill>
                          <a:effectLst/>
                          <a:latin typeface="ＭＳ Ｐゴシック"/>
                        </a:rPr>
                        <a:t>2011</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2012</a:t>
                      </a:r>
                      <a:r>
                        <a:rPr lang="ja-JP" altLang="en-US" sz="1100" b="0" i="0" u="none" strike="noStrike" dirty="0" smtClean="0">
                          <a:solidFill>
                            <a:srgbClr val="000000"/>
                          </a:solidFill>
                          <a:effectLst/>
                          <a:latin typeface="ＭＳ Ｐゴシック"/>
                        </a:rPr>
                        <a:t>年）</a:t>
                      </a: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文楽協会との共催による「文楽ミニ公演」</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7</a:t>
                      </a:r>
                      <a:r>
                        <a:rPr lang="ja-JP" altLang="en-US" sz="1100" b="0" i="0" u="none" strike="noStrike" dirty="0" smtClean="0">
                          <a:solidFill>
                            <a:srgbClr val="000000"/>
                          </a:solidFill>
                          <a:effectLst/>
                          <a:latin typeface="ＭＳ Ｐゴシック"/>
                        </a:rPr>
                        <a:t>月</a:t>
                      </a:r>
                      <a:r>
                        <a:rPr lang="en-US" altLang="ja-JP" sz="1100" b="0" i="0" u="none" strike="noStrike" dirty="0" smtClean="0">
                          <a:solidFill>
                            <a:srgbClr val="000000"/>
                          </a:solidFill>
                          <a:effectLst/>
                          <a:latin typeface="ＭＳ Ｐゴシック"/>
                        </a:rPr>
                        <a:t>)</a:t>
                      </a:r>
                    </a:p>
                    <a:p>
                      <a:pPr marL="85725" indent="0" algn="l" fontAlgn="ctr"/>
                      <a:r>
                        <a:rPr lang="en-US" altLang="ja-JP" sz="1100" b="0" i="0" u="none" strike="noStrike" dirty="0" smtClean="0">
                          <a:solidFill>
                            <a:srgbClr val="000000"/>
                          </a:solidFill>
                          <a:effectLst/>
                          <a:latin typeface="ＭＳ Ｐゴシック"/>
                        </a:rPr>
                        <a:t>-</a:t>
                      </a:r>
                      <a:r>
                        <a:rPr lang="ja-JP" altLang="en-US" sz="1100" b="0" i="0" u="none" strike="noStrike" dirty="0" smtClean="0">
                          <a:solidFill>
                            <a:srgbClr val="000000"/>
                          </a:solidFill>
                          <a:effectLst/>
                          <a:latin typeface="ＭＳ Ｐゴシック"/>
                        </a:rPr>
                        <a:t>地元保存会を招致しての「椎葉神楽」公演の開催（</a:t>
                      </a:r>
                      <a:r>
                        <a:rPr lang="en-US" altLang="ja-JP" sz="1100" b="0" i="0" u="none" strike="noStrike" dirty="0" smtClean="0">
                          <a:solidFill>
                            <a:srgbClr val="000000"/>
                          </a:solidFill>
                          <a:effectLst/>
                          <a:latin typeface="ＭＳ Ｐゴシック"/>
                        </a:rPr>
                        <a:t>2013</a:t>
                      </a:r>
                      <a:r>
                        <a:rPr lang="ja-JP" altLang="en-US" sz="1100" b="0" i="0" u="none" strike="noStrike" dirty="0" smtClean="0">
                          <a:solidFill>
                            <a:srgbClr val="000000"/>
                          </a:solidFill>
                          <a:effectLst/>
                          <a:latin typeface="ＭＳ Ｐゴシック"/>
                        </a:rPr>
                        <a:t>年</a:t>
                      </a:r>
                      <a:r>
                        <a:rPr lang="en-US" altLang="ja-JP" sz="1100" b="0" i="0" u="none" strike="noStrike" dirty="0" smtClean="0">
                          <a:solidFill>
                            <a:srgbClr val="000000"/>
                          </a:solidFill>
                          <a:effectLst/>
                          <a:latin typeface="ＭＳ Ｐゴシック"/>
                        </a:rPr>
                        <a:t>11</a:t>
                      </a:r>
                      <a:r>
                        <a:rPr lang="ja-JP" altLang="en-US" sz="1100" b="0" i="0" u="none" strike="noStrike" dirty="0" smtClean="0">
                          <a:solidFill>
                            <a:srgbClr val="000000"/>
                          </a:solidFill>
                          <a:effectLst/>
                          <a:latin typeface="ＭＳ Ｐゴシック"/>
                        </a:rPr>
                        <a:t>月）</a:t>
                      </a:r>
                      <a:endParaRPr lang="en-US" altLang="ja-JP" sz="1100" b="0" i="0" u="none" strike="noStrike" dirty="0" smtClean="0">
                        <a:solidFill>
                          <a:srgbClr val="000000"/>
                        </a:solidFill>
                        <a:effectLst/>
                        <a:latin typeface="ＭＳ Ｐゴシック"/>
                      </a:endParaRPr>
                    </a:p>
                  </a:txBody>
                  <a:tcPr marL="36000" marR="36000">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a:xfrm>
            <a:off x="107504" y="14661"/>
            <a:ext cx="5760640" cy="34605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u="sng" dirty="0" smtClean="0">
                <a:latin typeface="ＭＳ Ｐゴシック" panose="020B0600070205080204" pitchFamily="50" charset="-128"/>
                <a:ea typeface="ＭＳ Ｐゴシック" panose="020B0600070205080204" pitchFamily="50" charset="-128"/>
              </a:rPr>
              <a:t>■公の施設等のサービス改善の取組（予定を含む）</a:t>
            </a:r>
            <a:endParaRPr lang="ja-JP" altLang="en-US" sz="1600" u="sng"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50</a:t>
            </a:fld>
            <a:endParaRPr kumimoji="1" lang="ja-JP" altLang="en-US" dirty="0"/>
          </a:p>
        </p:txBody>
      </p:sp>
    </p:spTree>
    <p:extLst>
      <p:ext uri="{BB962C8B-B14F-4D97-AF65-F5344CB8AC3E}">
        <p14:creationId xmlns:p14="http://schemas.microsoft.com/office/powerpoint/2010/main" val="2943511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51</a:t>
            </a:fld>
            <a:endParaRPr kumimoji="1" lang="ja-JP" altLang="en-US" dirty="0"/>
          </a:p>
        </p:txBody>
      </p:sp>
      <p:sp>
        <p:nvSpPr>
          <p:cNvPr id="7" name="テキスト ボックス 6"/>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６．（１６）</a:t>
            </a:r>
            <a:endParaRPr lang="en-US" altLang="ja-JP" sz="1600" u="sng" dirty="0" smtClean="0"/>
          </a:p>
        </p:txBody>
      </p:sp>
      <p:sp>
        <p:nvSpPr>
          <p:cNvPr id="8" name="テキスト ボックス 7"/>
          <p:cNvSpPr txBox="1"/>
          <p:nvPr/>
        </p:nvSpPr>
        <p:spPr>
          <a:xfrm>
            <a:off x="-14684" y="0"/>
            <a:ext cx="746700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Ⅱ</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（２）市町村への権限移譲</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950324610"/>
              </p:ext>
            </p:extLst>
          </p:nvPr>
        </p:nvGraphicFramePr>
        <p:xfrm>
          <a:off x="251520" y="476672"/>
          <a:ext cx="8712968" cy="5112568"/>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4741728">
                <a:tc>
                  <a:txBody>
                    <a:bodyPr/>
                    <a:lstStyle/>
                    <a:p>
                      <a:pPr marL="0" indent="0"/>
                      <a:r>
                        <a:rPr kumimoji="1" lang="ja-JP" altLang="en-US" sz="1400" dirty="0" smtClean="0"/>
                        <a:t>　市町村が身近な行政サービスを総合的に担うため、基礎自治体の充実・強化を図る。</a:t>
                      </a:r>
                    </a:p>
                    <a:p>
                      <a:endParaRPr kumimoji="1" lang="ja-JP" altLang="en-US" sz="1400"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　市町村が、地域の実情に応じて自らの責任と判断で、住民に身近なサービスを提供することが、基礎自治体の充実・強化につながる。</a:t>
                      </a:r>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　事務処理特例制度を活用し、</a:t>
                      </a:r>
                      <a:r>
                        <a:rPr kumimoji="1" lang="en-US" altLang="ja-JP" sz="1400" dirty="0" smtClean="0"/>
                        <a:t>2010</a:t>
                      </a:r>
                      <a:r>
                        <a:rPr kumimoji="1" lang="ja-JP" altLang="en-US" sz="1400" dirty="0" smtClean="0"/>
                        <a:t>年度から、全市町村（政令市を除く）に特例市の権限及び国の一次勧告事務を中心とした「特例市並みの権限移譲」を推進。</a:t>
                      </a:r>
                    </a:p>
                    <a:p>
                      <a:pPr marL="92075" indent="-92075"/>
                      <a:endParaRPr kumimoji="1" lang="ja-JP" altLang="en-US" sz="1400" dirty="0" smtClean="0"/>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　事務・権限の移譲により、基礎自治体の充実・強化が</a:t>
                      </a:r>
                      <a:r>
                        <a:rPr kumimoji="1" lang="ja-JP" altLang="en-US" sz="1400" dirty="0" smtClean="0">
                          <a:solidFill>
                            <a:schemeClr val="tx1"/>
                          </a:solidFill>
                        </a:rPr>
                        <a:t>図られた。</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「特例市並みの権限移譲」の実施状況</a:t>
                      </a:r>
                      <a:endParaRPr kumimoji="1" lang="en-US" altLang="ja-JP" sz="1400" dirty="0" smtClean="0">
                        <a:solidFill>
                          <a:schemeClr val="tx1"/>
                        </a:solidFill>
                      </a:endParaRPr>
                    </a:p>
                    <a:p>
                      <a:r>
                        <a:rPr kumimoji="1" lang="ja-JP" altLang="en-US" sz="1400" dirty="0" smtClean="0">
                          <a:solidFill>
                            <a:schemeClr val="tx1"/>
                          </a:solidFill>
                        </a:rPr>
                        <a:t>・ </a:t>
                      </a:r>
                      <a:r>
                        <a:rPr kumimoji="1" lang="en-US" altLang="ja-JP" sz="1400" dirty="0" smtClean="0">
                          <a:solidFill>
                            <a:schemeClr val="tx1"/>
                          </a:solidFill>
                        </a:rPr>
                        <a:t>779</a:t>
                      </a:r>
                      <a:r>
                        <a:rPr kumimoji="1" lang="ja-JP" altLang="en-US" sz="1400" dirty="0" smtClean="0">
                          <a:solidFill>
                            <a:schemeClr val="tx1"/>
                          </a:solidFill>
                        </a:rPr>
                        <a:t>条項</a:t>
                      </a:r>
                      <a:endParaRPr kumimoji="1" lang="en-US" altLang="ja-JP" sz="1400" dirty="0" smtClean="0">
                        <a:solidFill>
                          <a:schemeClr val="tx1"/>
                        </a:solidFill>
                      </a:endParaRPr>
                    </a:p>
                    <a:p>
                      <a:r>
                        <a:rPr kumimoji="1" lang="ja-JP" altLang="en-US" sz="1400" dirty="0" smtClean="0">
                          <a:solidFill>
                            <a:schemeClr val="tx1"/>
                          </a:solidFill>
                        </a:rPr>
                        <a:t>　</a:t>
                      </a:r>
                      <a:r>
                        <a:rPr kumimoji="1" lang="en-US" altLang="ja-JP" sz="1400" dirty="0" smtClean="0">
                          <a:solidFill>
                            <a:schemeClr val="tx1"/>
                          </a:solidFill>
                        </a:rPr>
                        <a:t>【</a:t>
                      </a:r>
                      <a:r>
                        <a:rPr kumimoji="1" lang="ja-JP" altLang="en-US" sz="1400" dirty="0" smtClean="0">
                          <a:solidFill>
                            <a:schemeClr val="tx1"/>
                          </a:solidFill>
                        </a:rPr>
                        <a:t>全国</a:t>
                      </a:r>
                      <a:r>
                        <a:rPr kumimoji="1" lang="en-US" altLang="ja-JP" sz="1400" dirty="0" smtClean="0">
                          <a:solidFill>
                            <a:schemeClr val="tx1"/>
                          </a:solidFill>
                        </a:rPr>
                        <a:t>15</a:t>
                      </a:r>
                      <a:r>
                        <a:rPr kumimoji="1" lang="ja-JP" altLang="en-US" sz="1400" dirty="0" smtClean="0">
                          <a:solidFill>
                            <a:schemeClr val="tx1"/>
                          </a:solidFill>
                        </a:rPr>
                        <a:t>位（</a:t>
                      </a:r>
                      <a:r>
                        <a:rPr kumimoji="1" lang="en-US" altLang="ja-JP" sz="1400" dirty="0" smtClean="0">
                          <a:solidFill>
                            <a:schemeClr val="tx1"/>
                          </a:solidFill>
                        </a:rPr>
                        <a:t>2009</a:t>
                      </a:r>
                      <a:r>
                        <a:rPr kumimoji="1" lang="ja-JP" altLang="en-US" sz="1400" dirty="0" smtClean="0">
                          <a:solidFill>
                            <a:schemeClr val="tx1"/>
                          </a:solidFill>
                        </a:rPr>
                        <a:t>年</a:t>
                      </a:r>
                      <a:r>
                        <a:rPr kumimoji="1" lang="en-US" altLang="ja-JP" sz="1400" dirty="0" smtClean="0">
                          <a:solidFill>
                            <a:schemeClr val="tx1"/>
                          </a:solidFill>
                        </a:rPr>
                        <a:t>4</a:t>
                      </a:r>
                      <a:r>
                        <a:rPr kumimoji="1" lang="ja-JP" altLang="en-US" sz="1400" dirty="0" smtClean="0">
                          <a:solidFill>
                            <a:schemeClr val="tx1"/>
                          </a:solidFill>
                        </a:rPr>
                        <a:t>月</a:t>
                      </a:r>
                      <a:r>
                        <a:rPr kumimoji="1" lang="en-US" altLang="ja-JP" sz="1400" dirty="0" smtClean="0">
                          <a:solidFill>
                            <a:schemeClr val="tx1"/>
                          </a:solidFill>
                        </a:rPr>
                        <a:t>】</a:t>
                      </a:r>
                    </a:p>
                    <a:p>
                      <a:r>
                        <a:rPr kumimoji="1" lang="ja-JP" altLang="en-US" sz="1400" dirty="0" smtClean="0">
                          <a:solidFill>
                            <a:schemeClr val="tx1"/>
                          </a:solidFill>
                        </a:rPr>
                        <a:t>　→ </a:t>
                      </a:r>
                      <a:r>
                        <a:rPr kumimoji="1" lang="en-US" altLang="ja-JP" sz="1400" dirty="0" smtClean="0">
                          <a:solidFill>
                            <a:schemeClr val="tx1"/>
                          </a:solidFill>
                        </a:rPr>
                        <a:t>1,955</a:t>
                      </a:r>
                      <a:r>
                        <a:rPr kumimoji="1" lang="ja-JP" altLang="en-US" sz="1400" dirty="0" smtClean="0">
                          <a:solidFill>
                            <a:schemeClr val="tx1"/>
                          </a:solidFill>
                        </a:rPr>
                        <a:t>条項</a:t>
                      </a:r>
                      <a:endParaRPr kumimoji="1" lang="en-US" altLang="ja-JP" sz="1400" dirty="0" smtClean="0">
                        <a:solidFill>
                          <a:schemeClr val="tx1"/>
                        </a:solidFill>
                      </a:endParaRPr>
                    </a:p>
                    <a:p>
                      <a:r>
                        <a:rPr kumimoji="1" lang="ja-JP" altLang="en-US" sz="1400" dirty="0" smtClean="0">
                          <a:solidFill>
                            <a:schemeClr val="tx1"/>
                          </a:solidFill>
                        </a:rPr>
                        <a:t>　</a:t>
                      </a:r>
                      <a:r>
                        <a:rPr kumimoji="1" lang="en-US" altLang="ja-JP" sz="1400" dirty="0" smtClean="0">
                          <a:solidFill>
                            <a:schemeClr val="tx1"/>
                          </a:solidFill>
                        </a:rPr>
                        <a:t>【</a:t>
                      </a:r>
                      <a:r>
                        <a:rPr kumimoji="1" lang="ja-JP" altLang="en-US" sz="1400" dirty="0" smtClean="0">
                          <a:solidFill>
                            <a:schemeClr val="tx1"/>
                          </a:solidFill>
                        </a:rPr>
                        <a:t>全国</a:t>
                      </a:r>
                      <a:r>
                        <a:rPr kumimoji="1" lang="en-US" altLang="ja-JP" sz="1400" dirty="0" smtClean="0">
                          <a:solidFill>
                            <a:schemeClr val="tx1"/>
                          </a:solidFill>
                        </a:rPr>
                        <a:t>1</a:t>
                      </a:r>
                      <a:r>
                        <a:rPr kumimoji="1" lang="ja-JP" altLang="en-US" sz="1400" dirty="0" smtClean="0">
                          <a:solidFill>
                            <a:schemeClr val="tx1"/>
                          </a:solidFill>
                        </a:rPr>
                        <a:t>位（</a:t>
                      </a:r>
                      <a:r>
                        <a:rPr kumimoji="1" lang="en-US" altLang="ja-JP" sz="1400" dirty="0" smtClean="0">
                          <a:solidFill>
                            <a:schemeClr val="tx1"/>
                          </a:solidFill>
                        </a:rPr>
                        <a:t>2013</a:t>
                      </a:r>
                      <a:r>
                        <a:rPr kumimoji="1" lang="ja-JP" altLang="en-US" sz="1400" dirty="0" smtClean="0">
                          <a:solidFill>
                            <a:schemeClr val="tx1"/>
                          </a:solidFill>
                        </a:rPr>
                        <a:t>年</a:t>
                      </a:r>
                      <a:r>
                        <a:rPr kumimoji="1" lang="en-US" altLang="ja-JP" sz="1400" dirty="0" smtClean="0">
                          <a:solidFill>
                            <a:schemeClr val="tx1"/>
                          </a:solidFill>
                        </a:rPr>
                        <a:t>4</a:t>
                      </a:r>
                      <a:r>
                        <a:rPr kumimoji="1" lang="ja-JP" altLang="en-US" sz="1400" dirty="0" smtClean="0">
                          <a:solidFill>
                            <a:schemeClr val="tx1"/>
                          </a:solidFill>
                        </a:rPr>
                        <a:t>月</a:t>
                      </a:r>
                      <a:r>
                        <a:rPr kumimoji="1" lang="en-US" altLang="ja-JP" sz="1400" dirty="0" smtClean="0">
                          <a:solidFill>
                            <a:schemeClr val="tx1"/>
                          </a:solidFill>
                        </a:rPr>
                        <a:t>】</a:t>
                      </a:r>
                    </a:p>
                    <a:p>
                      <a:endParaRPr kumimoji="1" lang="en-US" altLang="ja-JP" sz="1400" dirty="0" smtClean="0">
                        <a:solidFill>
                          <a:schemeClr val="tx1"/>
                        </a:solidFill>
                      </a:endParaRPr>
                    </a:p>
                    <a:p>
                      <a:pPr marL="92075" indent="-92075"/>
                      <a:r>
                        <a:rPr kumimoji="1" lang="ja-JP" altLang="en-US" sz="1400" dirty="0" smtClean="0">
                          <a:solidFill>
                            <a:schemeClr val="tx1"/>
                          </a:solidFill>
                        </a:rPr>
                        <a:t>・府から提案した事務に対し、約８割が市町村に移譲された</a:t>
                      </a:r>
                      <a:endParaRPr kumimoji="1" lang="en-US" altLang="ja-JP" sz="1400" dirty="0" smtClean="0">
                        <a:solidFill>
                          <a:schemeClr val="tx1"/>
                        </a:solidFill>
                      </a:endParaRPr>
                    </a:p>
                    <a:p>
                      <a:pPr marL="92075" indent="-92075"/>
                      <a:endParaRPr kumimoji="1" lang="ja-JP" altLang="en-US" sz="1400" dirty="0" smtClean="0">
                        <a:solidFill>
                          <a:schemeClr val="tx1"/>
                        </a:solidFill>
                      </a:endParaRPr>
                    </a:p>
                    <a:p>
                      <a:pPr marL="92075" indent="-92075"/>
                      <a:r>
                        <a:rPr kumimoji="1" lang="ja-JP" altLang="en-US" sz="1400" dirty="0" smtClean="0">
                          <a:solidFill>
                            <a:schemeClr val="tx1"/>
                          </a:solidFill>
                        </a:rPr>
                        <a:t>　　また、市町村における権限移譲の受皿として、全国初の取組みである機関等（内部組織）の共同設置や教職員人事協議会が設置された。</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22119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0099" y="206800"/>
            <a:ext cx="7704856" cy="369332"/>
          </a:xfrm>
          <a:prstGeom prst="rect">
            <a:avLst/>
          </a:prstGeom>
          <a:noFill/>
        </p:spPr>
        <p:txBody>
          <a:bodyPr wrap="square" rtlCol="0">
            <a:spAutoFit/>
          </a:bodyPr>
          <a:lstStyle/>
          <a:p>
            <a:r>
              <a:rPr lang="ja-JP" altLang="en-US" dirty="0" smtClean="0"/>
              <a:t>■</a:t>
            </a:r>
            <a:r>
              <a:rPr lang="en-US" altLang="ja-JP" dirty="0" smtClean="0"/>
              <a:t>Outcome</a:t>
            </a:r>
            <a:r>
              <a:rPr lang="ja-JP" altLang="en-US" dirty="0" smtClean="0"/>
              <a:t>の整理</a:t>
            </a:r>
            <a:endParaRPr kumimoji="1" lang="ja-JP" altLang="en-US" dirty="0"/>
          </a:p>
        </p:txBody>
      </p:sp>
      <p:sp>
        <p:nvSpPr>
          <p:cNvPr id="3" name="テキスト ボックス 2"/>
          <p:cNvSpPr txBox="1"/>
          <p:nvPr/>
        </p:nvSpPr>
        <p:spPr>
          <a:xfrm>
            <a:off x="251520" y="548680"/>
            <a:ext cx="1944216" cy="369332"/>
          </a:xfrm>
          <a:prstGeom prst="rect">
            <a:avLst/>
          </a:prstGeom>
          <a:noFill/>
        </p:spPr>
        <p:txBody>
          <a:bodyPr wrap="square" rtlCol="0">
            <a:spAutoFit/>
          </a:bodyPr>
          <a:lstStyle/>
          <a:p>
            <a:pPr algn="ctr"/>
            <a:r>
              <a:rPr kumimoji="1" lang="ja-JP" altLang="en-US" u="sng" dirty="0" smtClean="0"/>
              <a:t>改革の対象項目</a:t>
            </a:r>
            <a:endParaRPr kumimoji="1" lang="ja-JP" altLang="en-US" u="sng" dirty="0"/>
          </a:p>
        </p:txBody>
      </p:sp>
      <p:sp>
        <p:nvSpPr>
          <p:cNvPr id="4" name="テキスト ボックス 3"/>
          <p:cNvSpPr txBox="1"/>
          <p:nvPr/>
        </p:nvSpPr>
        <p:spPr>
          <a:xfrm>
            <a:off x="2537756" y="551508"/>
            <a:ext cx="1944216" cy="369332"/>
          </a:xfrm>
          <a:prstGeom prst="rect">
            <a:avLst/>
          </a:prstGeom>
          <a:noFill/>
        </p:spPr>
        <p:txBody>
          <a:bodyPr wrap="square" rtlCol="0">
            <a:spAutoFit/>
          </a:bodyPr>
          <a:lstStyle/>
          <a:p>
            <a:pPr algn="ctr"/>
            <a:r>
              <a:rPr kumimoji="1" lang="en-US" altLang="ja-JP" u="sng" dirty="0" smtClean="0"/>
              <a:t>Before</a:t>
            </a:r>
            <a:endParaRPr kumimoji="1" lang="ja-JP" altLang="en-US" u="sng" dirty="0"/>
          </a:p>
        </p:txBody>
      </p:sp>
      <p:sp>
        <p:nvSpPr>
          <p:cNvPr id="5" name="テキスト ボックス 4"/>
          <p:cNvSpPr txBox="1"/>
          <p:nvPr/>
        </p:nvSpPr>
        <p:spPr>
          <a:xfrm>
            <a:off x="6012160" y="548680"/>
            <a:ext cx="1944216" cy="369332"/>
          </a:xfrm>
          <a:prstGeom prst="rect">
            <a:avLst/>
          </a:prstGeom>
          <a:noFill/>
        </p:spPr>
        <p:txBody>
          <a:bodyPr wrap="square" rtlCol="0">
            <a:spAutoFit/>
          </a:bodyPr>
          <a:lstStyle/>
          <a:p>
            <a:pPr algn="ctr"/>
            <a:r>
              <a:rPr kumimoji="1" lang="en-US" altLang="ja-JP" u="sng" dirty="0" smtClean="0"/>
              <a:t>After</a:t>
            </a:r>
            <a:endParaRPr kumimoji="1" lang="ja-JP" altLang="en-US" u="sng" dirty="0"/>
          </a:p>
        </p:txBody>
      </p:sp>
      <p:sp>
        <p:nvSpPr>
          <p:cNvPr id="6" name="テキスト ボックス 5"/>
          <p:cNvSpPr txBox="1"/>
          <p:nvPr/>
        </p:nvSpPr>
        <p:spPr>
          <a:xfrm>
            <a:off x="179512" y="936167"/>
            <a:ext cx="1800200" cy="938013"/>
          </a:xfrm>
          <a:prstGeom prst="rect">
            <a:avLst/>
          </a:prstGeom>
          <a:noFill/>
          <a:ln>
            <a:solidFill>
              <a:schemeClr val="bg1">
                <a:lumMod val="85000"/>
              </a:schemeClr>
            </a:solidFill>
          </a:ln>
        </p:spPr>
        <p:txBody>
          <a:bodyPr wrap="square" rtlCol="0" anchor="ctr">
            <a:noAutofit/>
          </a:bodyPr>
          <a:lstStyle/>
          <a:p>
            <a:r>
              <a:rPr kumimoji="1" lang="ja-JP" altLang="en-US" dirty="0" smtClean="0"/>
              <a:t>市町村への権限移譲の推進</a:t>
            </a:r>
            <a:endParaRPr kumimoji="1" lang="ja-JP" altLang="en-US" dirty="0"/>
          </a:p>
        </p:txBody>
      </p:sp>
      <p:sp>
        <p:nvSpPr>
          <p:cNvPr id="7" name="テキスト ボックス 6"/>
          <p:cNvSpPr txBox="1"/>
          <p:nvPr/>
        </p:nvSpPr>
        <p:spPr>
          <a:xfrm>
            <a:off x="2105708" y="936167"/>
            <a:ext cx="2376264" cy="938014"/>
          </a:xfrm>
          <a:prstGeom prst="rect">
            <a:avLst/>
          </a:prstGeom>
          <a:noFill/>
          <a:ln>
            <a:solidFill>
              <a:schemeClr val="bg1">
                <a:lumMod val="85000"/>
              </a:schemeClr>
            </a:solidFill>
          </a:ln>
        </p:spPr>
        <p:txBody>
          <a:bodyPr wrap="square" rtlCol="0" anchor="ctr">
            <a:noAutofit/>
          </a:bodyPr>
          <a:lstStyle/>
          <a:p>
            <a:r>
              <a:rPr lang="ja-JP" altLang="en-US" dirty="0" smtClean="0"/>
              <a:t>・市町村の発意によって権限移譲を推進</a:t>
            </a:r>
            <a:endParaRPr lang="ja-JP" altLang="en-US" dirty="0"/>
          </a:p>
        </p:txBody>
      </p:sp>
      <p:sp>
        <p:nvSpPr>
          <p:cNvPr id="8" name="テキスト ボックス 7"/>
          <p:cNvSpPr txBox="1"/>
          <p:nvPr/>
        </p:nvSpPr>
        <p:spPr>
          <a:xfrm>
            <a:off x="5004048" y="936167"/>
            <a:ext cx="4032448" cy="1988777"/>
          </a:xfrm>
          <a:prstGeom prst="rect">
            <a:avLst/>
          </a:prstGeom>
          <a:noFill/>
          <a:ln>
            <a:solidFill>
              <a:schemeClr val="bg1">
                <a:lumMod val="85000"/>
              </a:schemeClr>
            </a:solidFill>
          </a:ln>
        </p:spPr>
        <p:txBody>
          <a:bodyPr wrap="square" rtlCol="0">
            <a:noAutofit/>
          </a:bodyPr>
          <a:lstStyle/>
          <a:p>
            <a:pPr marL="88900" indent="-88900">
              <a:spcBef>
                <a:spcPts val="1200"/>
              </a:spcBef>
            </a:pPr>
            <a:r>
              <a:rPr lang="ja-JP" altLang="en-US" dirty="0"/>
              <a:t>・「大阪発“地方分権改革”ビジョン」に基づき、短期間に「特例市並みの権限</a:t>
            </a:r>
            <a:r>
              <a:rPr lang="ja-JP" altLang="en-US" dirty="0" smtClean="0"/>
              <a:t>移譲</a:t>
            </a:r>
            <a:r>
              <a:rPr lang="ja-JP" altLang="en-US" sz="1100" dirty="0" smtClean="0"/>
              <a:t>（</a:t>
            </a:r>
            <a:r>
              <a:rPr lang="en-US" altLang="ja-JP" sz="1100" dirty="0" smtClean="0"/>
              <a:t>※</a:t>
            </a:r>
            <a:r>
              <a:rPr lang="ja-JP" altLang="en-US" sz="1100" dirty="0" smtClean="0"/>
              <a:t>）</a:t>
            </a:r>
            <a:r>
              <a:rPr lang="ja-JP" altLang="en-US" dirty="0" smtClean="0"/>
              <a:t>」</a:t>
            </a:r>
            <a:r>
              <a:rPr lang="ja-JP" altLang="en-US" dirty="0"/>
              <a:t>を推進</a:t>
            </a:r>
          </a:p>
          <a:p>
            <a:pPr>
              <a:spcBef>
                <a:spcPts val="1200"/>
              </a:spcBef>
            </a:pPr>
            <a:r>
              <a:rPr lang="ja-JP" altLang="en-US" dirty="0"/>
              <a:t>・３か年の集中取組期間を設定</a:t>
            </a:r>
            <a:endParaRPr lang="en-US" altLang="ja-JP" dirty="0"/>
          </a:p>
          <a:p>
            <a:pPr>
              <a:spcBef>
                <a:spcPts val="1200"/>
              </a:spcBef>
            </a:pPr>
            <a:r>
              <a:rPr lang="ja-JP" altLang="en-US" dirty="0"/>
              <a:t>・府から市町村へ移譲事務を</a:t>
            </a:r>
            <a:r>
              <a:rPr lang="ja-JP" altLang="en-US" dirty="0" smtClean="0"/>
              <a:t>提案</a:t>
            </a:r>
            <a:endParaRPr lang="ja-JP" altLang="en-US" dirty="0"/>
          </a:p>
        </p:txBody>
      </p:sp>
      <p:sp>
        <p:nvSpPr>
          <p:cNvPr id="9" name="二等辺三角形 8"/>
          <p:cNvSpPr/>
          <p:nvPr/>
        </p:nvSpPr>
        <p:spPr>
          <a:xfrm rot="5400000">
            <a:off x="4223337" y="1295542"/>
            <a:ext cx="1011182" cy="2924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52</a:t>
            </a:fld>
            <a:endParaRPr kumimoji="1" lang="ja-JP" altLang="en-US" dirty="0"/>
          </a:p>
        </p:txBody>
      </p:sp>
      <p:sp>
        <p:nvSpPr>
          <p:cNvPr id="21" name="テキスト ボックス 20"/>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６．（１６）</a:t>
            </a:r>
            <a:endParaRPr lang="en-US" altLang="ja-JP" sz="1600" u="sng" dirty="0" smtClean="0"/>
          </a:p>
        </p:txBody>
      </p:sp>
      <p:sp>
        <p:nvSpPr>
          <p:cNvPr id="14" name="大かっこ 13"/>
          <p:cNvSpPr/>
          <p:nvPr/>
        </p:nvSpPr>
        <p:spPr>
          <a:xfrm>
            <a:off x="5086502" y="3284984"/>
            <a:ext cx="3867540" cy="1872208"/>
          </a:xfrm>
          <a:prstGeom prst="bracketPair">
            <a:avLst>
              <a:gd name="adj" fmla="val 2905"/>
            </a:avLst>
          </a:prstGeom>
          <a:solidFill>
            <a:schemeClr val="bg1"/>
          </a:solidFill>
          <a:ln w="12700">
            <a:solidFill>
              <a:schemeClr val="tx1">
                <a:lumMod val="95000"/>
                <a:lumOff val="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mj-ea"/>
                <a:ea typeface="+mj-ea"/>
              </a:rPr>
              <a:t>※</a:t>
            </a:r>
            <a:r>
              <a:rPr lang="ja-JP" altLang="en-US" sz="1400" dirty="0">
                <a:solidFill>
                  <a:schemeClr val="tx1"/>
                </a:solidFill>
                <a:latin typeface="+mj-ea"/>
                <a:ea typeface="+mj-ea"/>
              </a:rPr>
              <a:t>「特例市並みの権限移譲」について</a:t>
            </a:r>
          </a:p>
          <a:p>
            <a:endParaRPr lang="ja-JP" altLang="en-US" sz="1400" dirty="0">
              <a:solidFill>
                <a:schemeClr val="tx1"/>
              </a:solidFill>
              <a:latin typeface="+mj-ea"/>
              <a:ea typeface="+mj-ea"/>
            </a:endParaRPr>
          </a:p>
          <a:p>
            <a:pPr marL="85725" indent="-85725"/>
            <a:r>
              <a:rPr lang="ja-JP" altLang="en-US" sz="1400" dirty="0">
                <a:solidFill>
                  <a:schemeClr val="tx1"/>
                </a:solidFill>
                <a:latin typeface="+mj-ea"/>
                <a:ea typeface="+mj-ea"/>
              </a:rPr>
              <a:t>・市町村に対して、特例市の法定権限と国の地方分権改革推進委員会で基礎自治体で行うべきとされた事務・権限を移譲すること</a:t>
            </a:r>
          </a:p>
          <a:p>
            <a:pPr marL="85725" indent="-85725"/>
            <a:r>
              <a:rPr lang="ja-JP" altLang="en-US" sz="1400" dirty="0" smtClean="0">
                <a:solidFill>
                  <a:schemeClr val="tx1"/>
                </a:solidFill>
                <a:latin typeface="+mj-ea"/>
                <a:ea typeface="+mj-ea"/>
              </a:rPr>
              <a:t>・</a:t>
            </a:r>
            <a:r>
              <a:rPr lang="ja-JP" altLang="en-US" sz="1400" dirty="0">
                <a:solidFill>
                  <a:schemeClr val="tx1"/>
                </a:solidFill>
                <a:latin typeface="+mj-ea"/>
                <a:ea typeface="+mj-ea"/>
              </a:rPr>
              <a:t>府から提案した事務に対し、約８割が市町村に移譲されたが、今後、「特例市並みの権限移譲」の定着・充実を図る必要がある</a:t>
            </a:r>
          </a:p>
        </p:txBody>
      </p:sp>
    </p:spTree>
    <p:extLst>
      <p:ext uri="{BB962C8B-B14F-4D97-AF65-F5344CB8AC3E}">
        <p14:creationId xmlns:p14="http://schemas.microsoft.com/office/powerpoint/2010/main" val="786378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7219" y="186638"/>
            <a:ext cx="7958559" cy="338554"/>
          </a:xfrm>
          <a:prstGeom prst="rect">
            <a:avLst/>
          </a:prstGeom>
          <a:noFill/>
        </p:spPr>
        <p:txBody>
          <a:bodyPr wrap="square" rtlCol="0">
            <a:spAutoFit/>
          </a:bodyPr>
          <a:lstStyle/>
          <a:p>
            <a:r>
              <a:rPr lang="ja-JP" altLang="en-US" sz="1600" dirty="0" smtClean="0"/>
              <a:t>■「</a:t>
            </a:r>
            <a:r>
              <a:rPr lang="ja-JP" altLang="en-US" sz="1600" dirty="0"/>
              <a:t>特例市並みの権限</a:t>
            </a:r>
            <a:r>
              <a:rPr lang="ja-JP" altLang="en-US" sz="1600" dirty="0" smtClean="0"/>
              <a:t>移譲」の状況</a:t>
            </a:r>
            <a:endParaRPr lang="en-US" altLang="ja-JP" sz="1600" dirty="0"/>
          </a:p>
        </p:txBody>
      </p:sp>
      <p:sp>
        <p:nvSpPr>
          <p:cNvPr id="3" name="正方形/長方形 2"/>
          <p:cNvSpPr/>
          <p:nvPr/>
        </p:nvSpPr>
        <p:spPr>
          <a:xfrm>
            <a:off x="352425" y="620688"/>
            <a:ext cx="8448675" cy="4096004"/>
          </a:xfrm>
          <a:prstGeom prst="rect">
            <a:avLst/>
          </a:prstGeom>
          <a:ln>
            <a:prstDash val="dash"/>
          </a:ln>
        </p:spPr>
        <p:style>
          <a:lnRef idx="2">
            <a:schemeClr val="accent3"/>
          </a:lnRef>
          <a:fillRef idx="1">
            <a:schemeClr val="lt1"/>
          </a:fillRef>
          <a:effectRef idx="0">
            <a:schemeClr val="accent3"/>
          </a:effectRef>
          <a:fontRef idx="minor">
            <a:schemeClr val="dk1"/>
          </a:fontRef>
        </p:style>
        <p:txBody>
          <a:bodyPr/>
          <a:lstStyle/>
          <a:p>
            <a:pPr>
              <a:defRPr/>
            </a:pPr>
            <a:r>
              <a:rPr lang="ja-JP" altLang="en-US" sz="1600" b="1" dirty="0">
                <a:solidFill>
                  <a:schemeClr val="tx1"/>
                </a:solidFill>
                <a:latin typeface="Meiryo UI" pitchFamily="50" charset="-128"/>
                <a:ea typeface="Meiryo UI" pitchFamily="50" charset="-128"/>
                <a:cs typeface="Meiryo UI" pitchFamily="50" charset="-128"/>
              </a:rPr>
              <a:t>　</a:t>
            </a:r>
            <a:r>
              <a:rPr lang="ja-JP" altLang="en-US" sz="1600" b="1" dirty="0" smtClean="0">
                <a:solidFill>
                  <a:schemeClr val="tx1"/>
                </a:solidFill>
                <a:latin typeface="Meiryo UI" pitchFamily="50" charset="-128"/>
                <a:ea typeface="Meiryo UI" pitchFamily="50" charset="-128"/>
                <a:cs typeface="Meiryo UI" pitchFamily="50" charset="-128"/>
              </a:rPr>
              <a:t>　</a:t>
            </a:r>
            <a:r>
              <a:rPr lang="ja-JP" altLang="en-US" sz="1600" b="1" dirty="0">
                <a:solidFill>
                  <a:schemeClr val="tx1"/>
                </a:solidFill>
                <a:latin typeface="Meiryo UI" pitchFamily="50" charset="-128"/>
                <a:ea typeface="Meiryo UI" pitchFamily="50" charset="-128"/>
                <a:cs typeface="Meiryo UI" pitchFamily="50" charset="-128"/>
              </a:rPr>
              <a:t>　</a:t>
            </a:r>
            <a:endParaRPr lang="en-US" altLang="ja-JP" sz="1600" b="1"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smtClean="0">
              <a:solidFill>
                <a:schemeClr val="tx1"/>
              </a:solidFill>
              <a:latin typeface="Meiryo UI" pitchFamily="50" charset="-128"/>
              <a:ea typeface="Meiryo UI" pitchFamily="50" charset="-128"/>
              <a:cs typeface="Meiryo UI" pitchFamily="50" charset="-128"/>
            </a:endParaRPr>
          </a:p>
          <a:p>
            <a:pPr>
              <a:defRPr/>
            </a:pPr>
            <a:endParaRPr lang="en-US" altLang="ja-JP" sz="1600" b="1"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smtClean="0">
              <a:solidFill>
                <a:schemeClr val="tx1"/>
              </a:solidFill>
              <a:latin typeface="Meiryo UI" pitchFamily="50" charset="-128"/>
              <a:ea typeface="Meiryo UI" pitchFamily="50" charset="-128"/>
              <a:cs typeface="Meiryo UI" pitchFamily="50" charset="-128"/>
            </a:endParaRPr>
          </a:p>
          <a:p>
            <a:pPr>
              <a:defRPr/>
            </a:pPr>
            <a:endParaRPr lang="en-US" altLang="ja-JP" sz="1600" b="1"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smtClean="0">
              <a:solidFill>
                <a:schemeClr val="tx1"/>
              </a:solidFill>
              <a:latin typeface="Meiryo UI" pitchFamily="50" charset="-128"/>
              <a:ea typeface="Meiryo UI" pitchFamily="50" charset="-128"/>
              <a:cs typeface="Meiryo UI" pitchFamily="50" charset="-128"/>
            </a:endParaRPr>
          </a:p>
          <a:p>
            <a:pPr>
              <a:defRPr/>
            </a:pPr>
            <a:endParaRPr lang="en-US" altLang="ja-JP" sz="1600" b="1" dirty="0" smtClean="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smtClean="0">
              <a:solidFill>
                <a:schemeClr val="tx1"/>
              </a:solidFill>
              <a:latin typeface="Meiryo UI" pitchFamily="50" charset="-128"/>
              <a:ea typeface="Meiryo UI" pitchFamily="50" charset="-128"/>
              <a:cs typeface="Meiryo UI" pitchFamily="50" charset="-128"/>
            </a:endParaRPr>
          </a:p>
          <a:p>
            <a:pPr>
              <a:defRPr/>
            </a:pPr>
            <a:endParaRPr lang="en-US" altLang="ja-JP" sz="1600" b="1"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smtClean="0">
              <a:solidFill>
                <a:schemeClr val="tx1"/>
              </a:solidFill>
              <a:latin typeface="Meiryo UI" pitchFamily="50" charset="-128"/>
              <a:ea typeface="Meiryo UI" pitchFamily="50" charset="-128"/>
              <a:cs typeface="Meiryo UI" pitchFamily="50" charset="-128"/>
            </a:endParaRPr>
          </a:p>
          <a:p>
            <a:pPr>
              <a:defRPr/>
            </a:pPr>
            <a:endParaRPr lang="en-US" altLang="ja-JP" sz="1600" b="1" dirty="0">
              <a:solidFill>
                <a:schemeClr val="tx1"/>
              </a:solidFill>
              <a:latin typeface="Meiryo UI" pitchFamily="50" charset="-128"/>
              <a:ea typeface="Meiryo UI" pitchFamily="50" charset="-128"/>
              <a:cs typeface="Meiryo UI" pitchFamily="50" charset="-128"/>
            </a:endParaRPr>
          </a:p>
          <a:p>
            <a:pPr>
              <a:defRPr/>
            </a:pPr>
            <a:endParaRPr lang="en-US" altLang="ja-JP" sz="1600" b="1"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smtClean="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smtClean="0">
              <a:solidFill>
                <a:schemeClr val="tx1"/>
              </a:solidFill>
              <a:latin typeface="Meiryo UI" pitchFamily="50" charset="-128"/>
              <a:ea typeface="Meiryo UI" pitchFamily="50" charset="-128"/>
              <a:cs typeface="Meiryo UI" pitchFamily="50" charset="-128"/>
            </a:endParaRPr>
          </a:p>
          <a:p>
            <a:pPr>
              <a:defRPr/>
            </a:pPr>
            <a:r>
              <a:rPr lang="ja-JP" altLang="en-US" sz="1600" b="1" u="none" dirty="0">
                <a:solidFill>
                  <a:schemeClr val="tx1"/>
                </a:solidFill>
                <a:latin typeface="Meiryo UI" pitchFamily="50" charset="-128"/>
                <a:ea typeface="Meiryo UI" pitchFamily="50" charset="-128"/>
                <a:cs typeface="Meiryo UI" pitchFamily="50" charset="-128"/>
              </a:rPr>
              <a:t>　</a:t>
            </a:r>
            <a:endParaRPr kumimoji="1" lang="en-US" altLang="ja-JP" sz="1600" b="1" u="none"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a:solidFill>
                <a:schemeClr val="tx1"/>
              </a:solidFill>
              <a:latin typeface="Meiryo UI" pitchFamily="50" charset="-128"/>
              <a:ea typeface="Meiryo UI" pitchFamily="50" charset="-128"/>
              <a:cs typeface="Meiryo UI" pitchFamily="50" charset="-128"/>
            </a:endParaRPr>
          </a:p>
          <a:p>
            <a:pPr>
              <a:defRPr/>
            </a:pPr>
            <a:endParaRPr kumimoji="1" lang="en-US" altLang="ja-JP" sz="1600" b="1" u="none" dirty="0">
              <a:solidFill>
                <a:schemeClr val="tx1"/>
              </a:solidFill>
              <a:latin typeface="Meiryo UI" pitchFamily="50" charset="-128"/>
              <a:ea typeface="Meiryo UI" pitchFamily="50" charset="-128"/>
              <a:cs typeface="Meiryo UI" pitchFamily="50" charset="-128"/>
            </a:endParaRPr>
          </a:p>
          <a:p>
            <a:pPr>
              <a:lnSpc>
                <a:spcPts val="1600"/>
              </a:lnSpc>
              <a:defRPr/>
            </a:pPr>
            <a:r>
              <a:rPr kumimoji="1" lang="ja-JP" altLang="en-US" sz="1400" b="1" u="none" dirty="0">
                <a:solidFill>
                  <a:schemeClr val="tx1"/>
                </a:solidFill>
                <a:latin typeface="Meiryo UI" pitchFamily="50" charset="-128"/>
                <a:ea typeface="Meiryo UI" pitchFamily="50" charset="-128"/>
                <a:cs typeface="Meiryo UI" pitchFamily="50" charset="-128"/>
              </a:rPr>
              <a:t>　</a:t>
            </a:r>
            <a:r>
              <a:rPr lang="ja-JP" altLang="en-US" sz="1400" b="1" u="none" dirty="0">
                <a:solidFill>
                  <a:schemeClr val="tx1"/>
                </a:solidFill>
                <a:latin typeface="Meiryo UI" pitchFamily="50" charset="-128"/>
                <a:ea typeface="Meiryo UI" pitchFamily="50" charset="-128"/>
                <a:cs typeface="Meiryo UI" pitchFamily="50" charset="-128"/>
              </a:rPr>
              <a:t>　</a:t>
            </a:r>
            <a:r>
              <a:rPr lang="ja-JP" altLang="en-US" sz="1400" u="none" dirty="0">
                <a:solidFill>
                  <a:schemeClr val="tx1"/>
                </a:solidFill>
                <a:latin typeface="Meiryo UI" pitchFamily="50" charset="-128"/>
                <a:ea typeface="Meiryo UI" pitchFamily="50" charset="-128"/>
                <a:cs typeface="Meiryo UI" pitchFamily="50" charset="-128"/>
              </a:rPr>
              <a:t>　　　</a:t>
            </a: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r>
              <a:rPr lang="ja-JP" altLang="en-US" sz="1400" b="1" u="none" dirty="0">
                <a:solidFill>
                  <a:schemeClr val="tx1"/>
                </a:solidFill>
                <a:latin typeface="Meiryo UI" pitchFamily="50" charset="-128"/>
                <a:ea typeface="Meiryo UI" pitchFamily="50" charset="-128"/>
                <a:cs typeface="Meiryo UI" pitchFamily="50" charset="-128"/>
              </a:rPr>
              <a:t>　　</a:t>
            </a: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2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2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2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2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200" b="1" u="none" dirty="0">
              <a:solidFill>
                <a:schemeClr val="tx1"/>
              </a:solidFill>
              <a:latin typeface="Meiryo UI" pitchFamily="50" charset="-128"/>
              <a:ea typeface="Meiryo UI" pitchFamily="50" charset="-128"/>
              <a:cs typeface="Meiryo UI" pitchFamily="50" charset="-128"/>
            </a:endParaRPr>
          </a:p>
          <a:p>
            <a:pPr>
              <a:lnSpc>
                <a:spcPts val="1400"/>
              </a:lnSpc>
              <a:defRPr/>
            </a:pPr>
            <a:r>
              <a:rPr lang="ja-JP" altLang="en-US" sz="1200" b="1" u="none" dirty="0">
                <a:solidFill>
                  <a:schemeClr val="tx1"/>
                </a:solidFill>
                <a:latin typeface="Meiryo UI" pitchFamily="50" charset="-128"/>
                <a:ea typeface="Meiryo UI" pitchFamily="50" charset="-128"/>
                <a:cs typeface="Meiryo UI" pitchFamily="50" charset="-128"/>
              </a:rPr>
              <a:t>　　　</a:t>
            </a:r>
            <a:endParaRPr lang="en-US" altLang="ja-JP" sz="1200" b="1" u="none" dirty="0">
              <a:solidFill>
                <a:schemeClr val="tx1"/>
              </a:solidFill>
              <a:latin typeface="Meiryo UI" pitchFamily="50" charset="-128"/>
              <a:ea typeface="Meiryo UI" pitchFamily="50" charset="-128"/>
              <a:cs typeface="Meiryo UI" pitchFamily="50" charset="-128"/>
            </a:endParaRPr>
          </a:p>
          <a:p>
            <a:pPr>
              <a:lnSpc>
                <a:spcPts val="1400"/>
              </a:lnSpc>
              <a:defRPr/>
            </a:pPr>
            <a:r>
              <a:rPr lang="ja-JP" altLang="en-US" sz="1400" b="1" u="none" dirty="0">
                <a:solidFill>
                  <a:schemeClr val="tx1"/>
                </a:solidFill>
                <a:latin typeface="Meiryo UI" pitchFamily="50" charset="-128"/>
                <a:ea typeface="Meiryo UI" pitchFamily="50" charset="-128"/>
                <a:cs typeface="Meiryo UI" pitchFamily="50" charset="-128"/>
              </a:rPr>
              <a:t>　</a:t>
            </a: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endParaRPr lang="en-US" altLang="ja-JP" sz="1400" b="1" u="none" dirty="0">
              <a:solidFill>
                <a:schemeClr val="tx1"/>
              </a:solidFill>
              <a:latin typeface="Meiryo UI" pitchFamily="50" charset="-128"/>
              <a:ea typeface="Meiryo UI" pitchFamily="50" charset="-128"/>
              <a:cs typeface="Meiryo UI" pitchFamily="50" charset="-128"/>
            </a:endParaRPr>
          </a:p>
          <a:p>
            <a:pPr>
              <a:lnSpc>
                <a:spcPts val="1400"/>
              </a:lnSpc>
              <a:defRPr/>
            </a:pPr>
            <a:r>
              <a:rPr lang="ja-JP" altLang="en-US" sz="1400" b="1" u="none" dirty="0">
                <a:solidFill>
                  <a:schemeClr val="tx1"/>
                </a:solidFill>
                <a:latin typeface="Meiryo UI" pitchFamily="50" charset="-128"/>
                <a:ea typeface="Meiryo UI" pitchFamily="50" charset="-128"/>
                <a:cs typeface="Meiryo UI" pitchFamily="50" charset="-128"/>
              </a:rPr>
              <a:t>　</a:t>
            </a:r>
            <a:endParaRPr lang="en-US" altLang="ja-JP" sz="1400" u="none" dirty="0">
              <a:solidFill>
                <a:schemeClr val="tx1"/>
              </a:solidFill>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3183616450"/>
              </p:ext>
            </p:extLst>
          </p:nvPr>
        </p:nvGraphicFramePr>
        <p:xfrm>
          <a:off x="467544" y="1077416"/>
          <a:ext cx="3024336" cy="2222994"/>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tblGrid>
              <a:tr h="169343">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分　　野</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提案</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事務数</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移譲率（</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85204">
                <a:tc>
                  <a:txBody>
                    <a:bodyPr/>
                    <a:lstStyle/>
                    <a:p>
                      <a:pPr algn="l"/>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１．まちづくり・土地利用規制</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90.1</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288310">
                <a:tc>
                  <a:txBody>
                    <a:bodyPr/>
                    <a:lstStyle/>
                    <a:p>
                      <a:pPr algn="l"/>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２．福祉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86.9</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288310">
                <a:tc>
                  <a:txBody>
                    <a:bodyPr/>
                    <a:lstStyle/>
                    <a:p>
                      <a:pPr algn="l"/>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３．医療・保健・衛生</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81.6</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288310">
                <a:tc>
                  <a:txBody>
                    <a:bodyPr/>
                    <a:lstStyle/>
                    <a:p>
                      <a:pPr algn="l"/>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４．公害規制</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64.3</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288310">
                <a:tc>
                  <a:txBody>
                    <a:bodyPr/>
                    <a:lstStyle/>
                    <a:p>
                      <a:pPr algn="l"/>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５．生活・安全・産業振興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79.6</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288310">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計</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89</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83.3</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5" name="正方形/長方形 4"/>
          <p:cNvSpPr/>
          <p:nvPr/>
        </p:nvSpPr>
        <p:spPr>
          <a:xfrm>
            <a:off x="395536" y="3381672"/>
            <a:ext cx="3096344" cy="36004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tx1"/>
                </a:solidFill>
              </a:rPr>
              <a:t>※</a:t>
            </a:r>
            <a:r>
              <a:rPr kumimoji="1" lang="ja-JP" altLang="en-US" sz="800" dirty="0" smtClean="0">
                <a:solidFill>
                  <a:schemeClr val="tx1"/>
                </a:solidFill>
              </a:rPr>
              <a:t>移譲率：府から提案した延べ</a:t>
            </a:r>
            <a:r>
              <a:rPr kumimoji="1" lang="en-US" altLang="ja-JP" sz="800" dirty="0" smtClean="0">
                <a:solidFill>
                  <a:schemeClr val="tx1"/>
                </a:solidFill>
              </a:rPr>
              <a:t>2,762</a:t>
            </a:r>
            <a:r>
              <a:rPr kumimoji="1" lang="ja-JP" altLang="en-US" sz="800" dirty="0" smtClean="0">
                <a:solidFill>
                  <a:schemeClr val="tx1"/>
                </a:solidFill>
              </a:rPr>
              <a:t>事務に対し、</a:t>
            </a:r>
            <a:endParaRPr kumimoji="1" lang="en-US" altLang="ja-JP" sz="800" dirty="0" smtClean="0">
              <a:solidFill>
                <a:schemeClr val="tx1"/>
              </a:solidFill>
            </a:endParaRPr>
          </a:p>
          <a:p>
            <a:r>
              <a:rPr lang="ja-JP" altLang="en-US" sz="800" dirty="0">
                <a:solidFill>
                  <a:schemeClr val="tx1"/>
                </a:solidFill>
              </a:rPr>
              <a:t>　</a:t>
            </a:r>
            <a:r>
              <a:rPr lang="ja-JP" altLang="en-US" sz="800" dirty="0" smtClean="0">
                <a:solidFill>
                  <a:schemeClr val="tx1"/>
                </a:solidFill>
              </a:rPr>
              <a:t>　</a:t>
            </a:r>
            <a:r>
              <a:rPr kumimoji="1" lang="ja-JP" altLang="en-US" sz="800" dirty="0" smtClean="0">
                <a:solidFill>
                  <a:schemeClr val="tx1"/>
                </a:solidFill>
              </a:rPr>
              <a:t>市町村が移譲を受けた延べ事務数（</a:t>
            </a:r>
            <a:r>
              <a:rPr kumimoji="1" lang="en-US" altLang="ja-JP" sz="800" dirty="0" smtClean="0">
                <a:solidFill>
                  <a:schemeClr val="tx1"/>
                </a:solidFill>
              </a:rPr>
              <a:t>2013</a:t>
            </a:r>
            <a:r>
              <a:rPr kumimoji="1" lang="ja-JP" altLang="en-US" sz="800" dirty="0" smtClean="0">
                <a:solidFill>
                  <a:schemeClr val="tx1"/>
                </a:solidFill>
              </a:rPr>
              <a:t>年度末延べ</a:t>
            </a:r>
            <a:r>
              <a:rPr kumimoji="1" lang="en-US" altLang="ja-JP" sz="800" dirty="0" smtClean="0">
                <a:solidFill>
                  <a:schemeClr val="tx1"/>
                </a:solidFill>
              </a:rPr>
              <a:t>2,302</a:t>
            </a:r>
            <a:r>
              <a:rPr kumimoji="1" lang="ja-JP" altLang="en-US" sz="800" dirty="0" smtClean="0">
                <a:solidFill>
                  <a:schemeClr val="tx1"/>
                </a:solidFill>
              </a:rPr>
              <a:t>事務）</a:t>
            </a:r>
            <a:endParaRPr kumimoji="1" lang="ja-JP" altLang="en-US" sz="800" dirty="0">
              <a:solidFill>
                <a:schemeClr val="tx1"/>
              </a:solidFill>
            </a:endParaRPr>
          </a:p>
        </p:txBody>
      </p:sp>
      <p:graphicFrame>
        <p:nvGraphicFramePr>
          <p:cNvPr id="6" name="コンテンツ プレースホルダー 7"/>
          <p:cNvGraphicFramePr>
            <a:graphicFrameLocks/>
          </p:cNvGraphicFramePr>
          <p:nvPr>
            <p:extLst>
              <p:ext uri="{D42A27DB-BD31-4B8C-83A1-F6EECF244321}">
                <p14:modId xmlns:p14="http://schemas.microsoft.com/office/powerpoint/2010/main" val="161592116"/>
              </p:ext>
            </p:extLst>
          </p:nvPr>
        </p:nvGraphicFramePr>
        <p:xfrm>
          <a:off x="3635896" y="1070783"/>
          <a:ext cx="2376264" cy="2815889"/>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tblGrid>
              <a:tr h="264111">
                <a:tc>
                  <a:txBody>
                    <a:bodyPr/>
                    <a:lstStyle/>
                    <a:p>
                      <a:pPr algn="ctr"/>
                      <a:r>
                        <a:rPr kumimoji="1" lang="ja-JP" altLang="en-US" sz="1200" dirty="0" smtClean="0">
                          <a:solidFill>
                            <a:schemeClr val="bg1"/>
                          </a:solidFill>
                          <a:latin typeface="Meiryo UI" pitchFamily="50" charset="-128"/>
                          <a:ea typeface="Meiryo UI" pitchFamily="50" charset="-128"/>
                          <a:cs typeface="Meiryo UI" pitchFamily="50" charset="-128"/>
                        </a:rPr>
                        <a:t>順位</a:t>
                      </a:r>
                      <a:endParaRPr kumimoji="1" lang="ja-JP" altLang="en-US" sz="1200" dirty="0">
                        <a:solidFill>
                          <a:schemeClr val="bg1"/>
                        </a:solidFill>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200" dirty="0" smtClean="0">
                          <a:solidFill>
                            <a:schemeClr val="bg1"/>
                          </a:solidFill>
                          <a:latin typeface="Meiryo UI" pitchFamily="50" charset="-128"/>
                          <a:ea typeface="Meiryo UI" pitchFamily="50" charset="-128"/>
                          <a:cs typeface="Meiryo UI" pitchFamily="50" charset="-128"/>
                        </a:rPr>
                        <a:t>都道府県</a:t>
                      </a:r>
                      <a:endParaRPr kumimoji="1" lang="ja-JP" altLang="en-US" sz="1200" dirty="0">
                        <a:solidFill>
                          <a:schemeClr val="bg1"/>
                        </a:solidFill>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200" dirty="0" smtClean="0">
                          <a:solidFill>
                            <a:schemeClr val="bg1"/>
                          </a:solidFill>
                          <a:latin typeface="Meiryo UI" pitchFamily="50" charset="-128"/>
                          <a:ea typeface="Meiryo UI" pitchFamily="50" charset="-128"/>
                          <a:cs typeface="Meiryo UI" pitchFamily="50" charset="-128"/>
                        </a:rPr>
                        <a:t>条項数</a:t>
                      </a:r>
                      <a:endParaRPr kumimoji="1" lang="ja-JP" altLang="en-US" sz="1200" dirty="0">
                        <a:solidFill>
                          <a:schemeClr val="bg1"/>
                        </a:solidFill>
                        <a:latin typeface="Meiryo UI" pitchFamily="50" charset="-128"/>
                        <a:ea typeface="Meiryo UI" pitchFamily="50" charset="-128"/>
                        <a:cs typeface="Meiryo UI" pitchFamily="50" charset="-128"/>
                      </a:endParaRPr>
                    </a:p>
                  </a:txBody>
                  <a:tcPr marL="91384" marR="91384" marT="45715" marB="45715" anchor="ctr"/>
                </a:tc>
                <a:extLst>
                  <a:ext uri="{0D108BD9-81ED-4DB2-BD59-A6C34878D82A}">
                    <a16:rowId xmlns:a16="http://schemas.microsoft.com/office/drawing/2014/main" val="10000"/>
                  </a:ext>
                </a:extLst>
              </a:tr>
              <a:tr h="315585">
                <a:tc>
                  <a:txBody>
                    <a:bodyPr/>
                    <a:lstStyle/>
                    <a:p>
                      <a:pPr algn="ctr"/>
                      <a:r>
                        <a:rPr kumimoji="1" lang="ja-JP" altLang="en-US" sz="1200" dirty="0" smtClean="0">
                          <a:latin typeface="Meiryo UI" pitchFamily="50" charset="-128"/>
                          <a:ea typeface="Meiryo UI" pitchFamily="50" charset="-128"/>
                          <a:cs typeface="Meiryo UI" pitchFamily="50" charset="-128"/>
                        </a:rPr>
                        <a:t>１</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200" dirty="0" smtClean="0">
                          <a:latin typeface="Meiryo UI" pitchFamily="50" charset="-128"/>
                          <a:ea typeface="Meiryo UI" pitchFamily="50" charset="-128"/>
                          <a:cs typeface="Meiryo UI" pitchFamily="50" charset="-128"/>
                        </a:rPr>
                        <a:t>広島県</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en-US" altLang="ja-JP" sz="1100" dirty="0" smtClean="0">
                          <a:latin typeface="Meiryo UI" pitchFamily="50" charset="-128"/>
                          <a:ea typeface="Meiryo UI" pitchFamily="50" charset="-128"/>
                          <a:cs typeface="Meiryo UI" pitchFamily="50" charset="-128"/>
                        </a:rPr>
                        <a:t>1960</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384" marR="91384" marT="45715" marB="45715" anchor="ctr"/>
                </a:tc>
                <a:extLst>
                  <a:ext uri="{0D108BD9-81ED-4DB2-BD59-A6C34878D82A}">
                    <a16:rowId xmlns:a16="http://schemas.microsoft.com/office/drawing/2014/main" val="10001"/>
                  </a:ext>
                </a:extLst>
              </a:tr>
              <a:tr h="264111">
                <a:tc>
                  <a:txBody>
                    <a:bodyPr/>
                    <a:lstStyle/>
                    <a:p>
                      <a:pPr algn="ctr"/>
                      <a:r>
                        <a:rPr kumimoji="1" lang="ja-JP" altLang="en-US" sz="1200" dirty="0" smtClean="0">
                          <a:latin typeface="Meiryo UI" pitchFamily="50" charset="-128"/>
                          <a:ea typeface="Meiryo UI" pitchFamily="50" charset="-128"/>
                          <a:cs typeface="Meiryo UI" pitchFamily="50" charset="-128"/>
                        </a:rPr>
                        <a:t>２</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200" dirty="0" smtClean="0">
                          <a:latin typeface="Meiryo UI" pitchFamily="50" charset="-128"/>
                          <a:ea typeface="Meiryo UI" pitchFamily="50" charset="-128"/>
                          <a:cs typeface="Meiryo UI" pitchFamily="50" charset="-128"/>
                        </a:rPr>
                        <a:t>静岡県</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en-US" altLang="ja-JP" sz="1100" dirty="0" smtClean="0">
                          <a:latin typeface="Meiryo UI" pitchFamily="50" charset="-128"/>
                          <a:ea typeface="Meiryo UI" pitchFamily="50" charset="-128"/>
                          <a:cs typeface="Meiryo UI" pitchFamily="50" charset="-128"/>
                        </a:rPr>
                        <a:t>1677</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384" marR="91384" marT="45715" marB="45715" anchor="ctr"/>
                </a:tc>
                <a:extLst>
                  <a:ext uri="{0D108BD9-81ED-4DB2-BD59-A6C34878D82A}">
                    <a16:rowId xmlns:a16="http://schemas.microsoft.com/office/drawing/2014/main" val="10002"/>
                  </a:ext>
                </a:extLst>
              </a:tr>
              <a:tr h="264111">
                <a:tc>
                  <a:txBody>
                    <a:bodyPr/>
                    <a:lstStyle/>
                    <a:p>
                      <a:pPr algn="ctr"/>
                      <a:r>
                        <a:rPr kumimoji="1" lang="ja-JP" altLang="en-US" sz="1200" dirty="0" smtClean="0">
                          <a:latin typeface="Meiryo UI" pitchFamily="50" charset="-128"/>
                          <a:ea typeface="Meiryo UI" pitchFamily="50" charset="-128"/>
                          <a:cs typeface="Meiryo UI" pitchFamily="50" charset="-128"/>
                        </a:rPr>
                        <a:t>３</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200" dirty="0" smtClean="0">
                          <a:latin typeface="Meiryo UI" pitchFamily="50" charset="-128"/>
                          <a:ea typeface="Meiryo UI" pitchFamily="50" charset="-128"/>
                          <a:cs typeface="Meiryo UI" pitchFamily="50" charset="-128"/>
                        </a:rPr>
                        <a:t>岡山県</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en-US" altLang="ja-JP" sz="1100" dirty="0" smtClean="0">
                          <a:latin typeface="Meiryo UI" pitchFamily="50" charset="-128"/>
                          <a:ea typeface="Meiryo UI" pitchFamily="50" charset="-128"/>
                          <a:cs typeface="Meiryo UI" pitchFamily="50" charset="-128"/>
                        </a:rPr>
                        <a:t>1383</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384" marR="91384" marT="45715" marB="45715" anchor="ctr"/>
                </a:tc>
                <a:extLst>
                  <a:ext uri="{0D108BD9-81ED-4DB2-BD59-A6C34878D82A}">
                    <a16:rowId xmlns:a16="http://schemas.microsoft.com/office/drawing/2014/main" val="10003"/>
                  </a:ext>
                </a:extLst>
              </a:tr>
              <a:tr h="264111">
                <a:tc>
                  <a:txBody>
                    <a:bodyPr/>
                    <a:lstStyle/>
                    <a:p>
                      <a:pPr algn="ctr"/>
                      <a:r>
                        <a:rPr kumimoji="1" lang="ja-JP" altLang="en-US" sz="1200" dirty="0" smtClean="0">
                          <a:latin typeface="Meiryo UI" pitchFamily="50" charset="-128"/>
                          <a:ea typeface="Meiryo UI" pitchFamily="50" charset="-128"/>
                          <a:cs typeface="Meiryo UI" pitchFamily="50" charset="-128"/>
                        </a:rPr>
                        <a:t>４</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200" dirty="0" smtClean="0">
                          <a:latin typeface="Meiryo UI" pitchFamily="50" charset="-128"/>
                          <a:ea typeface="Meiryo UI" pitchFamily="50" charset="-128"/>
                          <a:cs typeface="Meiryo UI" pitchFamily="50" charset="-128"/>
                        </a:rPr>
                        <a:t>埼玉県</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en-US" altLang="ja-JP" sz="1100" dirty="0" smtClean="0">
                          <a:latin typeface="Meiryo UI" pitchFamily="50" charset="-128"/>
                          <a:ea typeface="Meiryo UI" pitchFamily="50" charset="-128"/>
                          <a:cs typeface="Meiryo UI" pitchFamily="50" charset="-128"/>
                        </a:rPr>
                        <a:t>1222</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384" marR="91384" marT="45715" marB="45715" anchor="ctr"/>
                </a:tc>
                <a:extLst>
                  <a:ext uri="{0D108BD9-81ED-4DB2-BD59-A6C34878D82A}">
                    <a16:rowId xmlns:a16="http://schemas.microsoft.com/office/drawing/2014/main" val="10004"/>
                  </a:ext>
                </a:extLst>
              </a:tr>
              <a:tr h="264111">
                <a:tc>
                  <a:txBody>
                    <a:bodyPr/>
                    <a:lstStyle/>
                    <a:p>
                      <a:pPr algn="ctr"/>
                      <a:r>
                        <a:rPr kumimoji="1" lang="ja-JP" altLang="en-US" sz="1200" dirty="0" smtClean="0">
                          <a:latin typeface="Meiryo UI" pitchFamily="50" charset="-128"/>
                          <a:ea typeface="Meiryo UI" pitchFamily="50" charset="-128"/>
                          <a:cs typeface="Meiryo UI" pitchFamily="50" charset="-128"/>
                        </a:rPr>
                        <a:t>５</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200" dirty="0" smtClean="0">
                          <a:latin typeface="Meiryo UI" pitchFamily="50" charset="-128"/>
                          <a:ea typeface="Meiryo UI" pitchFamily="50" charset="-128"/>
                          <a:cs typeface="Meiryo UI" pitchFamily="50" charset="-128"/>
                        </a:rPr>
                        <a:t>北海道</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en-US" altLang="ja-JP" sz="1100" dirty="0" smtClean="0">
                          <a:latin typeface="Meiryo UI" pitchFamily="50" charset="-128"/>
                          <a:ea typeface="Meiryo UI" pitchFamily="50" charset="-128"/>
                          <a:cs typeface="Meiryo UI" pitchFamily="50" charset="-128"/>
                        </a:rPr>
                        <a:t>1093</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384" marR="91384" marT="45715" marB="45715" anchor="ctr"/>
                </a:tc>
                <a:extLst>
                  <a:ext uri="{0D108BD9-81ED-4DB2-BD59-A6C34878D82A}">
                    <a16:rowId xmlns:a16="http://schemas.microsoft.com/office/drawing/2014/main" val="10005"/>
                  </a:ext>
                </a:extLst>
              </a:tr>
              <a:tr h="305824">
                <a:tc>
                  <a:txBody>
                    <a:bodyPr/>
                    <a:lstStyle/>
                    <a:p>
                      <a:pPr algn="ctr"/>
                      <a:r>
                        <a:rPr kumimoji="1" lang="ja-JP" altLang="en-US" sz="1200" dirty="0" smtClean="0">
                          <a:latin typeface="Meiryo UI" pitchFamily="50" charset="-128"/>
                          <a:ea typeface="Meiryo UI" pitchFamily="50" charset="-128"/>
                          <a:cs typeface="Meiryo UI" pitchFamily="50" charset="-128"/>
                        </a:rPr>
                        <a:t>６</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200" dirty="0" smtClean="0">
                          <a:latin typeface="Meiryo UI" pitchFamily="50" charset="-128"/>
                          <a:ea typeface="Meiryo UI" pitchFamily="50" charset="-128"/>
                          <a:cs typeface="Meiryo UI" pitchFamily="50" charset="-128"/>
                        </a:rPr>
                        <a:t>栃木県</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en-US" altLang="ja-JP" sz="1100" dirty="0" smtClean="0">
                          <a:latin typeface="Meiryo UI" pitchFamily="50" charset="-128"/>
                          <a:ea typeface="Meiryo UI" pitchFamily="50" charset="-128"/>
                          <a:cs typeface="Meiryo UI" pitchFamily="50" charset="-128"/>
                        </a:rPr>
                        <a:t>1075</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384" marR="91384" marT="45715" marB="45715" anchor="ctr"/>
                </a:tc>
                <a:extLst>
                  <a:ext uri="{0D108BD9-81ED-4DB2-BD59-A6C34878D82A}">
                    <a16:rowId xmlns:a16="http://schemas.microsoft.com/office/drawing/2014/main" val="10006"/>
                  </a:ext>
                </a:extLst>
              </a:tr>
              <a:tr h="264111">
                <a:tc>
                  <a:txBody>
                    <a:bodyPr/>
                    <a:lstStyle/>
                    <a:p>
                      <a:pPr algn="ctr"/>
                      <a:r>
                        <a:rPr kumimoji="1" lang="ja-JP" altLang="en-US" sz="1200" dirty="0" smtClean="0">
                          <a:latin typeface="Meiryo UI" pitchFamily="50" charset="-128"/>
                          <a:ea typeface="Meiryo UI" pitchFamily="50" charset="-128"/>
                          <a:cs typeface="Meiryo UI" pitchFamily="50" charset="-128"/>
                        </a:rPr>
                        <a:t>７</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200" dirty="0" smtClean="0">
                          <a:latin typeface="Meiryo UI" pitchFamily="50" charset="-128"/>
                          <a:ea typeface="Meiryo UI" pitchFamily="50" charset="-128"/>
                          <a:cs typeface="Meiryo UI" pitchFamily="50" charset="-128"/>
                        </a:rPr>
                        <a:t>新潟県</a:t>
                      </a:r>
                      <a:endParaRPr kumimoji="1" lang="ja-JP" altLang="en-US" sz="1200"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en-US" altLang="ja-JP" sz="1100" dirty="0" smtClean="0">
                          <a:latin typeface="Meiryo UI" pitchFamily="50" charset="-128"/>
                          <a:ea typeface="Meiryo UI" pitchFamily="50" charset="-128"/>
                          <a:cs typeface="Meiryo UI" pitchFamily="50" charset="-128"/>
                        </a:rPr>
                        <a:t>1010</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384" marR="91384" marT="45715" marB="45715" anchor="ctr"/>
                </a:tc>
                <a:extLst>
                  <a:ext uri="{0D108BD9-81ED-4DB2-BD59-A6C34878D82A}">
                    <a16:rowId xmlns:a16="http://schemas.microsoft.com/office/drawing/2014/main" val="10007"/>
                  </a:ext>
                </a:extLst>
              </a:tr>
              <a:tr h="264111">
                <a:tc>
                  <a:txBody>
                    <a:bodyPr/>
                    <a:lstStyle/>
                    <a:p>
                      <a:pPr algn="ctr"/>
                      <a:endParaRPr kumimoji="1" lang="ja-JP" altLang="en-US" sz="1200" b="1" u="none"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endParaRPr kumimoji="1" lang="ja-JP" altLang="en-US" sz="1200" b="1" u="none"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endParaRPr kumimoji="1" lang="ja-JP" altLang="en-US" sz="1100" b="1" u="none" dirty="0">
                        <a:latin typeface="Meiryo UI" pitchFamily="50" charset="-128"/>
                        <a:ea typeface="Meiryo UI" pitchFamily="50" charset="-128"/>
                        <a:cs typeface="Meiryo UI" pitchFamily="50" charset="-128"/>
                      </a:endParaRPr>
                    </a:p>
                  </a:txBody>
                  <a:tcPr marL="91384" marR="91384" marT="45715" marB="45715" anchor="ctr"/>
                </a:tc>
                <a:extLst>
                  <a:ext uri="{0D108BD9-81ED-4DB2-BD59-A6C34878D82A}">
                    <a16:rowId xmlns:a16="http://schemas.microsoft.com/office/drawing/2014/main" val="10008"/>
                  </a:ext>
                </a:extLst>
              </a:tr>
              <a:tr h="264111">
                <a:tc>
                  <a:txBody>
                    <a:bodyPr/>
                    <a:lstStyle/>
                    <a:p>
                      <a:pPr algn="ctr"/>
                      <a:r>
                        <a:rPr kumimoji="1" lang="en-US" altLang="ja-JP" sz="1200" b="1" u="none" dirty="0" smtClean="0">
                          <a:latin typeface="Meiryo UI" pitchFamily="50" charset="-128"/>
                          <a:ea typeface="Meiryo UI" pitchFamily="50" charset="-128"/>
                          <a:cs typeface="Meiryo UI" pitchFamily="50" charset="-128"/>
                        </a:rPr>
                        <a:t>15</a:t>
                      </a:r>
                      <a:endParaRPr kumimoji="1" lang="ja-JP" altLang="en-US" sz="1200" b="1" u="none"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200" b="1" u="none" dirty="0" smtClean="0">
                          <a:latin typeface="Meiryo UI" pitchFamily="50" charset="-128"/>
                          <a:ea typeface="Meiryo UI" pitchFamily="50" charset="-128"/>
                          <a:cs typeface="Meiryo UI" pitchFamily="50" charset="-128"/>
                        </a:rPr>
                        <a:t>大阪府</a:t>
                      </a:r>
                      <a:endParaRPr kumimoji="1" lang="ja-JP" altLang="en-US" sz="1200" b="1" u="none" dirty="0">
                        <a:latin typeface="Meiryo UI" pitchFamily="50" charset="-128"/>
                        <a:ea typeface="Meiryo UI" pitchFamily="50" charset="-128"/>
                        <a:cs typeface="Meiryo UI" pitchFamily="50" charset="-128"/>
                      </a:endParaRPr>
                    </a:p>
                  </a:txBody>
                  <a:tcPr marL="91384" marR="91384" marT="45715" marB="45715" anchor="ctr"/>
                </a:tc>
                <a:tc>
                  <a:txBody>
                    <a:bodyPr/>
                    <a:lstStyle/>
                    <a:p>
                      <a:pPr algn="ctr"/>
                      <a:r>
                        <a:rPr kumimoji="1" lang="ja-JP" altLang="en-US" sz="1100" b="1" u="none" dirty="0" smtClean="0">
                          <a:latin typeface="Meiryo UI" pitchFamily="50" charset="-128"/>
                          <a:ea typeface="Meiryo UI" pitchFamily="50" charset="-128"/>
                          <a:cs typeface="Meiryo UI" pitchFamily="50" charset="-128"/>
                        </a:rPr>
                        <a:t>７７９条項</a:t>
                      </a:r>
                      <a:endParaRPr kumimoji="1" lang="ja-JP" altLang="en-US" sz="1100" b="1" u="none" dirty="0">
                        <a:latin typeface="Meiryo UI" pitchFamily="50" charset="-128"/>
                        <a:ea typeface="Meiryo UI" pitchFamily="50" charset="-128"/>
                        <a:cs typeface="Meiryo UI" pitchFamily="50" charset="-128"/>
                      </a:endParaRPr>
                    </a:p>
                  </a:txBody>
                  <a:tcPr marL="91384" marR="91384" marT="45715" marB="45715" anchor="ctr"/>
                </a:tc>
                <a:extLst>
                  <a:ext uri="{0D108BD9-81ED-4DB2-BD59-A6C34878D82A}">
                    <a16:rowId xmlns:a16="http://schemas.microsoft.com/office/drawing/2014/main" val="10009"/>
                  </a:ext>
                </a:extLst>
              </a:tr>
            </a:tbl>
          </a:graphicData>
        </a:graphic>
      </p:graphicFrame>
      <p:graphicFrame>
        <p:nvGraphicFramePr>
          <p:cNvPr id="7" name="コンテンツ プレースホルダー 7"/>
          <p:cNvGraphicFramePr>
            <a:graphicFrameLocks/>
          </p:cNvGraphicFramePr>
          <p:nvPr>
            <p:extLst>
              <p:ext uri="{D42A27DB-BD31-4B8C-83A1-F6EECF244321}">
                <p14:modId xmlns:p14="http://schemas.microsoft.com/office/powerpoint/2010/main" val="994018422"/>
              </p:ext>
            </p:extLst>
          </p:nvPr>
        </p:nvGraphicFramePr>
        <p:xfrm>
          <a:off x="6301406" y="1088932"/>
          <a:ext cx="2303042" cy="2491380"/>
        </p:xfrm>
        <a:graphic>
          <a:graphicData uri="http://schemas.openxmlformats.org/drawingml/2006/table">
            <a:tbl>
              <a:tblPr firstRow="1" bandRow="1">
                <a:tableStyleId>{5C22544A-7EE6-4342-B048-85BDC9FD1C3A}</a:tableStyleId>
              </a:tblPr>
              <a:tblGrid>
                <a:gridCol w="491629">
                  <a:extLst>
                    <a:ext uri="{9D8B030D-6E8A-4147-A177-3AD203B41FA5}">
                      <a16:colId xmlns:a16="http://schemas.microsoft.com/office/drawing/2014/main" val="20000"/>
                    </a:ext>
                  </a:extLst>
                </a:gridCol>
                <a:gridCol w="842793">
                  <a:extLst>
                    <a:ext uri="{9D8B030D-6E8A-4147-A177-3AD203B41FA5}">
                      <a16:colId xmlns:a16="http://schemas.microsoft.com/office/drawing/2014/main" val="20001"/>
                    </a:ext>
                  </a:extLst>
                </a:gridCol>
                <a:gridCol w="968620">
                  <a:extLst>
                    <a:ext uri="{9D8B030D-6E8A-4147-A177-3AD203B41FA5}">
                      <a16:colId xmlns:a16="http://schemas.microsoft.com/office/drawing/2014/main" val="20002"/>
                    </a:ext>
                  </a:extLst>
                </a:gridCol>
              </a:tblGrid>
              <a:tr h="248311">
                <a:tc>
                  <a:txBody>
                    <a:bodyPr/>
                    <a:lstStyle/>
                    <a:p>
                      <a:pPr algn="ctr"/>
                      <a:r>
                        <a:rPr kumimoji="1" lang="ja-JP" altLang="en-US" sz="1200" dirty="0" smtClean="0">
                          <a:solidFill>
                            <a:schemeClr val="bg1"/>
                          </a:solidFill>
                          <a:latin typeface="Meiryo UI" pitchFamily="50" charset="-128"/>
                          <a:ea typeface="Meiryo UI" pitchFamily="50" charset="-128"/>
                          <a:cs typeface="Meiryo UI" pitchFamily="50" charset="-128"/>
                        </a:rPr>
                        <a:t>順位</a:t>
                      </a:r>
                      <a:endParaRPr kumimoji="1" lang="ja-JP" altLang="en-US" sz="1200" dirty="0">
                        <a:solidFill>
                          <a:schemeClr val="bg1"/>
                        </a:solidFill>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ja-JP" altLang="en-US" sz="1200" dirty="0" smtClean="0">
                          <a:solidFill>
                            <a:schemeClr val="bg1"/>
                          </a:solidFill>
                          <a:latin typeface="Meiryo UI" pitchFamily="50" charset="-128"/>
                          <a:ea typeface="Meiryo UI" pitchFamily="50" charset="-128"/>
                          <a:cs typeface="Meiryo UI" pitchFamily="50" charset="-128"/>
                        </a:rPr>
                        <a:t>都道府県</a:t>
                      </a:r>
                      <a:endParaRPr kumimoji="1" lang="ja-JP" altLang="en-US" sz="1200" dirty="0">
                        <a:solidFill>
                          <a:schemeClr val="bg1"/>
                        </a:solidFill>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ja-JP" altLang="en-US" sz="1200" dirty="0" smtClean="0">
                          <a:solidFill>
                            <a:schemeClr val="bg1"/>
                          </a:solidFill>
                          <a:latin typeface="Meiryo UI" pitchFamily="50" charset="-128"/>
                          <a:ea typeface="Meiryo UI" pitchFamily="50" charset="-128"/>
                          <a:cs typeface="Meiryo UI" pitchFamily="50" charset="-128"/>
                        </a:rPr>
                        <a:t>条項数</a:t>
                      </a:r>
                      <a:endParaRPr kumimoji="1" lang="ja-JP" altLang="en-US" sz="1200" dirty="0">
                        <a:solidFill>
                          <a:schemeClr val="bg1"/>
                        </a:solidFill>
                        <a:latin typeface="Meiryo UI" pitchFamily="50" charset="-128"/>
                        <a:ea typeface="Meiryo UI" pitchFamily="50" charset="-128"/>
                        <a:cs typeface="Meiryo UI" pitchFamily="50" charset="-128"/>
                      </a:endParaRPr>
                    </a:p>
                  </a:txBody>
                  <a:tcPr marL="91424" marR="91424" marT="45727" marB="45727" anchor="ctr"/>
                </a:tc>
                <a:extLst>
                  <a:ext uri="{0D108BD9-81ED-4DB2-BD59-A6C34878D82A}">
                    <a16:rowId xmlns:a16="http://schemas.microsoft.com/office/drawing/2014/main" val="10000"/>
                  </a:ext>
                </a:extLst>
              </a:tr>
              <a:tr h="296708">
                <a:tc>
                  <a:txBody>
                    <a:bodyPr/>
                    <a:lstStyle/>
                    <a:p>
                      <a:pPr algn="ctr"/>
                      <a:r>
                        <a:rPr kumimoji="1" lang="ja-JP" altLang="en-US" sz="1200" b="1" dirty="0" smtClean="0">
                          <a:latin typeface="Meiryo UI" pitchFamily="50" charset="-128"/>
                          <a:ea typeface="Meiryo UI" pitchFamily="50" charset="-128"/>
                          <a:cs typeface="Meiryo UI" pitchFamily="50" charset="-128"/>
                        </a:rPr>
                        <a:t>１</a:t>
                      </a:r>
                      <a:endParaRPr kumimoji="1" lang="ja-JP" altLang="en-US" sz="1200" b="1" dirty="0">
                        <a:latin typeface="Meiryo UI" pitchFamily="50" charset="-128"/>
                        <a:ea typeface="Meiryo UI" pitchFamily="50" charset="-128"/>
                        <a:cs typeface="Meiryo UI" pitchFamily="50" charset="-128"/>
                      </a:endParaRPr>
                    </a:p>
                  </a:txBody>
                  <a:tcPr marL="91424" marR="91424" marT="45727" marB="4572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u="sng" dirty="0" smtClean="0">
                          <a:latin typeface="Meiryo UI" pitchFamily="50" charset="-128"/>
                          <a:ea typeface="Meiryo UI" pitchFamily="50" charset="-128"/>
                          <a:cs typeface="Meiryo UI" pitchFamily="50" charset="-128"/>
                        </a:rPr>
                        <a:t>大阪府</a:t>
                      </a:r>
                    </a:p>
                  </a:txBody>
                  <a:tcPr marL="91424" marR="91424" marT="45727" marB="45727" anchor="ctr"/>
                </a:tc>
                <a:tc>
                  <a:txBody>
                    <a:bodyPr/>
                    <a:lstStyle/>
                    <a:p>
                      <a:pPr algn="ctr"/>
                      <a:r>
                        <a:rPr kumimoji="1" lang="en-US" altLang="ja-JP" sz="1100" b="1" u="sng" dirty="0" smtClean="0">
                          <a:latin typeface="Meiryo UI" pitchFamily="50" charset="-128"/>
                          <a:ea typeface="Meiryo UI" pitchFamily="50" charset="-128"/>
                          <a:cs typeface="Meiryo UI" pitchFamily="50" charset="-128"/>
                        </a:rPr>
                        <a:t>1955</a:t>
                      </a:r>
                      <a:r>
                        <a:rPr kumimoji="1" lang="ja-JP" altLang="en-US" sz="1100" b="1" u="sng" dirty="0" smtClean="0">
                          <a:latin typeface="Meiryo UI" pitchFamily="50" charset="-128"/>
                          <a:ea typeface="Meiryo UI" pitchFamily="50" charset="-128"/>
                          <a:cs typeface="Meiryo UI" pitchFamily="50" charset="-128"/>
                        </a:rPr>
                        <a:t>条項</a:t>
                      </a:r>
                      <a:endParaRPr kumimoji="1" lang="ja-JP" altLang="en-US" sz="1100" b="1" u="sng" dirty="0">
                        <a:latin typeface="Meiryo UI" pitchFamily="50" charset="-128"/>
                        <a:ea typeface="Meiryo UI" pitchFamily="50" charset="-128"/>
                        <a:cs typeface="Meiryo UI" pitchFamily="50" charset="-128"/>
                      </a:endParaRPr>
                    </a:p>
                  </a:txBody>
                  <a:tcPr marL="91424" marR="91424" marT="45727" marB="45727" anchor="ctr"/>
                </a:tc>
                <a:extLst>
                  <a:ext uri="{0D108BD9-81ED-4DB2-BD59-A6C34878D82A}">
                    <a16:rowId xmlns:a16="http://schemas.microsoft.com/office/drawing/2014/main" val="10001"/>
                  </a:ext>
                </a:extLst>
              </a:tr>
              <a:tr h="248311">
                <a:tc>
                  <a:txBody>
                    <a:bodyPr/>
                    <a:lstStyle/>
                    <a:p>
                      <a:pPr algn="ctr"/>
                      <a:r>
                        <a:rPr kumimoji="1" lang="ja-JP" altLang="en-US" sz="1200" dirty="0" smtClean="0">
                          <a:latin typeface="Meiryo UI" pitchFamily="50" charset="-128"/>
                          <a:ea typeface="Meiryo UI" pitchFamily="50" charset="-128"/>
                          <a:cs typeface="Meiryo UI" pitchFamily="50" charset="-128"/>
                        </a:rPr>
                        <a:t>２</a:t>
                      </a:r>
                      <a:endParaRPr kumimoji="1" lang="ja-JP" altLang="en-US" sz="1200"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ja-JP" altLang="en-US" sz="1200" dirty="0" smtClean="0">
                          <a:latin typeface="Meiryo UI" pitchFamily="50" charset="-128"/>
                          <a:ea typeface="Meiryo UI" pitchFamily="50" charset="-128"/>
                          <a:cs typeface="Meiryo UI" pitchFamily="50" charset="-128"/>
                        </a:rPr>
                        <a:t>広島県</a:t>
                      </a:r>
                      <a:endParaRPr kumimoji="1" lang="ja-JP" altLang="en-US" sz="1200"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en-US" altLang="ja-JP" sz="1100" dirty="0" smtClean="0">
                          <a:latin typeface="Meiryo UI" pitchFamily="50" charset="-128"/>
                          <a:ea typeface="Meiryo UI" pitchFamily="50" charset="-128"/>
                          <a:cs typeface="Meiryo UI" pitchFamily="50" charset="-128"/>
                        </a:rPr>
                        <a:t>1934</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424" marR="91424" marT="45727" marB="45727" anchor="ctr"/>
                </a:tc>
                <a:extLst>
                  <a:ext uri="{0D108BD9-81ED-4DB2-BD59-A6C34878D82A}">
                    <a16:rowId xmlns:a16="http://schemas.microsoft.com/office/drawing/2014/main" val="10002"/>
                  </a:ext>
                </a:extLst>
              </a:tr>
              <a:tr h="248311">
                <a:tc>
                  <a:txBody>
                    <a:bodyPr/>
                    <a:lstStyle/>
                    <a:p>
                      <a:pPr algn="ctr"/>
                      <a:r>
                        <a:rPr kumimoji="1" lang="ja-JP" altLang="en-US" sz="1200" b="0" u="none" dirty="0" smtClean="0">
                          <a:latin typeface="Meiryo UI" pitchFamily="50" charset="-128"/>
                          <a:ea typeface="Meiryo UI" pitchFamily="50" charset="-128"/>
                          <a:cs typeface="Meiryo UI" pitchFamily="50" charset="-128"/>
                        </a:rPr>
                        <a:t>３</a:t>
                      </a:r>
                      <a:endParaRPr kumimoji="1" lang="ja-JP" altLang="en-US" sz="1200" b="0" u="none" dirty="0">
                        <a:latin typeface="Meiryo UI" pitchFamily="50" charset="-128"/>
                        <a:ea typeface="Meiryo UI" pitchFamily="50" charset="-128"/>
                        <a:cs typeface="Meiryo UI" pitchFamily="50" charset="-128"/>
                      </a:endParaRPr>
                    </a:p>
                  </a:txBody>
                  <a:tcPr marL="91424" marR="91424" marT="45727" marB="4572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itchFamily="50" charset="-128"/>
                          <a:ea typeface="Meiryo UI" pitchFamily="50" charset="-128"/>
                          <a:cs typeface="Meiryo UI" pitchFamily="50" charset="-128"/>
                        </a:rPr>
                        <a:t>静岡県</a:t>
                      </a:r>
                    </a:p>
                  </a:txBody>
                  <a:tcPr marL="91424" marR="91424" marT="45727" marB="45727" anchor="ctr"/>
                </a:tc>
                <a:tc>
                  <a:txBody>
                    <a:bodyPr/>
                    <a:lstStyle/>
                    <a:p>
                      <a:pPr algn="ctr"/>
                      <a:r>
                        <a:rPr kumimoji="1" lang="en-US" altLang="ja-JP" sz="1100" b="0" u="none" dirty="0" smtClean="0">
                          <a:latin typeface="Meiryo UI" pitchFamily="50" charset="-128"/>
                          <a:ea typeface="Meiryo UI" pitchFamily="50" charset="-128"/>
                          <a:cs typeface="Meiryo UI" pitchFamily="50" charset="-128"/>
                        </a:rPr>
                        <a:t>1768</a:t>
                      </a:r>
                      <a:r>
                        <a:rPr kumimoji="1" lang="ja-JP" altLang="en-US" sz="1100" b="0" u="none" dirty="0" smtClean="0">
                          <a:latin typeface="Meiryo UI" pitchFamily="50" charset="-128"/>
                          <a:ea typeface="Meiryo UI" pitchFamily="50" charset="-128"/>
                          <a:cs typeface="Meiryo UI" pitchFamily="50" charset="-128"/>
                        </a:rPr>
                        <a:t>条項</a:t>
                      </a:r>
                      <a:endParaRPr kumimoji="1" lang="ja-JP" altLang="en-US" sz="1100" b="0" u="none" dirty="0">
                        <a:latin typeface="Meiryo UI" pitchFamily="50" charset="-128"/>
                        <a:ea typeface="Meiryo UI" pitchFamily="50" charset="-128"/>
                        <a:cs typeface="Meiryo UI" pitchFamily="50" charset="-128"/>
                      </a:endParaRPr>
                    </a:p>
                  </a:txBody>
                  <a:tcPr marL="91424" marR="91424" marT="45727" marB="45727" anchor="ctr"/>
                </a:tc>
                <a:extLst>
                  <a:ext uri="{0D108BD9-81ED-4DB2-BD59-A6C34878D82A}">
                    <a16:rowId xmlns:a16="http://schemas.microsoft.com/office/drawing/2014/main" val="10003"/>
                  </a:ext>
                </a:extLst>
              </a:tr>
              <a:tr h="248311">
                <a:tc>
                  <a:txBody>
                    <a:bodyPr/>
                    <a:lstStyle/>
                    <a:p>
                      <a:pPr algn="ctr"/>
                      <a:r>
                        <a:rPr kumimoji="1" lang="ja-JP" altLang="en-US" sz="1200" dirty="0" smtClean="0">
                          <a:latin typeface="Meiryo UI" pitchFamily="50" charset="-128"/>
                          <a:ea typeface="Meiryo UI" pitchFamily="50" charset="-128"/>
                          <a:cs typeface="Meiryo UI" pitchFamily="50" charset="-128"/>
                        </a:rPr>
                        <a:t>４</a:t>
                      </a:r>
                      <a:endParaRPr kumimoji="1" lang="ja-JP" altLang="en-US" sz="1200"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ja-JP" altLang="en-US" sz="1200" dirty="0" smtClean="0">
                          <a:latin typeface="Meiryo UI" pitchFamily="50" charset="-128"/>
                          <a:ea typeface="Meiryo UI" pitchFamily="50" charset="-128"/>
                          <a:cs typeface="Meiryo UI" pitchFamily="50" charset="-128"/>
                        </a:rPr>
                        <a:t>岡山県</a:t>
                      </a:r>
                      <a:endParaRPr kumimoji="1" lang="ja-JP" altLang="en-US" sz="1200"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en-US" altLang="ja-JP" sz="1100" dirty="0" smtClean="0">
                          <a:latin typeface="Meiryo UI" pitchFamily="50" charset="-128"/>
                          <a:ea typeface="Meiryo UI" pitchFamily="50" charset="-128"/>
                          <a:cs typeface="Meiryo UI" pitchFamily="50" charset="-128"/>
                        </a:rPr>
                        <a:t>1515</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424" marR="91424" marT="45727" marB="45727" anchor="ctr"/>
                </a:tc>
                <a:extLst>
                  <a:ext uri="{0D108BD9-81ED-4DB2-BD59-A6C34878D82A}">
                    <a16:rowId xmlns:a16="http://schemas.microsoft.com/office/drawing/2014/main" val="10004"/>
                  </a:ext>
                </a:extLst>
              </a:tr>
              <a:tr h="248311">
                <a:tc>
                  <a:txBody>
                    <a:bodyPr/>
                    <a:lstStyle/>
                    <a:p>
                      <a:pPr algn="ctr"/>
                      <a:r>
                        <a:rPr kumimoji="1" lang="ja-JP" altLang="en-US" sz="1200" dirty="0" smtClean="0">
                          <a:latin typeface="Meiryo UI" pitchFamily="50" charset="-128"/>
                          <a:ea typeface="Meiryo UI" pitchFamily="50" charset="-128"/>
                          <a:cs typeface="Meiryo UI" pitchFamily="50" charset="-128"/>
                        </a:rPr>
                        <a:t>５</a:t>
                      </a:r>
                      <a:endParaRPr kumimoji="1" lang="ja-JP" altLang="en-US" sz="1200"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ja-JP" altLang="en-US" sz="1200" dirty="0" smtClean="0">
                          <a:latin typeface="Meiryo UI" pitchFamily="50" charset="-128"/>
                          <a:ea typeface="Meiryo UI" pitchFamily="50" charset="-128"/>
                          <a:cs typeface="Meiryo UI" pitchFamily="50" charset="-128"/>
                        </a:rPr>
                        <a:t>埼玉県</a:t>
                      </a:r>
                      <a:endParaRPr kumimoji="1" lang="ja-JP" altLang="en-US" sz="1200"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en-US" altLang="ja-JP" sz="1100" dirty="0" smtClean="0">
                          <a:latin typeface="Meiryo UI" pitchFamily="50" charset="-128"/>
                          <a:ea typeface="Meiryo UI" pitchFamily="50" charset="-128"/>
                          <a:cs typeface="Meiryo UI" pitchFamily="50" charset="-128"/>
                        </a:rPr>
                        <a:t>1391</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424" marR="91424" marT="45727" marB="45727" anchor="ctr"/>
                </a:tc>
                <a:extLst>
                  <a:ext uri="{0D108BD9-81ED-4DB2-BD59-A6C34878D82A}">
                    <a16:rowId xmlns:a16="http://schemas.microsoft.com/office/drawing/2014/main" val="10005"/>
                  </a:ext>
                </a:extLst>
              </a:tr>
              <a:tr h="248311">
                <a:tc>
                  <a:txBody>
                    <a:bodyPr/>
                    <a:lstStyle/>
                    <a:p>
                      <a:pPr algn="ctr"/>
                      <a:r>
                        <a:rPr kumimoji="1" lang="ja-JP" altLang="en-US" sz="1200" dirty="0" smtClean="0">
                          <a:latin typeface="Meiryo UI" pitchFamily="50" charset="-128"/>
                          <a:ea typeface="Meiryo UI" pitchFamily="50" charset="-128"/>
                          <a:cs typeface="Meiryo UI" pitchFamily="50" charset="-128"/>
                        </a:rPr>
                        <a:t>６</a:t>
                      </a:r>
                      <a:endParaRPr kumimoji="1" lang="ja-JP" altLang="en-US" sz="1200"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ja-JP" altLang="en-US" sz="1200" dirty="0" smtClean="0">
                          <a:latin typeface="Meiryo UI" pitchFamily="50" charset="-128"/>
                          <a:ea typeface="Meiryo UI" pitchFamily="50" charset="-128"/>
                          <a:cs typeface="Meiryo UI" pitchFamily="50" charset="-128"/>
                        </a:rPr>
                        <a:t>新潟県</a:t>
                      </a:r>
                      <a:endParaRPr kumimoji="1" lang="ja-JP" altLang="en-US" sz="1200"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en-US" altLang="ja-JP" sz="1100" dirty="0" smtClean="0">
                          <a:latin typeface="Meiryo UI" pitchFamily="50" charset="-128"/>
                          <a:ea typeface="Meiryo UI" pitchFamily="50" charset="-128"/>
                          <a:cs typeface="Meiryo UI" pitchFamily="50" charset="-128"/>
                        </a:rPr>
                        <a:t>1344</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424" marR="91424" marT="45727" marB="45727" anchor="ctr"/>
                </a:tc>
                <a:extLst>
                  <a:ext uri="{0D108BD9-81ED-4DB2-BD59-A6C34878D82A}">
                    <a16:rowId xmlns:a16="http://schemas.microsoft.com/office/drawing/2014/main" val="10006"/>
                  </a:ext>
                </a:extLst>
              </a:tr>
              <a:tr h="248311">
                <a:tc>
                  <a:txBody>
                    <a:bodyPr/>
                    <a:lstStyle/>
                    <a:p>
                      <a:pPr algn="ctr"/>
                      <a:r>
                        <a:rPr kumimoji="1" lang="ja-JP" altLang="en-US" sz="1200" dirty="0" smtClean="0">
                          <a:latin typeface="Meiryo UI" pitchFamily="50" charset="-128"/>
                          <a:ea typeface="Meiryo UI" pitchFamily="50" charset="-128"/>
                          <a:cs typeface="Meiryo UI" pitchFamily="50" charset="-128"/>
                        </a:rPr>
                        <a:t>７</a:t>
                      </a:r>
                      <a:endParaRPr kumimoji="1" lang="ja-JP" altLang="en-US" sz="1200" dirty="0">
                        <a:latin typeface="Meiryo UI" pitchFamily="50" charset="-128"/>
                        <a:ea typeface="Meiryo UI" pitchFamily="50" charset="-128"/>
                        <a:cs typeface="Meiryo UI" pitchFamily="50" charset="-128"/>
                      </a:endParaRPr>
                    </a:p>
                  </a:txBody>
                  <a:tcPr marL="91424" marR="91424" marT="45727" marB="4572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itchFamily="50" charset="-128"/>
                          <a:ea typeface="Meiryo UI" pitchFamily="50" charset="-128"/>
                          <a:cs typeface="Meiryo UI" pitchFamily="50" charset="-128"/>
                        </a:rPr>
                        <a:t>北海道</a:t>
                      </a:r>
                      <a:endParaRPr kumimoji="1" lang="ja-JP" altLang="en-US" sz="1200"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en-US" altLang="ja-JP" sz="1100" dirty="0" smtClean="0">
                          <a:latin typeface="Meiryo UI" pitchFamily="50" charset="-128"/>
                          <a:ea typeface="Meiryo UI" pitchFamily="50" charset="-128"/>
                          <a:cs typeface="Meiryo UI" pitchFamily="50" charset="-128"/>
                        </a:rPr>
                        <a:t>1204</a:t>
                      </a:r>
                      <a:r>
                        <a:rPr kumimoji="1" lang="ja-JP" altLang="en-US" sz="1100" dirty="0" smtClean="0">
                          <a:latin typeface="Meiryo UI" pitchFamily="50" charset="-128"/>
                          <a:ea typeface="Meiryo UI" pitchFamily="50" charset="-128"/>
                          <a:cs typeface="Meiryo UI" pitchFamily="50" charset="-128"/>
                        </a:rPr>
                        <a:t>条項</a:t>
                      </a:r>
                      <a:endParaRPr kumimoji="1" lang="ja-JP" altLang="en-US" sz="1100" dirty="0">
                        <a:latin typeface="Meiryo UI" pitchFamily="50" charset="-128"/>
                        <a:ea typeface="Meiryo UI" pitchFamily="50" charset="-128"/>
                        <a:cs typeface="Meiryo UI" pitchFamily="50" charset="-128"/>
                      </a:endParaRPr>
                    </a:p>
                  </a:txBody>
                  <a:tcPr marL="91424" marR="91424" marT="45727" marB="45727" anchor="ctr"/>
                </a:tc>
                <a:extLst>
                  <a:ext uri="{0D108BD9-81ED-4DB2-BD59-A6C34878D82A}">
                    <a16:rowId xmlns:a16="http://schemas.microsoft.com/office/drawing/2014/main" val="10007"/>
                  </a:ext>
                </a:extLst>
              </a:tr>
              <a:tr h="248311">
                <a:tc>
                  <a:txBody>
                    <a:bodyPr/>
                    <a:lstStyle/>
                    <a:p>
                      <a:pPr algn="ctr"/>
                      <a:r>
                        <a:rPr kumimoji="1" lang="ja-JP" altLang="en-US" sz="1200" u="none" dirty="0" smtClean="0">
                          <a:latin typeface="Meiryo UI" pitchFamily="50" charset="-128"/>
                          <a:ea typeface="Meiryo UI" pitchFamily="50" charset="-128"/>
                          <a:cs typeface="Meiryo UI" pitchFamily="50" charset="-128"/>
                        </a:rPr>
                        <a:t>８</a:t>
                      </a:r>
                      <a:endParaRPr kumimoji="1" lang="ja-JP" altLang="en-US" sz="1200" b="0" u="none"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ja-JP" altLang="en-US" sz="1200" u="none" dirty="0" smtClean="0">
                          <a:latin typeface="Meiryo UI" pitchFamily="50" charset="-128"/>
                          <a:ea typeface="Meiryo UI" pitchFamily="50" charset="-128"/>
                          <a:cs typeface="Meiryo UI" pitchFamily="50" charset="-128"/>
                        </a:rPr>
                        <a:t>栃木県</a:t>
                      </a:r>
                      <a:endParaRPr kumimoji="1" lang="ja-JP" altLang="en-US" sz="1200" b="0" u="none" dirty="0">
                        <a:latin typeface="Meiryo UI" pitchFamily="50" charset="-128"/>
                        <a:ea typeface="Meiryo UI" pitchFamily="50" charset="-128"/>
                        <a:cs typeface="Meiryo UI" pitchFamily="50" charset="-128"/>
                      </a:endParaRPr>
                    </a:p>
                  </a:txBody>
                  <a:tcPr marL="91424" marR="91424" marT="45727" marB="45727" anchor="ctr"/>
                </a:tc>
                <a:tc>
                  <a:txBody>
                    <a:bodyPr/>
                    <a:lstStyle/>
                    <a:p>
                      <a:pPr algn="ctr"/>
                      <a:r>
                        <a:rPr kumimoji="1" lang="en-US" altLang="ja-JP" sz="1100" u="none" dirty="0" smtClean="0">
                          <a:latin typeface="Meiryo UI" pitchFamily="50" charset="-128"/>
                          <a:ea typeface="Meiryo UI" pitchFamily="50" charset="-128"/>
                          <a:cs typeface="Meiryo UI" pitchFamily="50" charset="-128"/>
                        </a:rPr>
                        <a:t>1072</a:t>
                      </a:r>
                      <a:r>
                        <a:rPr kumimoji="1" lang="ja-JP" altLang="en-US" sz="1100" u="none" dirty="0" smtClean="0">
                          <a:latin typeface="Meiryo UI" pitchFamily="50" charset="-128"/>
                          <a:ea typeface="Meiryo UI" pitchFamily="50" charset="-128"/>
                          <a:cs typeface="Meiryo UI" pitchFamily="50" charset="-128"/>
                        </a:rPr>
                        <a:t>条項</a:t>
                      </a:r>
                      <a:endParaRPr kumimoji="1" lang="ja-JP" altLang="en-US" sz="1100" b="0" u="none" dirty="0">
                        <a:latin typeface="Meiryo UI" pitchFamily="50" charset="-128"/>
                        <a:ea typeface="Meiryo UI" pitchFamily="50" charset="-128"/>
                        <a:cs typeface="Meiryo UI" pitchFamily="50" charset="-128"/>
                      </a:endParaRPr>
                    </a:p>
                  </a:txBody>
                  <a:tcPr marL="91424" marR="91424" marT="45727" marB="45727" anchor="ctr"/>
                </a:tc>
                <a:extLst>
                  <a:ext uri="{0D108BD9-81ED-4DB2-BD59-A6C34878D82A}">
                    <a16:rowId xmlns:a16="http://schemas.microsoft.com/office/drawing/2014/main" val="10008"/>
                  </a:ext>
                </a:extLst>
              </a:tr>
            </a:tbl>
          </a:graphicData>
        </a:graphic>
      </p:graphicFrame>
      <p:sp>
        <p:nvSpPr>
          <p:cNvPr id="8" name="二等辺三角形 7"/>
          <p:cNvSpPr/>
          <p:nvPr/>
        </p:nvSpPr>
        <p:spPr>
          <a:xfrm rot="5400000">
            <a:off x="4765923" y="2349779"/>
            <a:ext cx="2821434" cy="1849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9" name="角丸四角形 8"/>
          <p:cNvSpPr/>
          <p:nvPr/>
        </p:nvSpPr>
        <p:spPr>
          <a:xfrm>
            <a:off x="352425" y="620688"/>
            <a:ext cx="8324031" cy="320600"/>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nchor="ctr"/>
          <a:lstStyle/>
          <a:p>
            <a:pPr>
              <a:defRPr/>
            </a:pPr>
            <a:r>
              <a:rPr lang="ja-JP" altLang="en-US" sz="1400" b="1" dirty="0" smtClean="0">
                <a:solidFill>
                  <a:prstClr val="black"/>
                </a:solidFill>
                <a:latin typeface="Meiryo UI" pitchFamily="50" charset="-128"/>
                <a:ea typeface="Meiryo UI" pitchFamily="50" charset="-128"/>
                <a:cs typeface="Meiryo UI" pitchFamily="50" charset="-128"/>
              </a:rPr>
              <a:t>◆「</a:t>
            </a:r>
            <a:r>
              <a:rPr lang="ja-JP" altLang="en-US" sz="1400" b="1" dirty="0">
                <a:solidFill>
                  <a:prstClr val="black"/>
                </a:solidFill>
                <a:latin typeface="Meiryo UI" pitchFamily="50" charset="-128"/>
                <a:ea typeface="Meiryo UI" pitchFamily="50" charset="-128"/>
                <a:cs typeface="Meiryo UI" pitchFamily="50" charset="-128"/>
              </a:rPr>
              <a:t>特例市並みの権限移譲」の実施</a:t>
            </a:r>
            <a:r>
              <a:rPr lang="ja-JP" altLang="en-US" sz="1400" b="1" dirty="0" smtClean="0">
                <a:solidFill>
                  <a:prstClr val="black"/>
                </a:solidFill>
                <a:latin typeface="Meiryo UI" pitchFamily="50" charset="-128"/>
                <a:ea typeface="Meiryo UI" pitchFamily="50" charset="-128"/>
                <a:cs typeface="Meiryo UI" pitchFamily="50" charset="-128"/>
              </a:rPr>
              <a:t>状況　　◆　都道府県</a:t>
            </a:r>
            <a:r>
              <a:rPr lang="ja-JP" altLang="en-US" sz="1400" b="1" dirty="0">
                <a:solidFill>
                  <a:prstClr val="black"/>
                </a:solidFill>
                <a:latin typeface="Meiryo UI" pitchFamily="50" charset="-128"/>
                <a:ea typeface="Meiryo UI" pitchFamily="50" charset="-128"/>
                <a:cs typeface="Meiryo UI" pitchFamily="50" charset="-128"/>
              </a:rPr>
              <a:t>の移譲条項数</a:t>
            </a:r>
            <a:r>
              <a:rPr lang="ja-JP" altLang="en-US" sz="1400" b="1" dirty="0" smtClean="0">
                <a:solidFill>
                  <a:prstClr val="black"/>
                </a:solidFill>
                <a:latin typeface="Meiryo UI" pitchFamily="50" charset="-128"/>
                <a:ea typeface="Meiryo UI" pitchFamily="50" charset="-128"/>
                <a:cs typeface="Meiryo UI" pitchFamily="50" charset="-128"/>
              </a:rPr>
              <a:t>状況</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10" name="正方形/長方形 9"/>
          <p:cNvSpPr/>
          <p:nvPr/>
        </p:nvSpPr>
        <p:spPr>
          <a:xfrm rot="5400000">
            <a:off x="3683381" y="3269019"/>
            <a:ext cx="34810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kumimoji="1" lang="ja-JP" altLang="en-US" sz="1200" u="none" dirty="0" smtClean="0">
                <a:solidFill>
                  <a:schemeClr val="tx1"/>
                </a:solidFill>
              </a:rPr>
              <a:t>・</a:t>
            </a:r>
            <a:r>
              <a:rPr kumimoji="1" lang="ja-JP" altLang="en-US" sz="1200" u="none" dirty="0">
                <a:solidFill>
                  <a:schemeClr val="tx1"/>
                </a:solidFill>
              </a:rPr>
              <a:t>・</a:t>
            </a:r>
          </a:p>
        </p:txBody>
      </p:sp>
      <p:sp>
        <p:nvSpPr>
          <p:cNvPr id="11" name="角丸四角形 10"/>
          <p:cNvSpPr/>
          <p:nvPr/>
        </p:nvSpPr>
        <p:spPr>
          <a:xfrm>
            <a:off x="4925348" y="851042"/>
            <a:ext cx="3941068" cy="27225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nchor="ctr"/>
          <a:lstStyle/>
          <a:p>
            <a:pPr>
              <a:defRPr/>
            </a:pPr>
            <a:r>
              <a:rPr lang="en-US" altLang="ja-JP" sz="1100" dirty="0" smtClean="0">
                <a:solidFill>
                  <a:schemeClr val="tx1"/>
                </a:solidFill>
                <a:latin typeface="Meiryo UI" pitchFamily="50" charset="-128"/>
                <a:ea typeface="Meiryo UI" pitchFamily="50" charset="-128"/>
                <a:cs typeface="Meiryo UI" pitchFamily="50" charset="-128"/>
              </a:rPr>
              <a:t>2009.4.1</a:t>
            </a:r>
            <a:r>
              <a:rPr lang="ja-JP" altLang="en-US" sz="1100" dirty="0" smtClean="0">
                <a:solidFill>
                  <a:schemeClr val="tx1"/>
                </a:solidFill>
                <a:latin typeface="Meiryo UI" pitchFamily="50" charset="-128"/>
                <a:ea typeface="Meiryo UI" pitchFamily="50" charset="-128"/>
                <a:cs typeface="Meiryo UI" pitchFamily="50" charset="-128"/>
              </a:rPr>
              <a:t>現在　　　　　　　　　　　　　　　　　　</a:t>
            </a:r>
            <a:r>
              <a:rPr lang="en-US" altLang="ja-JP" sz="1100" dirty="0" smtClean="0">
                <a:solidFill>
                  <a:schemeClr val="tx1"/>
                </a:solidFill>
                <a:latin typeface="Meiryo UI" pitchFamily="50" charset="-128"/>
                <a:ea typeface="Meiryo UI" pitchFamily="50" charset="-128"/>
                <a:cs typeface="Meiryo UI" pitchFamily="50" charset="-128"/>
              </a:rPr>
              <a:t>2013.4.1</a:t>
            </a:r>
            <a:r>
              <a:rPr lang="ja-JP" altLang="en-US" sz="1100" dirty="0" smtClean="0">
                <a:solidFill>
                  <a:schemeClr val="tx1"/>
                </a:solidFill>
                <a:latin typeface="Meiryo UI" pitchFamily="50" charset="-128"/>
                <a:ea typeface="Meiryo UI" pitchFamily="50" charset="-128"/>
                <a:cs typeface="Meiryo UI" pitchFamily="50" charset="-128"/>
              </a:rPr>
              <a:t>現在</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12" name="正方形/長方形 11"/>
          <p:cNvSpPr/>
          <p:nvPr/>
        </p:nvSpPr>
        <p:spPr>
          <a:xfrm>
            <a:off x="3347864" y="3835370"/>
            <a:ext cx="5544615" cy="8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100"/>
              </a:lnSpc>
              <a:defRPr/>
            </a:pPr>
            <a:r>
              <a:rPr lang="en-US" altLang="ja-JP" sz="1050" u="none" dirty="0">
                <a:solidFill>
                  <a:prstClr val="black"/>
                </a:solidFill>
                <a:latin typeface="+mn-ea"/>
              </a:rPr>
              <a:t>※</a:t>
            </a:r>
            <a:r>
              <a:rPr lang="ja-JP" altLang="en-US" sz="1050" u="none" dirty="0">
                <a:solidFill>
                  <a:prstClr val="black"/>
                </a:solidFill>
                <a:latin typeface="+mn-ea"/>
              </a:rPr>
              <a:t>条項数とは、</a:t>
            </a:r>
            <a:endParaRPr lang="en-US" altLang="ja-JP" sz="1050" u="none" dirty="0">
              <a:solidFill>
                <a:prstClr val="black"/>
              </a:solidFill>
              <a:latin typeface="+mn-ea"/>
            </a:endParaRPr>
          </a:p>
          <a:p>
            <a:pPr>
              <a:lnSpc>
                <a:spcPts val="1100"/>
              </a:lnSpc>
              <a:defRPr/>
            </a:pPr>
            <a:r>
              <a:rPr lang="ja-JP" altLang="en-US" sz="1050" u="none" dirty="0">
                <a:solidFill>
                  <a:prstClr val="black"/>
                </a:solidFill>
                <a:latin typeface="+mn-ea"/>
              </a:rPr>
              <a:t>　　事務処理特例制度を活用した条例による権限移譲を行った場合の法律等の条項数</a:t>
            </a:r>
            <a:endParaRPr lang="en-US" altLang="ja-JP" sz="1050" u="none" dirty="0">
              <a:solidFill>
                <a:prstClr val="black"/>
              </a:solidFill>
              <a:latin typeface="+mn-ea"/>
            </a:endParaRPr>
          </a:p>
          <a:p>
            <a:pPr>
              <a:lnSpc>
                <a:spcPts val="1100"/>
              </a:lnSpc>
              <a:defRPr/>
            </a:pPr>
            <a:r>
              <a:rPr lang="en-US" altLang="ja-JP" sz="1050" u="none" dirty="0">
                <a:solidFill>
                  <a:prstClr val="black"/>
                </a:solidFill>
                <a:latin typeface="+mn-ea"/>
              </a:rPr>
              <a:t>※</a:t>
            </a:r>
            <a:r>
              <a:rPr lang="ja-JP" altLang="en-US" sz="1050" u="none" dirty="0">
                <a:solidFill>
                  <a:prstClr val="black"/>
                </a:solidFill>
                <a:latin typeface="+mn-ea"/>
              </a:rPr>
              <a:t>移譲条項数状況</a:t>
            </a:r>
            <a:endParaRPr lang="en-US" altLang="ja-JP" sz="1050" u="none" dirty="0">
              <a:solidFill>
                <a:prstClr val="black"/>
              </a:solidFill>
              <a:latin typeface="+mn-ea"/>
            </a:endParaRPr>
          </a:p>
          <a:p>
            <a:pPr marL="182563" indent="-182563">
              <a:lnSpc>
                <a:spcPts val="1100"/>
              </a:lnSpc>
              <a:defRPr/>
            </a:pPr>
            <a:r>
              <a:rPr lang="ja-JP" altLang="en-US" sz="1050" u="none" dirty="0">
                <a:solidFill>
                  <a:prstClr val="black"/>
                </a:solidFill>
                <a:latin typeface="+mn-ea"/>
              </a:rPr>
              <a:t>　</a:t>
            </a:r>
            <a:r>
              <a:rPr lang="ja-JP" altLang="en-US" sz="1050" u="none" dirty="0">
                <a:solidFill>
                  <a:schemeClr val="tx1"/>
                </a:solidFill>
                <a:latin typeface="+mn-ea"/>
              </a:rPr>
              <a:t>　</a:t>
            </a:r>
            <a:r>
              <a:rPr lang="ja-JP" altLang="en-US" sz="1050" u="none" dirty="0" smtClean="0">
                <a:solidFill>
                  <a:schemeClr val="tx1"/>
                </a:solidFill>
                <a:latin typeface="+mn-ea"/>
              </a:rPr>
              <a:t>（</a:t>
            </a:r>
            <a:r>
              <a:rPr lang="ja-JP" altLang="en-US" sz="1050" dirty="0">
                <a:solidFill>
                  <a:schemeClr val="tx1"/>
                </a:solidFill>
                <a:latin typeface="+mn-ea"/>
              </a:rPr>
              <a:t>一</a:t>
            </a:r>
            <a:r>
              <a:rPr lang="ja-JP" altLang="en-US" sz="1050" u="none" dirty="0" smtClean="0">
                <a:solidFill>
                  <a:schemeClr val="tx1"/>
                </a:solidFill>
                <a:latin typeface="+mn-ea"/>
              </a:rPr>
              <a:t>社）</a:t>
            </a:r>
            <a:r>
              <a:rPr lang="ja-JP" altLang="en-US" sz="1050" u="none" dirty="0">
                <a:solidFill>
                  <a:schemeClr val="tx1"/>
                </a:solidFill>
                <a:latin typeface="+mn-ea"/>
              </a:rPr>
              <a:t>行</a:t>
            </a:r>
            <a:r>
              <a:rPr lang="ja-JP" altLang="en-US" sz="1050" u="none" dirty="0">
                <a:solidFill>
                  <a:prstClr val="black"/>
                </a:solidFill>
                <a:latin typeface="+mn-ea"/>
              </a:rPr>
              <a:t>財政調査会「市町村への事務移譲の実施状況調べ」の調査結果を基</a:t>
            </a:r>
            <a:r>
              <a:rPr lang="ja-JP" altLang="en-US" sz="1050" u="none" dirty="0" smtClean="0">
                <a:solidFill>
                  <a:prstClr val="black"/>
                </a:solidFill>
                <a:latin typeface="+mn-ea"/>
              </a:rPr>
              <a:t>に各都道府県</a:t>
            </a:r>
            <a:r>
              <a:rPr lang="ja-JP" altLang="en-US" sz="1050" u="none" dirty="0">
                <a:solidFill>
                  <a:prstClr val="black"/>
                </a:solidFill>
                <a:latin typeface="+mn-ea"/>
              </a:rPr>
              <a:t>の条項数のカウント方法が異なることから、大阪府のカウント方法</a:t>
            </a:r>
            <a:r>
              <a:rPr lang="ja-JP" altLang="en-US" sz="1050" u="none" dirty="0" smtClean="0">
                <a:solidFill>
                  <a:prstClr val="black"/>
                </a:solidFill>
                <a:latin typeface="+mn-ea"/>
              </a:rPr>
              <a:t>に補正</a:t>
            </a:r>
            <a:r>
              <a:rPr lang="ja-JP" altLang="en-US" sz="1050" u="none" dirty="0">
                <a:solidFill>
                  <a:prstClr val="black"/>
                </a:solidFill>
                <a:latin typeface="+mn-ea"/>
              </a:rPr>
              <a:t>し条項数を比較</a:t>
            </a:r>
            <a:endParaRPr kumimoji="1" lang="ja-JP" altLang="en-US" sz="1050" u="none" dirty="0"/>
          </a:p>
        </p:txBody>
      </p:sp>
      <p:sp>
        <p:nvSpPr>
          <p:cNvPr id="14" name="テキスト ボックス 1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53</a:t>
            </a:fld>
            <a:endParaRPr kumimoji="1" lang="ja-JP" altLang="en-US" dirty="0"/>
          </a:p>
        </p:txBody>
      </p:sp>
      <p:sp>
        <p:nvSpPr>
          <p:cNvPr id="15" name="正方形/長方形 14"/>
          <p:cNvSpPr/>
          <p:nvPr/>
        </p:nvSpPr>
        <p:spPr>
          <a:xfrm>
            <a:off x="5690002" y="5087680"/>
            <a:ext cx="2555776" cy="7054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1400" b="1" dirty="0" smtClean="0"/>
              <a:t>この部分を、もっと具体的に。</a:t>
            </a:r>
            <a:endParaRPr lang="en-US" altLang="ja-JP" sz="1400" b="1" dirty="0" smtClean="0"/>
          </a:p>
        </p:txBody>
      </p:sp>
      <p:sp>
        <p:nvSpPr>
          <p:cNvPr id="17" name="テキスト ボックス 16"/>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６．（１６）</a:t>
            </a:r>
            <a:endParaRPr lang="en-US" altLang="ja-JP" sz="1600" u="sng" dirty="0" smtClean="0"/>
          </a:p>
        </p:txBody>
      </p:sp>
      <p:sp>
        <p:nvSpPr>
          <p:cNvPr id="18" name="コンテンツ プレースホルダー 4"/>
          <p:cNvSpPr txBox="1">
            <a:spLocks/>
          </p:cNvSpPr>
          <p:nvPr/>
        </p:nvSpPr>
        <p:spPr>
          <a:xfrm>
            <a:off x="384857" y="4799648"/>
            <a:ext cx="8435615" cy="1800200"/>
          </a:xfrm>
          <a:prstGeom prst="rect">
            <a:avLst/>
          </a:prstGeom>
          <a:solidFill>
            <a:schemeClr val="bg1"/>
          </a:solidFill>
          <a:ln w="25400" cap="flat" cmpd="sng" algn="ctr">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horz" lIns="91440" tIns="36000" rIns="91440" bIns="0" rtlCol="0" anchor="ctr" anchorCtr="0">
            <a:normAutofit fontScale="92500" lnSpcReduction="20000"/>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spcBef>
                <a:spcPts val="0"/>
              </a:spcBef>
              <a:defRPr/>
            </a:pPr>
            <a:r>
              <a:rPr lang="ja-JP" altLang="en-US" sz="1700" b="1" dirty="0" smtClean="0">
                <a:solidFill>
                  <a:schemeClr val="tx1"/>
                </a:solidFill>
                <a:latin typeface="Meiryo UI" pitchFamily="50" charset="-128"/>
                <a:ea typeface="Meiryo UI" pitchFamily="50" charset="-128"/>
                <a:cs typeface="Meiryo UI" pitchFamily="50" charset="-128"/>
              </a:rPr>
              <a:t>“全国初”の取組み</a:t>
            </a:r>
            <a:endParaRPr lang="en-US" altLang="ja-JP" sz="1700" b="1" dirty="0" smtClean="0">
              <a:solidFill>
                <a:schemeClr val="tx1"/>
              </a:solidFill>
              <a:latin typeface="Meiryo UI" pitchFamily="50" charset="-128"/>
              <a:ea typeface="Meiryo UI" pitchFamily="50" charset="-128"/>
              <a:cs typeface="Meiryo UI" pitchFamily="50" charset="-128"/>
            </a:endParaRPr>
          </a:p>
          <a:p>
            <a:pPr algn="l">
              <a:spcBef>
                <a:spcPts val="0"/>
              </a:spcBef>
              <a:defRPr/>
            </a:pPr>
            <a:r>
              <a:rPr lang="ja-JP" altLang="en-US" sz="1500" b="1" dirty="0" smtClean="0">
                <a:solidFill>
                  <a:schemeClr val="tx1"/>
                </a:solidFill>
                <a:latin typeface="Meiryo UI" pitchFamily="50" charset="-128"/>
                <a:ea typeface="Meiryo UI" pitchFamily="50" charset="-128"/>
                <a:cs typeface="Meiryo UI" pitchFamily="50" charset="-128"/>
              </a:rPr>
              <a:t>●　機関等（内部組織）の共同設置（</a:t>
            </a:r>
            <a:r>
              <a:rPr lang="en-US" altLang="ja-JP" sz="1500" b="1" dirty="0" smtClean="0">
                <a:solidFill>
                  <a:schemeClr val="tx1"/>
                </a:solidFill>
                <a:latin typeface="Meiryo UI" pitchFamily="50" charset="-128"/>
                <a:ea typeface="Meiryo UI" pitchFamily="50" charset="-128"/>
                <a:cs typeface="Meiryo UI" pitchFamily="50" charset="-128"/>
              </a:rPr>
              <a:t>2011</a:t>
            </a:r>
            <a:r>
              <a:rPr lang="ja-JP" altLang="en-US" sz="1500" b="1" dirty="0" smtClean="0">
                <a:solidFill>
                  <a:schemeClr val="tx1"/>
                </a:solidFill>
                <a:latin typeface="Meiryo UI" pitchFamily="50" charset="-128"/>
                <a:ea typeface="Meiryo UI" pitchFamily="50" charset="-128"/>
                <a:cs typeface="Meiryo UI" pitchFamily="50" charset="-128"/>
              </a:rPr>
              <a:t>年</a:t>
            </a:r>
            <a:r>
              <a:rPr lang="en-US" altLang="ja-JP" sz="1500" b="1" dirty="0" smtClean="0">
                <a:solidFill>
                  <a:schemeClr val="tx1"/>
                </a:solidFill>
                <a:latin typeface="Meiryo UI" pitchFamily="50" charset="-128"/>
                <a:ea typeface="Meiryo UI" pitchFamily="50" charset="-128"/>
                <a:cs typeface="Meiryo UI" pitchFamily="50" charset="-128"/>
              </a:rPr>
              <a:t>10</a:t>
            </a:r>
            <a:r>
              <a:rPr lang="ja-JP" altLang="en-US" sz="1500" b="1" dirty="0" smtClean="0">
                <a:solidFill>
                  <a:schemeClr val="tx1"/>
                </a:solidFill>
                <a:latin typeface="Meiryo UI" pitchFamily="50" charset="-128"/>
                <a:ea typeface="Meiryo UI" pitchFamily="50" charset="-128"/>
                <a:cs typeface="Meiryo UI" pitchFamily="50" charset="-128"/>
              </a:rPr>
              <a:t>月から　府内４地域）</a:t>
            </a:r>
            <a:endParaRPr lang="en-US" altLang="ja-JP" sz="1500" b="1" dirty="0" smtClean="0">
              <a:solidFill>
                <a:schemeClr val="tx1"/>
              </a:solidFill>
              <a:latin typeface="Meiryo UI" pitchFamily="50" charset="-128"/>
              <a:ea typeface="Meiryo UI" pitchFamily="50" charset="-128"/>
              <a:cs typeface="Meiryo UI" pitchFamily="50" charset="-128"/>
            </a:endParaRPr>
          </a:p>
          <a:p>
            <a:pPr algn="l">
              <a:spcBef>
                <a:spcPts val="0"/>
              </a:spcBef>
              <a:defRPr/>
            </a:pPr>
            <a:r>
              <a:rPr lang="ja-JP" altLang="en-US" sz="12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豊能地域（池田市、箕面市、豊能町、能勢町） ⇒</a:t>
            </a: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福祉</a:t>
            </a:r>
            <a:r>
              <a:rPr lang="ja-JP" altLang="en-US" sz="900" dirty="0" smtClean="0">
                <a:solidFill>
                  <a:schemeClr val="tx1"/>
                </a:solidFill>
                <a:latin typeface="Meiryo UI" pitchFamily="50" charset="-128"/>
                <a:ea typeface="Meiryo UI" pitchFamily="50" charset="-128"/>
                <a:cs typeface="Meiryo UI" pitchFamily="50" charset="-128"/>
              </a:rPr>
              <a:t>（社会</a:t>
            </a:r>
            <a:r>
              <a:rPr lang="ja-JP" altLang="en-US" sz="900" dirty="0">
                <a:solidFill>
                  <a:schemeClr val="tx1"/>
                </a:solidFill>
                <a:latin typeface="Meiryo UI" pitchFamily="50" charset="-128"/>
                <a:ea typeface="Meiryo UI" pitchFamily="50" charset="-128"/>
                <a:cs typeface="Meiryo UI" pitchFamily="50" charset="-128"/>
              </a:rPr>
              <a:t>福祉法人の設立</a:t>
            </a:r>
            <a:r>
              <a:rPr lang="ja-JP" altLang="en-US" sz="900" dirty="0" smtClean="0">
                <a:solidFill>
                  <a:schemeClr val="tx1"/>
                </a:solidFill>
                <a:latin typeface="Meiryo UI" pitchFamily="50" charset="-128"/>
                <a:ea typeface="Meiryo UI" pitchFamily="50" charset="-128"/>
                <a:cs typeface="Meiryo UI" pitchFamily="50" charset="-128"/>
              </a:rPr>
              <a:t>認許可等）</a:t>
            </a:r>
            <a:r>
              <a:rPr lang="ja-JP" altLang="en-US" sz="1100" dirty="0" smtClean="0">
                <a:solidFill>
                  <a:schemeClr val="tx1"/>
                </a:solidFill>
                <a:latin typeface="Meiryo UI" pitchFamily="50" charset="-128"/>
                <a:ea typeface="Meiryo UI" pitchFamily="50" charset="-128"/>
                <a:cs typeface="Meiryo UI" pitchFamily="50" charset="-128"/>
              </a:rPr>
              <a:t>、まちづくり</a:t>
            </a:r>
            <a:r>
              <a:rPr lang="ja-JP" altLang="en-US" sz="900" dirty="0" smtClean="0">
                <a:solidFill>
                  <a:schemeClr val="tx1"/>
                </a:solidFill>
                <a:latin typeface="Meiryo UI" pitchFamily="50" charset="-128"/>
                <a:ea typeface="Meiryo UI" pitchFamily="50" charset="-128"/>
                <a:cs typeface="Meiryo UI" pitchFamily="50" charset="-128"/>
              </a:rPr>
              <a:t>（都市計画法に基づく開発行為の許可等）</a:t>
            </a:r>
            <a:r>
              <a:rPr lang="ja-JP" altLang="en-US" sz="1100" dirty="0" smtClean="0">
                <a:solidFill>
                  <a:schemeClr val="tx1"/>
                </a:solidFill>
                <a:latin typeface="Meiryo UI" pitchFamily="50" charset="-128"/>
                <a:ea typeface="Meiryo UI" pitchFamily="50" charset="-128"/>
                <a:cs typeface="Meiryo UI" pitchFamily="50" charset="-128"/>
              </a:rPr>
              <a:t>、　</a:t>
            </a:r>
            <a:endParaRPr lang="en-US" altLang="ja-JP" sz="1100" dirty="0" smtClean="0">
              <a:solidFill>
                <a:schemeClr val="tx1"/>
              </a:solidFill>
              <a:latin typeface="Meiryo UI" pitchFamily="50" charset="-128"/>
              <a:ea typeface="Meiryo UI" pitchFamily="50" charset="-128"/>
              <a:cs typeface="Meiryo UI" pitchFamily="50" charset="-128"/>
            </a:endParaRPr>
          </a:p>
          <a:p>
            <a:pPr algn="l">
              <a:spcBef>
                <a:spcPts val="0"/>
              </a:spcBef>
              <a:defRPr/>
            </a:pP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公害規制</a:t>
            </a:r>
            <a:r>
              <a:rPr lang="ja-JP" altLang="en-US" sz="900" dirty="0" smtClean="0">
                <a:solidFill>
                  <a:schemeClr val="tx1"/>
                </a:solidFill>
                <a:latin typeface="Meiryo UI" pitchFamily="50" charset="-128"/>
                <a:ea typeface="Meiryo UI" pitchFamily="50" charset="-128"/>
                <a:cs typeface="Meiryo UI" pitchFamily="50" charset="-128"/>
              </a:rPr>
              <a:t>（大気汚染防止法に係る規制等）</a:t>
            </a:r>
            <a:r>
              <a:rPr lang="ja-JP" altLang="en-US" sz="1100" dirty="0" smtClean="0">
                <a:solidFill>
                  <a:schemeClr val="tx1"/>
                </a:solidFill>
                <a:latin typeface="Meiryo UI" pitchFamily="50" charset="-128"/>
                <a:ea typeface="Meiryo UI" pitchFamily="50" charset="-128"/>
                <a:cs typeface="Meiryo UI" pitchFamily="50" charset="-128"/>
              </a:rPr>
              <a:t>、生活安全</a:t>
            </a:r>
            <a:r>
              <a:rPr lang="ja-JP" altLang="en-US" sz="900" dirty="0" smtClean="0">
                <a:solidFill>
                  <a:schemeClr val="tx1"/>
                </a:solidFill>
                <a:latin typeface="Meiryo UI" pitchFamily="50" charset="-128"/>
                <a:ea typeface="Meiryo UI" pitchFamily="50" charset="-128"/>
                <a:cs typeface="Meiryo UI" pitchFamily="50" charset="-128"/>
              </a:rPr>
              <a:t>（ガス用品販売事業場の立入検査等）</a:t>
            </a:r>
            <a:r>
              <a:rPr lang="ja-JP" altLang="en-US" sz="1100" dirty="0" smtClean="0">
                <a:solidFill>
                  <a:schemeClr val="tx1"/>
                </a:solidFill>
                <a:latin typeface="Meiryo UI" pitchFamily="50" charset="-128"/>
                <a:ea typeface="Meiryo UI" pitchFamily="50" charset="-128"/>
                <a:cs typeface="Meiryo UI" pitchFamily="50" charset="-128"/>
              </a:rPr>
              <a:t>、子育て</a:t>
            </a:r>
            <a:r>
              <a:rPr lang="ja-JP" altLang="en-US" sz="900" dirty="0" smtClean="0">
                <a:solidFill>
                  <a:schemeClr val="tx1"/>
                </a:solidFill>
                <a:latin typeface="Meiryo UI" pitchFamily="50" charset="-128"/>
                <a:ea typeface="Meiryo UI" pitchFamily="50" charset="-128"/>
                <a:cs typeface="Meiryo UI" pitchFamily="50" charset="-128"/>
              </a:rPr>
              <a:t>（児童福祉施設設置の許可等）</a:t>
            </a:r>
            <a:r>
              <a:rPr lang="ja-JP" altLang="en-US" sz="1100" dirty="0" smtClean="0">
                <a:solidFill>
                  <a:schemeClr val="tx1"/>
                </a:solidFill>
                <a:latin typeface="Meiryo UI" pitchFamily="50" charset="-128"/>
                <a:ea typeface="Meiryo UI" pitchFamily="50" charset="-128"/>
                <a:cs typeface="Meiryo UI" pitchFamily="50" charset="-128"/>
              </a:rPr>
              <a:t>の事務処理を開始　</a:t>
            </a:r>
            <a:endParaRPr lang="en-US" altLang="ja-JP" sz="1100" dirty="0" smtClean="0">
              <a:solidFill>
                <a:schemeClr val="tx1"/>
              </a:solidFill>
              <a:latin typeface="Meiryo UI" pitchFamily="50" charset="-128"/>
              <a:ea typeface="Meiryo UI" pitchFamily="50" charset="-128"/>
              <a:cs typeface="Meiryo UI" pitchFamily="50" charset="-128"/>
            </a:endParaRPr>
          </a:p>
          <a:p>
            <a:pPr algn="l">
              <a:spcBef>
                <a:spcPts val="0"/>
              </a:spcBef>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2012</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smtClean="0">
                <a:solidFill>
                  <a:schemeClr val="tx1"/>
                </a:solidFill>
                <a:latin typeface="Meiryo UI" pitchFamily="50" charset="-128"/>
                <a:ea typeface="Meiryo UI" pitchFamily="50" charset="-128"/>
                <a:cs typeface="Meiryo UI" pitchFamily="50" charset="-128"/>
              </a:rPr>
              <a:t>月から南河内地域（富田林市、河内長野市、大阪狭山市、太子町、河南町、千早赤阪村）</a:t>
            </a:r>
            <a:endParaRPr lang="en-US" altLang="ja-JP" sz="1100" dirty="0" smtClean="0">
              <a:solidFill>
                <a:schemeClr val="tx1"/>
              </a:solidFill>
              <a:latin typeface="Meiryo UI" pitchFamily="50" charset="-128"/>
              <a:ea typeface="Meiryo UI" pitchFamily="50" charset="-128"/>
              <a:cs typeface="Meiryo UI" pitchFamily="50" charset="-128"/>
            </a:endParaRPr>
          </a:p>
          <a:p>
            <a:pPr algn="l">
              <a:spcBef>
                <a:spcPts val="0"/>
              </a:spcBef>
              <a:defRPr/>
            </a:pPr>
            <a:r>
              <a:rPr lang="ja-JP" altLang="en-US" sz="1100" dirty="0" smtClean="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福祉</a:t>
            </a:r>
            <a:r>
              <a:rPr lang="ja-JP" altLang="en-US" sz="900" dirty="0" smtClean="0">
                <a:solidFill>
                  <a:schemeClr val="tx1"/>
                </a:solidFill>
                <a:latin typeface="Meiryo UI" pitchFamily="50" charset="-128"/>
                <a:ea typeface="Meiryo UI" pitchFamily="50" charset="-128"/>
                <a:cs typeface="Meiryo UI" pitchFamily="50" charset="-128"/>
              </a:rPr>
              <a:t>（社会</a:t>
            </a:r>
            <a:r>
              <a:rPr lang="ja-JP" altLang="en-US" sz="900" dirty="0">
                <a:solidFill>
                  <a:schemeClr val="tx1"/>
                </a:solidFill>
                <a:latin typeface="Meiryo UI" pitchFamily="50" charset="-128"/>
                <a:ea typeface="Meiryo UI" pitchFamily="50" charset="-128"/>
                <a:cs typeface="Meiryo UI" pitchFamily="50" charset="-128"/>
              </a:rPr>
              <a:t>福祉法人の設立</a:t>
            </a:r>
            <a:r>
              <a:rPr lang="ja-JP" altLang="en-US" sz="900" dirty="0" smtClean="0">
                <a:solidFill>
                  <a:schemeClr val="tx1"/>
                </a:solidFill>
                <a:latin typeface="Meiryo UI" pitchFamily="50" charset="-128"/>
                <a:ea typeface="Meiryo UI" pitchFamily="50" charset="-128"/>
                <a:cs typeface="Meiryo UI" pitchFamily="50" charset="-128"/>
              </a:rPr>
              <a:t>認可等）</a:t>
            </a:r>
            <a:r>
              <a:rPr lang="ja-JP" altLang="en-US" sz="1100" dirty="0" smtClean="0">
                <a:solidFill>
                  <a:schemeClr val="tx1"/>
                </a:solidFill>
                <a:latin typeface="Meiryo UI" pitchFamily="50" charset="-128"/>
                <a:ea typeface="Meiryo UI" pitchFamily="50" charset="-128"/>
                <a:cs typeface="Meiryo UI" pitchFamily="50" charset="-128"/>
              </a:rPr>
              <a:t>、まちづくり</a:t>
            </a:r>
            <a:r>
              <a:rPr lang="ja-JP" altLang="en-US" sz="900" dirty="0" smtClean="0">
                <a:solidFill>
                  <a:schemeClr val="tx1"/>
                </a:solidFill>
                <a:latin typeface="Meiryo UI" pitchFamily="50" charset="-128"/>
                <a:ea typeface="Meiryo UI" pitchFamily="50" charset="-128"/>
                <a:cs typeface="Meiryo UI" pitchFamily="50" charset="-128"/>
              </a:rPr>
              <a:t>（都市計画法に基づく開発行為の許可等）</a:t>
            </a:r>
            <a:r>
              <a:rPr lang="ja-JP" altLang="en-US" sz="1100" dirty="0" smtClean="0">
                <a:solidFill>
                  <a:schemeClr val="tx1"/>
                </a:solidFill>
                <a:latin typeface="Meiryo UI" pitchFamily="50" charset="-128"/>
                <a:ea typeface="Meiryo UI" pitchFamily="50" charset="-128"/>
                <a:cs typeface="Meiryo UI" pitchFamily="50" charset="-128"/>
              </a:rPr>
              <a:t>、公害規制</a:t>
            </a:r>
            <a:r>
              <a:rPr lang="ja-JP" altLang="en-US" sz="900" dirty="0" smtClean="0">
                <a:solidFill>
                  <a:schemeClr val="tx1"/>
                </a:solidFill>
                <a:latin typeface="Meiryo UI" pitchFamily="50" charset="-128"/>
                <a:ea typeface="Meiryo UI" pitchFamily="50" charset="-128"/>
                <a:cs typeface="Meiryo UI" pitchFamily="50" charset="-128"/>
              </a:rPr>
              <a:t>（大気汚染防止法に係る規制等）</a:t>
            </a:r>
            <a:endParaRPr lang="en-US" altLang="ja-JP" sz="900" dirty="0" smtClean="0">
              <a:solidFill>
                <a:schemeClr val="tx1"/>
              </a:solidFill>
              <a:latin typeface="Meiryo UI" pitchFamily="50" charset="-128"/>
              <a:ea typeface="Meiryo UI" pitchFamily="50" charset="-128"/>
              <a:cs typeface="Meiryo UI" pitchFamily="50" charset="-128"/>
            </a:endParaRPr>
          </a:p>
          <a:p>
            <a:pPr algn="l">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2012</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4</a:t>
            </a:r>
            <a:r>
              <a:rPr lang="ja-JP" altLang="en-US" sz="1100" dirty="0" smtClean="0">
                <a:solidFill>
                  <a:schemeClr val="tx1"/>
                </a:solidFill>
                <a:latin typeface="Meiryo UI" pitchFamily="50" charset="-128"/>
                <a:ea typeface="Meiryo UI" pitchFamily="50" charset="-128"/>
                <a:cs typeface="Meiryo UI" pitchFamily="50" charset="-128"/>
              </a:rPr>
              <a:t>月から泉州北地域（岸和田市、泉大津市、貝塚市、和泉市、高石市、忠岡町）　⇒　福祉</a:t>
            </a:r>
            <a:r>
              <a:rPr lang="ja-JP" altLang="en-US" sz="900" dirty="0" smtClean="0">
                <a:solidFill>
                  <a:schemeClr val="tx1"/>
                </a:solidFill>
                <a:latin typeface="Meiryo UI" pitchFamily="50" charset="-128"/>
                <a:ea typeface="Meiryo UI" pitchFamily="50" charset="-128"/>
                <a:cs typeface="Meiryo UI" pitchFamily="50" charset="-128"/>
              </a:rPr>
              <a:t>（社会福祉法人の設立認可等）</a:t>
            </a:r>
            <a:endParaRPr lang="en-US" altLang="ja-JP" sz="900" dirty="0" smtClean="0">
              <a:solidFill>
                <a:schemeClr val="tx1"/>
              </a:solidFill>
              <a:latin typeface="Meiryo UI" pitchFamily="50" charset="-128"/>
              <a:ea typeface="Meiryo UI" pitchFamily="50" charset="-128"/>
              <a:cs typeface="Meiryo UI" pitchFamily="50" charset="-128"/>
            </a:endParaRPr>
          </a:p>
          <a:p>
            <a:pPr algn="l">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2013</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4</a:t>
            </a:r>
            <a:r>
              <a:rPr lang="ja-JP" altLang="en-US" sz="1100" dirty="0" smtClean="0">
                <a:solidFill>
                  <a:schemeClr val="tx1"/>
                </a:solidFill>
                <a:latin typeface="Meiryo UI" pitchFamily="50" charset="-128"/>
                <a:ea typeface="Meiryo UI" pitchFamily="50" charset="-128"/>
                <a:cs typeface="Meiryo UI" pitchFamily="50" charset="-128"/>
              </a:rPr>
              <a:t>月から泉州南地域（泉佐野市、泉南市、阪南市、熊取町、田尻町、岬町）　⇒　福祉</a:t>
            </a:r>
            <a:r>
              <a:rPr lang="ja-JP" altLang="en-US" sz="900" dirty="0" smtClean="0">
                <a:solidFill>
                  <a:schemeClr val="tx1"/>
                </a:solidFill>
                <a:latin typeface="Meiryo UI" pitchFamily="50" charset="-128"/>
                <a:ea typeface="Meiryo UI" pitchFamily="50" charset="-128"/>
                <a:cs typeface="Meiryo UI" pitchFamily="50" charset="-128"/>
              </a:rPr>
              <a:t>（社会福祉法人の設立許可等）</a:t>
            </a:r>
            <a:r>
              <a:rPr lang="ja-JP" altLang="en-US" sz="1100" dirty="0" smtClean="0">
                <a:solidFill>
                  <a:schemeClr val="tx1"/>
                </a:solidFill>
                <a:latin typeface="Meiryo UI" pitchFamily="50" charset="-128"/>
                <a:ea typeface="Meiryo UI" pitchFamily="50" charset="-128"/>
                <a:cs typeface="Meiryo UI" pitchFamily="50" charset="-128"/>
              </a:rPr>
              <a:t>　</a:t>
            </a:r>
            <a:endParaRPr lang="en-US" altLang="ja-JP" sz="1100" dirty="0" smtClean="0">
              <a:solidFill>
                <a:schemeClr val="tx1"/>
              </a:solidFill>
              <a:latin typeface="Meiryo UI" pitchFamily="50" charset="-128"/>
              <a:ea typeface="Meiryo UI" pitchFamily="50" charset="-128"/>
              <a:cs typeface="Meiryo UI" pitchFamily="50" charset="-128"/>
            </a:endParaRPr>
          </a:p>
          <a:p>
            <a:pPr algn="l">
              <a:spcBef>
                <a:spcPts val="600"/>
              </a:spcBef>
              <a:defRPr/>
            </a:pPr>
            <a:r>
              <a:rPr lang="ja-JP" altLang="en-US" sz="1500" b="1" dirty="0" smtClean="0">
                <a:solidFill>
                  <a:schemeClr val="tx1"/>
                </a:solidFill>
                <a:latin typeface="Meiryo UI" pitchFamily="50" charset="-128"/>
                <a:ea typeface="Meiryo UI" pitchFamily="50" charset="-128"/>
                <a:cs typeface="Meiryo UI" pitchFamily="50" charset="-128"/>
              </a:rPr>
              <a:t>●　教職員人事協議会を設置（</a:t>
            </a:r>
            <a:r>
              <a:rPr lang="en-US" altLang="ja-JP" sz="1500" b="1" dirty="0" smtClean="0">
                <a:solidFill>
                  <a:schemeClr val="tx1"/>
                </a:solidFill>
                <a:latin typeface="Meiryo UI" pitchFamily="50" charset="-128"/>
                <a:ea typeface="Meiryo UI" pitchFamily="50" charset="-128"/>
                <a:cs typeface="Meiryo UI" pitchFamily="50" charset="-128"/>
              </a:rPr>
              <a:t>2012</a:t>
            </a:r>
            <a:r>
              <a:rPr lang="ja-JP" altLang="en-US" sz="1500" b="1" dirty="0" smtClean="0">
                <a:solidFill>
                  <a:schemeClr val="tx1"/>
                </a:solidFill>
                <a:latin typeface="Meiryo UI" pitchFamily="50" charset="-128"/>
                <a:ea typeface="Meiryo UI" pitchFamily="50" charset="-128"/>
                <a:cs typeface="Meiryo UI" pitchFamily="50" charset="-128"/>
              </a:rPr>
              <a:t>年</a:t>
            </a:r>
            <a:r>
              <a:rPr lang="en-US" altLang="ja-JP" sz="1500" b="1" dirty="0" smtClean="0">
                <a:solidFill>
                  <a:schemeClr val="tx1"/>
                </a:solidFill>
                <a:latin typeface="Meiryo UI" pitchFamily="50" charset="-128"/>
                <a:ea typeface="Meiryo UI" pitchFamily="50" charset="-128"/>
                <a:cs typeface="Meiryo UI" pitchFamily="50" charset="-128"/>
              </a:rPr>
              <a:t>4</a:t>
            </a:r>
            <a:r>
              <a:rPr lang="ja-JP" altLang="en-US" sz="1500" b="1" dirty="0" smtClean="0">
                <a:solidFill>
                  <a:schemeClr val="tx1"/>
                </a:solidFill>
                <a:latin typeface="Meiryo UI" pitchFamily="50" charset="-128"/>
                <a:ea typeface="Meiryo UI" pitchFamily="50" charset="-128"/>
                <a:cs typeface="Meiryo UI" pitchFamily="50" charset="-128"/>
              </a:rPr>
              <a:t>月から）</a:t>
            </a:r>
            <a:endParaRPr lang="en-US" altLang="ja-JP" sz="1500" b="1" dirty="0" smtClean="0">
              <a:solidFill>
                <a:schemeClr val="tx1"/>
              </a:solidFill>
              <a:latin typeface="Meiryo UI" pitchFamily="50" charset="-128"/>
              <a:ea typeface="Meiryo UI" pitchFamily="50" charset="-128"/>
              <a:cs typeface="Meiryo UI" pitchFamily="50" charset="-128"/>
            </a:endParaRPr>
          </a:p>
          <a:p>
            <a:pPr algn="l">
              <a:spcBef>
                <a:spcPts val="0"/>
              </a:spcBef>
              <a:defRPr/>
            </a:pPr>
            <a:r>
              <a:rPr lang="ja-JP" altLang="en-US" sz="16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豊能地域（豊中市、池田市、箕面市、豊能町、能勢町）　⇒　小中学校の教職員の任命権にかかる事務処理を開始</a:t>
            </a:r>
            <a:endParaRPr lang="ja-JP" altLang="en-US" sz="11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094583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54</a:t>
            </a:fld>
            <a:endParaRPr kumimoji="1" lang="ja-JP" altLang="en-US" dirty="0"/>
          </a:p>
        </p:txBody>
      </p:sp>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７．（１７）</a:t>
            </a:r>
            <a:endParaRPr lang="en-US" altLang="ja-JP" sz="1600" u="sng" dirty="0" smtClean="0"/>
          </a:p>
        </p:txBody>
      </p:sp>
      <p:sp>
        <p:nvSpPr>
          <p:cNvPr id="7" name="テキスト ボックス 6"/>
          <p:cNvSpPr txBox="1"/>
          <p:nvPr/>
        </p:nvSpPr>
        <p:spPr>
          <a:xfrm>
            <a:off x="-14684" y="0"/>
            <a:ext cx="746700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Ⅱ</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（３）補助金等の見直し</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1072671056"/>
              </p:ext>
            </p:extLst>
          </p:nvPr>
        </p:nvGraphicFramePr>
        <p:xfrm>
          <a:off x="251520" y="476672"/>
          <a:ext cx="8712968" cy="631444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solidFill>
                            <a:schemeClr val="tx1"/>
                          </a:solidFill>
                        </a:rPr>
                        <a:t>＜</a:t>
                      </a:r>
                      <a:r>
                        <a:rPr kumimoji="1" lang="en-US" altLang="ja-JP" dirty="0" smtClean="0">
                          <a:solidFill>
                            <a:schemeClr val="tx1"/>
                          </a:solidFill>
                        </a:rPr>
                        <a:t>Why</a:t>
                      </a:r>
                      <a:r>
                        <a:rPr kumimoji="1" lang="ja-JP" altLang="en-US" dirty="0" smtClean="0">
                          <a:solidFill>
                            <a:schemeClr val="tx1"/>
                          </a:solidFill>
                        </a:rPr>
                        <a:t>＞</a:t>
                      </a:r>
                      <a:endParaRPr kumimoji="1" lang="ja-JP" altLang="en-US"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Vision</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What</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Outcome</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indent="0"/>
                      <a:r>
                        <a:rPr kumimoji="1" lang="ja-JP" altLang="en-US" sz="1400" b="1" dirty="0" smtClean="0">
                          <a:solidFill>
                            <a:schemeClr val="tx1"/>
                          </a:solidFill>
                        </a:rPr>
                        <a:t>①～⑤</a:t>
                      </a:r>
                      <a:endParaRPr kumimoji="1" lang="en-US" altLang="ja-JP" sz="1400" b="1" dirty="0" smtClean="0">
                        <a:solidFill>
                          <a:schemeClr val="tx1"/>
                        </a:solidFill>
                      </a:endParaRPr>
                    </a:p>
                    <a:p>
                      <a:pPr marL="0" indent="0"/>
                      <a:r>
                        <a:rPr kumimoji="1" lang="ja-JP" altLang="en-US" sz="1400" b="1" dirty="0" smtClean="0">
                          <a:solidFill>
                            <a:schemeClr val="tx1"/>
                          </a:solidFill>
                        </a:rPr>
                        <a:t>　補助金等の見直し</a:t>
                      </a:r>
                      <a:endParaRPr kumimoji="1" lang="en-US" altLang="ja-JP" sz="1400" b="1" dirty="0" smtClean="0">
                        <a:solidFill>
                          <a:schemeClr val="tx1"/>
                        </a:solidFill>
                      </a:endParaRPr>
                    </a:p>
                    <a:p>
                      <a:pPr marL="0" indent="0"/>
                      <a:r>
                        <a:rPr kumimoji="1" lang="ja-JP" altLang="en-US" sz="1400" dirty="0" smtClean="0">
                          <a:solidFill>
                            <a:schemeClr val="tx1"/>
                          </a:solidFill>
                        </a:rPr>
                        <a:t>・府補助金の使途が不明であり、団体の運営（役員の報酬等）に使われるなど、府民に還元されていない可能性。</a:t>
                      </a:r>
                      <a:endParaRPr kumimoji="1" lang="en-US" altLang="ja-JP" sz="1400" dirty="0" smtClean="0">
                        <a:solidFill>
                          <a:schemeClr val="tx1"/>
                        </a:solidFill>
                      </a:endParaRPr>
                    </a:p>
                    <a:p>
                      <a:pPr marL="0" indent="0"/>
                      <a:r>
                        <a:rPr kumimoji="1" lang="ja-JP" altLang="en-US" sz="1400" dirty="0" smtClean="0">
                          <a:solidFill>
                            <a:schemeClr val="tx1"/>
                          </a:solidFill>
                        </a:rPr>
                        <a:t>・相談事業等において、一件あたりの補助単価が極めて高い補助金が存在。</a:t>
                      </a:r>
                      <a:endParaRPr kumimoji="1" lang="en-US" altLang="ja-JP" sz="1400" dirty="0" smtClean="0">
                        <a:solidFill>
                          <a:schemeClr val="tx1"/>
                        </a:solidFill>
                      </a:endParaRPr>
                    </a:p>
                    <a:p>
                      <a:pPr marL="0" indent="0"/>
                      <a:r>
                        <a:rPr kumimoji="1" lang="ja-JP" altLang="en-US" sz="1400" dirty="0" smtClean="0">
                          <a:solidFill>
                            <a:schemeClr val="tx1"/>
                          </a:solidFill>
                        </a:rPr>
                        <a:t>・従来から補助金を出しているという理由で、必要性を十分検討せずに補助している団体の存在。</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補助金の予算額</a:t>
                      </a:r>
                      <a:endParaRPr kumimoji="1" lang="en-US" altLang="ja-JP" sz="1400" dirty="0" smtClean="0">
                        <a:solidFill>
                          <a:schemeClr val="tx1"/>
                        </a:solidFill>
                      </a:endParaRPr>
                    </a:p>
                    <a:p>
                      <a:pPr marL="0" indent="0"/>
                      <a:r>
                        <a:rPr kumimoji="1" lang="en-US" altLang="ja-JP" sz="1400" dirty="0" smtClean="0">
                          <a:solidFill>
                            <a:schemeClr val="tx1"/>
                          </a:solidFill>
                        </a:rPr>
                        <a:t>2007</a:t>
                      </a:r>
                      <a:r>
                        <a:rPr kumimoji="1" lang="ja-JP" altLang="en-US" sz="1400" dirty="0" smtClean="0">
                          <a:solidFill>
                            <a:schemeClr val="tx1"/>
                          </a:solidFill>
                        </a:rPr>
                        <a:t>年度　　</a:t>
                      </a:r>
                      <a:r>
                        <a:rPr kumimoji="1" lang="en-US" altLang="ja-JP" sz="1400" dirty="0" smtClean="0">
                          <a:solidFill>
                            <a:schemeClr val="tx1"/>
                          </a:solidFill>
                        </a:rPr>
                        <a:t>1,583</a:t>
                      </a:r>
                      <a:r>
                        <a:rPr kumimoji="1" lang="ja-JP" altLang="en-US" sz="1400" dirty="0" smtClean="0">
                          <a:solidFill>
                            <a:schemeClr val="tx1"/>
                          </a:solidFill>
                        </a:rPr>
                        <a:t>億円</a:t>
                      </a:r>
                      <a:endParaRPr kumimoji="1" lang="ja-JP" altLang="en-US"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　エンドユーザーである府民の視点から有効性・妥当性・特定の団体の既得権になっていないかを検証。</a:t>
                      </a:r>
                    </a:p>
                    <a:p>
                      <a:pPr marL="0" indent="0"/>
                      <a:r>
                        <a:rPr kumimoji="1" lang="ja-JP" altLang="en-US" sz="1400" dirty="0" smtClean="0">
                          <a:solidFill>
                            <a:schemeClr val="tx1"/>
                          </a:solidFill>
                        </a:rPr>
                        <a:t>　そのうえで、補助対象、費用対効果等観点から補助手法を見直し。</a:t>
                      </a:r>
                    </a:p>
                    <a:p>
                      <a:pPr marL="92075" indent="-92075"/>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①透明性の低い</a:t>
                      </a:r>
                      <a:r>
                        <a:rPr lang="ja-JP" altLang="en-US" sz="1400" dirty="0" smtClean="0">
                          <a:solidFill>
                            <a:schemeClr val="tx1"/>
                          </a:solidFill>
                          <a:latin typeface="+mn-ea"/>
                          <a:cs typeface="メイリオ" panose="020B0604030504040204" pitchFamily="50" charset="-128"/>
                        </a:rPr>
                        <a:t>団体運営費補助から施策対象に確実に効果のある事業費補助に転換。</a:t>
                      </a:r>
                      <a:endParaRPr lang="en-US" altLang="ja-JP" sz="1400" dirty="0" smtClean="0">
                        <a:solidFill>
                          <a:schemeClr val="tx1"/>
                        </a:solidFill>
                        <a:latin typeface="+mn-ea"/>
                        <a:cs typeface="メイリオ" panose="020B0604030504040204" pitchFamily="50" charset="-128"/>
                      </a:endParaRPr>
                    </a:p>
                    <a:p>
                      <a:pPr marL="0" indent="0"/>
                      <a:r>
                        <a:rPr kumimoji="1" lang="ja-JP" altLang="en-US" sz="1400" dirty="0" smtClean="0">
                          <a:solidFill>
                            <a:schemeClr val="tx1"/>
                          </a:solidFill>
                          <a:latin typeface="+mn-ea"/>
                          <a:cs typeface="メイリオ" panose="020B0604030504040204" pitchFamily="50" charset="-128"/>
                        </a:rPr>
                        <a:t>②一件あたりのコスト（費用対効果）に着目した補助形態の見直し。</a:t>
                      </a:r>
                      <a:endParaRPr kumimoji="1" lang="en-US" altLang="ja-JP" sz="1400" dirty="0" smtClean="0">
                        <a:solidFill>
                          <a:schemeClr val="tx1"/>
                        </a:solidFill>
                        <a:latin typeface="+mn-ea"/>
                        <a:cs typeface="メイリオ" panose="020B0604030504040204" pitchFamily="50" charset="-128"/>
                      </a:endParaRPr>
                    </a:p>
                    <a:p>
                      <a:pPr marL="0" indent="0"/>
                      <a:r>
                        <a:rPr kumimoji="1" lang="ja-JP" altLang="en-US" sz="1400" dirty="0" smtClean="0">
                          <a:solidFill>
                            <a:schemeClr val="tx1"/>
                          </a:solidFill>
                          <a:latin typeface="+mn-ea"/>
                          <a:cs typeface="メイリオ" panose="020B0604030504040204" pitchFamily="50" charset="-128"/>
                        </a:rPr>
                        <a:t>③</a:t>
                      </a:r>
                      <a:r>
                        <a:rPr lang="ja-JP" altLang="en-US" sz="1400" dirty="0" smtClean="0">
                          <a:solidFill>
                            <a:schemeClr val="tx1"/>
                          </a:solidFill>
                          <a:latin typeface="+mn-ea"/>
                          <a:cs typeface="メイリオ" panose="020B0604030504040204" pitchFamily="50" charset="-128"/>
                        </a:rPr>
                        <a:t>これまで府の補助金により運営してきた団体等について、補助を打ち切ることにより自立化など法人のあり方の見直しを促す。</a:t>
                      </a:r>
                      <a:endParaRPr lang="en-US" altLang="ja-JP" sz="1400" dirty="0" smtClean="0">
                        <a:solidFill>
                          <a:schemeClr val="tx1"/>
                        </a:solidFill>
                        <a:latin typeface="+mn-ea"/>
                        <a:cs typeface="メイリオ" panose="020B0604030504040204" pitchFamily="50" charset="-128"/>
                      </a:endParaRPr>
                    </a:p>
                    <a:p>
                      <a:pPr marL="0" indent="0"/>
                      <a:r>
                        <a:rPr kumimoji="1" lang="ja-JP" altLang="en-US" sz="1400" dirty="0" smtClean="0">
                          <a:solidFill>
                            <a:schemeClr val="tx1"/>
                          </a:solidFill>
                          <a:latin typeface="+mn-ea"/>
                          <a:cs typeface="メイリオ" panose="020B0604030504040204" pitchFamily="50" charset="-128"/>
                        </a:rPr>
                        <a:t>④広域自治体として必要な補助の範囲を精査。</a:t>
                      </a:r>
                      <a:endParaRPr kumimoji="1" lang="en-US" altLang="ja-JP" sz="1400" dirty="0" smtClean="0">
                        <a:solidFill>
                          <a:schemeClr val="tx1"/>
                        </a:solidFill>
                        <a:latin typeface="+mn-ea"/>
                        <a:cs typeface="メイリオ" panose="020B0604030504040204" pitchFamily="50" charset="-128"/>
                      </a:endParaRPr>
                    </a:p>
                    <a:p>
                      <a:pPr marL="0" indent="0"/>
                      <a:r>
                        <a:rPr kumimoji="1" lang="ja-JP" altLang="en-US" sz="1400" dirty="0" smtClean="0">
                          <a:solidFill>
                            <a:schemeClr val="tx1"/>
                          </a:solidFill>
                          <a:latin typeface="+mn-ea"/>
                          <a:cs typeface="メイリオ" panose="020B0604030504040204" pitchFamily="50" charset="-128"/>
                        </a:rPr>
                        <a:t>⑤府の厳しい財政事情に鑑み、経費を精査。</a:t>
                      </a:r>
                      <a:endParaRPr kumimoji="1" lang="en-US" altLang="ja-JP" sz="1400" dirty="0" smtClean="0">
                        <a:solidFill>
                          <a:schemeClr val="tx1"/>
                        </a:solidFill>
                        <a:latin typeface="+mn-ea"/>
                        <a:cs typeface="メイリオ" panose="020B0604030504040204" pitchFamily="50" charset="-128"/>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en-US" altLang="ja-JP" sz="1400" dirty="0" smtClean="0">
                          <a:solidFill>
                            <a:schemeClr val="tx1"/>
                          </a:solidFill>
                          <a:latin typeface="+mn-ea"/>
                          <a:cs typeface="メイリオ" panose="020B0604030504040204" pitchFamily="50" charset="-128"/>
                        </a:rPr>
                        <a:t>【</a:t>
                      </a:r>
                      <a:r>
                        <a:rPr kumimoji="1" lang="ja-JP" altLang="en-US" sz="1400" dirty="0" smtClean="0">
                          <a:solidFill>
                            <a:schemeClr val="tx1"/>
                          </a:solidFill>
                          <a:latin typeface="+mn-ea"/>
                          <a:cs typeface="メイリオ" panose="020B0604030504040204" pitchFamily="50" charset="-128"/>
                        </a:rPr>
                        <a:t>削減（効果）額</a:t>
                      </a:r>
                      <a:r>
                        <a:rPr kumimoji="1" lang="en-US" altLang="ja-JP" sz="1400" dirty="0" smtClean="0">
                          <a:solidFill>
                            <a:schemeClr val="tx1"/>
                          </a:solidFill>
                          <a:latin typeface="+mn-ea"/>
                          <a:cs typeface="メイリオ" panose="020B0604030504040204" pitchFamily="50" charset="-128"/>
                        </a:rPr>
                        <a:t>】</a:t>
                      </a:r>
                    </a:p>
                    <a:p>
                      <a:pPr marL="0" indent="0"/>
                      <a:r>
                        <a:rPr kumimoji="1" lang="en-US" altLang="ja-JP" sz="1400" dirty="0" smtClean="0">
                          <a:solidFill>
                            <a:schemeClr val="tx1"/>
                          </a:solidFill>
                          <a:latin typeface="+mn-ea"/>
                          <a:cs typeface="メイリオ" panose="020B0604030504040204" pitchFamily="50" charset="-128"/>
                        </a:rPr>
                        <a:t>2008</a:t>
                      </a:r>
                      <a:r>
                        <a:rPr kumimoji="1" lang="ja-JP" altLang="en-US" sz="1400" dirty="0" smtClean="0">
                          <a:solidFill>
                            <a:schemeClr val="tx1"/>
                          </a:solidFill>
                          <a:latin typeface="+mn-ea"/>
                          <a:cs typeface="メイリオ" panose="020B0604030504040204" pitchFamily="50" charset="-128"/>
                        </a:rPr>
                        <a:t>～</a:t>
                      </a:r>
                      <a:r>
                        <a:rPr kumimoji="1" lang="en-US" altLang="ja-JP" sz="1400" dirty="0" smtClean="0">
                          <a:solidFill>
                            <a:schemeClr val="tx1"/>
                          </a:solidFill>
                          <a:latin typeface="+mn-ea"/>
                          <a:cs typeface="メイリオ" panose="020B0604030504040204" pitchFamily="50" charset="-128"/>
                        </a:rPr>
                        <a:t>2010</a:t>
                      </a:r>
                      <a:r>
                        <a:rPr kumimoji="1" lang="ja-JP" altLang="en-US" sz="1400" dirty="0" smtClean="0">
                          <a:solidFill>
                            <a:schemeClr val="tx1"/>
                          </a:solidFill>
                          <a:latin typeface="+mn-ea"/>
                          <a:cs typeface="メイリオ" panose="020B0604030504040204" pitchFamily="50" charset="-128"/>
                        </a:rPr>
                        <a:t>年度</a:t>
                      </a:r>
                      <a:endParaRPr kumimoji="1" lang="en-US" altLang="ja-JP" sz="1400" dirty="0" smtClean="0">
                        <a:solidFill>
                          <a:schemeClr val="tx1"/>
                        </a:solidFill>
                        <a:latin typeface="+mn-ea"/>
                        <a:cs typeface="メイリオ" panose="020B0604030504040204" pitchFamily="50" charset="-128"/>
                      </a:endParaRPr>
                    </a:p>
                    <a:p>
                      <a:pPr marL="0" indent="0"/>
                      <a:r>
                        <a:rPr kumimoji="1" lang="ja-JP" altLang="en-US" sz="1400" dirty="0" smtClean="0">
                          <a:solidFill>
                            <a:schemeClr val="tx1"/>
                          </a:solidFill>
                          <a:latin typeface="+mn-ea"/>
                          <a:cs typeface="メイリオ" panose="020B0604030504040204" pitchFamily="50" charset="-128"/>
                        </a:rPr>
                        <a:t>対象額約</a:t>
                      </a:r>
                      <a:r>
                        <a:rPr kumimoji="1" lang="en-US" altLang="ja-JP" sz="1400" dirty="0" smtClean="0">
                          <a:solidFill>
                            <a:schemeClr val="tx1"/>
                          </a:solidFill>
                          <a:latin typeface="+mn-ea"/>
                          <a:cs typeface="メイリオ" panose="020B0604030504040204" pitchFamily="50" charset="-128"/>
                        </a:rPr>
                        <a:t>706</a:t>
                      </a:r>
                      <a:r>
                        <a:rPr kumimoji="1" lang="ja-JP" altLang="en-US" sz="1400" dirty="0" smtClean="0">
                          <a:solidFill>
                            <a:schemeClr val="tx1"/>
                          </a:solidFill>
                          <a:latin typeface="+mn-ea"/>
                          <a:cs typeface="メイリオ" panose="020B0604030504040204" pitchFamily="50" charset="-128"/>
                        </a:rPr>
                        <a:t>億円のうち約</a:t>
                      </a:r>
                      <a:r>
                        <a:rPr kumimoji="1" lang="en-US" altLang="ja-JP" sz="1400" dirty="0" smtClean="0">
                          <a:solidFill>
                            <a:schemeClr val="tx1"/>
                          </a:solidFill>
                          <a:latin typeface="+mn-ea"/>
                          <a:cs typeface="メイリオ" panose="020B0604030504040204" pitchFamily="50" charset="-128"/>
                        </a:rPr>
                        <a:t>93</a:t>
                      </a:r>
                      <a:r>
                        <a:rPr kumimoji="1" lang="ja-JP" altLang="en-US" sz="1400" dirty="0" smtClean="0">
                          <a:solidFill>
                            <a:schemeClr val="tx1"/>
                          </a:solidFill>
                          <a:latin typeface="+mn-ea"/>
                          <a:cs typeface="メイリオ" panose="020B0604030504040204" pitchFamily="50" charset="-128"/>
                        </a:rPr>
                        <a:t>億円（</a:t>
                      </a:r>
                      <a:r>
                        <a:rPr kumimoji="1" lang="en-US" altLang="ja-JP" sz="1400" dirty="0" smtClean="0">
                          <a:solidFill>
                            <a:schemeClr val="tx1"/>
                          </a:solidFill>
                          <a:latin typeface="+mn-ea"/>
                          <a:cs typeface="メイリオ" panose="020B0604030504040204" pitchFamily="50" charset="-128"/>
                        </a:rPr>
                        <a:t>13.2</a:t>
                      </a:r>
                      <a:r>
                        <a:rPr kumimoji="1" lang="ja-JP" altLang="en-US" sz="1400" dirty="0" smtClean="0">
                          <a:solidFill>
                            <a:schemeClr val="tx1"/>
                          </a:solidFill>
                          <a:latin typeface="+mn-ea"/>
                          <a:cs typeface="メイリオ" panose="020B0604030504040204" pitchFamily="50" charset="-128"/>
                        </a:rPr>
                        <a:t>％）</a:t>
                      </a:r>
                      <a:endParaRPr kumimoji="1" lang="en-US" altLang="ja-JP" sz="1400" dirty="0" smtClean="0">
                        <a:solidFill>
                          <a:schemeClr val="tx1"/>
                        </a:solidFill>
                        <a:latin typeface="+mn-ea"/>
                        <a:cs typeface="メイリオ" panose="020B0604030504040204" pitchFamily="50" charset="-128"/>
                      </a:endParaRPr>
                    </a:p>
                    <a:p>
                      <a:pPr marL="0" indent="0"/>
                      <a:endParaRPr kumimoji="1" lang="en-US" altLang="ja-JP" sz="1400" dirty="0" smtClean="0">
                        <a:solidFill>
                          <a:schemeClr val="tx1"/>
                        </a:solidFill>
                        <a:latin typeface="+mn-ea"/>
                        <a:cs typeface="メイリオ" panose="020B0604030504040204" pitchFamily="50" charset="-128"/>
                      </a:endParaRPr>
                    </a:p>
                    <a:p>
                      <a:pPr marL="0" indent="0"/>
                      <a:r>
                        <a:rPr kumimoji="1" lang="en-US" altLang="ja-JP" sz="1400" dirty="0" smtClean="0">
                          <a:solidFill>
                            <a:schemeClr val="tx1"/>
                          </a:solidFill>
                          <a:latin typeface="+mn-ea"/>
                          <a:cs typeface="メイリオ" panose="020B0604030504040204" pitchFamily="50" charset="-128"/>
                        </a:rPr>
                        <a:t>2011</a:t>
                      </a:r>
                      <a:r>
                        <a:rPr kumimoji="1" lang="ja-JP" altLang="en-US" sz="1400" dirty="0" smtClean="0">
                          <a:solidFill>
                            <a:schemeClr val="tx1"/>
                          </a:solidFill>
                          <a:latin typeface="+mn-ea"/>
                          <a:cs typeface="メイリオ" panose="020B0604030504040204" pitchFamily="50" charset="-128"/>
                        </a:rPr>
                        <a:t>～</a:t>
                      </a:r>
                      <a:r>
                        <a:rPr kumimoji="1" lang="en-US" altLang="ja-JP" sz="1400" dirty="0" smtClean="0">
                          <a:solidFill>
                            <a:schemeClr val="tx1"/>
                          </a:solidFill>
                          <a:latin typeface="+mn-ea"/>
                          <a:cs typeface="メイリオ" panose="020B0604030504040204" pitchFamily="50" charset="-128"/>
                        </a:rPr>
                        <a:t>2013</a:t>
                      </a:r>
                      <a:r>
                        <a:rPr kumimoji="1" lang="ja-JP" altLang="en-US" sz="1400" dirty="0" smtClean="0">
                          <a:solidFill>
                            <a:schemeClr val="tx1"/>
                          </a:solidFill>
                          <a:latin typeface="+mn-ea"/>
                          <a:cs typeface="メイリオ" panose="020B0604030504040204" pitchFamily="50" charset="-128"/>
                        </a:rPr>
                        <a:t>年度</a:t>
                      </a:r>
                      <a:endParaRPr kumimoji="1" lang="en-US" altLang="ja-JP" sz="1400" dirty="0" smtClean="0">
                        <a:solidFill>
                          <a:schemeClr val="tx1"/>
                        </a:solidFill>
                        <a:latin typeface="+mn-ea"/>
                        <a:cs typeface="メイリオ" panose="020B0604030504040204" pitchFamily="50" charset="-128"/>
                      </a:endParaRPr>
                    </a:p>
                    <a:p>
                      <a:pPr marL="0" indent="0"/>
                      <a:r>
                        <a:rPr kumimoji="1" lang="ja-JP" altLang="en-US" sz="1400" dirty="0" smtClean="0">
                          <a:solidFill>
                            <a:schemeClr val="tx1"/>
                          </a:solidFill>
                          <a:latin typeface="+mn-ea"/>
                          <a:cs typeface="メイリオ" panose="020B0604030504040204" pitchFamily="50" charset="-128"/>
                        </a:rPr>
                        <a:t>対象額約</a:t>
                      </a:r>
                      <a:r>
                        <a:rPr kumimoji="1" lang="en-US" altLang="ja-JP" sz="1400" dirty="0" smtClean="0">
                          <a:solidFill>
                            <a:schemeClr val="tx1"/>
                          </a:solidFill>
                          <a:latin typeface="+mn-ea"/>
                          <a:cs typeface="メイリオ" panose="020B0604030504040204" pitchFamily="50" charset="-128"/>
                        </a:rPr>
                        <a:t>66</a:t>
                      </a:r>
                      <a:r>
                        <a:rPr kumimoji="1" lang="ja-JP" altLang="en-US" sz="1400" dirty="0" smtClean="0">
                          <a:solidFill>
                            <a:schemeClr val="tx1"/>
                          </a:solidFill>
                          <a:latin typeface="+mn-ea"/>
                          <a:cs typeface="メイリオ" panose="020B0604030504040204" pitchFamily="50" charset="-128"/>
                        </a:rPr>
                        <a:t>億円のうち約</a:t>
                      </a:r>
                      <a:r>
                        <a:rPr kumimoji="1" lang="en-US" altLang="ja-JP" sz="1400" dirty="0" smtClean="0">
                          <a:solidFill>
                            <a:schemeClr val="tx1"/>
                          </a:solidFill>
                          <a:latin typeface="+mn-ea"/>
                          <a:cs typeface="メイリオ" panose="020B0604030504040204" pitchFamily="50" charset="-128"/>
                        </a:rPr>
                        <a:t>23</a:t>
                      </a:r>
                      <a:r>
                        <a:rPr kumimoji="1" lang="ja-JP" altLang="en-US" sz="1400" dirty="0" smtClean="0">
                          <a:solidFill>
                            <a:schemeClr val="tx1"/>
                          </a:solidFill>
                          <a:latin typeface="+mn-ea"/>
                          <a:cs typeface="メイリオ" panose="020B0604030504040204" pitchFamily="50" charset="-128"/>
                        </a:rPr>
                        <a:t>億円（</a:t>
                      </a:r>
                      <a:r>
                        <a:rPr kumimoji="1" lang="en-US" altLang="ja-JP" sz="1400" dirty="0" smtClean="0">
                          <a:solidFill>
                            <a:schemeClr val="tx1"/>
                          </a:solidFill>
                          <a:latin typeface="+mn-ea"/>
                          <a:cs typeface="メイリオ" panose="020B0604030504040204" pitchFamily="50" charset="-128"/>
                        </a:rPr>
                        <a:t>34.9</a:t>
                      </a:r>
                      <a:r>
                        <a:rPr kumimoji="1" lang="ja-JP" altLang="en-US" sz="1400" dirty="0" smtClean="0">
                          <a:solidFill>
                            <a:schemeClr val="tx1"/>
                          </a:solidFill>
                          <a:latin typeface="+mn-ea"/>
                          <a:cs typeface="メイリオ" panose="020B0604030504040204" pitchFamily="50" charset="-128"/>
                        </a:rPr>
                        <a:t>％）</a:t>
                      </a:r>
                      <a:endParaRPr kumimoji="1" lang="en-US" altLang="ja-JP" sz="1400" dirty="0" smtClean="0">
                        <a:solidFill>
                          <a:schemeClr val="tx1"/>
                        </a:solidFill>
                        <a:latin typeface="+mn-ea"/>
                        <a:cs typeface="メイリオ" panose="020B0604030504040204" pitchFamily="50" charset="-128"/>
                      </a:endParaRPr>
                    </a:p>
                    <a:p>
                      <a:pPr marL="0" indent="0"/>
                      <a:endParaRPr kumimoji="1" lang="en-US" altLang="ja-JP" sz="1400" dirty="0" smtClean="0">
                        <a:solidFill>
                          <a:schemeClr val="tx1"/>
                        </a:solidFill>
                        <a:latin typeface="+mn-ea"/>
                        <a:cs typeface="メイリオ" panose="020B0604030504040204" pitchFamily="50" charset="-128"/>
                      </a:endParaRPr>
                    </a:p>
                    <a:p>
                      <a:pPr marL="0" indent="0"/>
                      <a:r>
                        <a:rPr kumimoji="1" lang="ja-JP" altLang="en-US" sz="1400" dirty="0" smtClean="0">
                          <a:solidFill>
                            <a:schemeClr val="tx1"/>
                          </a:solidFill>
                          <a:latin typeface="+mn-ea"/>
                          <a:cs typeface="メイリオ" panose="020B0604030504040204" pitchFamily="50" charset="-128"/>
                        </a:rPr>
                        <a:t>⇒　</a:t>
                      </a:r>
                      <a:r>
                        <a:rPr kumimoji="1" lang="en-US" altLang="ja-JP" sz="1400" dirty="0" smtClean="0">
                          <a:solidFill>
                            <a:schemeClr val="tx1"/>
                          </a:solidFill>
                          <a:latin typeface="+mn-ea"/>
                          <a:cs typeface="メイリオ" panose="020B0604030504040204" pitchFamily="50" charset="-128"/>
                        </a:rPr>
                        <a:t>6</a:t>
                      </a:r>
                      <a:r>
                        <a:rPr kumimoji="1" lang="ja-JP" altLang="en-US" sz="1400" dirty="0" smtClean="0">
                          <a:solidFill>
                            <a:schemeClr val="tx1"/>
                          </a:solidFill>
                          <a:latin typeface="+mn-ea"/>
                          <a:cs typeface="メイリオ" panose="020B0604030504040204" pitchFamily="50" charset="-128"/>
                        </a:rPr>
                        <a:t>年間（</a:t>
                      </a:r>
                      <a:r>
                        <a:rPr kumimoji="1" lang="en-US" altLang="ja-JP" sz="1400" dirty="0" smtClean="0">
                          <a:solidFill>
                            <a:schemeClr val="tx1"/>
                          </a:solidFill>
                          <a:latin typeface="+mn-ea"/>
                          <a:cs typeface="メイリオ" panose="020B0604030504040204" pitchFamily="50" charset="-128"/>
                        </a:rPr>
                        <a:t>2008</a:t>
                      </a:r>
                      <a:r>
                        <a:rPr kumimoji="1" lang="ja-JP" altLang="en-US" sz="1400" dirty="0" smtClean="0">
                          <a:solidFill>
                            <a:schemeClr val="tx1"/>
                          </a:solidFill>
                          <a:latin typeface="+mn-ea"/>
                          <a:cs typeface="メイリオ" panose="020B0604030504040204" pitchFamily="50" charset="-128"/>
                        </a:rPr>
                        <a:t>～</a:t>
                      </a:r>
                      <a:r>
                        <a:rPr kumimoji="1" lang="en-US" altLang="ja-JP" sz="1400" dirty="0" smtClean="0">
                          <a:solidFill>
                            <a:schemeClr val="tx1"/>
                          </a:solidFill>
                          <a:latin typeface="+mn-ea"/>
                          <a:cs typeface="メイリオ" panose="020B0604030504040204" pitchFamily="50" charset="-128"/>
                        </a:rPr>
                        <a:t>2013</a:t>
                      </a:r>
                      <a:r>
                        <a:rPr kumimoji="1" lang="ja-JP" altLang="en-US" sz="1400" dirty="0" smtClean="0">
                          <a:solidFill>
                            <a:schemeClr val="tx1"/>
                          </a:solidFill>
                          <a:latin typeface="+mn-ea"/>
                          <a:cs typeface="メイリオ" panose="020B0604030504040204" pitchFamily="50" charset="-128"/>
                        </a:rPr>
                        <a:t>年）の削減（効果）額合計</a:t>
                      </a:r>
                      <a:r>
                        <a:rPr kumimoji="1" lang="en-US" altLang="ja-JP" sz="1400" dirty="0" smtClean="0">
                          <a:solidFill>
                            <a:schemeClr val="tx1"/>
                          </a:solidFill>
                          <a:latin typeface="+mn-ea"/>
                          <a:cs typeface="メイリオ" panose="020B0604030504040204" pitchFamily="50" charset="-128"/>
                        </a:rPr>
                        <a:t>348</a:t>
                      </a:r>
                      <a:r>
                        <a:rPr kumimoji="1" lang="ja-JP" altLang="en-US" sz="1400" dirty="0" smtClean="0">
                          <a:solidFill>
                            <a:schemeClr val="tx1"/>
                          </a:solidFill>
                          <a:latin typeface="+mn-ea"/>
                          <a:cs typeface="メイリオ" panose="020B0604030504040204" pitchFamily="50" charset="-128"/>
                        </a:rPr>
                        <a:t>億円</a:t>
                      </a:r>
                      <a:endParaRPr kumimoji="1" lang="en-US" altLang="ja-JP" sz="1400" dirty="0" smtClean="0">
                        <a:solidFill>
                          <a:schemeClr val="tx1"/>
                        </a:solidFill>
                        <a:latin typeface="+mn-ea"/>
                        <a:cs typeface="メイリオ" panose="020B0604030504040204" pitchFamily="50" charset="-128"/>
                      </a:endParaRPr>
                    </a:p>
                    <a:p>
                      <a:pPr marL="0" indent="0"/>
                      <a:endParaRPr kumimoji="1" lang="en-US" altLang="ja-JP" sz="1400" dirty="0" smtClean="0">
                        <a:solidFill>
                          <a:schemeClr val="tx1"/>
                        </a:solidFill>
                        <a:latin typeface="+mn-ea"/>
                        <a:cs typeface="メイリオ" panose="020B0604030504040204" pitchFamily="50" charset="-128"/>
                      </a:endParaRPr>
                    </a:p>
                    <a:p>
                      <a:pPr marL="0" indent="0"/>
                      <a:r>
                        <a:rPr kumimoji="1" lang="en-US" altLang="ja-JP" sz="900" dirty="0" smtClean="0">
                          <a:solidFill>
                            <a:schemeClr val="tx1"/>
                          </a:solidFill>
                          <a:latin typeface="+mn-ea"/>
                          <a:cs typeface="メイリオ" panose="020B0604030504040204" pitchFamily="50" charset="-128"/>
                        </a:rPr>
                        <a:t>※</a:t>
                      </a:r>
                      <a:r>
                        <a:rPr kumimoji="1" lang="ja-JP" altLang="en-US" sz="900" dirty="0" smtClean="0">
                          <a:solidFill>
                            <a:schemeClr val="tx1"/>
                          </a:solidFill>
                          <a:latin typeface="+mn-ea"/>
                          <a:cs typeface="メイリオ" panose="020B0604030504040204" pitchFamily="50" charset="-128"/>
                        </a:rPr>
                        <a:t>見直し対象：実績一覧のとおり</a:t>
                      </a:r>
                      <a:endParaRPr kumimoji="1" lang="en-US" altLang="ja-JP" sz="900" dirty="0" smtClean="0">
                        <a:solidFill>
                          <a:schemeClr val="tx1"/>
                        </a:solidFill>
                        <a:latin typeface="+mn-ea"/>
                        <a:cs typeface="メイリオ" panose="020B0604030504040204" pitchFamily="50" charset="-128"/>
                      </a:endParaRPr>
                    </a:p>
                    <a:p>
                      <a:pPr marL="0" indent="0"/>
                      <a:r>
                        <a:rPr kumimoji="1" lang="ja-JP" altLang="en-US" sz="900" dirty="0" smtClean="0">
                          <a:solidFill>
                            <a:schemeClr val="tx1"/>
                          </a:solidFill>
                          <a:latin typeface="+mn-ea"/>
                          <a:cs typeface="メイリオ" panose="020B0604030504040204" pitchFamily="50" charset="-128"/>
                        </a:rPr>
                        <a:t>　対象額は基準年度の予算額</a:t>
                      </a:r>
                      <a:endParaRPr kumimoji="1" lang="en-US" altLang="ja-JP" sz="900" dirty="0" smtClean="0">
                        <a:solidFill>
                          <a:schemeClr val="tx1"/>
                        </a:solidFill>
                        <a:latin typeface="+mn-ea"/>
                        <a:cs typeface="メイリオ" panose="020B0604030504040204" pitchFamily="50" charset="-128"/>
                      </a:endParaRPr>
                    </a:p>
                    <a:p>
                      <a:pPr marL="0" indent="0"/>
                      <a:r>
                        <a:rPr kumimoji="1" lang="ja-JP" altLang="en-US" sz="900" dirty="0" smtClean="0">
                          <a:solidFill>
                            <a:schemeClr val="tx1"/>
                          </a:solidFill>
                          <a:latin typeface="+mn-ea"/>
                          <a:cs typeface="メイリオ" panose="020B0604030504040204" pitchFamily="50" charset="-128"/>
                        </a:rPr>
                        <a:t>　実績は単年度平均</a:t>
                      </a:r>
                      <a:endParaRPr kumimoji="1" lang="ja-JP" altLang="en-US" sz="900" dirty="0" smtClean="0">
                        <a:solidFill>
                          <a:schemeClr val="tx1"/>
                        </a:solidFill>
                      </a:endParaRPr>
                    </a:p>
                    <a:p>
                      <a:pPr marL="92075" indent="-92075"/>
                      <a:endParaRPr kumimoji="1" lang="en-US" altLang="ja-JP" sz="1400" dirty="0" smtClean="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kumimoji="1" lang="ja-JP" altLang="en-US" sz="1400" b="1" dirty="0" smtClean="0">
                          <a:solidFill>
                            <a:schemeClr val="tx1"/>
                          </a:solidFill>
                        </a:rPr>
                        <a:t>⑥　分担金等の見直し</a:t>
                      </a:r>
                      <a:endParaRPr kumimoji="1" lang="en-US" altLang="ja-JP" sz="1400" b="1" dirty="0" smtClean="0">
                        <a:solidFill>
                          <a:schemeClr val="tx1"/>
                        </a:solidFill>
                      </a:endParaRPr>
                    </a:p>
                    <a:p>
                      <a:r>
                        <a:rPr kumimoji="1" lang="ja-JP" altLang="en-US" sz="1400" dirty="0" smtClean="0">
                          <a:solidFill>
                            <a:schemeClr val="tx1"/>
                          </a:solidFill>
                        </a:rPr>
                        <a:t>・　地方の側から額や使途がコントロールできず、一方的に住民の税金を支出するルールが出来上がっており、それが国から「天下り」した役員の報酬に充当されているケースが存在。</a:t>
                      </a:r>
                      <a:endParaRPr kumimoji="1" lang="ja-JP" altLang="en-US"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　分担金等の支出の必要性を厳しく精査。</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以下の点について確認のうえ、支出の是非を判断。</a:t>
                      </a:r>
                      <a:endParaRPr kumimoji="1" lang="en-US" altLang="ja-JP" sz="1400" dirty="0" smtClean="0">
                        <a:solidFill>
                          <a:schemeClr val="tx1"/>
                        </a:solidFill>
                      </a:endParaRPr>
                    </a:p>
                    <a:p>
                      <a:pPr marL="92075" indent="-92075"/>
                      <a:r>
                        <a:rPr kumimoji="1" lang="ja-JP" altLang="en-US" sz="1400" dirty="0" smtClean="0">
                          <a:solidFill>
                            <a:schemeClr val="tx1"/>
                          </a:solidFill>
                        </a:rPr>
                        <a:t>・府として分担金を支出する必要があるか。</a:t>
                      </a:r>
                      <a:endParaRPr kumimoji="1" lang="en-US" altLang="ja-JP" sz="1400" dirty="0" smtClean="0">
                        <a:solidFill>
                          <a:schemeClr val="tx1"/>
                        </a:solidFill>
                      </a:endParaRPr>
                    </a:p>
                    <a:p>
                      <a:pPr marL="92075" indent="-92075"/>
                      <a:r>
                        <a:rPr kumimoji="1" lang="ja-JP" altLang="en-US" sz="1400" dirty="0" smtClean="0">
                          <a:solidFill>
                            <a:schemeClr val="tx1"/>
                          </a:solidFill>
                        </a:rPr>
                        <a:t>・国の</a:t>
                      </a:r>
                      <a:r>
                        <a:rPr kumimoji="1" lang="en-US" altLang="ja-JP" sz="1400" dirty="0" smtClean="0">
                          <a:solidFill>
                            <a:schemeClr val="tx1"/>
                          </a:solidFill>
                        </a:rPr>
                        <a:t>OB</a:t>
                      </a:r>
                      <a:r>
                        <a:rPr kumimoji="1" lang="ja-JP" altLang="en-US" sz="1400" dirty="0" smtClean="0">
                          <a:solidFill>
                            <a:schemeClr val="tx1"/>
                          </a:solidFill>
                        </a:rPr>
                        <a:t>職員が役員等に就任していないか</a:t>
                      </a:r>
                      <a:endParaRPr kumimoji="1" lang="en-US" altLang="ja-JP" sz="1400" dirty="0" smtClean="0">
                        <a:solidFill>
                          <a:schemeClr val="tx1"/>
                        </a:solidFill>
                      </a:endParaRPr>
                    </a:p>
                    <a:p>
                      <a:pPr marL="92075" indent="-92075"/>
                      <a:r>
                        <a:rPr kumimoji="1" lang="ja-JP" altLang="en-US" sz="1400" dirty="0" smtClean="0">
                          <a:solidFill>
                            <a:schemeClr val="tx1"/>
                          </a:solidFill>
                        </a:rPr>
                        <a:t>・分担金の使途が明確か</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endParaRPr kumimoji="1" lang="en-US" altLang="ja-JP" sz="1400" dirty="0" smtClean="0">
                        <a:solidFill>
                          <a:schemeClr val="tx1"/>
                        </a:solidFill>
                      </a:endParaRPr>
                    </a:p>
                    <a:p>
                      <a:pPr marL="0" indent="0"/>
                      <a:r>
                        <a:rPr kumimoji="1" lang="en-US" altLang="ja-JP" sz="1400" dirty="0" smtClean="0">
                          <a:solidFill>
                            <a:schemeClr val="tx1"/>
                          </a:solidFill>
                        </a:rPr>
                        <a:t>2011</a:t>
                      </a:r>
                      <a:r>
                        <a:rPr kumimoji="1" lang="ja-JP" altLang="en-US" sz="1400" dirty="0" smtClean="0">
                          <a:solidFill>
                            <a:schemeClr val="tx1"/>
                          </a:solidFill>
                        </a:rPr>
                        <a:t>年度当初予算において</a:t>
                      </a:r>
                      <a:r>
                        <a:rPr kumimoji="1" lang="en-US" altLang="ja-JP" sz="1400" dirty="0" smtClean="0">
                          <a:solidFill>
                            <a:schemeClr val="tx1"/>
                          </a:solidFill>
                        </a:rPr>
                        <a:t>51</a:t>
                      </a:r>
                      <a:r>
                        <a:rPr kumimoji="1" lang="ja-JP" altLang="en-US" sz="1400" dirty="0" smtClean="0">
                          <a:solidFill>
                            <a:schemeClr val="tx1"/>
                          </a:solidFill>
                        </a:rPr>
                        <a:t>項目約</a:t>
                      </a:r>
                      <a:r>
                        <a:rPr kumimoji="1" lang="en-US" altLang="ja-JP" sz="1400" dirty="0" smtClean="0">
                          <a:solidFill>
                            <a:schemeClr val="tx1"/>
                          </a:solidFill>
                        </a:rPr>
                        <a:t>2</a:t>
                      </a:r>
                      <a:r>
                        <a:rPr kumimoji="1" lang="ja-JP" altLang="en-US" sz="1400" dirty="0" smtClean="0">
                          <a:solidFill>
                            <a:schemeClr val="tx1"/>
                          </a:solidFill>
                        </a:rPr>
                        <a:t>億</a:t>
                      </a:r>
                      <a:r>
                        <a:rPr kumimoji="1" lang="en-US" altLang="ja-JP" sz="1400" dirty="0" smtClean="0">
                          <a:solidFill>
                            <a:schemeClr val="tx1"/>
                          </a:solidFill>
                        </a:rPr>
                        <a:t>1,000</a:t>
                      </a:r>
                      <a:r>
                        <a:rPr kumimoji="1" lang="ja-JP" altLang="en-US" sz="1400" dirty="0" smtClean="0">
                          <a:solidFill>
                            <a:schemeClr val="tx1"/>
                          </a:solidFill>
                        </a:rPr>
                        <a:t>万円の支出を取りやめ。</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52035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55</a:t>
            </a:fld>
            <a:endParaRPr kumimoji="1" lang="ja-JP" altLang="en-US" dirty="0"/>
          </a:p>
        </p:txBody>
      </p:sp>
      <p:sp>
        <p:nvSpPr>
          <p:cNvPr id="25" name="テキスト ボックス 24"/>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７．（１７）</a:t>
            </a:r>
            <a:endParaRPr lang="en-US" altLang="ja-JP" sz="1600" u="sng" dirty="0" smtClean="0"/>
          </a:p>
        </p:txBody>
      </p:sp>
      <p:sp>
        <p:nvSpPr>
          <p:cNvPr id="32" name="テキスト ボックス 31"/>
          <p:cNvSpPr txBox="1"/>
          <p:nvPr/>
        </p:nvSpPr>
        <p:spPr>
          <a:xfrm>
            <a:off x="225500" y="188640"/>
            <a:ext cx="7704856" cy="369332"/>
          </a:xfrm>
          <a:prstGeom prst="rect">
            <a:avLst/>
          </a:prstGeom>
          <a:noFill/>
        </p:spPr>
        <p:txBody>
          <a:bodyPr wrap="square" rtlCol="0">
            <a:spAutoFit/>
          </a:bodyPr>
          <a:lstStyle/>
          <a:p>
            <a:r>
              <a:rPr lang="ja-JP" altLang="en-US" dirty="0" smtClean="0"/>
              <a:t>■補助金等見直し（総括）　</a:t>
            </a:r>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1217166921"/>
              </p:ext>
            </p:extLst>
          </p:nvPr>
        </p:nvGraphicFramePr>
        <p:xfrm>
          <a:off x="683568" y="959976"/>
          <a:ext cx="8208912" cy="3693160"/>
        </p:xfrm>
        <a:graphic>
          <a:graphicData uri="http://schemas.openxmlformats.org/drawingml/2006/table">
            <a:tbl>
              <a:tblPr firstRow="1" bandRow="1">
                <a:tableStyleId>{5C22544A-7EE6-4342-B048-85BDC9FD1C3A}</a:tableStyleId>
              </a:tblPr>
              <a:tblGrid>
                <a:gridCol w="2089541">
                  <a:extLst>
                    <a:ext uri="{9D8B030D-6E8A-4147-A177-3AD203B41FA5}">
                      <a16:colId xmlns:a16="http://schemas.microsoft.com/office/drawing/2014/main" val="20000"/>
                    </a:ext>
                  </a:extLst>
                </a:gridCol>
                <a:gridCol w="2388047">
                  <a:extLst>
                    <a:ext uri="{9D8B030D-6E8A-4147-A177-3AD203B41FA5}">
                      <a16:colId xmlns:a16="http://schemas.microsoft.com/office/drawing/2014/main" val="20001"/>
                    </a:ext>
                  </a:extLst>
                </a:gridCol>
                <a:gridCol w="1268650">
                  <a:extLst>
                    <a:ext uri="{9D8B030D-6E8A-4147-A177-3AD203B41FA5}">
                      <a16:colId xmlns:a16="http://schemas.microsoft.com/office/drawing/2014/main" val="20002"/>
                    </a:ext>
                  </a:extLst>
                </a:gridCol>
                <a:gridCol w="878498">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tblGrid>
              <a:tr h="370840">
                <a:tc>
                  <a:txBody>
                    <a:bodyPr/>
                    <a:lstStyle/>
                    <a:p>
                      <a:pPr algn="ctr"/>
                      <a:r>
                        <a:rPr kumimoji="1" lang="ja-JP" altLang="en-US" sz="1600" dirty="0" smtClean="0"/>
                        <a:t>項目</a:t>
                      </a:r>
                      <a:endParaRPr kumimoji="1" lang="ja-JP" altLang="en-US" sz="16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600" dirty="0" smtClean="0">
                          <a:solidFill>
                            <a:schemeClr val="bg1"/>
                          </a:solidFill>
                        </a:rPr>
                        <a:t>改革の</a:t>
                      </a:r>
                      <a:r>
                        <a:rPr kumimoji="1" lang="ja-JP" altLang="en-US" sz="1600" dirty="0" smtClean="0"/>
                        <a:t>方向性</a:t>
                      </a:r>
                      <a:endParaRPr kumimoji="1" lang="ja-JP" altLang="en-US" sz="16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600" dirty="0" smtClean="0"/>
                        <a:t>削減効果額</a:t>
                      </a:r>
                      <a:endParaRPr kumimoji="1" lang="ja-JP" altLang="en-US" sz="16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600" dirty="0" smtClean="0"/>
                        <a:t>削減率</a:t>
                      </a:r>
                      <a:endParaRPr kumimoji="1" lang="ja-JP" altLang="en-US" sz="16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600" dirty="0" smtClean="0"/>
                        <a:t>備考</a:t>
                      </a:r>
                      <a:endParaRPr kumimoji="1" lang="ja-JP" altLang="en-US" sz="16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kumimoji="1" lang="ja-JP" altLang="en-US" sz="1600" dirty="0" smtClean="0">
                          <a:solidFill>
                            <a:schemeClr val="tx1"/>
                          </a:solidFill>
                        </a:rPr>
                        <a:t>①運営費補助から事業費補助への転換</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600" dirty="0" smtClean="0">
                          <a:solidFill>
                            <a:schemeClr val="tx1"/>
                          </a:solidFill>
                        </a:rPr>
                        <a:t>競争性の導入</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600" dirty="0" smtClean="0">
                          <a:solidFill>
                            <a:schemeClr val="tx1"/>
                          </a:solidFill>
                        </a:rPr>
                        <a:t>18</a:t>
                      </a:r>
                      <a:r>
                        <a:rPr kumimoji="1" lang="ja-JP" altLang="en-US" sz="1600" dirty="0" smtClean="0">
                          <a:solidFill>
                            <a:schemeClr val="tx1"/>
                          </a:solidFill>
                        </a:rPr>
                        <a:t>億円</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600" dirty="0" smtClean="0">
                          <a:solidFill>
                            <a:schemeClr val="tx1"/>
                          </a:solidFill>
                        </a:rPr>
                        <a:t>19.4</a:t>
                      </a:r>
                      <a:r>
                        <a:rPr kumimoji="1" lang="ja-JP" altLang="en-US" sz="1600" dirty="0" smtClean="0">
                          <a:solidFill>
                            <a:schemeClr val="tx1"/>
                          </a:solidFill>
                        </a:rPr>
                        <a:t>％</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kumimoji="1" lang="ja-JP" altLang="en-US" sz="1600" dirty="0" smtClean="0">
                          <a:solidFill>
                            <a:schemeClr val="tx1"/>
                          </a:solidFill>
                        </a:rPr>
                        <a:t>②一件当たりの補助コストの見直し</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600" dirty="0" smtClean="0">
                          <a:solidFill>
                            <a:schemeClr val="tx1"/>
                          </a:solidFill>
                        </a:rPr>
                        <a:t>廃止・再構築</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600" dirty="0" smtClean="0">
                          <a:solidFill>
                            <a:schemeClr val="tx1"/>
                          </a:solidFill>
                        </a:rPr>
                        <a:t>5</a:t>
                      </a:r>
                      <a:r>
                        <a:rPr kumimoji="1" lang="ja-JP" altLang="en-US" sz="1600" dirty="0" smtClean="0">
                          <a:solidFill>
                            <a:schemeClr val="tx1"/>
                          </a:solidFill>
                        </a:rPr>
                        <a:t>億円</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600" dirty="0" smtClean="0">
                          <a:solidFill>
                            <a:schemeClr val="tx1"/>
                          </a:solidFill>
                        </a:rPr>
                        <a:t>100</a:t>
                      </a:r>
                      <a:r>
                        <a:rPr kumimoji="1" lang="ja-JP" altLang="en-US" sz="1600" dirty="0" smtClean="0">
                          <a:solidFill>
                            <a:schemeClr val="tx1"/>
                          </a:solidFill>
                        </a:rPr>
                        <a:t>％</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60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kumimoji="1" lang="ja-JP" altLang="en-US" sz="1600" dirty="0" smtClean="0">
                          <a:solidFill>
                            <a:schemeClr val="tx1"/>
                          </a:solidFill>
                        </a:rPr>
                        <a:t>③補助金廃止による団体の自立化促進</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600" dirty="0" smtClean="0">
                          <a:solidFill>
                            <a:schemeClr val="tx1"/>
                          </a:solidFill>
                        </a:rPr>
                        <a:t>寄附や収益事業等による自律的運営への転換</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600" dirty="0" smtClean="0">
                          <a:solidFill>
                            <a:schemeClr val="tx1"/>
                          </a:solidFill>
                        </a:rPr>
                        <a:t>25</a:t>
                      </a:r>
                      <a:r>
                        <a:rPr kumimoji="1" lang="ja-JP" altLang="en-US" sz="1600" dirty="0" smtClean="0">
                          <a:solidFill>
                            <a:schemeClr val="tx1"/>
                          </a:solidFill>
                        </a:rPr>
                        <a:t>億円</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600" dirty="0" smtClean="0">
                          <a:solidFill>
                            <a:schemeClr val="tx1"/>
                          </a:solidFill>
                        </a:rPr>
                        <a:t>56.8</a:t>
                      </a:r>
                      <a:r>
                        <a:rPr kumimoji="1" lang="ja-JP" altLang="en-US" sz="1600" dirty="0" smtClean="0">
                          <a:solidFill>
                            <a:schemeClr val="tx1"/>
                          </a:solidFill>
                        </a:rPr>
                        <a:t>％</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60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kumimoji="1" lang="ja-JP" altLang="en-US" sz="1600" dirty="0" smtClean="0">
                          <a:solidFill>
                            <a:schemeClr val="tx1"/>
                          </a:solidFill>
                        </a:rPr>
                        <a:t>④役割分担の整理</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600" dirty="0" smtClean="0">
                          <a:solidFill>
                            <a:schemeClr val="tx1"/>
                          </a:solidFill>
                        </a:rPr>
                        <a:t>府の役割分担の再整理等</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600" dirty="0" smtClean="0">
                          <a:solidFill>
                            <a:schemeClr val="tx1"/>
                          </a:solidFill>
                        </a:rPr>
                        <a:t>37</a:t>
                      </a:r>
                      <a:r>
                        <a:rPr kumimoji="1" lang="ja-JP" altLang="en-US" sz="1600" dirty="0" smtClean="0">
                          <a:solidFill>
                            <a:schemeClr val="tx1"/>
                          </a:solidFill>
                        </a:rPr>
                        <a:t>億円</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600" dirty="0" smtClean="0">
                          <a:solidFill>
                            <a:schemeClr val="tx1"/>
                          </a:solidFill>
                        </a:rPr>
                        <a:t>22.2</a:t>
                      </a:r>
                      <a:r>
                        <a:rPr kumimoji="1" lang="ja-JP" altLang="en-US" sz="1600" dirty="0" smtClean="0">
                          <a:solidFill>
                            <a:schemeClr val="tx1"/>
                          </a:solidFill>
                        </a:rPr>
                        <a:t>％</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kumimoji="1" lang="ja-JP" altLang="en-US" sz="1600" dirty="0" smtClean="0">
                          <a:solidFill>
                            <a:schemeClr val="tx1"/>
                          </a:solidFill>
                        </a:rPr>
                        <a:t>⑤経費削減等</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rPr>
                        <a:t>財政状況に鑑み規模の縮小等</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600" dirty="0" smtClean="0">
                          <a:solidFill>
                            <a:schemeClr val="tx1"/>
                          </a:solidFill>
                        </a:rPr>
                        <a:t>266</a:t>
                      </a:r>
                      <a:r>
                        <a:rPr kumimoji="1" lang="ja-JP" altLang="en-US" sz="1600" dirty="0" smtClean="0">
                          <a:solidFill>
                            <a:schemeClr val="tx1"/>
                          </a:solidFill>
                        </a:rPr>
                        <a:t>億円</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600" dirty="0" smtClean="0">
                          <a:solidFill>
                            <a:schemeClr val="tx1"/>
                          </a:solidFill>
                        </a:rPr>
                        <a:t>13.1</a:t>
                      </a:r>
                      <a:r>
                        <a:rPr kumimoji="1" lang="ja-JP" altLang="en-US" sz="1600" dirty="0" smtClean="0">
                          <a:solidFill>
                            <a:schemeClr val="tx1"/>
                          </a:solidFill>
                        </a:rPr>
                        <a:t>％</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370840">
                <a:tc gridSpan="2">
                  <a:txBody>
                    <a:bodyPr/>
                    <a:lstStyle/>
                    <a:p>
                      <a:pPr algn="ctr"/>
                      <a:r>
                        <a:rPr kumimoji="1" lang="ja-JP" altLang="en-US" sz="1600" dirty="0" smtClean="0">
                          <a:solidFill>
                            <a:schemeClr val="tx1"/>
                          </a:solidFill>
                        </a:rPr>
                        <a:t>合　　　　計</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a:p>
                  </a:txBody>
                  <a:tcPr/>
                </a:tc>
                <a:tc>
                  <a:txBody>
                    <a:bodyPr/>
                    <a:lstStyle/>
                    <a:p>
                      <a:pPr algn="r"/>
                      <a:r>
                        <a:rPr kumimoji="1" lang="en-US" altLang="ja-JP" sz="1600" dirty="0" smtClean="0">
                          <a:solidFill>
                            <a:schemeClr val="tx1"/>
                          </a:solidFill>
                        </a:rPr>
                        <a:t>348</a:t>
                      </a:r>
                      <a:r>
                        <a:rPr kumimoji="1" lang="ja-JP" altLang="en-US" sz="1600" dirty="0" smtClean="0">
                          <a:solidFill>
                            <a:schemeClr val="tx1"/>
                          </a:solidFill>
                        </a:rPr>
                        <a:t>億円</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600" dirty="0" smtClean="0">
                          <a:solidFill>
                            <a:schemeClr val="tx1"/>
                          </a:solidFill>
                        </a:rPr>
                        <a:t>15.1</a:t>
                      </a:r>
                      <a:r>
                        <a:rPr kumimoji="1" lang="ja-JP" altLang="en-US" sz="1600" dirty="0" smtClean="0">
                          <a:solidFill>
                            <a:schemeClr val="tx1"/>
                          </a:solidFill>
                        </a:rPr>
                        <a:t>％</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rPr>
                        <a:t>合計は端数処理により①～⑤の合計と異なる</a:t>
                      </a:r>
                      <a:endParaRPr kumimoji="1" lang="ja-JP" altLang="en-US" sz="11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4233508756"/>
              </p:ext>
            </p:extLst>
          </p:nvPr>
        </p:nvGraphicFramePr>
        <p:xfrm>
          <a:off x="623000" y="5229200"/>
          <a:ext cx="8179217" cy="949960"/>
        </p:xfrm>
        <a:graphic>
          <a:graphicData uri="http://schemas.openxmlformats.org/drawingml/2006/table">
            <a:tbl>
              <a:tblPr firstRow="1" bandRow="1">
                <a:tableStyleId>{5C22544A-7EE6-4342-B048-85BDC9FD1C3A}</a:tableStyleId>
              </a:tblPr>
              <a:tblGrid>
                <a:gridCol w="2148800">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493913">
                  <a:extLst>
                    <a:ext uri="{9D8B030D-6E8A-4147-A177-3AD203B41FA5}">
                      <a16:colId xmlns:a16="http://schemas.microsoft.com/office/drawing/2014/main" val="20004"/>
                    </a:ext>
                  </a:extLst>
                </a:gridCol>
              </a:tblGrid>
              <a:tr h="370840">
                <a:tc>
                  <a:txBody>
                    <a:bodyPr/>
                    <a:lstStyle/>
                    <a:p>
                      <a:pPr algn="ctr"/>
                      <a:r>
                        <a:rPr kumimoji="1" lang="ja-JP" altLang="en-US" sz="1600" dirty="0" smtClean="0"/>
                        <a:t>項目</a:t>
                      </a:r>
                      <a:endParaRPr kumimoji="1" lang="ja-JP" altLang="en-US" sz="16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600" dirty="0" smtClean="0">
                          <a:solidFill>
                            <a:schemeClr val="bg1"/>
                          </a:solidFill>
                        </a:rPr>
                        <a:t>改革の</a:t>
                      </a:r>
                      <a:r>
                        <a:rPr kumimoji="1" lang="ja-JP" altLang="en-US" sz="1600" dirty="0" smtClean="0"/>
                        <a:t>方向性</a:t>
                      </a:r>
                      <a:endParaRPr kumimoji="1" lang="ja-JP" altLang="en-US" sz="16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600" dirty="0" smtClean="0"/>
                        <a:t>削減効果額</a:t>
                      </a:r>
                      <a:endParaRPr kumimoji="1" lang="ja-JP" altLang="en-US" sz="16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600" dirty="0" smtClean="0"/>
                        <a:t>削減率</a:t>
                      </a:r>
                      <a:endParaRPr kumimoji="1" lang="ja-JP" altLang="en-US" sz="16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600" dirty="0" smtClean="0"/>
                        <a:t>備考</a:t>
                      </a:r>
                      <a:endParaRPr kumimoji="1" lang="ja-JP" altLang="en-US" sz="16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kumimoji="1" lang="ja-JP" altLang="en-US" sz="1600" dirty="0" smtClean="0">
                          <a:solidFill>
                            <a:schemeClr val="tx1"/>
                          </a:solidFill>
                        </a:rPr>
                        <a:t>⑥国関係法人</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rPr>
                        <a:t>運営費的な分担金等の廃止</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600" dirty="0" smtClean="0">
                          <a:solidFill>
                            <a:schemeClr val="tx1"/>
                          </a:solidFill>
                        </a:rPr>
                        <a:t>2</a:t>
                      </a:r>
                      <a:r>
                        <a:rPr kumimoji="1" lang="ja-JP" altLang="en-US" sz="1600" dirty="0" smtClean="0">
                          <a:solidFill>
                            <a:schemeClr val="tx1"/>
                          </a:solidFill>
                        </a:rPr>
                        <a:t>億円</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600" dirty="0" smtClean="0">
                          <a:solidFill>
                            <a:schemeClr val="tx1"/>
                          </a:solidFill>
                        </a:rPr>
                        <a:t>100</a:t>
                      </a:r>
                      <a:r>
                        <a:rPr kumimoji="1" lang="ja-JP" altLang="en-US" sz="1600" dirty="0" smtClean="0">
                          <a:solidFill>
                            <a:schemeClr val="tx1"/>
                          </a:solidFill>
                        </a:rPr>
                        <a:t>％</a:t>
                      </a:r>
                      <a:endParaRPr kumimoji="1" lang="ja-JP" altLang="en-US" sz="16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rPr>
                        <a:t>2010</a:t>
                      </a:r>
                      <a:r>
                        <a:rPr kumimoji="1" lang="ja-JP" altLang="en-US" sz="1100" dirty="0" smtClean="0">
                          <a:solidFill>
                            <a:schemeClr val="tx1"/>
                          </a:solidFill>
                        </a:rPr>
                        <a:t>年度</a:t>
                      </a:r>
                      <a:endParaRPr kumimoji="1" lang="ja-JP" altLang="en-US" sz="1100" dirty="0">
                        <a:solidFill>
                          <a:schemeClr val="tx1"/>
                        </a:solidFill>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正方形/長方形 3"/>
          <p:cNvSpPr/>
          <p:nvPr/>
        </p:nvSpPr>
        <p:spPr>
          <a:xfrm>
            <a:off x="611560" y="557972"/>
            <a:ext cx="1487908" cy="338554"/>
          </a:xfrm>
          <a:prstGeom prst="rect">
            <a:avLst/>
          </a:prstGeom>
        </p:spPr>
        <p:txBody>
          <a:bodyPr wrap="none">
            <a:spAutoFit/>
          </a:bodyPr>
          <a:lstStyle/>
          <a:p>
            <a:r>
              <a:rPr lang="ja-JP" altLang="en-US" sz="1600" dirty="0">
                <a:latin typeface="+mn-ea"/>
                <a:cs typeface="メイリオ" panose="020B0604030504040204" pitchFamily="50" charset="-128"/>
              </a:rPr>
              <a:t>＜１＞　補助金</a:t>
            </a:r>
            <a:endParaRPr lang="en-US" altLang="ja-JP" sz="1600" dirty="0">
              <a:latin typeface="+mn-ea"/>
              <a:cs typeface="メイリオ" panose="020B0604030504040204" pitchFamily="50" charset="-128"/>
            </a:endParaRPr>
          </a:p>
        </p:txBody>
      </p:sp>
      <p:sp>
        <p:nvSpPr>
          <p:cNvPr id="5" name="正方形/長方形 4"/>
          <p:cNvSpPr/>
          <p:nvPr/>
        </p:nvSpPr>
        <p:spPr>
          <a:xfrm>
            <a:off x="623000" y="4881900"/>
            <a:ext cx="1693092" cy="338554"/>
          </a:xfrm>
          <a:prstGeom prst="rect">
            <a:avLst/>
          </a:prstGeom>
        </p:spPr>
        <p:txBody>
          <a:bodyPr wrap="none">
            <a:spAutoFit/>
          </a:bodyPr>
          <a:lstStyle/>
          <a:p>
            <a:r>
              <a:rPr lang="ja-JP" altLang="en-US" sz="1600" dirty="0">
                <a:latin typeface="+mn-ea"/>
                <a:cs typeface="メイリオ" panose="020B0604030504040204" pitchFamily="50" charset="-128"/>
              </a:rPr>
              <a:t>＜２＞　</a:t>
            </a:r>
            <a:r>
              <a:rPr lang="ja-JP" altLang="en-US" sz="1600" dirty="0" smtClean="0">
                <a:latin typeface="+mn-ea"/>
                <a:cs typeface="メイリオ" panose="020B0604030504040204" pitchFamily="50" charset="-128"/>
              </a:rPr>
              <a:t>分担金等</a:t>
            </a:r>
            <a:endParaRPr lang="en-US" altLang="ja-JP" sz="1600" dirty="0">
              <a:latin typeface="+mn-ea"/>
              <a:cs typeface="メイリオ" panose="020B0604030504040204" pitchFamily="50" charset="-128"/>
            </a:endParaRPr>
          </a:p>
        </p:txBody>
      </p:sp>
    </p:spTree>
    <p:extLst>
      <p:ext uri="{BB962C8B-B14F-4D97-AF65-F5344CB8AC3E}">
        <p14:creationId xmlns:p14="http://schemas.microsoft.com/office/powerpoint/2010/main" val="6802284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2264584142"/>
              </p:ext>
            </p:extLst>
          </p:nvPr>
        </p:nvGraphicFramePr>
        <p:xfrm>
          <a:off x="190524" y="988654"/>
          <a:ext cx="8773963" cy="1569720"/>
        </p:xfrm>
        <a:graphic>
          <a:graphicData uri="http://schemas.openxmlformats.org/drawingml/2006/table">
            <a:tbl>
              <a:tblPr firstRow="1" bandRow="1">
                <a:tableStyleId>{B301B821-A1FF-4177-AEE7-76D212191A09}</a:tableStyleId>
              </a:tblPr>
              <a:tblGrid>
                <a:gridCol w="2116361">
                  <a:extLst>
                    <a:ext uri="{9D8B030D-6E8A-4147-A177-3AD203B41FA5}">
                      <a16:colId xmlns:a16="http://schemas.microsoft.com/office/drawing/2014/main" val="20000"/>
                    </a:ext>
                  </a:extLst>
                </a:gridCol>
                <a:gridCol w="660284">
                  <a:extLst>
                    <a:ext uri="{9D8B030D-6E8A-4147-A177-3AD203B41FA5}">
                      <a16:colId xmlns:a16="http://schemas.microsoft.com/office/drawing/2014/main" val="20001"/>
                    </a:ext>
                  </a:extLst>
                </a:gridCol>
                <a:gridCol w="660284">
                  <a:extLst>
                    <a:ext uri="{9D8B030D-6E8A-4147-A177-3AD203B41FA5}">
                      <a16:colId xmlns:a16="http://schemas.microsoft.com/office/drawing/2014/main" val="20002"/>
                    </a:ext>
                  </a:extLst>
                </a:gridCol>
                <a:gridCol w="953743">
                  <a:extLst>
                    <a:ext uri="{9D8B030D-6E8A-4147-A177-3AD203B41FA5}">
                      <a16:colId xmlns:a16="http://schemas.microsoft.com/office/drawing/2014/main" val="20003"/>
                    </a:ext>
                  </a:extLst>
                </a:gridCol>
                <a:gridCol w="4383291">
                  <a:extLst>
                    <a:ext uri="{9D8B030D-6E8A-4147-A177-3AD203B41FA5}">
                      <a16:colId xmlns:a16="http://schemas.microsoft.com/office/drawing/2014/main" val="20004"/>
                    </a:ext>
                  </a:extLst>
                </a:gridCol>
              </a:tblGrid>
              <a:tr h="216024">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項　目（補助対象）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見直し時期</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見直し内容等</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10947">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大阪府人権協会補助金</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（（財）府人権協会）</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3</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62.1</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2008.8</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運営補助を事業費補助に転換。人権協会を活用するメリットが明確な事業に絞り込み（</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2012</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年度より実施主体を公募により選定）</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10947">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小規模事業経営支援事業費</a:t>
                      </a: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補助金（府内商工会議所等）</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14.4</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2008.8</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人件費補助中心となっている状況等を踏まえ、小規模事業者等のニーズを踏まえた事業として再構築</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476989">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運輸事業振興助成補助金</a:t>
                      </a:r>
                      <a:endPar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府トラック協会、大阪バス協会</a:t>
                      </a:r>
                      <a:r>
                        <a:rPr kumimoji="1"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35.6</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2011.4</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年度補助金廃止</a:t>
                      </a:r>
                    </a:p>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2012.9</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補正から施策目的（交通安全・環境等）に沿った事業補助に再構築</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 name="テキスト ボックス 12"/>
          <p:cNvSpPr txBox="1"/>
          <p:nvPr/>
        </p:nvSpPr>
        <p:spPr>
          <a:xfrm>
            <a:off x="126554" y="495016"/>
            <a:ext cx="7632848" cy="523220"/>
          </a:xfrm>
          <a:prstGeom prst="rect">
            <a:avLst/>
          </a:prstGeom>
          <a:noFill/>
        </p:spPr>
        <p:txBody>
          <a:bodyPr wrap="square" rtlCol="0">
            <a:spAutoFit/>
          </a:bodyPr>
          <a:lstStyle/>
          <a:p>
            <a:r>
              <a:rPr lang="ja-JP" altLang="en-US" sz="1400" dirty="0">
                <a:latin typeface="+mn-ea"/>
                <a:cs typeface="メイリオ" panose="020B0604030504040204" pitchFamily="50" charset="-128"/>
              </a:rPr>
              <a:t>①</a:t>
            </a:r>
            <a:r>
              <a:rPr kumimoji="1" lang="ja-JP" altLang="en-US" sz="1400" dirty="0" smtClean="0">
                <a:latin typeface="+mn-ea"/>
                <a:cs typeface="メイリオ" panose="020B0604030504040204" pitchFamily="50" charset="-128"/>
              </a:rPr>
              <a:t>運営費補助から事業費補助に変更したもの</a:t>
            </a:r>
            <a:endParaRPr kumimoji="1" lang="en-US" altLang="ja-JP" sz="1400" dirty="0" smtClean="0">
              <a:latin typeface="+mn-ea"/>
              <a:cs typeface="メイリオ" panose="020B0604030504040204" pitchFamily="50" charset="-128"/>
            </a:endParaRPr>
          </a:p>
          <a:p>
            <a:r>
              <a:rPr lang="ja-JP" altLang="en-US" sz="1400" dirty="0">
                <a:latin typeface="+mn-ea"/>
                <a:cs typeface="メイリオ" panose="020B0604030504040204" pitchFamily="50" charset="-128"/>
              </a:rPr>
              <a:t>　</a:t>
            </a:r>
            <a:r>
              <a:rPr lang="ja-JP" altLang="en-US" sz="1400" dirty="0" smtClean="0">
                <a:latin typeface="+mn-ea"/>
                <a:cs typeface="メイリオ" panose="020B0604030504040204" pitchFamily="50" charset="-128"/>
              </a:rPr>
              <a:t>（透明性の低い団体運営費補助から施策対象に確実に効果のある事業費補助に転換）</a:t>
            </a:r>
            <a:endParaRPr kumimoji="1" lang="ja-JP" altLang="en-US" sz="1400" dirty="0">
              <a:latin typeface="+mn-ea"/>
              <a:cs typeface="メイリオ"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4116297319"/>
              </p:ext>
            </p:extLst>
          </p:nvPr>
        </p:nvGraphicFramePr>
        <p:xfrm>
          <a:off x="179512" y="5687782"/>
          <a:ext cx="8784976" cy="1112520"/>
        </p:xfrm>
        <a:graphic>
          <a:graphicData uri="http://schemas.openxmlformats.org/drawingml/2006/table">
            <a:tbl>
              <a:tblPr firstRow="1" bandRow="1">
                <a:tableStyleId>{B301B821-A1FF-4177-AEE7-76D212191A09}</a:tableStyleId>
              </a:tblPr>
              <a:tblGrid>
                <a:gridCol w="2232248">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9545">
                  <a:extLst>
                    <a:ext uri="{9D8B030D-6E8A-4147-A177-3AD203B41FA5}">
                      <a16:colId xmlns:a16="http://schemas.microsoft.com/office/drawing/2014/main" val="20002"/>
                    </a:ext>
                  </a:extLst>
                </a:gridCol>
                <a:gridCol w="902466">
                  <a:extLst>
                    <a:ext uri="{9D8B030D-6E8A-4147-A177-3AD203B41FA5}">
                      <a16:colId xmlns:a16="http://schemas.microsoft.com/office/drawing/2014/main" val="20003"/>
                    </a:ext>
                  </a:extLst>
                </a:gridCol>
                <a:gridCol w="4272645">
                  <a:extLst>
                    <a:ext uri="{9D8B030D-6E8A-4147-A177-3AD203B41FA5}">
                      <a16:colId xmlns:a16="http://schemas.microsoft.com/office/drawing/2014/main" val="20004"/>
                    </a:ext>
                  </a:extLst>
                </a:gridCol>
              </a:tblGrid>
              <a:tr h="216024">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項　目（補助対象）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見直し時期</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見直し内容等</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10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地域見守り・コーディネーター関係事業（府内市町村等）</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69.2</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2008</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地域における相談支援体制を強化する事業については、</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2008</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年度末で府の役割は終了</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10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観光振興事業（（財）大阪観光コンベンション協会）</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3</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60.2%</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2008</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各主体（府・市・民間）の役割分担を整理するとともに、より高い効果が見込める事業に重点化</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5" name="テキスト ボックス 14"/>
          <p:cNvSpPr txBox="1"/>
          <p:nvPr/>
        </p:nvSpPr>
        <p:spPr>
          <a:xfrm>
            <a:off x="125518" y="2564904"/>
            <a:ext cx="6732675" cy="523220"/>
          </a:xfrm>
          <a:prstGeom prst="rect">
            <a:avLst/>
          </a:prstGeom>
          <a:noFill/>
        </p:spPr>
        <p:txBody>
          <a:bodyPr wrap="square" rtlCol="0">
            <a:spAutoFit/>
          </a:bodyPr>
          <a:lstStyle/>
          <a:p>
            <a:r>
              <a:rPr lang="ja-JP" altLang="en-US" sz="1400" dirty="0">
                <a:latin typeface="+mn-ea"/>
                <a:cs typeface="メイリオ" panose="020B0604030504040204" pitchFamily="50" charset="-128"/>
              </a:rPr>
              <a:t>②</a:t>
            </a:r>
            <a:r>
              <a:rPr kumimoji="1" lang="ja-JP" altLang="en-US" sz="1400" dirty="0" smtClean="0">
                <a:latin typeface="+mn-ea"/>
                <a:cs typeface="メイリオ" panose="020B0604030504040204" pitchFamily="50" charset="-128"/>
              </a:rPr>
              <a:t>一件あたりの補助コストが極めて高いため廃止・再構築したもの</a:t>
            </a:r>
            <a:endParaRPr kumimoji="1" lang="en-US" altLang="ja-JP" sz="1400" dirty="0" smtClean="0">
              <a:latin typeface="+mn-ea"/>
              <a:cs typeface="メイリオ" panose="020B0604030504040204" pitchFamily="50" charset="-128"/>
            </a:endParaRPr>
          </a:p>
          <a:p>
            <a:r>
              <a:rPr lang="ja-JP" altLang="en-US" sz="1400" dirty="0">
                <a:latin typeface="+mn-ea"/>
                <a:cs typeface="メイリオ" panose="020B0604030504040204" pitchFamily="50" charset="-128"/>
              </a:rPr>
              <a:t>　</a:t>
            </a:r>
            <a:r>
              <a:rPr lang="ja-JP" altLang="en-US" sz="1400" dirty="0" smtClean="0">
                <a:latin typeface="+mn-ea"/>
                <a:cs typeface="メイリオ" panose="020B0604030504040204" pitchFamily="50" charset="-128"/>
              </a:rPr>
              <a:t>（費用対効果の観点から、施策効果を高める）</a:t>
            </a:r>
            <a:endParaRPr kumimoji="1" lang="ja-JP" altLang="en-US" sz="1400" dirty="0">
              <a:latin typeface="+mn-ea"/>
              <a:cs typeface="メイリオ"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2591279323"/>
              </p:ext>
            </p:extLst>
          </p:nvPr>
        </p:nvGraphicFramePr>
        <p:xfrm>
          <a:off x="179512" y="3061550"/>
          <a:ext cx="8784976" cy="685800"/>
        </p:xfrm>
        <a:graphic>
          <a:graphicData uri="http://schemas.openxmlformats.org/drawingml/2006/table">
            <a:tbl>
              <a:tblPr firstRow="1" bandRow="1">
                <a:tableStyleId>{B301B821-A1FF-4177-AEE7-76D212191A09}</a:tableStyleId>
              </a:tblPr>
              <a:tblGrid>
                <a:gridCol w="2160240">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2270">
                  <a:extLst>
                    <a:ext uri="{9D8B030D-6E8A-4147-A177-3AD203B41FA5}">
                      <a16:colId xmlns:a16="http://schemas.microsoft.com/office/drawing/2014/main" val="20002"/>
                    </a:ext>
                  </a:extLst>
                </a:gridCol>
                <a:gridCol w="1071784">
                  <a:extLst>
                    <a:ext uri="{9D8B030D-6E8A-4147-A177-3AD203B41FA5}">
                      <a16:colId xmlns:a16="http://schemas.microsoft.com/office/drawing/2014/main" val="20003"/>
                    </a:ext>
                  </a:extLst>
                </a:gridCol>
                <a:gridCol w="4182610">
                  <a:extLst>
                    <a:ext uri="{9D8B030D-6E8A-4147-A177-3AD203B41FA5}">
                      <a16:colId xmlns:a16="http://schemas.microsoft.com/office/drawing/2014/main" val="20004"/>
                    </a:ext>
                  </a:extLst>
                </a:gridCol>
              </a:tblGrid>
              <a:tr h="216024">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項　目（補助対象）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見直し時期</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見直し内容等</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10947">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人権相談推進事業費補助金</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交付金化</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2008.8</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補助金を廃止し、他の市町村に対する相談事業補助金と併せて交付金制度を創設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7" name="テキスト ボックス 16"/>
          <p:cNvSpPr txBox="1"/>
          <p:nvPr/>
        </p:nvSpPr>
        <p:spPr>
          <a:xfrm>
            <a:off x="107504" y="5412405"/>
            <a:ext cx="5094553" cy="307777"/>
          </a:xfrm>
          <a:prstGeom prst="rect">
            <a:avLst/>
          </a:prstGeom>
          <a:noFill/>
        </p:spPr>
        <p:txBody>
          <a:bodyPr wrap="square" rtlCol="0">
            <a:spAutoFit/>
          </a:bodyPr>
          <a:lstStyle/>
          <a:p>
            <a:r>
              <a:rPr lang="ja-JP" altLang="en-US" sz="1400" dirty="0" smtClean="0">
                <a:latin typeface="+mn-ea"/>
                <a:cs typeface="メイリオ" panose="020B0604030504040204" pitchFamily="50" charset="-128"/>
              </a:rPr>
              <a:t>④府</a:t>
            </a:r>
            <a:r>
              <a:rPr lang="ja-JP" altLang="en-US" sz="1400" dirty="0">
                <a:latin typeface="+mn-ea"/>
                <a:cs typeface="メイリオ" panose="020B0604030504040204" pitchFamily="50" charset="-128"/>
              </a:rPr>
              <a:t>の役割</a:t>
            </a:r>
            <a:r>
              <a:rPr lang="ja-JP" altLang="en-US" sz="1400" dirty="0" smtClean="0">
                <a:latin typeface="+mn-ea"/>
                <a:cs typeface="メイリオ" panose="020B0604030504040204" pitchFamily="50" charset="-128"/>
              </a:rPr>
              <a:t>分担の再整理によるもの</a:t>
            </a:r>
            <a:endParaRPr kumimoji="1" lang="ja-JP" altLang="en-US" sz="1400" dirty="0">
              <a:latin typeface="+mn-ea"/>
              <a:cs typeface="メイリオ"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2934200298"/>
              </p:ext>
            </p:extLst>
          </p:nvPr>
        </p:nvGraphicFramePr>
        <p:xfrm>
          <a:off x="174292" y="4258482"/>
          <a:ext cx="8790195" cy="1164387"/>
        </p:xfrm>
        <a:graphic>
          <a:graphicData uri="http://schemas.openxmlformats.org/drawingml/2006/table">
            <a:tbl>
              <a:tblPr firstRow="1" bandRow="1">
                <a:tableStyleId>{B301B821-A1FF-4177-AEE7-76D212191A09}</a:tableStyleId>
              </a:tblPr>
              <a:tblGrid>
                <a:gridCol w="2210346">
                  <a:extLst>
                    <a:ext uri="{9D8B030D-6E8A-4147-A177-3AD203B41FA5}">
                      <a16:colId xmlns:a16="http://schemas.microsoft.com/office/drawing/2014/main" val="20000"/>
                    </a:ext>
                  </a:extLst>
                </a:gridCol>
                <a:gridCol w="735006">
                  <a:extLst>
                    <a:ext uri="{9D8B030D-6E8A-4147-A177-3AD203B41FA5}">
                      <a16:colId xmlns:a16="http://schemas.microsoft.com/office/drawing/2014/main" val="20001"/>
                    </a:ext>
                  </a:extLst>
                </a:gridCol>
                <a:gridCol w="681105">
                  <a:extLst>
                    <a:ext uri="{9D8B030D-6E8A-4147-A177-3AD203B41FA5}">
                      <a16:colId xmlns:a16="http://schemas.microsoft.com/office/drawing/2014/main" val="20002"/>
                    </a:ext>
                  </a:extLst>
                </a:gridCol>
                <a:gridCol w="1024329">
                  <a:extLst>
                    <a:ext uri="{9D8B030D-6E8A-4147-A177-3AD203B41FA5}">
                      <a16:colId xmlns:a16="http://schemas.microsoft.com/office/drawing/2014/main" val="20003"/>
                    </a:ext>
                  </a:extLst>
                </a:gridCol>
                <a:gridCol w="4139409">
                  <a:extLst>
                    <a:ext uri="{9D8B030D-6E8A-4147-A177-3AD203B41FA5}">
                      <a16:colId xmlns:a16="http://schemas.microsoft.com/office/drawing/2014/main" val="20004"/>
                    </a:ext>
                  </a:extLst>
                </a:gridCol>
              </a:tblGrid>
              <a:tr h="310947">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項　目（補助対象）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見直し時期</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見直し内容等</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10947">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文化関係事業</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（大阪センチュリー交響楽団等）</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13</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42.0</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2008</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年度</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から順次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大阪センチュリー交響楽団に対する補助金の段階的廃止等</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10947">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大阪府青少年活動財団運営補助金（（財）府青少年活動財団）</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11</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2011.3</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2010</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年度末に法人自立化</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9" name="テキスト ボックス 18"/>
          <p:cNvSpPr txBox="1"/>
          <p:nvPr/>
        </p:nvSpPr>
        <p:spPr>
          <a:xfrm>
            <a:off x="125518" y="3739885"/>
            <a:ext cx="8676698" cy="523220"/>
          </a:xfrm>
          <a:prstGeom prst="rect">
            <a:avLst/>
          </a:prstGeom>
          <a:noFill/>
        </p:spPr>
        <p:txBody>
          <a:bodyPr wrap="square" rtlCol="0">
            <a:spAutoFit/>
          </a:bodyPr>
          <a:lstStyle/>
          <a:p>
            <a:r>
              <a:rPr lang="ja-JP" altLang="en-US" sz="1400" dirty="0" smtClean="0">
                <a:latin typeface="+mn-ea"/>
                <a:cs typeface="メイリオ" panose="020B0604030504040204" pitchFamily="50" charset="-128"/>
              </a:rPr>
              <a:t>③補助金廃止による団体の自立化を促進するもの</a:t>
            </a:r>
            <a:endParaRPr kumimoji="1" lang="en-US" altLang="ja-JP" sz="1400" strike="sngStrike" dirty="0" smtClean="0">
              <a:latin typeface="+mn-ea"/>
              <a:cs typeface="メイリオ" panose="020B0604030504040204" pitchFamily="50" charset="-128"/>
            </a:endParaRPr>
          </a:p>
          <a:p>
            <a:r>
              <a:rPr lang="ja-JP" altLang="en-US" sz="1400" dirty="0">
                <a:latin typeface="+mn-ea"/>
                <a:cs typeface="メイリオ" panose="020B0604030504040204" pitchFamily="50" charset="-128"/>
              </a:rPr>
              <a:t>　</a:t>
            </a:r>
            <a:r>
              <a:rPr lang="ja-JP" altLang="en-US" sz="1400" dirty="0" smtClean="0">
                <a:latin typeface="+mn-ea"/>
                <a:cs typeface="メイリオ" panose="020B0604030504040204" pitchFamily="50" charset="-128"/>
              </a:rPr>
              <a:t>（これまで府の補助金により運営してきた団体等について、自立化・法人のあり方の見直しを促す）</a:t>
            </a:r>
            <a:endParaRPr kumimoji="1" lang="ja-JP" altLang="en-US" sz="1400" dirty="0">
              <a:latin typeface="+mn-ea"/>
              <a:cs typeface="メイリオ" panose="020B0604030504040204" pitchFamily="50" charset="-128"/>
            </a:endParaRPr>
          </a:p>
        </p:txBody>
      </p:sp>
      <p:sp>
        <p:nvSpPr>
          <p:cNvPr id="12" name="テキスト ボックス 1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56</a:t>
            </a:fld>
            <a:endParaRPr kumimoji="1" lang="ja-JP" altLang="en-US" dirty="0"/>
          </a:p>
        </p:txBody>
      </p:sp>
      <p:sp>
        <p:nvSpPr>
          <p:cNvPr id="2" name="テキスト ボックス 1"/>
          <p:cNvSpPr txBox="1"/>
          <p:nvPr/>
        </p:nvSpPr>
        <p:spPr>
          <a:xfrm>
            <a:off x="5111939" y="3758843"/>
            <a:ext cx="3492509" cy="246221"/>
          </a:xfrm>
          <a:prstGeom prst="rect">
            <a:avLst/>
          </a:prstGeom>
          <a:noFill/>
        </p:spPr>
        <p:txBody>
          <a:bodyPr wrap="square" rtlCol="0">
            <a:spAutoFit/>
          </a:bodyPr>
          <a:lstStyle/>
          <a:p>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見直し前の相談件数に対する補助コスト約</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2.4</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万円／件</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7504080" y="676391"/>
            <a:ext cx="1395893" cy="246221"/>
          </a:xfrm>
          <a:prstGeom prst="rect">
            <a:avLst/>
          </a:prstGeom>
          <a:noFill/>
        </p:spPr>
        <p:txBody>
          <a:bodyPr wrap="square" rtlCol="0">
            <a:spAutoFit/>
          </a:bodyPr>
          <a:lstStyle/>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削減額：億円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７．（１７）</a:t>
            </a:r>
            <a:endParaRPr lang="en-US" altLang="ja-JP" sz="1600" u="sng" dirty="0" smtClean="0"/>
          </a:p>
        </p:txBody>
      </p:sp>
      <p:sp>
        <p:nvSpPr>
          <p:cNvPr id="20" name="テキスト ボックス 19"/>
          <p:cNvSpPr txBox="1"/>
          <p:nvPr/>
        </p:nvSpPr>
        <p:spPr>
          <a:xfrm>
            <a:off x="125518" y="-8627"/>
            <a:ext cx="7704856" cy="338554"/>
          </a:xfrm>
          <a:prstGeom prst="rect">
            <a:avLst/>
          </a:prstGeom>
          <a:noFill/>
        </p:spPr>
        <p:txBody>
          <a:bodyPr wrap="square" rtlCol="0">
            <a:spAutoFit/>
          </a:bodyPr>
          <a:lstStyle/>
          <a:p>
            <a:r>
              <a:rPr lang="ja-JP" altLang="en-US" sz="1600" dirty="0" smtClean="0"/>
              <a:t>■</a:t>
            </a:r>
            <a:r>
              <a:rPr lang="ja-JP" altLang="en-US" sz="1600" dirty="0"/>
              <a:t>改革</a:t>
            </a:r>
            <a:r>
              <a:rPr lang="ja-JP" altLang="en-US" sz="1600" dirty="0" smtClean="0"/>
              <a:t>の視点と主な事例</a:t>
            </a:r>
            <a:endParaRPr kumimoji="1" lang="ja-JP" altLang="en-US" sz="1600" dirty="0"/>
          </a:p>
        </p:txBody>
      </p:sp>
      <p:sp>
        <p:nvSpPr>
          <p:cNvPr id="23" name="テキスト ボックス 22"/>
          <p:cNvSpPr txBox="1"/>
          <p:nvPr/>
        </p:nvSpPr>
        <p:spPr>
          <a:xfrm>
            <a:off x="85533" y="219846"/>
            <a:ext cx="1822171" cy="307777"/>
          </a:xfrm>
          <a:prstGeom prst="rect">
            <a:avLst/>
          </a:prstGeom>
          <a:noFill/>
        </p:spPr>
        <p:txBody>
          <a:bodyPr wrap="square" rtlCol="0">
            <a:spAutoFit/>
          </a:bodyPr>
          <a:lstStyle/>
          <a:p>
            <a:r>
              <a:rPr lang="ja-JP" altLang="en-US" sz="1400" dirty="0" smtClean="0">
                <a:latin typeface="+mn-ea"/>
                <a:cs typeface="メイリオ" panose="020B0604030504040204" pitchFamily="50" charset="-128"/>
              </a:rPr>
              <a:t>＜１＞補助金等</a:t>
            </a:r>
            <a:endParaRPr kumimoji="1" lang="ja-JP" altLang="en-US" sz="1400" dirty="0">
              <a:latin typeface="+mn-ea"/>
              <a:cs typeface="メイリオ" panose="020B0604030504040204" pitchFamily="50" charset="-128"/>
            </a:endParaRPr>
          </a:p>
        </p:txBody>
      </p:sp>
    </p:spTree>
    <p:extLst>
      <p:ext uri="{BB962C8B-B14F-4D97-AF65-F5344CB8AC3E}">
        <p14:creationId xmlns:p14="http://schemas.microsoft.com/office/powerpoint/2010/main" val="28912518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p:cNvGraphicFramePr>
            <a:graphicFrameLocks noGrp="1"/>
          </p:cNvGraphicFramePr>
          <p:nvPr>
            <p:extLst>
              <p:ext uri="{D42A27DB-BD31-4B8C-83A1-F6EECF244321}">
                <p14:modId xmlns:p14="http://schemas.microsoft.com/office/powerpoint/2010/main" val="942347321"/>
              </p:ext>
            </p:extLst>
          </p:nvPr>
        </p:nvGraphicFramePr>
        <p:xfrm>
          <a:off x="179512" y="608033"/>
          <a:ext cx="8784976" cy="1112520"/>
        </p:xfrm>
        <a:graphic>
          <a:graphicData uri="http://schemas.openxmlformats.org/drawingml/2006/table">
            <a:tbl>
              <a:tblPr firstRow="1" bandRow="1">
                <a:tableStyleId>{B301B821-A1FF-4177-AEE7-76D212191A09}</a:tableStyleId>
              </a:tblPr>
              <a:tblGrid>
                <a:gridCol w="2232248">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9545">
                  <a:extLst>
                    <a:ext uri="{9D8B030D-6E8A-4147-A177-3AD203B41FA5}">
                      <a16:colId xmlns:a16="http://schemas.microsoft.com/office/drawing/2014/main" val="20002"/>
                    </a:ext>
                  </a:extLst>
                </a:gridCol>
                <a:gridCol w="902466">
                  <a:extLst>
                    <a:ext uri="{9D8B030D-6E8A-4147-A177-3AD203B41FA5}">
                      <a16:colId xmlns:a16="http://schemas.microsoft.com/office/drawing/2014/main" val="20003"/>
                    </a:ext>
                  </a:extLst>
                </a:gridCol>
                <a:gridCol w="4272645">
                  <a:extLst>
                    <a:ext uri="{9D8B030D-6E8A-4147-A177-3AD203B41FA5}">
                      <a16:colId xmlns:a16="http://schemas.microsoft.com/office/drawing/2014/main" val="20004"/>
                    </a:ext>
                  </a:extLst>
                </a:gridCol>
              </a:tblGrid>
              <a:tr h="216024">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項　目（補助対象）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見直し時期</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見直し内容等</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10947">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私学助成</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幼稚園振興助成</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（私立幼稚園）</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11</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2008</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経常費助成（運営補助金）</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％カット</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2014</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当初から</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国標準額どおりに変更</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10947">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私学助成</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小中高及び専修学校経常費</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（私立学校）</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106</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12.1</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2008</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経常費助成（運営補助金）小中：</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％カット、高・専修：</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％カット。　</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2014</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当初から高：</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％、小・中</a:t>
                      </a: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％カットに変更</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7" name="テキスト ボックス 16"/>
          <p:cNvSpPr txBox="1"/>
          <p:nvPr/>
        </p:nvSpPr>
        <p:spPr>
          <a:xfrm>
            <a:off x="107504" y="332656"/>
            <a:ext cx="5094553" cy="307777"/>
          </a:xfrm>
          <a:prstGeom prst="rect">
            <a:avLst/>
          </a:prstGeom>
          <a:noFill/>
        </p:spPr>
        <p:txBody>
          <a:bodyPr wrap="square" rtlCol="0">
            <a:spAutoFit/>
          </a:bodyPr>
          <a:lstStyle/>
          <a:p>
            <a:r>
              <a:rPr lang="ja-JP" altLang="en-US" sz="1400" dirty="0">
                <a:latin typeface="+mn-ea"/>
                <a:cs typeface="メイリオ" panose="020B0604030504040204" pitchFamily="50" charset="-128"/>
              </a:rPr>
              <a:t>⑤</a:t>
            </a:r>
            <a:r>
              <a:rPr kumimoji="1" lang="ja-JP" altLang="en-US" sz="1400" dirty="0" smtClean="0">
                <a:latin typeface="+mn-ea"/>
                <a:cs typeface="メイリオ" panose="020B0604030504040204" pitchFamily="50" charset="-128"/>
              </a:rPr>
              <a:t>府施策全体の経費削減・見直しによるもの</a:t>
            </a:r>
            <a:endParaRPr kumimoji="1" lang="ja-JP" altLang="en-US" sz="1400" dirty="0">
              <a:latin typeface="+mn-ea"/>
              <a:cs typeface="メイリオ"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1752544656"/>
              </p:ext>
            </p:extLst>
          </p:nvPr>
        </p:nvGraphicFramePr>
        <p:xfrm>
          <a:off x="174292" y="2696661"/>
          <a:ext cx="8790195" cy="1164387"/>
        </p:xfrm>
        <a:graphic>
          <a:graphicData uri="http://schemas.openxmlformats.org/drawingml/2006/table">
            <a:tbl>
              <a:tblPr firstRow="1" bandRow="1">
                <a:tableStyleId>{B301B821-A1FF-4177-AEE7-76D212191A09}</a:tableStyleId>
              </a:tblPr>
              <a:tblGrid>
                <a:gridCol w="2210346">
                  <a:extLst>
                    <a:ext uri="{9D8B030D-6E8A-4147-A177-3AD203B41FA5}">
                      <a16:colId xmlns:a16="http://schemas.microsoft.com/office/drawing/2014/main" val="20000"/>
                    </a:ext>
                  </a:extLst>
                </a:gridCol>
                <a:gridCol w="735006">
                  <a:extLst>
                    <a:ext uri="{9D8B030D-6E8A-4147-A177-3AD203B41FA5}">
                      <a16:colId xmlns:a16="http://schemas.microsoft.com/office/drawing/2014/main" val="20001"/>
                    </a:ext>
                  </a:extLst>
                </a:gridCol>
                <a:gridCol w="681105">
                  <a:extLst>
                    <a:ext uri="{9D8B030D-6E8A-4147-A177-3AD203B41FA5}">
                      <a16:colId xmlns:a16="http://schemas.microsoft.com/office/drawing/2014/main" val="20002"/>
                    </a:ext>
                  </a:extLst>
                </a:gridCol>
                <a:gridCol w="1024329">
                  <a:extLst>
                    <a:ext uri="{9D8B030D-6E8A-4147-A177-3AD203B41FA5}">
                      <a16:colId xmlns:a16="http://schemas.microsoft.com/office/drawing/2014/main" val="20003"/>
                    </a:ext>
                  </a:extLst>
                </a:gridCol>
                <a:gridCol w="4139409">
                  <a:extLst>
                    <a:ext uri="{9D8B030D-6E8A-4147-A177-3AD203B41FA5}">
                      <a16:colId xmlns:a16="http://schemas.microsoft.com/office/drawing/2014/main" val="20004"/>
                    </a:ext>
                  </a:extLst>
                </a:gridCol>
              </a:tblGrid>
              <a:tr h="310947">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項　目（補助対象）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見直し時期</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見直し内容等</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10947">
                <a:tc>
                  <a:txBody>
                    <a:bodyPr/>
                    <a:lstStyle/>
                    <a:p>
                      <a:pPr algn="l" fontAlgn="ct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中央労働災害防止協会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会費</a:t>
                      </a:r>
                      <a:endParaRPr lang="en-US" altLang="ja-JP"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中央労働災害防止協会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a:t>
                      </a:r>
                      <a:endPar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38</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2011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廃止</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10947">
                <a:tc>
                  <a:txBody>
                    <a:bodyPr/>
                    <a:lstStyle/>
                    <a:p>
                      <a:pPr algn="l" fontAlgn="ct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（社）日本観光協会負担金</a:t>
                      </a:r>
                      <a:endParaRPr lang="en-US" altLang="ja-JP"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（（社）日本観光協会）</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170</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2011</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廃止</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9" name="テキスト ボックス 18"/>
          <p:cNvSpPr txBox="1"/>
          <p:nvPr/>
        </p:nvSpPr>
        <p:spPr>
          <a:xfrm>
            <a:off x="125518" y="2187589"/>
            <a:ext cx="8676698" cy="523220"/>
          </a:xfrm>
          <a:prstGeom prst="rect">
            <a:avLst/>
          </a:prstGeom>
          <a:noFill/>
        </p:spPr>
        <p:txBody>
          <a:bodyPr wrap="square" rtlCol="0">
            <a:spAutoFit/>
          </a:bodyPr>
          <a:lstStyle/>
          <a:p>
            <a:r>
              <a:rPr lang="ja-JP" altLang="en-US" sz="1400" dirty="0">
                <a:latin typeface="+mn-ea"/>
                <a:cs typeface="メイリオ" panose="020B0604030504040204" pitchFamily="50" charset="-128"/>
              </a:rPr>
              <a:t>⑥</a:t>
            </a:r>
            <a:r>
              <a:rPr lang="ja-JP" altLang="en-US" sz="1400" dirty="0" smtClean="0">
                <a:latin typeface="+mn-ea"/>
                <a:cs typeface="メイリオ" panose="020B0604030504040204" pitchFamily="50" charset="-128"/>
              </a:rPr>
              <a:t>国</a:t>
            </a:r>
            <a:r>
              <a:rPr lang="ja-JP" altLang="en-US" sz="1400" dirty="0">
                <a:latin typeface="+mn-ea"/>
                <a:cs typeface="メイリオ" panose="020B0604030504040204" pitchFamily="50" charset="-128"/>
              </a:rPr>
              <a:t>関係法人等への</a:t>
            </a:r>
            <a:r>
              <a:rPr lang="ja-JP" altLang="en-US" sz="1400" dirty="0" smtClean="0">
                <a:latin typeface="+mn-ea"/>
                <a:cs typeface="メイリオ" panose="020B0604030504040204" pitchFamily="50" charset="-128"/>
              </a:rPr>
              <a:t>支出の見直しによるもの</a:t>
            </a:r>
            <a:endParaRPr lang="en-US" altLang="ja-JP" sz="1400" dirty="0">
              <a:latin typeface="+mn-ea"/>
              <a:cs typeface="メイリオ" panose="020B0604030504040204" pitchFamily="50" charset="-128"/>
            </a:endParaRPr>
          </a:p>
          <a:p>
            <a:r>
              <a:rPr lang="ja-JP" altLang="en-US" sz="1400" dirty="0">
                <a:latin typeface="+mn-ea"/>
                <a:cs typeface="メイリオ" panose="020B0604030504040204" pitchFamily="50" charset="-128"/>
              </a:rPr>
              <a:t>　</a:t>
            </a:r>
            <a:r>
              <a:rPr lang="ja-JP" altLang="en-US" sz="1400" dirty="0" smtClean="0">
                <a:latin typeface="+mn-ea"/>
                <a:cs typeface="メイリオ" panose="020B0604030504040204" pitchFamily="50" charset="-128"/>
              </a:rPr>
              <a:t>（賛助</a:t>
            </a:r>
            <a:r>
              <a:rPr lang="ja-JP" altLang="en-US" sz="1400" dirty="0">
                <a:latin typeface="+mn-ea"/>
                <a:cs typeface="メイリオ" panose="020B0604030504040204" pitchFamily="50" charset="-128"/>
              </a:rPr>
              <a:t>会費等（団体への運営費的な</a:t>
            </a:r>
            <a:r>
              <a:rPr lang="ja-JP" altLang="en-US" sz="1400" dirty="0" smtClean="0">
                <a:latin typeface="+mn-ea"/>
                <a:cs typeface="メイリオ" panose="020B0604030504040204" pitchFamily="50" charset="-128"/>
              </a:rPr>
              <a:t>もの）に</a:t>
            </a:r>
            <a:r>
              <a:rPr lang="ja-JP" altLang="en-US" sz="1400" dirty="0">
                <a:latin typeface="+mn-ea"/>
                <a:cs typeface="メイリオ" panose="020B0604030504040204" pitchFamily="50" charset="-128"/>
              </a:rPr>
              <a:t>ついて、</a:t>
            </a:r>
            <a:r>
              <a:rPr lang="ja-JP" altLang="en-US" sz="1400" dirty="0" smtClean="0">
                <a:latin typeface="+mn-ea"/>
                <a:cs typeface="メイリオ" panose="020B0604030504040204" pitchFamily="50" charset="-128"/>
              </a:rPr>
              <a:t>廃止）</a:t>
            </a:r>
            <a:endParaRPr kumimoji="1" lang="ja-JP" altLang="en-US" sz="1400" dirty="0">
              <a:latin typeface="+mn-ea"/>
              <a:cs typeface="メイリオ" panose="020B0604030504040204" pitchFamily="50" charset="-128"/>
            </a:endParaRPr>
          </a:p>
        </p:txBody>
      </p:sp>
      <p:sp>
        <p:nvSpPr>
          <p:cNvPr id="12" name="テキスト ボックス 1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57</a:t>
            </a:fld>
            <a:endParaRPr kumimoji="1" lang="ja-JP" altLang="en-US" dirty="0"/>
          </a:p>
        </p:txBody>
      </p:sp>
      <p:sp>
        <p:nvSpPr>
          <p:cNvPr id="20" name="テキスト ボックス 19"/>
          <p:cNvSpPr txBox="1"/>
          <p:nvPr/>
        </p:nvSpPr>
        <p:spPr>
          <a:xfrm>
            <a:off x="7504080" y="2420888"/>
            <a:ext cx="1395893" cy="246221"/>
          </a:xfrm>
          <a:prstGeom prst="rect">
            <a:avLst/>
          </a:prstGeom>
          <a:noFill/>
        </p:spPr>
        <p:txBody>
          <a:bodyPr wrap="square" rtlCol="0">
            <a:spAutoFit/>
          </a:bodyPr>
          <a:lstStyle/>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削減額：万円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７．（１７）</a:t>
            </a:r>
            <a:endParaRPr lang="en-US" altLang="ja-JP" sz="1600" u="sng" dirty="0" smtClean="0"/>
          </a:p>
        </p:txBody>
      </p:sp>
      <p:sp>
        <p:nvSpPr>
          <p:cNvPr id="9" name="テキスト ボックス 8"/>
          <p:cNvSpPr txBox="1"/>
          <p:nvPr/>
        </p:nvSpPr>
        <p:spPr>
          <a:xfrm>
            <a:off x="76007" y="1908387"/>
            <a:ext cx="1822171" cy="307777"/>
          </a:xfrm>
          <a:prstGeom prst="rect">
            <a:avLst/>
          </a:prstGeom>
          <a:noFill/>
        </p:spPr>
        <p:txBody>
          <a:bodyPr wrap="square" rtlCol="0">
            <a:spAutoFit/>
          </a:bodyPr>
          <a:lstStyle/>
          <a:p>
            <a:r>
              <a:rPr lang="ja-JP" altLang="en-US" sz="1400" dirty="0" smtClean="0">
                <a:latin typeface="+mn-ea"/>
                <a:cs typeface="メイリオ" panose="020B0604030504040204" pitchFamily="50" charset="-128"/>
              </a:rPr>
              <a:t>＜２＞分担金</a:t>
            </a:r>
            <a:endParaRPr kumimoji="1" lang="ja-JP" altLang="en-US" sz="1400" dirty="0">
              <a:latin typeface="+mn-ea"/>
              <a:cs typeface="メイリオ" panose="020B0604030504040204" pitchFamily="50" charset="-128"/>
            </a:endParaRPr>
          </a:p>
        </p:txBody>
      </p:sp>
    </p:spTree>
    <p:extLst>
      <p:ext uri="{BB962C8B-B14F-4D97-AF65-F5344CB8AC3E}">
        <p14:creationId xmlns:p14="http://schemas.microsoft.com/office/powerpoint/2010/main" val="2602658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58</a:t>
            </a:fld>
            <a:endParaRPr kumimoji="1" lang="ja-JP" altLang="en-US" dirty="0"/>
          </a:p>
        </p:txBody>
      </p:sp>
      <p:sp>
        <p:nvSpPr>
          <p:cNvPr id="6" name="テキスト ボックス 5"/>
          <p:cNvSpPr txBox="1"/>
          <p:nvPr/>
        </p:nvSpPr>
        <p:spPr>
          <a:xfrm>
            <a:off x="251520" y="672617"/>
            <a:ext cx="7632848" cy="600164"/>
          </a:xfrm>
          <a:prstGeom prst="rect">
            <a:avLst/>
          </a:prstGeom>
          <a:noFill/>
        </p:spPr>
        <p:txBody>
          <a:bodyPr wrap="square" rtlCol="0">
            <a:spAutoFit/>
          </a:bodyPr>
          <a:lstStyle/>
          <a:p>
            <a:r>
              <a:rPr lang="ja-JP" altLang="en-US" sz="1400" dirty="0" smtClean="0">
                <a:latin typeface="+mn-ea"/>
                <a:cs typeface="メイリオ" panose="020B0604030504040204" pitchFamily="50" charset="-128"/>
              </a:rPr>
              <a:t>＜１＞　補助金等</a:t>
            </a:r>
            <a:endParaRPr lang="en-US" altLang="ja-JP" sz="1400" dirty="0" smtClean="0">
              <a:latin typeface="+mn-ea"/>
              <a:cs typeface="メイリオ" panose="020B0604030504040204" pitchFamily="50" charset="-128"/>
            </a:endParaRPr>
          </a:p>
          <a:p>
            <a:pPr>
              <a:spcBef>
                <a:spcPts val="600"/>
              </a:spcBef>
            </a:pPr>
            <a:r>
              <a:rPr kumimoji="1" lang="ja-JP" altLang="en-US" sz="1400" dirty="0">
                <a:latin typeface="+mn-ea"/>
                <a:cs typeface="メイリオ" panose="020B0604030504040204" pitchFamily="50" charset="-128"/>
              </a:rPr>
              <a:t>　</a:t>
            </a:r>
            <a:r>
              <a:rPr kumimoji="1" lang="ja-JP" altLang="en-US" sz="1400" dirty="0" smtClean="0">
                <a:latin typeface="+mn-ea"/>
                <a:cs typeface="メイリオ" panose="020B0604030504040204" pitchFamily="50" charset="-128"/>
              </a:rPr>
              <a:t>①</a:t>
            </a:r>
            <a:r>
              <a:rPr lang="ja-JP" altLang="en-US" sz="1400" dirty="0">
                <a:latin typeface="+mn-ea"/>
                <a:cs typeface="メイリオ" panose="020B0604030504040204" pitchFamily="50" charset="-128"/>
              </a:rPr>
              <a:t>　運営費補助から事業費補助に</a:t>
            </a:r>
            <a:r>
              <a:rPr lang="ja-JP" altLang="en-US" sz="1400" dirty="0" smtClean="0">
                <a:latin typeface="+mn-ea"/>
                <a:cs typeface="メイリオ" panose="020B0604030504040204" pitchFamily="50" charset="-128"/>
              </a:rPr>
              <a:t>変更　（</a:t>
            </a:r>
            <a:r>
              <a:rPr lang="en-US" altLang="ja-JP" sz="1400" dirty="0" smtClean="0">
                <a:latin typeface="+mn-ea"/>
                <a:cs typeface="メイリオ" panose="020B0604030504040204" pitchFamily="50" charset="-128"/>
              </a:rPr>
              <a:t>3</a:t>
            </a:r>
            <a:r>
              <a:rPr lang="ja-JP" altLang="en-US" sz="1400" dirty="0" smtClean="0">
                <a:latin typeface="+mn-ea"/>
                <a:cs typeface="メイリオ" panose="020B0604030504040204" pitchFamily="50" charset="-128"/>
              </a:rPr>
              <a:t>項目）</a:t>
            </a:r>
            <a:endParaRPr kumimoji="1" lang="ja-JP" altLang="en-US" sz="1400" dirty="0">
              <a:latin typeface="+mn-ea"/>
              <a:cs typeface="メイリオ"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3454415487"/>
              </p:ext>
            </p:extLst>
          </p:nvPr>
        </p:nvGraphicFramePr>
        <p:xfrm>
          <a:off x="519304" y="1268760"/>
          <a:ext cx="7920880" cy="1315198"/>
        </p:xfrm>
        <a:graphic>
          <a:graphicData uri="http://schemas.openxmlformats.org/drawingml/2006/table">
            <a:tbl>
              <a:tblPr firstRow="1" bandRow="1">
                <a:tableStyleId>{5C22544A-7EE6-4342-B048-85BDC9FD1C3A}</a:tableStyleId>
              </a:tblPr>
              <a:tblGrid>
                <a:gridCol w="2396512">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699832">
                  <a:extLst>
                    <a:ext uri="{9D8B030D-6E8A-4147-A177-3AD203B41FA5}">
                      <a16:colId xmlns:a16="http://schemas.microsoft.com/office/drawing/2014/main" val="20004"/>
                    </a:ext>
                  </a:extLst>
                </a:gridCol>
              </a:tblGrid>
              <a:tr h="268979">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事業名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備考</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68979">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（財）大阪府人権協会補助金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財）大阪府人権協会</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3</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62.1</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40026">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小規模事業経営支援事業費補助金</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府内商工会議所・商工会・商工会連合会</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11</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14.4</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運輸事業振興費補助金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（一社）府トラック協会</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バス協会</a:t>
                      </a: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4</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35.4</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240026">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18</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テキスト ボックス 7"/>
          <p:cNvSpPr txBox="1"/>
          <p:nvPr/>
        </p:nvSpPr>
        <p:spPr>
          <a:xfrm>
            <a:off x="7504080" y="1052736"/>
            <a:ext cx="1395893" cy="246221"/>
          </a:xfrm>
          <a:prstGeom prst="rect">
            <a:avLst/>
          </a:prstGeom>
          <a:noFill/>
        </p:spPr>
        <p:txBody>
          <a:bodyPr wrap="square" rtlCol="0">
            <a:spAutoFit/>
          </a:bodyPr>
          <a:lstStyle/>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削減額：億円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７．（１７）</a:t>
            </a:r>
            <a:endParaRPr lang="en-US" altLang="ja-JP" sz="1600" u="sng" dirty="0" smtClean="0"/>
          </a:p>
        </p:txBody>
      </p:sp>
      <p:sp>
        <p:nvSpPr>
          <p:cNvPr id="14" name="テキスト ボックス 13"/>
          <p:cNvSpPr txBox="1"/>
          <p:nvPr/>
        </p:nvSpPr>
        <p:spPr>
          <a:xfrm>
            <a:off x="251520" y="2617167"/>
            <a:ext cx="7632848" cy="307777"/>
          </a:xfrm>
          <a:prstGeom prst="rect">
            <a:avLst/>
          </a:prstGeom>
          <a:noFill/>
        </p:spPr>
        <p:txBody>
          <a:bodyPr wrap="square" rtlCol="0">
            <a:spAutoFit/>
          </a:bodyPr>
          <a:lstStyle/>
          <a:p>
            <a:r>
              <a:rPr kumimoji="1" lang="ja-JP" altLang="en-US" sz="1400" dirty="0">
                <a:latin typeface="+mn-ea"/>
                <a:cs typeface="メイリオ" panose="020B0604030504040204" pitchFamily="50" charset="-128"/>
              </a:rPr>
              <a:t>　</a:t>
            </a:r>
            <a:r>
              <a:rPr kumimoji="1" lang="ja-JP" altLang="en-US" sz="1400" dirty="0" smtClean="0">
                <a:latin typeface="+mn-ea"/>
                <a:cs typeface="メイリオ" panose="020B0604030504040204" pitchFamily="50" charset="-128"/>
              </a:rPr>
              <a:t>②</a:t>
            </a:r>
            <a:r>
              <a:rPr lang="ja-JP" altLang="en-US" sz="1400" dirty="0">
                <a:latin typeface="+mn-ea"/>
                <a:cs typeface="メイリオ" panose="020B0604030504040204" pitchFamily="50" charset="-128"/>
              </a:rPr>
              <a:t>　</a:t>
            </a:r>
            <a:r>
              <a:rPr lang="ja-JP" altLang="en-US" sz="1400" dirty="0" smtClean="0">
                <a:latin typeface="+mn-ea"/>
                <a:cs typeface="メイリオ" panose="020B0604030504040204" pitchFamily="50" charset="-128"/>
              </a:rPr>
              <a:t>一件</a:t>
            </a:r>
            <a:r>
              <a:rPr lang="ja-JP" altLang="en-US" sz="1400" dirty="0">
                <a:latin typeface="+mn-ea"/>
                <a:cs typeface="メイリオ" panose="020B0604030504040204" pitchFamily="50" charset="-128"/>
              </a:rPr>
              <a:t>あたりの補助コストが極めて高い</a:t>
            </a:r>
            <a:r>
              <a:rPr lang="ja-JP" altLang="en-US" sz="1400" dirty="0" smtClean="0">
                <a:latin typeface="+mn-ea"/>
                <a:cs typeface="メイリオ" panose="020B0604030504040204" pitchFamily="50" charset="-128"/>
              </a:rPr>
              <a:t>ため</a:t>
            </a:r>
            <a:r>
              <a:rPr lang="ja-JP" altLang="en-US" sz="1400" dirty="0">
                <a:latin typeface="+mn-ea"/>
                <a:cs typeface="メイリオ" panose="020B0604030504040204" pitchFamily="50" charset="-128"/>
              </a:rPr>
              <a:t>廃止・</a:t>
            </a:r>
            <a:r>
              <a:rPr lang="ja-JP" altLang="en-US" sz="1400" dirty="0" smtClean="0">
                <a:latin typeface="+mn-ea"/>
                <a:cs typeface="メイリオ" panose="020B0604030504040204" pitchFamily="50" charset="-128"/>
              </a:rPr>
              <a:t>再構築　（</a:t>
            </a:r>
            <a:r>
              <a:rPr lang="en-US" altLang="ja-JP" sz="1400" dirty="0" smtClean="0">
                <a:latin typeface="+mn-ea"/>
                <a:cs typeface="メイリオ" panose="020B0604030504040204" pitchFamily="50" charset="-128"/>
              </a:rPr>
              <a:t>2</a:t>
            </a:r>
            <a:r>
              <a:rPr lang="ja-JP" altLang="en-US" sz="1400" dirty="0" smtClean="0">
                <a:latin typeface="+mn-ea"/>
                <a:cs typeface="メイリオ" panose="020B0604030504040204" pitchFamily="50" charset="-128"/>
              </a:rPr>
              <a:t>項目）</a:t>
            </a:r>
            <a:endParaRPr kumimoji="1" lang="ja-JP" altLang="en-US" sz="1400" dirty="0">
              <a:latin typeface="+mn-ea"/>
              <a:cs typeface="メイリオ"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670074581"/>
              </p:ext>
            </p:extLst>
          </p:nvPr>
        </p:nvGraphicFramePr>
        <p:xfrm>
          <a:off x="539552" y="2924944"/>
          <a:ext cx="7920880" cy="1046219"/>
        </p:xfrm>
        <a:graphic>
          <a:graphicData uri="http://schemas.openxmlformats.org/drawingml/2006/table">
            <a:tbl>
              <a:tblPr firstRow="1" bandRow="1">
                <a:tableStyleId>{5C22544A-7EE6-4342-B048-85BDC9FD1C3A}</a:tableStyleId>
              </a:tblPr>
              <a:tblGrid>
                <a:gridCol w="2358125">
                  <a:extLst>
                    <a:ext uri="{9D8B030D-6E8A-4147-A177-3AD203B41FA5}">
                      <a16:colId xmlns:a16="http://schemas.microsoft.com/office/drawing/2014/main" val="20000"/>
                    </a:ext>
                  </a:extLst>
                </a:gridCol>
                <a:gridCol w="2754443">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tblGrid>
              <a:tr h="268979">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事業名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備考</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41942">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人権相談推進事業費補助金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％（交付金化）</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41942">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地域就労支援事業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3</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％（交付金化）</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240026">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5</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6" name="テキスト ボックス 15"/>
          <p:cNvSpPr txBox="1"/>
          <p:nvPr/>
        </p:nvSpPr>
        <p:spPr>
          <a:xfrm>
            <a:off x="251520" y="4091228"/>
            <a:ext cx="7632848" cy="307777"/>
          </a:xfrm>
          <a:prstGeom prst="rect">
            <a:avLst/>
          </a:prstGeom>
          <a:noFill/>
        </p:spPr>
        <p:txBody>
          <a:bodyPr wrap="square" rtlCol="0">
            <a:spAutoFit/>
          </a:bodyPr>
          <a:lstStyle/>
          <a:p>
            <a:r>
              <a:rPr kumimoji="1" lang="ja-JP" altLang="en-US" sz="1400" dirty="0">
                <a:latin typeface="+mn-ea"/>
                <a:cs typeface="メイリオ" panose="020B0604030504040204" pitchFamily="50" charset="-128"/>
              </a:rPr>
              <a:t>　</a:t>
            </a:r>
            <a:r>
              <a:rPr kumimoji="1" lang="ja-JP" altLang="en-US" sz="1400" dirty="0" smtClean="0">
                <a:latin typeface="+mn-ea"/>
                <a:cs typeface="メイリオ" panose="020B0604030504040204" pitchFamily="50" charset="-128"/>
              </a:rPr>
              <a:t>③</a:t>
            </a:r>
            <a:r>
              <a:rPr lang="ja-JP" altLang="en-US" sz="1400" dirty="0">
                <a:latin typeface="+mn-ea"/>
                <a:cs typeface="メイリオ" panose="020B0604030504040204" pitchFamily="50" charset="-128"/>
              </a:rPr>
              <a:t>　補助金廃止による団体の自立化を</a:t>
            </a:r>
            <a:r>
              <a:rPr lang="ja-JP" altLang="en-US" sz="1400" dirty="0" smtClean="0">
                <a:latin typeface="+mn-ea"/>
                <a:cs typeface="メイリオ" panose="020B0604030504040204" pitchFamily="50" charset="-128"/>
              </a:rPr>
              <a:t>促進　（</a:t>
            </a:r>
            <a:r>
              <a:rPr lang="en-US" altLang="ja-JP" sz="1400" dirty="0">
                <a:latin typeface="+mn-ea"/>
                <a:cs typeface="メイリオ" panose="020B0604030504040204" pitchFamily="50" charset="-128"/>
              </a:rPr>
              <a:t>3</a:t>
            </a:r>
            <a:r>
              <a:rPr lang="ja-JP" altLang="en-US" sz="1400" dirty="0" smtClean="0">
                <a:latin typeface="+mn-ea"/>
                <a:cs typeface="メイリオ" panose="020B0604030504040204" pitchFamily="50" charset="-128"/>
              </a:rPr>
              <a:t>項目）</a:t>
            </a:r>
            <a:endParaRPr kumimoji="1" lang="ja-JP" altLang="en-US" sz="1400" dirty="0">
              <a:latin typeface="+mn-ea"/>
              <a:cs typeface="メイリオ"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3969716971"/>
              </p:ext>
            </p:extLst>
          </p:nvPr>
        </p:nvGraphicFramePr>
        <p:xfrm>
          <a:off x="539552" y="4399005"/>
          <a:ext cx="7920880" cy="1472939"/>
        </p:xfrm>
        <a:graphic>
          <a:graphicData uri="http://schemas.openxmlformats.org/drawingml/2006/table">
            <a:tbl>
              <a:tblPr firstRow="1" bandRow="1">
                <a:tableStyleId>{5C22544A-7EE6-4342-B048-85BDC9FD1C3A}</a:tableStyleId>
              </a:tblPr>
              <a:tblGrid>
                <a:gridCol w="2358125">
                  <a:extLst>
                    <a:ext uri="{9D8B030D-6E8A-4147-A177-3AD203B41FA5}">
                      <a16:colId xmlns:a16="http://schemas.microsoft.com/office/drawing/2014/main" val="20000"/>
                    </a:ext>
                  </a:extLst>
                </a:gridCol>
                <a:gridCol w="2754443">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tblGrid>
              <a:tr h="268979">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事業名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備考</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41942">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文化関係事業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大阪センチュリー交響楽団等</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13</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42.0%</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41942">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（財）大阪人権博物館事業助成費</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（財）大阪人権博物館</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46.9%</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241942">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（財）大阪府青少年活動財団運営補助金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（財）大阪府青少年活動財団</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11</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240026">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25</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 name="テキスト ボックス 17"/>
          <p:cNvSpPr txBox="1"/>
          <p:nvPr/>
        </p:nvSpPr>
        <p:spPr>
          <a:xfrm>
            <a:off x="7496587" y="2708920"/>
            <a:ext cx="1395893" cy="246221"/>
          </a:xfrm>
          <a:prstGeom prst="rect">
            <a:avLst/>
          </a:prstGeom>
          <a:noFill/>
        </p:spPr>
        <p:txBody>
          <a:bodyPr wrap="square" rtlCol="0">
            <a:spAutoFit/>
          </a:bodyPr>
          <a:lstStyle/>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削減額：億円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7496587" y="4190891"/>
            <a:ext cx="1395893" cy="246221"/>
          </a:xfrm>
          <a:prstGeom prst="rect">
            <a:avLst/>
          </a:prstGeom>
          <a:noFill/>
        </p:spPr>
        <p:txBody>
          <a:bodyPr wrap="square" rtlCol="0">
            <a:spAutoFit/>
          </a:bodyPr>
          <a:lstStyle/>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削減額：億円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467544" y="6021288"/>
            <a:ext cx="5526360" cy="261610"/>
          </a:xfrm>
          <a:prstGeom prst="rect">
            <a:avLst/>
          </a:prstGeom>
          <a:noFill/>
        </p:spPr>
        <p:txBody>
          <a:bodyPr wrap="square" rtlCol="0">
            <a:spAutoFit/>
          </a:bodyPr>
          <a:lstStyle/>
          <a:p>
            <a:r>
              <a:rPr kumimoji="1" lang="en-US" altLang="ja-JP" sz="1100" dirty="0" smtClean="0"/>
              <a:t>※</a:t>
            </a:r>
            <a:r>
              <a:rPr kumimoji="1" lang="ja-JP" altLang="en-US" sz="1100" dirty="0" smtClean="0"/>
              <a:t>備考欄　再：財政再建プログラム　構：財政構造改革プラン</a:t>
            </a:r>
            <a:endParaRPr kumimoji="1" lang="ja-JP" altLang="en-US" sz="1100" dirty="0"/>
          </a:p>
        </p:txBody>
      </p:sp>
      <p:sp>
        <p:nvSpPr>
          <p:cNvPr id="22" name="テキスト ボックス 21"/>
          <p:cNvSpPr txBox="1"/>
          <p:nvPr/>
        </p:nvSpPr>
        <p:spPr>
          <a:xfrm>
            <a:off x="155861" y="269053"/>
            <a:ext cx="7704856" cy="338554"/>
          </a:xfrm>
          <a:prstGeom prst="rect">
            <a:avLst/>
          </a:prstGeom>
          <a:noFill/>
        </p:spPr>
        <p:txBody>
          <a:bodyPr wrap="square" rtlCol="0">
            <a:spAutoFit/>
          </a:bodyPr>
          <a:lstStyle/>
          <a:p>
            <a:r>
              <a:rPr lang="en-US" altLang="ja-JP" sz="1600" dirty="0" smtClean="0"/>
              <a:t>【</a:t>
            </a:r>
            <a:r>
              <a:rPr lang="ja-JP" altLang="en-US" sz="1600" dirty="0" smtClean="0"/>
              <a:t>参考</a:t>
            </a:r>
            <a:r>
              <a:rPr lang="en-US" altLang="ja-JP" sz="1600" dirty="0" smtClean="0"/>
              <a:t>】</a:t>
            </a:r>
            <a:r>
              <a:rPr lang="ja-JP" altLang="en-US" sz="1600" dirty="0" smtClean="0"/>
              <a:t>補助金等見直しの実績一覧</a:t>
            </a:r>
            <a:endParaRPr kumimoji="1" lang="ja-JP" altLang="en-US" sz="1600" dirty="0"/>
          </a:p>
        </p:txBody>
      </p:sp>
    </p:spTree>
    <p:extLst>
      <p:ext uri="{BB962C8B-B14F-4D97-AF65-F5344CB8AC3E}">
        <p14:creationId xmlns:p14="http://schemas.microsoft.com/office/powerpoint/2010/main" val="715076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a:t>
            </a:fld>
            <a:endParaRPr kumimoji="1" lang="ja-JP" altLang="en-US" dirty="0"/>
          </a:p>
        </p:txBody>
      </p:sp>
      <p:sp>
        <p:nvSpPr>
          <p:cNvPr id="6" name="テキスト ボックス 5"/>
          <p:cNvSpPr txBox="1"/>
          <p:nvPr/>
        </p:nvSpPr>
        <p:spPr>
          <a:xfrm>
            <a:off x="-14684" y="0"/>
            <a:ext cx="7467004" cy="338554"/>
          </a:xfrm>
          <a:prstGeom prst="rect">
            <a:avLst/>
          </a:prstGeom>
          <a:solidFill>
            <a:srgbClr val="002060"/>
          </a:solidFill>
        </p:spPr>
        <p:txBody>
          <a:bodyPr wrap="square" rtlCol="0">
            <a:spAutoFit/>
          </a:bodyPr>
          <a:lstStyle/>
          <a:p>
            <a:r>
              <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Ⅰ【</a:t>
            </a:r>
            <a:r>
              <a:rPr kumimoji="1" lang="ja-JP" altLang="en-US" sz="1600" b="1" u="sng" dirty="0" smtClean="0">
                <a:solidFill>
                  <a:schemeClr val="bg1"/>
                </a:solidFill>
                <a:latin typeface="ＭＳ Ｐゴシック" panose="020B0600070205080204" pitchFamily="50" charset="-128"/>
                <a:ea typeface="ＭＳ Ｐゴシック" panose="020B0600070205080204" pitchFamily="50" charset="-128"/>
              </a:rPr>
              <a:t>財政</a:t>
            </a:r>
            <a:r>
              <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rPr>
              <a:t>】</a:t>
            </a:r>
            <a:r>
              <a:rPr lang="ja-JP" altLang="en-US" sz="1600" b="1" u="sng" dirty="0">
                <a:solidFill>
                  <a:schemeClr val="bg1"/>
                </a:solidFill>
                <a:latin typeface="ＭＳ Ｐゴシック" panose="020B0600070205080204" pitchFamily="50" charset="-128"/>
                <a:ea typeface="ＭＳ Ｐゴシック" panose="020B0600070205080204" pitchFamily="50" charset="-128"/>
              </a:rPr>
              <a:t>（１）</a:t>
            </a:r>
            <a:r>
              <a:rPr kumimoji="1" lang="ja-JP" altLang="en-US" sz="1600" b="1" u="sng" dirty="0" smtClean="0">
                <a:solidFill>
                  <a:schemeClr val="bg1"/>
                </a:solidFill>
                <a:latin typeface="ＭＳ Ｐゴシック" panose="020B0600070205080204" pitchFamily="50" charset="-128"/>
                <a:ea typeface="ＭＳ Ｐゴシック" panose="020B0600070205080204" pitchFamily="50" charset="-128"/>
              </a:rPr>
              <a:t>財政再建</a:t>
            </a:r>
            <a:endParaRPr kumimoji="1" lang="en-US" altLang="ja-JP" sz="1600" b="1" u="sng"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１．</a:t>
            </a:r>
            <a:endParaRPr lang="en-US" altLang="ja-JP" sz="1600" u="sng" dirty="0" smtClean="0"/>
          </a:p>
        </p:txBody>
      </p:sp>
      <p:graphicFrame>
        <p:nvGraphicFramePr>
          <p:cNvPr id="3" name="表 2"/>
          <p:cNvGraphicFramePr>
            <a:graphicFrameLocks noGrp="1"/>
          </p:cNvGraphicFramePr>
          <p:nvPr>
            <p:extLst>
              <p:ext uri="{D42A27DB-BD31-4B8C-83A1-F6EECF244321}">
                <p14:modId xmlns:p14="http://schemas.microsoft.com/office/powerpoint/2010/main" val="973077123"/>
              </p:ext>
            </p:extLst>
          </p:nvPr>
        </p:nvGraphicFramePr>
        <p:xfrm>
          <a:off x="107504" y="372168"/>
          <a:ext cx="8928992" cy="6131560"/>
        </p:xfrm>
        <a:graphic>
          <a:graphicData uri="http://schemas.openxmlformats.org/drawingml/2006/table">
            <a:tbl>
              <a:tblPr firstRow="1" bandRow="1">
                <a:tableStyleId>{5940675A-B579-460E-94D1-54222C63F5DA}</a:tableStyleId>
              </a:tblPr>
              <a:tblGrid>
                <a:gridCol w="165618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3257023">
                  <a:extLst>
                    <a:ext uri="{9D8B030D-6E8A-4147-A177-3AD203B41FA5}">
                      <a16:colId xmlns:a16="http://schemas.microsoft.com/office/drawing/2014/main" val="20002"/>
                    </a:ext>
                  </a:extLst>
                </a:gridCol>
                <a:gridCol w="2287593">
                  <a:extLst>
                    <a:ext uri="{9D8B030D-6E8A-4147-A177-3AD203B41FA5}">
                      <a16:colId xmlns:a16="http://schemas.microsoft.com/office/drawing/2014/main" val="20003"/>
                    </a:ext>
                  </a:extLst>
                </a:gridCol>
              </a:tblGrid>
              <a:tr h="370840">
                <a:tc>
                  <a:txBody>
                    <a:bodyPr/>
                    <a:lstStyle/>
                    <a:p>
                      <a:pPr algn="ctr"/>
                      <a:r>
                        <a:rPr kumimoji="1" lang="ja-JP" altLang="en-US" dirty="0" smtClean="0">
                          <a:solidFill>
                            <a:schemeClr val="tx1"/>
                          </a:solidFill>
                        </a:rPr>
                        <a:t>＜</a:t>
                      </a:r>
                      <a:r>
                        <a:rPr kumimoji="1" lang="en-US" altLang="ja-JP" dirty="0" smtClean="0">
                          <a:solidFill>
                            <a:schemeClr val="tx1"/>
                          </a:solidFill>
                        </a:rPr>
                        <a:t>Why</a:t>
                      </a:r>
                      <a:r>
                        <a:rPr kumimoji="1" lang="ja-JP" altLang="en-US" dirty="0" smtClean="0">
                          <a:solidFill>
                            <a:schemeClr val="tx1"/>
                          </a:solidFill>
                        </a:rPr>
                        <a:t>＞</a:t>
                      </a:r>
                      <a:endParaRPr kumimoji="1" lang="ja-JP" altLang="en-US"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Vision</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What</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Outcome</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indent="0"/>
                      <a:r>
                        <a:rPr kumimoji="1" lang="ja-JP" altLang="en-US" sz="1400" dirty="0" smtClean="0">
                          <a:solidFill>
                            <a:schemeClr val="tx1"/>
                          </a:solidFill>
                        </a:rPr>
                        <a:t>　法人</a:t>
                      </a:r>
                      <a:r>
                        <a:rPr kumimoji="1" lang="en-US" altLang="ja-JP" sz="1400" dirty="0" smtClean="0">
                          <a:solidFill>
                            <a:schemeClr val="tx1"/>
                          </a:solidFill>
                        </a:rPr>
                        <a:t>2</a:t>
                      </a:r>
                      <a:r>
                        <a:rPr kumimoji="1" lang="ja-JP" altLang="en-US" sz="1400" dirty="0" smtClean="0">
                          <a:solidFill>
                            <a:schemeClr val="tx1"/>
                          </a:solidFill>
                        </a:rPr>
                        <a:t>税の落ち込み等により</a:t>
                      </a:r>
                      <a:r>
                        <a:rPr kumimoji="1" lang="en-US" altLang="ja-JP" sz="1400" dirty="0" smtClean="0">
                          <a:solidFill>
                            <a:schemeClr val="tx1"/>
                          </a:solidFill>
                        </a:rPr>
                        <a:t>1998</a:t>
                      </a:r>
                      <a:r>
                        <a:rPr kumimoji="1" lang="ja-JP" altLang="en-US" sz="1400" dirty="0" smtClean="0">
                          <a:solidFill>
                            <a:schemeClr val="tx1"/>
                          </a:solidFill>
                        </a:rPr>
                        <a:t>年度以降、</a:t>
                      </a:r>
                      <a:r>
                        <a:rPr kumimoji="1" lang="en-US" altLang="ja-JP" sz="1400" dirty="0" smtClean="0">
                          <a:solidFill>
                            <a:schemeClr val="tx1"/>
                          </a:solidFill>
                        </a:rPr>
                        <a:t>2007</a:t>
                      </a:r>
                      <a:r>
                        <a:rPr kumimoji="1" lang="ja-JP" altLang="en-US" sz="1400" dirty="0" smtClean="0">
                          <a:solidFill>
                            <a:schemeClr val="tx1"/>
                          </a:solidFill>
                        </a:rPr>
                        <a:t>年度まで</a:t>
                      </a:r>
                      <a:r>
                        <a:rPr kumimoji="1" lang="en-US" altLang="ja-JP" sz="1400" dirty="0" smtClean="0">
                          <a:solidFill>
                            <a:schemeClr val="tx1"/>
                          </a:solidFill>
                        </a:rPr>
                        <a:t>10</a:t>
                      </a:r>
                      <a:r>
                        <a:rPr kumimoji="1" lang="ja-JP" altLang="en-US" sz="1400" dirty="0" smtClean="0">
                          <a:solidFill>
                            <a:schemeClr val="tx1"/>
                          </a:solidFill>
                        </a:rPr>
                        <a:t>年連続の赤字決算。（関連データその１、３）</a:t>
                      </a:r>
                      <a:endParaRPr kumimoji="1" lang="en-US" altLang="ja-JP" sz="1400" dirty="0" smtClean="0">
                        <a:solidFill>
                          <a:schemeClr val="tx1"/>
                        </a:solidFill>
                      </a:endParaRPr>
                    </a:p>
                    <a:p>
                      <a:pPr marL="0" indent="0"/>
                      <a:endParaRPr kumimoji="1" lang="ja-JP" altLang="en-US" sz="1400" dirty="0" smtClean="0">
                        <a:solidFill>
                          <a:schemeClr val="tx1"/>
                        </a:solidFill>
                      </a:endParaRPr>
                    </a:p>
                    <a:p>
                      <a:pPr marL="0" indent="0"/>
                      <a:r>
                        <a:rPr kumimoji="1" lang="ja-JP" altLang="en-US" sz="1400" dirty="0" smtClean="0">
                          <a:solidFill>
                            <a:schemeClr val="tx1"/>
                          </a:solidFill>
                        </a:rPr>
                        <a:t>　</a:t>
                      </a:r>
                      <a:r>
                        <a:rPr kumimoji="1" lang="en-US" altLang="ja-JP" sz="1400" dirty="0" smtClean="0">
                          <a:solidFill>
                            <a:schemeClr val="tx1"/>
                          </a:solidFill>
                        </a:rPr>
                        <a:t>2001</a:t>
                      </a:r>
                      <a:r>
                        <a:rPr kumimoji="1" lang="ja-JP" altLang="en-US" sz="1400" dirty="0" smtClean="0">
                          <a:solidFill>
                            <a:schemeClr val="tx1"/>
                          </a:solidFill>
                        </a:rPr>
                        <a:t>年度より、財政再建団体への転落を回避するため、減債基金からの借入等を実施（</a:t>
                      </a:r>
                      <a:r>
                        <a:rPr kumimoji="1" lang="en-US" altLang="ja-JP" sz="1400" dirty="0" smtClean="0">
                          <a:solidFill>
                            <a:schemeClr val="tx1"/>
                          </a:solidFill>
                        </a:rPr>
                        <a:t>2007</a:t>
                      </a:r>
                      <a:r>
                        <a:rPr kumimoji="1" lang="ja-JP" altLang="en-US" sz="1400" dirty="0" smtClean="0">
                          <a:solidFill>
                            <a:schemeClr val="tx1"/>
                          </a:solidFill>
                        </a:rPr>
                        <a:t>年度末には累計</a:t>
                      </a:r>
                      <a:r>
                        <a:rPr kumimoji="1" lang="en-US" altLang="ja-JP" sz="1400" dirty="0" smtClean="0">
                          <a:solidFill>
                            <a:schemeClr val="tx1"/>
                          </a:solidFill>
                        </a:rPr>
                        <a:t>5,202</a:t>
                      </a:r>
                      <a:r>
                        <a:rPr kumimoji="1" lang="ja-JP" altLang="en-US" sz="1400" dirty="0" smtClean="0">
                          <a:solidFill>
                            <a:schemeClr val="tx1"/>
                          </a:solidFill>
                        </a:rPr>
                        <a:t>億円に）。</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　府債残高も</a:t>
                      </a:r>
                      <a:r>
                        <a:rPr kumimoji="1" lang="en-US" altLang="ja-JP" sz="1400" dirty="0" smtClean="0">
                          <a:solidFill>
                            <a:schemeClr val="tx1"/>
                          </a:solidFill>
                        </a:rPr>
                        <a:t>1989</a:t>
                      </a:r>
                      <a:r>
                        <a:rPr kumimoji="1" lang="ja-JP" altLang="en-US" sz="1400" dirty="0" smtClean="0">
                          <a:solidFill>
                            <a:schemeClr val="tx1"/>
                          </a:solidFill>
                        </a:rPr>
                        <a:t>年以降一貫して増加。</a:t>
                      </a:r>
                      <a:endParaRPr kumimoji="1" lang="ja-JP" altLang="en-US" sz="1400" strike="sngStrike" dirty="0" smtClean="0">
                        <a:solidFill>
                          <a:schemeClr val="tx1"/>
                        </a:solidFill>
                      </a:endParaRPr>
                    </a:p>
                    <a:p>
                      <a:endParaRPr kumimoji="1" lang="ja-JP" altLang="en-US"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①減債基金からの借入をしない、借換債の増発をしない</a:t>
                      </a:r>
                      <a:endParaRPr kumimoji="1" lang="en-US" altLang="ja-JP" sz="1400" dirty="0" smtClean="0">
                        <a:solidFill>
                          <a:schemeClr val="tx1"/>
                        </a:solidFill>
                      </a:endParaRPr>
                    </a:p>
                    <a:p>
                      <a:pPr marL="0" indent="0"/>
                      <a:r>
                        <a:rPr kumimoji="1" lang="ja-JP" altLang="en-US" sz="1400" dirty="0" smtClean="0">
                          <a:solidFill>
                            <a:schemeClr val="tx1"/>
                          </a:solidFill>
                        </a:rPr>
                        <a:t>②収入の範囲内で予算を組む</a:t>
                      </a:r>
                      <a:endParaRPr kumimoji="1" lang="ja-JP" altLang="en-US" sz="1400" strike="sngStrike" dirty="0" smtClean="0">
                        <a:solidFill>
                          <a:schemeClr val="tx1"/>
                        </a:solidFill>
                      </a:endParaRPr>
                    </a:p>
                    <a:p>
                      <a:pPr marL="0" indent="0"/>
                      <a:r>
                        <a:rPr kumimoji="1" lang="ja-JP" altLang="en-US" sz="1400" dirty="0" smtClean="0">
                          <a:solidFill>
                            <a:schemeClr val="tx1"/>
                          </a:solidFill>
                        </a:rPr>
                        <a:t>③類似府県等との比較の視点で評価検討を行う。</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b="1" dirty="0" smtClean="0">
                          <a:solidFill>
                            <a:schemeClr val="tx1"/>
                          </a:solidFill>
                        </a:rPr>
                        <a:t>①財政再建</a:t>
                      </a:r>
                      <a:endParaRPr kumimoji="1" lang="en-US" altLang="ja-JP" sz="1400" b="1" strike="sngStrike" dirty="0" smtClean="0">
                        <a:solidFill>
                          <a:schemeClr val="tx1"/>
                        </a:solidFill>
                      </a:endParaRPr>
                    </a:p>
                    <a:p>
                      <a:pPr marL="0" indent="0"/>
                      <a:r>
                        <a:rPr kumimoji="1" lang="ja-JP" altLang="en-US" sz="1400" dirty="0" smtClean="0">
                          <a:solidFill>
                            <a:schemeClr val="tx1"/>
                          </a:solidFill>
                        </a:rPr>
                        <a:t>・財政再建ﾌﾟﾛｸﾞﾗﾑ（案）（</a:t>
                      </a:r>
                      <a:r>
                        <a:rPr kumimoji="1" lang="en-US" altLang="ja-JP" sz="1400" dirty="0" smtClean="0">
                          <a:solidFill>
                            <a:schemeClr val="tx1"/>
                          </a:solidFill>
                        </a:rPr>
                        <a:t>2008</a:t>
                      </a:r>
                      <a:r>
                        <a:rPr kumimoji="1" lang="ja-JP" altLang="en-US" sz="1400" dirty="0" smtClean="0">
                          <a:solidFill>
                            <a:schemeClr val="tx1"/>
                          </a:solidFill>
                        </a:rPr>
                        <a:t>～</a:t>
                      </a:r>
                      <a:r>
                        <a:rPr kumimoji="1" lang="en-US" altLang="ja-JP" sz="1400" dirty="0" smtClean="0">
                          <a:solidFill>
                            <a:schemeClr val="tx1"/>
                          </a:solidFill>
                        </a:rPr>
                        <a:t>2010</a:t>
                      </a:r>
                      <a:r>
                        <a:rPr kumimoji="1" lang="ja-JP" altLang="en-US" sz="1400" dirty="0" smtClean="0">
                          <a:solidFill>
                            <a:schemeClr val="tx1"/>
                          </a:solidFill>
                        </a:rPr>
                        <a:t>年）</a:t>
                      </a:r>
                      <a:endParaRPr kumimoji="1" lang="en-US" altLang="ja-JP" sz="1400" dirty="0" smtClean="0">
                        <a:solidFill>
                          <a:schemeClr val="tx1"/>
                        </a:solidFill>
                      </a:endParaRPr>
                    </a:p>
                    <a:p>
                      <a:pPr marL="0" indent="0"/>
                      <a:r>
                        <a:rPr kumimoji="1" lang="ja-JP" altLang="en-US" sz="1400" dirty="0" smtClean="0">
                          <a:solidFill>
                            <a:schemeClr val="tx1"/>
                          </a:solidFill>
                        </a:rPr>
                        <a:t>　すべての事務事業、出資法人、公の施設についてゼロベースで見直し、財政健全化団体にならないようにする財政構造改革に着手。</a:t>
                      </a:r>
                      <a:endParaRPr kumimoji="1" lang="en-US" altLang="ja-JP" sz="1400" dirty="0" smtClean="0">
                        <a:solidFill>
                          <a:schemeClr val="tx1"/>
                        </a:solidFill>
                      </a:endParaRPr>
                    </a:p>
                    <a:p>
                      <a:pPr marL="0" indent="0"/>
                      <a:r>
                        <a:rPr kumimoji="1" lang="ja-JP" altLang="en-US" sz="1400" dirty="0" smtClean="0">
                          <a:solidFill>
                            <a:schemeClr val="tx1"/>
                          </a:solidFill>
                        </a:rPr>
                        <a:t>・財政構造改革ﾌﾟﾗﾝ（案）（</a:t>
                      </a:r>
                      <a:r>
                        <a:rPr kumimoji="1" lang="en-US" altLang="ja-JP" sz="1400" dirty="0" smtClean="0">
                          <a:solidFill>
                            <a:schemeClr val="tx1"/>
                          </a:solidFill>
                        </a:rPr>
                        <a:t>2011</a:t>
                      </a:r>
                      <a:r>
                        <a:rPr kumimoji="1" lang="ja-JP" altLang="en-US" sz="1400" dirty="0" smtClean="0">
                          <a:solidFill>
                            <a:schemeClr val="tx1"/>
                          </a:solidFill>
                        </a:rPr>
                        <a:t>～</a:t>
                      </a:r>
                      <a:r>
                        <a:rPr kumimoji="1" lang="en-US" altLang="ja-JP" sz="1400" dirty="0" smtClean="0">
                          <a:solidFill>
                            <a:schemeClr val="tx1"/>
                          </a:solidFill>
                        </a:rPr>
                        <a:t>2013</a:t>
                      </a:r>
                      <a:r>
                        <a:rPr kumimoji="1" lang="ja-JP" altLang="en-US" sz="1400" dirty="0" smtClean="0">
                          <a:solidFill>
                            <a:schemeClr val="tx1"/>
                          </a:solidFill>
                        </a:rPr>
                        <a:t>年）</a:t>
                      </a:r>
                    </a:p>
                    <a:p>
                      <a:pPr marL="0" indent="0"/>
                      <a:r>
                        <a:rPr kumimoji="1" lang="ja-JP" altLang="en-US" sz="1400" dirty="0" smtClean="0">
                          <a:solidFill>
                            <a:schemeClr val="tx1"/>
                          </a:solidFill>
                        </a:rPr>
                        <a:t>　主要事業</a:t>
                      </a:r>
                      <a:r>
                        <a:rPr kumimoji="1" lang="en-US" altLang="ja-JP" sz="1400" dirty="0" smtClean="0">
                          <a:solidFill>
                            <a:schemeClr val="tx1"/>
                          </a:solidFill>
                        </a:rPr>
                        <a:t>400</a:t>
                      </a:r>
                      <a:r>
                        <a:rPr kumimoji="1" lang="ja-JP" altLang="en-US" sz="1400" dirty="0" smtClean="0">
                          <a:solidFill>
                            <a:schemeClr val="tx1"/>
                          </a:solidFill>
                        </a:rPr>
                        <a:t>事業のうち、法令義務負担などを除いた、約</a:t>
                      </a:r>
                      <a:r>
                        <a:rPr kumimoji="1" lang="en-US" altLang="ja-JP" sz="1400" dirty="0" smtClean="0">
                          <a:solidFill>
                            <a:schemeClr val="tx1"/>
                          </a:solidFill>
                        </a:rPr>
                        <a:t>220</a:t>
                      </a:r>
                      <a:r>
                        <a:rPr kumimoji="1" lang="ja-JP" altLang="en-US" sz="1400" dirty="0" smtClean="0">
                          <a:solidFill>
                            <a:schemeClr val="tx1"/>
                          </a:solidFill>
                        </a:rPr>
                        <a:t>事業を対象に個別の評価・点検を実施。</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endParaRPr kumimoji="1" lang="en-US" altLang="ja-JP" sz="1400" dirty="0" smtClean="0">
                        <a:solidFill>
                          <a:schemeClr val="tx1"/>
                        </a:solidFill>
                      </a:endParaRPr>
                    </a:p>
                    <a:p>
                      <a:pPr marL="92075" indent="-92075"/>
                      <a:endParaRPr kumimoji="1" lang="en-US" altLang="ja-JP" sz="1400" b="1" dirty="0" smtClean="0">
                        <a:solidFill>
                          <a:schemeClr val="tx1"/>
                        </a:solidFill>
                      </a:endParaRPr>
                    </a:p>
                    <a:p>
                      <a:pPr marL="92075" indent="-92075"/>
                      <a:endParaRPr kumimoji="1" lang="en-US" altLang="ja-JP" sz="1400" b="1" dirty="0" smtClean="0">
                        <a:solidFill>
                          <a:schemeClr val="tx1"/>
                        </a:solidFill>
                      </a:endParaRPr>
                    </a:p>
                    <a:p>
                      <a:pPr marL="92075" indent="-92075"/>
                      <a:r>
                        <a:rPr kumimoji="1" lang="ja-JP" altLang="en-US" sz="1400" b="1" dirty="0" smtClean="0">
                          <a:solidFill>
                            <a:schemeClr val="tx1"/>
                          </a:solidFill>
                        </a:rPr>
                        <a:t>②国直轄事業負担金の見直し</a:t>
                      </a:r>
                      <a:endParaRPr kumimoji="1" lang="en-US" altLang="ja-JP" sz="1400" b="1" dirty="0" smtClean="0">
                        <a:solidFill>
                          <a:schemeClr val="tx1"/>
                        </a:solidFill>
                      </a:endParaRPr>
                    </a:p>
                    <a:p>
                      <a:pPr marL="92075" indent="-92075"/>
                      <a:r>
                        <a:rPr kumimoji="1" lang="ja-JP" altLang="en-US" sz="1400" dirty="0" smtClean="0">
                          <a:solidFill>
                            <a:schemeClr val="tx1"/>
                          </a:solidFill>
                        </a:rPr>
                        <a:t>　全国一律で国民に保証すべき施策やサービスは</a:t>
                      </a:r>
                      <a:r>
                        <a:rPr kumimoji="1" lang="ja-JP" altLang="en-US" sz="1400" strike="noStrike" dirty="0" smtClean="0">
                          <a:solidFill>
                            <a:schemeClr val="tx1"/>
                          </a:solidFill>
                        </a:rPr>
                        <a:t>国</a:t>
                      </a:r>
                      <a:r>
                        <a:rPr kumimoji="1" lang="ja-JP" altLang="en-US" sz="1400" dirty="0" smtClean="0">
                          <a:solidFill>
                            <a:schemeClr val="tx1"/>
                          </a:solidFill>
                        </a:rPr>
                        <a:t>という役割分担を明確化。</a:t>
                      </a:r>
                      <a:endParaRPr kumimoji="1" lang="ja-JP" altLang="en-US" sz="1400" strike="sngStrike" dirty="0" smtClean="0">
                        <a:solidFill>
                          <a:schemeClr val="tx1"/>
                        </a:solidFill>
                      </a:endParaRPr>
                    </a:p>
                    <a:p>
                      <a:r>
                        <a:rPr kumimoji="1" lang="ja-JP" altLang="en-US" sz="1400" b="1" dirty="0" smtClean="0">
                          <a:solidFill>
                            <a:schemeClr val="tx1"/>
                          </a:solidFill>
                        </a:rPr>
                        <a:t>③人件費の削減</a:t>
                      </a:r>
                      <a:endParaRPr kumimoji="1" lang="en-US" altLang="ja-JP" sz="1400" b="1" strike="sngStrike" dirty="0" smtClean="0">
                        <a:solidFill>
                          <a:schemeClr val="tx1"/>
                        </a:solidFill>
                      </a:endParaRPr>
                    </a:p>
                    <a:p>
                      <a:r>
                        <a:rPr kumimoji="1" lang="ja-JP" altLang="en-US" sz="1400" dirty="0" smtClean="0">
                          <a:solidFill>
                            <a:schemeClr val="tx1"/>
                          </a:solidFill>
                        </a:rPr>
                        <a:t>　全都道府県の中で最も高い給与カット率を適用し人件費を削減。</a:t>
                      </a:r>
                      <a:endParaRPr kumimoji="1" lang="en-US" altLang="ja-JP" sz="1400" dirty="0" smtClean="0">
                        <a:solidFill>
                          <a:schemeClr val="tx1"/>
                        </a:solidFill>
                      </a:endParaRPr>
                    </a:p>
                    <a:p>
                      <a:r>
                        <a:rPr kumimoji="1" lang="ja-JP" altLang="en-US" sz="1400" b="1" dirty="0" smtClean="0">
                          <a:solidFill>
                            <a:schemeClr val="tx1"/>
                          </a:solidFill>
                        </a:rPr>
                        <a:t>④「財政運営基本条例」の制定（</a:t>
                      </a:r>
                      <a:r>
                        <a:rPr kumimoji="1" lang="en-US" altLang="ja-JP" sz="1400" b="1" dirty="0" smtClean="0">
                          <a:solidFill>
                            <a:schemeClr val="tx1"/>
                          </a:solidFill>
                        </a:rPr>
                        <a:t>2012</a:t>
                      </a:r>
                      <a:r>
                        <a:rPr kumimoji="1" lang="ja-JP" altLang="en-US" sz="1400" b="1" dirty="0" smtClean="0">
                          <a:solidFill>
                            <a:schemeClr val="tx1"/>
                          </a:solidFill>
                        </a:rPr>
                        <a:t>年</a:t>
                      </a:r>
                      <a:r>
                        <a:rPr kumimoji="1" lang="en-US" altLang="ja-JP" sz="1400" b="1" dirty="0" smtClean="0">
                          <a:solidFill>
                            <a:schemeClr val="tx1"/>
                          </a:solidFill>
                        </a:rPr>
                        <a:t>2</a:t>
                      </a:r>
                      <a:r>
                        <a:rPr kumimoji="1" lang="ja-JP" altLang="en-US" sz="1400" b="1" dirty="0" smtClean="0">
                          <a:solidFill>
                            <a:schemeClr val="tx1"/>
                          </a:solidFill>
                        </a:rPr>
                        <a:t>月施行</a:t>
                      </a:r>
                      <a:r>
                        <a:rPr kumimoji="1" lang="ja-JP" altLang="en-US" sz="1400" b="1" strike="noStrike" dirty="0" smtClean="0">
                          <a:solidFill>
                            <a:schemeClr val="tx1"/>
                          </a:solidFill>
                          <a:effectLst/>
                        </a:rPr>
                        <a:t>）</a:t>
                      </a:r>
                      <a:endParaRPr kumimoji="1" lang="en-US" altLang="ja-JP" sz="1400" b="1" strike="sngStrike" dirty="0" smtClean="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　</a:t>
                      </a:r>
                      <a:r>
                        <a:rPr kumimoji="1" lang="en-US" altLang="ja-JP" sz="1400" dirty="0" smtClean="0">
                          <a:solidFill>
                            <a:schemeClr val="tx1"/>
                          </a:solidFill>
                        </a:rPr>
                        <a:t>2008</a:t>
                      </a:r>
                      <a:r>
                        <a:rPr kumimoji="1" lang="ja-JP" altLang="en-US" sz="1400" dirty="0" smtClean="0">
                          <a:solidFill>
                            <a:schemeClr val="tx1"/>
                          </a:solidFill>
                        </a:rPr>
                        <a:t>年度以降、実質収支で黒字決算を達成。（関連データその３）</a:t>
                      </a:r>
                      <a:endParaRPr kumimoji="1" lang="en-US" altLang="ja-JP" sz="1400" dirty="0" smtClean="0">
                        <a:solidFill>
                          <a:schemeClr val="tx1"/>
                        </a:solidFill>
                      </a:endParaRPr>
                    </a:p>
                    <a:p>
                      <a:pPr marL="92075" indent="-92075"/>
                      <a:r>
                        <a:rPr kumimoji="1" lang="ja-JP" altLang="en-US" sz="1400" dirty="0" smtClean="0">
                          <a:solidFill>
                            <a:schemeClr val="tx1"/>
                          </a:solidFill>
                        </a:rPr>
                        <a:t>①全事務事業等についてゼロベースで見直し、他府県比較による水準を検証した。</a:t>
                      </a:r>
                      <a:endParaRPr kumimoji="1" lang="en-US" altLang="ja-JP" sz="1400" dirty="0" smtClean="0">
                        <a:solidFill>
                          <a:schemeClr val="tx1"/>
                        </a:solidFill>
                      </a:endParaRPr>
                    </a:p>
                    <a:p>
                      <a:pPr marL="92075" indent="-92075"/>
                      <a:r>
                        <a:rPr kumimoji="1" lang="ja-JP" altLang="en-US" sz="1400" dirty="0" smtClean="0">
                          <a:solidFill>
                            <a:schemeClr val="tx1"/>
                          </a:solidFill>
                        </a:rPr>
                        <a:t>　改革効果額（</a:t>
                      </a:r>
                      <a:r>
                        <a:rPr kumimoji="1" lang="en-US" altLang="ja-JP" sz="1400" dirty="0" smtClean="0">
                          <a:solidFill>
                            <a:schemeClr val="tx1"/>
                          </a:solidFill>
                        </a:rPr>
                        <a:t>2008</a:t>
                      </a:r>
                      <a:r>
                        <a:rPr kumimoji="1" lang="ja-JP" altLang="en-US" sz="1400" dirty="0" smtClean="0">
                          <a:solidFill>
                            <a:schemeClr val="tx1"/>
                          </a:solidFill>
                        </a:rPr>
                        <a:t>～</a:t>
                      </a:r>
                      <a:r>
                        <a:rPr kumimoji="1" lang="en-US" altLang="ja-JP" sz="1400" dirty="0" smtClean="0">
                          <a:solidFill>
                            <a:schemeClr val="tx1"/>
                          </a:solidFill>
                        </a:rPr>
                        <a:t>2013</a:t>
                      </a:r>
                      <a:r>
                        <a:rPr kumimoji="1" lang="ja-JP" altLang="en-US" sz="1400" dirty="0" smtClean="0">
                          <a:solidFill>
                            <a:schemeClr val="tx1"/>
                          </a:solidFill>
                        </a:rPr>
                        <a:t>年）　計</a:t>
                      </a:r>
                      <a:r>
                        <a:rPr kumimoji="1" lang="en-US" altLang="ja-JP" sz="1400" dirty="0" smtClean="0">
                          <a:solidFill>
                            <a:schemeClr val="tx1"/>
                          </a:solidFill>
                        </a:rPr>
                        <a:t>5,019</a:t>
                      </a:r>
                      <a:r>
                        <a:rPr kumimoji="1" lang="ja-JP" altLang="en-US" sz="1400" dirty="0" smtClean="0">
                          <a:solidFill>
                            <a:schemeClr val="tx1"/>
                          </a:solidFill>
                        </a:rPr>
                        <a:t>億円</a:t>
                      </a:r>
                      <a:endParaRPr kumimoji="1" lang="en-US" altLang="ja-JP" sz="1400" dirty="0" smtClean="0">
                        <a:solidFill>
                          <a:schemeClr val="tx1"/>
                        </a:solidFill>
                      </a:endParaRPr>
                    </a:p>
                    <a:p>
                      <a:pPr marL="174625" indent="-174625"/>
                      <a:r>
                        <a:rPr kumimoji="1" lang="ja-JP" altLang="en-US" sz="1400" dirty="0" smtClean="0">
                          <a:solidFill>
                            <a:schemeClr val="tx1"/>
                          </a:solidFill>
                        </a:rPr>
                        <a:t>　</a:t>
                      </a:r>
                      <a:r>
                        <a:rPr kumimoji="1" lang="en-US" altLang="ja-JP" sz="1400" dirty="0" smtClean="0">
                          <a:solidFill>
                            <a:schemeClr val="tx1"/>
                          </a:solidFill>
                        </a:rPr>
                        <a:t>-</a:t>
                      </a:r>
                      <a:r>
                        <a:rPr kumimoji="1" lang="ja-JP" altLang="en-US" sz="1200" dirty="0" smtClean="0">
                          <a:solidFill>
                            <a:schemeClr val="tx1"/>
                          </a:solidFill>
                        </a:rPr>
                        <a:t>財政再建プログラム（案）</a:t>
                      </a:r>
                      <a:r>
                        <a:rPr kumimoji="1" lang="en-US" altLang="ja-JP" sz="1200" dirty="0" smtClean="0">
                          <a:solidFill>
                            <a:schemeClr val="tx1"/>
                          </a:solidFill>
                        </a:rPr>
                        <a:t>2008</a:t>
                      </a:r>
                      <a:r>
                        <a:rPr kumimoji="1" lang="ja-JP" altLang="en-US" sz="1200" dirty="0" smtClean="0">
                          <a:solidFill>
                            <a:schemeClr val="tx1"/>
                          </a:solidFill>
                        </a:rPr>
                        <a:t>～</a:t>
                      </a:r>
                      <a:r>
                        <a:rPr kumimoji="1" lang="en-US" altLang="ja-JP" sz="1200" dirty="0" smtClean="0">
                          <a:solidFill>
                            <a:schemeClr val="tx1"/>
                          </a:solidFill>
                        </a:rPr>
                        <a:t>2010</a:t>
                      </a:r>
                      <a:r>
                        <a:rPr kumimoji="1" lang="ja-JP" altLang="en-US" sz="1200" dirty="0" smtClean="0">
                          <a:solidFill>
                            <a:schemeClr val="tx1"/>
                          </a:solidFill>
                        </a:rPr>
                        <a:t>年：年平均</a:t>
                      </a:r>
                      <a:r>
                        <a:rPr kumimoji="1" lang="en-US" altLang="ja-JP" sz="1200" dirty="0" smtClean="0">
                          <a:solidFill>
                            <a:schemeClr val="tx1"/>
                          </a:solidFill>
                        </a:rPr>
                        <a:t>1,018</a:t>
                      </a:r>
                      <a:r>
                        <a:rPr kumimoji="1" lang="ja-JP" altLang="en-US" sz="1200" dirty="0" smtClean="0">
                          <a:solidFill>
                            <a:schemeClr val="tx1"/>
                          </a:solidFill>
                        </a:rPr>
                        <a:t>億円</a:t>
                      </a:r>
                      <a:endParaRPr kumimoji="1" lang="en-US" altLang="ja-JP" sz="1200" dirty="0" smtClean="0">
                        <a:solidFill>
                          <a:schemeClr val="tx1"/>
                        </a:solidFill>
                      </a:endParaRPr>
                    </a:p>
                    <a:p>
                      <a:pPr marL="174625" indent="-174625"/>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財政構造改革プラン</a:t>
                      </a:r>
                      <a:r>
                        <a:rPr kumimoji="1" lang="en-US" altLang="ja-JP" sz="1200" dirty="0" smtClean="0">
                          <a:solidFill>
                            <a:schemeClr val="tx1"/>
                          </a:solidFill>
                        </a:rPr>
                        <a:t>2011</a:t>
                      </a:r>
                      <a:r>
                        <a:rPr kumimoji="1" lang="ja-JP" altLang="en-US" sz="1200" dirty="0" smtClean="0">
                          <a:solidFill>
                            <a:schemeClr val="tx1"/>
                          </a:solidFill>
                        </a:rPr>
                        <a:t>～</a:t>
                      </a:r>
                      <a:r>
                        <a:rPr kumimoji="1" lang="en-US" altLang="ja-JP" sz="1200" dirty="0" smtClean="0">
                          <a:solidFill>
                            <a:schemeClr val="tx1"/>
                          </a:solidFill>
                        </a:rPr>
                        <a:t>2013</a:t>
                      </a:r>
                      <a:r>
                        <a:rPr kumimoji="1" lang="ja-JP" altLang="en-US" sz="1200" dirty="0" smtClean="0">
                          <a:solidFill>
                            <a:schemeClr val="tx1"/>
                          </a:solidFill>
                        </a:rPr>
                        <a:t>年：年平均</a:t>
                      </a:r>
                      <a:r>
                        <a:rPr kumimoji="1" lang="en-US" altLang="ja-JP" sz="1200" dirty="0" smtClean="0">
                          <a:solidFill>
                            <a:schemeClr val="tx1"/>
                          </a:solidFill>
                        </a:rPr>
                        <a:t>655</a:t>
                      </a:r>
                      <a:r>
                        <a:rPr kumimoji="1" lang="ja-JP" altLang="en-US" sz="1200" dirty="0" smtClean="0">
                          <a:solidFill>
                            <a:schemeClr val="tx1"/>
                          </a:solidFill>
                        </a:rPr>
                        <a:t>億円</a:t>
                      </a:r>
                      <a:endParaRPr kumimoji="1" lang="en-US" altLang="ja-JP" sz="1200" dirty="0" smtClean="0">
                        <a:solidFill>
                          <a:schemeClr val="tx1"/>
                        </a:solidFill>
                      </a:endParaRPr>
                    </a:p>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②　</a:t>
                      </a:r>
                      <a:r>
                        <a:rPr kumimoji="1" lang="en-US" altLang="ja-JP" sz="1400" dirty="0" smtClean="0">
                          <a:solidFill>
                            <a:schemeClr val="tx1"/>
                          </a:solidFill>
                        </a:rPr>
                        <a:t>2009</a:t>
                      </a:r>
                      <a:r>
                        <a:rPr kumimoji="1" lang="ja-JP" altLang="en-US" sz="1400" dirty="0" smtClean="0">
                          <a:solidFill>
                            <a:schemeClr val="tx1"/>
                          </a:solidFill>
                        </a:rPr>
                        <a:t>年度以降、国直轄事業負担金の内訳が明示されるとともに、</a:t>
                      </a:r>
                      <a:r>
                        <a:rPr kumimoji="1" lang="en-US" altLang="ja-JP" sz="1400" dirty="0" smtClean="0">
                          <a:solidFill>
                            <a:schemeClr val="tx1"/>
                          </a:solidFill>
                        </a:rPr>
                        <a:t>2011</a:t>
                      </a:r>
                      <a:r>
                        <a:rPr kumimoji="1" lang="ja-JP" altLang="en-US" sz="1400" dirty="0" smtClean="0">
                          <a:solidFill>
                            <a:schemeClr val="tx1"/>
                          </a:solidFill>
                        </a:rPr>
                        <a:t>年度には維持管理部分の負担金が廃止。</a:t>
                      </a:r>
                      <a:endParaRPr kumimoji="1" lang="en-US" altLang="ja-JP" sz="1400" dirty="0" smtClean="0">
                        <a:solidFill>
                          <a:schemeClr val="tx1"/>
                        </a:solidFill>
                      </a:endParaRPr>
                    </a:p>
                    <a:p>
                      <a:pPr marL="92075" indent="-92075"/>
                      <a:r>
                        <a:rPr kumimoji="1" lang="ja-JP" altLang="en-US" sz="1400" dirty="0" smtClean="0">
                          <a:solidFill>
                            <a:schemeClr val="tx1"/>
                          </a:solidFill>
                        </a:rPr>
                        <a:t>　⇒廃止分：負担金総額の</a:t>
                      </a:r>
                      <a:r>
                        <a:rPr kumimoji="1" lang="en-US" altLang="ja-JP" sz="1400" dirty="0" smtClean="0">
                          <a:solidFill>
                            <a:schemeClr val="tx1"/>
                          </a:solidFill>
                        </a:rPr>
                        <a:t>7.1</a:t>
                      </a:r>
                      <a:r>
                        <a:rPr kumimoji="1" lang="ja-JP" altLang="en-US" sz="1400" dirty="0" smtClean="0">
                          <a:solidFill>
                            <a:schemeClr val="tx1"/>
                          </a:solidFill>
                        </a:rPr>
                        <a:t>％　</a:t>
                      </a:r>
                      <a:r>
                        <a:rPr kumimoji="1" lang="en-US" altLang="ja-JP" sz="1400" dirty="0" smtClean="0">
                          <a:solidFill>
                            <a:schemeClr val="tx1"/>
                          </a:solidFill>
                        </a:rPr>
                        <a:t>27</a:t>
                      </a:r>
                      <a:r>
                        <a:rPr kumimoji="1" lang="ja-JP" altLang="en-US" sz="1400" dirty="0" smtClean="0">
                          <a:solidFill>
                            <a:schemeClr val="tx1"/>
                          </a:solidFill>
                        </a:rPr>
                        <a:t>億円</a:t>
                      </a:r>
                      <a:endParaRPr kumimoji="1" lang="en-US" altLang="ja-JP" sz="1400" dirty="0" smtClean="0">
                        <a:solidFill>
                          <a:schemeClr val="tx1"/>
                        </a:solidFill>
                      </a:endParaRPr>
                    </a:p>
                    <a:p>
                      <a:pPr marL="92075" indent="-92075"/>
                      <a:r>
                        <a:rPr kumimoji="1" lang="ja-JP" altLang="en-US" sz="1400" dirty="0" smtClean="0">
                          <a:solidFill>
                            <a:schemeClr val="tx1"/>
                          </a:solidFill>
                        </a:rPr>
                        <a:t>　（</a:t>
                      </a:r>
                      <a:r>
                        <a:rPr kumimoji="1" lang="en-US" altLang="ja-JP" sz="1400" dirty="0" smtClean="0">
                          <a:solidFill>
                            <a:schemeClr val="tx1"/>
                          </a:solidFill>
                        </a:rPr>
                        <a:t>※2009</a:t>
                      </a:r>
                      <a:r>
                        <a:rPr kumimoji="1" lang="ja-JP" altLang="en-US" sz="1400" dirty="0" smtClean="0">
                          <a:solidFill>
                            <a:schemeClr val="tx1"/>
                          </a:solidFill>
                        </a:rPr>
                        <a:t>年度の割合）</a:t>
                      </a:r>
                      <a:endParaRPr kumimoji="1" lang="en-US" altLang="ja-JP" sz="1400" dirty="0" smtClean="0">
                        <a:solidFill>
                          <a:schemeClr val="tx1"/>
                        </a:solidFill>
                      </a:endParaRPr>
                    </a:p>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③給料、期末・勤勉手当、管理職手当、退職手当をカット。⇒効果額（</a:t>
                      </a:r>
                      <a:r>
                        <a:rPr kumimoji="1" lang="en-US" altLang="ja-JP" sz="1400" dirty="0" smtClean="0">
                          <a:solidFill>
                            <a:schemeClr val="tx1"/>
                          </a:solidFill>
                        </a:rPr>
                        <a:t>2008</a:t>
                      </a:r>
                      <a:r>
                        <a:rPr kumimoji="1" lang="ja-JP" altLang="en-US" sz="1400" dirty="0" smtClean="0">
                          <a:solidFill>
                            <a:schemeClr val="tx1"/>
                          </a:solidFill>
                        </a:rPr>
                        <a:t>～</a:t>
                      </a:r>
                      <a:r>
                        <a:rPr kumimoji="1" lang="en-US" altLang="ja-JP" sz="1400" dirty="0" smtClean="0">
                          <a:solidFill>
                            <a:schemeClr val="tx1"/>
                          </a:solidFill>
                        </a:rPr>
                        <a:t>2013</a:t>
                      </a:r>
                      <a:r>
                        <a:rPr kumimoji="1" lang="ja-JP" altLang="en-US" sz="1400" dirty="0" smtClean="0">
                          <a:solidFill>
                            <a:schemeClr val="tx1"/>
                          </a:solidFill>
                        </a:rPr>
                        <a:t>） 計</a:t>
                      </a:r>
                      <a:r>
                        <a:rPr kumimoji="1" lang="en-US" altLang="ja-JP" sz="1400" dirty="0" smtClean="0">
                          <a:solidFill>
                            <a:schemeClr val="tx1"/>
                          </a:solidFill>
                        </a:rPr>
                        <a:t>2,128</a:t>
                      </a:r>
                      <a:r>
                        <a:rPr kumimoji="1" lang="ja-JP" altLang="en-US" sz="1400" dirty="0" smtClean="0">
                          <a:solidFill>
                            <a:schemeClr val="tx1"/>
                          </a:solidFill>
                        </a:rPr>
                        <a:t>億円</a:t>
                      </a:r>
                      <a:endParaRPr kumimoji="1" lang="en-US" altLang="ja-JP" sz="1400" dirty="0" smtClean="0">
                        <a:solidFill>
                          <a:schemeClr val="tx1"/>
                        </a:solidFill>
                      </a:endParaRPr>
                    </a:p>
                    <a:p>
                      <a:pPr marL="92075" indent="-92075"/>
                      <a:r>
                        <a:rPr kumimoji="1" lang="ja-JP" altLang="en-US" sz="1400" dirty="0" smtClean="0">
                          <a:solidFill>
                            <a:schemeClr val="tx1"/>
                          </a:solidFill>
                        </a:rPr>
                        <a:t>　（</a:t>
                      </a:r>
                      <a:r>
                        <a:rPr kumimoji="1" lang="en-US" altLang="ja-JP" sz="1400" dirty="0" smtClean="0">
                          <a:solidFill>
                            <a:schemeClr val="tx1"/>
                          </a:solidFill>
                        </a:rPr>
                        <a:t>※</a:t>
                      </a:r>
                      <a:r>
                        <a:rPr kumimoji="1" lang="ja-JP" altLang="en-US" sz="1400" dirty="0" smtClean="0">
                          <a:solidFill>
                            <a:schemeClr val="tx1"/>
                          </a:solidFill>
                        </a:rPr>
                        <a:t>①の一部再掲）</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大かっこ 3"/>
          <p:cNvSpPr/>
          <p:nvPr/>
        </p:nvSpPr>
        <p:spPr>
          <a:xfrm>
            <a:off x="3635896" y="3140968"/>
            <a:ext cx="2952328" cy="1152128"/>
          </a:xfrm>
          <a:prstGeom prst="bracketPair">
            <a:avLst>
              <a:gd name="adj" fmla="val 648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p>
            <a:r>
              <a:rPr kumimoji="1" lang="ja-JP" altLang="en-US" sz="1200" dirty="0" smtClean="0"/>
              <a:t>財政再建プログラム（案）</a:t>
            </a:r>
            <a:r>
              <a:rPr kumimoji="1" lang="en-US" altLang="ja-JP" sz="1200" dirty="0" smtClean="0"/>
              <a:t>2008</a:t>
            </a:r>
            <a:r>
              <a:rPr kumimoji="1" lang="ja-JP" altLang="en-US" sz="1200" dirty="0" smtClean="0"/>
              <a:t>～</a:t>
            </a:r>
            <a:r>
              <a:rPr kumimoji="1" lang="en-US" altLang="ja-JP" sz="1200" dirty="0" smtClean="0"/>
              <a:t>2010</a:t>
            </a:r>
            <a:r>
              <a:rPr kumimoji="1" lang="ja-JP" altLang="en-US" sz="1200" dirty="0" smtClean="0"/>
              <a:t>年</a:t>
            </a:r>
            <a:endParaRPr kumimoji="1" lang="en-US" altLang="ja-JP" sz="1200" dirty="0" smtClean="0"/>
          </a:p>
          <a:p>
            <a:r>
              <a:rPr lang="ja-JP" altLang="en-US" sz="1200" dirty="0"/>
              <a:t>　</a:t>
            </a:r>
            <a:r>
              <a:rPr lang="ja-JP" altLang="en-US" sz="1200" dirty="0" smtClean="0"/>
              <a:t>効果額計　</a:t>
            </a:r>
            <a:r>
              <a:rPr lang="en-US" altLang="ja-JP" sz="1200" dirty="0" smtClean="0"/>
              <a:t>3,054</a:t>
            </a:r>
            <a:r>
              <a:rPr lang="ja-JP" altLang="en-US" sz="1200" dirty="0"/>
              <a:t>億</a:t>
            </a:r>
            <a:r>
              <a:rPr lang="ja-JP" altLang="en-US" sz="1200" dirty="0" smtClean="0"/>
              <a:t>円</a:t>
            </a:r>
            <a:endParaRPr lang="en-US" altLang="ja-JP" sz="1200" dirty="0" smtClean="0"/>
          </a:p>
          <a:p>
            <a:r>
              <a:rPr lang="ja-JP" altLang="en-US" sz="1200" dirty="0"/>
              <a:t>　</a:t>
            </a:r>
            <a:r>
              <a:rPr lang="en-US" altLang="ja-JP" sz="1200" dirty="0" smtClean="0"/>
              <a:t>3</a:t>
            </a:r>
            <a:r>
              <a:rPr lang="ja-JP" altLang="en-US" sz="1200" dirty="0"/>
              <a:t>か</a:t>
            </a:r>
            <a:r>
              <a:rPr lang="ja-JP" altLang="en-US" sz="1200" dirty="0" smtClean="0"/>
              <a:t>年予算総額約</a:t>
            </a:r>
            <a:r>
              <a:rPr lang="en-US" altLang="ja-JP" sz="1200" dirty="0" smtClean="0"/>
              <a:t>9.3</a:t>
            </a:r>
            <a:r>
              <a:rPr lang="ja-JP" altLang="en-US" sz="1200" dirty="0" smtClean="0"/>
              <a:t>兆円の約</a:t>
            </a:r>
            <a:r>
              <a:rPr lang="en-US" altLang="ja-JP" sz="1200" dirty="0" smtClean="0"/>
              <a:t>3.3</a:t>
            </a:r>
            <a:r>
              <a:rPr lang="ja-JP" altLang="en-US" sz="1200" dirty="0" smtClean="0"/>
              <a:t>％</a:t>
            </a:r>
            <a:endParaRPr lang="en-US" altLang="ja-JP" sz="1200" dirty="0" smtClean="0"/>
          </a:p>
          <a:p>
            <a:r>
              <a:rPr kumimoji="1" lang="ja-JP" altLang="en-US" sz="1200" dirty="0" smtClean="0"/>
              <a:t>財政構造改革プラン　</a:t>
            </a:r>
            <a:r>
              <a:rPr kumimoji="1" lang="en-US" altLang="ja-JP" sz="1200" dirty="0" smtClean="0"/>
              <a:t>2011</a:t>
            </a:r>
            <a:r>
              <a:rPr lang="ja-JP" altLang="en-US" sz="1200" dirty="0" smtClean="0"/>
              <a:t>～</a:t>
            </a:r>
            <a:r>
              <a:rPr lang="en-US" altLang="ja-JP" sz="1200" dirty="0" smtClean="0"/>
              <a:t>2013</a:t>
            </a:r>
            <a:r>
              <a:rPr lang="ja-JP" altLang="en-US" sz="1200" dirty="0" smtClean="0"/>
              <a:t>年</a:t>
            </a:r>
            <a:endParaRPr lang="en-US" altLang="ja-JP" sz="1200" dirty="0" smtClean="0"/>
          </a:p>
          <a:p>
            <a:r>
              <a:rPr lang="ja-JP" altLang="en-US" sz="1200" dirty="0"/>
              <a:t>　</a:t>
            </a:r>
            <a:r>
              <a:rPr lang="ja-JP" altLang="en-US" sz="1200" dirty="0" smtClean="0"/>
              <a:t>効果額計　</a:t>
            </a:r>
            <a:r>
              <a:rPr lang="en-US" altLang="ja-JP" sz="1200" dirty="0" smtClean="0"/>
              <a:t>1,965</a:t>
            </a:r>
            <a:r>
              <a:rPr lang="ja-JP" altLang="en-US" sz="1200" dirty="0" smtClean="0"/>
              <a:t>億円</a:t>
            </a:r>
            <a:endParaRPr lang="en-US" altLang="ja-JP" sz="1200" dirty="0" smtClean="0"/>
          </a:p>
          <a:p>
            <a:r>
              <a:rPr lang="ja-JP" altLang="en-US" sz="1200" dirty="0"/>
              <a:t>　</a:t>
            </a:r>
            <a:r>
              <a:rPr lang="ja-JP" altLang="en-US" sz="1200" dirty="0" smtClean="0"/>
              <a:t>３か年予算総額約</a:t>
            </a:r>
            <a:r>
              <a:rPr lang="en-US" altLang="ja-JP" sz="1200" dirty="0"/>
              <a:t>8.8</a:t>
            </a:r>
            <a:r>
              <a:rPr lang="ja-JP" altLang="en-US" sz="1200" dirty="0" smtClean="0"/>
              <a:t>兆円の約</a:t>
            </a:r>
            <a:r>
              <a:rPr lang="en-US" altLang="ja-JP" sz="1200" dirty="0" smtClean="0"/>
              <a:t>2.2</a:t>
            </a:r>
            <a:r>
              <a:rPr lang="ja-JP" altLang="en-US" sz="1200" dirty="0" smtClean="0"/>
              <a:t>％</a:t>
            </a:r>
            <a:endParaRPr lang="en-US" altLang="ja-JP" sz="1200" dirty="0" smtClean="0"/>
          </a:p>
          <a:p>
            <a:endParaRPr kumimoji="1" lang="ja-JP" altLang="en-US" sz="1200" dirty="0"/>
          </a:p>
        </p:txBody>
      </p:sp>
    </p:spTree>
    <p:extLst>
      <p:ext uri="{BB962C8B-B14F-4D97-AF65-F5344CB8AC3E}">
        <p14:creationId xmlns:p14="http://schemas.microsoft.com/office/powerpoint/2010/main" val="407087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59</a:t>
            </a:fld>
            <a:endParaRPr kumimoji="1" lang="ja-JP" altLang="en-US" dirty="0"/>
          </a:p>
        </p:txBody>
      </p:sp>
      <p:sp>
        <p:nvSpPr>
          <p:cNvPr id="6" name="テキスト ボックス 5"/>
          <p:cNvSpPr txBox="1"/>
          <p:nvPr/>
        </p:nvSpPr>
        <p:spPr>
          <a:xfrm>
            <a:off x="251520" y="332656"/>
            <a:ext cx="7632848" cy="307777"/>
          </a:xfrm>
          <a:prstGeom prst="rect">
            <a:avLst/>
          </a:prstGeom>
          <a:noFill/>
        </p:spPr>
        <p:txBody>
          <a:bodyPr wrap="square" rtlCol="0">
            <a:spAutoFit/>
          </a:bodyPr>
          <a:lstStyle/>
          <a:p>
            <a:r>
              <a:rPr kumimoji="1" lang="ja-JP" altLang="en-US" sz="1400" dirty="0">
                <a:latin typeface="+mn-ea"/>
                <a:cs typeface="メイリオ" panose="020B0604030504040204" pitchFamily="50" charset="-128"/>
              </a:rPr>
              <a:t>　</a:t>
            </a:r>
            <a:r>
              <a:rPr lang="ja-JP" altLang="en-US" sz="1400" dirty="0">
                <a:latin typeface="+mn-ea"/>
                <a:cs typeface="メイリオ" panose="020B0604030504040204" pitchFamily="50" charset="-128"/>
              </a:rPr>
              <a:t>④　</a:t>
            </a:r>
            <a:r>
              <a:rPr lang="ja-JP" altLang="en-US" sz="1400" dirty="0" smtClean="0">
                <a:latin typeface="+mn-ea"/>
                <a:cs typeface="メイリオ" panose="020B0604030504040204" pitchFamily="50" charset="-128"/>
              </a:rPr>
              <a:t>府の役割分担を再整理　（</a:t>
            </a:r>
            <a:r>
              <a:rPr lang="en-US" altLang="ja-JP" sz="1400" dirty="0">
                <a:latin typeface="+mn-ea"/>
                <a:cs typeface="メイリオ" panose="020B0604030504040204" pitchFamily="50" charset="-128"/>
              </a:rPr>
              <a:t>9</a:t>
            </a:r>
            <a:r>
              <a:rPr lang="ja-JP" altLang="en-US" sz="1400" dirty="0" smtClean="0">
                <a:latin typeface="+mn-ea"/>
                <a:cs typeface="メイリオ" panose="020B0604030504040204" pitchFamily="50" charset="-128"/>
              </a:rPr>
              <a:t>項目）</a:t>
            </a:r>
            <a:endParaRPr kumimoji="1" lang="ja-JP" altLang="en-US" sz="1400" dirty="0">
              <a:latin typeface="+mn-ea"/>
              <a:cs typeface="メイリオ"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969771373"/>
              </p:ext>
            </p:extLst>
          </p:nvPr>
        </p:nvGraphicFramePr>
        <p:xfrm>
          <a:off x="539552" y="692696"/>
          <a:ext cx="7920880" cy="3037318"/>
        </p:xfrm>
        <a:graphic>
          <a:graphicData uri="http://schemas.openxmlformats.org/drawingml/2006/table">
            <a:tbl>
              <a:tblPr firstRow="1" bandRow="1">
                <a:tableStyleId>{5C22544A-7EE6-4342-B048-85BDC9FD1C3A}</a:tableStyleId>
              </a:tblPr>
              <a:tblGrid>
                <a:gridCol w="2396512">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699832">
                  <a:extLst>
                    <a:ext uri="{9D8B030D-6E8A-4147-A177-3AD203B41FA5}">
                      <a16:colId xmlns:a16="http://schemas.microsoft.com/office/drawing/2014/main" val="20004"/>
                    </a:ext>
                  </a:extLst>
                </a:gridCol>
              </a:tblGrid>
              <a:tr h="268979">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事業名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備考</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68979">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市町村振興補助金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0.2</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0.6</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観光振興事業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（財）大阪観光コンベンション協会</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3</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60.2%</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地域見守り・コーディネーター関係事業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府内市町村、市社会福祉協議会等</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69.2</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密集住宅市街地整備促進補助金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37.0</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老人地域活動促進費</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府老人クラブ連合会</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0.1</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看護職員養成所運営費補助事業費</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看護師等養成所等</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0.2</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0.9%</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産休等代替職員費補助金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児童福祉施設等</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78.7%</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7"/>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学校支援人材バンク活用事業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0.9</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52.0%</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8"/>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市街地整備総合補助</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0.3</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8.3%</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9"/>
                  </a:ext>
                </a:extLst>
              </a:tr>
              <a:tr h="240026">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32.7</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8" name="テキスト ボックス 7"/>
          <p:cNvSpPr txBox="1"/>
          <p:nvPr/>
        </p:nvSpPr>
        <p:spPr>
          <a:xfrm>
            <a:off x="7504080" y="476672"/>
            <a:ext cx="1395893" cy="246221"/>
          </a:xfrm>
          <a:prstGeom prst="rect">
            <a:avLst/>
          </a:prstGeom>
          <a:noFill/>
        </p:spPr>
        <p:txBody>
          <a:bodyPr wrap="square" rtlCol="0">
            <a:spAutoFit/>
          </a:bodyPr>
          <a:lstStyle/>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削減額：億円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７．（１７）</a:t>
            </a:r>
            <a:endParaRPr lang="en-US" altLang="ja-JP" sz="1600" u="sng" dirty="0" smtClean="0"/>
          </a:p>
        </p:txBody>
      </p:sp>
    </p:spTree>
    <p:extLst>
      <p:ext uri="{BB962C8B-B14F-4D97-AF65-F5344CB8AC3E}">
        <p14:creationId xmlns:p14="http://schemas.microsoft.com/office/powerpoint/2010/main" val="17300079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60</a:t>
            </a:fld>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1408911449"/>
              </p:ext>
            </p:extLst>
          </p:nvPr>
        </p:nvGraphicFramePr>
        <p:xfrm>
          <a:off x="539552" y="332656"/>
          <a:ext cx="8208912" cy="6464752"/>
        </p:xfrm>
        <a:graphic>
          <a:graphicData uri="http://schemas.openxmlformats.org/drawingml/2006/table">
            <a:tbl>
              <a:tblPr firstRow="1" bandRow="1">
                <a:tableStyleId>{5C22544A-7EE6-4342-B048-85BDC9FD1C3A}</a:tableStyleId>
              </a:tblPr>
              <a:tblGrid>
                <a:gridCol w="3312368">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576064">
                  <a:extLst>
                    <a:ext uri="{9D8B030D-6E8A-4147-A177-3AD203B41FA5}">
                      <a16:colId xmlns:a16="http://schemas.microsoft.com/office/drawing/2014/main" val="20004"/>
                    </a:ext>
                  </a:extLst>
                </a:gridCol>
              </a:tblGrid>
              <a:tr h="268979">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事業名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備考</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68979">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私学助成（授業料軽減助成）</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私立学校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14</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6.9%</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68979">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私学助成（小中高及び専修学校経常費）</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私立学校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106</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12.1%</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268979">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私学助成（幼稚園振興助成）</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私立幼稚園</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11</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2.5%</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268979">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私立学校教職員共済事業補助金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（独行）日本私立学校振興・共済事業団</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14</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66.7%</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268979">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私立学校退職財団補助金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財</a:t>
                      </a: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大阪府私立学校退職金財団</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25</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66.7%</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268979">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子育て支援関係事業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24</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67.7%(</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交付金化）</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r h="268979">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救命救急センター運営関係事業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救命救急センター等</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4</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7.4</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7"/>
                  </a:ext>
                </a:extLst>
              </a:tr>
              <a:tr h="268979">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高齢者の生きがい・地域生活支援事業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17</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16.5</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8"/>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企業立地促進補助金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民間企業</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2.6</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9"/>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空港周辺整備機構助成</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（独法）空港周辺整備機構</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0.1</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16.6</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0"/>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老人福祉施設運営助成費</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社会福祉法人等</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9.1%</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1"/>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老人福祉施設等整備助成事業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社会福祉法人等</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27.8%</a:t>
                      </a:r>
                      <a:endPar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2"/>
                  </a:ext>
                </a:extLst>
              </a:tr>
              <a:tr h="240026">
                <a:tc>
                  <a:txBody>
                    <a:bodyPr/>
                    <a:lstStyle/>
                    <a:p>
                      <a:r>
                        <a:rPr kumimoji="1" lang="ja-JP" altLang="en-US" sz="11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福祉施設機能強化推進事業費</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障がい</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児・者施設等</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0.5</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6.7%</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3"/>
                  </a:ext>
                </a:extLst>
              </a:tr>
              <a:tr h="240026">
                <a:tc>
                  <a:txBody>
                    <a:bodyPr/>
                    <a:lstStyle/>
                    <a:p>
                      <a:r>
                        <a:rPr kumimoji="1" lang="ja-JP" altLang="en-US" sz="11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者福祉作業所運営助成費</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86.5%</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4"/>
                  </a:ext>
                </a:extLst>
              </a:tr>
              <a:tr h="240026">
                <a:tc>
                  <a:txBody>
                    <a:bodyPr/>
                    <a:lstStyle/>
                    <a:p>
                      <a:r>
                        <a:rPr kumimoji="1" lang="ja-JP" altLang="en-US" sz="1100" dirty="0" err="1" smtClean="0">
                          <a:latin typeface="メイリオ" panose="020B0604030504040204" pitchFamily="50" charset="-128"/>
                          <a:ea typeface="メイリオ" panose="020B0604030504040204" pitchFamily="50" charset="-128"/>
                          <a:cs typeface="メイリオ" panose="020B0604030504040204" pitchFamily="50" charset="-128"/>
                        </a:rPr>
                        <a:t>重度障がい</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者等住宅改造助成事業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50.0%</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5"/>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技能尊重対策費</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（財）職業能力開発協会</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0.2</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11.4%</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6"/>
                  </a:ext>
                </a:extLst>
              </a:tr>
              <a:tr h="240026">
                <a:tc>
                  <a:txBody>
                    <a:bodyPr/>
                    <a:lstStyle/>
                    <a:p>
                      <a:r>
                        <a:rPr kumimoji="1" lang="ja-JP" altLang="en-US" sz="1100" dirty="0" err="1" smtClean="0">
                          <a:latin typeface="メイリオ" panose="020B0604030504040204" pitchFamily="50" charset="-128"/>
                          <a:ea typeface="メイリオ" panose="020B0604030504040204" pitchFamily="50" charset="-128"/>
                          <a:cs typeface="メイリオ" panose="020B0604030504040204" pitchFamily="50" charset="-128"/>
                        </a:rPr>
                        <a:t>精神障がい</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者社会復帰施設運営助成事業費</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NPO</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74.9%</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7"/>
                  </a:ext>
                </a:extLst>
              </a:tr>
              <a:tr h="240026">
                <a:tc>
                  <a:txBody>
                    <a:bodyPr/>
                    <a:lstStyle/>
                    <a:p>
                      <a:r>
                        <a:rPr kumimoji="1" lang="ja-JP" altLang="en-US" sz="11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福祉施設機能強化推進事業費（授産施設）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障がい</a:t>
                      </a: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児施設</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8"/>
                  </a:ext>
                </a:extLst>
              </a:tr>
              <a:tr h="240026">
                <a:tc>
                  <a:txBody>
                    <a:bodyPr/>
                    <a:lstStyle/>
                    <a:p>
                      <a:r>
                        <a:rPr kumimoji="1" lang="ja-JP" altLang="en-US" sz="11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者小規模通所授産施設運営等助成費</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89.8%</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9"/>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小規模通所授産施設機能強化支援事業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小規模通所授産施設</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20"/>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地域生活支援事業市町村推進補助金</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0.9</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21"/>
                  </a:ext>
                </a:extLst>
              </a:tr>
              <a:tr h="240026">
                <a:tc>
                  <a:txBody>
                    <a:bodyPr/>
                    <a:lstStyle/>
                    <a:p>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石畳と淡い街灯まちづくり支援事業</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府内市町村</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66.7%</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22"/>
                  </a:ext>
                </a:extLst>
              </a:tr>
              <a:tr h="240026">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269.7</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
        <p:nvSpPr>
          <p:cNvPr id="8" name="テキスト ボックス 7"/>
          <p:cNvSpPr txBox="1"/>
          <p:nvPr/>
        </p:nvSpPr>
        <p:spPr>
          <a:xfrm>
            <a:off x="7020272" y="116632"/>
            <a:ext cx="1395893" cy="246221"/>
          </a:xfrm>
          <a:prstGeom prst="rect">
            <a:avLst/>
          </a:prstGeom>
          <a:noFill/>
        </p:spPr>
        <p:txBody>
          <a:bodyPr wrap="square" rtlCol="0">
            <a:spAutoFit/>
          </a:bodyPr>
          <a:lstStyle/>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削減額：億円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7812360" y="0"/>
            <a:ext cx="1331640" cy="338554"/>
          </a:xfrm>
          <a:prstGeom prst="rect">
            <a:avLst/>
          </a:prstGeom>
          <a:noFill/>
        </p:spPr>
        <p:txBody>
          <a:bodyPr wrap="square" rtlCol="0">
            <a:spAutoFit/>
          </a:bodyPr>
          <a:lstStyle/>
          <a:p>
            <a:pPr algn="r"/>
            <a:r>
              <a:rPr lang="ja-JP" altLang="en-US" sz="1600" u="sng" dirty="0" smtClean="0"/>
              <a:t>Ａ　７．（１７）</a:t>
            </a:r>
            <a:endParaRPr lang="en-US" altLang="ja-JP" sz="1600" u="sng" dirty="0" smtClean="0"/>
          </a:p>
        </p:txBody>
      </p:sp>
      <p:sp>
        <p:nvSpPr>
          <p:cNvPr id="9" name="テキスト ボックス 8"/>
          <p:cNvSpPr txBox="1"/>
          <p:nvPr/>
        </p:nvSpPr>
        <p:spPr>
          <a:xfrm>
            <a:off x="323528" y="44624"/>
            <a:ext cx="6768752" cy="307777"/>
          </a:xfrm>
          <a:prstGeom prst="rect">
            <a:avLst/>
          </a:prstGeom>
          <a:noFill/>
        </p:spPr>
        <p:txBody>
          <a:bodyPr wrap="square" rtlCol="0">
            <a:spAutoFit/>
          </a:bodyPr>
          <a:lstStyle/>
          <a:p>
            <a:r>
              <a:rPr kumimoji="1" lang="ja-JP" altLang="en-US" sz="1400" dirty="0">
                <a:latin typeface="+mn-ea"/>
                <a:cs typeface="メイリオ" panose="020B0604030504040204" pitchFamily="50" charset="-128"/>
              </a:rPr>
              <a:t>　</a:t>
            </a:r>
            <a:r>
              <a:rPr lang="ja-JP" altLang="en-US" sz="1400" dirty="0" smtClean="0">
                <a:latin typeface="+mn-ea"/>
                <a:cs typeface="メイリオ" panose="020B0604030504040204" pitchFamily="50" charset="-128"/>
              </a:rPr>
              <a:t>⑤</a:t>
            </a:r>
            <a:r>
              <a:rPr lang="ja-JP" altLang="en-US" sz="1400" dirty="0">
                <a:latin typeface="+mn-ea"/>
                <a:cs typeface="メイリオ" panose="020B0604030504040204" pitchFamily="50" charset="-128"/>
              </a:rPr>
              <a:t>　</a:t>
            </a:r>
            <a:r>
              <a:rPr lang="ja-JP" altLang="en-US" sz="1400" dirty="0" smtClean="0">
                <a:latin typeface="+mn-ea"/>
                <a:cs typeface="メイリオ" panose="020B0604030504040204" pitchFamily="50" charset="-128"/>
              </a:rPr>
              <a:t>府</a:t>
            </a:r>
            <a:r>
              <a:rPr lang="ja-JP" altLang="en-US" sz="1400" dirty="0">
                <a:latin typeface="+mn-ea"/>
                <a:cs typeface="メイリオ" panose="020B0604030504040204" pitchFamily="50" charset="-128"/>
              </a:rPr>
              <a:t>施策全体の</a:t>
            </a:r>
            <a:r>
              <a:rPr lang="ja-JP" altLang="en-US" sz="1400" dirty="0" smtClean="0">
                <a:latin typeface="+mn-ea"/>
                <a:cs typeface="メイリオ" panose="020B0604030504040204" pitchFamily="50" charset="-128"/>
              </a:rPr>
              <a:t>経費削減・</a:t>
            </a:r>
            <a:r>
              <a:rPr lang="ja-JP" altLang="en-US" sz="1400" dirty="0">
                <a:latin typeface="+mn-ea"/>
                <a:cs typeface="メイリオ" panose="020B0604030504040204" pitchFamily="50" charset="-128"/>
              </a:rPr>
              <a:t>見直し</a:t>
            </a:r>
            <a:r>
              <a:rPr lang="ja-JP" altLang="en-US" sz="1400" dirty="0" smtClean="0">
                <a:latin typeface="+mn-ea"/>
                <a:cs typeface="メイリオ" panose="020B0604030504040204" pitchFamily="50" charset="-128"/>
              </a:rPr>
              <a:t>　（</a:t>
            </a:r>
            <a:r>
              <a:rPr lang="en-US" altLang="ja-JP" sz="1400" dirty="0" smtClean="0">
                <a:latin typeface="+mn-ea"/>
                <a:cs typeface="メイリオ" panose="020B0604030504040204" pitchFamily="50" charset="-128"/>
              </a:rPr>
              <a:t>22</a:t>
            </a:r>
            <a:r>
              <a:rPr lang="ja-JP" altLang="en-US" sz="1400" dirty="0" smtClean="0">
                <a:latin typeface="+mn-ea"/>
                <a:cs typeface="メイリオ" panose="020B0604030504040204" pitchFamily="50" charset="-128"/>
              </a:rPr>
              <a:t>項目）</a:t>
            </a:r>
            <a:endParaRPr kumimoji="1" lang="ja-JP" altLang="en-US" sz="1400" dirty="0">
              <a:latin typeface="+mn-ea"/>
              <a:cs typeface="メイリオ" panose="020B0604030504040204" pitchFamily="50" charset="-128"/>
            </a:endParaRPr>
          </a:p>
        </p:txBody>
      </p:sp>
    </p:spTree>
    <p:extLst>
      <p:ext uri="{BB962C8B-B14F-4D97-AF65-F5344CB8AC3E}">
        <p14:creationId xmlns:p14="http://schemas.microsoft.com/office/powerpoint/2010/main" val="3064751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61</a:t>
            </a:fld>
            <a:endParaRPr kumimoji="1" lang="ja-JP" altLang="en-US" dirty="0"/>
          </a:p>
        </p:txBody>
      </p:sp>
      <p:sp>
        <p:nvSpPr>
          <p:cNvPr id="6" name="テキスト ボックス 5"/>
          <p:cNvSpPr txBox="1"/>
          <p:nvPr/>
        </p:nvSpPr>
        <p:spPr>
          <a:xfrm>
            <a:off x="251520" y="332656"/>
            <a:ext cx="8352928" cy="600164"/>
          </a:xfrm>
          <a:prstGeom prst="rect">
            <a:avLst/>
          </a:prstGeom>
          <a:noFill/>
        </p:spPr>
        <p:txBody>
          <a:bodyPr wrap="square" rtlCol="0">
            <a:spAutoFit/>
          </a:bodyPr>
          <a:lstStyle/>
          <a:p>
            <a:r>
              <a:rPr kumimoji="1" lang="ja-JP" altLang="en-US" sz="1400" dirty="0">
                <a:latin typeface="+mn-ea"/>
                <a:cs typeface="メイリオ" panose="020B0604030504040204" pitchFamily="50" charset="-128"/>
              </a:rPr>
              <a:t>　</a:t>
            </a:r>
            <a:r>
              <a:rPr kumimoji="1" lang="ja-JP" altLang="en-US" sz="1400" dirty="0" smtClean="0">
                <a:latin typeface="+mn-ea"/>
                <a:cs typeface="メイリオ" panose="020B0604030504040204" pitchFamily="50" charset="-128"/>
              </a:rPr>
              <a:t>＜２＞</a:t>
            </a:r>
            <a:r>
              <a:rPr lang="ja-JP" altLang="en-US" sz="1400" dirty="0">
                <a:latin typeface="+mn-ea"/>
                <a:cs typeface="メイリオ" panose="020B0604030504040204" pitchFamily="50" charset="-128"/>
              </a:rPr>
              <a:t>　</a:t>
            </a:r>
            <a:r>
              <a:rPr lang="ja-JP" altLang="en-US" sz="1400" dirty="0" smtClean="0">
                <a:latin typeface="+mn-ea"/>
                <a:cs typeface="メイリオ" panose="020B0604030504040204" pitchFamily="50" charset="-128"/>
              </a:rPr>
              <a:t>分担金等（国関係法人等への支出）</a:t>
            </a:r>
            <a:endParaRPr lang="en-US" altLang="ja-JP" sz="1400" dirty="0">
              <a:latin typeface="+mn-ea"/>
              <a:cs typeface="メイリオ" panose="020B0604030504040204" pitchFamily="50" charset="-128"/>
            </a:endParaRPr>
          </a:p>
          <a:p>
            <a:pPr>
              <a:spcBef>
                <a:spcPts val="600"/>
              </a:spcBef>
            </a:pPr>
            <a:r>
              <a:rPr lang="ja-JP" altLang="en-US" sz="1400" dirty="0">
                <a:latin typeface="+mn-ea"/>
                <a:cs typeface="メイリオ" panose="020B0604030504040204" pitchFamily="50" charset="-128"/>
              </a:rPr>
              <a:t>　　⑥国関係法人等への支出の</a:t>
            </a:r>
            <a:r>
              <a:rPr lang="ja-JP" altLang="en-US" sz="1400" dirty="0" smtClean="0">
                <a:latin typeface="+mn-ea"/>
                <a:cs typeface="メイリオ" panose="020B0604030504040204" pitchFamily="50" charset="-128"/>
              </a:rPr>
              <a:t>見直し（賛助会費等（団体への運営費的なもの）について、廃止</a:t>
            </a:r>
            <a:r>
              <a:rPr lang="ja-JP" altLang="en-US" sz="1400" dirty="0">
                <a:latin typeface="+mn-ea"/>
                <a:cs typeface="メイリオ" panose="020B0604030504040204" pitchFamily="50" charset="-128"/>
              </a:rPr>
              <a:t>　</a:t>
            </a:r>
            <a:r>
              <a:rPr lang="ja-JP" altLang="en-US" sz="1400" dirty="0" smtClean="0">
                <a:latin typeface="+mn-ea"/>
                <a:cs typeface="メイリオ" panose="020B0604030504040204" pitchFamily="50" charset="-128"/>
              </a:rPr>
              <a:t>（</a:t>
            </a:r>
            <a:r>
              <a:rPr lang="ja-JP" altLang="en-US" sz="1400" dirty="0">
                <a:latin typeface="+mn-ea"/>
                <a:cs typeface="メイリオ" panose="020B0604030504040204" pitchFamily="50" charset="-128"/>
              </a:rPr>
              <a:t>５１</a:t>
            </a:r>
            <a:r>
              <a:rPr lang="ja-JP" altLang="en-US" sz="1400" dirty="0" smtClean="0">
                <a:latin typeface="+mn-ea"/>
                <a:cs typeface="メイリオ" panose="020B0604030504040204" pitchFamily="50" charset="-128"/>
              </a:rPr>
              <a:t>項目</a:t>
            </a:r>
            <a:r>
              <a:rPr lang="ja-JP" altLang="en-US" sz="1400" dirty="0">
                <a:latin typeface="+mn-ea"/>
                <a:cs typeface="メイリオ" panose="020B0604030504040204" pitchFamily="50" charset="-128"/>
              </a:rPr>
              <a:t>）</a:t>
            </a:r>
          </a:p>
        </p:txBody>
      </p:sp>
      <p:graphicFrame>
        <p:nvGraphicFramePr>
          <p:cNvPr id="7" name="表 6"/>
          <p:cNvGraphicFramePr>
            <a:graphicFrameLocks noGrp="1"/>
          </p:cNvGraphicFramePr>
          <p:nvPr>
            <p:extLst>
              <p:ext uri="{D42A27DB-BD31-4B8C-83A1-F6EECF244321}">
                <p14:modId xmlns:p14="http://schemas.microsoft.com/office/powerpoint/2010/main" val="1214102454"/>
              </p:ext>
            </p:extLst>
          </p:nvPr>
        </p:nvGraphicFramePr>
        <p:xfrm>
          <a:off x="611560" y="1164213"/>
          <a:ext cx="7920880" cy="5460478"/>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028360">
                  <a:extLst>
                    <a:ext uri="{9D8B030D-6E8A-4147-A177-3AD203B41FA5}">
                      <a16:colId xmlns:a16="http://schemas.microsoft.com/office/drawing/2014/main" val="20003"/>
                    </a:ext>
                  </a:extLst>
                </a:gridCol>
                <a:gridCol w="699832">
                  <a:extLst>
                    <a:ext uri="{9D8B030D-6E8A-4147-A177-3AD203B41FA5}">
                      <a16:colId xmlns:a16="http://schemas.microsoft.com/office/drawing/2014/main" val="20004"/>
                    </a:ext>
                  </a:extLst>
                </a:gridCol>
              </a:tblGrid>
              <a:tr h="268979">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事業名（補助対象）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備考</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68979">
                <a:tc>
                  <a:txBody>
                    <a:bodyPr/>
                    <a:lstStyle/>
                    <a:p>
                      <a:pPr algn="l" fontAlgn="ctr"/>
                      <a:r>
                        <a:rPr lang="zh-TW"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全国航空消防防災協議会</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全国航空消防防災協議会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45</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注</a:t>
                      </a:r>
                      <a:r>
                        <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40026">
                <a:tc>
                  <a:txBody>
                    <a:bodyPr/>
                    <a:lstStyle/>
                    <a:p>
                      <a:pPr algn="l" fontAlgn="ctr"/>
                      <a:r>
                        <a:rPr lang="zh-TW"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中央労働災害防止協会</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会費</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中央労働災害防止協会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38</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240026">
                <a:tc>
                  <a:txBody>
                    <a:bodyPr/>
                    <a:lstStyle/>
                    <a:p>
                      <a:pPr algn="l" fontAlgn="ctr"/>
                      <a:r>
                        <a:rPr lang="zh-TW"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（財）日本不動産研究所</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会費</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（財）日本不動産研究所</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15</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240026">
                <a:tc>
                  <a:txBody>
                    <a:bodyPr/>
                    <a:lstStyle/>
                    <a:p>
                      <a:pPr algn="l" fontAlgn="ct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（財）行政管理研究センター負担金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（財）行政管理研究センター</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240026">
                <a:tc>
                  <a:txBody>
                    <a:bodyPr/>
                    <a:lstStyle/>
                    <a:p>
                      <a:pPr algn="l" fontAlgn="ct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（社）日本観光協会分担金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（社）日本観光協会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20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240026">
                <a:tc>
                  <a:txBody>
                    <a:bodyPr/>
                    <a:lstStyle/>
                    <a:p>
                      <a:pPr algn="l" fontAlgn="ct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（社）日本観光協会負担金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（社）日本観光協会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170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r h="240026">
                <a:tc>
                  <a:txBody>
                    <a:bodyPr/>
                    <a:lstStyle/>
                    <a:p>
                      <a:pPr algn="l" fontAlgn="ct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（財）アジア太平洋観光交流センター会費</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（財）アジア太平洋観光交流センター</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350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7"/>
                  </a:ext>
                </a:extLst>
              </a:tr>
              <a:tr h="240026">
                <a:tc>
                  <a:txBody>
                    <a:bodyPr/>
                    <a:lstStyle/>
                    <a:p>
                      <a:pPr algn="l" fontAlgn="ctr"/>
                      <a:r>
                        <a:rPr lang="zh-TW"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（独）国際観光振興機構</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会費</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（独）国際観光振興機構</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8"/>
                  </a:ext>
                </a:extLst>
              </a:tr>
              <a:tr h="240026">
                <a:tc>
                  <a:txBody>
                    <a:bodyPr/>
                    <a:lstStyle/>
                    <a:p>
                      <a:pPr algn="l" fontAlgn="ct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（財）アジア太平洋観光交流センター補助金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（財）アジア太平洋観光交流センター</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2,848</a:t>
                      </a:r>
                      <a:endPar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9"/>
                  </a:ext>
                </a:extLst>
              </a:tr>
              <a:tr h="240026">
                <a:tc>
                  <a:txBody>
                    <a:bodyPr/>
                    <a:lstStyle/>
                    <a:p>
                      <a:pPr algn="l" fontAlgn="ct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（財）長寿社会開発センター負担金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（財）長寿社会開発センター</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30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0"/>
                  </a:ext>
                </a:extLst>
              </a:tr>
              <a:tr h="240026">
                <a:tc>
                  <a:txBody>
                    <a:bodyPr/>
                    <a:lstStyle/>
                    <a:p>
                      <a:pPr algn="l" fontAlgn="ct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（医）りんどう会補助金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（医）</a:t>
                      </a:r>
                      <a:r>
                        <a:rPr lang="ja-JP" altLang="en-US" sz="1100" b="0" i="0" u="none" strike="noStrike" dirty="0" err="1">
                          <a:effectLst/>
                          <a:latin typeface="メイリオ" panose="020B0604030504040204" pitchFamily="50" charset="-128"/>
                          <a:ea typeface="メイリオ" panose="020B0604030504040204" pitchFamily="50" charset="-128"/>
                          <a:cs typeface="メイリオ" panose="020B0604030504040204" pitchFamily="50" charset="-128"/>
                        </a:rPr>
                        <a:t>りん</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どう会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46</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1"/>
                  </a:ext>
                </a:extLst>
              </a:tr>
              <a:tr h="240026">
                <a:tc>
                  <a:txBody>
                    <a:bodyPr/>
                    <a:lstStyle/>
                    <a:p>
                      <a:pPr algn="l" fontAlgn="ctr"/>
                      <a:r>
                        <a:rPr lang="zh-TW"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（社）全日本墓園協会</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（社）全日本墓園協会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2"/>
                  </a:ext>
                </a:extLst>
              </a:tr>
              <a:tr h="240026">
                <a:tc>
                  <a:txBody>
                    <a:bodyPr/>
                    <a:lstStyle/>
                    <a:p>
                      <a:pPr algn="l" fontAlgn="ct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（財）全国生活衛生営業指導センター負担金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（財）全国生活衛生営業指導センター</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2</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3"/>
                  </a:ext>
                </a:extLst>
              </a:tr>
              <a:tr h="240026">
                <a:tc>
                  <a:txBody>
                    <a:bodyPr/>
                    <a:lstStyle/>
                    <a:p>
                      <a:pPr algn="l" fontAlgn="ctr"/>
                      <a:r>
                        <a:rPr lang="zh-TW"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（財）全国中小企業取引振興協会</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（財）全国中小企業取引振興協会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131</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4"/>
                  </a:ext>
                </a:extLst>
              </a:tr>
              <a:tr h="240026">
                <a:tc>
                  <a:txBody>
                    <a:bodyPr/>
                    <a:lstStyle/>
                    <a:p>
                      <a:pPr algn="l" fontAlgn="ct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（財）全国中小企業情報化促進センター会費</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（財）全国中小企業情報化促進センター</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38</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5"/>
                  </a:ext>
                </a:extLst>
              </a:tr>
              <a:tr h="240026">
                <a:tc>
                  <a:txBody>
                    <a:bodyPr/>
                    <a:lstStyle/>
                    <a:p>
                      <a:pPr algn="l" fontAlgn="ct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（財）関西情報・産業活性化センター会費</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（財）関西情報・産業活性化センター</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6"/>
                  </a:ext>
                </a:extLst>
              </a:tr>
              <a:tr h="240026">
                <a:tc>
                  <a:txBody>
                    <a:bodyPr/>
                    <a:lstStyle/>
                    <a:p>
                      <a:pPr algn="l" fontAlgn="ctr"/>
                      <a:r>
                        <a:rPr lang="zh-TW"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全国労働委員会連絡協議会</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全国労働委員会連絡協議会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7"/>
                  </a:ext>
                </a:extLst>
              </a:tr>
              <a:tr h="240026">
                <a:tc>
                  <a:txBody>
                    <a:bodyPr/>
                    <a:lstStyle/>
                    <a:p>
                      <a:pPr algn="l" fontAlgn="ctr"/>
                      <a:r>
                        <a:rPr lang="en-US" altLang="ja-JP"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財</a:t>
                      </a:r>
                      <a:r>
                        <a:rPr lang="en-US" altLang="ja-JP"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関西環境管理技術センター委託料</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a:t>
                      </a: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関西環境管理技術センター</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90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8"/>
                  </a:ext>
                </a:extLst>
              </a:tr>
              <a:tr h="240026">
                <a:tc>
                  <a:txBody>
                    <a:bodyPr/>
                    <a:lstStyle/>
                    <a:p>
                      <a:pPr algn="l" fontAlgn="ctr"/>
                      <a:r>
                        <a:rPr lang="en-US" altLang="ja-JP"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ja-JP"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smtClean="0">
                          <a:effectLst/>
                          <a:latin typeface="メイリオ" panose="020B0604030504040204" pitchFamily="50" charset="-128"/>
                          <a:ea typeface="メイリオ" panose="020B0604030504040204" pitchFamily="50" charset="-128"/>
                          <a:cs typeface="メイリオ" panose="020B0604030504040204" pitchFamily="50" charset="-128"/>
                        </a:rPr>
                        <a:t>全国都市清掃会議負担金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全国都市清掃会議</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9"/>
                  </a:ext>
                </a:extLst>
              </a:tr>
              <a:tr h="240026">
                <a:tc>
                  <a:txBody>
                    <a:bodyPr/>
                    <a:lstStyle/>
                    <a:p>
                      <a:pPr algn="l" fontAlgn="ctr"/>
                      <a:r>
                        <a:rPr lang="en-US" altLang="zh-TW"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財</a:t>
                      </a:r>
                      <a:r>
                        <a:rPr lang="en-US" altLang="zh-TW"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関西電気保安協会大阪南支部</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委託料</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関西電気保安協会大阪南支部</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16</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8" name="テキスト ボックス 7"/>
          <p:cNvSpPr txBox="1"/>
          <p:nvPr/>
        </p:nvSpPr>
        <p:spPr>
          <a:xfrm>
            <a:off x="7431094" y="935705"/>
            <a:ext cx="1395893" cy="246221"/>
          </a:xfrm>
          <a:prstGeom prst="rect">
            <a:avLst/>
          </a:prstGeom>
          <a:noFill/>
        </p:spPr>
        <p:txBody>
          <a:bodyPr wrap="square" rtlCol="0">
            <a:spAutoFit/>
          </a:bodyPr>
          <a:lstStyle/>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削減額：万円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７．（１７）</a:t>
            </a:r>
            <a:endParaRPr lang="en-US" altLang="ja-JP" sz="1600" u="sng" dirty="0" smtClean="0"/>
          </a:p>
        </p:txBody>
      </p:sp>
      <p:sp>
        <p:nvSpPr>
          <p:cNvPr id="14" name="テキスト ボックス 13"/>
          <p:cNvSpPr txBox="1"/>
          <p:nvPr/>
        </p:nvSpPr>
        <p:spPr>
          <a:xfrm>
            <a:off x="467544" y="6591235"/>
            <a:ext cx="5526360" cy="261610"/>
          </a:xfrm>
          <a:prstGeom prst="rect">
            <a:avLst/>
          </a:prstGeom>
          <a:noFill/>
        </p:spPr>
        <p:txBody>
          <a:bodyPr wrap="square" rtlCol="0">
            <a:spAutoFit/>
          </a:bodyPr>
          <a:lstStyle/>
          <a:p>
            <a:r>
              <a:rPr kumimoji="1" lang="en-US" altLang="ja-JP" sz="1100" dirty="0" smtClean="0"/>
              <a:t>※</a:t>
            </a:r>
            <a:r>
              <a:rPr kumimoji="1" lang="ja-JP" altLang="en-US" sz="1100" dirty="0" smtClean="0"/>
              <a:t>削減額は単年度（</a:t>
            </a:r>
            <a:r>
              <a:rPr kumimoji="1" lang="en-US" altLang="ja-JP" sz="1100" dirty="0" smtClean="0"/>
              <a:t>2011</a:t>
            </a:r>
            <a:r>
              <a:rPr kumimoji="1" lang="ja-JP" altLang="en-US" sz="1100" dirty="0" smtClean="0"/>
              <a:t>年度）の額</a:t>
            </a:r>
            <a:endParaRPr kumimoji="1" lang="ja-JP" altLang="en-US" sz="1100" dirty="0"/>
          </a:p>
        </p:txBody>
      </p:sp>
    </p:spTree>
    <p:extLst>
      <p:ext uri="{BB962C8B-B14F-4D97-AF65-F5344CB8AC3E}">
        <p14:creationId xmlns:p14="http://schemas.microsoft.com/office/powerpoint/2010/main" val="441572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62</a:t>
            </a:fld>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1613294886"/>
              </p:ext>
            </p:extLst>
          </p:nvPr>
        </p:nvGraphicFramePr>
        <p:xfrm>
          <a:off x="611560" y="620688"/>
          <a:ext cx="7920880" cy="5450579"/>
        </p:xfrm>
        <a:graphic>
          <a:graphicData uri="http://schemas.openxmlformats.org/drawingml/2006/table">
            <a:tbl>
              <a:tblPr firstRow="1" bandRow="1">
                <a:tableStyleId>{5C22544A-7EE6-4342-B048-85BDC9FD1C3A}</a:tableStyleId>
              </a:tblPr>
              <a:tblGrid>
                <a:gridCol w="3024336">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812336">
                  <a:extLst>
                    <a:ext uri="{9D8B030D-6E8A-4147-A177-3AD203B41FA5}">
                      <a16:colId xmlns:a16="http://schemas.microsoft.com/office/drawing/2014/main" val="20003"/>
                    </a:ext>
                  </a:extLst>
                </a:gridCol>
                <a:gridCol w="699832">
                  <a:extLst>
                    <a:ext uri="{9D8B030D-6E8A-4147-A177-3AD203B41FA5}">
                      <a16:colId xmlns:a16="http://schemas.microsoft.com/office/drawing/2014/main" val="20004"/>
                    </a:ext>
                  </a:extLst>
                </a:gridCol>
              </a:tblGrid>
              <a:tr h="268979">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事業名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備考</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40026">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神崎川水質汚濁対策連絡協</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議会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神崎川水質汚濁対策連絡協議会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7</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40026">
                <a:tc>
                  <a:txBody>
                    <a:bodyPr/>
                    <a:lstStyle/>
                    <a:p>
                      <a:pPr algn="l" fontAlgn="ct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a:t>
                      </a: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関西環境管理技術</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センター委託料</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a:t>
                      </a: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関西環境管理技術センター</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74</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240026">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（財）国立公園</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協会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（財）国立公園協会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240026">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（財）日本さくらの</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会負担金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（財）日本さくらの会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15</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240026">
                <a:tc>
                  <a:txBody>
                    <a:bodyPr/>
                    <a:lstStyle/>
                    <a:p>
                      <a:pPr algn="l" fontAlgn="ct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独</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環境再生保全</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機構</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補助金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独</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環境再生保全機構</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13,900</a:t>
                      </a:r>
                      <a:endPar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240026">
                <a:tc>
                  <a:txBody>
                    <a:bodyPr/>
                    <a:lstStyle/>
                    <a:p>
                      <a:pPr algn="l" fontAlgn="ctr"/>
                      <a:r>
                        <a:rPr lang="en-US" altLang="zh-CN"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CN"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zh-CN"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CN"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日本騒音制御</a:t>
                      </a:r>
                      <a:r>
                        <a:rPr lang="zh-CN"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工学会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CN"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en-US" altLang="zh-CN"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CN"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zh-CN"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CN"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日本騒音制御工学会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7</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r h="240026">
                <a:tc>
                  <a:txBody>
                    <a:bodyPr/>
                    <a:lstStyle/>
                    <a:p>
                      <a:pPr algn="l" fontAlgn="ct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日本環境技術</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協会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日本環境技術協会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7"/>
                  </a:ext>
                </a:extLst>
              </a:tr>
              <a:tr h="240026">
                <a:tc>
                  <a:txBody>
                    <a:bodyPr/>
                    <a:lstStyle/>
                    <a:p>
                      <a:pPr algn="l" fontAlgn="ct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日本農林漁業</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振興会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日本農林漁業振興会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102</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8"/>
                  </a:ext>
                </a:extLst>
              </a:tr>
              <a:tr h="240026">
                <a:tc>
                  <a:txBody>
                    <a:bodyPr/>
                    <a:lstStyle/>
                    <a:p>
                      <a:pPr algn="l" fontAlgn="ct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日本水産資源保護</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協会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日本水産資源保護協会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45</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9"/>
                  </a:ext>
                </a:extLst>
              </a:tr>
              <a:tr h="240026">
                <a:tc>
                  <a:txBody>
                    <a:bodyPr/>
                    <a:lstStyle/>
                    <a:p>
                      <a:pPr algn="l" fontAlgn="ct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全国豊かな海づくり推進</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協会負担金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全国豊かな海づくり推進協会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216</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0"/>
                  </a:ext>
                </a:extLst>
              </a:tr>
              <a:tr h="240026">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農林水産技術情報</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協会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農林水産技術情報協会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23</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1"/>
                  </a:ext>
                </a:extLst>
              </a:tr>
              <a:tr h="240026">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日本環境技術</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協会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（社</a:t>
                      </a:r>
                      <a:r>
                        <a:rPr lang="en-US" altLang="zh-TW"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日本環境技術協会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2"/>
                  </a:ext>
                </a:extLst>
              </a:tr>
              <a:tr h="240026">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（財）都市みらい推進</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機構負担金</a:t>
                      </a:r>
                      <a:endPar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（財）都市みらい推進機構</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20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3"/>
                  </a:ext>
                </a:extLst>
              </a:tr>
              <a:tr h="240026">
                <a:tc>
                  <a:txBody>
                    <a:bodyPr/>
                    <a:lstStyle/>
                    <a:p>
                      <a:pPr algn="l" fontAlgn="ctr"/>
                      <a:r>
                        <a:rPr lang="zh-CN"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全国治水期成同盟会</a:t>
                      </a:r>
                      <a:r>
                        <a:rPr lang="zh-CN"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連合会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CN"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CN"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全国治水期成同盟会連合会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195</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4"/>
                  </a:ext>
                </a:extLst>
              </a:tr>
              <a:tr h="240026">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全国収用委員会連絡協</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議会</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全国収用委員会連絡協議会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31</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5"/>
                  </a:ext>
                </a:extLst>
              </a:tr>
              <a:tr h="240026">
                <a:tc>
                  <a:txBody>
                    <a:bodyPr/>
                    <a:lstStyle/>
                    <a:p>
                      <a:pPr algn="l" fontAlgn="ctr"/>
                      <a:r>
                        <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西大阪高速</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鉄道㈱負担金</a:t>
                      </a:r>
                      <a:endPar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西大阪高速鉄道㈱</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135</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6"/>
                  </a:ext>
                </a:extLst>
              </a:tr>
              <a:tr h="240026">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中之島高速</a:t>
                      </a:r>
                      <a:r>
                        <a:rPr lang="zh-TW"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鉄道㈱</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中之島高速鉄道㈱</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97</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7"/>
                  </a:ext>
                </a:extLst>
              </a:tr>
              <a:tr h="240026">
                <a:tc>
                  <a:txBody>
                    <a:bodyPr/>
                    <a:lstStyle/>
                    <a:p>
                      <a:pPr algn="l" fontAlgn="ctr"/>
                      <a:r>
                        <a:rPr lang="zh-CN"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全国道路利用者</a:t>
                      </a:r>
                      <a:r>
                        <a:rPr lang="zh-CN"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会議</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CN"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CN"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全国道路利用者会議</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83</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8"/>
                  </a:ext>
                </a:extLst>
              </a:tr>
              <a:tr h="240026">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道路整備促進期成同盟会全国</a:t>
                      </a:r>
                      <a:r>
                        <a:rPr lang="zh-TW"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協議会</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道路整備促進期成同盟会全国協議会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9"/>
                  </a:ext>
                </a:extLst>
              </a:tr>
              <a:tr h="240026">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全国高速道路建設協</a:t>
                      </a:r>
                      <a:r>
                        <a:rPr lang="zh-TW"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議会</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全国高速道路建設協議会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25</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8" name="テキスト ボックス 7"/>
          <p:cNvSpPr txBox="1"/>
          <p:nvPr/>
        </p:nvSpPr>
        <p:spPr>
          <a:xfrm>
            <a:off x="7504080" y="404664"/>
            <a:ext cx="1395893" cy="246221"/>
          </a:xfrm>
          <a:prstGeom prst="rect">
            <a:avLst/>
          </a:prstGeom>
          <a:noFill/>
        </p:spPr>
        <p:txBody>
          <a:bodyPr wrap="square" rtlCol="0">
            <a:spAutoFit/>
          </a:bodyPr>
          <a:lstStyle/>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削減額：万円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７．（１７）</a:t>
            </a:r>
            <a:endParaRPr lang="en-US" altLang="ja-JP" sz="1600" u="sng" dirty="0" smtClean="0"/>
          </a:p>
        </p:txBody>
      </p:sp>
      <p:sp>
        <p:nvSpPr>
          <p:cNvPr id="10" name="テキスト ボックス 9"/>
          <p:cNvSpPr txBox="1"/>
          <p:nvPr/>
        </p:nvSpPr>
        <p:spPr>
          <a:xfrm>
            <a:off x="395536" y="338554"/>
            <a:ext cx="7632848" cy="307777"/>
          </a:xfrm>
          <a:prstGeom prst="rect">
            <a:avLst/>
          </a:prstGeom>
          <a:noFill/>
        </p:spPr>
        <p:txBody>
          <a:bodyPr wrap="square" rtlCol="0">
            <a:spAutoFit/>
          </a:bodyPr>
          <a:lstStyle/>
          <a:p>
            <a:r>
              <a:rPr kumimoji="1" lang="ja-JP" altLang="en-US" sz="1400" dirty="0">
                <a:latin typeface="+mn-ea"/>
                <a:cs typeface="メイリオ" panose="020B0604030504040204" pitchFamily="50" charset="-128"/>
              </a:rPr>
              <a:t>　</a:t>
            </a:r>
            <a:r>
              <a:rPr kumimoji="1" lang="ja-JP" altLang="en-US" sz="1400" dirty="0" smtClean="0">
                <a:latin typeface="+mn-ea"/>
                <a:cs typeface="メイリオ" panose="020B0604030504040204" pitchFamily="50" charset="-128"/>
              </a:rPr>
              <a:t>⑥</a:t>
            </a:r>
            <a:r>
              <a:rPr lang="ja-JP" altLang="en-US" sz="1400" dirty="0" smtClean="0">
                <a:latin typeface="+mn-ea"/>
                <a:cs typeface="メイリオ" panose="020B0604030504040204" pitchFamily="50" charset="-128"/>
              </a:rPr>
              <a:t>つづき</a:t>
            </a:r>
            <a:endParaRPr kumimoji="1" lang="ja-JP" altLang="en-US" sz="1400" dirty="0">
              <a:latin typeface="+mn-ea"/>
              <a:cs typeface="メイリオ" panose="020B0604030504040204" pitchFamily="50" charset="-128"/>
            </a:endParaRPr>
          </a:p>
        </p:txBody>
      </p:sp>
    </p:spTree>
    <p:extLst>
      <p:ext uri="{BB962C8B-B14F-4D97-AF65-F5344CB8AC3E}">
        <p14:creationId xmlns:p14="http://schemas.microsoft.com/office/powerpoint/2010/main" val="942459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63</a:t>
            </a:fld>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1529143715"/>
              </p:ext>
            </p:extLst>
          </p:nvPr>
        </p:nvGraphicFramePr>
        <p:xfrm>
          <a:off x="611560" y="620688"/>
          <a:ext cx="7920880" cy="3377939"/>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028360">
                  <a:extLst>
                    <a:ext uri="{9D8B030D-6E8A-4147-A177-3AD203B41FA5}">
                      <a16:colId xmlns:a16="http://schemas.microsoft.com/office/drawing/2014/main" val="20003"/>
                    </a:ext>
                  </a:extLst>
                </a:gridCol>
                <a:gridCol w="699832">
                  <a:extLst>
                    <a:ext uri="{9D8B030D-6E8A-4147-A177-3AD203B41FA5}">
                      <a16:colId xmlns:a16="http://schemas.microsoft.com/office/drawing/2014/main" val="20004"/>
                    </a:ext>
                  </a:extLst>
                </a:gridCol>
              </a:tblGrid>
              <a:tr h="268979">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事業名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補助対象</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削減率</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備考</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40026">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北大阪急行</a:t>
                      </a:r>
                      <a:r>
                        <a:rPr lang="zh-TW"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電鉄㈱</a:t>
                      </a:r>
                      <a:r>
                        <a:rPr lang="ja-JP" altLang="en-US"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補助金</a:t>
                      </a:r>
                      <a:endPar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北大阪急行電鉄㈱</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1,800</a:t>
                      </a:r>
                      <a:endParaRPr lang="en-US" altLang="ja-JP" sz="1100" b="0"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40026">
                <a:tc>
                  <a:txBody>
                    <a:bodyPr/>
                    <a:lstStyle/>
                    <a:p>
                      <a:pPr algn="l" fontAlgn="ctr"/>
                      <a:r>
                        <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（社）街づくり区画整理</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協会負担金</a:t>
                      </a:r>
                      <a:endPar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（社）街づくり区画整理協会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240026">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（財）区画整理促進</a:t>
                      </a:r>
                      <a:r>
                        <a:rPr lang="zh-TW"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機構</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（財）区画整理促進機構</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240026">
                <a:tc>
                  <a:txBody>
                    <a:bodyPr/>
                    <a:lstStyle/>
                    <a:p>
                      <a:pPr algn="l" fontAlgn="ctr"/>
                      <a:r>
                        <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（社）全国市街地再開発</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協会負担金</a:t>
                      </a:r>
                      <a:endPar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（社）全国市街地再開発協会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240026">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（社）公共建築</a:t>
                      </a:r>
                      <a:r>
                        <a:rPr lang="zh-TW"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協会</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（社）公共建築協会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a:t>
                      </a:r>
                      <a:endPar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240026">
                <a:tc>
                  <a:txBody>
                    <a:bodyPr/>
                    <a:lstStyle/>
                    <a:p>
                      <a:pPr algn="l" fontAlgn="ctr"/>
                      <a:r>
                        <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（財）建築環境・省エネルギー</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機構負担金</a:t>
                      </a:r>
                      <a:endPar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（財）建築環境・省エネルギー機構</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r h="240026">
                <a:tc>
                  <a:txBody>
                    <a:bodyPr/>
                    <a:lstStyle/>
                    <a:p>
                      <a:pPr algn="l" fontAlgn="ctr"/>
                      <a:r>
                        <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（社）日本住宅</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協会負担金</a:t>
                      </a:r>
                      <a:endParaRPr lang="ja-JP"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ja-JP" altLang="en-US"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（社）日本住宅協会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16</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7"/>
                  </a:ext>
                </a:extLst>
              </a:tr>
              <a:tr h="240026">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（財）経済調査会関西</a:t>
                      </a:r>
                      <a:r>
                        <a:rPr lang="zh-TW"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支部</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（財）経済調査会関西支部</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8"/>
                  </a:ext>
                </a:extLst>
              </a:tr>
              <a:tr h="240026">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（財）自治体国際化</a:t>
                      </a:r>
                      <a:r>
                        <a:rPr lang="zh-TW"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協会</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（財）自治体国際化協会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402</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注２</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9"/>
                  </a:ext>
                </a:extLst>
              </a:tr>
              <a:tr h="240026">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（財）経済</a:t>
                      </a:r>
                      <a:r>
                        <a:rPr lang="zh-TW"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調査会</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（財）経済調査会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0"/>
                  </a:ext>
                </a:extLst>
              </a:tr>
              <a:tr h="240026">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（社）公共建築</a:t>
                      </a:r>
                      <a:r>
                        <a:rPr lang="zh-TW"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協会</a:t>
                      </a: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負担金</a:t>
                      </a:r>
                      <a:endPar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l" fontAlgn="ctr"/>
                      <a:r>
                        <a:rPr lang="zh-TW" altLang="en-US"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（社）公共建築協会</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endPar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1"/>
                  </a:ext>
                </a:extLst>
              </a:tr>
              <a:tr h="240026">
                <a:tc>
                  <a:txBody>
                    <a:bodyPr/>
                    <a:lstStyle/>
                    <a:p>
                      <a:pPr algn="ct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21,204</a:t>
                      </a:r>
                      <a:endParaRPr lang="en-US" altLang="ja-JP" sz="11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8" name="テキスト ボックス 7"/>
          <p:cNvSpPr txBox="1"/>
          <p:nvPr/>
        </p:nvSpPr>
        <p:spPr>
          <a:xfrm>
            <a:off x="7504080" y="404664"/>
            <a:ext cx="1395893" cy="246221"/>
          </a:xfrm>
          <a:prstGeom prst="rect">
            <a:avLst/>
          </a:prstGeom>
          <a:noFill/>
        </p:spPr>
        <p:txBody>
          <a:bodyPr wrap="square" rtlCol="0">
            <a:spAutoFit/>
          </a:bodyPr>
          <a:lstStyle/>
          <a:p>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削減額：万円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７．（１７）</a:t>
            </a:r>
            <a:endParaRPr lang="en-US" altLang="ja-JP" sz="1600" u="sng" dirty="0" smtClean="0"/>
          </a:p>
        </p:txBody>
      </p:sp>
      <p:sp>
        <p:nvSpPr>
          <p:cNvPr id="10" name="テキスト ボックス 9"/>
          <p:cNvSpPr txBox="1"/>
          <p:nvPr/>
        </p:nvSpPr>
        <p:spPr>
          <a:xfrm>
            <a:off x="395536" y="338554"/>
            <a:ext cx="7632848" cy="307777"/>
          </a:xfrm>
          <a:prstGeom prst="rect">
            <a:avLst/>
          </a:prstGeom>
          <a:noFill/>
        </p:spPr>
        <p:txBody>
          <a:bodyPr wrap="square" rtlCol="0">
            <a:spAutoFit/>
          </a:bodyPr>
          <a:lstStyle/>
          <a:p>
            <a:r>
              <a:rPr kumimoji="1" lang="ja-JP" altLang="en-US" sz="1400" dirty="0">
                <a:latin typeface="+mn-ea"/>
                <a:cs typeface="メイリオ" panose="020B0604030504040204" pitchFamily="50" charset="-128"/>
              </a:rPr>
              <a:t>　</a:t>
            </a:r>
            <a:r>
              <a:rPr kumimoji="1" lang="ja-JP" altLang="en-US" sz="1400" dirty="0" smtClean="0">
                <a:latin typeface="+mn-ea"/>
                <a:cs typeface="メイリオ" panose="020B0604030504040204" pitchFamily="50" charset="-128"/>
              </a:rPr>
              <a:t>⑥</a:t>
            </a:r>
            <a:r>
              <a:rPr lang="ja-JP" altLang="en-US" sz="1400" dirty="0" smtClean="0">
                <a:latin typeface="+mn-ea"/>
                <a:cs typeface="メイリオ" panose="020B0604030504040204" pitchFamily="50" charset="-128"/>
              </a:rPr>
              <a:t>つづき</a:t>
            </a:r>
            <a:endParaRPr kumimoji="1" lang="ja-JP" altLang="en-US" sz="1400" dirty="0">
              <a:latin typeface="+mn-ea"/>
              <a:cs typeface="メイリオ" panose="020B0604030504040204" pitchFamily="50" charset="-128"/>
            </a:endParaRPr>
          </a:p>
        </p:txBody>
      </p:sp>
      <p:sp>
        <p:nvSpPr>
          <p:cNvPr id="2" name="テキスト ボックス 1"/>
          <p:cNvSpPr txBox="1"/>
          <p:nvPr/>
        </p:nvSpPr>
        <p:spPr>
          <a:xfrm>
            <a:off x="627672" y="4077072"/>
            <a:ext cx="8496944" cy="261610"/>
          </a:xfrm>
          <a:prstGeom prst="rect">
            <a:avLst/>
          </a:prstGeom>
          <a:noFill/>
        </p:spPr>
        <p:txBody>
          <a:bodyPr wrap="square" rtlCol="0">
            <a:spAutoFit/>
          </a:bodyPr>
          <a:lstStyle/>
          <a:p>
            <a:r>
              <a:rPr kumimoji="1" lang="ja-JP" altLang="en-US" sz="1100" dirty="0" smtClean="0"/>
              <a:t>注</a:t>
            </a:r>
            <a:r>
              <a:rPr kumimoji="1" lang="en-US" altLang="ja-JP" sz="1100" dirty="0" smtClean="0"/>
              <a:t>1</a:t>
            </a:r>
            <a:r>
              <a:rPr lang="ja-JP" altLang="en-US" sz="1100" dirty="0"/>
              <a:t>・・</a:t>
            </a:r>
            <a:r>
              <a:rPr lang="ja-JP" altLang="en-US" sz="1100" dirty="0" smtClean="0"/>
              <a:t>・</a:t>
            </a:r>
            <a:r>
              <a:rPr lang="en-US" altLang="ja-JP" sz="1100" dirty="0" smtClean="0"/>
              <a:t>2014</a:t>
            </a:r>
            <a:r>
              <a:rPr lang="ja-JP" altLang="en-US" sz="1100" dirty="0" smtClean="0"/>
              <a:t>年度より負担金支出　注</a:t>
            </a:r>
            <a:r>
              <a:rPr lang="en-US" altLang="ja-JP" sz="1100" dirty="0" smtClean="0"/>
              <a:t>2</a:t>
            </a:r>
            <a:r>
              <a:rPr lang="ja-JP" altLang="en-US" sz="1100" dirty="0" smtClean="0"/>
              <a:t>・・・</a:t>
            </a:r>
            <a:r>
              <a:rPr lang="en-US" altLang="ja-JP" sz="1100" dirty="0" smtClean="0"/>
              <a:t>2013</a:t>
            </a:r>
            <a:r>
              <a:rPr lang="ja-JP" altLang="en-US" sz="1100" dirty="0" smtClean="0"/>
              <a:t>年度より負担金支出</a:t>
            </a:r>
            <a:endParaRPr kumimoji="1" lang="ja-JP" altLang="en-US" sz="1100" dirty="0"/>
          </a:p>
        </p:txBody>
      </p:sp>
    </p:spTree>
    <p:extLst>
      <p:ext uri="{BB962C8B-B14F-4D97-AF65-F5344CB8AC3E}">
        <p14:creationId xmlns:p14="http://schemas.microsoft.com/office/powerpoint/2010/main" val="34187172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64</a:t>
            </a:fld>
            <a:endParaRPr kumimoji="1" lang="ja-JP" altLang="en-US" dirty="0"/>
          </a:p>
        </p:txBody>
      </p:sp>
      <p:sp>
        <p:nvSpPr>
          <p:cNvPr id="7" name="テキスト ボックス 6"/>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８．（１８）</a:t>
            </a:r>
            <a:endParaRPr lang="en-US" altLang="ja-JP" sz="1600" u="sng" dirty="0" smtClean="0"/>
          </a:p>
        </p:txBody>
      </p:sp>
      <p:sp>
        <p:nvSpPr>
          <p:cNvPr id="8" name="テキスト ボックス 7"/>
          <p:cNvSpPr txBox="1"/>
          <p:nvPr/>
        </p:nvSpPr>
        <p:spPr>
          <a:xfrm>
            <a:off x="-14684" y="0"/>
            <a:ext cx="746700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Ⅱ</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（４）府民利用施設の廃止・改革</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315993859"/>
              </p:ext>
            </p:extLst>
          </p:nvPr>
        </p:nvGraphicFramePr>
        <p:xfrm>
          <a:off x="251520" y="476672"/>
          <a:ext cx="8712968" cy="366268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indent="0"/>
                      <a:r>
                        <a:rPr kumimoji="1" lang="ja-JP" altLang="en-US" sz="1400" dirty="0" smtClean="0"/>
                        <a:t>　公の施設については、</a:t>
                      </a:r>
                      <a:r>
                        <a:rPr kumimoji="1" lang="en-US" altLang="ja-JP" sz="1400" dirty="0" smtClean="0"/>
                        <a:t>2007</a:t>
                      </a:r>
                      <a:r>
                        <a:rPr kumimoji="1" lang="ja-JP" altLang="en-US" sz="1400" dirty="0" smtClean="0"/>
                        <a:t>年度以前も、「公の施設改革プログラム（案）」等により、施設のあり方や運営改善等にかかる改革を実施してきたが、</a:t>
                      </a:r>
                      <a:r>
                        <a:rPr kumimoji="1" lang="en-US" altLang="ja-JP" sz="1400" dirty="0" smtClean="0"/>
                        <a:t>2008</a:t>
                      </a:r>
                      <a:r>
                        <a:rPr kumimoji="1" lang="ja-JP" altLang="en-US" sz="1400" dirty="0" smtClean="0"/>
                        <a:t>年度の「財政再建プログラム（案）」において、財政構造改革を行うため、全ての公の施設についてゼロベースで、さらなる抜本的な見直しを行うこととなった。</a:t>
                      </a:r>
                    </a:p>
                    <a:p>
                      <a:endParaRPr kumimoji="1" lang="ja-JP" altLang="en-US" sz="1400"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　「財政再建プログラム（案）」や「大阪府財政構造改革プラン（案）」等において、</a:t>
                      </a:r>
                    </a:p>
                    <a:p>
                      <a:pPr marL="182563" indent="-90488"/>
                      <a:r>
                        <a:rPr kumimoji="1" lang="ja-JP" altLang="en-US" sz="1400" dirty="0" smtClean="0">
                          <a:solidFill>
                            <a:schemeClr val="tx1"/>
                          </a:solidFill>
                        </a:rPr>
                        <a:t>・今日的意義に照らして必要な施設か</a:t>
                      </a:r>
                    </a:p>
                    <a:p>
                      <a:pPr marL="182563" indent="-90488"/>
                      <a:r>
                        <a:rPr kumimoji="1" lang="ja-JP" altLang="en-US" sz="1400" dirty="0" smtClean="0">
                          <a:solidFill>
                            <a:schemeClr val="tx1"/>
                          </a:solidFill>
                        </a:rPr>
                        <a:t>・府立施設であることが最も有効か</a:t>
                      </a:r>
                    </a:p>
                    <a:p>
                      <a:pPr marL="182563" indent="-90488"/>
                      <a:r>
                        <a:rPr kumimoji="1" lang="ja-JP" altLang="en-US" sz="1400" dirty="0" smtClean="0">
                          <a:solidFill>
                            <a:schemeClr val="tx1"/>
                          </a:solidFill>
                        </a:rPr>
                        <a:t>・施設やサービスの廃止も含めた徹底したコスト縮減</a:t>
                      </a:r>
                    </a:p>
                    <a:p>
                      <a:pPr marL="0" indent="0"/>
                      <a:r>
                        <a:rPr kumimoji="1" lang="ja-JP" altLang="en-US" sz="1400" dirty="0" smtClean="0">
                          <a:solidFill>
                            <a:schemeClr val="tx1"/>
                          </a:solidFill>
                        </a:rPr>
                        <a:t>　という３つの基本的視点により、ゼロベースで見直しを実施。</a:t>
                      </a:r>
                    </a:p>
                    <a:p>
                      <a:pPr marL="92075" indent="-92075"/>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　</a:t>
                      </a:r>
                      <a:r>
                        <a:rPr kumimoji="1" lang="ja-JP" altLang="en-US" sz="1400" dirty="0" smtClean="0">
                          <a:solidFill>
                            <a:schemeClr val="tx1"/>
                          </a:solidFill>
                        </a:rPr>
                        <a:t>３つの</a:t>
                      </a:r>
                      <a:r>
                        <a:rPr kumimoji="1" lang="ja-JP" altLang="en-US" sz="1400" dirty="0" smtClean="0"/>
                        <a:t>視点に基づき、施設の廃止、市町村や民間への移管、市町村・</a:t>
                      </a:r>
                      <a:r>
                        <a:rPr kumimoji="1" lang="en-US" altLang="ja-JP" sz="1400" dirty="0" smtClean="0"/>
                        <a:t>NPO</a:t>
                      </a:r>
                      <a:r>
                        <a:rPr kumimoji="1" lang="ja-JP" altLang="en-US" sz="1400" dirty="0" smtClean="0"/>
                        <a:t>等との協働による新たな管理形態への転換等を行うとともに、存続する施設についても、運営の抜本的見直しや徹底したコスト縮減、一定の収益が見込める施設では府への利益還元を高めるといった取組みを実施。</a:t>
                      </a:r>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endParaRPr kumimoji="1" lang="en-US" altLang="ja-JP" sz="1400" dirty="0" smtClean="0">
                        <a:solidFill>
                          <a:schemeClr val="tx1"/>
                        </a:solidFill>
                      </a:endParaRPr>
                    </a:p>
                    <a:p>
                      <a:pPr marL="0" indent="0"/>
                      <a:r>
                        <a:rPr kumimoji="1" lang="en-US" altLang="ja-JP" sz="1400" dirty="0" smtClean="0">
                          <a:solidFill>
                            <a:schemeClr val="tx1"/>
                          </a:solidFill>
                        </a:rPr>
                        <a:t>82</a:t>
                      </a:r>
                      <a:r>
                        <a:rPr kumimoji="1" lang="ja-JP" altLang="en-US" sz="1400" dirty="0" smtClean="0">
                          <a:solidFill>
                            <a:schemeClr val="tx1"/>
                          </a:solidFill>
                        </a:rPr>
                        <a:t>施設（</a:t>
                      </a:r>
                      <a:r>
                        <a:rPr kumimoji="1" lang="en-US" altLang="ja-JP" sz="1400" dirty="0" smtClean="0">
                          <a:solidFill>
                            <a:schemeClr val="tx1"/>
                          </a:solidFill>
                        </a:rPr>
                        <a:t>2008</a:t>
                      </a:r>
                      <a:r>
                        <a:rPr kumimoji="1" lang="ja-JP" altLang="en-US" sz="1400" dirty="0" smtClean="0">
                          <a:solidFill>
                            <a:schemeClr val="tx1"/>
                          </a:solidFill>
                        </a:rPr>
                        <a:t>年</a:t>
                      </a:r>
                      <a:r>
                        <a:rPr kumimoji="1" lang="en-US" altLang="ja-JP" sz="1400" dirty="0" smtClean="0">
                          <a:solidFill>
                            <a:schemeClr val="tx1"/>
                          </a:solidFill>
                        </a:rPr>
                        <a:t>4</a:t>
                      </a:r>
                      <a:r>
                        <a:rPr kumimoji="1" lang="ja-JP" altLang="en-US" sz="1400" dirty="0" smtClean="0">
                          <a:solidFill>
                            <a:schemeClr val="tx1"/>
                          </a:solidFill>
                        </a:rPr>
                        <a:t>月）</a:t>
                      </a:r>
                      <a:endParaRPr kumimoji="1" lang="en-US" altLang="ja-JP" sz="1400" dirty="0" smtClean="0">
                        <a:solidFill>
                          <a:schemeClr val="tx1"/>
                        </a:solidFill>
                      </a:endParaRPr>
                    </a:p>
                    <a:p>
                      <a:pPr marL="0" indent="0"/>
                      <a:r>
                        <a:rPr kumimoji="1" lang="ja-JP" altLang="en-US" sz="1400" dirty="0" smtClean="0">
                          <a:solidFill>
                            <a:schemeClr val="tx1"/>
                          </a:solidFill>
                        </a:rPr>
                        <a:t>　⇒　</a:t>
                      </a:r>
                      <a:r>
                        <a:rPr kumimoji="1" lang="en-US" altLang="ja-JP" sz="1400" dirty="0" smtClean="0">
                          <a:solidFill>
                            <a:schemeClr val="tx1"/>
                          </a:solidFill>
                        </a:rPr>
                        <a:t>72</a:t>
                      </a:r>
                      <a:r>
                        <a:rPr kumimoji="1" lang="ja-JP" altLang="en-US" sz="1400" dirty="0" smtClean="0">
                          <a:solidFill>
                            <a:schemeClr val="tx1"/>
                          </a:solidFill>
                        </a:rPr>
                        <a:t>施設（</a:t>
                      </a:r>
                      <a:r>
                        <a:rPr kumimoji="1" lang="en-US" altLang="ja-JP" sz="1400" dirty="0" smtClean="0">
                          <a:solidFill>
                            <a:schemeClr val="tx1"/>
                          </a:solidFill>
                        </a:rPr>
                        <a:t>2013</a:t>
                      </a:r>
                      <a:r>
                        <a:rPr kumimoji="1" lang="ja-JP" altLang="en-US" sz="1400" dirty="0" smtClean="0">
                          <a:solidFill>
                            <a:schemeClr val="tx1"/>
                          </a:solidFill>
                        </a:rPr>
                        <a:t>年</a:t>
                      </a:r>
                      <a:r>
                        <a:rPr kumimoji="1" lang="en-US" altLang="ja-JP" sz="1400" dirty="0" smtClean="0">
                          <a:solidFill>
                            <a:schemeClr val="tx1"/>
                          </a:solidFill>
                        </a:rPr>
                        <a:t>4</a:t>
                      </a:r>
                      <a:r>
                        <a:rPr kumimoji="1" lang="ja-JP" altLang="en-US" sz="1400" dirty="0" smtClean="0">
                          <a:solidFill>
                            <a:schemeClr val="tx1"/>
                          </a:solidFill>
                        </a:rPr>
                        <a:t>月）</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　</a:t>
                      </a:r>
                      <a:r>
                        <a:rPr kumimoji="1" lang="en-US" altLang="ja-JP" sz="1400" dirty="0" smtClean="0">
                          <a:solidFill>
                            <a:schemeClr val="tx1"/>
                          </a:solidFill>
                        </a:rPr>
                        <a:t>2008</a:t>
                      </a:r>
                      <a:r>
                        <a:rPr kumimoji="1" lang="ja-JP" altLang="en-US" sz="1400" dirty="0" smtClean="0">
                          <a:solidFill>
                            <a:schemeClr val="tx1"/>
                          </a:solidFill>
                        </a:rPr>
                        <a:t>年度以降、以下の見直しを行った。</a:t>
                      </a:r>
                    </a:p>
                    <a:p>
                      <a:pPr marL="92075" indent="-92075"/>
                      <a:r>
                        <a:rPr kumimoji="1" lang="ja-JP" altLang="en-US" sz="1400" dirty="0" smtClean="0">
                          <a:solidFill>
                            <a:schemeClr val="tx1"/>
                          </a:solidFill>
                        </a:rPr>
                        <a:t>　・１３施設廃止　</a:t>
                      </a:r>
                    </a:p>
                    <a:p>
                      <a:pPr marL="92075" indent="-92075"/>
                      <a:r>
                        <a:rPr kumimoji="1" lang="ja-JP" altLang="en-US" sz="1400" dirty="0" smtClean="0">
                          <a:solidFill>
                            <a:schemeClr val="tx1"/>
                          </a:solidFill>
                        </a:rPr>
                        <a:t>　・４施設民営化</a:t>
                      </a:r>
                      <a:endParaRPr kumimoji="1" lang="en-US" altLang="ja-JP" sz="1400" dirty="0" smtClean="0">
                        <a:solidFill>
                          <a:schemeClr val="tx1"/>
                        </a:solidFill>
                      </a:endParaRPr>
                    </a:p>
                    <a:p>
                      <a:pPr marL="92075" indent="-92075"/>
                      <a:endParaRPr kumimoji="1" lang="en-US" altLang="ja-JP" sz="1400" dirty="0" smtClean="0">
                        <a:solidFill>
                          <a:schemeClr val="tx1"/>
                        </a:solidFill>
                      </a:endParaRPr>
                    </a:p>
                    <a:p>
                      <a:pPr marL="92075" indent="-92075"/>
                      <a:r>
                        <a:rPr kumimoji="1" lang="en-US" altLang="ja-JP" sz="1000" dirty="0" smtClean="0">
                          <a:solidFill>
                            <a:schemeClr val="tx1"/>
                          </a:solidFill>
                        </a:rPr>
                        <a:t>※</a:t>
                      </a:r>
                      <a:r>
                        <a:rPr kumimoji="1" lang="ja-JP" altLang="en-US" sz="1000" dirty="0" smtClean="0">
                          <a:solidFill>
                            <a:schemeClr val="tx1"/>
                          </a:solidFill>
                        </a:rPr>
                        <a:t>　新規に開設した公の施設等があるため、廃止・民営化の数と施設数の推移は一致しない。</a:t>
                      </a:r>
                    </a:p>
                    <a:p>
                      <a:pPr marL="92075" indent="-92075"/>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56668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841787272"/>
              </p:ext>
            </p:extLst>
          </p:nvPr>
        </p:nvGraphicFramePr>
        <p:xfrm>
          <a:off x="701339" y="2457145"/>
          <a:ext cx="7992887" cy="4365523"/>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6480719">
                  <a:extLst>
                    <a:ext uri="{9D8B030D-6E8A-4147-A177-3AD203B41FA5}">
                      <a16:colId xmlns:a16="http://schemas.microsoft.com/office/drawing/2014/main" val="20001"/>
                    </a:ext>
                  </a:extLst>
                </a:gridCol>
              </a:tblGrid>
              <a:tr h="342163">
                <a:tc>
                  <a:txBody>
                    <a:bodyPr/>
                    <a:lstStyle/>
                    <a:p>
                      <a:endParaRPr kumimoji="1" lang="ja-JP" altLang="en-US" sz="1600" dirty="0">
                        <a:latin typeface="MS UI Gothic" panose="020B0600070205080204" pitchFamily="50" charset="-128"/>
                        <a:ea typeface="MS UI Gothic" panose="020B0600070205080204" pitchFamily="50" charset="-128"/>
                      </a:endParaRPr>
                    </a:p>
                  </a:txBody>
                  <a:tcPr/>
                </a:tc>
                <a:tc>
                  <a:txBody>
                    <a:bodyPr/>
                    <a:lstStyle/>
                    <a:p>
                      <a:pPr algn="ctr"/>
                      <a:r>
                        <a:rPr kumimoji="1" lang="ja-JP" altLang="en-US" sz="1600" dirty="0" smtClean="0">
                          <a:latin typeface="MS UI Gothic" panose="020B0600070205080204" pitchFamily="50" charset="-128"/>
                          <a:ea typeface="MS UI Gothic" panose="020B0600070205080204" pitchFamily="50" charset="-128"/>
                        </a:rPr>
                        <a:t>公の施設</a:t>
                      </a:r>
                      <a:endParaRPr kumimoji="1" lang="ja-JP" altLang="en-US" sz="1600" dirty="0">
                        <a:latin typeface="MS UI Gothic" panose="020B0600070205080204" pitchFamily="50" charset="-128"/>
                        <a:ea typeface="MS UI Gothic" panose="020B0600070205080204" pitchFamily="50" charset="-128"/>
                      </a:endParaRPr>
                    </a:p>
                  </a:txBody>
                  <a:tcPr/>
                </a:tc>
                <a:extLst>
                  <a:ext uri="{0D108BD9-81ED-4DB2-BD59-A6C34878D82A}">
                    <a16:rowId xmlns:a16="http://schemas.microsoft.com/office/drawing/2014/main" val="10000"/>
                  </a:ext>
                </a:extLst>
              </a:tr>
              <a:tr h="1112652">
                <a:tc>
                  <a:txBody>
                    <a:bodyPr/>
                    <a:lstStyle/>
                    <a:p>
                      <a:r>
                        <a:rPr kumimoji="1" lang="en-US" altLang="ja-JP" sz="1400" dirty="0" smtClean="0">
                          <a:latin typeface="MS UI Gothic" panose="020B0600070205080204" pitchFamily="50" charset="-128"/>
                          <a:ea typeface="MS UI Gothic" panose="020B0600070205080204" pitchFamily="50" charset="-128"/>
                        </a:rPr>
                        <a:t>2007</a:t>
                      </a:r>
                      <a:r>
                        <a:rPr kumimoji="1" lang="ja-JP" altLang="en-US" sz="1400" dirty="0" smtClean="0">
                          <a:latin typeface="MS UI Gothic" panose="020B0600070205080204" pitchFamily="50" charset="-128"/>
                          <a:ea typeface="MS UI Gothic" panose="020B0600070205080204" pitchFamily="50" charset="-128"/>
                        </a:rPr>
                        <a:t>年度以前</a:t>
                      </a:r>
                      <a:endParaRPr kumimoji="1" lang="ja-JP" altLang="en-US" sz="1400" dirty="0">
                        <a:latin typeface="MS UI Gothic" panose="020B0600070205080204" pitchFamily="50" charset="-128"/>
                        <a:ea typeface="MS UI Gothic" panose="020B0600070205080204" pitchFamily="50" charset="-128"/>
                      </a:endParaRPr>
                    </a:p>
                  </a:txBody>
                  <a:tcPr/>
                </a:tc>
                <a:tc>
                  <a:txBody>
                    <a:bodyPr/>
                    <a:lstStyle/>
                    <a:p>
                      <a:r>
                        <a:rPr kumimoji="1" lang="ja-JP" altLang="en-US" sz="1400" dirty="0" smtClean="0">
                          <a:latin typeface="MS UI Gothic" panose="020B0600070205080204" pitchFamily="50" charset="-128"/>
                          <a:ea typeface="MS UI Gothic" panose="020B0600070205080204" pitchFamily="50" charset="-128"/>
                        </a:rPr>
                        <a:t>○廃止　</a:t>
                      </a:r>
                      <a:r>
                        <a:rPr kumimoji="1" lang="en-US" altLang="ja-JP" sz="1400" dirty="0" smtClean="0">
                          <a:latin typeface="MS UI Gothic" panose="020B0600070205080204" pitchFamily="50" charset="-128"/>
                          <a:ea typeface="MS UI Gothic" panose="020B0600070205080204" pitchFamily="50" charset="-128"/>
                        </a:rPr>
                        <a:t>17</a:t>
                      </a:r>
                      <a:r>
                        <a:rPr kumimoji="1" lang="ja-JP" altLang="en-US" sz="1400" dirty="0" smtClean="0">
                          <a:latin typeface="MS UI Gothic" panose="020B0600070205080204" pitchFamily="50" charset="-128"/>
                          <a:ea typeface="MS UI Gothic" panose="020B0600070205080204" pitchFamily="50" charset="-128"/>
                        </a:rPr>
                        <a:t>施設</a:t>
                      </a:r>
                    </a:p>
                    <a:p>
                      <a:r>
                        <a:rPr kumimoji="1" lang="ja-JP" altLang="en-US" sz="1200" dirty="0" smtClean="0">
                          <a:latin typeface="MS UI Gothic" panose="020B0600070205080204" pitchFamily="50" charset="-128"/>
                          <a:ea typeface="MS UI Gothic" panose="020B0600070205080204" pitchFamily="50" charset="-128"/>
                        </a:rPr>
                        <a:t>　　</a:t>
                      </a:r>
                      <a:r>
                        <a:rPr kumimoji="1" lang="ja-JP" altLang="en-US" sz="1400" dirty="0" smtClean="0">
                          <a:latin typeface="MS UI Gothic" panose="020B0600070205080204" pitchFamily="50" charset="-128"/>
                          <a:ea typeface="MS UI Gothic" panose="020B0600070205080204" pitchFamily="50" charset="-128"/>
                        </a:rPr>
                        <a:t>いずみ学園、老人総合ｾﾝﾀｰ　等</a:t>
                      </a:r>
                    </a:p>
                    <a:p>
                      <a:endParaRPr kumimoji="1" lang="ja-JP" altLang="en-US" sz="1400" dirty="0" smtClean="0">
                        <a:latin typeface="MS UI Gothic" panose="020B0600070205080204" pitchFamily="50" charset="-128"/>
                        <a:ea typeface="MS UI Gothic" panose="020B0600070205080204" pitchFamily="50" charset="-128"/>
                      </a:endParaRPr>
                    </a:p>
                    <a:p>
                      <a:r>
                        <a:rPr kumimoji="1" lang="ja-JP" altLang="en-US" sz="1400" dirty="0" smtClean="0">
                          <a:latin typeface="MS UI Gothic" panose="020B0600070205080204" pitchFamily="50" charset="-128"/>
                          <a:ea typeface="MS UI Gothic" panose="020B0600070205080204" pitchFamily="50" charset="-128"/>
                        </a:rPr>
                        <a:t>○民営化等　</a:t>
                      </a:r>
                      <a:r>
                        <a:rPr kumimoji="1" lang="en-US" altLang="ja-JP" sz="1400" dirty="0" smtClean="0">
                          <a:latin typeface="MS UI Gothic" panose="020B0600070205080204" pitchFamily="50" charset="-128"/>
                          <a:ea typeface="MS UI Gothic" panose="020B0600070205080204" pitchFamily="50" charset="-128"/>
                        </a:rPr>
                        <a:t>32</a:t>
                      </a:r>
                      <a:r>
                        <a:rPr kumimoji="1" lang="ja-JP" altLang="en-US" sz="1400" dirty="0" smtClean="0">
                          <a:latin typeface="MS UI Gothic" panose="020B0600070205080204" pitchFamily="50" charset="-128"/>
                          <a:ea typeface="MS UI Gothic" panose="020B0600070205080204" pitchFamily="50" charset="-128"/>
                        </a:rPr>
                        <a:t>施設</a:t>
                      </a:r>
                    </a:p>
                    <a:p>
                      <a:r>
                        <a:rPr kumimoji="1" lang="ja-JP" altLang="en-US" sz="1200" dirty="0" smtClean="0">
                          <a:latin typeface="MS UI Gothic" panose="020B0600070205080204" pitchFamily="50" charset="-128"/>
                          <a:ea typeface="MS UI Gothic" panose="020B0600070205080204" pitchFamily="50" charset="-128"/>
                        </a:rPr>
                        <a:t>　　</a:t>
                      </a:r>
                      <a:r>
                        <a:rPr kumimoji="1" lang="ja-JP" altLang="en-US" sz="1400" dirty="0" smtClean="0">
                          <a:latin typeface="MS UI Gothic" panose="020B0600070205080204" pitchFamily="50" charset="-128"/>
                          <a:ea typeface="MS UI Gothic" panose="020B0600070205080204" pitchFamily="50" charset="-128"/>
                        </a:rPr>
                        <a:t>大手前整肢学園、明光ﾜｰｸｽ　等</a:t>
                      </a:r>
                    </a:p>
                  </a:txBody>
                  <a:tcPr/>
                </a:tc>
                <a:extLst>
                  <a:ext uri="{0D108BD9-81ED-4DB2-BD59-A6C34878D82A}">
                    <a16:rowId xmlns:a16="http://schemas.microsoft.com/office/drawing/2014/main" val="10001"/>
                  </a:ext>
                </a:extLst>
              </a:tr>
              <a:tr h="2752349">
                <a:tc>
                  <a:txBody>
                    <a:bodyPr/>
                    <a:lstStyle/>
                    <a:p>
                      <a:r>
                        <a:rPr kumimoji="1" lang="en-US" altLang="ja-JP" sz="1400" dirty="0" smtClean="0">
                          <a:latin typeface="MS UI Gothic" panose="020B0600070205080204" pitchFamily="50" charset="-128"/>
                          <a:ea typeface="MS UI Gothic" panose="020B0600070205080204" pitchFamily="50" charset="-128"/>
                        </a:rPr>
                        <a:t>2008</a:t>
                      </a:r>
                      <a:r>
                        <a:rPr kumimoji="1" lang="ja-JP" altLang="en-US" sz="1400" dirty="0" smtClean="0">
                          <a:latin typeface="MS UI Gothic" panose="020B0600070205080204" pitchFamily="50" charset="-128"/>
                          <a:ea typeface="MS UI Gothic" panose="020B0600070205080204" pitchFamily="50" charset="-128"/>
                        </a:rPr>
                        <a:t>年度～</a:t>
                      </a:r>
                      <a:endParaRPr kumimoji="1" lang="ja-JP" altLang="en-US" sz="1400" dirty="0">
                        <a:latin typeface="MS UI Gothic" panose="020B0600070205080204" pitchFamily="50" charset="-128"/>
                        <a:ea typeface="MS UI Gothic" panose="020B0600070205080204" pitchFamily="50" charset="-128"/>
                      </a:endParaRPr>
                    </a:p>
                  </a:txBody>
                  <a:tcPr/>
                </a:tc>
                <a:tc>
                  <a:txBody>
                    <a:bodyPr/>
                    <a:lstStyle/>
                    <a:p>
                      <a:r>
                        <a:rPr kumimoji="1" lang="ja-JP" altLang="en-US" sz="1400" dirty="0" smtClean="0">
                          <a:latin typeface="MS UI Gothic" panose="020B0600070205080204" pitchFamily="50" charset="-128"/>
                          <a:ea typeface="MS UI Gothic" panose="020B0600070205080204" pitchFamily="50" charset="-128"/>
                        </a:rPr>
                        <a:t>○廃止　</a:t>
                      </a:r>
                      <a:r>
                        <a:rPr kumimoji="1" lang="en-US" altLang="ja-JP" sz="1400" dirty="0" smtClean="0">
                          <a:latin typeface="MS UI Gothic" panose="020B0600070205080204" pitchFamily="50" charset="-128"/>
                          <a:ea typeface="MS UI Gothic" panose="020B0600070205080204" pitchFamily="50" charset="-128"/>
                        </a:rPr>
                        <a:t>13</a:t>
                      </a:r>
                      <a:r>
                        <a:rPr kumimoji="1" lang="ja-JP" altLang="en-US" sz="1400" dirty="0" smtClean="0">
                          <a:latin typeface="MS UI Gothic" panose="020B0600070205080204" pitchFamily="50" charset="-128"/>
                          <a:ea typeface="MS UI Gothic" panose="020B0600070205080204" pitchFamily="50" charset="-128"/>
                        </a:rPr>
                        <a:t>施設</a:t>
                      </a:r>
                    </a:p>
                    <a:p>
                      <a:r>
                        <a:rPr kumimoji="1" lang="ja-JP" altLang="en-US" sz="1200" dirty="0" smtClean="0">
                          <a:latin typeface="MS UI Gothic" panose="020B0600070205080204" pitchFamily="50" charset="-128"/>
                          <a:ea typeface="MS UI Gothic" panose="020B0600070205080204" pitchFamily="50" charset="-128"/>
                        </a:rPr>
                        <a:t>　　 </a:t>
                      </a:r>
                      <a:r>
                        <a:rPr kumimoji="1" lang="en-US" altLang="ja-JP" sz="1400" dirty="0" smtClean="0">
                          <a:latin typeface="MS UI Gothic" panose="020B0600070205080204" pitchFamily="50" charset="-128"/>
                          <a:ea typeface="MS UI Gothic" panose="020B0600070205080204" pitchFamily="50" charset="-128"/>
                        </a:rPr>
                        <a:t>2008</a:t>
                      </a:r>
                      <a:r>
                        <a:rPr kumimoji="1" lang="ja-JP" altLang="en-US" sz="1400" dirty="0" smtClean="0">
                          <a:latin typeface="MS UI Gothic" panose="020B0600070205080204" pitchFamily="50" charset="-128"/>
                          <a:ea typeface="MS UI Gothic" panose="020B0600070205080204" pitchFamily="50" charset="-128"/>
                        </a:rPr>
                        <a:t>年度：青少年会館、文化情報センター、</a:t>
                      </a:r>
                      <a:r>
                        <a:rPr kumimoji="1" lang="ja-JP" altLang="en-US" sz="1400" dirty="0" smtClean="0">
                          <a:solidFill>
                            <a:schemeClr val="tx1"/>
                          </a:solidFill>
                          <a:latin typeface="MS UI Gothic" panose="020B0600070205080204" pitchFamily="50" charset="-128"/>
                          <a:ea typeface="MS UI Gothic" panose="020B0600070205080204" pitchFamily="50" charset="-128"/>
                        </a:rPr>
                        <a:t>東淀川高等職業技術専門校</a:t>
                      </a:r>
                      <a:endParaRPr kumimoji="1" lang="en-US" altLang="ja-JP" sz="1400" dirty="0" smtClean="0">
                        <a:solidFill>
                          <a:schemeClr val="tx1"/>
                        </a:solidFill>
                        <a:latin typeface="MS UI Gothic" panose="020B0600070205080204" pitchFamily="50" charset="-128"/>
                        <a:ea typeface="MS UI Gothic" panose="020B0600070205080204" pitchFamily="50" charset="-128"/>
                      </a:endParaRPr>
                    </a:p>
                    <a:p>
                      <a:r>
                        <a:rPr kumimoji="1" lang="ja-JP" altLang="en-US" sz="1400" dirty="0" smtClean="0">
                          <a:latin typeface="MS UI Gothic" panose="020B0600070205080204" pitchFamily="50" charset="-128"/>
                          <a:ea typeface="MS UI Gothic" panose="020B0600070205080204" pitchFamily="50" charset="-128"/>
                        </a:rPr>
                        <a:t>　　</a:t>
                      </a:r>
                      <a:r>
                        <a:rPr kumimoji="1" lang="en-US" altLang="ja-JP" sz="1400" dirty="0" smtClean="0">
                          <a:latin typeface="MS UI Gothic" panose="020B0600070205080204" pitchFamily="50" charset="-128"/>
                          <a:ea typeface="MS UI Gothic" panose="020B0600070205080204" pitchFamily="50" charset="-128"/>
                        </a:rPr>
                        <a:t>2009</a:t>
                      </a:r>
                      <a:r>
                        <a:rPr kumimoji="1" lang="ja-JP" altLang="en-US" sz="1400" dirty="0" smtClean="0">
                          <a:latin typeface="MS UI Gothic" panose="020B0600070205080204" pitchFamily="50" charset="-128"/>
                          <a:ea typeface="MS UI Gothic" panose="020B0600070205080204" pitchFamily="50" charset="-128"/>
                        </a:rPr>
                        <a:t>年度：国際児童文学館</a:t>
                      </a:r>
                      <a:endParaRPr kumimoji="1" lang="en-US" altLang="ja-JP" sz="1400" dirty="0" smtClean="0">
                        <a:latin typeface="MS UI Gothic" panose="020B0600070205080204" pitchFamily="50" charset="-128"/>
                        <a:ea typeface="MS UI Gothic" panose="020B0600070205080204" pitchFamily="50" charset="-128"/>
                      </a:endParaRPr>
                    </a:p>
                    <a:p>
                      <a:r>
                        <a:rPr kumimoji="1" lang="ja-JP" altLang="en-US" sz="1400" dirty="0" smtClean="0">
                          <a:latin typeface="MS UI Gothic" panose="020B0600070205080204" pitchFamily="50" charset="-128"/>
                          <a:ea typeface="MS UI Gothic" panose="020B0600070205080204" pitchFamily="50" charset="-128"/>
                        </a:rPr>
                        <a:t>　　</a:t>
                      </a:r>
                      <a:r>
                        <a:rPr kumimoji="1" lang="en-US" altLang="ja-JP" sz="1400" dirty="0" smtClean="0">
                          <a:latin typeface="MS UI Gothic" panose="020B0600070205080204" pitchFamily="50" charset="-128"/>
                          <a:ea typeface="MS UI Gothic" panose="020B0600070205080204" pitchFamily="50" charset="-128"/>
                        </a:rPr>
                        <a:t>2010</a:t>
                      </a:r>
                      <a:r>
                        <a:rPr kumimoji="1" lang="ja-JP" altLang="en-US" sz="1400" dirty="0" smtClean="0">
                          <a:latin typeface="MS UI Gothic" panose="020B0600070205080204" pitchFamily="50" charset="-128"/>
                          <a:ea typeface="MS UI Gothic" panose="020B0600070205080204" pitchFamily="50" charset="-128"/>
                        </a:rPr>
                        <a:t>年度：総合青少年野外活動ｾﾝﾀｰ、介護情報・研修ｾﾝﾀｰ、特許情報ｾﾝﾀｰ</a:t>
                      </a:r>
                      <a:endParaRPr kumimoji="1" lang="en-US" altLang="ja-JP" sz="1400" dirty="0" smtClean="0">
                        <a:latin typeface="MS UI Gothic" panose="020B0600070205080204" pitchFamily="50" charset="-128"/>
                        <a:ea typeface="MS UI Gothic" panose="020B0600070205080204" pitchFamily="50" charset="-128"/>
                      </a:endParaRPr>
                    </a:p>
                    <a:p>
                      <a:r>
                        <a:rPr kumimoji="1" lang="ja-JP" altLang="en-US" sz="1400" dirty="0" smtClean="0">
                          <a:latin typeface="MS UI Gothic" panose="020B0600070205080204" pitchFamily="50" charset="-128"/>
                          <a:ea typeface="MS UI Gothic" panose="020B0600070205080204" pitchFamily="50" charset="-128"/>
                        </a:rPr>
                        <a:t>　　</a:t>
                      </a:r>
                      <a:r>
                        <a:rPr kumimoji="1" lang="en-US" altLang="ja-JP" sz="1400" dirty="0" smtClean="0">
                          <a:latin typeface="MS UI Gothic" panose="020B0600070205080204" pitchFamily="50" charset="-128"/>
                          <a:ea typeface="MS UI Gothic" panose="020B0600070205080204" pitchFamily="50" charset="-128"/>
                        </a:rPr>
                        <a:t>2011</a:t>
                      </a:r>
                      <a:r>
                        <a:rPr kumimoji="1" lang="ja-JP" altLang="en-US" sz="1400" dirty="0" smtClean="0">
                          <a:latin typeface="MS UI Gothic" panose="020B0600070205080204" pitchFamily="50" charset="-128"/>
                          <a:ea typeface="MS UI Gothic" panose="020B0600070205080204" pitchFamily="50" charset="-128"/>
                        </a:rPr>
                        <a:t>年度：現代美術センター、府民牧場、箕面通勤寮、健康科学センター</a:t>
                      </a:r>
                      <a:endParaRPr kumimoji="1" lang="en-US" altLang="ja-JP" sz="1400" dirty="0" smtClean="0">
                        <a:latin typeface="MS UI Gothic" panose="020B0600070205080204" pitchFamily="50" charset="-128"/>
                        <a:ea typeface="MS UI Gothic" panose="020B0600070205080204" pitchFamily="50" charset="-128"/>
                      </a:endParaRPr>
                    </a:p>
                    <a:p>
                      <a:r>
                        <a:rPr kumimoji="1" lang="ja-JP" altLang="en-US" sz="1400" dirty="0" smtClean="0">
                          <a:latin typeface="MS UI Gothic" panose="020B0600070205080204" pitchFamily="50" charset="-128"/>
                          <a:ea typeface="MS UI Gothic" panose="020B0600070205080204" pitchFamily="50" charset="-128"/>
                        </a:rPr>
                        <a:t>　　</a:t>
                      </a:r>
                      <a:r>
                        <a:rPr kumimoji="1" lang="en-US" altLang="ja-JP" sz="1400" dirty="0" smtClean="0">
                          <a:latin typeface="MS UI Gothic" panose="020B0600070205080204" pitchFamily="50" charset="-128"/>
                          <a:ea typeface="MS UI Gothic" panose="020B0600070205080204" pitchFamily="50" charset="-128"/>
                        </a:rPr>
                        <a:t>2012</a:t>
                      </a:r>
                      <a:r>
                        <a:rPr kumimoji="1" lang="ja-JP" altLang="en-US" sz="1400" dirty="0" smtClean="0">
                          <a:latin typeface="MS UI Gothic" panose="020B0600070205080204" pitchFamily="50" charset="-128"/>
                          <a:ea typeface="MS UI Gothic" panose="020B0600070205080204" pitchFamily="50" charset="-128"/>
                        </a:rPr>
                        <a:t>年度：</a:t>
                      </a:r>
                      <a:r>
                        <a:rPr kumimoji="1" lang="ja-JP" altLang="en-US" sz="1400" dirty="0" smtClean="0">
                          <a:solidFill>
                            <a:schemeClr val="tx1"/>
                          </a:solidFill>
                          <a:latin typeface="MS UI Gothic" panose="020B0600070205080204" pitchFamily="50" charset="-128"/>
                          <a:ea typeface="MS UI Gothic" panose="020B0600070205080204" pitchFamily="50" charset="-128"/>
                        </a:rPr>
                        <a:t>守口高等職業技術専門校</a:t>
                      </a:r>
                      <a:endParaRPr kumimoji="1" lang="en-US" altLang="ja-JP" sz="1400" dirty="0" smtClean="0">
                        <a:solidFill>
                          <a:schemeClr val="tx1"/>
                        </a:solidFill>
                        <a:latin typeface="MS UI Gothic" panose="020B0600070205080204" pitchFamily="50" charset="-128"/>
                        <a:ea typeface="MS UI Gothic" panose="020B0600070205080204" pitchFamily="50" charset="-128"/>
                      </a:endParaRPr>
                    </a:p>
                    <a:p>
                      <a:r>
                        <a:rPr kumimoji="1" lang="ja-JP" altLang="en-US" sz="1400" dirty="0" smtClean="0">
                          <a:latin typeface="MS UI Gothic" panose="020B0600070205080204" pitchFamily="50" charset="-128"/>
                          <a:ea typeface="MS UI Gothic" panose="020B0600070205080204" pitchFamily="50" charset="-128"/>
                        </a:rPr>
                        <a:t>　　</a:t>
                      </a:r>
                      <a:r>
                        <a:rPr kumimoji="1" lang="en-US" altLang="ja-JP" sz="1400" dirty="0" smtClean="0">
                          <a:latin typeface="MS UI Gothic" panose="020B0600070205080204" pitchFamily="50" charset="-128"/>
                          <a:ea typeface="MS UI Gothic" panose="020B0600070205080204" pitchFamily="50" charset="-128"/>
                        </a:rPr>
                        <a:t>2013</a:t>
                      </a:r>
                      <a:r>
                        <a:rPr kumimoji="1" lang="ja-JP" altLang="en-US" sz="1400" dirty="0" smtClean="0">
                          <a:latin typeface="MS UI Gothic" panose="020B0600070205080204" pitchFamily="50" charset="-128"/>
                          <a:ea typeface="MS UI Gothic" panose="020B0600070205080204" pitchFamily="50" charset="-128"/>
                        </a:rPr>
                        <a:t>年度：女性自立支援センター（よしみ寮）</a:t>
                      </a:r>
                      <a:endParaRPr kumimoji="1" lang="en-US" altLang="ja-JP" sz="1400" dirty="0" smtClean="0">
                        <a:latin typeface="MS UI Gothic" panose="020B0600070205080204" pitchFamily="50" charset="-128"/>
                        <a:ea typeface="MS UI Gothic" panose="020B0600070205080204" pitchFamily="50" charset="-128"/>
                      </a:endParaRPr>
                    </a:p>
                    <a:p>
                      <a:endParaRPr kumimoji="1" lang="ja-JP" altLang="en-US" sz="1400" dirty="0" smtClean="0">
                        <a:latin typeface="MS UI Gothic" panose="020B0600070205080204" pitchFamily="50" charset="-128"/>
                        <a:ea typeface="MS UI Gothic" panose="020B0600070205080204" pitchFamily="50" charset="-128"/>
                      </a:endParaRPr>
                    </a:p>
                    <a:p>
                      <a:r>
                        <a:rPr kumimoji="1" lang="ja-JP" altLang="en-US" sz="1400" dirty="0" smtClean="0">
                          <a:latin typeface="MS UI Gothic" panose="020B0600070205080204" pitchFamily="50" charset="-128"/>
                          <a:ea typeface="MS UI Gothic" panose="020B0600070205080204" pitchFamily="50" charset="-128"/>
                        </a:rPr>
                        <a:t>○民営化等　</a:t>
                      </a:r>
                      <a:r>
                        <a:rPr kumimoji="1" lang="en-US" altLang="ja-JP" sz="1400" dirty="0" smtClean="0">
                          <a:latin typeface="MS UI Gothic" panose="020B0600070205080204" pitchFamily="50" charset="-128"/>
                          <a:ea typeface="MS UI Gothic" panose="020B0600070205080204" pitchFamily="50" charset="-128"/>
                        </a:rPr>
                        <a:t>4</a:t>
                      </a:r>
                      <a:r>
                        <a:rPr kumimoji="1" lang="ja-JP" altLang="en-US" sz="1400" dirty="0" smtClean="0">
                          <a:latin typeface="MS UI Gothic" panose="020B0600070205080204" pitchFamily="50" charset="-128"/>
                          <a:ea typeface="MS UI Gothic" panose="020B0600070205080204" pitchFamily="50" charset="-128"/>
                        </a:rPr>
                        <a:t>施設</a:t>
                      </a:r>
                    </a:p>
                    <a:p>
                      <a:r>
                        <a:rPr kumimoji="1" lang="ja-JP" altLang="en-US" sz="1200" dirty="0" smtClean="0">
                          <a:latin typeface="MS UI Gothic" panose="020B0600070205080204" pitchFamily="50" charset="-128"/>
                          <a:ea typeface="MS UI Gothic" panose="020B0600070205080204" pitchFamily="50" charset="-128"/>
                        </a:rPr>
                        <a:t>　　 </a:t>
                      </a:r>
                      <a:r>
                        <a:rPr kumimoji="1" lang="en-US" altLang="ja-JP" sz="1400" dirty="0" smtClean="0">
                          <a:latin typeface="MS UI Gothic" panose="020B0600070205080204" pitchFamily="50" charset="-128"/>
                          <a:ea typeface="MS UI Gothic" panose="020B0600070205080204" pitchFamily="50" charset="-128"/>
                        </a:rPr>
                        <a:t>2010</a:t>
                      </a:r>
                      <a:r>
                        <a:rPr kumimoji="1" lang="ja-JP" altLang="en-US" sz="1400" dirty="0" smtClean="0">
                          <a:latin typeface="MS UI Gothic" panose="020B0600070205080204" pitchFamily="50" charset="-128"/>
                          <a:ea typeface="MS UI Gothic" panose="020B0600070205080204" pitchFamily="50" charset="-128"/>
                        </a:rPr>
                        <a:t>年度：泉北考古資料館</a:t>
                      </a:r>
                      <a:endParaRPr kumimoji="1" lang="en-US" altLang="ja-JP" sz="1400" dirty="0" smtClean="0">
                        <a:latin typeface="MS UI Gothic" panose="020B0600070205080204" pitchFamily="50" charset="-128"/>
                        <a:ea typeface="MS UI Gothic" panose="020B0600070205080204" pitchFamily="50" charset="-128"/>
                      </a:endParaRPr>
                    </a:p>
                    <a:p>
                      <a:r>
                        <a:rPr kumimoji="1" lang="ja-JP" altLang="en-US" sz="1400" dirty="0" smtClean="0">
                          <a:latin typeface="MS UI Gothic" panose="020B0600070205080204" pitchFamily="50" charset="-128"/>
                          <a:ea typeface="MS UI Gothic" panose="020B0600070205080204" pitchFamily="50" charset="-128"/>
                        </a:rPr>
                        <a:t>　　</a:t>
                      </a:r>
                      <a:r>
                        <a:rPr kumimoji="1" lang="en-US" altLang="ja-JP" sz="1400" dirty="0" smtClean="0">
                          <a:latin typeface="MS UI Gothic" panose="020B0600070205080204" pitchFamily="50" charset="-128"/>
                          <a:ea typeface="MS UI Gothic" panose="020B0600070205080204" pitchFamily="50" charset="-128"/>
                        </a:rPr>
                        <a:t>2011</a:t>
                      </a:r>
                      <a:r>
                        <a:rPr kumimoji="1" lang="ja-JP" altLang="en-US" sz="1400" dirty="0" smtClean="0">
                          <a:latin typeface="MS UI Gothic" panose="020B0600070205080204" pitchFamily="50" charset="-128"/>
                          <a:ea typeface="MS UI Gothic" panose="020B0600070205080204" pitchFamily="50" charset="-128"/>
                        </a:rPr>
                        <a:t>年度：羽衣青少年センター</a:t>
                      </a:r>
                      <a:endParaRPr kumimoji="1" lang="en-US" altLang="ja-JP" sz="1400" dirty="0" smtClean="0">
                        <a:latin typeface="MS UI Gothic" panose="020B0600070205080204" pitchFamily="50" charset="-128"/>
                        <a:ea typeface="MS UI Gothic" panose="020B0600070205080204" pitchFamily="50" charset="-128"/>
                      </a:endParaRPr>
                    </a:p>
                    <a:p>
                      <a:r>
                        <a:rPr kumimoji="1" lang="ja-JP" altLang="en-US" sz="1400" dirty="0" smtClean="0">
                          <a:latin typeface="MS UI Gothic" panose="020B0600070205080204" pitchFamily="50" charset="-128"/>
                          <a:ea typeface="MS UI Gothic" panose="020B0600070205080204" pitchFamily="50" charset="-128"/>
                        </a:rPr>
                        <a:t>　　</a:t>
                      </a:r>
                      <a:r>
                        <a:rPr kumimoji="1" lang="en-US" altLang="ja-JP" sz="1400" dirty="0" smtClean="0">
                          <a:latin typeface="MS UI Gothic" panose="020B0600070205080204" pitchFamily="50" charset="-128"/>
                          <a:ea typeface="MS UI Gothic" panose="020B0600070205080204" pitchFamily="50" charset="-128"/>
                        </a:rPr>
                        <a:t>2012</a:t>
                      </a:r>
                      <a:r>
                        <a:rPr kumimoji="1" lang="ja-JP" altLang="en-US" sz="1400" dirty="0" smtClean="0">
                          <a:latin typeface="MS UI Gothic" panose="020B0600070205080204" pitchFamily="50" charset="-128"/>
                          <a:ea typeface="MS UI Gothic" panose="020B0600070205080204" pitchFamily="50" charset="-128"/>
                        </a:rPr>
                        <a:t>年度：ｲﾝﾀｰﾈｯﾄﾃﾞｰﾀｾﾝﾀｰ</a:t>
                      </a:r>
                      <a:endParaRPr kumimoji="1" lang="en-US" altLang="ja-JP" sz="1400" dirty="0" smtClean="0">
                        <a:latin typeface="MS UI Gothic" panose="020B0600070205080204" pitchFamily="50" charset="-128"/>
                        <a:ea typeface="MS UI Gothic" panose="020B0600070205080204" pitchFamily="50" charset="-128"/>
                      </a:endParaRPr>
                    </a:p>
                    <a:p>
                      <a:r>
                        <a:rPr kumimoji="1" lang="ja-JP" altLang="en-US" sz="1400" dirty="0" smtClean="0">
                          <a:latin typeface="MS UI Gothic" panose="020B0600070205080204" pitchFamily="50" charset="-128"/>
                          <a:ea typeface="MS UI Gothic" panose="020B0600070205080204" pitchFamily="50" charset="-128"/>
                        </a:rPr>
                        <a:t>　　</a:t>
                      </a:r>
                      <a:r>
                        <a:rPr kumimoji="1" lang="en-US" altLang="ja-JP" sz="1400" dirty="0" smtClean="0">
                          <a:latin typeface="MS UI Gothic" panose="020B0600070205080204" pitchFamily="50" charset="-128"/>
                          <a:ea typeface="MS UI Gothic" panose="020B0600070205080204" pitchFamily="50" charset="-128"/>
                        </a:rPr>
                        <a:t>2013</a:t>
                      </a:r>
                      <a:r>
                        <a:rPr kumimoji="1" lang="ja-JP" altLang="en-US" sz="1400" dirty="0" smtClean="0">
                          <a:latin typeface="MS UI Gothic" panose="020B0600070205080204" pitchFamily="50" charset="-128"/>
                          <a:ea typeface="MS UI Gothic" panose="020B0600070205080204" pitchFamily="50" charset="-128"/>
                        </a:rPr>
                        <a:t>年度：泉州救命救急センター</a:t>
                      </a:r>
                    </a:p>
                  </a:txBody>
                  <a:tcPr/>
                </a:tc>
                <a:extLst>
                  <a:ext uri="{0D108BD9-81ED-4DB2-BD59-A6C34878D82A}">
                    <a16:rowId xmlns:a16="http://schemas.microsoft.com/office/drawing/2014/main" val="10002"/>
                  </a:ext>
                </a:extLst>
              </a:tr>
            </a:tbl>
          </a:graphicData>
        </a:graphic>
      </p:graphicFrame>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65</a:t>
            </a:fld>
            <a:endParaRPr kumimoji="1" lang="ja-JP" altLang="en-US" dirty="0"/>
          </a:p>
        </p:txBody>
      </p:sp>
      <p:sp>
        <p:nvSpPr>
          <p:cNvPr id="7" name="テキスト ボックス 6"/>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８．（１８）</a:t>
            </a:r>
            <a:endParaRPr lang="en-US" altLang="ja-JP" sz="1600" u="sng" dirty="0" smtClean="0"/>
          </a:p>
        </p:txBody>
      </p:sp>
      <p:sp>
        <p:nvSpPr>
          <p:cNvPr id="11" name="正方形/長方形 10"/>
          <p:cNvSpPr/>
          <p:nvPr/>
        </p:nvSpPr>
        <p:spPr>
          <a:xfrm>
            <a:off x="611560" y="1227124"/>
            <a:ext cx="972570" cy="76534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0" rtlCol="0" anchor="ctr"/>
          <a:lstStyle/>
          <a:p>
            <a:pPr algn="ctr"/>
            <a:r>
              <a:rPr lang="ja-JP" altLang="en-US" sz="1200" dirty="0" smtClean="0">
                <a:solidFill>
                  <a:schemeClr val="tx1"/>
                </a:solidFill>
              </a:rPr>
              <a:t>▲</a:t>
            </a:r>
            <a:endParaRPr lang="en-US" altLang="ja-JP" sz="1200" dirty="0" smtClean="0">
              <a:solidFill>
                <a:schemeClr val="tx1"/>
              </a:solidFill>
            </a:endParaRPr>
          </a:p>
          <a:p>
            <a:pPr algn="ctr"/>
            <a:r>
              <a:rPr lang="en-US" altLang="ja-JP" sz="1200" dirty="0" smtClean="0">
                <a:solidFill>
                  <a:schemeClr val="tx1"/>
                </a:solidFill>
              </a:rPr>
              <a:t>199</a:t>
            </a:r>
            <a:r>
              <a:rPr kumimoji="1" lang="en-US" altLang="ja-JP" sz="1200" dirty="0" smtClean="0">
                <a:solidFill>
                  <a:schemeClr val="tx1"/>
                </a:solidFill>
              </a:rPr>
              <a:t>8</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a:t>
            </a:r>
            <a:endParaRPr kumimoji="1" lang="en-US" altLang="ja-JP" sz="1200" dirty="0" smtClean="0">
              <a:solidFill>
                <a:schemeClr val="tx1"/>
              </a:solidFill>
            </a:endParaRPr>
          </a:p>
          <a:p>
            <a:pPr algn="ctr"/>
            <a:r>
              <a:rPr lang="en-US" altLang="ja-JP" sz="1600" dirty="0" smtClean="0">
                <a:solidFill>
                  <a:schemeClr val="tx1"/>
                </a:solidFill>
              </a:rPr>
              <a:t>119</a:t>
            </a:r>
            <a:r>
              <a:rPr lang="ja-JP" altLang="en-US" sz="1600" dirty="0" smtClean="0">
                <a:solidFill>
                  <a:schemeClr val="tx1"/>
                </a:solidFill>
              </a:rPr>
              <a:t>施設</a:t>
            </a:r>
            <a:endParaRPr kumimoji="1" lang="en-US" altLang="ja-JP" sz="1600" dirty="0" smtClean="0">
              <a:solidFill>
                <a:schemeClr val="tx1"/>
              </a:solidFill>
            </a:endParaRPr>
          </a:p>
        </p:txBody>
      </p:sp>
      <p:sp>
        <p:nvSpPr>
          <p:cNvPr id="19" name="正方形/長方形 18"/>
          <p:cNvSpPr/>
          <p:nvPr/>
        </p:nvSpPr>
        <p:spPr>
          <a:xfrm>
            <a:off x="1907704" y="1223494"/>
            <a:ext cx="972570" cy="76534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0" rtlCol="0" anchor="ctr"/>
          <a:lstStyle/>
          <a:p>
            <a:pPr algn="ctr"/>
            <a:r>
              <a:rPr lang="ja-JP" altLang="en-US" sz="1200" dirty="0" smtClean="0">
                <a:solidFill>
                  <a:schemeClr val="tx1"/>
                </a:solidFill>
              </a:rPr>
              <a:t>▲</a:t>
            </a:r>
            <a:endParaRPr lang="en-US" altLang="ja-JP" sz="1200" dirty="0" smtClean="0">
              <a:solidFill>
                <a:schemeClr val="tx1"/>
              </a:solidFill>
            </a:endParaRPr>
          </a:p>
          <a:p>
            <a:pPr algn="ctr"/>
            <a:r>
              <a:rPr lang="en-US" altLang="ja-JP" sz="1200" dirty="0" smtClean="0">
                <a:solidFill>
                  <a:schemeClr val="tx1"/>
                </a:solidFill>
              </a:rPr>
              <a:t>2008</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a:t>
            </a:r>
            <a:endParaRPr kumimoji="1" lang="en-US" altLang="ja-JP" sz="1200" dirty="0" smtClean="0">
              <a:solidFill>
                <a:schemeClr val="tx1"/>
              </a:solidFill>
            </a:endParaRPr>
          </a:p>
          <a:p>
            <a:pPr algn="ctr"/>
            <a:r>
              <a:rPr lang="en-US" altLang="ja-JP" sz="1600" dirty="0">
                <a:solidFill>
                  <a:schemeClr val="tx1"/>
                </a:solidFill>
              </a:rPr>
              <a:t>82</a:t>
            </a:r>
            <a:r>
              <a:rPr lang="ja-JP" altLang="en-US" sz="1600" dirty="0" smtClean="0">
                <a:solidFill>
                  <a:schemeClr val="tx1"/>
                </a:solidFill>
              </a:rPr>
              <a:t>施設</a:t>
            </a:r>
            <a:endParaRPr kumimoji="1" lang="en-US" altLang="ja-JP" sz="1600" dirty="0" smtClean="0">
              <a:solidFill>
                <a:schemeClr val="tx1"/>
              </a:solidFill>
            </a:endParaRPr>
          </a:p>
        </p:txBody>
      </p:sp>
      <p:sp>
        <p:nvSpPr>
          <p:cNvPr id="20" name="正方形/長方形 19"/>
          <p:cNvSpPr/>
          <p:nvPr/>
        </p:nvSpPr>
        <p:spPr>
          <a:xfrm>
            <a:off x="6372200" y="1229258"/>
            <a:ext cx="972570" cy="76534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0" rtlCol="0" anchor="ctr"/>
          <a:lstStyle/>
          <a:p>
            <a:pPr algn="ctr"/>
            <a:r>
              <a:rPr lang="ja-JP" altLang="en-US" sz="1200" dirty="0" smtClean="0">
                <a:solidFill>
                  <a:schemeClr val="tx1"/>
                </a:solidFill>
              </a:rPr>
              <a:t>▲</a:t>
            </a:r>
            <a:endParaRPr lang="en-US" altLang="ja-JP" sz="1200" dirty="0" smtClean="0">
              <a:solidFill>
                <a:schemeClr val="tx1"/>
              </a:solidFill>
            </a:endParaRPr>
          </a:p>
          <a:p>
            <a:pPr algn="ctr"/>
            <a:r>
              <a:rPr lang="en-US" altLang="ja-JP" sz="1200" dirty="0" smtClean="0">
                <a:solidFill>
                  <a:schemeClr val="tx1"/>
                </a:solidFill>
              </a:rPr>
              <a:t>2013</a:t>
            </a:r>
            <a:r>
              <a:rPr kumimoji="1" lang="ja-JP" altLang="en-US" sz="1200" dirty="0" smtClean="0">
                <a:solidFill>
                  <a:schemeClr val="tx1"/>
                </a:solidFill>
              </a:rPr>
              <a:t>年</a:t>
            </a:r>
            <a:r>
              <a:rPr kumimoji="1" lang="en-US" altLang="ja-JP" sz="1200" dirty="0" smtClean="0">
                <a:solidFill>
                  <a:schemeClr val="tx1"/>
                </a:solidFill>
              </a:rPr>
              <a:t>4</a:t>
            </a:r>
            <a:r>
              <a:rPr kumimoji="1" lang="ja-JP" altLang="en-US" sz="1200" dirty="0" smtClean="0">
                <a:solidFill>
                  <a:schemeClr val="tx1"/>
                </a:solidFill>
              </a:rPr>
              <a:t>月</a:t>
            </a:r>
            <a:endParaRPr kumimoji="1" lang="en-US" altLang="ja-JP" sz="1200" dirty="0" smtClean="0">
              <a:solidFill>
                <a:schemeClr val="tx1"/>
              </a:solidFill>
            </a:endParaRPr>
          </a:p>
          <a:p>
            <a:pPr algn="ctr"/>
            <a:r>
              <a:rPr lang="en-US" altLang="ja-JP" sz="1600" dirty="0" smtClean="0">
                <a:solidFill>
                  <a:schemeClr val="tx1"/>
                </a:solidFill>
              </a:rPr>
              <a:t>72</a:t>
            </a:r>
            <a:r>
              <a:rPr lang="ja-JP" altLang="en-US" sz="1600" dirty="0" smtClean="0">
                <a:solidFill>
                  <a:schemeClr val="tx1"/>
                </a:solidFill>
              </a:rPr>
              <a:t>施設</a:t>
            </a:r>
            <a:endParaRPr kumimoji="1" lang="en-US" altLang="ja-JP" sz="1600" dirty="0" smtClean="0">
              <a:solidFill>
                <a:schemeClr val="tx1"/>
              </a:solidFill>
            </a:endParaRPr>
          </a:p>
        </p:txBody>
      </p:sp>
      <p:sp>
        <p:nvSpPr>
          <p:cNvPr id="21" name="テキスト ボックス 20"/>
          <p:cNvSpPr txBox="1"/>
          <p:nvPr/>
        </p:nvSpPr>
        <p:spPr>
          <a:xfrm>
            <a:off x="207594" y="492399"/>
            <a:ext cx="7704856" cy="338554"/>
          </a:xfrm>
          <a:prstGeom prst="rect">
            <a:avLst/>
          </a:prstGeom>
          <a:noFill/>
        </p:spPr>
        <p:txBody>
          <a:bodyPr wrap="square" rtlCol="0">
            <a:spAutoFit/>
          </a:bodyPr>
          <a:lstStyle/>
          <a:p>
            <a:r>
              <a:rPr lang="ja-JP" altLang="en-US" sz="1600" dirty="0" smtClean="0"/>
              <a:t>■府が保有する公の施設の数</a:t>
            </a:r>
            <a:endParaRPr kumimoji="1" lang="ja-JP" altLang="en-US" sz="1600" dirty="0"/>
          </a:p>
        </p:txBody>
      </p:sp>
      <p:sp>
        <p:nvSpPr>
          <p:cNvPr id="23" name="テキスト ボックス 22"/>
          <p:cNvSpPr txBox="1"/>
          <p:nvPr/>
        </p:nvSpPr>
        <p:spPr>
          <a:xfrm>
            <a:off x="243323" y="2132856"/>
            <a:ext cx="7704856" cy="338554"/>
          </a:xfrm>
          <a:prstGeom prst="rect">
            <a:avLst/>
          </a:prstGeom>
          <a:noFill/>
        </p:spPr>
        <p:txBody>
          <a:bodyPr wrap="square" rtlCol="0">
            <a:spAutoFit/>
          </a:bodyPr>
          <a:lstStyle/>
          <a:p>
            <a:r>
              <a:rPr lang="ja-JP" altLang="en-US" sz="1600" dirty="0" smtClean="0"/>
              <a:t>■公の施設の廃止・民営化の実績</a:t>
            </a:r>
            <a:endParaRPr kumimoji="1" lang="ja-JP" altLang="en-US" sz="1600" dirty="0"/>
          </a:p>
        </p:txBody>
      </p:sp>
      <p:graphicFrame>
        <p:nvGraphicFramePr>
          <p:cNvPr id="17" name="表 16"/>
          <p:cNvGraphicFramePr>
            <a:graphicFrameLocks noGrp="1"/>
          </p:cNvGraphicFramePr>
          <p:nvPr>
            <p:extLst>
              <p:ext uri="{D42A27DB-BD31-4B8C-83A1-F6EECF244321}">
                <p14:modId xmlns:p14="http://schemas.microsoft.com/office/powerpoint/2010/main" val="3714752811"/>
              </p:ext>
            </p:extLst>
          </p:nvPr>
        </p:nvGraphicFramePr>
        <p:xfrm>
          <a:off x="504459" y="878514"/>
          <a:ext cx="8082641" cy="254614"/>
        </p:xfrm>
        <a:graphic>
          <a:graphicData uri="http://schemas.openxmlformats.org/drawingml/2006/table">
            <a:tbl>
              <a:tblPr firstRow="1" bandRow="1">
                <a:tableStyleId>{7DF18680-E054-41AD-8BC1-D1AEF772440D}</a:tableStyleId>
              </a:tblPr>
              <a:tblGrid>
                <a:gridCol w="1547261">
                  <a:extLst>
                    <a:ext uri="{9D8B030D-6E8A-4147-A177-3AD203B41FA5}">
                      <a16:colId xmlns:a16="http://schemas.microsoft.com/office/drawing/2014/main" val="20000"/>
                    </a:ext>
                  </a:extLst>
                </a:gridCol>
                <a:gridCol w="912253">
                  <a:extLst>
                    <a:ext uri="{9D8B030D-6E8A-4147-A177-3AD203B41FA5}">
                      <a16:colId xmlns:a16="http://schemas.microsoft.com/office/drawing/2014/main" val="20001"/>
                    </a:ext>
                  </a:extLst>
                </a:gridCol>
                <a:gridCol w="912253">
                  <a:extLst>
                    <a:ext uri="{9D8B030D-6E8A-4147-A177-3AD203B41FA5}">
                      <a16:colId xmlns:a16="http://schemas.microsoft.com/office/drawing/2014/main" val="20002"/>
                    </a:ext>
                  </a:extLst>
                </a:gridCol>
                <a:gridCol w="912253">
                  <a:extLst>
                    <a:ext uri="{9D8B030D-6E8A-4147-A177-3AD203B41FA5}">
                      <a16:colId xmlns:a16="http://schemas.microsoft.com/office/drawing/2014/main" val="20003"/>
                    </a:ext>
                  </a:extLst>
                </a:gridCol>
                <a:gridCol w="912253">
                  <a:extLst>
                    <a:ext uri="{9D8B030D-6E8A-4147-A177-3AD203B41FA5}">
                      <a16:colId xmlns:a16="http://schemas.microsoft.com/office/drawing/2014/main" val="20004"/>
                    </a:ext>
                  </a:extLst>
                </a:gridCol>
                <a:gridCol w="912253">
                  <a:extLst>
                    <a:ext uri="{9D8B030D-6E8A-4147-A177-3AD203B41FA5}">
                      <a16:colId xmlns:a16="http://schemas.microsoft.com/office/drawing/2014/main" val="20005"/>
                    </a:ext>
                  </a:extLst>
                </a:gridCol>
                <a:gridCol w="912253">
                  <a:extLst>
                    <a:ext uri="{9D8B030D-6E8A-4147-A177-3AD203B41FA5}">
                      <a16:colId xmlns:a16="http://schemas.microsoft.com/office/drawing/2014/main" val="20006"/>
                    </a:ext>
                  </a:extLst>
                </a:gridCol>
                <a:gridCol w="1061862">
                  <a:extLst>
                    <a:ext uri="{9D8B030D-6E8A-4147-A177-3AD203B41FA5}">
                      <a16:colId xmlns:a16="http://schemas.microsoft.com/office/drawing/2014/main" val="20007"/>
                    </a:ext>
                  </a:extLst>
                </a:gridCol>
              </a:tblGrid>
              <a:tr h="254614">
                <a:tc>
                  <a:txBody>
                    <a:bodyPr/>
                    <a:lstStyle/>
                    <a:p>
                      <a:endParaRPr kumimoji="1" lang="ja-JP" altLang="en-US" sz="1050" dirty="0"/>
                    </a:p>
                  </a:txBody>
                  <a:tcPr/>
                </a:tc>
                <a:tc>
                  <a:txBody>
                    <a:bodyPr/>
                    <a:lstStyle/>
                    <a:p>
                      <a:r>
                        <a:rPr kumimoji="1" lang="en-US" altLang="ja-JP" sz="1050" dirty="0" smtClean="0"/>
                        <a:t>2008</a:t>
                      </a:r>
                      <a:r>
                        <a:rPr kumimoji="1" lang="ja-JP" altLang="en-US" sz="1050" dirty="0" smtClean="0"/>
                        <a:t>年</a:t>
                      </a:r>
                      <a:endParaRPr kumimoji="1" lang="ja-JP" altLang="en-US" sz="1050" dirty="0"/>
                    </a:p>
                  </a:txBody>
                  <a:tcPr/>
                </a:tc>
                <a:tc>
                  <a:txBody>
                    <a:bodyPr/>
                    <a:lstStyle/>
                    <a:p>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tc>
                  <a:txBody>
                    <a:bodyPr/>
                    <a:lstStyle/>
                    <a:p>
                      <a:r>
                        <a:rPr kumimoji="1" lang="en-US" altLang="ja-JP" sz="1050" dirty="0" smtClean="0"/>
                        <a:t>2014</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35952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6522" y="1988840"/>
            <a:ext cx="7772400" cy="3456384"/>
          </a:xfrm>
        </p:spPr>
        <p:txBody>
          <a:bodyPr>
            <a:normAutofit/>
          </a:bodyPr>
          <a:lstStyle/>
          <a:p>
            <a:pPr marL="355600" indent="-355600"/>
            <a:r>
              <a:rPr lang="en-US" altLang="ja-JP" dirty="0" smtClean="0"/>
              <a:t>Ⅲ</a:t>
            </a:r>
            <a:r>
              <a:rPr lang="ja-JP" altLang="en-US" dirty="0" smtClean="0"/>
              <a:t>　経営形態の見直し</a:t>
            </a:r>
            <a:r>
              <a:rPr lang="en-US" altLang="ja-JP" dirty="0" smtClean="0"/>
              <a:t/>
            </a:r>
            <a:br>
              <a:rPr lang="en-US" altLang="ja-JP" dirty="0" smtClean="0"/>
            </a:br>
            <a:r>
              <a:rPr lang="en-US" altLang="ja-JP" dirty="0" smtClean="0"/>
              <a:t/>
            </a:r>
            <a:br>
              <a:rPr lang="en-US" altLang="ja-JP" dirty="0" smtClean="0"/>
            </a:br>
            <a:r>
              <a:rPr lang="ja-JP" altLang="en-US" sz="3200" dirty="0" smtClean="0"/>
              <a:t>（１）独立行政法人化</a:t>
            </a:r>
            <a:r>
              <a:rPr lang="en-US" altLang="ja-JP" sz="3200" dirty="0" smtClean="0"/>
              <a:t/>
            </a:r>
            <a:br>
              <a:rPr lang="en-US" altLang="ja-JP" sz="3200" dirty="0" smtClean="0"/>
            </a:br>
            <a:r>
              <a:rPr lang="ja-JP" altLang="en-US" sz="3200" dirty="0" smtClean="0"/>
              <a:t>（２）水道事業の見直し</a:t>
            </a:r>
            <a:endParaRPr kumimoji="1" lang="ja-JP" altLang="en-US" sz="3200" dirty="0"/>
          </a:p>
        </p:txBody>
      </p:sp>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66</a:t>
            </a:fld>
            <a:endParaRPr kumimoji="1" lang="ja-JP" altLang="en-US" dirty="0"/>
          </a:p>
        </p:txBody>
      </p:sp>
    </p:spTree>
    <p:extLst>
      <p:ext uri="{BB962C8B-B14F-4D97-AF65-F5344CB8AC3E}">
        <p14:creationId xmlns:p14="http://schemas.microsoft.com/office/powerpoint/2010/main" val="1911378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67</a:t>
            </a:fld>
            <a:endParaRPr kumimoji="1" lang="ja-JP" altLang="en-US" dirty="0"/>
          </a:p>
        </p:txBody>
      </p:sp>
      <p:sp>
        <p:nvSpPr>
          <p:cNvPr id="7" name="テキスト ボックス 6"/>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９．（１９）</a:t>
            </a:r>
            <a:endParaRPr lang="en-US" altLang="ja-JP" sz="1600" u="sng" dirty="0" smtClean="0"/>
          </a:p>
        </p:txBody>
      </p:sp>
      <p:sp>
        <p:nvSpPr>
          <p:cNvPr id="8" name="テキスト ボックス 7"/>
          <p:cNvSpPr txBox="1"/>
          <p:nvPr/>
        </p:nvSpPr>
        <p:spPr>
          <a:xfrm>
            <a:off x="-14684" y="0"/>
            <a:ext cx="746700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Ⅲ</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（１）独立行政法人化</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525308235"/>
              </p:ext>
            </p:extLst>
          </p:nvPr>
        </p:nvGraphicFramePr>
        <p:xfrm>
          <a:off x="251520" y="476672"/>
          <a:ext cx="8712968" cy="259588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indent="0"/>
                      <a:r>
                        <a:rPr kumimoji="1" lang="ja-JP" altLang="en-US" sz="1400" dirty="0" smtClean="0"/>
                        <a:t>　大阪府の財政事情が逼迫する一方、厳しい経営環境に直面する中小企業への技術支援や環境農林水産業に関する調査・試験研究等の要請に応えていく必要がある。</a:t>
                      </a:r>
                    </a:p>
                    <a:p>
                      <a:endParaRPr kumimoji="1" lang="ja-JP" altLang="en-US" sz="1400"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　府の予算や人事制度など行政組織の制約を受けることなく、自らの権限と責任で予算執行や人事制度を弾力的に運用し、自律的・自主的にマネジメントを行うことを可能とすることにより、効果的・効率的な行政サービスを提供する。</a:t>
                      </a:r>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①大阪府立産業技術総合研究所、②大阪府立</a:t>
                      </a:r>
                      <a:r>
                        <a:rPr kumimoji="1" lang="ja-JP" altLang="en-US" sz="1400" dirty="0" smtClean="0"/>
                        <a:t>環境農林水産研究所を地方独立行政法人化する。</a:t>
                      </a:r>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　公設試験研究機関としての機能の充実・強化。</a:t>
                      </a:r>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2897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368965"/>
            <a:ext cx="4968552" cy="338554"/>
          </a:xfrm>
          <a:prstGeom prst="rect">
            <a:avLst/>
          </a:prstGeom>
          <a:noFill/>
        </p:spPr>
        <p:txBody>
          <a:bodyPr wrap="square" rtlCol="0">
            <a:spAutoFit/>
          </a:bodyPr>
          <a:lstStyle/>
          <a:p>
            <a:r>
              <a:rPr kumimoji="1" lang="ja-JP" altLang="en-US" sz="1600" dirty="0" smtClean="0"/>
              <a:t>■地方</a:t>
            </a:r>
            <a:r>
              <a:rPr lang="ja-JP" altLang="en-US" sz="1600" dirty="0" smtClean="0"/>
              <a:t>独立行政法人の設立状況（他都市との比較）</a:t>
            </a:r>
            <a:endParaRPr kumimoji="1" lang="en-US" altLang="ja-JP" sz="1600" dirty="0" smtClean="0"/>
          </a:p>
        </p:txBody>
      </p:sp>
      <p:graphicFrame>
        <p:nvGraphicFramePr>
          <p:cNvPr id="3" name="表 2"/>
          <p:cNvGraphicFramePr>
            <a:graphicFrameLocks noGrp="1"/>
          </p:cNvGraphicFramePr>
          <p:nvPr>
            <p:extLst>
              <p:ext uri="{D42A27DB-BD31-4B8C-83A1-F6EECF244321}">
                <p14:modId xmlns:p14="http://schemas.microsoft.com/office/powerpoint/2010/main" val="2894794934"/>
              </p:ext>
            </p:extLst>
          </p:nvPr>
        </p:nvGraphicFramePr>
        <p:xfrm>
          <a:off x="179511" y="857066"/>
          <a:ext cx="8784976" cy="5626883"/>
        </p:xfrm>
        <a:graphic>
          <a:graphicData uri="http://schemas.openxmlformats.org/drawingml/2006/table">
            <a:tbl>
              <a:tblPr firstRow="1" bandRow="1">
                <a:tableStyleId>{5C22544A-7EE6-4342-B048-85BDC9FD1C3A}</a:tableStyleId>
              </a:tblPr>
              <a:tblGrid>
                <a:gridCol w="1265632">
                  <a:extLst>
                    <a:ext uri="{9D8B030D-6E8A-4147-A177-3AD203B41FA5}">
                      <a16:colId xmlns:a16="http://schemas.microsoft.com/office/drawing/2014/main" val="20000"/>
                    </a:ext>
                  </a:extLst>
                </a:gridCol>
                <a:gridCol w="2456815">
                  <a:extLst>
                    <a:ext uri="{9D8B030D-6E8A-4147-A177-3AD203B41FA5}">
                      <a16:colId xmlns:a16="http://schemas.microsoft.com/office/drawing/2014/main" val="20001"/>
                    </a:ext>
                  </a:extLst>
                </a:gridCol>
                <a:gridCol w="2531264">
                  <a:extLst>
                    <a:ext uri="{9D8B030D-6E8A-4147-A177-3AD203B41FA5}">
                      <a16:colId xmlns:a16="http://schemas.microsoft.com/office/drawing/2014/main" val="20002"/>
                    </a:ext>
                  </a:extLst>
                </a:gridCol>
                <a:gridCol w="2531265">
                  <a:extLst>
                    <a:ext uri="{9D8B030D-6E8A-4147-A177-3AD203B41FA5}">
                      <a16:colId xmlns:a16="http://schemas.microsoft.com/office/drawing/2014/main" val="20003"/>
                    </a:ext>
                  </a:extLst>
                </a:gridCol>
              </a:tblGrid>
              <a:tr h="435781">
                <a:tc>
                  <a:txBody>
                    <a:bodyPr/>
                    <a:lstStyle/>
                    <a:p>
                      <a:pPr algn="ctr"/>
                      <a:endParaRPr kumimoji="1" lang="ja-JP" altLang="en-US" dirty="0">
                        <a:solidFill>
                          <a:schemeClr val="tx1"/>
                        </a:solidFill>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r>
                        <a:rPr kumimoji="1" lang="ja-JP" altLang="en-US" dirty="0" smtClean="0">
                          <a:solidFill>
                            <a:schemeClr val="tx1"/>
                          </a:solidFill>
                        </a:rPr>
                        <a:t>東京都</a:t>
                      </a:r>
                      <a:endParaRPr kumimoji="1" lang="ja-JP" altLang="en-US" dirty="0">
                        <a:solidFill>
                          <a:schemeClr val="tx1"/>
                        </a:solidFill>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r>
                        <a:rPr kumimoji="1" lang="ja-JP" altLang="en-US" dirty="0" smtClean="0">
                          <a:solidFill>
                            <a:schemeClr val="tx1"/>
                          </a:solidFill>
                        </a:rPr>
                        <a:t>愛知県</a:t>
                      </a:r>
                      <a:endParaRPr kumimoji="1" lang="ja-JP" altLang="en-US" dirty="0">
                        <a:solidFill>
                          <a:schemeClr val="tx1"/>
                        </a:solidFill>
                      </a:endParaRPr>
                    </a:p>
                  </a:txBody>
                  <a:tcPr>
                    <a:lnL w="12700" cap="flat" cmpd="sng" algn="ctr">
                      <a:solidFill>
                        <a:srgbClr val="0070C0"/>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r>
                        <a:rPr kumimoji="1" lang="ja-JP" altLang="en-US" dirty="0" smtClean="0">
                          <a:solidFill>
                            <a:schemeClr val="tx1"/>
                          </a:solidFill>
                        </a:rPr>
                        <a:t>大阪府</a:t>
                      </a:r>
                      <a:endParaRPr kumimoji="1" lang="ja-JP" altLang="en-US" dirty="0">
                        <a:solidFill>
                          <a:schemeClr val="tx1"/>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0"/>
                  </a:ext>
                </a:extLst>
              </a:tr>
              <a:tr h="1074529">
                <a:tc>
                  <a:txBody>
                    <a:bodyPr/>
                    <a:lstStyle/>
                    <a:p>
                      <a:pPr algn="ctr"/>
                      <a:r>
                        <a:rPr kumimoji="1" lang="ja-JP" altLang="en-US" dirty="0" smtClean="0">
                          <a:solidFill>
                            <a:schemeClr val="tx1"/>
                          </a:solidFill>
                        </a:rPr>
                        <a:t>大学</a:t>
                      </a:r>
                      <a:endParaRPr kumimoji="1" lang="ja-JP" altLang="en-US" dirty="0">
                        <a:solidFill>
                          <a:schemeClr val="tx1"/>
                        </a:solidFill>
                      </a:endParaRPr>
                    </a:p>
                  </a:txBody>
                  <a:tcPr anchor="ctr" anchorCtr="1">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r>
                        <a:rPr kumimoji="1" lang="ja-JP" altLang="en-US" dirty="0" smtClean="0">
                          <a:solidFill>
                            <a:schemeClr val="tx1"/>
                          </a:solidFill>
                        </a:rPr>
                        <a:t>済</a:t>
                      </a:r>
                      <a:endParaRPr kumimoji="1" lang="en-US" altLang="ja-JP" dirty="0" smtClean="0">
                        <a:solidFill>
                          <a:schemeClr val="tx1"/>
                        </a:solidFill>
                      </a:endParaRPr>
                    </a:p>
                    <a:p>
                      <a:pPr algn="ctr"/>
                      <a:endParaRPr kumimoji="1" lang="en-US" altLang="ja-JP" dirty="0" smtClean="0">
                        <a:solidFill>
                          <a:schemeClr val="tx1"/>
                        </a:solidFill>
                      </a:endParaRPr>
                    </a:p>
                    <a:p>
                      <a:pPr algn="ctr"/>
                      <a:r>
                        <a:rPr kumimoji="1" lang="ja-JP" altLang="en-US" sz="1400" dirty="0" smtClean="0">
                          <a:solidFill>
                            <a:schemeClr val="tx1"/>
                          </a:solidFill>
                        </a:rPr>
                        <a:t>公立大学法人首都大学東京（</a:t>
                      </a:r>
                      <a:r>
                        <a:rPr kumimoji="1" lang="en-US" altLang="ja-JP" sz="1400" dirty="0" smtClean="0">
                          <a:solidFill>
                            <a:schemeClr val="tx1"/>
                          </a:solidFill>
                        </a:rPr>
                        <a:t>2005.4.1)</a:t>
                      </a:r>
                      <a:endParaRPr kumimoji="1" lang="ja-JP" altLang="en-US" sz="1400" dirty="0">
                        <a:solidFill>
                          <a:schemeClr val="tx1"/>
                        </a:solidFill>
                      </a:endParaRPr>
                    </a:p>
                  </a:txBody>
                  <a:tcPr anchor="ctr" anchorCtr="1">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dirty="0" smtClean="0">
                          <a:solidFill>
                            <a:schemeClr val="tx1"/>
                          </a:solidFill>
                        </a:rPr>
                        <a:t>済</a:t>
                      </a:r>
                      <a:endParaRPr kumimoji="1" lang="en-US" altLang="ja-JP" dirty="0" smtClean="0">
                        <a:solidFill>
                          <a:schemeClr val="tx1"/>
                        </a:solidFill>
                      </a:endParaRPr>
                    </a:p>
                    <a:p>
                      <a:pPr algn="ctr"/>
                      <a:endParaRPr kumimoji="1" lang="en-US" altLang="ja-JP" dirty="0" smtClean="0">
                        <a:solidFill>
                          <a:schemeClr val="tx1"/>
                        </a:solidFill>
                      </a:endParaRPr>
                    </a:p>
                    <a:p>
                      <a:pPr algn="ctr"/>
                      <a:r>
                        <a:rPr kumimoji="1" lang="ja-JP" altLang="en-US" sz="1400" dirty="0" smtClean="0">
                          <a:solidFill>
                            <a:schemeClr val="tx1"/>
                          </a:solidFill>
                        </a:rPr>
                        <a:t>愛知県公立大学法人</a:t>
                      </a:r>
                      <a:endParaRPr kumimoji="1" lang="en-US" altLang="ja-JP" sz="1400" dirty="0" smtClean="0">
                        <a:solidFill>
                          <a:schemeClr val="tx1"/>
                        </a:solidFill>
                      </a:endParaRPr>
                    </a:p>
                    <a:p>
                      <a:pPr algn="ctr"/>
                      <a:r>
                        <a:rPr kumimoji="1" lang="ja-JP" altLang="en-US" sz="1400" dirty="0" smtClean="0">
                          <a:solidFill>
                            <a:schemeClr val="tx1"/>
                          </a:solidFill>
                        </a:rPr>
                        <a:t>（</a:t>
                      </a:r>
                      <a:r>
                        <a:rPr kumimoji="1" lang="en-US" altLang="ja-JP" sz="1400" dirty="0" smtClean="0">
                          <a:solidFill>
                            <a:schemeClr val="tx1"/>
                          </a:solidFill>
                        </a:rPr>
                        <a:t>2007.4.1)</a:t>
                      </a:r>
                      <a:endParaRPr kumimoji="1" lang="ja-JP" altLang="en-US" sz="1400" dirty="0">
                        <a:solidFill>
                          <a:schemeClr val="tx1"/>
                        </a:solidFill>
                      </a:endParaRPr>
                    </a:p>
                  </a:txBody>
                  <a:tcPr anchor="ctr" anchorCtr="1">
                    <a:lnL w="12700" cap="flat" cmpd="sng" algn="ctr">
                      <a:solidFill>
                        <a:srgbClr val="0070C0"/>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dirty="0" smtClean="0">
                          <a:solidFill>
                            <a:schemeClr val="tx1"/>
                          </a:solidFill>
                        </a:rPr>
                        <a:t>済</a:t>
                      </a:r>
                      <a:endParaRPr kumimoji="1" lang="en-US" altLang="ja-JP" dirty="0" smtClean="0">
                        <a:solidFill>
                          <a:schemeClr val="tx1"/>
                        </a:solidFill>
                      </a:endParaRPr>
                    </a:p>
                    <a:p>
                      <a:pPr algn="ctr"/>
                      <a:endParaRPr kumimoji="1" lang="en-US" altLang="ja-JP" dirty="0" smtClean="0">
                        <a:solidFill>
                          <a:schemeClr val="tx1"/>
                        </a:solidFill>
                      </a:endParaRPr>
                    </a:p>
                    <a:p>
                      <a:pPr algn="ctr"/>
                      <a:r>
                        <a:rPr kumimoji="1" lang="ja-JP" altLang="en-US" sz="1400" dirty="0" smtClean="0">
                          <a:solidFill>
                            <a:schemeClr val="tx1"/>
                          </a:solidFill>
                        </a:rPr>
                        <a:t>公立大学法人大阪府立大学</a:t>
                      </a:r>
                      <a:endParaRPr kumimoji="1" lang="en-US" altLang="ja-JP" sz="1400" dirty="0" smtClean="0">
                        <a:solidFill>
                          <a:schemeClr val="tx1"/>
                        </a:solidFill>
                      </a:endParaRPr>
                    </a:p>
                    <a:p>
                      <a:pPr algn="ctr"/>
                      <a:r>
                        <a:rPr kumimoji="1" lang="ja-JP" altLang="en-US" sz="1400" dirty="0" smtClean="0">
                          <a:solidFill>
                            <a:schemeClr val="tx1"/>
                          </a:solidFill>
                        </a:rPr>
                        <a:t>（</a:t>
                      </a:r>
                      <a:r>
                        <a:rPr kumimoji="1" lang="en-US" altLang="ja-JP" sz="1400" dirty="0" smtClean="0">
                          <a:solidFill>
                            <a:schemeClr val="tx1"/>
                          </a:solidFill>
                        </a:rPr>
                        <a:t>2005.4.1)</a:t>
                      </a:r>
                      <a:endParaRPr kumimoji="1" lang="ja-JP" altLang="en-US" sz="1400" dirty="0">
                        <a:solidFill>
                          <a:schemeClr val="tx1"/>
                        </a:solidFill>
                      </a:endParaRPr>
                    </a:p>
                  </a:txBody>
                  <a:tcPr anchor="ctr" anchorCtr="1">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1"/>
                  </a:ext>
                </a:extLst>
              </a:tr>
              <a:tr h="1347629">
                <a:tc>
                  <a:txBody>
                    <a:bodyPr/>
                    <a:lstStyle/>
                    <a:p>
                      <a:pPr algn="ctr"/>
                      <a:r>
                        <a:rPr kumimoji="1" lang="ja-JP" altLang="en-US" dirty="0" smtClean="0">
                          <a:solidFill>
                            <a:schemeClr val="tx1"/>
                          </a:solidFill>
                        </a:rPr>
                        <a:t>病院</a:t>
                      </a:r>
                      <a:endParaRPr kumimoji="1" lang="ja-JP" altLang="en-US" dirty="0">
                        <a:solidFill>
                          <a:schemeClr val="tx1"/>
                        </a:solidFill>
                      </a:endParaRPr>
                    </a:p>
                  </a:txBody>
                  <a:tcPr anchor="ctr" anchorCtr="1">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r>
                        <a:rPr kumimoji="1" lang="ja-JP" altLang="en-US" dirty="0" smtClean="0">
                          <a:solidFill>
                            <a:schemeClr val="tx1"/>
                          </a:solidFill>
                        </a:rPr>
                        <a:t>済</a:t>
                      </a:r>
                      <a:endParaRPr kumimoji="1" lang="en-US" altLang="ja-JP" dirty="0" smtClean="0">
                        <a:solidFill>
                          <a:schemeClr val="tx1"/>
                        </a:solidFill>
                      </a:endParaRPr>
                    </a:p>
                    <a:p>
                      <a:pPr algn="ctr"/>
                      <a:endParaRPr kumimoji="1" lang="en-US" altLang="ja-JP" sz="1400" dirty="0" smtClean="0">
                        <a:solidFill>
                          <a:schemeClr val="tx1"/>
                        </a:solidFill>
                      </a:endParaRPr>
                    </a:p>
                    <a:p>
                      <a:pPr algn="l"/>
                      <a:r>
                        <a:rPr kumimoji="1" lang="ja-JP" altLang="en-US" sz="1400" dirty="0" smtClean="0">
                          <a:solidFill>
                            <a:schemeClr val="tx1"/>
                          </a:solidFill>
                        </a:rPr>
                        <a:t>東京都健康長寿医療センタ</a:t>
                      </a:r>
                      <a:endParaRPr kumimoji="1" lang="en-US" altLang="ja-JP" sz="1400" dirty="0" smtClean="0">
                        <a:solidFill>
                          <a:schemeClr val="tx1"/>
                        </a:solidFill>
                      </a:endParaRPr>
                    </a:p>
                    <a:p>
                      <a:pPr algn="l"/>
                      <a:r>
                        <a:rPr kumimoji="1" lang="ja-JP" altLang="en-US" sz="1400" dirty="0" err="1" smtClean="0">
                          <a:solidFill>
                            <a:schemeClr val="tx1"/>
                          </a:solidFill>
                        </a:rPr>
                        <a:t>ー</a:t>
                      </a:r>
                      <a:r>
                        <a:rPr kumimoji="1" lang="ja-JP" altLang="en-US" sz="1400" dirty="0" smtClean="0">
                          <a:solidFill>
                            <a:schemeClr val="tx1"/>
                          </a:solidFill>
                        </a:rPr>
                        <a:t>（</a:t>
                      </a:r>
                      <a:r>
                        <a:rPr kumimoji="1" lang="en-US" altLang="ja-JP" sz="1400" dirty="0" smtClean="0">
                          <a:solidFill>
                            <a:schemeClr val="tx1"/>
                          </a:solidFill>
                        </a:rPr>
                        <a:t>2009.4.1)</a:t>
                      </a:r>
                    </a:p>
                    <a:p>
                      <a:pPr algn="l"/>
                      <a:endParaRPr kumimoji="1" lang="en-US" altLang="ja-JP" sz="1400" dirty="0" smtClean="0">
                        <a:solidFill>
                          <a:schemeClr val="tx1"/>
                        </a:solidFill>
                      </a:endParaRPr>
                    </a:p>
                    <a:p>
                      <a:pPr algn="l"/>
                      <a:r>
                        <a:rPr kumimoji="1" lang="ja-JP" altLang="en-US" sz="1400" dirty="0" smtClean="0">
                          <a:solidFill>
                            <a:schemeClr val="tx1"/>
                          </a:solidFill>
                        </a:rPr>
                        <a:t>　都立８病院は地独化して</a:t>
                      </a:r>
                      <a:endParaRPr kumimoji="1" lang="en-US" altLang="ja-JP" sz="1400" dirty="0" smtClean="0">
                        <a:solidFill>
                          <a:schemeClr val="tx1"/>
                        </a:solidFill>
                      </a:endParaRPr>
                    </a:p>
                    <a:p>
                      <a:pPr algn="l"/>
                      <a:r>
                        <a:rPr kumimoji="1" lang="ja-JP" altLang="en-US" sz="1400" dirty="0" smtClean="0">
                          <a:solidFill>
                            <a:schemeClr val="tx1"/>
                          </a:solidFill>
                        </a:rPr>
                        <a:t>　いない</a:t>
                      </a:r>
                      <a:endParaRPr kumimoji="1" lang="en-US" altLang="ja-JP" sz="1400" dirty="0" smtClean="0">
                        <a:solidFill>
                          <a:schemeClr val="tx1"/>
                        </a:solidFill>
                      </a:endParaRPr>
                    </a:p>
                  </a:txBody>
                  <a:tcPr anchor="ctr" anchorCtr="1">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dirty="0" smtClean="0">
                          <a:solidFill>
                            <a:schemeClr val="tx1"/>
                          </a:solidFill>
                        </a:rPr>
                        <a:t>未</a:t>
                      </a:r>
                      <a:endParaRPr kumimoji="1" lang="ja-JP" altLang="en-US" dirty="0">
                        <a:solidFill>
                          <a:schemeClr val="tx1"/>
                        </a:solidFill>
                      </a:endParaRPr>
                    </a:p>
                  </a:txBody>
                  <a:tcPr anchor="ctr" anchorCtr="1">
                    <a:lnL w="12700" cap="flat" cmpd="sng" algn="ctr">
                      <a:solidFill>
                        <a:srgbClr val="0070C0"/>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r>
                        <a:rPr kumimoji="1" lang="ja-JP" altLang="en-US" dirty="0" smtClean="0">
                          <a:solidFill>
                            <a:schemeClr val="tx1"/>
                          </a:solidFill>
                        </a:rPr>
                        <a:t>済</a:t>
                      </a:r>
                      <a:endParaRPr kumimoji="1" lang="en-US" altLang="ja-JP" dirty="0" smtClean="0">
                        <a:solidFill>
                          <a:schemeClr val="tx1"/>
                        </a:solidFill>
                      </a:endParaRPr>
                    </a:p>
                    <a:p>
                      <a:pPr algn="ctr"/>
                      <a:endParaRPr kumimoji="1" lang="en-US" altLang="ja-JP" dirty="0" smtClean="0">
                        <a:solidFill>
                          <a:schemeClr val="tx1"/>
                        </a:solidFill>
                      </a:endParaRPr>
                    </a:p>
                    <a:p>
                      <a:pPr algn="ctr"/>
                      <a:r>
                        <a:rPr kumimoji="1" lang="ja-JP" altLang="en-US" sz="1400" dirty="0" smtClean="0">
                          <a:solidFill>
                            <a:schemeClr val="tx1"/>
                          </a:solidFill>
                        </a:rPr>
                        <a:t>大阪府立病院機構</a:t>
                      </a:r>
                      <a:endParaRPr kumimoji="1" lang="en-US" altLang="ja-JP" sz="1400" dirty="0" smtClean="0">
                        <a:solidFill>
                          <a:schemeClr val="tx1"/>
                        </a:solidFill>
                      </a:endParaRPr>
                    </a:p>
                    <a:p>
                      <a:pPr algn="ctr"/>
                      <a:r>
                        <a:rPr kumimoji="1" lang="ja-JP" altLang="en-US" sz="1400" dirty="0" smtClean="0">
                          <a:solidFill>
                            <a:schemeClr val="tx1"/>
                          </a:solidFill>
                        </a:rPr>
                        <a:t>（</a:t>
                      </a:r>
                      <a:r>
                        <a:rPr kumimoji="1" lang="en-US" altLang="ja-JP" sz="1400" dirty="0" smtClean="0">
                          <a:solidFill>
                            <a:schemeClr val="tx1"/>
                          </a:solidFill>
                        </a:rPr>
                        <a:t>2006.4.1)</a:t>
                      </a:r>
                      <a:endParaRPr kumimoji="1" lang="ja-JP" altLang="en-US" sz="1400" dirty="0">
                        <a:solidFill>
                          <a:schemeClr val="tx1"/>
                        </a:solidFill>
                      </a:endParaRPr>
                    </a:p>
                  </a:txBody>
                  <a:tcPr anchor="ctr" anchorCtr="1">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2"/>
                  </a:ext>
                </a:extLst>
              </a:tr>
              <a:tr h="1347629">
                <a:tc>
                  <a:txBody>
                    <a:bodyPr/>
                    <a:lstStyle/>
                    <a:p>
                      <a:pPr algn="ctr"/>
                      <a:r>
                        <a:rPr kumimoji="1" lang="ja-JP" altLang="en-US" dirty="0" smtClean="0">
                          <a:solidFill>
                            <a:schemeClr val="tx1"/>
                          </a:solidFill>
                        </a:rPr>
                        <a:t>試験研究機関</a:t>
                      </a:r>
                      <a:endParaRPr kumimoji="1" lang="en-US" altLang="ja-JP" dirty="0" smtClean="0">
                        <a:solidFill>
                          <a:schemeClr val="tx1"/>
                        </a:solidFill>
                      </a:endParaRPr>
                    </a:p>
                    <a:p>
                      <a:pPr algn="ctr"/>
                      <a:r>
                        <a:rPr kumimoji="1" lang="ja-JP" altLang="en-US" sz="1400" dirty="0" smtClean="0">
                          <a:solidFill>
                            <a:schemeClr val="tx1"/>
                          </a:solidFill>
                        </a:rPr>
                        <a:t>（工業関係</a:t>
                      </a:r>
                      <a:r>
                        <a:rPr kumimoji="1" lang="ja-JP" altLang="en-US" dirty="0" smtClean="0">
                          <a:solidFill>
                            <a:schemeClr val="tx1"/>
                          </a:solidFill>
                        </a:rPr>
                        <a:t>）</a:t>
                      </a:r>
                      <a:endParaRPr kumimoji="1" lang="ja-JP" altLang="en-US" dirty="0">
                        <a:solidFill>
                          <a:schemeClr val="tx1"/>
                        </a:solidFill>
                      </a:endParaRPr>
                    </a:p>
                  </a:txBody>
                  <a:tcPr anchor="ctr" anchorCtr="1">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r>
                        <a:rPr kumimoji="1" lang="ja-JP" altLang="en-US" dirty="0" smtClean="0">
                          <a:solidFill>
                            <a:schemeClr val="tx1"/>
                          </a:solidFill>
                        </a:rPr>
                        <a:t>済</a:t>
                      </a:r>
                      <a:endParaRPr kumimoji="1" lang="en-US" altLang="ja-JP" dirty="0" smtClean="0">
                        <a:solidFill>
                          <a:schemeClr val="tx1"/>
                        </a:solidFill>
                      </a:endParaRPr>
                    </a:p>
                    <a:p>
                      <a:pPr algn="ctr"/>
                      <a:endParaRPr kumimoji="1" lang="en-US" altLang="ja-JP"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n-lt"/>
                          <a:ea typeface="+mn-ea"/>
                        </a:rPr>
                        <a:t>東京都立産業技術研究センター（</a:t>
                      </a:r>
                      <a:r>
                        <a:rPr kumimoji="1" lang="en-US" altLang="ja-JP" sz="1400" b="0" i="0" u="none" strike="noStrike" kern="1200" cap="none" spc="0" normalizeH="0" baseline="0" noProof="0" dirty="0" smtClean="0">
                          <a:ln>
                            <a:noFill/>
                          </a:ln>
                          <a:solidFill>
                            <a:schemeClr val="tx1"/>
                          </a:solidFill>
                          <a:effectLst/>
                          <a:uLnTx/>
                          <a:uFillTx/>
                          <a:latin typeface="+mn-lt"/>
                          <a:ea typeface="+mn-ea"/>
                        </a:rPr>
                        <a:t>2006.4.1)</a:t>
                      </a:r>
                      <a:endParaRPr kumimoji="1" lang="en-US" altLang="ja-JP" sz="1400" dirty="0" smtClean="0">
                        <a:solidFill>
                          <a:schemeClr val="tx1"/>
                        </a:solidFill>
                      </a:endParaRPr>
                    </a:p>
                  </a:txBody>
                  <a:tcPr anchor="ctr" anchorCtr="1">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dirty="0" smtClean="0">
                          <a:solidFill>
                            <a:schemeClr val="tx1"/>
                          </a:solidFill>
                        </a:rPr>
                        <a:t>未</a:t>
                      </a:r>
                      <a:endParaRPr kumimoji="1" lang="ja-JP" altLang="en-US" dirty="0">
                        <a:solidFill>
                          <a:schemeClr val="tx1"/>
                        </a:solidFill>
                      </a:endParaRPr>
                    </a:p>
                  </a:txBody>
                  <a:tcPr anchor="ctr" anchorCtr="1">
                    <a:lnL w="12700" cap="flat" cmpd="sng" algn="ctr">
                      <a:solidFill>
                        <a:srgbClr val="0070C0"/>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r>
                        <a:rPr kumimoji="1" lang="ja-JP" altLang="en-US" dirty="0" smtClean="0">
                          <a:solidFill>
                            <a:schemeClr val="tx1"/>
                          </a:solidFill>
                        </a:rPr>
                        <a:t>済</a:t>
                      </a:r>
                      <a:endParaRPr kumimoji="1" lang="en-US" altLang="ja-JP" dirty="0" smtClean="0">
                        <a:solidFill>
                          <a:schemeClr val="tx1"/>
                        </a:solidFill>
                      </a:endParaRPr>
                    </a:p>
                    <a:p>
                      <a:pPr algn="ctr"/>
                      <a:endParaRPr kumimoji="1" lang="en-US" altLang="ja-JP" dirty="0" smtClean="0">
                        <a:solidFill>
                          <a:schemeClr val="tx1"/>
                        </a:solidFill>
                      </a:endParaRPr>
                    </a:p>
                    <a:p>
                      <a:pPr algn="l"/>
                      <a:r>
                        <a:rPr kumimoji="1" lang="ja-JP" altLang="en-US" sz="1400" dirty="0" smtClean="0">
                          <a:solidFill>
                            <a:schemeClr val="tx1"/>
                          </a:solidFill>
                        </a:rPr>
                        <a:t>大阪府立産業技術総合研究所（</a:t>
                      </a:r>
                      <a:r>
                        <a:rPr kumimoji="1" lang="en-US" altLang="ja-JP" sz="1400" dirty="0" smtClean="0">
                          <a:solidFill>
                            <a:schemeClr val="tx1"/>
                          </a:solidFill>
                        </a:rPr>
                        <a:t>2012.4.1)</a:t>
                      </a:r>
                    </a:p>
                  </a:txBody>
                  <a:tcPr anchor="ctr" anchorCtr="1">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3"/>
                  </a:ext>
                </a:extLst>
              </a:tr>
              <a:tr h="1123024">
                <a:tc>
                  <a:txBody>
                    <a:bodyPr/>
                    <a:lstStyle/>
                    <a:p>
                      <a:pPr algn="ctr"/>
                      <a:r>
                        <a:rPr kumimoji="1" lang="ja-JP" altLang="en-US" dirty="0" smtClean="0">
                          <a:solidFill>
                            <a:schemeClr val="tx1"/>
                          </a:solidFill>
                        </a:rPr>
                        <a:t>試験研究機関</a:t>
                      </a:r>
                      <a:endParaRPr kumimoji="1" lang="en-US" altLang="ja-JP" dirty="0" smtClean="0">
                        <a:solidFill>
                          <a:schemeClr val="tx1"/>
                        </a:solidFill>
                      </a:endParaRPr>
                    </a:p>
                    <a:p>
                      <a:pPr algn="ctr"/>
                      <a:endParaRPr kumimoji="1" lang="en-US" altLang="ja-JP" sz="1400" dirty="0" smtClean="0">
                        <a:solidFill>
                          <a:schemeClr val="tx1"/>
                        </a:solidFill>
                      </a:endParaRPr>
                    </a:p>
                    <a:p>
                      <a:pPr algn="ctr"/>
                      <a:endParaRPr kumimoji="1" lang="en-US" altLang="ja-JP" sz="1400" dirty="0" smtClean="0">
                        <a:solidFill>
                          <a:schemeClr val="tx1"/>
                        </a:solidFill>
                      </a:endParaRPr>
                    </a:p>
                  </a:txBody>
                  <a:tcPr anchor="ctr" anchorCtr="1">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r>
                        <a:rPr kumimoji="1" lang="ja-JP" altLang="en-US" dirty="0" smtClean="0">
                          <a:solidFill>
                            <a:schemeClr val="tx1"/>
                          </a:solidFill>
                        </a:rPr>
                        <a:t>未</a:t>
                      </a:r>
                      <a:endParaRPr kumimoji="1" lang="en-US" altLang="ja-JP" dirty="0" smtClean="0">
                        <a:solidFill>
                          <a:schemeClr val="tx1"/>
                        </a:solidFill>
                      </a:endParaRPr>
                    </a:p>
                    <a:p>
                      <a:pPr algn="l"/>
                      <a:endParaRPr kumimoji="1" lang="en-US" altLang="ja-JP" sz="1800" dirty="0" smtClean="0">
                        <a:solidFill>
                          <a:schemeClr val="tx1"/>
                        </a:solidFill>
                      </a:endParaRPr>
                    </a:p>
                    <a:p>
                      <a:pPr algn="l"/>
                      <a:r>
                        <a:rPr kumimoji="1" lang="ja-JP" altLang="en-US" sz="1400" dirty="0" smtClean="0">
                          <a:solidFill>
                            <a:schemeClr val="tx1"/>
                          </a:solidFill>
                        </a:rPr>
                        <a:t>環境系、農林系は、それぞ　</a:t>
                      </a:r>
                      <a:endParaRPr kumimoji="1" lang="en-US" altLang="ja-JP" sz="1400" dirty="0" smtClean="0">
                        <a:solidFill>
                          <a:schemeClr val="tx1"/>
                        </a:solidFill>
                      </a:endParaRPr>
                    </a:p>
                    <a:p>
                      <a:pPr algn="l"/>
                      <a:r>
                        <a:rPr kumimoji="1" lang="ja-JP" altLang="en-US" sz="1400" dirty="0" smtClean="0">
                          <a:solidFill>
                            <a:schemeClr val="tx1"/>
                          </a:solidFill>
                        </a:rPr>
                        <a:t>れ公益財団法人が運営</a:t>
                      </a:r>
                      <a:endParaRPr kumimoji="1" lang="ja-JP" altLang="en-US" dirty="0">
                        <a:solidFill>
                          <a:schemeClr val="tx1"/>
                        </a:solidFill>
                      </a:endParaRPr>
                    </a:p>
                  </a:txBody>
                  <a:tcPr anchor="ctr" anchorCtr="1">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r>
                        <a:rPr kumimoji="1" lang="ja-JP" altLang="en-US" dirty="0" smtClean="0">
                          <a:solidFill>
                            <a:schemeClr val="tx1"/>
                          </a:solidFill>
                        </a:rPr>
                        <a:t>未</a:t>
                      </a:r>
                      <a:endParaRPr kumimoji="1" lang="ja-JP" altLang="en-US" dirty="0">
                        <a:solidFill>
                          <a:schemeClr val="tx1"/>
                        </a:solidFill>
                      </a:endParaRPr>
                    </a:p>
                  </a:txBody>
                  <a:tcPr anchor="ctr" anchorCtr="1">
                    <a:lnL w="12700" cap="flat" cmpd="sng" algn="ctr">
                      <a:solidFill>
                        <a:srgbClr val="0070C0"/>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mn-lt"/>
                          <a:ea typeface="+mn-ea"/>
                        </a:rPr>
                        <a:t>済</a:t>
                      </a:r>
                      <a:endParaRPr kumimoji="1" lang="en-US" altLang="ja-JP" sz="1800" b="0" i="0" u="none" strike="noStrike" kern="1200" cap="none" spc="0" normalizeH="0" baseline="0" noProof="0" dirty="0" smtClean="0">
                        <a:ln>
                          <a:noFill/>
                        </a:ln>
                        <a:solidFill>
                          <a:schemeClr val="tx1"/>
                        </a:solidFill>
                        <a:effectLst/>
                        <a:uLnTx/>
                        <a:uFillTx/>
                        <a:latin typeface="+mn-lt"/>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n-lt"/>
                          <a:ea typeface="+mn-ea"/>
                        </a:rPr>
                        <a:t>大阪府立環境農林水産総合研究所（</a:t>
                      </a:r>
                      <a:r>
                        <a:rPr kumimoji="1" lang="en-US" altLang="ja-JP" sz="1400" b="0" i="0" u="none" strike="noStrike" kern="1200" cap="none" spc="0" normalizeH="0" baseline="0" noProof="0" dirty="0" smtClean="0">
                          <a:ln>
                            <a:noFill/>
                          </a:ln>
                          <a:solidFill>
                            <a:schemeClr val="tx1"/>
                          </a:solidFill>
                          <a:effectLst/>
                          <a:uLnTx/>
                          <a:uFillTx/>
                          <a:latin typeface="+mn-lt"/>
                          <a:ea typeface="+mn-ea"/>
                        </a:rPr>
                        <a:t>2012.4.1)</a:t>
                      </a:r>
                      <a:endParaRPr kumimoji="1" lang="ja-JP" altLang="en-US" sz="1400" b="0" i="0" u="none" strike="noStrike" kern="1200" cap="none" spc="0" normalizeH="0" baseline="0" noProof="0" dirty="0" smtClean="0">
                        <a:ln>
                          <a:noFill/>
                        </a:ln>
                        <a:solidFill>
                          <a:schemeClr val="tx1"/>
                        </a:solidFill>
                        <a:effectLst/>
                        <a:uLnTx/>
                        <a:uFillTx/>
                        <a:latin typeface="+mn-lt"/>
                        <a:ea typeface="+mn-ea"/>
                      </a:endParaRPr>
                    </a:p>
                  </a:txBody>
                  <a:tcPr anchor="ctr" anchorCtr="1">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4"/>
                  </a:ext>
                </a:extLst>
              </a:tr>
            </a:tbl>
          </a:graphicData>
        </a:graphic>
      </p:graphicFrame>
      <p:sp>
        <p:nvSpPr>
          <p:cNvPr id="4" name="大かっこ 3"/>
          <p:cNvSpPr/>
          <p:nvPr/>
        </p:nvSpPr>
        <p:spPr>
          <a:xfrm>
            <a:off x="268563" y="5789571"/>
            <a:ext cx="1080120" cy="495730"/>
          </a:xfrm>
          <a:prstGeom prst="bracketPair">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400" dirty="0" smtClean="0">
                <a:solidFill>
                  <a:schemeClr val="bg1"/>
                </a:solidFill>
              </a:rPr>
              <a:t>環境農林水産関係</a:t>
            </a:r>
            <a:endParaRPr kumimoji="1" lang="ja-JP" altLang="en-US" sz="1400" dirty="0">
              <a:solidFill>
                <a:schemeClr val="bg1"/>
              </a:solidFill>
            </a:endParaRPr>
          </a:p>
        </p:txBody>
      </p:sp>
      <p:sp>
        <p:nvSpPr>
          <p:cNvPr id="7" name="テキスト ボックス 6"/>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９．（１９）</a:t>
            </a:r>
            <a:endParaRPr lang="en-US" altLang="ja-JP" sz="1600" u="sng" dirty="0" smtClean="0"/>
          </a:p>
        </p:txBody>
      </p:sp>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68</a:t>
            </a:fld>
            <a:endParaRPr kumimoji="1" lang="ja-JP" altLang="en-US" dirty="0"/>
          </a:p>
        </p:txBody>
      </p:sp>
      <p:sp>
        <p:nvSpPr>
          <p:cNvPr id="5" name="大かっこ 4"/>
          <p:cNvSpPr/>
          <p:nvPr/>
        </p:nvSpPr>
        <p:spPr>
          <a:xfrm>
            <a:off x="1619672" y="3429000"/>
            <a:ext cx="2160240" cy="529208"/>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大かっこ 8"/>
          <p:cNvSpPr/>
          <p:nvPr/>
        </p:nvSpPr>
        <p:spPr>
          <a:xfrm>
            <a:off x="1583668" y="5924128"/>
            <a:ext cx="2196244" cy="529208"/>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569305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8" y="420615"/>
            <a:ext cx="8136904" cy="338554"/>
          </a:xfrm>
          <a:prstGeom prst="rect">
            <a:avLst/>
          </a:prstGeom>
        </p:spPr>
        <p:txBody>
          <a:bodyPr wrap="square">
            <a:spAutoFit/>
          </a:bodyPr>
          <a:lstStyle/>
          <a:p>
            <a:r>
              <a:rPr lang="ja-JP" altLang="en-US" sz="1600" u="sng" dirty="0" smtClean="0">
                <a:latin typeface="+mn-ea"/>
                <a:cs typeface="Meiryo UI" panose="020B0604030504040204" pitchFamily="50" charset="-128"/>
              </a:rPr>
              <a:t>■支出削減</a:t>
            </a:r>
            <a:endParaRPr lang="ja-JP" altLang="en-US" sz="1600" u="sng" dirty="0">
              <a:latin typeface="+mn-ea"/>
              <a:cs typeface="Meiryo UI" panose="020B0604030504040204" pitchFamily="50" charset="-128"/>
            </a:endParaRPr>
          </a:p>
        </p:txBody>
      </p:sp>
      <p:sp>
        <p:nvSpPr>
          <p:cNvPr id="10" name="正方形/長方形 9"/>
          <p:cNvSpPr/>
          <p:nvPr/>
        </p:nvSpPr>
        <p:spPr>
          <a:xfrm>
            <a:off x="179512" y="721885"/>
            <a:ext cx="8856984" cy="1323439"/>
          </a:xfrm>
          <a:prstGeom prst="rect">
            <a:avLst/>
          </a:prstGeom>
        </p:spPr>
        <p:txBody>
          <a:bodyPr wrap="square" lIns="36000" rIns="36000">
            <a:spAutoFit/>
          </a:bodyPr>
          <a:lstStyle/>
          <a:p>
            <a:r>
              <a:rPr lang="ja-JP" altLang="en-US" sz="1600" dirty="0" smtClean="0">
                <a:latin typeface="+mn-ea"/>
                <a:cs typeface="Meiryo UI" panose="020B0604030504040204" pitchFamily="50" charset="-128"/>
              </a:rPr>
              <a:t>　</a:t>
            </a:r>
            <a:r>
              <a:rPr lang="en-US" altLang="ja-JP" sz="1600" dirty="0">
                <a:latin typeface="+mn-ea"/>
                <a:cs typeface="Meiryo UI" panose="020B0604030504040204" pitchFamily="50" charset="-128"/>
              </a:rPr>
              <a:t>200</a:t>
            </a:r>
            <a:r>
              <a:rPr lang="en-US" altLang="ja-JP" sz="1600" dirty="0" smtClean="0">
                <a:latin typeface="+mn-ea"/>
                <a:cs typeface="Meiryo UI" panose="020B0604030504040204" pitchFamily="50" charset="-128"/>
              </a:rPr>
              <a:t>8</a:t>
            </a:r>
            <a:r>
              <a:rPr lang="ja-JP" altLang="en-US" sz="1600" dirty="0" smtClean="0">
                <a:latin typeface="+mn-ea"/>
                <a:cs typeface="Meiryo UI" panose="020B0604030504040204" pitchFamily="50" charset="-128"/>
              </a:rPr>
              <a:t>年</a:t>
            </a:r>
            <a:r>
              <a:rPr lang="en-US" altLang="ja-JP" sz="1600" dirty="0" smtClean="0">
                <a:latin typeface="+mn-ea"/>
                <a:cs typeface="Meiryo UI" panose="020B0604030504040204" pitchFamily="50" charset="-128"/>
              </a:rPr>
              <a:t>6</a:t>
            </a:r>
            <a:r>
              <a:rPr lang="ja-JP" altLang="en-US" sz="1600" dirty="0" smtClean="0">
                <a:latin typeface="+mn-ea"/>
                <a:cs typeface="Meiryo UI" panose="020B0604030504040204" pitchFamily="50" charset="-128"/>
              </a:rPr>
              <a:t>月に</a:t>
            </a:r>
            <a:r>
              <a:rPr lang="ja-JP" altLang="en-US" sz="1600" dirty="0">
                <a:latin typeface="+mn-ea"/>
                <a:cs typeface="Meiryo UI" panose="020B0604030504040204" pitchFamily="50" charset="-128"/>
              </a:rPr>
              <a:t>策定した「財政再建</a:t>
            </a:r>
            <a:r>
              <a:rPr lang="ja-JP" altLang="en-US" sz="1600" dirty="0" smtClean="0">
                <a:latin typeface="+mn-ea"/>
                <a:cs typeface="Meiryo UI" panose="020B0604030504040204" pitchFamily="50" charset="-128"/>
              </a:rPr>
              <a:t>プログラム</a:t>
            </a:r>
            <a:r>
              <a:rPr lang="en-US" altLang="ja-JP" sz="1600" dirty="0" smtClean="0">
                <a:latin typeface="+mn-ea"/>
                <a:cs typeface="Meiryo UI" panose="020B0604030504040204" pitchFamily="50" charset="-128"/>
              </a:rPr>
              <a:t>(</a:t>
            </a:r>
            <a:r>
              <a:rPr lang="ja-JP" altLang="en-US" sz="1600" dirty="0" smtClean="0">
                <a:latin typeface="+mn-ea"/>
                <a:cs typeface="Meiryo UI" panose="020B0604030504040204" pitchFamily="50" charset="-128"/>
              </a:rPr>
              <a:t>案</a:t>
            </a:r>
            <a:r>
              <a:rPr lang="en-US" altLang="ja-JP" sz="1600" dirty="0" smtClean="0">
                <a:latin typeface="+mn-ea"/>
                <a:cs typeface="Meiryo UI" panose="020B0604030504040204" pitchFamily="50" charset="-128"/>
              </a:rPr>
              <a:t>)</a:t>
            </a:r>
            <a:r>
              <a:rPr lang="ja-JP" altLang="en-US" sz="1600" dirty="0" smtClean="0">
                <a:latin typeface="+mn-ea"/>
                <a:cs typeface="Meiryo UI" panose="020B0604030504040204" pitchFamily="50" charset="-128"/>
              </a:rPr>
              <a:t>」や</a:t>
            </a:r>
            <a:r>
              <a:rPr lang="en-US" altLang="ja-JP" sz="1600" dirty="0" smtClean="0">
                <a:latin typeface="+mn-ea"/>
                <a:cs typeface="Meiryo UI" panose="020B0604030504040204" pitchFamily="50" charset="-128"/>
              </a:rPr>
              <a:t>2010</a:t>
            </a:r>
            <a:r>
              <a:rPr lang="ja-JP" altLang="en-US" sz="1600" dirty="0">
                <a:latin typeface="+mn-ea"/>
                <a:cs typeface="Meiryo UI" panose="020B0604030504040204" pitchFamily="50" charset="-128"/>
              </a:rPr>
              <a:t>年</a:t>
            </a:r>
            <a:r>
              <a:rPr lang="en-US" altLang="ja-JP" sz="1600" dirty="0" smtClean="0">
                <a:latin typeface="+mn-ea"/>
                <a:cs typeface="Meiryo UI" panose="020B0604030504040204" pitchFamily="50" charset="-128"/>
              </a:rPr>
              <a:t>10</a:t>
            </a:r>
            <a:r>
              <a:rPr lang="ja-JP" altLang="en-US" sz="1600" dirty="0" smtClean="0">
                <a:latin typeface="+mn-ea"/>
                <a:cs typeface="Meiryo UI" panose="020B0604030504040204" pitchFamily="50" charset="-128"/>
              </a:rPr>
              <a:t>月に</a:t>
            </a:r>
            <a:r>
              <a:rPr lang="ja-JP" altLang="en-US" sz="1600" dirty="0">
                <a:latin typeface="+mn-ea"/>
                <a:cs typeface="Meiryo UI" panose="020B0604030504040204" pitchFamily="50" charset="-128"/>
              </a:rPr>
              <a:t>策定した「財政構造改革</a:t>
            </a:r>
            <a:r>
              <a:rPr lang="ja-JP" altLang="en-US" sz="1600" dirty="0" smtClean="0">
                <a:latin typeface="+mn-ea"/>
                <a:cs typeface="Meiryo UI" panose="020B0604030504040204" pitchFamily="50" charset="-128"/>
              </a:rPr>
              <a:t>プラン</a:t>
            </a:r>
            <a:r>
              <a:rPr lang="en-US" altLang="ja-JP" sz="1600" dirty="0" smtClean="0">
                <a:latin typeface="+mn-ea"/>
                <a:cs typeface="Meiryo UI" panose="020B0604030504040204" pitchFamily="50" charset="-128"/>
              </a:rPr>
              <a:t>(</a:t>
            </a:r>
            <a:r>
              <a:rPr lang="ja-JP" altLang="en-US" sz="1600" dirty="0" smtClean="0">
                <a:latin typeface="+mn-ea"/>
                <a:cs typeface="Meiryo UI" panose="020B0604030504040204" pitchFamily="50" charset="-128"/>
              </a:rPr>
              <a:t>案</a:t>
            </a:r>
            <a:r>
              <a:rPr lang="en-US" altLang="ja-JP" sz="1600" dirty="0" smtClean="0">
                <a:latin typeface="+mn-ea"/>
                <a:cs typeface="Meiryo UI" panose="020B0604030504040204" pitchFamily="50" charset="-128"/>
              </a:rPr>
              <a:t>)</a:t>
            </a:r>
            <a:r>
              <a:rPr lang="ja-JP" altLang="en-US" sz="1600" dirty="0" smtClean="0">
                <a:latin typeface="+mn-ea"/>
                <a:cs typeface="Meiryo UI" panose="020B0604030504040204" pitchFamily="50" charset="-128"/>
              </a:rPr>
              <a:t>」に</a:t>
            </a:r>
            <a:r>
              <a:rPr lang="ja-JP" altLang="en-US" sz="1600" dirty="0">
                <a:latin typeface="+mn-ea"/>
                <a:cs typeface="Meiryo UI" panose="020B0604030504040204" pitchFamily="50" charset="-128"/>
              </a:rPr>
              <a:t>基づき歳出削減や歳入確保等の取組み</a:t>
            </a:r>
            <a:r>
              <a:rPr lang="ja-JP" altLang="en-US" sz="1600" dirty="0" smtClean="0">
                <a:latin typeface="+mn-ea"/>
                <a:cs typeface="Meiryo UI" panose="020B0604030504040204" pitchFamily="50" charset="-128"/>
              </a:rPr>
              <a:t>を推進した。</a:t>
            </a:r>
            <a:endParaRPr lang="en-US" altLang="ja-JP" sz="1600" dirty="0" smtClean="0">
              <a:latin typeface="+mn-ea"/>
              <a:cs typeface="Meiryo UI" panose="020B0604030504040204" pitchFamily="50" charset="-128"/>
            </a:endParaRPr>
          </a:p>
          <a:p>
            <a:r>
              <a:rPr lang="ja-JP" altLang="en-US" sz="1600" dirty="0">
                <a:latin typeface="+mn-ea"/>
                <a:cs typeface="Meiryo UI" panose="020B0604030504040204" pitchFamily="50" charset="-128"/>
              </a:rPr>
              <a:t>　</a:t>
            </a:r>
            <a:r>
              <a:rPr lang="en-US" altLang="ja-JP" sz="1600" dirty="0" smtClean="0">
                <a:latin typeface="+mn-ea"/>
                <a:cs typeface="Meiryo UI" panose="020B0604030504040204" pitchFamily="50" charset="-128"/>
              </a:rPr>
              <a:t>2008</a:t>
            </a:r>
            <a:r>
              <a:rPr lang="ja-JP" altLang="en-US" sz="1600" dirty="0" smtClean="0">
                <a:latin typeface="+mn-ea"/>
                <a:cs typeface="Meiryo UI" panose="020B0604030504040204" pitchFamily="50" charset="-128"/>
              </a:rPr>
              <a:t>～</a:t>
            </a:r>
            <a:r>
              <a:rPr lang="en-US" altLang="ja-JP" sz="1600" dirty="0" smtClean="0">
                <a:latin typeface="+mn-ea"/>
                <a:cs typeface="Meiryo UI" panose="020B0604030504040204" pitchFamily="50" charset="-128"/>
              </a:rPr>
              <a:t>10</a:t>
            </a:r>
            <a:r>
              <a:rPr lang="ja-JP" altLang="en-US" sz="1600" dirty="0" smtClean="0">
                <a:latin typeface="+mn-ea"/>
                <a:cs typeface="Meiryo UI" panose="020B0604030504040204" pitchFamily="50" charset="-128"/>
              </a:rPr>
              <a:t>年度の</a:t>
            </a:r>
            <a:r>
              <a:rPr lang="ja-JP" altLang="en-US" sz="1600" dirty="0">
                <a:latin typeface="+mn-ea"/>
                <a:cs typeface="Meiryo UI" panose="020B0604030504040204" pitchFamily="50" charset="-128"/>
              </a:rPr>
              <a:t>３年間で</a:t>
            </a:r>
            <a:r>
              <a:rPr lang="en-US" altLang="ja-JP" sz="1600" dirty="0">
                <a:latin typeface="+mn-ea"/>
                <a:cs typeface="Meiryo UI" panose="020B0604030504040204" pitchFamily="50" charset="-128"/>
              </a:rPr>
              <a:t>3,054</a:t>
            </a:r>
            <a:r>
              <a:rPr lang="ja-JP" altLang="en-US" sz="1600" dirty="0">
                <a:latin typeface="+mn-ea"/>
                <a:cs typeface="Meiryo UI" panose="020B0604030504040204" pitchFamily="50" charset="-128"/>
              </a:rPr>
              <a:t>億円</a:t>
            </a:r>
            <a:r>
              <a:rPr lang="ja-JP" altLang="en-US" sz="1600" dirty="0" smtClean="0">
                <a:latin typeface="+mn-ea"/>
                <a:cs typeface="Meiryo UI" panose="020B0604030504040204" pitchFamily="50" charset="-128"/>
              </a:rPr>
              <a:t>、</a:t>
            </a:r>
            <a:r>
              <a:rPr lang="en-US" altLang="ja-JP" sz="1600" dirty="0" smtClean="0">
                <a:latin typeface="+mn-ea"/>
                <a:cs typeface="Meiryo UI" panose="020B0604030504040204" pitchFamily="50" charset="-128"/>
              </a:rPr>
              <a:t>2011</a:t>
            </a:r>
            <a:r>
              <a:rPr lang="ja-JP" altLang="en-US" sz="1600" dirty="0" smtClean="0">
                <a:latin typeface="+mn-ea"/>
                <a:cs typeface="Meiryo UI" panose="020B0604030504040204" pitchFamily="50" charset="-128"/>
              </a:rPr>
              <a:t>～</a:t>
            </a:r>
            <a:r>
              <a:rPr lang="en-US" altLang="ja-JP" sz="1600" dirty="0" smtClean="0">
                <a:latin typeface="+mn-ea"/>
                <a:cs typeface="Meiryo UI" panose="020B0604030504040204" pitchFamily="50" charset="-128"/>
              </a:rPr>
              <a:t>2013</a:t>
            </a:r>
            <a:r>
              <a:rPr lang="ja-JP" altLang="en-US" sz="1600" dirty="0" smtClean="0">
                <a:latin typeface="+mn-ea"/>
                <a:cs typeface="Meiryo UI" panose="020B0604030504040204" pitchFamily="50" charset="-128"/>
              </a:rPr>
              <a:t>年度の</a:t>
            </a:r>
            <a:r>
              <a:rPr lang="ja-JP" altLang="en-US" sz="1600" dirty="0">
                <a:latin typeface="+mn-ea"/>
                <a:cs typeface="Meiryo UI" panose="020B0604030504040204" pitchFamily="50" charset="-128"/>
              </a:rPr>
              <a:t>３年間で</a:t>
            </a:r>
            <a:r>
              <a:rPr lang="en-US" altLang="ja-JP" sz="1600" dirty="0">
                <a:latin typeface="+mn-ea"/>
                <a:cs typeface="Meiryo UI" panose="020B0604030504040204" pitchFamily="50" charset="-128"/>
              </a:rPr>
              <a:t>1,965</a:t>
            </a:r>
            <a:r>
              <a:rPr lang="ja-JP" altLang="en-US" sz="1600" dirty="0">
                <a:latin typeface="+mn-ea"/>
                <a:cs typeface="Meiryo UI" panose="020B0604030504040204" pitchFamily="50" charset="-128"/>
              </a:rPr>
              <a:t>億円の改革効果</a:t>
            </a:r>
            <a:r>
              <a:rPr lang="ja-JP" altLang="en-US" sz="1600" dirty="0" smtClean="0">
                <a:latin typeface="+mn-ea"/>
                <a:cs typeface="Meiryo UI" panose="020B0604030504040204" pitchFamily="50" charset="-128"/>
              </a:rPr>
              <a:t>額を計上した。</a:t>
            </a:r>
            <a:endParaRPr lang="en-US" altLang="ja-JP" sz="1600" dirty="0" smtClean="0">
              <a:latin typeface="+mn-ea"/>
              <a:cs typeface="Meiryo UI" panose="020B0604030504040204" pitchFamily="50" charset="-128"/>
            </a:endParaRPr>
          </a:p>
          <a:p>
            <a:pPr marL="268288"/>
            <a:r>
              <a:rPr lang="ja-JP" altLang="en-US" sz="1600" dirty="0" smtClean="0">
                <a:latin typeface="+mn-ea"/>
                <a:cs typeface="Meiryo UI" panose="020B0604030504040204" pitchFamily="50" charset="-128"/>
              </a:rPr>
              <a:t>　</a:t>
            </a:r>
            <a:r>
              <a:rPr lang="en-US" altLang="ja-JP" sz="1600" dirty="0" smtClean="0">
                <a:latin typeface="+mn-ea"/>
                <a:cs typeface="Meiryo UI" panose="020B0604030504040204" pitchFamily="50" charset="-128"/>
              </a:rPr>
              <a:t>-</a:t>
            </a:r>
            <a:r>
              <a:rPr lang="ja-JP" altLang="en-US" sz="1600" dirty="0" smtClean="0">
                <a:latin typeface="+mn-ea"/>
                <a:cs typeface="Meiryo UI" panose="020B0604030504040204" pitchFamily="50" charset="-128"/>
              </a:rPr>
              <a:t>財政再建プログラム（案）では年平均</a:t>
            </a:r>
            <a:r>
              <a:rPr lang="en-US" altLang="ja-JP" sz="1600" dirty="0" smtClean="0">
                <a:latin typeface="+mn-ea"/>
                <a:cs typeface="Meiryo UI" panose="020B0604030504040204" pitchFamily="50" charset="-128"/>
              </a:rPr>
              <a:t>1,018</a:t>
            </a:r>
            <a:r>
              <a:rPr lang="ja-JP" altLang="en-US" sz="1600" dirty="0" smtClean="0">
                <a:latin typeface="+mn-ea"/>
                <a:cs typeface="Meiryo UI" panose="020B0604030504040204" pitchFamily="50" charset="-128"/>
              </a:rPr>
              <a:t>億円（年度予算約</a:t>
            </a:r>
            <a:r>
              <a:rPr lang="en-US" altLang="ja-JP" sz="1600" dirty="0" smtClean="0">
                <a:latin typeface="+mn-ea"/>
                <a:cs typeface="Meiryo UI" panose="020B0604030504040204" pitchFamily="50" charset="-128"/>
              </a:rPr>
              <a:t>3.1</a:t>
            </a:r>
            <a:r>
              <a:rPr lang="ja-JP" altLang="en-US" sz="1600" dirty="0" smtClean="0">
                <a:latin typeface="+mn-ea"/>
                <a:cs typeface="Meiryo UI" panose="020B0604030504040204" pitchFamily="50" charset="-128"/>
              </a:rPr>
              <a:t>兆円の</a:t>
            </a:r>
            <a:r>
              <a:rPr lang="en-US" altLang="ja-JP" sz="1600" dirty="0" smtClean="0">
                <a:latin typeface="+mn-ea"/>
                <a:cs typeface="Meiryo UI" panose="020B0604030504040204" pitchFamily="50" charset="-128"/>
              </a:rPr>
              <a:t>3.3</a:t>
            </a:r>
            <a:r>
              <a:rPr lang="ja-JP" altLang="en-US" sz="1600" dirty="0" smtClean="0">
                <a:latin typeface="+mn-ea"/>
                <a:cs typeface="Meiryo UI" panose="020B0604030504040204" pitchFamily="50" charset="-128"/>
              </a:rPr>
              <a:t>％）</a:t>
            </a:r>
            <a:endParaRPr lang="en-US" altLang="ja-JP" sz="1600" dirty="0" smtClean="0">
              <a:latin typeface="+mn-ea"/>
              <a:cs typeface="Meiryo UI" panose="020B0604030504040204" pitchFamily="50" charset="-128"/>
            </a:endParaRPr>
          </a:p>
          <a:p>
            <a:pPr marL="268288"/>
            <a:r>
              <a:rPr lang="ja-JP" altLang="en-US" sz="1600" dirty="0">
                <a:latin typeface="+mn-ea"/>
                <a:cs typeface="Meiryo UI" panose="020B0604030504040204" pitchFamily="50" charset="-128"/>
              </a:rPr>
              <a:t>　</a:t>
            </a:r>
            <a:r>
              <a:rPr lang="en-US" altLang="ja-JP" sz="1600" dirty="0" smtClean="0">
                <a:latin typeface="+mn-ea"/>
                <a:cs typeface="Meiryo UI" panose="020B0604030504040204" pitchFamily="50" charset="-128"/>
              </a:rPr>
              <a:t>-</a:t>
            </a:r>
            <a:r>
              <a:rPr lang="ja-JP" altLang="en-US" sz="1600" dirty="0" smtClean="0">
                <a:latin typeface="+mn-ea"/>
                <a:cs typeface="Meiryo UI" panose="020B0604030504040204" pitchFamily="50" charset="-128"/>
              </a:rPr>
              <a:t>財政構造改革プランでは年平均</a:t>
            </a:r>
            <a:r>
              <a:rPr lang="en-US" altLang="ja-JP" sz="1600" dirty="0" smtClean="0">
                <a:latin typeface="+mn-ea"/>
                <a:cs typeface="Meiryo UI" panose="020B0604030504040204" pitchFamily="50" charset="-128"/>
              </a:rPr>
              <a:t>655</a:t>
            </a:r>
            <a:r>
              <a:rPr lang="ja-JP" altLang="en-US" sz="1600" dirty="0" smtClean="0">
                <a:latin typeface="+mn-ea"/>
                <a:cs typeface="Meiryo UI" panose="020B0604030504040204" pitchFamily="50" charset="-128"/>
              </a:rPr>
              <a:t>億円（年度予算約</a:t>
            </a:r>
            <a:r>
              <a:rPr lang="en-US" altLang="ja-JP" sz="1600" dirty="0">
                <a:latin typeface="+mn-ea"/>
                <a:cs typeface="Meiryo UI" panose="020B0604030504040204" pitchFamily="50" charset="-128"/>
              </a:rPr>
              <a:t>2.9</a:t>
            </a:r>
            <a:r>
              <a:rPr lang="ja-JP" altLang="en-US" sz="1600" dirty="0" smtClean="0">
                <a:latin typeface="+mn-ea"/>
                <a:cs typeface="Meiryo UI" panose="020B0604030504040204" pitchFamily="50" charset="-128"/>
              </a:rPr>
              <a:t>兆円の</a:t>
            </a:r>
            <a:r>
              <a:rPr lang="en-US" altLang="ja-JP" sz="1600" dirty="0" smtClean="0">
                <a:latin typeface="+mn-ea"/>
                <a:cs typeface="Meiryo UI" panose="020B0604030504040204" pitchFamily="50" charset="-128"/>
              </a:rPr>
              <a:t>2.2</a:t>
            </a:r>
            <a:r>
              <a:rPr lang="ja-JP" altLang="en-US" sz="1600" dirty="0" smtClean="0">
                <a:latin typeface="+mn-ea"/>
                <a:cs typeface="Meiryo UI" panose="020B0604030504040204" pitchFamily="50" charset="-128"/>
              </a:rPr>
              <a:t>％）</a:t>
            </a:r>
            <a:endParaRPr lang="ja-JP" altLang="en-US" sz="1600" dirty="0">
              <a:latin typeface="+mn-ea"/>
              <a:cs typeface="Meiryo UI" panose="020B0604030504040204" pitchFamily="50" charset="-128"/>
            </a:endParaRPr>
          </a:p>
        </p:txBody>
      </p:sp>
      <p:sp>
        <p:nvSpPr>
          <p:cNvPr id="2" name="テキスト ボックス 1"/>
          <p:cNvSpPr txBox="1"/>
          <p:nvPr/>
        </p:nvSpPr>
        <p:spPr>
          <a:xfrm>
            <a:off x="7600386" y="2159278"/>
            <a:ext cx="1664284"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単位：億円</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34132" y="2060848"/>
            <a:ext cx="3384376" cy="338554"/>
          </a:xfrm>
          <a:prstGeom prst="rect">
            <a:avLst/>
          </a:prstGeom>
          <a:noFill/>
        </p:spPr>
        <p:txBody>
          <a:bodyPr wrap="square" rtlCol="0">
            <a:spAutoFit/>
          </a:bodyPr>
          <a:lstStyle/>
          <a:p>
            <a:r>
              <a:rPr lang="en-US" altLang="ja-JP" sz="1600" u="sng" dirty="0" smtClean="0">
                <a:latin typeface="+mn-ea"/>
                <a:cs typeface="Meiryo UI" panose="020B0604030504040204" pitchFamily="50" charset="-128"/>
              </a:rPr>
              <a:t>2008</a:t>
            </a:r>
            <a:r>
              <a:rPr lang="ja-JP" altLang="en-US" sz="1600" u="sng" dirty="0" smtClean="0">
                <a:latin typeface="+mn-ea"/>
                <a:cs typeface="Meiryo UI" panose="020B0604030504040204" pitchFamily="50" charset="-128"/>
              </a:rPr>
              <a:t>年度</a:t>
            </a:r>
            <a:r>
              <a:rPr lang="ja-JP" altLang="en-US" sz="1600" u="sng" dirty="0">
                <a:latin typeface="+mn-ea"/>
                <a:cs typeface="Meiryo UI" panose="020B0604030504040204" pitchFamily="50" charset="-128"/>
              </a:rPr>
              <a:t>以降の改革効果</a:t>
            </a:r>
            <a:r>
              <a:rPr lang="ja-JP" altLang="en-US" sz="1600" u="sng" dirty="0" smtClean="0">
                <a:latin typeface="+mn-ea"/>
                <a:cs typeface="Meiryo UI" panose="020B0604030504040204" pitchFamily="50" charset="-128"/>
              </a:rPr>
              <a:t>額</a:t>
            </a:r>
            <a:endParaRPr lang="ja-JP" altLang="en-US" sz="1600" u="sng" dirty="0">
              <a:latin typeface="+mn-ea"/>
              <a:cs typeface="Meiryo UI" panose="020B0604030504040204" pitchFamily="50" charset="-128"/>
            </a:endParaRPr>
          </a:p>
        </p:txBody>
      </p:sp>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912296635"/>
              </p:ext>
            </p:extLst>
          </p:nvPr>
        </p:nvGraphicFramePr>
        <p:xfrm>
          <a:off x="755579" y="2462087"/>
          <a:ext cx="7704852" cy="4207273"/>
        </p:xfrm>
        <a:graphic>
          <a:graphicData uri="http://schemas.openxmlformats.org/drawingml/2006/table">
            <a:tbl>
              <a:tblPr/>
              <a:tblGrid>
                <a:gridCol w="1220966">
                  <a:extLst>
                    <a:ext uri="{9D8B030D-6E8A-4147-A177-3AD203B41FA5}">
                      <a16:colId xmlns:a16="http://schemas.microsoft.com/office/drawing/2014/main" val="20000"/>
                    </a:ext>
                  </a:extLst>
                </a:gridCol>
                <a:gridCol w="1220966">
                  <a:extLst>
                    <a:ext uri="{9D8B030D-6E8A-4147-A177-3AD203B41FA5}">
                      <a16:colId xmlns:a16="http://schemas.microsoft.com/office/drawing/2014/main" val="20001"/>
                    </a:ext>
                  </a:extLst>
                </a:gridCol>
                <a:gridCol w="657865">
                  <a:extLst>
                    <a:ext uri="{9D8B030D-6E8A-4147-A177-3AD203B41FA5}">
                      <a16:colId xmlns:a16="http://schemas.microsoft.com/office/drawing/2014/main" val="20002"/>
                    </a:ext>
                  </a:extLst>
                </a:gridCol>
                <a:gridCol w="657865">
                  <a:extLst>
                    <a:ext uri="{9D8B030D-6E8A-4147-A177-3AD203B41FA5}">
                      <a16:colId xmlns:a16="http://schemas.microsoft.com/office/drawing/2014/main" val="20003"/>
                    </a:ext>
                  </a:extLst>
                </a:gridCol>
                <a:gridCol w="657865">
                  <a:extLst>
                    <a:ext uri="{9D8B030D-6E8A-4147-A177-3AD203B41FA5}">
                      <a16:colId xmlns:a16="http://schemas.microsoft.com/office/drawing/2014/main" val="20004"/>
                    </a:ext>
                  </a:extLst>
                </a:gridCol>
                <a:gridCol w="657865">
                  <a:extLst>
                    <a:ext uri="{9D8B030D-6E8A-4147-A177-3AD203B41FA5}">
                      <a16:colId xmlns:a16="http://schemas.microsoft.com/office/drawing/2014/main" val="20005"/>
                    </a:ext>
                  </a:extLst>
                </a:gridCol>
                <a:gridCol w="657865">
                  <a:extLst>
                    <a:ext uri="{9D8B030D-6E8A-4147-A177-3AD203B41FA5}">
                      <a16:colId xmlns:a16="http://schemas.microsoft.com/office/drawing/2014/main" val="20006"/>
                    </a:ext>
                  </a:extLst>
                </a:gridCol>
                <a:gridCol w="657865">
                  <a:extLst>
                    <a:ext uri="{9D8B030D-6E8A-4147-A177-3AD203B41FA5}">
                      <a16:colId xmlns:a16="http://schemas.microsoft.com/office/drawing/2014/main" val="20007"/>
                    </a:ext>
                  </a:extLst>
                </a:gridCol>
                <a:gridCol w="657865">
                  <a:extLst>
                    <a:ext uri="{9D8B030D-6E8A-4147-A177-3AD203B41FA5}">
                      <a16:colId xmlns:a16="http://schemas.microsoft.com/office/drawing/2014/main" val="20008"/>
                    </a:ext>
                  </a:extLst>
                </a:gridCol>
                <a:gridCol w="657865">
                  <a:extLst>
                    <a:ext uri="{9D8B030D-6E8A-4147-A177-3AD203B41FA5}">
                      <a16:colId xmlns:a16="http://schemas.microsoft.com/office/drawing/2014/main" val="20009"/>
                    </a:ext>
                  </a:extLst>
                </a:gridCol>
              </a:tblGrid>
              <a:tr h="690719">
                <a:tc rowSpan="2" gridSpan="2">
                  <a:txBody>
                    <a:bodyPr/>
                    <a:lstStyle/>
                    <a:p>
                      <a:pPr algn="ctr">
                        <a:spcAft>
                          <a:spcPts val="0"/>
                        </a:spcAft>
                      </a:pPr>
                      <a:r>
                        <a:rPr lang="en-US" sz="1200" b="1" kern="100" dirty="0">
                          <a:effectLst/>
                          <a:latin typeface="Meiryo UI" panose="020B0604030504040204" pitchFamily="50" charset="-128"/>
                          <a:ea typeface="Meiryo UI" panose="020B0604030504040204" pitchFamily="50" charset="-128"/>
                          <a:cs typeface="Meiryo UI" panose="020B0604030504040204" pitchFamily="50" charset="-128"/>
                        </a:rPr>
                        <a:t/>
                      </a:r>
                      <a:br>
                        <a:rPr lang="en-US" sz="1200" b="1" kern="100" dirty="0">
                          <a:effectLst/>
                          <a:latin typeface="Meiryo UI" panose="020B0604030504040204" pitchFamily="50" charset="-128"/>
                          <a:ea typeface="Meiryo UI" panose="020B0604030504040204" pitchFamily="50" charset="-128"/>
                          <a:cs typeface="Meiryo UI" panose="020B0604030504040204" pitchFamily="50" charset="-128"/>
                        </a:rPr>
                      </a:br>
                      <a:r>
                        <a:rPr lang="ja-JP" sz="1200" b="1" kern="100" dirty="0">
                          <a:effectLst/>
                          <a:latin typeface="Meiryo UI" panose="020B0604030504040204" pitchFamily="50" charset="-128"/>
                          <a:ea typeface="Meiryo UI" panose="020B0604030504040204" pitchFamily="50" charset="-128"/>
                          <a:cs typeface="Meiryo UI" panose="020B0604030504040204" pitchFamily="50" charset="-128"/>
                        </a:rPr>
                        <a:t>区分／計画・年度</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hMerge="1">
                  <a:txBody>
                    <a:bodyPr/>
                    <a:lstStyle/>
                    <a:p>
                      <a:endParaRPr kumimoji="1" lang="ja-JP" altLang="en-US"/>
                    </a:p>
                  </a:txBody>
                  <a:tcPr/>
                </a:tc>
                <a:tc gridSpan="4">
                  <a:txBody>
                    <a:bodyPr/>
                    <a:lstStyle/>
                    <a:p>
                      <a:pPr algn="ctr">
                        <a:lnSpc>
                          <a:spcPts val="1000"/>
                        </a:lnSpc>
                        <a:spcAft>
                          <a:spcPts val="0"/>
                        </a:spcAft>
                      </a:pPr>
                      <a:r>
                        <a:rPr lang="ja-JP" sz="1200" b="1" kern="100" dirty="0">
                          <a:effectLst/>
                          <a:latin typeface="Meiryo UI" panose="020B0604030504040204" pitchFamily="50" charset="-128"/>
                          <a:ea typeface="Meiryo UI" panose="020B0604030504040204" pitchFamily="50" charset="-128"/>
                          <a:cs typeface="Meiryo UI" panose="020B0604030504040204" pitchFamily="50" charset="-128"/>
                        </a:rPr>
                        <a:t>財政再建プログラム（案</a:t>
                      </a:r>
                      <a:r>
                        <a:rPr lang="ja-JP" sz="1200" b="1"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集中改革期間</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2008</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2010</a:t>
                      </a:r>
                      <a:endParaRPr lang="ja-JP" sz="11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spcAft>
                          <a:spcPts val="0"/>
                        </a:spcAft>
                      </a:pPr>
                      <a:r>
                        <a:rPr lang="ja-JP" sz="1100" b="1" kern="100" dirty="0">
                          <a:effectLst/>
                          <a:latin typeface="Meiryo UI" panose="020B0604030504040204" pitchFamily="50" charset="-128"/>
                          <a:ea typeface="Meiryo UI" panose="020B0604030504040204" pitchFamily="50" charset="-128"/>
                          <a:cs typeface="Meiryo UI" panose="020B0604030504040204" pitchFamily="50" charset="-128"/>
                        </a:rPr>
                        <a:t>【一般財源ベース】</a:t>
                      </a:r>
                      <a:endParaRPr lang="ja-JP" sz="1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28575"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a:lnSpc>
                          <a:spcPts val="1000"/>
                        </a:lnSpc>
                        <a:spcAft>
                          <a:spcPts val="0"/>
                        </a:spcAft>
                      </a:pPr>
                      <a:r>
                        <a:rPr lang="ja-JP" sz="1200" b="1" kern="100" dirty="0">
                          <a:effectLst/>
                          <a:latin typeface="Meiryo UI" panose="020B0604030504040204" pitchFamily="50" charset="-128"/>
                          <a:ea typeface="Meiryo UI" panose="020B0604030504040204" pitchFamily="50" charset="-128"/>
                          <a:cs typeface="Meiryo UI" panose="020B0604030504040204" pitchFamily="50" charset="-128"/>
                        </a:rPr>
                        <a:t>財政構造改革プラン（案</a:t>
                      </a:r>
                      <a:r>
                        <a:rPr lang="ja-JP" sz="1200" b="1"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※ﾌﾟﾗﾝ期間</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2011</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spcAft>
                          <a:spcPts val="0"/>
                        </a:spcAft>
                      </a:pPr>
                      <a:r>
                        <a:rPr lang="ja-JP" sz="1100" b="1" kern="100" dirty="0">
                          <a:effectLst/>
                          <a:latin typeface="Meiryo UI" panose="020B0604030504040204" pitchFamily="50" charset="-128"/>
                          <a:ea typeface="Meiryo UI" panose="020B0604030504040204" pitchFamily="50" charset="-128"/>
                          <a:cs typeface="Meiryo UI" panose="020B0604030504040204" pitchFamily="50" charset="-128"/>
                        </a:rPr>
                        <a:t>【一般財源ベース】</a:t>
                      </a:r>
                      <a:endParaRPr lang="ja-JP" sz="11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0">
                <a:tc gridSpan="2" vMerge="1">
                  <a:txBody>
                    <a:bodyPr/>
                    <a:lstStyle/>
                    <a:p>
                      <a:endParaRPr kumimoji="1" lang="ja-JP" altLang="en-US"/>
                    </a:p>
                  </a:txBody>
                  <a:tcPr/>
                </a:tc>
                <a:tc hMerge="1" vMerge="1">
                  <a:txBody>
                    <a:bodyPr/>
                    <a:lstStyle/>
                    <a:p>
                      <a:endParaRPr kumimoji="1" lang="ja-JP" altLang="en-US"/>
                    </a:p>
                  </a:txBody>
                  <a:tcPr/>
                </a:tc>
                <a:tc>
                  <a:txBody>
                    <a:bodyPr/>
                    <a:lstStyle/>
                    <a:p>
                      <a:pPr algn="ctr">
                        <a:spcAft>
                          <a:spcPts val="0"/>
                        </a:spcAft>
                      </a:pPr>
                      <a:r>
                        <a:rPr lang="en-US" sz="1200" b="1" kern="100">
                          <a:effectLst/>
                          <a:latin typeface="Meiryo UI" panose="020B0604030504040204" pitchFamily="50" charset="-128"/>
                          <a:ea typeface="Meiryo UI" panose="020B0604030504040204" pitchFamily="50" charset="-128"/>
                          <a:cs typeface="Meiryo UI" panose="020B0604030504040204" pitchFamily="50" charset="-128"/>
                        </a:rPr>
                        <a:t>2008</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00">
                          <a:effectLst/>
                          <a:latin typeface="Meiryo UI" panose="020B0604030504040204" pitchFamily="50" charset="-128"/>
                          <a:ea typeface="Meiryo UI" panose="020B0604030504040204" pitchFamily="50" charset="-128"/>
                          <a:cs typeface="Meiryo UI" panose="020B0604030504040204" pitchFamily="50" charset="-128"/>
                        </a:rPr>
                        <a:t>2009</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00">
                          <a:effectLst/>
                          <a:latin typeface="Meiryo UI" panose="020B0604030504040204" pitchFamily="50" charset="-128"/>
                          <a:ea typeface="Meiryo UI" panose="020B0604030504040204" pitchFamily="50" charset="-128"/>
                          <a:cs typeface="Meiryo UI" panose="020B0604030504040204" pitchFamily="50" charset="-128"/>
                        </a:rPr>
                        <a:t>2010</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ja-JP" sz="1200" b="1" kern="100">
                          <a:effectLst/>
                          <a:latin typeface="Meiryo UI" panose="020B0604030504040204" pitchFamily="50" charset="-128"/>
                          <a:ea typeface="Meiryo UI" panose="020B0604030504040204" pitchFamily="50" charset="-128"/>
                          <a:cs typeface="Meiryo UI" panose="020B0604030504040204" pitchFamily="50" charset="-128"/>
                        </a:rPr>
                        <a:t>計</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00">
                          <a:effectLst/>
                          <a:latin typeface="Meiryo UI" panose="020B0604030504040204" pitchFamily="50" charset="-128"/>
                          <a:ea typeface="Meiryo UI" panose="020B0604030504040204" pitchFamily="50" charset="-128"/>
                          <a:cs typeface="Meiryo UI" panose="020B0604030504040204" pitchFamily="50" charset="-128"/>
                        </a:rPr>
                        <a:t>2011</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00">
                          <a:effectLst/>
                          <a:latin typeface="Meiryo UI" panose="020B0604030504040204" pitchFamily="50" charset="-128"/>
                          <a:ea typeface="Meiryo UI" panose="020B0604030504040204" pitchFamily="50" charset="-128"/>
                          <a:cs typeface="Meiryo UI" panose="020B0604030504040204" pitchFamily="50" charset="-128"/>
                        </a:rPr>
                        <a:t>2012</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00">
                          <a:effectLst/>
                          <a:latin typeface="Meiryo UI" panose="020B0604030504040204" pitchFamily="50" charset="-128"/>
                          <a:ea typeface="Meiryo UI" panose="020B0604030504040204" pitchFamily="50" charset="-128"/>
                          <a:cs typeface="Meiryo UI" panose="020B0604030504040204" pitchFamily="50" charset="-128"/>
                        </a:rPr>
                        <a:t>2013</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ja-JP" sz="1200" b="1" kern="100">
                          <a:effectLst/>
                          <a:latin typeface="Meiryo UI" panose="020B0604030504040204" pitchFamily="50" charset="-128"/>
                          <a:ea typeface="Meiryo UI" panose="020B0604030504040204" pitchFamily="50" charset="-128"/>
                          <a:cs typeface="Meiryo UI" panose="020B0604030504040204" pitchFamily="50" charset="-128"/>
                        </a:rPr>
                        <a:t>計</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84766">
                <a:tc rowSpan="3">
                  <a:txBody>
                    <a:bodyPr/>
                    <a:lstStyle/>
                    <a:p>
                      <a:pPr algn="just">
                        <a:spcAft>
                          <a:spcPts val="0"/>
                        </a:spcAft>
                      </a:pPr>
                      <a:r>
                        <a:rPr lang="ja-JP" sz="1200" b="1" kern="100">
                          <a:effectLst/>
                          <a:latin typeface="Meiryo UI" panose="020B0604030504040204" pitchFamily="50" charset="-128"/>
                          <a:ea typeface="Meiryo UI" panose="020B0604030504040204" pitchFamily="50" charset="-128"/>
                          <a:cs typeface="Meiryo UI" panose="020B0604030504040204" pitchFamily="50" charset="-128"/>
                        </a:rPr>
                        <a:t>歳出削減</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000"/>
                        </a:lnSpc>
                        <a:spcAft>
                          <a:spcPts val="0"/>
                        </a:spcAft>
                      </a:pPr>
                      <a:r>
                        <a:rPr lang="ja-JP" sz="1200" b="1" kern="100">
                          <a:effectLst/>
                          <a:latin typeface="Meiryo UI" panose="020B0604030504040204" pitchFamily="50" charset="-128"/>
                          <a:ea typeface="Meiryo UI" panose="020B0604030504040204" pitchFamily="50" charset="-128"/>
                          <a:cs typeface="Meiryo UI" panose="020B0604030504040204" pitchFamily="50" charset="-128"/>
                        </a:rPr>
                        <a:t>人件費</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329</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470</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484</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b="1" i="1" kern="100" dirty="0">
                          <a:effectLst/>
                          <a:latin typeface="Meiryo UI" panose="020B0604030504040204" pitchFamily="50" charset="-128"/>
                          <a:ea typeface="Meiryo UI" panose="020B0604030504040204" pitchFamily="50" charset="-128"/>
                          <a:cs typeface="Meiryo UI" panose="020B0604030504040204" pitchFamily="50" charset="-128"/>
                        </a:rPr>
                        <a:t>1,283</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270</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270</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270</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810</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3915">
                <a:tc vMerge="1">
                  <a:txBody>
                    <a:bodyPr/>
                    <a:lstStyle/>
                    <a:p>
                      <a:endParaRPr kumimoji="1" lang="ja-JP" altLang="en-US"/>
                    </a:p>
                  </a:txBody>
                  <a:tcPr/>
                </a:tc>
                <a:tc>
                  <a:txBody>
                    <a:bodyPr/>
                    <a:lstStyle/>
                    <a:p>
                      <a:pPr algn="just">
                        <a:lnSpc>
                          <a:spcPts val="1000"/>
                        </a:lnSpc>
                        <a:spcAft>
                          <a:spcPts val="0"/>
                        </a:spcAft>
                      </a:pPr>
                      <a:r>
                        <a:rPr lang="ja-JP" sz="1200" b="1" kern="100">
                          <a:effectLst/>
                          <a:latin typeface="Meiryo UI" panose="020B0604030504040204" pitchFamily="50" charset="-128"/>
                          <a:ea typeface="Meiryo UI" panose="020B0604030504040204" pitchFamily="50" charset="-128"/>
                          <a:cs typeface="Meiryo UI" panose="020B0604030504040204" pitchFamily="50" charset="-128"/>
                        </a:rPr>
                        <a:t>一般施策経費</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319</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399</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440</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1,158</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94</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121</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131</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latinLnBrk="1">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346</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77965">
                <a:tc vMerge="1">
                  <a:txBody>
                    <a:bodyPr/>
                    <a:lstStyle/>
                    <a:p>
                      <a:endParaRPr kumimoji="1" lang="ja-JP" altLang="en-US"/>
                    </a:p>
                  </a:txBody>
                  <a:tcPr/>
                </a:tc>
                <a:tc>
                  <a:txBody>
                    <a:bodyPr/>
                    <a:lstStyle/>
                    <a:p>
                      <a:pPr algn="ctr">
                        <a:spcAft>
                          <a:spcPts val="0"/>
                        </a:spcAft>
                      </a:pPr>
                      <a:r>
                        <a:rPr lang="ja-JP" sz="1200" b="1" i="1" kern="100">
                          <a:effectLst/>
                          <a:latin typeface="Meiryo UI" panose="020B0604030504040204" pitchFamily="50" charset="-128"/>
                          <a:ea typeface="Meiryo UI" panose="020B0604030504040204" pitchFamily="50" charset="-128"/>
                          <a:cs typeface="Meiryo UI" panose="020B0604030504040204" pitchFamily="50" charset="-128"/>
                        </a:rPr>
                        <a:t>（小　計）</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648</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869</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924</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2,441</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364</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391</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401</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1,156</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04"/>
                  </a:ext>
                </a:extLst>
              </a:tr>
              <a:tr h="404199">
                <a:tc gridSpan="2">
                  <a:txBody>
                    <a:bodyPr/>
                    <a:lstStyle/>
                    <a:p>
                      <a:pPr algn="just">
                        <a:spcAft>
                          <a:spcPts val="0"/>
                        </a:spcAft>
                      </a:pPr>
                      <a:r>
                        <a:rPr lang="ja-JP" sz="1200" b="1" kern="100">
                          <a:effectLst/>
                          <a:latin typeface="Meiryo UI" panose="020B0604030504040204" pitchFamily="50" charset="-128"/>
                          <a:ea typeface="Meiryo UI" panose="020B0604030504040204" pitchFamily="50" charset="-128"/>
                          <a:cs typeface="Meiryo UI" panose="020B0604030504040204" pitchFamily="50" charset="-128"/>
                        </a:rPr>
                        <a:t>歳入確保</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443</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145</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25</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613</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66</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113</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125</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304 </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7399">
                <a:tc gridSpan="2">
                  <a:txBody>
                    <a:bodyPr/>
                    <a:lstStyle/>
                    <a:p>
                      <a:pPr algn="just">
                        <a:spcAft>
                          <a:spcPts val="0"/>
                        </a:spcAft>
                      </a:pPr>
                      <a:r>
                        <a:rPr lang="ja-JP" sz="1200" b="1" kern="100">
                          <a:effectLst/>
                          <a:latin typeface="Meiryo UI" panose="020B0604030504040204" pitchFamily="50" charset="-128"/>
                          <a:ea typeface="Meiryo UI" panose="020B0604030504040204" pitchFamily="50" charset="-128"/>
                          <a:cs typeface="Meiryo UI" panose="020B0604030504040204" pitchFamily="50" charset="-128"/>
                        </a:rPr>
                        <a:t>予算編成における取組み</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a:lnSpc>
                          <a:spcPts val="1200"/>
                        </a:lnSpc>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a:t>
                      </a:r>
                    </a:p>
                  </a:txBody>
                  <a:tcPr marL="62865" marR="6286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a:t>
                      </a: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ja-JP" sz="1200" b="1" i="1" kern="100">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205</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155</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kern="100">
                          <a:effectLst/>
                          <a:latin typeface="Meiryo UI" panose="020B0604030504040204" pitchFamily="50" charset="-128"/>
                          <a:ea typeface="Meiryo UI" panose="020B0604030504040204" pitchFamily="50" charset="-128"/>
                          <a:cs typeface="Meiryo UI" panose="020B0604030504040204" pitchFamily="50" charset="-128"/>
                        </a:rPr>
                        <a:t>145</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505</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27597">
                <a:tc gridSpan="2">
                  <a:txBody>
                    <a:bodyPr/>
                    <a:lstStyle/>
                    <a:p>
                      <a:pPr algn="ctr">
                        <a:spcAft>
                          <a:spcPts val="0"/>
                        </a:spcAft>
                      </a:pPr>
                      <a:r>
                        <a:rPr lang="ja-JP" sz="1200" b="1" i="1" kern="100">
                          <a:effectLst/>
                          <a:latin typeface="Meiryo UI" panose="020B0604030504040204" pitchFamily="50" charset="-128"/>
                          <a:ea typeface="Meiryo UI" panose="020B0604030504040204" pitchFamily="50" charset="-128"/>
                          <a:cs typeface="Meiryo UI" panose="020B0604030504040204" pitchFamily="50" charset="-128"/>
                        </a:rPr>
                        <a:t>（合　　計）</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kumimoji="1" lang="ja-JP" altLang="en-US"/>
                    </a:p>
                  </a:txBody>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1,091</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1,014</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949</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3,054</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635</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659</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671</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r">
                        <a:lnSpc>
                          <a:spcPts val="1200"/>
                        </a:lnSpc>
                        <a:spcAft>
                          <a:spcPts val="0"/>
                        </a:spcAft>
                      </a:pPr>
                      <a:r>
                        <a:rPr lang="en-US" sz="1200" b="1" i="1" kern="100">
                          <a:effectLst/>
                          <a:latin typeface="Meiryo UI" panose="020B0604030504040204" pitchFamily="50" charset="-128"/>
                          <a:ea typeface="Meiryo UI" panose="020B0604030504040204" pitchFamily="50" charset="-128"/>
                          <a:cs typeface="Meiryo UI" panose="020B0604030504040204" pitchFamily="50" charset="-128"/>
                        </a:rPr>
                        <a:t>1,965</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827833">
                <a:tc gridSpan="2">
                  <a:txBody>
                    <a:bodyPr/>
                    <a:lstStyle/>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備　　考</a:t>
                      </a:r>
                    </a:p>
                  </a:txBody>
                  <a:tcPr marL="62865" marR="62865"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marL="29210" indent="-50800" algn="l">
                        <a:lnSpc>
                          <a:spcPts val="1000"/>
                        </a:lnSpc>
                        <a:spcAft>
                          <a:spcPts val="0"/>
                        </a:spcAft>
                      </a:pPr>
                      <a:endParaRPr lang="en-US" altLang="ja-JP" sz="11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29210" indent="-50800" algn="l">
                        <a:lnSpc>
                          <a:spcPts val="1000"/>
                        </a:lnSpc>
                        <a:spcAft>
                          <a:spcPts val="0"/>
                        </a:spcAft>
                      </a:pPr>
                      <a:r>
                        <a:rPr lang="ja-JP" sz="11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2008</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年度歳入確保は退職手当債を</a:t>
                      </a:r>
                      <a:r>
                        <a:rPr lang="ja-JP" sz="1100" kern="100" dirty="0" smtClean="0">
                          <a:effectLst/>
                          <a:latin typeface="Meiryo UI" panose="020B0604030504040204" pitchFamily="50" charset="-128"/>
                          <a:ea typeface="Meiryo UI" panose="020B0604030504040204" pitchFamily="50" charset="-128"/>
                          <a:cs typeface="Meiryo UI" panose="020B0604030504040204" pitchFamily="50" charset="-128"/>
                        </a:rPr>
                        <a:t>含む</a:t>
                      </a:r>
                      <a:endParaRPr lang="en-US" altLang="ja-JP" sz="11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29210" indent="-50800" algn="l">
                        <a:lnSpc>
                          <a:spcPts val="1000"/>
                        </a:lnSpc>
                        <a:spcAft>
                          <a:spcPts val="0"/>
                        </a:spcAft>
                      </a:pPr>
                      <a:endParaRPr lang="ja-JP" sz="110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29210" indent="-50800" algn="l">
                        <a:lnSpc>
                          <a:spcPts val="10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・各年度最終予算額ﾍﾞｰｽ</a:t>
                      </a:r>
                    </a:p>
                  </a:txBody>
                  <a:tcPr marL="62865" marR="62865" marT="0" marB="0">
                    <a:lnL w="28575"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marL="50800" indent="-50800" algn="l">
                        <a:lnSpc>
                          <a:spcPts val="1000"/>
                        </a:lnSpc>
                        <a:spcAft>
                          <a:spcPts val="0"/>
                        </a:spcAft>
                      </a:pPr>
                      <a:endParaRPr lang="en-US" altLang="ja-JP" sz="11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50800" indent="-50800" algn="l">
                        <a:lnSpc>
                          <a:spcPts val="1000"/>
                        </a:lnSpc>
                        <a:spcAft>
                          <a:spcPts val="0"/>
                        </a:spcAft>
                      </a:pPr>
                      <a:r>
                        <a:rPr lang="ja-JP" sz="11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各年度最終予算額ﾍﾞｰｽ</a:t>
                      </a:r>
                    </a:p>
                  </a:txBody>
                  <a:tcPr marL="62865" marR="62865"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bl>
          </a:graphicData>
        </a:graphic>
      </p:graphicFrame>
      <p:sp>
        <p:nvSpPr>
          <p:cNvPr id="11" name="テキスト ボックス 10"/>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１．（１）</a:t>
            </a:r>
            <a:endParaRPr lang="en-US" altLang="ja-JP" sz="1600" u="sng" dirty="0" smtClean="0"/>
          </a:p>
        </p:txBody>
      </p:sp>
      <p:sp>
        <p:nvSpPr>
          <p:cNvPr id="12" name="テキスト ボックス 11"/>
          <p:cNvSpPr txBox="1"/>
          <p:nvPr/>
        </p:nvSpPr>
        <p:spPr>
          <a:xfrm>
            <a:off x="251520" y="169277"/>
            <a:ext cx="7776864" cy="338554"/>
          </a:xfrm>
          <a:prstGeom prst="rect">
            <a:avLst/>
          </a:prstGeom>
          <a:noFill/>
        </p:spPr>
        <p:txBody>
          <a:bodyPr wrap="square" rtlCol="0">
            <a:spAutoFit/>
          </a:bodyPr>
          <a:lstStyle/>
          <a:p>
            <a:r>
              <a:rPr lang="ja-JP" altLang="en-US" sz="1600" dirty="0" smtClean="0"/>
              <a:t>①財政再建の取組み（財政再建プログラム（案）、財政構造改革プラン（案））</a:t>
            </a:r>
            <a:endParaRPr kumimoji="1" lang="ja-JP" altLang="en-US" sz="1600" dirty="0"/>
          </a:p>
        </p:txBody>
      </p:sp>
    </p:spTree>
    <p:extLst>
      <p:ext uri="{BB962C8B-B14F-4D97-AF65-F5344CB8AC3E}">
        <p14:creationId xmlns:p14="http://schemas.microsoft.com/office/powerpoint/2010/main" val="29608223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5516" y="382063"/>
            <a:ext cx="7704856" cy="338554"/>
          </a:xfrm>
          <a:prstGeom prst="rect">
            <a:avLst/>
          </a:prstGeom>
          <a:noFill/>
        </p:spPr>
        <p:txBody>
          <a:bodyPr wrap="square" rtlCol="0">
            <a:spAutoFit/>
          </a:bodyPr>
          <a:lstStyle/>
          <a:p>
            <a:r>
              <a:rPr lang="ja-JP" altLang="en-US" sz="1600" dirty="0" smtClean="0"/>
              <a:t>①大阪府立産業技術総合研究所の独立行政法人化</a:t>
            </a:r>
            <a:endParaRPr lang="en-US" altLang="ja-JP" sz="1600" dirty="0"/>
          </a:p>
        </p:txBody>
      </p:sp>
      <p:sp>
        <p:nvSpPr>
          <p:cNvPr id="6" name="テキスト ボックス 5"/>
          <p:cNvSpPr txBox="1"/>
          <p:nvPr/>
        </p:nvSpPr>
        <p:spPr>
          <a:xfrm>
            <a:off x="225332" y="800074"/>
            <a:ext cx="7515019" cy="338554"/>
          </a:xfrm>
          <a:prstGeom prst="rect">
            <a:avLst/>
          </a:prstGeom>
          <a:noFill/>
          <a:ln w="6350" cmpd="sng">
            <a:noFill/>
          </a:ln>
        </p:spPr>
        <p:txBody>
          <a:bodyPr wrap="square" rtlCol="0">
            <a:spAutoFit/>
          </a:bodyPr>
          <a:lstStyle/>
          <a:p>
            <a:r>
              <a:rPr lang="ja-JP" altLang="en-US" sz="1600" dirty="0" smtClean="0"/>
              <a:t>■公設</a:t>
            </a:r>
            <a:r>
              <a:rPr lang="ja-JP" altLang="en-US" sz="1600" dirty="0"/>
              <a:t>試験研究機関としての機能の充実・</a:t>
            </a:r>
            <a:r>
              <a:rPr lang="ja-JP" altLang="en-US" sz="1600" dirty="0" smtClean="0"/>
              <a:t>強化</a:t>
            </a:r>
            <a:endParaRPr lang="en-US" altLang="ja-JP" sz="1600" dirty="0" smtClean="0"/>
          </a:p>
        </p:txBody>
      </p:sp>
      <p:sp>
        <p:nvSpPr>
          <p:cNvPr id="9" name="テキスト ボックス 8"/>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69</a:t>
            </a:fld>
            <a:endParaRPr kumimoji="1" lang="ja-JP" altLang="en-US" dirty="0"/>
          </a:p>
        </p:txBody>
      </p:sp>
      <p:sp>
        <p:nvSpPr>
          <p:cNvPr id="17" name="テキスト ボックス 16"/>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９．（１９）</a:t>
            </a:r>
            <a:endParaRPr lang="en-US" altLang="ja-JP" sz="1600" u="sng"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8212"/>
            <a:ext cx="9139237"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73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25332" y="194322"/>
            <a:ext cx="6362892" cy="338554"/>
          </a:xfrm>
          <a:prstGeom prst="rect">
            <a:avLst/>
          </a:prstGeom>
          <a:noFill/>
          <a:ln w="6350" cmpd="sng">
            <a:noFill/>
          </a:ln>
        </p:spPr>
        <p:txBody>
          <a:bodyPr wrap="square" rtlCol="0">
            <a:spAutoFit/>
          </a:bodyPr>
          <a:lstStyle/>
          <a:p>
            <a:r>
              <a:rPr lang="ja-JP" altLang="en-US" sz="1600" dirty="0" smtClean="0"/>
              <a:t>②大阪府立環境農林水産総合研究所の独立行政法人化</a:t>
            </a:r>
            <a:endParaRPr lang="en-US" altLang="ja-JP" sz="1600" dirty="0" smtClean="0"/>
          </a:p>
        </p:txBody>
      </p:sp>
      <p:sp>
        <p:nvSpPr>
          <p:cNvPr id="15" name="テキスト ボックス 1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70</a:t>
            </a:fld>
            <a:endParaRPr kumimoji="1" lang="ja-JP" altLang="en-US" dirty="0"/>
          </a:p>
        </p:txBody>
      </p:sp>
      <p:sp>
        <p:nvSpPr>
          <p:cNvPr id="18" name="テキスト ボックス 17"/>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９．（１９）</a:t>
            </a:r>
            <a:endParaRPr lang="en-US" altLang="ja-JP" sz="1600" u="sng" dirty="0" smtClean="0"/>
          </a:p>
        </p:txBody>
      </p:sp>
      <p:sp>
        <p:nvSpPr>
          <p:cNvPr id="16" name="テキスト ボックス 15"/>
          <p:cNvSpPr txBox="1"/>
          <p:nvPr/>
        </p:nvSpPr>
        <p:spPr>
          <a:xfrm>
            <a:off x="310434" y="549179"/>
            <a:ext cx="7515019" cy="338554"/>
          </a:xfrm>
          <a:prstGeom prst="rect">
            <a:avLst/>
          </a:prstGeom>
          <a:noFill/>
          <a:ln w="6350" cmpd="sng">
            <a:noFill/>
          </a:ln>
        </p:spPr>
        <p:txBody>
          <a:bodyPr wrap="square" rtlCol="0">
            <a:spAutoFit/>
          </a:bodyPr>
          <a:lstStyle/>
          <a:p>
            <a:r>
              <a:rPr lang="ja-JP" altLang="en-US" sz="1600" dirty="0" smtClean="0"/>
              <a:t>■公設</a:t>
            </a:r>
            <a:r>
              <a:rPr lang="ja-JP" altLang="en-US" sz="1600" dirty="0"/>
              <a:t>試験研究機関としての機能の充実・</a:t>
            </a:r>
            <a:r>
              <a:rPr lang="ja-JP" altLang="en-US" sz="1600" dirty="0" smtClean="0"/>
              <a:t>強化</a:t>
            </a:r>
            <a:endParaRPr lang="en-US" altLang="ja-JP" sz="1600" dirty="0" smtClean="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123950"/>
            <a:ext cx="9259888"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834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71</a:t>
            </a:fld>
            <a:endParaRPr kumimoji="1" lang="ja-JP" altLang="en-US" dirty="0"/>
          </a:p>
        </p:txBody>
      </p:sp>
      <p:sp>
        <p:nvSpPr>
          <p:cNvPr id="7" name="テキスト ボックス 6"/>
          <p:cNvSpPr txBox="1"/>
          <p:nvPr/>
        </p:nvSpPr>
        <p:spPr>
          <a:xfrm>
            <a:off x="6012160" y="0"/>
            <a:ext cx="3131840" cy="338554"/>
          </a:xfrm>
          <a:prstGeom prst="rect">
            <a:avLst/>
          </a:prstGeom>
          <a:noFill/>
        </p:spPr>
        <p:txBody>
          <a:bodyPr wrap="square" rtlCol="0">
            <a:spAutoFit/>
          </a:bodyPr>
          <a:lstStyle/>
          <a:p>
            <a:pPr algn="r"/>
            <a:r>
              <a:rPr lang="ja-JP" altLang="en-US" sz="1600" u="sng" dirty="0"/>
              <a:t>Ｃ</a:t>
            </a:r>
            <a:r>
              <a:rPr lang="ja-JP" altLang="en-US" sz="1600" u="sng" dirty="0" smtClean="0"/>
              <a:t>　１．（５７）</a:t>
            </a:r>
            <a:endParaRPr lang="en-US" altLang="ja-JP" sz="1600" u="sng" dirty="0" smtClean="0"/>
          </a:p>
        </p:txBody>
      </p:sp>
      <p:sp>
        <p:nvSpPr>
          <p:cNvPr id="8" name="テキスト ボックス 7"/>
          <p:cNvSpPr txBox="1"/>
          <p:nvPr/>
        </p:nvSpPr>
        <p:spPr>
          <a:xfrm>
            <a:off x="-14684" y="0"/>
            <a:ext cx="7467004" cy="338554"/>
          </a:xfrm>
          <a:prstGeom prst="rect">
            <a:avLst/>
          </a:prstGeom>
          <a:solidFill>
            <a:srgbClr val="002060"/>
          </a:solidFill>
        </p:spPr>
        <p:txBody>
          <a:bodyPr wrap="square" rtlCol="0">
            <a:spAutoFit/>
          </a:bodyPr>
          <a:lstStyle/>
          <a:p>
            <a:r>
              <a:rPr lang="en-US" altLang="ja-JP" sz="1600" b="1" u="sng" dirty="0" smtClean="0">
                <a:solidFill>
                  <a:schemeClr val="bg1"/>
                </a:solidFill>
                <a:latin typeface="ＭＳ Ｐゴシック" panose="020B0600070205080204" pitchFamily="50" charset="-128"/>
                <a:ea typeface="ＭＳ Ｐゴシック" panose="020B0600070205080204" pitchFamily="50" charset="-128"/>
              </a:rPr>
              <a:t>Ⅲ</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（２）水道事業の見直し</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3571762411"/>
              </p:ext>
            </p:extLst>
          </p:nvPr>
        </p:nvGraphicFramePr>
        <p:xfrm>
          <a:off x="251520" y="476672"/>
          <a:ext cx="8712968" cy="366268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indent="0"/>
                      <a:r>
                        <a:rPr kumimoji="1" lang="ja-JP" altLang="en-US" sz="1400" dirty="0" smtClean="0"/>
                        <a:t>　人口減少等の要因により水需要の長期低落傾向が見込まれる中、施設能力と実需用とのかい離が拡大。行政区域を前提とした従来の供給体制のもとでの経営改善努力では限界が見えていた。</a:t>
                      </a: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t>　団塊の世代の退職による技術継承や施設更新に係る財政負担など、厳しい経営課題を抱えていた。</a:t>
                      </a:r>
                      <a:endParaRPr kumimoji="1" lang="ja-JP" altLang="en-US" sz="1400" dirty="0" smtClean="0"/>
                    </a:p>
                    <a:p>
                      <a:endParaRPr kumimoji="1" lang="ja-JP" altLang="en-US" sz="1400"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　従来の、用水供給事業は府、水道事業は市という体制と、それぞれがダウンサイジング、施設更新を実施するやり方を抜本的に見直し、エンドユーザーの立場で経営改革できる体制を構築。</a:t>
                      </a:r>
                    </a:p>
                    <a:p>
                      <a:pPr marL="0" indent="0"/>
                      <a:r>
                        <a:rPr kumimoji="1" lang="ja-JP" altLang="en-US" sz="1400" dirty="0" smtClean="0">
                          <a:solidFill>
                            <a:schemeClr val="tx1"/>
                          </a:solidFill>
                        </a:rPr>
                        <a:t>　府域一水道を見すえた市町村の広域連携の実現</a:t>
                      </a:r>
                    </a:p>
                    <a:p>
                      <a:pPr marL="92075" indent="-92075"/>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　大阪広域水道企業団の設立（</a:t>
                      </a:r>
                      <a:r>
                        <a:rPr kumimoji="1" lang="en-US" altLang="ja-JP" sz="1400" dirty="0" smtClean="0">
                          <a:solidFill>
                            <a:schemeClr val="tx1"/>
                          </a:solidFill>
                        </a:rPr>
                        <a:t>2011</a:t>
                      </a:r>
                      <a:r>
                        <a:rPr kumimoji="1" lang="ja-JP" altLang="en-US" sz="1400" dirty="0" smtClean="0">
                          <a:solidFill>
                            <a:schemeClr val="tx1"/>
                          </a:solidFill>
                        </a:rPr>
                        <a:t>年</a:t>
                      </a:r>
                      <a:r>
                        <a:rPr kumimoji="1" lang="en-US" altLang="ja-JP" sz="1400" dirty="0" smtClean="0">
                          <a:solidFill>
                            <a:schemeClr val="tx1"/>
                          </a:solidFill>
                        </a:rPr>
                        <a:t>4</a:t>
                      </a:r>
                      <a:r>
                        <a:rPr kumimoji="1" lang="ja-JP" altLang="en-US" sz="1400" dirty="0" smtClean="0">
                          <a:solidFill>
                            <a:schemeClr val="tx1"/>
                          </a:solidFill>
                        </a:rPr>
                        <a:t>月）</a:t>
                      </a:r>
                    </a:p>
                    <a:p>
                      <a:pPr marL="0" indent="0"/>
                      <a:r>
                        <a:rPr kumimoji="1" lang="ja-JP" altLang="en-US" sz="1400" dirty="0" smtClean="0">
                          <a:solidFill>
                            <a:schemeClr val="tx1"/>
                          </a:solidFill>
                        </a:rPr>
                        <a:t>　大阪広域水道企業団と大阪市水道局の経営統合について、</a:t>
                      </a:r>
                      <a:r>
                        <a:rPr kumimoji="1" lang="en-US" altLang="ja-JP" sz="1400" dirty="0" smtClean="0">
                          <a:solidFill>
                            <a:schemeClr val="tx1"/>
                          </a:solidFill>
                        </a:rPr>
                        <a:t>43</a:t>
                      </a:r>
                      <a:r>
                        <a:rPr kumimoji="1" lang="ja-JP" altLang="en-US" sz="1400" dirty="0" smtClean="0">
                          <a:solidFill>
                            <a:schemeClr val="tx1"/>
                          </a:solidFill>
                        </a:rPr>
                        <a:t>市町村首長会議で承認（</a:t>
                      </a:r>
                      <a:r>
                        <a:rPr kumimoji="1" lang="en-US" altLang="ja-JP" sz="1400" dirty="0" smtClean="0">
                          <a:solidFill>
                            <a:schemeClr val="tx1"/>
                          </a:solidFill>
                        </a:rPr>
                        <a:t>2013</a:t>
                      </a:r>
                      <a:r>
                        <a:rPr kumimoji="1" lang="ja-JP" altLang="en-US" sz="1400" dirty="0" smtClean="0">
                          <a:solidFill>
                            <a:schemeClr val="tx1"/>
                          </a:solidFill>
                        </a:rPr>
                        <a:t>年</a:t>
                      </a:r>
                      <a:r>
                        <a:rPr kumimoji="1" lang="en-US" altLang="ja-JP" sz="1400" dirty="0" smtClean="0">
                          <a:solidFill>
                            <a:schemeClr val="tx1"/>
                          </a:solidFill>
                        </a:rPr>
                        <a:t>4</a:t>
                      </a:r>
                      <a:r>
                        <a:rPr kumimoji="1" lang="ja-JP" altLang="en-US" sz="1400" dirty="0" smtClean="0">
                          <a:solidFill>
                            <a:schemeClr val="tx1"/>
                          </a:solidFill>
                        </a:rPr>
                        <a:t>月）されたが、大阪市会の議論を経て統合協議をいったん中止（</a:t>
                      </a:r>
                      <a:r>
                        <a:rPr kumimoji="1" lang="en-US" altLang="ja-JP" sz="1400" dirty="0" smtClean="0">
                          <a:solidFill>
                            <a:schemeClr val="tx1"/>
                          </a:solidFill>
                        </a:rPr>
                        <a:t>2013</a:t>
                      </a:r>
                      <a:r>
                        <a:rPr kumimoji="1" lang="ja-JP" altLang="en-US" sz="1400" dirty="0" smtClean="0">
                          <a:solidFill>
                            <a:schemeClr val="tx1"/>
                          </a:solidFill>
                        </a:rPr>
                        <a:t>年</a:t>
                      </a:r>
                      <a:r>
                        <a:rPr kumimoji="1" lang="en-US" altLang="ja-JP" sz="1400" dirty="0" smtClean="0">
                          <a:solidFill>
                            <a:schemeClr val="tx1"/>
                          </a:solidFill>
                        </a:rPr>
                        <a:t>6</a:t>
                      </a:r>
                      <a:r>
                        <a:rPr kumimoji="1" lang="ja-JP" altLang="en-US" sz="1400" dirty="0" smtClean="0">
                          <a:solidFill>
                            <a:schemeClr val="tx1"/>
                          </a:solidFill>
                        </a:rPr>
                        <a:t>月）。</a:t>
                      </a:r>
                      <a:endParaRPr kumimoji="1" lang="en-US" altLang="ja-JP" sz="1400" dirty="0" smtClean="0">
                        <a:solidFill>
                          <a:schemeClr val="tx1"/>
                        </a:solidFill>
                      </a:endParaRPr>
                    </a:p>
                    <a:p>
                      <a:pPr marL="0" indent="0"/>
                      <a:r>
                        <a:rPr kumimoji="1" lang="ja-JP" altLang="en-US" sz="1400" dirty="0" smtClean="0">
                          <a:solidFill>
                            <a:schemeClr val="tx1"/>
                          </a:solidFill>
                        </a:rPr>
                        <a:t>　今後は企業団構成市町村と議論を深め、「府域一水道を目指していく」ことを決定。</a:t>
                      </a:r>
                    </a:p>
                    <a:p>
                      <a:pPr marL="0" indent="0"/>
                      <a:endParaRPr kumimoji="1" lang="ja-JP" altLang="en-US" sz="1400" dirty="0" smtClean="0">
                        <a:solidFill>
                          <a:schemeClr val="tx1"/>
                        </a:solidFill>
                      </a:endParaRPr>
                    </a:p>
                    <a:p>
                      <a:pPr marL="92075" indent="-92075"/>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solidFill>
                            <a:schemeClr val="tx1"/>
                          </a:solidFill>
                        </a:rPr>
                        <a:t>　企業団設立による、市町村水道の連携拡大を図る体制・環境が整いつつある。</a:t>
                      </a:r>
                      <a:endParaRPr kumimoji="1" lang="en-US" altLang="ja-JP" sz="1400" dirty="0" smtClean="0">
                        <a:solidFill>
                          <a:schemeClr val="tx1"/>
                        </a:solidFill>
                      </a:endParaRPr>
                    </a:p>
                    <a:p>
                      <a:pPr marL="0" indent="0"/>
                      <a:endParaRPr kumimoji="1" lang="en-US" altLang="ja-JP" sz="1400" dirty="0" smtClean="0">
                        <a:solidFill>
                          <a:schemeClr val="tx1"/>
                        </a:solidFill>
                      </a:endParaRPr>
                    </a:p>
                    <a:p>
                      <a:pPr marL="0" indent="0"/>
                      <a:r>
                        <a:rPr kumimoji="1" lang="ja-JP" altLang="en-US" sz="1400" dirty="0" smtClean="0">
                          <a:solidFill>
                            <a:schemeClr val="tx1"/>
                          </a:solidFill>
                        </a:rPr>
                        <a:t>・府域トータルでの水需要を踏まえ、府域一水道を模索する環境の実現</a:t>
                      </a:r>
                    </a:p>
                    <a:p>
                      <a:pPr marL="0" indent="0"/>
                      <a:r>
                        <a:rPr kumimoji="1" lang="ja-JP" altLang="en-US" sz="1400" dirty="0" smtClean="0">
                          <a:solidFill>
                            <a:schemeClr val="tx1"/>
                          </a:solidFill>
                        </a:rPr>
                        <a:t>・市町村の意向、エンドユーザーのニーズが反映されやすい組織体制の実現</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133261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73024" y="2178267"/>
            <a:ext cx="792088" cy="209242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749300" indent="-749300"/>
            <a:r>
              <a:rPr kumimoji="1" lang="en-US" altLang="ja-JP" sz="1200" dirty="0" smtClean="0">
                <a:solidFill>
                  <a:schemeClr val="tx1"/>
                </a:solidFill>
              </a:rPr>
              <a:t>06</a:t>
            </a:r>
            <a:r>
              <a:rPr kumimoji="1" lang="ja-JP" altLang="en-US" sz="1200" dirty="0" smtClean="0">
                <a:solidFill>
                  <a:schemeClr val="tx1"/>
                </a:solidFill>
              </a:rPr>
              <a:t>～</a:t>
            </a:r>
            <a:r>
              <a:rPr kumimoji="1" lang="en-US" altLang="ja-JP" sz="1200" dirty="0" smtClean="0">
                <a:solidFill>
                  <a:schemeClr val="tx1"/>
                </a:solidFill>
              </a:rPr>
              <a:t>07</a:t>
            </a:r>
            <a:r>
              <a:rPr kumimoji="1" lang="ja-JP" altLang="en-US" sz="1200" dirty="0" smtClean="0">
                <a:solidFill>
                  <a:schemeClr val="tx1"/>
                </a:solidFill>
              </a:rPr>
              <a:t>年</a:t>
            </a:r>
            <a:endParaRPr kumimoji="1" lang="en-US" altLang="ja-JP" sz="1200" dirty="0" smtClean="0">
              <a:solidFill>
                <a:schemeClr val="tx1"/>
              </a:solidFill>
            </a:endParaRPr>
          </a:p>
          <a:p>
            <a:pPr marL="268288"/>
            <a:r>
              <a:rPr kumimoji="1" lang="ja-JP" altLang="en-US" sz="1200" dirty="0" smtClean="0">
                <a:solidFill>
                  <a:schemeClr val="tx1"/>
                </a:solidFill>
              </a:rPr>
              <a:t>府市連携協議会で、水道事業の府市連携を協議</a:t>
            </a:r>
            <a:endParaRPr kumimoji="1" lang="ja-JP" altLang="en-US" sz="1200" dirty="0">
              <a:solidFill>
                <a:schemeClr val="tx1"/>
              </a:solidFill>
            </a:endParaRPr>
          </a:p>
        </p:txBody>
      </p:sp>
      <p:sp>
        <p:nvSpPr>
          <p:cNvPr id="5" name="正方形/長方形 4"/>
          <p:cNvSpPr/>
          <p:nvPr/>
        </p:nvSpPr>
        <p:spPr>
          <a:xfrm>
            <a:off x="1280747" y="4519116"/>
            <a:ext cx="1062948" cy="231331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lang="en-US" altLang="ja-JP" sz="1200" dirty="0" smtClean="0">
                <a:solidFill>
                  <a:schemeClr val="tx1"/>
                </a:solidFill>
              </a:rPr>
              <a:t>08</a:t>
            </a:r>
            <a:r>
              <a:rPr lang="ja-JP" altLang="en-US" sz="1200" dirty="0" smtClean="0">
                <a:solidFill>
                  <a:schemeClr val="tx1"/>
                </a:solidFill>
              </a:rPr>
              <a:t>年</a:t>
            </a:r>
            <a:r>
              <a:rPr lang="en-US" altLang="ja-JP" sz="1200" dirty="0" smtClean="0">
                <a:solidFill>
                  <a:schemeClr val="tx1"/>
                </a:solidFill>
              </a:rPr>
              <a:t>2</a:t>
            </a:r>
            <a:r>
              <a:rPr lang="ja-JP" altLang="en-US" sz="1200" dirty="0" smtClean="0">
                <a:solidFill>
                  <a:schemeClr val="tx1"/>
                </a:solidFill>
              </a:rPr>
              <a:t>～</a:t>
            </a:r>
            <a:r>
              <a:rPr lang="en-US" altLang="ja-JP" sz="1200" dirty="0" smtClean="0">
                <a:solidFill>
                  <a:schemeClr val="tx1"/>
                </a:solidFill>
              </a:rPr>
              <a:t>12</a:t>
            </a:r>
            <a:r>
              <a:rPr lang="ja-JP" altLang="en-US" sz="1200" dirty="0" smtClean="0">
                <a:solidFill>
                  <a:schemeClr val="tx1"/>
                </a:solidFill>
              </a:rPr>
              <a:t>月</a:t>
            </a:r>
            <a:endParaRPr lang="en-US" altLang="ja-JP" sz="1200" dirty="0" smtClean="0">
              <a:solidFill>
                <a:schemeClr val="tx1"/>
              </a:solidFill>
            </a:endParaRPr>
          </a:p>
          <a:p>
            <a:pPr marL="304800"/>
            <a:r>
              <a:rPr lang="ja-JP" altLang="en-US" sz="1200" dirty="0" smtClean="0">
                <a:solidFill>
                  <a:schemeClr val="tx1"/>
                </a:solidFill>
              </a:rPr>
              <a:t>橋下知事から平松大阪市長に、府水道部と市水道局の統合協議を申し入れ</a:t>
            </a:r>
            <a:endParaRPr lang="en-US" altLang="ja-JP" sz="1200" dirty="0" smtClean="0">
              <a:solidFill>
                <a:schemeClr val="tx1"/>
              </a:solidFill>
            </a:endParaRPr>
          </a:p>
          <a:p>
            <a:pPr marL="292100"/>
            <a:r>
              <a:rPr lang="ja-JP" altLang="en-US" sz="1200" dirty="0" smtClean="0">
                <a:solidFill>
                  <a:schemeClr val="tx1"/>
                </a:solidFill>
              </a:rPr>
              <a:t>４回の検証委員会開催</a:t>
            </a:r>
            <a:endParaRPr kumimoji="1" lang="ja-JP" altLang="en-US" sz="1200" dirty="0">
              <a:solidFill>
                <a:schemeClr val="tx1"/>
              </a:solidFill>
            </a:endParaRPr>
          </a:p>
        </p:txBody>
      </p:sp>
      <p:sp>
        <p:nvSpPr>
          <p:cNvPr id="8" name="正方形/長方形 7"/>
          <p:cNvSpPr/>
          <p:nvPr/>
        </p:nvSpPr>
        <p:spPr>
          <a:xfrm>
            <a:off x="1869782" y="2178267"/>
            <a:ext cx="843071" cy="209242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lang="ja-JP" altLang="en-US" sz="1200" dirty="0" smtClean="0">
                <a:solidFill>
                  <a:schemeClr val="tx1"/>
                </a:solidFill>
              </a:rPr>
              <a:t>▲</a:t>
            </a:r>
            <a:r>
              <a:rPr lang="en-US" altLang="ja-JP" sz="1200" dirty="0" smtClean="0">
                <a:solidFill>
                  <a:schemeClr val="tx1"/>
                </a:solidFill>
              </a:rPr>
              <a:t>09</a:t>
            </a:r>
            <a:r>
              <a:rPr lang="ja-JP" altLang="en-US" sz="1200" dirty="0" smtClean="0">
                <a:solidFill>
                  <a:schemeClr val="tx1"/>
                </a:solidFill>
              </a:rPr>
              <a:t>年</a:t>
            </a:r>
            <a:r>
              <a:rPr lang="en-US" altLang="ja-JP" sz="1200" dirty="0" smtClean="0">
                <a:solidFill>
                  <a:schemeClr val="tx1"/>
                </a:solidFill>
              </a:rPr>
              <a:t>1</a:t>
            </a:r>
            <a:r>
              <a:rPr lang="ja-JP" altLang="en-US" sz="1200" dirty="0" smtClean="0">
                <a:solidFill>
                  <a:schemeClr val="tx1"/>
                </a:solidFill>
              </a:rPr>
              <a:t>月</a:t>
            </a:r>
            <a:endParaRPr lang="en-US" altLang="ja-JP" sz="1200" dirty="0" smtClean="0">
              <a:solidFill>
                <a:schemeClr val="tx1"/>
              </a:solidFill>
            </a:endParaRPr>
          </a:p>
          <a:p>
            <a:pPr marL="304800"/>
            <a:r>
              <a:rPr lang="ja-JP" altLang="en-US" sz="1200" dirty="0">
                <a:solidFill>
                  <a:schemeClr val="tx1"/>
                </a:solidFill>
              </a:rPr>
              <a:t>市が「府営水道事業の包括委託（コンセッション型指定管理者制度</a:t>
            </a:r>
            <a:r>
              <a:rPr lang="ja-JP" altLang="en-US" sz="1200" dirty="0">
                <a:solidFill>
                  <a:srgbClr val="FF0000"/>
                </a:solidFill>
              </a:rPr>
              <a:t>）</a:t>
            </a:r>
            <a:r>
              <a:rPr lang="ja-JP" altLang="en-US" sz="1200" dirty="0">
                <a:solidFill>
                  <a:schemeClr val="tx1"/>
                </a:solidFill>
              </a:rPr>
              <a:t>」提案</a:t>
            </a:r>
          </a:p>
        </p:txBody>
      </p:sp>
      <p:sp>
        <p:nvSpPr>
          <p:cNvPr id="9" name="正方形/長方形 8"/>
          <p:cNvSpPr/>
          <p:nvPr/>
        </p:nvSpPr>
        <p:spPr>
          <a:xfrm>
            <a:off x="2483768" y="4519116"/>
            <a:ext cx="1008112" cy="231331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lang="ja-JP" altLang="en-US" sz="1200" dirty="0" smtClean="0">
                <a:solidFill>
                  <a:schemeClr val="tx1"/>
                </a:solidFill>
              </a:rPr>
              <a:t>▲</a:t>
            </a:r>
            <a:r>
              <a:rPr lang="en-US" altLang="ja-JP" sz="1200" dirty="0" smtClean="0">
                <a:solidFill>
                  <a:schemeClr val="tx1"/>
                </a:solidFill>
              </a:rPr>
              <a:t>10</a:t>
            </a:r>
            <a:r>
              <a:rPr lang="ja-JP" altLang="en-US" sz="1200" dirty="0" smtClean="0">
                <a:solidFill>
                  <a:schemeClr val="tx1"/>
                </a:solidFill>
              </a:rPr>
              <a:t>年</a:t>
            </a:r>
            <a:r>
              <a:rPr lang="en-US" altLang="ja-JP" sz="1200" dirty="0" smtClean="0">
                <a:solidFill>
                  <a:schemeClr val="tx1"/>
                </a:solidFill>
              </a:rPr>
              <a:t>1</a:t>
            </a:r>
            <a:r>
              <a:rPr lang="ja-JP" altLang="en-US" sz="1200" dirty="0" smtClean="0">
                <a:solidFill>
                  <a:schemeClr val="tx1"/>
                </a:solidFill>
              </a:rPr>
              <a:t>月（市町村の首長会議）</a:t>
            </a:r>
            <a:endParaRPr lang="en-US" altLang="ja-JP" sz="1200" dirty="0" smtClean="0">
              <a:solidFill>
                <a:schemeClr val="tx1"/>
              </a:solidFill>
            </a:endParaRPr>
          </a:p>
          <a:p>
            <a:pPr marL="304800"/>
            <a:r>
              <a:rPr lang="ja-JP" altLang="en-US" sz="1200" dirty="0" smtClean="0">
                <a:solidFill>
                  <a:schemeClr val="tx1"/>
                </a:solidFill>
              </a:rPr>
              <a:t>府域水道事業の今後の方向性を確認（コンセッション方式ではなく、企業団方式での検討を行う）</a:t>
            </a:r>
            <a:endParaRPr kumimoji="1" lang="ja-JP" altLang="en-US" sz="1200" dirty="0">
              <a:solidFill>
                <a:schemeClr val="tx1"/>
              </a:solidFill>
            </a:endParaRPr>
          </a:p>
        </p:txBody>
      </p:sp>
      <p:sp>
        <p:nvSpPr>
          <p:cNvPr id="10" name="正方形/長方形 9"/>
          <p:cNvSpPr/>
          <p:nvPr/>
        </p:nvSpPr>
        <p:spPr>
          <a:xfrm>
            <a:off x="3692003" y="4513730"/>
            <a:ext cx="807989" cy="231701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lang="en-US" altLang="ja-JP" sz="1200" dirty="0" smtClean="0">
                <a:solidFill>
                  <a:schemeClr val="tx1"/>
                </a:solidFill>
              </a:rPr>
              <a:t>10</a:t>
            </a:r>
            <a:r>
              <a:rPr lang="ja-JP" altLang="en-US" sz="1200" dirty="0" smtClean="0">
                <a:solidFill>
                  <a:schemeClr val="tx1"/>
                </a:solidFill>
              </a:rPr>
              <a:t>年</a:t>
            </a:r>
            <a:r>
              <a:rPr lang="en-US" altLang="ja-JP" sz="1200" dirty="0" smtClean="0">
                <a:solidFill>
                  <a:schemeClr val="tx1"/>
                </a:solidFill>
              </a:rPr>
              <a:t>9</a:t>
            </a:r>
            <a:r>
              <a:rPr lang="ja-JP" altLang="en-US" sz="1200" dirty="0" smtClean="0">
                <a:solidFill>
                  <a:schemeClr val="tx1"/>
                </a:solidFill>
              </a:rPr>
              <a:t>～</a:t>
            </a:r>
            <a:r>
              <a:rPr lang="en-US" altLang="ja-JP" sz="1200" dirty="0" smtClean="0">
                <a:solidFill>
                  <a:schemeClr val="tx1"/>
                </a:solidFill>
              </a:rPr>
              <a:t>11</a:t>
            </a:r>
            <a:r>
              <a:rPr lang="ja-JP" altLang="en-US" sz="1200" dirty="0" smtClean="0">
                <a:solidFill>
                  <a:schemeClr val="tx1"/>
                </a:solidFill>
              </a:rPr>
              <a:t>年</a:t>
            </a:r>
            <a:r>
              <a:rPr lang="en-US" altLang="ja-JP" sz="1200" dirty="0" smtClean="0">
                <a:solidFill>
                  <a:schemeClr val="tx1"/>
                </a:solidFill>
              </a:rPr>
              <a:t>3</a:t>
            </a:r>
            <a:r>
              <a:rPr lang="ja-JP" altLang="en-US" sz="1200" dirty="0" smtClean="0">
                <a:solidFill>
                  <a:schemeClr val="tx1"/>
                </a:solidFill>
              </a:rPr>
              <a:t>月</a:t>
            </a:r>
            <a:endParaRPr lang="en-US" altLang="ja-JP" sz="1200" dirty="0" smtClean="0">
              <a:solidFill>
                <a:schemeClr val="tx1"/>
              </a:solidFill>
            </a:endParaRPr>
          </a:p>
          <a:p>
            <a:pPr marL="304800"/>
            <a:r>
              <a:rPr lang="ja-JP" altLang="en-US" sz="1200" dirty="0" smtClean="0">
                <a:solidFill>
                  <a:schemeClr val="tx1"/>
                </a:solidFill>
              </a:rPr>
              <a:t>府内</a:t>
            </a:r>
            <a:r>
              <a:rPr lang="en-US" altLang="ja-JP" sz="1200" dirty="0">
                <a:solidFill>
                  <a:schemeClr val="tx1"/>
                </a:solidFill>
              </a:rPr>
              <a:t>42</a:t>
            </a:r>
            <a:r>
              <a:rPr lang="ja-JP" altLang="en-US" sz="1200" dirty="0" smtClean="0">
                <a:solidFill>
                  <a:schemeClr val="tx1"/>
                </a:solidFill>
              </a:rPr>
              <a:t>市町村議会で、企業団事業開始に向けた規約（案）可決</a:t>
            </a:r>
            <a:endParaRPr kumimoji="1" lang="ja-JP" altLang="en-US" sz="1200" dirty="0">
              <a:solidFill>
                <a:schemeClr val="tx1"/>
              </a:solidFill>
            </a:endParaRPr>
          </a:p>
        </p:txBody>
      </p:sp>
      <p:sp>
        <p:nvSpPr>
          <p:cNvPr id="11" name="正方形/長方形 10"/>
          <p:cNvSpPr/>
          <p:nvPr/>
        </p:nvSpPr>
        <p:spPr>
          <a:xfrm>
            <a:off x="4544184" y="4519116"/>
            <a:ext cx="648072" cy="231446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lang="ja-JP" altLang="en-US" sz="1200" dirty="0" smtClean="0">
                <a:solidFill>
                  <a:schemeClr val="tx1"/>
                </a:solidFill>
              </a:rPr>
              <a:t>▲</a:t>
            </a:r>
            <a:r>
              <a:rPr lang="en-US" altLang="ja-JP" sz="1200" dirty="0" smtClean="0">
                <a:solidFill>
                  <a:schemeClr val="tx1"/>
                </a:solidFill>
              </a:rPr>
              <a:t>11</a:t>
            </a:r>
            <a:r>
              <a:rPr lang="ja-JP" altLang="en-US" sz="1200" dirty="0" smtClean="0">
                <a:solidFill>
                  <a:schemeClr val="tx1"/>
                </a:solidFill>
              </a:rPr>
              <a:t>年</a:t>
            </a:r>
            <a:r>
              <a:rPr lang="en-US" altLang="ja-JP" sz="1200" dirty="0" smtClean="0">
                <a:solidFill>
                  <a:schemeClr val="tx1"/>
                </a:solidFill>
              </a:rPr>
              <a:t>4</a:t>
            </a:r>
            <a:r>
              <a:rPr lang="ja-JP" altLang="en-US" sz="1200" dirty="0" smtClean="0">
                <a:solidFill>
                  <a:schemeClr val="tx1"/>
                </a:solidFill>
              </a:rPr>
              <a:t>月</a:t>
            </a:r>
            <a:endParaRPr lang="en-US" altLang="ja-JP" sz="1200" dirty="0" smtClean="0">
              <a:solidFill>
                <a:schemeClr val="tx1"/>
              </a:solidFill>
            </a:endParaRPr>
          </a:p>
          <a:p>
            <a:pPr marL="304800"/>
            <a:r>
              <a:rPr lang="ja-JP" altLang="en-US" sz="1200" dirty="0" smtClean="0">
                <a:solidFill>
                  <a:schemeClr val="tx1"/>
                </a:solidFill>
              </a:rPr>
              <a:t>大阪広域水道企業団</a:t>
            </a:r>
            <a:endParaRPr lang="en-US" altLang="ja-JP" sz="1200" dirty="0" smtClean="0">
              <a:solidFill>
                <a:schemeClr val="tx1"/>
              </a:solidFill>
            </a:endParaRPr>
          </a:p>
          <a:p>
            <a:pPr marL="304800"/>
            <a:r>
              <a:rPr lang="ja-JP" altLang="en-US" sz="1200" dirty="0" smtClean="0">
                <a:solidFill>
                  <a:schemeClr val="tx1"/>
                </a:solidFill>
              </a:rPr>
              <a:t>事業開始</a:t>
            </a:r>
            <a:endParaRPr kumimoji="1" lang="ja-JP" altLang="en-US" sz="1200" dirty="0">
              <a:solidFill>
                <a:schemeClr val="tx1"/>
              </a:solidFill>
            </a:endParaRPr>
          </a:p>
        </p:txBody>
      </p:sp>
      <p:sp>
        <p:nvSpPr>
          <p:cNvPr id="16" name="テキスト ボックス 15"/>
          <p:cNvSpPr txBox="1"/>
          <p:nvPr/>
        </p:nvSpPr>
        <p:spPr>
          <a:xfrm>
            <a:off x="15573" y="2061078"/>
            <a:ext cx="430887" cy="2448272"/>
          </a:xfrm>
          <a:prstGeom prst="rect">
            <a:avLst/>
          </a:prstGeom>
          <a:noFill/>
        </p:spPr>
        <p:txBody>
          <a:bodyPr vert="eaVert" wrap="square" rtlCol="0">
            <a:spAutoFit/>
          </a:bodyPr>
          <a:lstStyle/>
          <a:p>
            <a:r>
              <a:rPr lang="en-US" altLang="ja-JP" sz="1600" dirty="0" smtClean="0"/>
              <a:t>《</a:t>
            </a:r>
            <a:r>
              <a:rPr lang="ja-JP" altLang="en-US" sz="1600" dirty="0" smtClean="0"/>
              <a:t>大阪市水道局</a:t>
            </a:r>
            <a:r>
              <a:rPr lang="ja-JP" altLang="en-US" sz="1600" dirty="0"/>
              <a:t>関連</a:t>
            </a:r>
            <a:r>
              <a:rPr lang="en-US" altLang="ja-JP" sz="1600" dirty="0" smtClean="0"/>
              <a:t>》</a:t>
            </a:r>
            <a:endParaRPr kumimoji="1" lang="ja-JP" altLang="en-US" sz="1600" dirty="0"/>
          </a:p>
        </p:txBody>
      </p:sp>
      <p:sp>
        <p:nvSpPr>
          <p:cNvPr id="17" name="テキスト ボックス 16"/>
          <p:cNvSpPr txBox="1"/>
          <p:nvPr/>
        </p:nvSpPr>
        <p:spPr>
          <a:xfrm>
            <a:off x="36657" y="4606280"/>
            <a:ext cx="435119" cy="2448272"/>
          </a:xfrm>
          <a:prstGeom prst="rect">
            <a:avLst/>
          </a:prstGeom>
          <a:noFill/>
        </p:spPr>
        <p:txBody>
          <a:bodyPr vert="eaVert" wrap="square" rtlCol="0">
            <a:spAutoFit/>
          </a:bodyPr>
          <a:lstStyle/>
          <a:p>
            <a:r>
              <a:rPr lang="en-US" altLang="ja-JP" sz="1600" dirty="0" smtClean="0"/>
              <a:t>《</a:t>
            </a:r>
            <a:r>
              <a:rPr lang="ja-JP" altLang="en-US" sz="1600" dirty="0" smtClean="0"/>
              <a:t>府内</a:t>
            </a:r>
            <a:r>
              <a:rPr lang="en-US" altLang="ja-JP" sz="1600" dirty="0" smtClean="0"/>
              <a:t>42</a:t>
            </a:r>
            <a:r>
              <a:rPr lang="ja-JP" altLang="en-US" sz="1600" dirty="0" smtClean="0"/>
              <a:t>市町村関連</a:t>
            </a:r>
            <a:r>
              <a:rPr lang="en-US" altLang="ja-JP" sz="1600" dirty="0" smtClean="0"/>
              <a:t>》</a:t>
            </a:r>
            <a:endParaRPr kumimoji="1" lang="ja-JP" altLang="en-US" sz="1600" dirty="0"/>
          </a:p>
        </p:txBody>
      </p:sp>
      <p:sp>
        <p:nvSpPr>
          <p:cNvPr id="18" name="テキスト ボックス 17"/>
          <p:cNvSpPr txBox="1"/>
          <p:nvPr/>
        </p:nvSpPr>
        <p:spPr>
          <a:xfrm>
            <a:off x="175838" y="359747"/>
            <a:ext cx="8866562" cy="1400383"/>
          </a:xfrm>
          <a:prstGeom prst="rect">
            <a:avLst/>
          </a:prstGeom>
          <a:noFill/>
        </p:spPr>
        <p:txBody>
          <a:bodyPr wrap="square" rtlCol="0">
            <a:spAutoFit/>
          </a:bodyPr>
          <a:lstStyle/>
          <a:p>
            <a:pPr indent="174625">
              <a:spcBef>
                <a:spcPts val="300"/>
              </a:spcBef>
            </a:pPr>
            <a:r>
              <a:rPr kumimoji="1" lang="ja-JP" altLang="en-US" sz="1600" dirty="0" smtClean="0"/>
              <a:t>従来から、水道事業の府市連携については協議・検討が行われてきたが、目立った進展はなかった。</a:t>
            </a:r>
            <a:endParaRPr kumimoji="1" lang="en-US" altLang="ja-JP" sz="1600" dirty="0" smtClean="0"/>
          </a:p>
          <a:p>
            <a:pPr indent="174625">
              <a:spcBef>
                <a:spcPts val="300"/>
              </a:spcBef>
            </a:pPr>
            <a:r>
              <a:rPr lang="ja-JP" altLang="en-US" sz="1600" dirty="0" smtClean="0"/>
              <a:t>橋下府政以降、統合に向けた具体的な検討・協議を開始。大阪市を除く府内４２市町村において、企業団を設置し一元的に水道事業を運営する体制が実現。</a:t>
            </a:r>
            <a:r>
              <a:rPr kumimoji="1" lang="ja-JP" altLang="en-US" sz="1600" dirty="0" smtClean="0"/>
              <a:t>　</a:t>
            </a:r>
            <a:endParaRPr kumimoji="1" lang="en-US" altLang="ja-JP" sz="1600" dirty="0" smtClean="0"/>
          </a:p>
          <a:p>
            <a:pPr indent="174625">
              <a:spcBef>
                <a:spcPts val="300"/>
              </a:spcBef>
            </a:pPr>
            <a:r>
              <a:rPr lang="ja-JP" altLang="en-US" sz="1600" dirty="0" smtClean="0"/>
              <a:t>その後、企業団と、大阪市水道局の統合について再度検討を進め、大筋の合意を得るに至ったが、大阪市会議論を経て</a:t>
            </a:r>
            <a:r>
              <a:rPr kumimoji="1" lang="ja-JP" altLang="en-US" sz="1600" dirty="0" smtClean="0"/>
              <a:t>統合協議をいったん中止。</a:t>
            </a:r>
            <a:endParaRPr kumimoji="1" lang="ja-JP" altLang="en-US" sz="1600" dirty="0"/>
          </a:p>
        </p:txBody>
      </p:sp>
      <p:sp>
        <p:nvSpPr>
          <p:cNvPr id="19" name="正方形/長方形 18"/>
          <p:cNvSpPr/>
          <p:nvPr/>
        </p:nvSpPr>
        <p:spPr>
          <a:xfrm>
            <a:off x="7630900" y="2701520"/>
            <a:ext cx="648072" cy="31288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lang="ja-JP" altLang="en-US" sz="1200" dirty="0" smtClean="0">
                <a:solidFill>
                  <a:schemeClr val="tx1"/>
                </a:solidFill>
              </a:rPr>
              <a:t>▲</a:t>
            </a:r>
            <a:r>
              <a:rPr lang="en-US" altLang="ja-JP" sz="1200" dirty="0" smtClean="0">
                <a:solidFill>
                  <a:schemeClr val="tx1"/>
                </a:solidFill>
              </a:rPr>
              <a:t>13</a:t>
            </a:r>
            <a:r>
              <a:rPr lang="ja-JP" altLang="en-US" sz="1200" dirty="0" smtClean="0">
                <a:solidFill>
                  <a:schemeClr val="tx1"/>
                </a:solidFill>
              </a:rPr>
              <a:t>年</a:t>
            </a:r>
            <a:r>
              <a:rPr lang="en-US" altLang="ja-JP" sz="1200" dirty="0" smtClean="0">
                <a:solidFill>
                  <a:schemeClr val="tx1"/>
                </a:solidFill>
              </a:rPr>
              <a:t>6</a:t>
            </a:r>
            <a:r>
              <a:rPr lang="ja-JP" altLang="en-US" sz="1200" dirty="0" smtClean="0">
                <a:solidFill>
                  <a:schemeClr val="tx1"/>
                </a:solidFill>
              </a:rPr>
              <a:t>月（市戦略本部会議）</a:t>
            </a:r>
            <a:endParaRPr lang="en-US" altLang="ja-JP" sz="1200" dirty="0" smtClean="0">
              <a:solidFill>
                <a:schemeClr val="tx1"/>
              </a:solidFill>
            </a:endParaRPr>
          </a:p>
          <a:p>
            <a:pPr marL="304800"/>
            <a:r>
              <a:rPr lang="ja-JP" altLang="en-US" sz="1200" dirty="0" smtClean="0">
                <a:solidFill>
                  <a:schemeClr val="tx1"/>
                </a:solidFill>
              </a:rPr>
              <a:t>企業団</a:t>
            </a:r>
            <a:r>
              <a:rPr lang="ja-JP" altLang="en-US" sz="1200" dirty="0">
                <a:solidFill>
                  <a:schemeClr val="tx1"/>
                </a:solidFill>
              </a:rPr>
              <a:t>と</a:t>
            </a:r>
            <a:r>
              <a:rPr lang="ja-JP" altLang="en-US" sz="1200" dirty="0" smtClean="0">
                <a:solidFill>
                  <a:schemeClr val="tx1"/>
                </a:solidFill>
              </a:rPr>
              <a:t>の統合協議中止決定、市で水道事業の民営化検討へ</a:t>
            </a:r>
            <a:endParaRPr kumimoji="1" lang="ja-JP" altLang="en-US" sz="1200" dirty="0">
              <a:solidFill>
                <a:schemeClr val="tx1"/>
              </a:solidFill>
            </a:endParaRPr>
          </a:p>
        </p:txBody>
      </p:sp>
      <p:sp>
        <p:nvSpPr>
          <p:cNvPr id="12" name="正方形/長方形 11"/>
          <p:cNvSpPr/>
          <p:nvPr/>
        </p:nvSpPr>
        <p:spPr>
          <a:xfrm>
            <a:off x="5452380" y="2679688"/>
            <a:ext cx="559780" cy="311747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lang="ja-JP" altLang="en-US" sz="1200" dirty="0" smtClean="0">
                <a:solidFill>
                  <a:schemeClr val="tx1"/>
                </a:solidFill>
              </a:rPr>
              <a:t>▲</a:t>
            </a:r>
            <a:r>
              <a:rPr lang="en-US" altLang="ja-JP" sz="1200" dirty="0" smtClean="0">
                <a:solidFill>
                  <a:schemeClr val="tx1"/>
                </a:solidFill>
              </a:rPr>
              <a:t>12</a:t>
            </a:r>
            <a:r>
              <a:rPr lang="ja-JP" altLang="en-US" sz="1200" dirty="0" smtClean="0">
                <a:solidFill>
                  <a:schemeClr val="tx1"/>
                </a:solidFill>
              </a:rPr>
              <a:t>年</a:t>
            </a:r>
            <a:r>
              <a:rPr lang="en-US" altLang="ja-JP" sz="1200" dirty="0">
                <a:solidFill>
                  <a:schemeClr val="tx1"/>
                </a:solidFill>
              </a:rPr>
              <a:t>3</a:t>
            </a:r>
            <a:r>
              <a:rPr lang="ja-JP" altLang="en-US" sz="1200" dirty="0" smtClean="0">
                <a:solidFill>
                  <a:schemeClr val="tx1"/>
                </a:solidFill>
              </a:rPr>
              <a:t>月（水道事業統合検討委員会）</a:t>
            </a:r>
            <a:endParaRPr lang="en-US" altLang="ja-JP" sz="1200" dirty="0" smtClean="0">
              <a:solidFill>
                <a:schemeClr val="tx1"/>
              </a:solidFill>
            </a:endParaRPr>
          </a:p>
          <a:p>
            <a:pPr marL="304800"/>
            <a:r>
              <a:rPr kumimoji="1" lang="ja-JP" altLang="en-US" sz="1200" dirty="0" smtClean="0">
                <a:solidFill>
                  <a:schemeClr val="tx1"/>
                </a:solidFill>
              </a:rPr>
              <a:t>企業団と市水道事業統合に向けた検討</a:t>
            </a:r>
            <a:endParaRPr kumimoji="1" lang="ja-JP" altLang="en-US" sz="1200" dirty="0">
              <a:solidFill>
                <a:schemeClr val="tx1"/>
              </a:solidFill>
            </a:endParaRPr>
          </a:p>
        </p:txBody>
      </p:sp>
      <p:sp>
        <p:nvSpPr>
          <p:cNvPr id="14" name="正方形/長方形 13"/>
          <p:cNvSpPr/>
          <p:nvPr/>
        </p:nvSpPr>
        <p:spPr>
          <a:xfrm>
            <a:off x="6156176" y="2679688"/>
            <a:ext cx="576064" cy="3123282"/>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lang="ja-JP" altLang="en-US" sz="1200" dirty="0" smtClean="0">
                <a:solidFill>
                  <a:schemeClr val="tx1"/>
                </a:solidFill>
              </a:rPr>
              <a:t>▲</a:t>
            </a:r>
            <a:r>
              <a:rPr lang="en-US" altLang="ja-JP" sz="1200" dirty="0" smtClean="0">
                <a:solidFill>
                  <a:schemeClr val="tx1"/>
                </a:solidFill>
              </a:rPr>
              <a:t>12</a:t>
            </a:r>
            <a:r>
              <a:rPr lang="ja-JP" altLang="en-US" sz="1200" dirty="0" smtClean="0">
                <a:solidFill>
                  <a:schemeClr val="tx1"/>
                </a:solidFill>
              </a:rPr>
              <a:t>年</a:t>
            </a:r>
            <a:r>
              <a:rPr lang="en-US" altLang="ja-JP" sz="1200" dirty="0">
                <a:solidFill>
                  <a:schemeClr val="tx1"/>
                </a:solidFill>
              </a:rPr>
              <a:t>10</a:t>
            </a:r>
            <a:r>
              <a:rPr lang="ja-JP" altLang="en-US" sz="1200" dirty="0" smtClean="0">
                <a:solidFill>
                  <a:schemeClr val="tx1"/>
                </a:solidFill>
              </a:rPr>
              <a:t>月（水道事業統合検討委員会）</a:t>
            </a:r>
            <a:endParaRPr lang="en-US" altLang="ja-JP" sz="1200" dirty="0" smtClean="0">
              <a:solidFill>
                <a:schemeClr val="tx1"/>
              </a:solidFill>
            </a:endParaRPr>
          </a:p>
          <a:p>
            <a:pPr marL="266700"/>
            <a:r>
              <a:rPr lang="ja-JP" altLang="en-US" sz="1200" dirty="0" smtClean="0">
                <a:solidFill>
                  <a:schemeClr val="tx1"/>
                </a:solidFill>
              </a:rPr>
              <a:t>府域１水道について</a:t>
            </a:r>
            <a:r>
              <a:rPr lang="en-US" altLang="ja-JP" sz="1200" dirty="0" smtClean="0">
                <a:solidFill>
                  <a:schemeClr val="tx1"/>
                </a:solidFill>
              </a:rPr>
              <a:t>42</a:t>
            </a:r>
            <a:r>
              <a:rPr lang="ja-JP" altLang="en-US" sz="1200" dirty="0" smtClean="0">
                <a:solidFill>
                  <a:schemeClr val="tx1"/>
                </a:solidFill>
              </a:rPr>
              <a:t>市町村で議論開始することを確認</a:t>
            </a:r>
            <a:endParaRPr lang="en-US" altLang="ja-JP" sz="1200" dirty="0" smtClean="0">
              <a:solidFill>
                <a:schemeClr val="tx1"/>
              </a:solidFill>
            </a:endParaRPr>
          </a:p>
        </p:txBody>
      </p:sp>
      <p:sp>
        <p:nvSpPr>
          <p:cNvPr id="15" name="正方形/長方形 14"/>
          <p:cNvSpPr/>
          <p:nvPr/>
        </p:nvSpPr>
        <p:spPr>
          <a:xfrm>
            <a:off x="6937248" y="2691880"/>
            <a:ext cx="640832" cy="3123282"/>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622300" indent="-622300"/>
            <a:r>
              <a:rPr lang="ja-JP" altLang="en-US" sz="1200" dirty="0" smtClean="0">
                <a:solidFill>
                  <a:schemeClr val="tx1"/>
                </a:solidFill>
              </a:rPr>
              <a:t>▲</a:t>
            </a:r>
            <a:r>
              <a:rPr lang="en-US" altLang="ja-JP" sz="1200" dirty="0" smtClean="0">
                <a:solidFill>
                  <a:schemeClr val="tx1"/>
                </a:solidFill>
              </a:rPr>
              <a:t>13</a:t>
            </a:r>
            <a:r>
              <a:rPr lang="ja-JP" altLang="en-US" sz="1200" dirty="0" smtClean="0">
                <a:solidFill>
                  <a:schemeClr val="tx1"/>
                </a:solidFill>
              </a:rPr>
              <a:t>年</a:t>
            </a:r>
            <a:r>
              <a:rPr lang="en-US" altLang="ja-JP" sz="1200" dirty="0" smtClean="0">
                <a:solidFill>
                  <a:schemeClr val="tx1"/>
                </a:solidFill>
              </a:rPr>
              <a:t>4</a:t>
            </a:r>
            <a:r>
              <a:rPr lang="ja-JP" altLang="en-US" sz="1200" dirty="0" smtClean="0">
                <a:solidFill>
                  <a:schemeClr val="tx1"/>
                </a:solidFill>
              </a:rPr>
              <a:t>月（水道事業統合検討委員会、</a:t>
            </a:r>
            <a:r>
              <a:rPr lang="en-US" altLang="ja-JP" sz="1200" dirty="0" smtClean="0">
                <a:solidFill>
                  <a:schemeClr val="tx1"/>
                </a:solidFill>
              </a:rPr>
              <a:t>43</a:t>
            </a:r>
            <a:r>
              <a:rPr lang="ja-JP" altLang="en-US" sz="1200" dirty="0" smtClean="0">
                <a:solidFill>
                  <a:schemeClr val="tx1"/>
                </a:solidFill>
              </a:rPr>
              <a:t>市町村首長会議）</a:t>
            </a:r>
            <a:endParaRPr lang="en-US" altLang="ja-JP" sz="1200" dirty="0" smtClean="0">
              <a:solidFill>
                <a:schemeClr val="tx1"/>
              </a:solidFill>
            </a:endParaRPr>
          </a:p>
          <a:p>
            <a:pPr marL="266700"/>
            <a:r>
              <a:rPr lang="ja-JP" altLang="en-US" sz="1200" dirty="0" smtClean="0">
                <a:solidFill>
                  <a:schemeClr val="tx1"/>
                </a:solidFill>
              </a:rPr>
              <a:t>「統合案」を承認</a:t>
            </a:r>
            <a:endParaRPr lang="en-US" altLang="ja-JP" sz="1200" dirty="0" smtClean="0">
              <a:solidFill>
                <a:schemeClr val="tx1"/>
              </a:solidFill>
            </a:endParaRPr>
          </a:p>
        </p:txBody>
      </p:sp>
      <p:sp>
        <p:nvSpPr>
          <p:cNvPr id="20" name="テキスト ボックス 19"/>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72</a:t>
            </a:fld>
            <a:endParaRPr kumimoji="1" lang="ja-JP" altLang="en-US" dirty="0"/>
          </a:p>
        </p:txBody>
      </p:sp>
      <p:sp>
        <p:nvSpPr>
          <p:cNvPr id="29" name="テキスト ボックス 28"/>
          <p:cNvSpPr txBox="1"/>
          <p:nvPr/>
        </p:nvSpPr>
        <p:spPr>
          <a:xfrm>
            <a:off x="36657" y="47319"/>
            <a:ext cx="7515019" cy="338554"/>
          </a:xfrm>
          <a:prstGeom prst="rect">
            <a:avLst/>
          </a:prstGeom>
          <a:noFill/>
          <a:ln w="6350" cmpd="sng">
            <a:noFill/>
          </a:ln>
        </p:spPr>
        <p:txBody>
          <a:bodyPr wrap="square" rtlCol="0">
            <a:spAutoFit/>
          </a:bodyPr>
          <a:lstStyle/>
          <a:p>
            <a:r>
              <a:rPr lang="ja-JP" altLang="en-US" sz="1600" dirty="0" smtClean="0"/>
              <a:t>■企業団設立に至る大阪市・関係市町村との協議の経緯</a:t>
            </a:r>
            <a:endParaRPr lang="en-US" altLang="ja-JP" sz="1600" dirty="0" smtClean="0"/>
          </a:p>
        </p:txBody>
      </p:sp>
      <p:graphicFrame>
        <p:nvGraphicFramePr>
          <p:cNvPr id="31" name="表 30"/>
          <p:cNvGraphicFramePr>
            <a:graphicFrameLocks noGrp="1"/>
          </p:cNvGraphicFramePr>
          <p:nvPr>
            <p:extLst>
              <p:ext uri="{D42A27DB-BD31-4B8C-83A1-F6EECF244321}">
                <p14:modId xmlns:p14="http://schemas.microsoft.com/office/powerpoint/2010/main" val="3203628410"/>
              </p:ext>
            </p:extLst>
          </p:nvPr>
        </p:nvGraphicFramePr>
        <p:xfrm>
          <a:off x="395536" y="1778323"/>
          <a:ext cx="8646865" cy="254614"/>
        </p:xfrm>
        <a:graphic>
          <a:graphicData uri="http://schemas.openxmlformats.org/drawingml/2006/table">
            <a:tbl>
              <a:tblPr firstRow="1" bandRow="1">
                <a:tableStyleId>{7DF18680-E054-41AD-8BC1-D1AEF772440D}</a:tableStyleId>
              </a:tblPr>
              <a:tblGrid>
                <a:gridCol w="648072">
                  <a:extLst>
                    <a:ext uri="{9D8B030D-6E8A-4147-A177-3AD203B41FA5}">
                      <a16:colId xmlns:a16="http://schemas.microsoft.com/office/drawing/2014/main" val="20000"/>
                    </a:ext>
                  </a:extLst>
                </a:gridCol>
                <a:gridCol w="711378">
                  <a:extLst>
                    <a:ext uri="{9D8B030D-6E8A-4147-A177-3AD203B41FA5}">
                      <a16:colId xmlns:a16="http://schemas.microsoft.com/office/drawing/2014/main" val="20001"/>
                    </a:ext>
                  </a:extLst>
                </a:gridCol>
                <a:gridCol w="690484">
                  <a:extLst>
                    <a:ext uri="{9D8B030D-6E8A-4147-A177-3AD203B41FA5}">
                      <a16:colId xmlns:a16="http://schemas.microsoft.com/office/drawing/2014/main" val="20002"/>
                    </a:ext>
                  </a:extLst>
                </a:gridCol>
                <a:gridCol w="690484">
                  <a:extLst>
                    <a:ext uri="{9D8B030D-6E8A-4147-A177-3AD203B41FA5}">
                      <a16:colId xmlns:a16="http://schemas.microsoft.com/office/drawing/2014/main" val="20003"/>
                    </a:ext>
                  </a:extLst>
                </a:gridCol>
                <a:gridCol w="1296144">
                  <a:extLst>
                    <a:ext uri="{9D8B030D-6E8A-4147-A177-3AD203B41FA5}">
                      <a16:colId xmlns:a16="http://schemas.microsoft.com/office/drawing/2014/main" val="20004"/>
                    </a:ext>
                  </a:extLst>
                </a:gridCol>
                <a:gridCol w="1076006">
                  <a:extLst>
                    <a:ext uri="{9D8B030D-6E8A-4147-A177-3AD203B41FA5}">
                      <a16:colId xmlns:a16="http://schemas.microsoft.com/office/drawing/2014/main" val="20005"/>
                    </a:ext>
                  </a:extLst>
                </a:gridCol>
                <a:gridCol w="1440160">
                  <a:extLst>
                    <a:ext uri="{9D8B030D-6E8A-4147-A177-3AD203B41FA5}">
                      <a16:colId xmlns:a16="http://schemas.microsoft.com/office/drawing/2014/main" val="20006"/>
                    </a:ext>
                  </a:extLst>
                </a:gridCol>
                <a:gridCol w="1296144">
                  <a:extLst>
                    <a:ext uri="{9D8B030D-6E8A-4147-A177-3AD203B41FA5}">
                      <a16:colId xmlns:a16="http://schemas.microsoft.com/office/drawing/2014/main" val="20007"/>
                    </a:ext>
                  </a:extLst>
                </a:gridCol>
                <a:gridCol w="797993">
                  <a:extLst>
                    <a:ext uri="{9D8B030D-6E8A-4147-A177-3AD203B41FA5}">
                      <a16:colId xmlns:a16="http://schemas.microsoft.com/office/drawing/2014/main" val="20008"/>
                    </a:ext>
                  </a:extLst>
                </a:gridCol>
              </a:tblGrid>
              <a:tr h="254614">
                <a:tc>
                  <a:txBody>
                    <a:bodyPr/>
                    <a:lstStyle/>
                    <a:p>
                      <a:r>
                        <a:rPr kumimoji="1" lang="en-US" altLang="ja-JP" sz="1050" dirty="0" smtClean="0"/>
                        <a:t>2006</a:t>
                      </a:r>
                      <a:r>
                        <a:rPr kumimoji="1" lang="ja-JP" altLang="en-US" sz="1050" dirty="0" smtClean="0"/>
                        <a:t>年</a:t>
                      </a:r>
                      <a:endParaRPr kumimoji="1" lang="ja-JP" altLang="en-US" sz="1050" dirty="0"/>
                    </a:p>
                  </a:txBody>
                  <a:tcPr/>
                </a:tc>
                <a:tc>
                  <a:txBody>
                    <a:bodyPr/>
                    <a:lstStyle/>
                    <a:p>
                      <a:r>
                        <a:rPr kumimoji="1" lang="en-US" altLang="ja-JP" sz="1050" dirty="0" smtClean="0"/>
                        <a:t>2007</a:t>
                      </a:r>
                      <a:r>
                        <a:rPr kumimoji="1" lang="ja-JP" altLang="en-US" sz="1050" dirty="0" smtClean="0"/>
                        <a:t>年</a:t>
                      </a:r>
                      <a:endParaRPr kumimoji="1" lang="ja-JP" altLang="en-US" sz="1050" dirty="0"/>
                    </a:p>
                  </a:txBody>
                  <a:tcPr/>
                </a:tc>
                <a:tc>
                  <a:txBody>
                    <a:bodyPr/>
                    <a:lstStyle/>
                    <a:p>
                      <a:r>
                        <a:rPr kumimoji="1" lang="en-US" altLang="ja-JP" sz="1050" dirty="0" smtClean="0"/>
                        <a:t>2008</a:t>
                      </a:r>
                      <a:r>
                        <a:rPr kumimoji="1" lang="ja-JP" altLang="en-US" sz="1050" dirty="0" smtClean="0"/>
                        <a:t>年</a:t>
                      </a:r>
                      <a:endParaRPr kumimoji="1" lang="ja-JP" altLang="en-US" sz="1050" dirty="0"/>
                    </a:p>
                  </a:txBody>
                  <a:tcPr/>
                </a:tc>
                <a:tc>
                  <a:txBody>
                    <a:bodyPr/>
                    <a:lstStyle/>
                    <a:p>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tc>
                  <a:txBody>
                    <a:bodyPr/>
                    <a:lstStyle/>
                    <a:p>
                      <a:r>
                        <a:rPr kumimoji="1" lang="en-US" altLang="ja-JP" sz="1050" dirty="0" smtClean="0"/>
                        <a:t>2014</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cxnSp>
        <p:nvCxnSpPr>
          <p:cNvPr id="21" name="直線矢印コネクタ 20"/>
          <p:cNvCxnSpPr/>
          <p:nvPr/>
        </p:nvCxnSpPr>
        <p:spPr>
          <a:xfrm>
            <a:off x="547060" y="2122038"/>
            <a:ext cx="1044017"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1747862" y="4462232"/>
            <a:ext cx="608025"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3745398" y="4462232"/>
            <a:ext cx="1209882"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6012160" y="0"/>
            <a:ext cx="3131840" cy="338554"/>
          </a:xfrm>
          <a:prstGeom prst="rect">
            <a:avLst/>
          </a:prstGeom>
          <a:noFill/>
        </p:spPr>
        <p:txBody>
          <a:bodyPr wrap="square" rtlCol="0">
            <a:spAutoFit/>
          </a:bodyPr>
          <a:lstStyle/>
          <a:p>
            <a:pPr algn="r"/>
            <a:r>
              <a:rPr lang="ja-JP" altLang="en-US" sz="1600" u="sng" dirty="0"/>
              <a:t>Ｃ</a:t>
            </a:r>
            <a:r>
              <a:rPr lang="ja-JP" altLang="en-US" sz="1600" u="sng" dirty="0" smtClean="0"/>
              <a:t>　１．（５７）</a:t>
            </a:r>
            <a:endParaRPr lang="en-US" altLang="ja-JP" sz="1600" u="sng" dirty="0" smtClean="0"/>
          </a:p>
        </p:txBody>
      </p:sp>
    </p:spTree>
    <p:extLst>
      <p:ext uri="{BB962C8B-B14F-4D97-AF65-F5344CB8AC3E}">
        <p14:creationId xmlns:p14="http://schemas.microsoft.com/office/powerpoint/2010/main" val="3019594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0274" y="1556792"/>
            <a:ext cx="8071942" cy="4464496"/>
          </a:xfrm>
        </p:spPr>
        <p:txBody>
          <a:bodyPr>
            <a:noAutofit/>
          </a:bodyPr>
          <a:lstStyle/>
          <a:p>
            <a:pPr marL="355600" indent="-355600"/>
            <a:r>
              <a:rPr lang="en-US" altLang="ja-JP" sz="3600" dirty="0"/>
              <a:t>Ⅳ</a:t>
            </a:r>
            <a:r>
              <a:rPr kumimoji="1" lang="ja-JP" altLang="en-US" sz="3600" dirty="0" smtClean="0"/>
              <a:t>　政策の刷新（主なもの）</a:t>
            </a:r>
            <a:r>
              <a:rPr kumimoji="1" lang="en-US" altLang="ja-JP" sz="3600" dirty="0" smtClean="0"/>
              <a:t/>
            </a:r>
            <a:br>
              <a:rPr kumimoji="1" lang="en-US" altLang="ja-JP" sz="3600" dirty="0" smtClean="0"/>
            </a:br>
            <a:r>
              <a:rPr lang="en-US" altLang="ja-JP" sz="3600" dirty="0"/>
              <a:t/>
            </a:r>
            <a:br>
              <a:rPr lang="en-US" altLang="ja-JP" sz="3600" dirty="0"/>
            </a:br>
            <a:r>
              <a:rPr lang="ja-JP" altLang="en-US" sz="3200" dirty="0" smtClean="0"/>
              <a:t>（１）</a:t>
            </a:r>
            <a:r>
              <a:rPr lang="ja-JP" altLang="en-US" sz="2800" dirty="0" smtClean="0"/>
              <a:t>関空・伊丹の経営統合</a:t>
            </a:r>
            <a:r>
              <a:rPr lang="en-US" altLang="ja-JP" sz="2800" dirty="0" smtClean="0"/>
              <a:t/>
            </a:r>
            <a:br>
              <a:rPr lang="en-US" altLang="ja-JP" sz="2800" dirty="0" smtClean="0"/>
            </a:br>
            <a:r>
              <a:rPr lang="ja-JP" altLang="en-US" sz="2800" dirty="0" smtClean="0"/>
              <a:t>（２）インフラ</a:t>
            </a:r>
            <a:r>
              <a:rPr lang="ja-JP" altLang="en-US" sz="2800" dirty="0"/>
              <a:t>整備（道路網・鉄道網）の</a:t>
            </a:r>
            <a:r>
              <a:rPr lang="ja-JP" altLang="en-US" sz="2800" dirty="0" smtClean="0"/>
              <a:t>具体化、</a:t>
            </a:r>
            <a:r>
              <a:rPr lang="en-US" altLang="ja-JP" sz="2800" dirty="0"/>
              <a:t/>
            </a:r>
            <a:br>
              <a:rPr lang="en-US" altLang="ja-JP" sz="2800" dirty="0"/>
            </a:br>
            <a:r>
              <a:rPr lang="ja-JP" altLang="en-US" sz="2800" dirty="0" smtClean="0"/>
              <a:t>　　ストック</a:t>
            </a:r>
            <a:r>
              <a:rPr lang="ja-JP" altLang="en-US" sz="2800" dirty="0"/>
              <a:t>の</a:t>
            </a:r>
            <a:r>
              <a:rPr lang="ja-JP" altLang="en-US" sz="2800" dirty="0" smtClean="0"/>
              <a:t>組換え</a:t>
            </a:r>
            <a:r>
              <a:rPr lang="en-US" altLang="ja-JP" sz="2800" dirty="0" smtClean="0"/>
              <a:t/>
            </a:r>
            <a:br>
              <a:rPr lang="en-US" altLang="ja-JP" sz="2800" dirty="0" smtClean="0"/>
            </a:br>
            <a:r>
              <a:rPr lang="ja-JP" altLang="en-US" sz="2800" dirty="0" smtClean="0"/>
              <a:t>（３）治水対策の方針転換</a:t>
            </a:r>
            <a:r>
              <a:rPr lang="en-US" altLang="ja-JP" sz="2800" dirty="0" smtClean="0"/>
              <a:t/>
            </a:r>
            <a:br>
              <a:rPr lang="en-US" altLang="ja-JP" sz="2800" dirty="0" smtClean="0"/>
            </a:br>
            <a:r>
              <a:rPr lang="ja-JP" altLang="en-US" sz="2800" dirty="0" smtClean="0"/>
              <a:t>（４）教育</a:t>
            </a:r>
            <a:r>
              <a:rPr lang="en-US" altLang="ja-JP" sz="2800" dirty="0" smtClean="0"/>
              <a:t/>
            </a:r>
            <a:br>
              <a:rPr lang="en-US" altLang="ja-JP" sz="2800" dirty="0" smtClean="0"/>
            </a:br>
            <a:r>
              <a:rPr lang="ja-JP" altLang="en-US" sz="2800" dirty="0" smtClean="0"/>
              <a:t>（５）私立高校授業料無償化</a:t>
            </a:r>
            <a:endParaRPr kumimoji="1" lang="ja-JP" altLang="en-US" sz="2800" dirty="0"/>
          </a:p>
        </p:txBody>
      </p:sp>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73</a:t>
            </a:fld>
            <a:endParaRPr kumimoji="1" lang="ja-JP" altLang="en-US" dirty="0"/>
          </a:p>
        </p:txBody>
      </p:sp>
    </p:spTree>
    <p:extLst>
      <p:ext uri="{BB962C8B-B14F-4D97-AF65-F5344CB8AC3E}">
        <p14:creationId xmlns:p14="http://schemas.microsoft.com/office/powerpoint/2010/main" val="2932663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74</a:t>
            </a:fld>
            <a:endParaRPr kumimoji="1" lang="ja-JP" altLang="en-US" dirty="0"/>
          </a:p>
        </p:txBody>
      </p:sp>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２．（５８）</a:t>
            </a:r>
            <a:endParaRPr lang="en-US" altLang="ja-JP" sz="1600" u="sng" dirty="0" smtClean="0"/>
          </a:p>
        </p:txBody>
      </p:sp>
      <p:sp>
        <p:nvSpPr>
          <p:cNvPr id="7" name="テキスト ボックス 6"/>
          <p:cNvSpPr txBox="1"/>
          <p:nvPr/>
        </p:nvSpPr>
        <p:spPr>
          <a:xfrm>
            <a:off x="-14684" y="0"/>
            <a:ext cx="7467004" cy="338554"/>
          </a:xfrm>
          <a:prstGeom prst="rect">
            <a:avLst/>
          </a:prstGeom>
          <a:solidFill>
            <a:srgbClr val="002060"/>
          </a:solidFill>
        </p:spPr>
        <p:txBody>
          <a:bodyPr wrap="square" rtlCol="0">
            <a:spAutoFit/>
          </a:bodyPr>
          <a:lstStyle/>
          <a:p>
            <a:r>
              <a:rPr lang="en-US" altLang="ja-JP" sz="1600" b="1" u="sng" dirty="0">
                <a:solidFill>
                  <a:schemeClr val="bg1"/>
                </a:solidFill>
                <a:latin typeface="ＭＳ Ｐゴシック" panose="020B0600070205080204" pitchFamily="50" charset="-128"/>
                <a:ea typeface="ＭＳ Ｐゴシック" panose="020B0600070205080204" pitchFamily="50" charset="-128"/>
              </a:rPr>
              <a:t>Ⅳ</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（１）関空・伊丹空港の経営統合</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177125444"/>
              </p:ext>
            </p:extLst>
          </p:nvPr>
        </p:nvGraphicFramePr>
        <p:xfrm>
          <a:off x="251520" y="476672"/>
          <a:ext cx="8712968" cy="5976664"/>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605824">
                <a:tc>
                  <a:txBody>
                    <a:bodyPr/>
                    <a:lstStyle/>
                    <a:p>
                      <a:pPr marL="0" indent="0"/>
                      <a:r>
                        <a:rPr kumimoji="1" lang="ja-JP" altLang="en-US" sz="1400" dirty="0" smtClean="0"/>
                        <a:t>・従来、空港戦略は国主導で行われており、府は、国への要望活動が中心であった。</a:t>
                      </a:r>
                    </a:p>
                    <a:p>
                      <a:pPr marL="0" indent="0"/>
                      <a:r>
                        <a:rPr kumimoji="1" lang="ja-JP" altLang="en-US" sz="1400" dirty="0" smtClean="0"/>
                        <a:t>・一方、関西国際空港は、海上空港という特殊性から、関空会社が１．２兆円という巨額の負債を抱え、空港経営が硬直化し、ハブ空港</a:t>
                      </a:r>
                      <a:r>
                        <a:rPr kumimoji="1" lang="ja-JP" altLang="en-US" sz="1400" dirty="0" smtClean="0">
                          <a:solidFill>
                            <a:schemeClr val="tx1"/>
                          </a:solidFill>
                        </a:rPr>
                        <a:t>として活用しきれない状況にあった。</a:t>
                      </a:r>
                      <a:endParaRPr kumimoji="1" lang="en-US" altLang="ja-JP" sz="14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chemeClr val="tx1"/>
                          </a:solidFill>
                        </a:rPr>
                        <a:t>・そこで、知事が政治的メッセージとして、伊丹空港の廃止・</a:t>
                      </a:r>
                      <a:r>
                        <a:rPr lang="ja-JP" altLang="en-US" sz="1400" dirty="0" smtClean="0"/>
                        <a:t>跡地売却という「ストック組換え」も視野に、関空の財務状況の課題やハブ空港としての経営戦略について、国家レベルの課題として国に問題提起を行った。</a:t>
                      </a:r>
                    </a:p>
                    <a:p>
                      <a:pPr marL="0" indent="0"/>
                      <a:endParaRPr kumimoji="1" lang="ja-JP" altLang="en-US" sz="1400" dirty="0" smtClean="0"/>
                    </a:p>
                    <a:p>
                      <a:endParaRPr kumimoji="1" lang="ja-JP" altLang="en-US" sz="1400"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・国際競争に勝ち抜くための都市機能・広域交通インフラである国際空港の機能強化をめざした戦略的な経営の実現。</a:t>
                      </a:r>
                    </a:p>
                    <a:p>
                      <a:pPr marL="0" indent="0"/>
                      <a:r>
                        <a:rPr kumimoji="1" lang="ja-JP" altLang="en-US" sz="1400" dirty="0" smtClean="0"/>
                        <a:t>・関空の財務構造の改善、政府補給金への依存体質からの脱却を図る。</a:t>
                      </a:r>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strike="noStrike" dirty="0" smtClean="0"/>
                        <a:t>・関空・伊丹空港の経営を統合（</a:t>
                      </a:r>
                      <a:r>
                        <a:rPr kumimoji="1" lang="en-US" altLang="ja-JP" sz="1400" strike="noStrike" dirty="0" smtClean="0"/>
                        <a:t>2012</a:t>
                      </a:r>
                      <a:r>
                        <a:rPr kumimoji="1" lang="ja-JP" altLang="en-US" sz="1400" strike="noStrike" dirty="0" smtClean="0"/>
                        <a:t>年</a:t>
                      </a:r>
                      <a:r>
                        <a:rPr kumimoji="1" lang="en-US" altLang="ja-JP" sz="1400" strike="noStrike" dirty="0" smtClean="0"/>
                        <a:t>7</a:t>
                      </a:r>
                      <a:r>
                        <a:rPr kumimoji="1" lang="ja-JP" altLang="en-US" sz="1400" strike="noStrike" dirty="0" smtClean="0"/>
                        <a:t>月）。</a:t>
                      </a:r>
                    </a:p>
                    <a:p>
                      <a:pPr marL="0" indent="0"/>
                      <a:r>
                        <a:rPr kumimoji="1" lang="ja-JP" altLang="en-US" sz="1400" dirty="0" smtClean="0"/>
                        <a:t>・全国に先駆けて、伊丹空港の基本施設とターミナルの経営一元化を実現（</a:t>
                      </a:r>
                      <a:r>
                        <a:rPr kumimoji="1" lang="en-US" altLang="ja-JP" sz="1400" dirty="0" smtClean="0"/>
                        <a:t>2013</a:t>
                      </a:r>
                      <a:r>
                        <a:rPr kumimoji="1" lang="ja-JP" altLang="en-US" sz="1400" dirty="0" smtClean="0"/>
                        <a:t>年</a:t>
                      </a:r>
                      <a:r>
                        <a:rPr kumimoji="1" lang="en-US" altLang="ja-JP" sz="1400" dirty="0" smtClean="0"/>
                        <a:t>10</a:t>
                      </a:r>
                      <a:r>
                        <a:rPr kumimoji="1" lang="ja-JP" altLang="en-US" sz="1400" dirty="0" smtClean="0"/>
                        <a:t>月）。</a:t>
                      </a:r>
                    </a:p>
                    <a:p>
                      <a:pPr marL="0" indent="0"/>
                      <a:r>
                        <a:rPr kumimoji="1" lang="ja-JP" altLang="en-US" sz="1400" dirty="0" smtClean="0"/>
                        <a:t>・府が出資する土地保有会社の債務の着実な償還を確保しつつ、両空港の機能強化、円滑なコンセッション実施が可能となるスキームを構築。</a:t>
                      </a:r>
                    </a:p>
                    <a:p>
                      <a:pPr marL="0" indent="0"/>
                      <a:r>
                        <a:rPr kumimoji="1" lang="ja-JP" altLang="en-US" sz="1400" dirty="0" smtClean="0"/>
                        <a:t>・あわせて、特区制度を活用した機能強化、関西産業の国際競争力の強化を推進。</a:t>
                      </a:r>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・空港運営における課題を顕在化し、課題解決の手法としての２空港経営統合が実現。</a:t>
                      </a:r>
                    </a:p>
                    <a:p>
                      <a:pPr marL="0" indent="0"/>
                      <a:r>
                        <a:rPr kumimoji="1" lang="ja-JP" altLang="en-US" sz="1400" dirty="0" smtClean="0"/>
                        <a:t>・我が国初の本格的ＬＣＣの新規就航・増便。</a:t>
                      </a:r>
                    </a:p>
                    <a:p>
                      <a:pPr marL="0" indent="0"/>
                      <a:r>
                        <a:rPr kumimoji="1" lang="ja-JP" altLang="en-US" sz="1400" dirty="0" smtClean="0"/>
                        <a:t>・世界最大手の航空貨物会社の北太平洋地区のハブ施設誘致成功。</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6360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4932040" y="1030369"/>
            <a:ext cx="3808388" cy="5746132"/>
          </a:xfrm>
          <a:prstGeom prst="rect">
            <a:avLst/>
          </a:prstGeom>
          <a:noFill/>
          <a:ln>
            <a:solidFill>
              <a:schemeClr val="bg1">
                <a:lumMod val="85000"/>
              </a:schemeClr>
            </a:solidFill>
          </a:ln>
        </p:spPr>
        <p:txBody>
          <a:bodyPr wrap="square" rtlCol="0">
            <a:noAutofit/>
          </a:bodyPr>
          <a:lstStyle/>
          <a:p>
            <a:r>
              <a:rPr lang="ja-JP" altLang="en-US" sz="1600" b="1" u="sng" dirty="0" smtClean="0"/>
              <a:t>関空・伊丹両空港の経営を統合</a:t>
            </a:r>
            <a:endParaRPr lang="en-US" altLang="ja-JP" sz="1600" b="1" u="sng" dirty="0" smtClean="0"/>
          </a:p>
          <a:p>
            <a:pPr marL="355600"/>
            <a:r>
              <a:rPr lang="ja-JP" altLang="en-US" sz="1600" dirty="0" smtClean="0"/>
              <a:t>↓</a:t>
            </a:r>
            <a:endParaRPr lang="en-US" altLang="ja-JP" sz="1600" dirty="0" smtClean="0"/>
          </a:p>
          <a:p>
            <a:r>
              <a:rPr kumimoji="1" lang="ja-JP" altLang="en-US" sz="1600" dirty="0" smtClean="0"/>
              <a:t>・一体運用による経営の効率化</a:t>
            </a:r>
            <a:endParaRPr kumimoji="1" lang="en-US" altLang="ja-JP" sz="1600" dirty="0" smtClean="0"/>
          </a:p>
          <a:p>
            <a:pPr marL="88900" indent="-88900"/>
            <a:r>
              <a:rPr lang="ja-JP" altLang="en-US" sz="1600" dirty="0" smtClean="0"/>
              <a:t>・伊丹空港の収益も活用し、戦略的な設備投資など、関空の経営基盤を強化</a:t>
            </a:r>
            <a:endParaRPr lang="en-US" altLang="ja-JP" sz="1600" dirty="0" smtClean="0"/>
          </a:p>
          <a:p>
            <a:pPr marL="355600"/>
            <a:r>
              <a:rPr lang="ja-JP" altLang="en-US" sz="1600" dirty="0" smtClean="0"/>
              <a:t>↓</a:t>
            </a:r>
            <a:endParaRPr lang="en-US" altLang="ja-JP" sz="1600" dirty="0" smtClean="0"/>
          </a:p>
          <a:p>
            <a:r>
              <a:rPr lang="ja-JP" altLang="en-US" sz="1600" dirty="0" smtClean="0"/>
              <a:t>◆戦略的な経営、ストック組換えの実施</a:t>
            </a:r>
            <a:endParaRPr lang="en-US" altLang="ja-JP" sz="1600" dirty="0" smtClean="0"/>
          </a:p>
          <a:p>
            <a:r>
              <a:rPr lang="ja-JP" altLang="en-US" sz="1600" dirty="0" smtClean="0"/>
              <a:t>・伊丹空港とターミナルビルの経営一元化</a:t>
            </a:r>
            <a:endParaRPr lang="en-US" altLang="ja-JP" sz="1600" dirty="0" smtClean="0"/>
          </a:p>
          <a:p>
            <a:pPr marL="177800" indent="-177800">
              <a:spcAft>
                <a:spcPts val="600"/>
              </a:spcAft>
            </a:pPr>
            <a:r>
              <a:rPr lang="ja-JP" altLang="en-US" sz="1600" dirty="0"/>
              <a:t>　</a:t>
            </a:r>
            <a:endParaRPr lang="en-US" altLang="ja-JP" sz="1600" dirty="0" smtClean="0"/>
          </a:p>
          <a:p>
            <a:pPr marL="177800" indent="-177800">
              <a:spcAft>
                <a:spcPts val="600"/>
              </a:spcAft>
            </a:pPr>
            <a:endParaRPr lang="en-US" altLang="ja-JP" sz="1600" dirty="0"/>
          </a:p>
          <a:p>
            <a:pPr marL="177800" indent="-177800">
              <a:spcAft>
                <a:spcPts val="600"/>
              </a:spcAft>
            </a:pPr>
            <a:endParaRPr lang="en-US" altLang="ja-JP" sz="1600" dirty="0" smtClean="0"/>
          </a:p>
          <a:p>
            <a:r>
              <a:rPr lang="ja-JP" altLang="en-US" sz="1600" dirty="0" smtClean="0"/>
              <a:t>・運営権売却（コンセッション）へ</a:t>
            </a:r>
            <a:endParaRPr lang="en-US" altLang="ja-JP" sz="1600" dirty="0" smtClean="0"/>
          </a:p>
          <a:p>
            <a:endParaRPr lang="en-US" altLang="ja-JP" sz="1600" dirty="0"/>
          </a:p>
          <a:p>
            <a:pPr marL="177800" indent="-177800"/>
            <a:r>
              <a:rPr lang="ja-JP" altLang="en-US" sz="1600" dirty="0" smtClean="0"/>
              <a:t>➣債務解消への目途が立ち、国からの補給金に頼らない民間による自立した経営に道筋。</a:t>
            </a:r>
            <a:endParaRPr lang="en-US" altLang="ja-JP" sz="1600" dirty="0" smtClean="0"/>
          </a:p>
          <a:p>
            <a:pPr marL="177800" indent="-177800"/>
            <a:r>
              <a:rPr lang="ja-JP" altLang="en-US" sz="1600" dirty="0" smtClean="0"/>
              <a:t>➣国際ハブ空港として機能強化するための戦略的な投資が可能に。</a:t>
            </a:r>
            <a:endParaRPr lang="en-US" altLang="ja-JP" sz="1600" dirty="0" smtClean="0"/>
          </a:p>
          <a:p>
            <a:pPr marL="177800" indent="-177800"/>
            <a:r>
              <a:rPr lang="en-US" altLang="ja-JP" sz="1600" dirty="0" smtClean="0"/>
              <a:t>※</a:t>
            </a:r>
            <a:r>
              <a:rPr lang="ja-JP" altLang="en-US" sz="1600" dirty="0" smtClean="0"/>
              <a:t>今後の課題：</a:t>
            </a:r>
            <a:endParaRPr lang="en-US" altLang="ja-JP" sz="1600" dirty="0" smtClean="0"/>
          </a:p>
          <a:p>
            <a:pPr marL="177800" indent="-177800"/>
            <a:r>
              <a:rPr lang="ja-JP" altLang="en-US" sz="1600" dirty="0"/>
              <a:t>　・ハブ空港に相応しい際内ネットワークの形成</a:t>
            </a:r>
            <a:endParaRPr lang="en-US" altLang="ja-JP" sz="1600" dirty="0"/>
          </a:p>
          <a:p>
            <a:pPr marL="177800" indent="-177800"/>
            <a:r>
              <a:rPr lang="ja-JP" altLang="en-US" sz="1600" dirty="0" smtClean="0"/>
              <a:t>　・関空から都心部へのアクセス強化</a:t>
            </a:r>
            <a:endParaRPr lang="en-US" altLang="ja-JP" sz="1600" dirty="0" smtClean="0"/>
          </a:p>
        </p:txBody>
      </p:sp>
      <p:sp>
        <p:nvSpPr>
          <p:cNvPr id="2" name="テキスト ボックス 1"/>
          <p:cNvSpPr txBox="1"/>
          <p:nvPr/>
        </p:nvSpPr>
        <p:spPr>
          <a:xfrm>
            <a:off x="87078" y="260648"/>
            <a:ext cx="7704856" cy="338554"/>
          </a:xfrm>
          <a:prstGeom prst="rect">
            <a:avLst/>
          </a:prstGeom>
          <a:noFill/>
        </p:spPr>
        <p:txBody>
          <a:bodyPr wrap="square" rtlCol="0">
            <a:spAutoFit/>
          </a:bodyPr>
          <a:lstStyle/>
          <a:p>
            <a:r>
              <a:rPr lang="ja-JP" altLang="en-US" sz="1600" dirty="0" smtClean="0"/>
              <a:t>■</a:t>
            </a:r>
            <a:r>
              <a:rPr lang="en-US" altLang="ja-JP" sz="1600" dirty="0" smtClean="0"/>
              <a:t>Outcome</a:t>
            </a:r>
            <a:r>
              <a:rPr lang="ja-JP" altLang="en-US" sz="1600" dirty="0" smtClean="0"/>
              <a:t>の整理　　空港の経営</a:t>
            </a:r>
            <a:endParaRPr kumimoji="1" lang="ja-JP" altLang="en-US" sz="1600" dirty="0"/>
          </a:p>
        </p:txBody>
      </p:sp>
      <p:sp>
        <p:nvSpPr>
          <p:cNvPr id="4" name="テキスト ボックス 3"/>
          <p:cNvSpPr txBox="1"/>
          <p:nvPr/>
        </p:nvSpPr>
        <p:spPr>
          <a:xfrm>
            <a:off x="1411140" y="661036"/>
            <a:ext cx="1944216" cy="369332"/>
          </a:xfrm>
          <a:prstGeom prst="rect">
            <a:avLst/>
          </a:prstGeom>
          <a:noFill/>
        </p:spPr>
        <p:txBody>
          <a:bodyPr wrap="square" rtlCol="0">
            <a:spAutoFit/>
          </a:bodyPr>
          <a:lstStyle/>
          <a:p>
            <a:pPr algn="ctr"/>
            <a:r>
              <a:rPr kumimoji="1" lang="en-US" altLang="ja-JP" u="sng" dirty="0" smtClean="0"/>
              <a:t>Before</a:t>
            </a:r>
            <a:endParaRPr kumimoji="1" lang="ja-JP" altLang="en-US" u="sng" dirty="0"/>
          </a:p>
        </p:txBody>
      </p:sp>
      <p:sp>
        <p:nvSpPr>
          <p:cNvPr id="5" name="テキスト ボックス 4"/>
          <p:cNvSpPr txBox="1"/>
          <p:nvPr/>
        </p:nvSpPr>
        <p:spPr>
          <a:xfrm>
            <a:off x="5797989" y="658208"/>
            <a:ext cx="1944216" cy="369332"/>
          </a:xfrm>
          <a:prstGeom prst="rect">
            <a:avLst/>
          </a:prstGeom>
          <a:noFill/>
        </p:spPr>
        <p:txBody>
          <a:bodyPr wrap="square" rtlCol="0">
            <a:spAutoFit/>
          </a:bodyPr>
          <a:lstStyle/>
          <a:p>
            <a:pPr algn="ctr"/>
            <a:r>
              <a:rPr kumimoji="1" lang="en-US" altLang="ja-JP" u="sng" dirty="0" smtClean="0"/>
              <a:t>After</a:t>
            </a:r>
            <a:endParaRPr kumimoji="1" lang="ja-JP" altLang="en-US" u="sng" dirty="0"/>
          </a:p>
        </p:txBody>
      </p:sp>
      <p:sp>
        <p:nvSpPr>
          <p:cNvPr id="9" name="二等辺三角形 8"/>
          <p:cNvSpPr/>
          <p:nvPr/>
        </p:nvSpPr>
        <p:spPr>
          <a:xfrm rot="5400000">
            <a:off x="2739410" y="2739222"/>
            <a:ext cx="3237532" cy="2924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75</a:t>
            </a:fld>
            <a:endParaRPr kumimoji="1" lang="ja-JP" altLang="en-US" dirty="0"/>
          </a:p>
        </p:txBody>
      </p:sp>
      <p:sp>
        <p:nvSpPr>
          <p:cNvPr id="13" name="下矢印 12"/>
          <p:cNvSpPr/>
          <p:nvPr/>
        </p:nvSpPr>
        <p:spPr>
          <a:xfrm>
            <a:off x="6430755" y="4241995"/>
            <a:ext cx="648072" cy="1716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83568" y="1030368"/>
            <a:ext cx="2905832" cy="3262432"/>
          </a:xfrm>
          <a:prstGeom prst="rect">
            <a:avLst/>
          </a:prstGeom>
          <a:noFill/>
          <a:ln>
            <a:solidFill>
              <a:schemeClr val="bg1">
                <a:lumMod val="85000"/>
              </a:schemeClr>
            </a:solidFill>
          </a:ln>
        </p:spPr>
        <p:txBody>
          <a:bodyPr wrap="square" lIns="36000" rIns="36000" rtlCol="0">
            <a:spAutoFit/>
          </a:bodyPr>
          <a:lstStyle/>
          <a:p>
            <a:r>
              <a:rPr lang="ja-JP" altLang="en-US" sz="1600" u="sng" dirty="0" smtClean="0"/>
              <a:t>伊丹空港</a:t>
            </a:r>
            <a:endParaRPr lang="en-US" altLang="ja-JP" sz="1600" u="sng" dirty="0" smtClean="0"/>
          </a:p>
          <a:p>
            <a:r>
              <a:rPr lang="ja-JP" altLang="en-US" sz="1400" dirty="0" smtClean="0"/>
              <a:t>・国が管理</a:t>
            </a:r>
            <a:endParaRPr lang="en-US" altLang="ja-JP" sz="1400" dirty="0" smtClean="0"/>
          </a:p>
          <a:p>
            <a:r>
              <a:rPr lang="ja-JP" altLang="en-US" sz="1400" dirty="0" smtClean="0"/>
              <a:t>・収支が</a:t>
            </a:r>
            <a:r>
              <a:rPr kumimoji="1" lang="ja-JP" altLang="en-US" sz="1400" dirty="0" smtClean="0"/>
              <a:t>黒字</a:t>
            </a:r>
            <a:endParaRPr kumimoji="1" lang="en-US" altLang="ja-JP" sz="1400" dirty="0" smtClean="0"/>
          </a:p>
          <a:p>
            <a:r>
              <a:rPr lang="ja-JP" altLang="en-US" sz="1400" dirty="0" smtClean="0"/>
              <a:t>　</a:t>
            </a:r>
            <a:r>
              <a:rPr kumimoji="1" lang="ja-JP" altLang="en-US" sz="1400" dirty="0" smtClean="0"/>
              <a:t>➡収益は国の特別会計へ</a:t>
            </a:r>
            <a:endParaRPr kumimoji="1" lang="en-US" altLang="ja-JP" sz="1400" dirty="0" smtClean="0"/>
          </a:p>
          <a:p>
            <a:r>
              <a:rPr lang="ja-JP" altLang="en-US" sz="1400" dirty="0" smtClean="0"/>
              <a:t>・ターミナルは自治体</a:t>
            </a:r>
            <a:r>
              <a:rPr lang="en-US" altLang="ja-JP" sz="1400" dirty="0" smtClean="0"/>
              <a:t>+</a:t>
            </a:r>
            <a:r>
              <a:rPr lang="ja-JP" altLang="en-US" sz="1400" dirty="0" smtClean="0"/>
              <a:t>民間 の別会社</a:t>
            </a:r>
            <a:endParaRPr kumimoji="1" lang="en-US" altLang="ja-JP" sz="1400" dirty="0" smtClean="0"/>
          </a:p>
          <a:p>
            <a:pPr>
              <a:spcBef>
                <a:spcPts val="600"/>
              </a:spcBef>
            </a:pPr>
            <a:r>
              <a:rPr lang="ja-JP" altLang="en-US" sz="1600" u="sng" dirty="0" smtClean="0"/>
              <a:t>関西国際空港</a:t>
            </a:r>
            <a:endParaRPr lang="en-US" altLang="ja-JP" sz="1600" u="sng" dirty="0" smtClean="0"/>
          </a:p>
          <a:p>
            <a:pPr marL="241300" indent="-241300"/>
            <a:r>
              <a:rPr kumimoji="1" lang="ja-JP" altLang="en-US" sz="1400" dirty="0" smtClean="0"/>
              <a:t>・第三セクター経営</a:t>
            </a:r>
            <a:r>
              <a:rPr lang="ja-JP" altLang="en-US" sz="1200" dirty="0" smtClean="0"/>
              <a:t>（国</a:t>
            </a:r>
            <a:r>
              <a:rPr lang="en-US" altLang="ja-JP" sz="1200" dirty="0" smtClean="0"/>
              <a:t>+</a:t>
            </a:r>
            <a:r>
              <a:rPr lang="ja-JP" altLang="en-US" sz="1200" dirty="0" smtClean="0"/>
              <a:t>自治体</a:t>
            </a:r>
            <a:r>
              <a:rPr lang="en-US" altLang="ja-JP" sz="1200" dirty="0" smtClean="0"/>
              <a:t>+</a:t>
            </a:r>
            <a:r>
              <a:rPr lang="ja-JP" altLang="en-US" sz="1200" dirty="0" smtClean="0"/>
              <a:t>民間）</a:t>
            </a:r>
            <a:endParaRPr lang="en-US" altLang="ja-JP" sz="1400" dirty="0" smtClean="0"/>
          </a:p>
          <a:p>
            <a:pPr marL="88900" indent="-88900"/>
            <a:r>
              <a:rPr lang="ja-JP" altLang="en-US" sz="1400" dirty="0" smtClean="0"/>
              <a:t>・１．２兆円の負債*</a:t>
            </a:r>
            <a:endParaRPr lang="en-US" altLang="ja-JP" sz="1400" dirty="0" smtClean="0"/>
          </a:p>
          <a:p>
            <a:pPr marL="123825" indent="-123825"/>
            <a:r>
              <a:rPr kumimoji="1" lang="ja-JP" altLang="en-US" sz="1400" dirty="0" smtClean="0"/>
              <a:t>　</a:t>
            </a:r>
            <a:r>
              <a:rPr lang="ja-JP" altLang="en-US" sz="1400" dirty="0" smtClean="0"/>
              <a:t>国が</a:t>
            </a:r>
            <a:r>
              <a:rPr lang="ja-JP" altLang="en-US" sz="1400" dirty="0"/>
              <a:t>利払い</a:t>
            </a:r>
            <a:r>
              <a:rPr lang="ja-JP" altLang="en-US" sz="1400" dirty="0" smtClean="0"/>
              <a:t>負担軽減のため補給金を支給</a:t>
            </a:r>
            <a:endParaRPr lang="en-US" altLang="ja-JP" sz="1400" dirty="0" smtClean="0"/>
          </a:p>
          <a:p>
            <a:pPr marL="266700" indent="-266700"/>
            <a:r>
              <a:rPr kumimoji="1" lang="ja-JP" altLang="en-US" sz="1400" dirty="0"/>
              <a:t>　</a:t>
            </a:r>
            <a:r>
              <a:rPr kumimoji="1" lang="ja-JP" altLang="en-US" sz="1400" dirty="0" smtClean="0"/>
              <a:t>➡多額の負債を抱え、ハブ空港としての機能強化に向けた戦略的な投資ができない</a:t>
            </a:r>
            <a:endParaRPr kumimoji="1" lang="en-US" altLang="ja-JP" sz="1400" dirty="0" smtClean="0"/>
          </a:p>
          <a:p>
            <a:pPr marL="266700" indent="-266700">
              <a:spcBef>
                <a:spcPts val="600"/>
              </a:spcBef>
            </a:pPr>
            <a:r>
              <a:rPr lang="ja-JP" altLang="en-US" sz="1000" dirty="0" smtClean="0"/>
              <a:t>*関空負債額：</a:t>
            </a:r>
            <a:r>
              <a:rPr lang="en-US" altLang="ja-JP" sz="1000" dirty="0" smtClean="0"/>
              <a:t>2012</a:t>
            </a:r>
            <a:r>
              <a:rPr lang="ja-JP" altLang="en-US" sz="1000" dirty="0" smtClean="0"/>
              <a:t>年</a:t>
            </a:r>
            <a:r>
              <a:rPr lang="en-US" altLang="ja-JP" sz="1000" dirty="0" smtClean="0"/>
              <a:t>3</a:t>
            </a:r>
            <a:r>
              <a:rPr lang="ja-JP" altLang="en-US" sz="1000" dirty="0" smtClean="0"/>
              <a:t>月期決算時点</a:t>
            </a:r>
            <a:endParaRPr kumimoji="1" lang="en-US" altLang="ja-JP" sz="1000" dirty="0" smtClean="0"/>
          </a:p>
        </p:txBody>
      </p:sp>
      <p:sp>
        <p:nvSpPr>
          <p:cNvPr id="20" name="大かっこ 19"/>
          <p:cNvSpPr/>
          <p:nvPr/>
        </p:nvSpPr>
        <p:spPr>
          <a:xfrm>
            <a:off x="5108741" y="3041526"/>
            <a:ext cx="3479304" cy="848097"/>
          </a:xfrm>
          <a:prstGeom prst="bracketPair">
            <a:avLst>
              <a:gd name="adj" fmla="val 1025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72000" tIns="36000" rIns="72000" bIns="36000" rtlCol="0" anchor="t"/>
          <a:lstStyle/>
          <a:p>
            <a:r>
              <a:rPr lang="ja-JP" altLang="en-US" sz="1200" dirty="0" smtClean="0"/>
              <a:t>自治体及び民間が</a:t>
            </a:r>
            <a:r>
              <a:rPr lang="ja-JP" altLang="en-US" sz="1200" dirty="0"/>
              <a:t>新関空会社に</a:t>
            </a:r>
            <a:r>
              <a:rPr lang="ja-JP" altLang="en-US" sz="1200" dirty="0" smtClean="0"/>
              <a:t>ターミナルビル会社の全株式を売却</a:t>
            </a:r>
            <a:endParaRPr lang="en-US" altLang="ja-JP" sz="1200" dirty="0" smtClean="0"/>
          </a:p>
          <a:p>
            <a:r>
              <a:rPr kumimoji="1" lang="ja-JP" altLang="en-US" sz="1200" dirty="0"/>
              <a:t>　</a:t>
            </a:r>
            <a:r>
              <a:rPr kumimoji="1" lang="ja-JP" altLang="en-US" sz="1200" dirty="0" smtClean="0"/>
              <a:t>・売却額総額　</a:t>
            </a:r>
            <a:r>
              <a:rPr kumimoji="1" lang="en-US" altLang="ja-JP" sz="1200" dirty="0" smtClean="0"/>
              <a:t>278</a:t>
            </a:r>
            <a:r>
              <a:rPr kumimoji="1" lang="ja-JP" altLang="en-US" sz="1200" dirty="0" smtClean="0"/>
              <a:t>億円</a:t>
            </a:r>
            <a:endParaRPr kumimoji="1" lang="en-US" altLang="ja-JP" sz="1200" dirty="0" smtClean="0"/>
          </a:p>
          <a:p>
            <a:r>
              <a:rPr lang="ja-JP" altLang="en-US" sz="1200" dirty="0"/>
              <a:t>　</a:t>
            </a:r>
            <a:r>
              <a:rPr lang="ja-JP" altLang="en-US" sz="1200" dirty="0" smtClean="0"/>
              <a:t>　うち府、市保有分　各々</a:t>
            </a:r>
            <a:r>
              <a:rPr lang="en-US" altLang="ja-JP" sz="1200" dirty="0" smtClean="0"/>
              <a:t>55</a:t>
            </a:r>
            <a:r>
              <a:rPr lang="ja-JP" altLang="en-US" sz="1200" dirty="0" smtClean="0"/>
              <a:t>億</a:t>
            </a:r>
            <a:r>
              <a:rPr lang="en-US" altLang="ja-JP" sz="1200" dirty="0" smtClean="0"/>
              <a:t>6,464</a:t>
            </a:r>
            <a:r>
              <a:rPr lang="ja-JP" altLang="en-US" sz="1200" dirty="0" smtClean="0"/>
              <a:t>万円</a:t>
            </a:r>
            <a:endParaRPr kumimoji="1" lang="ja-JP" altLang="en-US" sz="1200" dirty="0"/>
          </a:p>
        </p:txBody>
      </p:sp>
      <p:sp>
        <p:nvSpPr>
          <p:cNvPr id="17" name="テキスト ボックス 16"/>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２．（５８）</a:t>
            </a:r>
            <a:endParaRPr lang="en-US" altLang="ja-JP" sz="1600" u="sng"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98" y="4274862"/>
            <a:ext cx="3975100" cy="346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5081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76</a:t>
            </a:fld>
            <a:endParaRPr kumimoji="1" lang="ja-JP" altLang="en-US" dirty="0"/>
          </a:p>
        </p:txBody>
      </p:sp>
      <p:sp>
        <p:nvSpPr>
          <p:cNvPr id="7" name="テキスト ボックス 6"/>
          <p:cNvSpPr txBox="1"/>
          <p:nvPr/>
        </p:nvSpPr>
        <p:spPr>
          <a:xfrm>
            <a:off x="396824" y="3276476"/>
            <a:ext cx="8405392" cy="3108543"/>
          </a:xfrm>
          <a:prstGeom prst="rect">
            <a:avLst/>
          </a:prstGeom>
          <a:noFill/>
        </p:spPr>
        <p:txBody>
          <a:bodyPr wrap="square" rtlCol="0">
            <a:spAutoFit/>
          </a:bodyPr>
          <a:lstStyle/>
          <a:p>
            <a:pPr indent="177800" algn="just">
              <a:spcBef>
                <a:spcPts val="600"/>
              </a:spcBef>
            </a:pPr>
            <a:r>
              <a:rPr lang="ja-JP" altLang="en-US" sz="1600" dirty="0" smtClean="0"/>
              <a:t>統合後の新関空会社は、中期経営計画に基づき、関空国際線着陸料の５％引き下げ、路線誘致インセンティブの拡充などを順次展開している。</a:t>
            </a:r>
            <a:endParaRPr lang="en-US" altLang="ja-JP" sz="1600" dirty="0" smtClean="0"/>
          </a:p>
          <a:p>
            <a:pPr indent="177800" algn="just">
              <a:spcBef>
                <a:spcPts val="600"/>
              </a:spcBef>
            </a:pPr>
            <a:r>
              <a:rPr lang="ja-JP" altLang="en-US" sz="1600" dirty="0" smtClean="0"/>
              <a:t>完全</a:t>
            </a:r>
            <a:r>
              <a:rPr lang="en-US" altLang="ja-JP" sz="1600" dirty="0" smtClean="0">
                <a:latin typeface="+mn-ea"/>
              </a:rPr>
              <a:t>24</a:t>
            </a:r>
            <a:r>
              <a:rPr lang="ja-JP" altLang="en-US" sz="1600" dirty="0" smtClean="0"/>
              <a:t>時間運用の強みを活かし、ＬＣＣの誘致にも注力。専用ターミナルの設置や深夜早朝アクセスの充実などを進め、国内最大のＬＣＣ乗り入れ空港</a:t>
            </a:r>
            <a:r>
              <a:rPr lang="ja-JP" altLang="en-US" sz="1600" dirty="0"/>
              <a:t>となっている</a:t>
            </a:r>
            <a:r>
              <a:rPr lang="ja-JP" altLang="en-US" sz="1600" dirty="0" smtClean="0"/>
              <a:t>。</a:t>
            </a:r>
            <a:endParaRPr lang="en-US" altLang="ja-JP" sz="1600" dirty="0" smtClean="0"/>
          </a:p>
          <a:p>
            <a:pPr indent="177800">
              <a:spcBef>
                <a:spcPts val="600"/>
              </a:spcBef>
            </a:pPr>
            <a:r>
              <a:rPr lang="ja-JP" altLang="en-US" sz="1600" dirty="0" smtClean="0"/>
              <a:t>開港以来、年間外国人旅客数は</a:t>
            </a:r>
            <a:r>
              <a:rPr lang="en-US" altLang="ja-JP" sz="1600" dirty="0" smtClean="0">
                <a:latin typeface="+mn-ea"/>
              </a:rPr>
              <a:t>200</a:t>
            </a:r>
            <a:r>
              <a:rPr lang="ja-JP" altLang="en-US" sz="1600" dirty="0" smtClean="0">
                <a:latin typeface="+mn-ea"/>
              </a:rPr>
              <a:t>万人から</a:t>
            </a:r>
            <a:r>
              <a:rPr lang="en-US" altLang="ja-JP" sz="1600" dirty="0" smtClean="0">
                <a:latin typeface="+mn-ea"/>
              </a:rPr>
              <a:t>300</a:t>
            </a:r>
            <a:r>
              <a:rPr lang="ja-JP" altLang="en-US" sz="1600" dirty="0" smtClean="0"/>
              <a:t>万人へ緩やかに上昇していたが、ＬＣＣ拠点化の動きに併せて近年大幅に増加。 昨年度、開港以来最高の約</a:t>
            </a:r>
            <a:r>
              <a:rPr lang="en-US" altLang="ja-JP" sz="1600" dirty="0" smtClean="0">
                <a:latin typeface="+mn-ea"/>
              </a:rPr>
              <a:t>500</a:t>
            </a:r>
            <a:r>
              <a:rPr lang="ja-JP" altLang="en-US" sz="1600" dirty="0" smtClean="0"/>
              <a:t>万人に到達。</a:t>
            </a:r>
            <a:endParaRPr lang="en-US" altLang="ja-JP" sz="1600" dirty="0" smtClean="0"/>
          </a:p>
          <a:p>
            <a:pPr indent="177800" algn="just">
              <a:spcBef>
                <a:spcPts val="600"/>
              </a:spcBef>
            </a:pPr>
            <a:r>
              <a:rPr lang="ja-JP" altLang="en-US" sz="1600" dirty="0" smtClean="0"/>
              <a:t>国際</a:t>
            </a:r>
            <a:r>
              <a:rPr lang="ja-JP" altLang="en-US" sz="1600" dirty="0"/>
              <a:t>貨物</a:t>
            </a:r>
            <a:r>
              <a:rPr lang="ja-JP" altLang="en-US" sz="1600" dirty="0" smtClean="0"/>
              <a:t>取扱量に</a:t>
            </a:r>
            <a:r>
              <a:rPr lang="ja-JP" altLang="en-US" sz="1600" dirty="0"/>
              <a:t>ついては、リーマンショック、東日本大震災を経て</a:t>
            </a:r>
            <a:r>
              <a:rPr lang="ja-JP" altLang="en-US" sz="1600" dirty="0" smtClean="0"/>
              <a:t>伸び悩んでいるが、</a:t>
            </a:r>
            <a:r>
              <a:rPr lang="en-US" altLang="ja-JP" sz="1600" dirty="0" smtClean="0">
                <a:latin typeface="+mn-ea"/>
              </a:rPr>
              <a:t>2014</a:t>
            </a:r>
            <a:r>
              <a:rPr lang="ja-JP" altLang="en-US" sz="1600" dirty="0">
                <a:latin typeface="+mn-ea"/>
              </a:rPr>
              <a:t>年</a:t>
            </a:r>
            <a:r>
              <a:rPr lang="en-US" altLang="ja-JP" sz="1600" dirty="0">
                <a:latin typeface="+mn-ea"/>
              </a:rPr>
              <a:t>4</a:t>
            </a:r>
            <a:r>
              <a:rPr lang="ja-JP" altLang="en-US" sz="1600" dirty="0" smtClean="0"/>
              <a:t>月に世界</a:t>
            </a:r>
            <a:r>
              <a:rPr lang="ja-JP" altLang="en-US" sz="1600" dirty="0"/>
              <a:t>最大手航空貨物会社のハブ拠点</a:t>
            </a:r>
            <a:r>
              <a:rPr lang="ja-JP" altLang="en-US" sz="1600" dirty="0" smtClean="0"/>
              <a:t>が開設され、</a:t>
            </a:r>
            <a:r>
              <a:rPr lang="ja-JP" altLang="en-US" sz="1600" dirty="0"/>
              <a:t>今後</a:t>
            </a:r>
            <a:r>
              <a:rPr lang="ja-JP" altLang="en-US" sz="1600" dirty="0" smtClean="0"/>
              <a:t>の増加が期待される。</a:t>
            </a:r>
            <a:endParaRPr lang="en-US" altLang="ja-JP" sz="1600" dirty="0"/>
          </a:p>
          <a:p>
            <a:pPr indent="177800" algn="just">
              <a:spcBef>
                <a:spcPts val="600"/>
              </a:spcBef>
            </a:pPr>
            <a:r>
              <a:rPr lang="ja-JP" altLang="en-US" sz="1600" dirty="0" smtClean="0"/>
              <a:t>また、国際</a:t>
            </a:r>
            <a:r>
              <a:rPr lang="ja-JP" altLang="en-US" sz="1600" dirty="0"/>
              <a:t>戦略総合特区を活用し、薬監証明手続きの簡素化・</a:t>
            </a:r>
            <a:r>
              <a:rPr lang="ja-JP" altLang="en-US" sz="1600" dirty="0" smtClean="0"/>
              <a:t>電子化を実現したほか、医薬品定温庫の活用など、関西の成長産業である医薬品</a:t>
            </a:r>
            <a:r>
              <a:rPr lang="ja-JP" altLang="en-US" sz="1600" dirty="0"/>
              <a:t>・医療機器等の</a:t>
            </a:r>
            <a:r>
              <a:rPr lang="ja-JP" altLang="en-US" sz="1600" dirty="0" smtClean="0"/>
              <a:t>分野を支える物流拠点機能も強化。 医</a:t>
            </a:r>
            <a:r>
              <a:rPr lang="ja-JP" altLang="en-US" sz="1600" dirty="0"/>
              <a:t>薬品貿易額が順調に</a:t>
            </a:r>
            <a:r>
              <a:rPr lang="ja-JP" altLang="en-US" sz="1600" dirty="0" smtClean="0"/>
              <a:t>伸びるなど、</a:t>
            </a:r>
            <a:r>
              <a:rPr lang="ja-JP" altLang="en-US" sz="1600" dirty="0"/>
              <a:t>成果</a:t>
            </a:r>
            <a:r>
              <a:rPr lang="ja-JP" altLang="en-US" sz="1600" dirty="0" smtClean="0"/>
              <a:t>が現れつつある。　</a:t>
            </a:r>
            <a:endParaRPr kumimoji="1" lang="ja-JP" altLang="en-US" sz="1600" dirty="0"/>
          </a:p>
        </p:txBody>
      </p:sp>
      <p:grpSp>
        <p:nvGrpSpPr>
          <p:cNvPr id="2" name="グループ化 1"/>
          <p:cNvGrpSpPr/>
          <p:nvPr/>
        </p:nvGrpSpPr>
        <p:grpSpPr>
          <a:xfrm>
            <a:off x="201669" y="133140"/>
            <a:ext cx="8778261" cy="2703999"/>
            <a:chOff x="192199" y="161988"/>
            <a:chExt cx="8778261" cy="2703999"/>
          </a:xfrm>
        </p:grpSpPr>
        <p:sp>
          <p:nvSpPr>
            <p:cNvPr id="9" name="正方形/長方形 8"/>
            <p:cNvSpPr/>
            <p:nvPr/>
          </p:nvSpPr>
          <p:spPr>
            <a:xfrm>
              <a:off x="231442" y="1117232"/>
              <a:ext cx="330765" cy="174875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94</a:t>
              </a:r>
              <a:r>
                <a:rPr kumimoji="1" lang="ja-JP" altLang="en-US" sz="1200" dirty="0" smtClean="0">
                  <a:solidFill>
                    <a:schemeClr val="tx1"/>
                  </a:solidFill>
                </a:rPr>
                <a:t>年　関空が開港</a:t>
              </a:r>
              <a:endParaRPr kumimoji="1" lang="ja-JP" altLang="en-US" sz="1200" dirty="0">
                <a:solidFill>
                  <a:schemeClr val="tx1"/>
                </a:solidFill>
              </a:endParaRPr>
            </a:p>
          </p:txBody>
        </p:sp>
        <p:sp>
          <p:nvSpPr>
            <p:cNvPr id="10" name="正方形/長方形 9"/>
            <p:cNvSpPr/>
            <p:nvPr/>
          </p:nvSpPr>
          <p:spPr>
            <a:xfrm>
              <a:off x="4743669" y="1099428"/>
              <a:ext cx="521697" cy="175652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177800" indent="-177800"/>
              <a:r>
                <a:rPr kumimoji="1" lang="ja-JP" altLang="en-US" sz="1200" dirty="0" smtClean="0">
                  <a:solidFill>
                    <a:schemeClr val="tx1"/>
                  </a:solidFill>
                </a:rPr>
                <a:t>▲</a:t>
              </a:r>
              <a:r>
                <a:rPr kumimoji="1" lang="en-US" altLang="ja-JP" sz="1200" dirty="0" smtClean="0">
                  <a:solidFill>
                    <a:schemeClr val="tx1"/>
                  </a:solidFill>
                </a:rPr>
                <a:t>12</a:t>
              </a:r>
              <a:r>
                <a:rPr kumimoji="1" lang="ja-JP" altLang="en-US" sz="1200" dirty="0" smtClean="0">
                  <a:solidFill>
                    <a:schemeClr val="tx1"/>
                  </a:solidFill>
                </a:rPr>
                <a:t>年</a:t>
              </a:r>
              <a:r>
                <a:rPr kumimoji="1" lang="en-US" altLang="ja-JP" sz="1200" dirty="0" smtClean="0">
                  <a:solidFill>
                    <a:schemeClr val="tx1"/>
                  </a:solidFill>
                </a:rPr>
                <a:t>11</a:t>
              </a:r>
              <a:r>
                <a:rPr kumimoji="1" lang="ja-JP" altLang="en-US" sz="1200" dirty="0" smtClean="0">
                  <a:solidFill>
                    <a:schemeClr val="tx1"/>
                  </a:solidFill>
                </a:rPr>
                <a:t>月</a:t>
              </a:r>
              <a:r>
                <a:rPr lang="ja-JP" altLang="en-US" sz="1200" dirty="0">
                  <a:solidFill>
                    <a:schemeClr val="tx1"/>
                  </a:solidFill>
                </a:rPr>
                <a:t>　</a:t>
              </a:r>
              <a:r>
                <a:rPr kumimoji="1" lang="ja-JP" altLang="en-US" sz="1200" dirty="0" smtClean="0">
                  <a:solidFill>
                    <a:schemeClr val="tx1"/>
                  </a:solidFill>
                </a:rPr>
                <a:t>ＬＣＣ専用ターミナルオープン</a:t>
              </a:r>
              <a:endParaRPr kumimoji="1" lang="ja-JP" altLang="en-US" sz="1200" dirty="0">
                <a:solidFill>
                  <a:schemeClr val="tx1"/>
                </a:solidFill>
              </a:endParaRPr>
            </a:p>
          </p:txBody>
        </p:sp>
        <p:sp>
          <p:nvSpPr>
            <p:cNvPr id="12" name="正方形/長方形 11"/>
            <p:cNvSpPr/>
            <p:nvPr/>
          </p:nvSpPr>
          <p:spPr>
            <a:xfrm>
              <a:off x="7059114" y="955441"/>
              <a:ext cx="578559" cy="190051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177800" indent="-177800"/>
              <a:r>
                <a:rPr lang="en-US" altLang="ja-JP" sz="1200" dirty="0" smtClean="0">
                  <a:solidFill>
                    <a:schemeClr val="tx1"/>
                  </a:solidFill>
                </a:rPr>
                <a:t>13</a:t>
              </a:r>
              <a:r>
                <a:rPr lang="ja-JP" altLang="en-US" sz="1200" dirty="0" smtClean="0">
                  <a:solidFill>
                    <a:schemeClr val="tx1"/>
                  </a:solidFill>
                </a:rPr>
                <a:t>年度　外国人旅客数が過去最高</a:t>
              </a:r>
              <a:endParaRPr kumimoji="1" lang="ja-JP" altLang="en-US" sz="1200" dirty="0">
                <a:solidFill>
                  <a:schemeClr val="tx1"/>
                </a:solidFill>
              </a:endParaRPr>
            </a:p>
          </p:txBody>
        </p:sp>
        <p:sp>
          <p:nvSpPr>
            <p:cNvPr id="13" name="正方形/長方形 12"/>
            <p:cNvSpPr/>
            <p:nvPr/>
          </p:nvSpPr>
          <p:spPr>
            <a:xfrm>
              <a:off x="4169331" y="1102990"/>
              <a:ext cx="534628" cy="175296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lang="ja-JP" altLang="en-US" sz="1200" dirty="0" smtClean="0">
                  <a:solidFill>
                    <a:schemeClr val="tx1"/>
                  </a:solidFill>
                </a:rPr>
                <a:t>▲</a:t>
              </a:r>
              <a:r>
                <a:rPr lang="en-US" altLang="ja-JP" sz="1200" dirty="0" smtClean="0">
                  <a:solidFill>
                    <a:schemeClr val="tx1"/>
                  </a:solidFill>
                </a:rPr>
                <a:t>12</a:t>
              </a:r>
              <a:r>
                <a:rPr lang="ja-JP" altLang="en-US" sz="1200" dirty="0" smtClean="0">
                  <a:solidFill>
                    <a:schemeClr val="tx1"/>
                  </a:solidFill>
                </a:rPr>
                <a:t>年</a:t>
              </a:r>
              <a:r>
                <a:rPr lang="en-US" altLang="ja-JP" sz="1200" dirty="0" smtClean="0">
                  <a:solidFill>
                    <a:schemeClr val="tx1"/>
                  </a:solidFill>
                </a:rPr>
                <a:t>7</a:t>
              </a:r>
              <a:r>
                <a:rPr lang="ja-JP" altLang="en-US" sz="1200" dirty="0" smtClean="0">
                  <a:solidFill>
                    <a:schemeClr val="tx1"/>
                  </a:solidFill>
                </a:rPr>
                <a:t>月</a:t>
              </a:r>
              <a:endParaRPr lang="en-US" altLang="ja-JP" sz="1200" dirty="0">
                <a:solidFill>
                  <a:schemeClr val="tx1"/>
                </a:solidFill>
              </a:endParaRPr>
            </a:p>
            <a:p>
              <a:pPr marL="177800"/>
              <a:r>
                <a:rPr lang="ja-JP" altLang="en-US" sz="1200" dirty="0" smtClean="0">
                  <a:solidFill>
                    <a:schemeClr val="tx1"/>
                  </a:solidFill>
                </a:rPr>
                <a:t>関空・伊丹経営統合</a:t>
              </a:r>
              <a:endParaRPr kumimoji="1" lang="ja-JP" altLang="en-US" sz="1200" dirty="0">
                <a:solidFill>
                  <a:schemeClr val="tx1"/>
                </a:solidFill>
              </a:endParaRPr>
            </a:p>
          </p:txBody>
        </p:sp>
        <p:sp>
          <p:nvSpPr>
            <p:cNvPr id="14" name="正方形/長方形 13"/>
            <p:cNvSpPr/>
            <p:nvPr/>
          </p:nvSpPr>
          <p:spPr>
            <a:xfrm>
              <a:off x="6279276" y="1102989"/>
              <a:ext cx="710047" cy="175296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177800" indent="-177800"/>
              <a:r>
                <a:rPr lang="ja-JP" altLang="en-US" sz="1200" dirty="0" smtClean="0">
                  <a:solidFill>
                    <a:schemeClr val="tx1"/>
                  </a:solidFill>
                </a:rPr>
                <a:t>▲</a:t>
              </a:r>
              <a:r>
                <a:rPr lang="en-US" altLang="ja-JP" sz="1200" dirty="0" smtClean="0">
                  <a:solidFill>
                    <a:schemeClr val="tx1"/>
                  </a:solidFill>
                </a:rPr>
                <a:t>13</a:t>
              </a:r>
              <a:r>
                <a:rPr lang="ja-JP" altLang="en-US" sz="1200" dirty="0" smtClean="0">
                  <a:solidFill>
                    <a:schemeClr val="tx1"/>
                  </a:solidFill>
                </a:rPr>
                <a:t>年</a:t>
              </a:r>
              <a:r>
                <a:rPr lang="en-US" altLang="ja-JP" sz="1200" dirty="0" smtClean="0">
                  <a:solidFill>
                    <a:schemeClr val="tx1"/>
                  </a:solidFill>
                </a:rPr>
                <a:t>10</a:t>
              </a:r>
              <a:r>
                <a:rPr lang="ja-JP" altLang="en-US" sz="1200" dirty="0" smtClean="0">
                  <a:solidFill>
                    <a:schemeClr val="tx1"/>
                  </a:solidFill>
                </a:rPr>
                <a:t>月　伊丹空港の基本施設・ターミナル経営一元化</a:t>
              </a:r>
              <a:endParaRPr lang="en-US" altLang="ja-JP" sz="1200" dirty="0">
                <a:solidFill>
                  <a:schemeClr val="tx1"/>
                </a:solidFill>
              </a:endParaRPr>
            </a:p>
          </p:txBody>
        </p:sp>
        <p:sp>
          <p:nvSpPr>
            <p:cNvPr id="15" name="正方形/長方形 14"/>
            <p:cNvSpPr/>
            <p:nvPr/>
          </p:nvSpPr>
          <p:spPr>
            <a:xfrm>
              <a:off x="8484434" y="955440"/>
              <a:ext cx="486026" cy="188855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lang="en-US" altLang="ja-JP" sz="1200" dirty="0" smtClean="0">
                  <a:solidFill>
                    <a:schemeClr val="tx1"/>
                  </a:solidFill>
                </a:rPr>
                <a:t>14</a:t>
              </a:r>
              <a:r>
                <a:rPr lang="ja-JP" altLang="en-US" sz="1200" dirty="0" smtClean="0">
                  <a:solidFill>
                    <a:schemeClr val="tx1"/>
                  </a:solidFill>
                </a:rPr>
                <a:t>年　空港事業運営権</a:t>
              </a:r>
              <a:endParaRPr lang="en-US" altLang="ja-JP" sz="1200" dirty="0" smtClean="0">
                <a:solidFill>
                  <a:schemeClr val="tx1"/>
                </a:solidFill>
              </a:endParaRPr>
            </a:p>
            <a:p>
              <a:r>
                <a:rPr lang="ja-JP" altLang="en-US" sz="1200" dirty="0">
                  <a:solidFill>
                    <a:schemeClr val="tx1"/>
                  </a:solidFill>
                </a:rPr>
                <a:t>　</a:t>
              </a:r>
              <a:r>
                <a:rPr lang="ja-JP" altLang="en-US" sz="1200" dirty="0" smtClean="0">
                  <a:solidFill>
                    <a:schemeClr val="tx1"/>
                  </a:solidFill>
                </a:rPr>
                <a:t>の売却へ</a:t>
              </a:r>
              <a:endParaRPr kumimoji="1" lang="ja-JP" altLang="en-US" sz="1200" strike="dblStrike" dirty="0">
                <a:solidFill>
                  <a:srgbClr val="FF0000"/>
                </a:solidFill>
              </a:endParaRPr>
            </a:p>
          </p:txBody>
        </p:sp>
        <p:sp>
          <p:nvSpPr>
            <p:cNvPr id="16" name="正方形/長方形 15"/>
            <p:cNvSpPr/>
            <p:nvPr/>
          </p:nvSpPr>
          <p:spPr>
            <a:xfrm>
              <a:off x="5489916" y="1099428"/>
              <a:ext cx="580035" cy="175652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177800" indent="-177800"/>
              <a:r>
                <a:rPr lang="ja-JP" altLang="en-US" sz="1200" dirty="0" smtClean="0">
                  <a:solidFill>
                    <a:schemeClr val="tx1"/>
                  </a:solidFill>
                </a:rPr>
                <a:t>▲</a:t>
              </a:r>
              <a:r>
                <a:rPr lang="en-US" altLang="ja-JP" sz="1200" dirty="0" smtClean="0">
                  <a:solidFill>
                    <a:schemeClr val="tx1"/>
                  </a:solidFill>
                </a:rPr>
                <a:t>13</a:t>
              </a:r>
              <a:r>
                <a:rPr lang="ja-JP" altLang="en-US" sz="1200" dirty="0" smtClean="0">
                  <a:solidFill>
                    <a:schemeClr val="tx1"/>
                  </a:solidFill>
                </a:rPr>
                <a:t>年</a:t>
              </a:r>
              <a:r>
                <a:rPr lang="en-US" altLang="ja-JP" sz="1200" dirty="0" smtClean="0">
                  <a:solidFill>
                    <a:schemeClr val="tx1"/>
                  </a:solidFill>
                </a:rPr>
                <a:t>3</a:t>
              </a:r>
              <a:r>
                <a:rPr lang="ja-JP" altLang="en-US" sz="1200" dirty="0" smtClean="0">
                  <a:solidFill>
                    <a:schemeClr val="tx1"/>
                  </a:solidFill>
                </a:rPr>
                <a:t>月　国際戦略総合</a:t>
              </a:r>
              <a:r>
                <a:rPr lang="ja-JP" altLang="en-US" sz="1200" dirty="0">
                  <a:solidFill>
                    <a:schemeClr val="tx1"/>
                  </a:solidFill>
                </a:rPr>
                <a:t>特</a:t>
              </a:r>
              <a:r>
                <a:rPr lang="ja-JP" altLang="en-US" sz="1200" dirty="0" smtClean="0">
                  <a:solidFill>
                    <a:schemeClr val="tx1"/>
                  </a:solidFill>
                </a:rPr>
                <a:t>区により、薬監証明電子化開始</a:t>
              </a:r>
              <a:endParaRPr lang="en-US" altLang="ja-JP" sz="1200" dirty="0">
                <a:solidFill>
                  <a:schemeClr val="tx1"/>
                </a:solidFill>
              </a:endParaRPr>
            </a:p>
          </p:txBody>
        </p:sp>
        <p:sp>
          <p:nvSpPr>
            <p:cNvPr id="20" name="正方形/長方形 19"/>
            <p:cNvSpPr/>
            <p:nvPr/>
          </p:nvSpPr>
          <p:spPr>
            <a:xfrm>
              <a:off x="7802890" y="1102989"/>
              <a:ext cx="648072" cy="1742683"/>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14</a:t>
              </a:r>
              <a:r>
                <a:rPr lang="ja-JP" altLang="en-US" sz="1200" dirty="0" smtClean="0">
                  <a:solidFill>
                    <a:schemeClr val="tx1"/>
                  </a:solidFill>
                </a:rPr>
                <a:t>年</a:t>
              </a:r>
              <a:r>
                <a:rPr lang="en-US" altLang="ja-JP" sz="1200" dirty="0" smtClean="0">
                  <a:solidFill>
                    <a:schemeClr val="tx1"/>
                  </a:solidFill>
                </a:rPr>
                <a:t>4</a:t>
              </a:r>
              <a:r>
                <a:rPr lang="ja-JP" altLang="en-US" sz="1200" dirty="0" smtClean="0">
                  <a:solidFill>
                    <a:schemeClr val="tx1"/>
                  </a:solidFill>
                </a:rPr>
                <a:t>月</a:t>
              </a:r>
              <a:endParaRPr lang="en-US" altLang="ja-JP" sz="1200" dirty="0" smtClean="0">
                <a:solidFill>
                  <a:schemeClr val="tx1"/>
                </a:solidFill>
              </a:endParaRPr>
            </a:p>
            <a:p>
              <a:pPr marL="177800"/>
              <a:r>
                <a:rPr lang="en-US" altLang="ja-JP" sz="1200" dirty="0" smtClean="0">
                  <a:solidFill>
                    <a:schemeClr val="tx1"/>
                  </a:solidFill>
                </a:rPr>
                <a:t>FEDEX</a:t>
              </a:r>
              <a:r>
                <a:rPr lang="ja-JP" altLang="en-US" sz="1200" dirty="0" smtClean="0">
                  <a:solidFill>
                    <a:schemeClr val="tx1"/>
                  </a:solidFill>
                </a:rPr>
                <a:t>北太平洋地区ハブ開設</a:t>
              </a:r>
              <a:endParaRPr kumimoji="1" lang="ja-JP" altLang="en-US" sz="1200" dirty="0">
                <a:solidFill>
                  <a:schemeClr val="tx1"/>
                </a:solidFill>
              </a:endParaRPr>
            </a:p>
          </p:txBody>
        </p:sp>
        <p:sp>
          <p:nvSpPr>
            <p:cNvPr id="30" name="テキスト ボックス 29"/>
            <p:cNvSpPr txBox="1"/>
            <p:nvPr/>
          </p:nvSpPr>
          <p:spPr>
            <a:xfrm>
              <a:off x="192199" y="161988"/>
              <a:ext cx="3633596" cy="338554"/>
            </a:xfrm>
            <a:prstGeom prst="rect">
              <a:avLst/>
            </a:prstGeom>
            <a:noFill/>
          </p:spPr>
          <p:txBody>
            <a:bodyPr wrap="square" rtlCol="0">
              <a:spAutoFit/>
            </a:bodyPr>
            <a:lstStyle/>
            <a:p>
              <a:pPr marL="177800" indent="-177800">
                <a:spcBef>
                  <a:spcPts val="600"/>
                </a:spcBef>
              </a:pPr>
              <a:r>
                <a:rPr lang="ja-JP" altLang="en-US" sz="1600" dirty="0" smtClean="0"/>
                <a:t>■経緯</a:t>
              </a:r>
              <a:endParaRPr kumimoji="1" lang="en-US" altLang="ja-JP" sz="1600" dirty="0" smtClean="0"/>
            </a:p>
          </p:txBody>
        </p:sp>
      </p:grpSp>
      <p:sp>
        <p:nvSpPr>
          <p:cNvPr id="32" name="テキスト ボックス 31"/>
          <p:cNvSpPr txBox="1"/>
          <p:nvPr/>
        </p:nvSpPr>
        <p:spPr>
          <a:xfrm>
            <a:off x="201669" y="2920628"/>
            <a:ext cx="3633596" cy="338554"/>
          </a:xfrm>
          <a:prstGeom prst="rect">
            <a:avLst/>
          </a:prstGeom>
          <a:noFill/>
        </p:spPr>
        <p:txBody>
          <a:bodyPr wrap="square" rtlCol="0">
            <a:spAutoFit/>
          </a:bodyPr>
          <a:lstStyle/>
          <a:p>
            <a:pPr marL="177800" indent="-177800">
              <a:spcBef>
                <a:spcPts val="600"/>
              </a:spcBef>
            </a:pPr>
            <a:r>
              <a:rPr lang="ja-JP" altLang="en-US" sz="1600" dirty="0" smtClean="0"/>
              <a:t>■経営統合後の動き</a:t>
            </a:r>
            <a:endParaRPr kumimoji="1" lang="en-US" altLang="ja-JP" sz="1600" dirty="0" smtClean="0"/>
          </a:p>
        </p:txBody>
      </p:sp>
      <p:sp>
        <p:nvSpPr>
          <p:cNvPr id="33" name="正方形/長方形 32"/>
          <p:cNvSpPr/>
          <p:nvPr/>
        </p:nvSpPr>
        <p:spPr>
          <a:xfrm>
            <a:off x="2267744" y="1084561"/>
            <a:ext cx="632003" cy="17525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lang="ja-JP" altLang="en-US" sz="1200" dirty="0" smtClean="0">
                <a:solidFill>
                  <a:schemeClr val="tx1"/>
                </a:solidFill>
              </a:rPr>
              <a:t>▲</a:t>
            </a:r>
            <a:r>
              <a:rPr lang="en-US" altLang="ja-JP" sz="1200" dirty="0" smtClean="0">
                <a:solidFill>
                  <a:schemeClr val="tx1"/>
                </a:solidFill>
              </a:rPr>
              <a:t>10</a:t>
            </a:r>
            <a:r>
              <a:rPr lang="ja-JP" altLang="en-US" sz="1200" dirty="0" smtClean="0">
                <a:solidFill>
                  <a:schemeClr val="tx1"/>
                </a:solidFill>
              </a:rPr>
              <a:t>年</a:t>
            </a:r>
            <a:r>
              <a:rPr lang="en-US" altLang="ja-JP" sz="1200" dirty="0">
                <a:solidFill>
                  <a:schemeClr val="tx1"/>
                </a:solidFill>
              </a:rPr>
              <a:t>5</a:t>
            </a:r>
            <a:r>
              <a:rPr lang="ja-JP" altLang="en-US" sz="1200" dirty="0" smtClean="0">
                <a:solidFill>
                  <a:schemeClr val="tx1"/>
                </a:solidFill>
              </a:rPr>
              <a:t>月 　国が関空・　</a:t>
            </a:r>
            <a:endParaRPr lang="en-US" altLang="ja-JP" sz="1200" dirty="0" smtClean="0">
              <a:solidFill>
                <a:schemeClr val="tx1"/>
              </a:solidFill>
            </a:endParaRPr>
          </a:p>
          <a:p>
            <a:pPr marL="182563" indent="-182563"/>
            <a:r>
              <a:rPr lang="ja-JP" altLang="en-US" sz="1200" dirty="0">
                <a:solidFill>
                  <a:schemeClr val="tx1"/>
                </a:solidFill>
              </a:rPr>
              <a:t>　</a:t>
            </a:r>
            <a:r>
              <a:rPr lang="ja-JP" altLang="en-US" sz="1200" dirty="0" smtClean="0">
                <a:solidFill>
                  <a:schemeClr val="tx1"/>
                </a:solidFill>
              </a:rPr>
              <a:t>　伊丹を経営統合する方針を決定</a:t>
            </a:r>
            <a:endParaRPr kumimoji="1" lang="ja-JP" altLang="en-US" sz="1200" dirty="0">
              <a:solidFill>
                <a:schemeClr val="tx1"/>
              </a:solidFill>
            </a:endParaRPr>
          </a:p>
        </p:txBody>
      </p:sp>
      <p:sp>
        <p:nvSpPr>
          <p:cNvPr id="35" name="正方形/長方形 34"/>
          <p:cNvSpPr/>
          <p:nvPr/>
        </p:nvSpPr>
        <p:spPr>
          <a:xfrm>
            <a:off x="3093645" y="926592"/>
            <a:ext cx="470244" cy="190051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lang="en-US" altLang="ja-JP" sz="1200" dirty="0" smtClean="0">
                <a:solidFill>
                  <a:schemeClr val="tx1"/>
                </a:solidFill>
              </a:rPr>
              <a:t>10</a:t>
            </a:r>
            <a:r>
              <a:rPr lang="ja-JP" altLang="en-US" sz="1200" dirty="0" smtClean="0">
                <a:solidFill>
                  <a:schemeClr val="tx1"/>
                </a:solidFill>
              </a:rPr>
              <a:t>年度　国と地元で、　</a:t>
            </a:r>
            <a:endParaRPr lang="en-US" altLang="ja-JP" sz="1200" dirty="0" smtClean="0">
              <a:solidFill>
                <a:schemeClr val="tx1"/>
              </a:solidFill>
            </a:endParaRPr>
          </a:p>
          <a:p>
            <a:r>
              <a:rPr lang="ja-JP" altLang="en-US" sz="1200" dirty="0">
                <a:solidFill>
                  <a:schemeClr val="tx1"/>
                </a:solidFill>
              </a:rPr>
              <a:t>　</a:t>
            </a:r>
            <a:r>
              <a:rPr lang="ja-JP" altLang="en-US" sz="1200" dirty="0" smtClean="0">
                <a:solidFill>
                  <a:schemeClr val="tx1"/>
                </a:solidFill>
              </a:rPr>
              <a:t>　統合スキームを議論</a:t>
            </a:r>
            <a:endParaRPr kumimoji="1" lang="ja-JP" altLang="en-US" sz="1200" dirty="0">
              <a:solidFill>
                <a:schemeClr val="tx1"/>
              </a:solidFill>
            </a:endParaRPr>
          </a:p>
        </p:txBody>
      </p:sp>
      <p:sp>
        <p:nvSpPr>
          <p:cNvPr id="36" name="正方形/長方形 35"/>
          <p:cNvSpPr/>
          <p:nvPr/>
        </p:nvSpPr>
        <p:spPr>
          <a:xfrm>
            <a:off x="827944" y="926592"/>
            <a:ext cx="1061927" cy="18451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182563" indent="-182563"/>
            <a:r>
              <a:rPr lang="en-US" altLang="ja-JP" sz="1200" dirty="0" smtClean="0">
                <a:solidFill>
                  <a:schemeClr val="tx1"/>
                </a:solidFill>
              </a:rPr>
              <a:t>08</a:t>
            </a:r>
            <a:r>
              <a:rPr lang="ja-JP" altLang="en-US" sz="1200" dirty="0" smtClean="0">
                <a:solidFill>
                  <a:schemeClr val="tx1"/>
                </a:solidFill>
              </a:rPr>
              <a:t>年・</a:t>
            </a:r>
            <a:r>
              <a:rPr lang="en-US" altLang="ja-JP" sz="1200" dirty="0" smtClean="0">
                <a:solidFill>
                  <a:schemeClr val="tx1"/>
                </a:solidFill>
              </a:rPr>
              <a:t>09</a:t>
            </a:r>
            <a:r>
              <a:rPr lang="ja-JP" altLang="en-US" sz="1200" dirty="0" smtClean="0">
                <a:solidFill>
                  <a:schemeClr val="tx1"/>
                </a:solidFill>
              </a:rPr>
              <a:t>年「関空・伊丹プロジェクト」として、知事が伊丹空港廃止・跡地売却を視野に国に問題提起</a:t>
            </a:r>
            <a:endParaRPr kumimoji="1" lang="ja-JP" altLang="en-US" sz="1200" dirty="0">
              <a:solidFill>
                <a:schemeClr val="tx1"/>
              </a:solidFill>
            </a:endParaRPr>
          </a:p>
        </p:txBody>
      </p:sp>
      <p:graphicFrame>
        <p:nvGraphicFramePr>
          <p:cNvPr id="38" name="表 37"/>
          <p:cNvGraphicFramePr>
            <a:graphicFrameLocks noGrp="1"/>
          </p:cNvGraphicFramePr>
          <p:nvPr>
            <p:extLst>
              <p:ext uri="{D42A27DB-BD31-4B8C-83A1-F6EECF244321}">
                <p14:modId xmlns:p14="http://schemas.microsoft.com/office/powerpoint/2010/main" val="2907212210"/>
              </p:ext>
            </p:extLst>
          </p:nvPr>
        </p:nvGraphicFramePr>
        <p:xfrm>
          <a:off x="155351" y="483886"/>
          <a:ext cx="8881145" cy="254614"/>
        </p:xfrm>
        <a:graphic>
          <a:graphicData uri="http://schemas.openxmlformats.org/drawingml/2006/table">
            <a:tbl>
              <a:tblPr firstRow="1" bandRow="1">
                <a:tableStyleId>{7DF18680-E054-41AD-8BC1-D1AEF772440D}</a:tableStyleId>
              </a:tblPr>
              <a:tblGrid>
                <a:gridCol w="528217">
                  <a:extLst>
                    <a:ext uri="{9D8B030D-6E8A-4147-A177-3AD203B41FA5}">
                      <a16:colId xmlns:a16="http://schemas.microsoft.com/office/drawing/2014/main" val="20000"/>
                    </a:ext>
                  </a:extLst>
                </a:gridCol>
                <a:gridCol w="684076">
                  <a:extLst>
                    <a:ext uri="{9D8B030D-6E8A-4147-A177-3AD203B41FA5}">
                      <a16:colId xmlns:a16="http://schemas.microsoft.com/office/drawing/2014/main" val="20001"/>
                    </a:ext>
                  </a:extLst>
                </a:gridCol>
                <a:gridCol w="684076">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1080120">
                  <a:extLst>
                    <a:ext uri="{9D8B030D-6E8A-4147-A177-3AD203B41FA5}">
                      <a16:colId xmlns:a16="http://schemas.microsoft.com/office/drawing/2014/main" val="20005"/>
                    </a:ext>
                  </a:extLst>
                </a:gridCol>
                <a:gridCol w="2712143">
                  <a:extLst>
                    <a:ext uri="{9D8B030D-6E8A-4147-A177-3AD203B41FA5}">
                      <a16:colId xmlns:a16="http://schemas.microsoft.com/office/drawing/2014/main" val="20006"/>
                    </a:ext>
                  </a:extLst>
                </a:gridCol>
                <a:gridCol w="1032273">
                  <a:extLst>
                    <a:ext uri="{9D8B030D-6E8A-4147-A177-3AD203B41FA5}">
                      <a16:colId xmlns:a16="http://schemas.microsoft.com/office/drawing/2014/main" val="20007"/>
                    </a:ext>
                  </a:extLst>
                </a:gridCol>
              </a:tblGrid>
              <a:tr h="254614">
                <a:tc>
                  <a:txBody>
                    <a:bodyPr/>
                    <a:lstStyle/>
                    <a:p>
                      <a:endParaRPr kumimoji="1" lang="ja-JP" altLang="en-US" sz="1050" dirty="0"/>
                    </a:p>
                  </a:txBody>
                  <a:tcPr/>
                </a:tc>
                <a:tc>
                  <a:txBody>
                    <a:bodyPr/>
                    <a:lstStyle/>
                    <a:p>
                      <a:r>
                        <a:rPr kumimoji="1" lang="en-US" altLang="ja-JP" sz="1050" dirty="0" smtClean="0"/>
                        <a:t>2008</a:t>
                      </a:r>
                      <a:r>
                        <a:rPr kumimoji="1" lang="ja-JP" altLang="en-US" sz="1050" dirty="0" smtClean="0"/>
                        <a:t>年</a:t>
                      </a:r>
                      <a:endParaRPr kumimoji="1" lang="ja-JP" altLang="en-US" sz="1050" dirty="0"/>
                    </a:p>
                  </a:txBody>
                  <a:tcPr/>
                </a:tc>
                <a:tc>
                  <a:txBody>
                    <a:bodyPr/>
                    <a:lstStyle/>
                    <a:p>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tc>
                  <a:txBody>
                    <a:bodyPr/>
                    <a:lstStyle/>
                    <a:p>
                      <a:r>
                        <a:rPr kumimoji="1" lang="en-US" altLang="ja-JP" sz="1050" dirty="0" smtClean="0"/>
                        <a:t>2014</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cxnSp>
        <p:nvCxnSpPr>
          <p:cNvPr id="39" name="直線矢印コネクタ 38"/>
          <p:cNvCxnSpPr/>
          <p:nvPr/>
        </p:nvCxnSpPr>
        <p:spPr>
          <a:xfrm>
            <a:off x="699350" y="836712"/>
            <a:ext cx="1319117"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2531854" y="836712"/>
            <a:ext cx="1251520"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5817064" y="836712"/>
            <a:ext cx="2499352"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8371984" y="836712"/>
            <a:ext cx="607946" cy="0"/>
          </a:xfrm>
          <a:prstGeom prst="straightConnector1">
            <a:avLst/>
          </a:prstGeom>
          <a:ln w="31750">
            <a:headEnd type="none"/>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２．（５８）</a:t>
            </a:r>
            <a:endParaRPr lang="en-US" altLang="ja-JP" sz="1600" u="sng" dirty="0" smtClean="0"/>
          </a:p>
        </p:txBody>
      </p:sp>
    </p:spTree>
    <p:extLst>
      <p:ext uri="{BB962C8B-B14F-4D97-AF65-F5344CB8AC3E}">
        <p14:creationId xmlns:p14="http://schemas.microsoft.com/office/powerpoint/2010/main" val="22099716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9224" y="445314"/>
            <a:ext cx="7704856" cy="338554"/>
          </a:xfrm>
          <a:prstGeom prst="rect">
            <a:avLst/>
          </a:prstGeom>
          <a:noFill/>
        </p:spPr>
        <p:txBody>
          <a:bodyPr wrap="square" rtlCol="0">
            <a:spAutoFit/>
          </a:bodyPr>
          <a:lstStyle/>
          <a:p>
            <a:r>
              <a:rPr lang="ja-JP" altLang="en-US" sz="1600" dirty="0" smtClean="0"/>
              <a:t>■実施体制の改革</a:t>
            </a:r>
            <a:endParaRPr kumimoji="1" lang="ja-JP" altLang="en-US" sz="1600" dirty="0"/>
          </a:p>
        </p:txBody>
      </p:sp>
      <p:sp>
        <p:nvSpPr>
          <p:cNvPr id="4" name="テキスト ボックス 3"/>
          <p:cNvSpPr txBox="1"/>
          <p:nvPr/>
        </p:nvSpPr>
        <p:spPr>
          <a:xfrm>
            <a:off x="935596" y="1044050"/>
            <a:ext cx="1944216" cy="369332"/>
          </a:xfrm>
          <a:prstGeom prst="rect">
            <a:avLst/>
          </a:prstGeom>
          <a:noFill/>
        </p:spPr>
        <p:txBody>
          <a:bodyPr wrap="square" rtlCol="0">
            <a:spAutoFit/>
          </a:bodyPr>
          <a:lstStyle/>
          <a:p>
            <a:pPr algn="ctr"/>
            <a:r>
              <a:rPr kumimoji="1" lang="en-US" altLang="ja-JP" u="sng" dirty="0" smtClean="0"/>
              <a:t>Before</a:t>
            </a:r>
            <a:endParaRPr kumimoji="1" lang="ja-JP" altLang="en-US" u="sng" dirty="0"/>
          </a:p>
        </p:txBody>
      </p:sp>
      <p:sp>
        <p:nvSpPr>
          <p:cNvPr id="5" name="テキスト ボックス 4"/>
          <p:cNvSpPr txBox="1"/>
          <p:nvPr/>
        </p:nvSpPr>
        <p:spPr>
          <a:xfrm>
            <a:off x="5979864" y="1012994"/>
            <a:ext cx="1944216" cy="369332"/>
          </a:xfrm>
          <a:prstGeom prst="rect">
            <a:avLst/>
          </a:prstGeom>
          <a:noFill/>
        </p:spPr>
        <p:txBody>
          <a:bodyPr wrap="square" rtlCol="0">
            <a:spAutoFit/>
          </a:bodyPr>
          <a:lstStyle/>
          <a:p>
            <a:pPr algn="ctr"/>
            <a:r>
              <a:rPr kumimoji="1" lang="en-US" altLang="ja-JP" u="sng" dirty="0" smtClean="0"/>
              <a:t>After</a:t>
            </a:r>
            <a:endParaRPr kumimoji="1" lang="ja-JP" altLang="en-US" u="sng" dirty="0"/>
          </a:p>
        </p:txBody>
      </p:sp>
      <p:sp>
        <p:nvSpPr>
          <p:cNvPr id="11" name="右矢印 10"/>
          <p:cNvSpPr/>
          <p:nvPr/>
        </p:nvSpPr>
        <p:spPr>
          <a:xfrm>
            <a:off x="3811606" y="2809474"/>
            <a:ext cx="396044" cy="1311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77</a:t>
            </a:fld>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823"/>
            <a:ext cx="3845229" cy="324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2" y="1452984"/>
            <a:ext cx="5059363"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２．（５８）</a:t>
            </a:r>
            <a:endParaRPr lang="en-US" altLang="ja-JP" sz="1600" u="sng" dirty="0" smtClean="0"/>
          </a:p>
        </p:txBody>
      </p:sp>
    </p:spTree>
    <p:extLst>
      <p:ext uri="{BB962C8B-B14F-4D97-AF65-F5344CB8AC3E}">
        <p14:creationId xmlns:p14="http://schemas.microsoft.com/office/powerpoint/2010/main" val="33103423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3455" y="37922"/>
            <a:ext cx="3633596" cy="338554"/>
          </a:xfrm>
          <a:prstGeom prst="rect">
            <a:avLst/>
          </a:prstGeom>
          <a:noFill/>
        </p:spPr>
        <p:txBody>
          <a:bodyPr wrap="square" rtlCol="0">
            <a:spAutoFit/>
          </a:bodyPr>
          <a:lstStyle/>
          <a:p>
            <a:pPr marL="177800" indent="-177800">
              <a:spcBef>
                <a:spcPts val="600"/>
              </a:spcBef>
            </a:pPr>
            <a:r>
              <a:rPr lang="ja-JP" altLang="en-US" sz="1600" dirty="0" smtClean="0"/>
              <a:t>■関連データその１</a:t>
            </a:r>
            <a:endParaRPr kumimoji="1" lang="en-US" altLang="ja-JP" sz="1600" dirty="0" smtClean="0"/>
          </a:p>
        </p:txBody>
      </p:sp>
      <p:sp>
        <p:nvSpPr>
          <p:cNvPr id="18" name="テキスト ボックス 1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78</a:t>
            </a:fld>
            <a:endParaRPr kumimoji="1" lang="ja-JP" altLang="en-US" dirty="0"/>
          </a:p>
        </p:txBody>
      </p:sp>
      <p:sp>
        <p:nvSpPr>
          <p:cNvPr id="17" name="テキスト ボックス 16"/>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２．（５８）</a:t>
            </a:r>
            <a:endParaRPr lang="en-US" altLang="ja-JP" sz="1600" u="sng"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2" y="345083"/>
            <a:ext cx="4572000"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8319"/>
            <a:ext cx="4505325"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4" y="3658476"/>
            <a:ext cx="4498975"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64" y="3635643"/>
            <a:ext cx="4541837"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804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91365" y="655684"/>
            <a:ext cx="8265197" cy="1154162"/>
          </a:xfrm>
          <a:prstGeom prst="rect">
            <a:avLst/>
          </a:prstGeom>
        </p:spPr>
        <p:txBody>
          <a:bodyPr wrap="square">
            <a:spAutoFit/>
          </a:bodyPr>
          <a:lstStyle/>
          <a:p>
            <a:pPr>
              <a:spcBef>
                <a:spcPts val="600"/>
              </a:spcBef>
            </a:pPr>
            <a:r>
              <a:rPr lang="ja-JP" altLang="en-US" sz="1600" dirty="0" smtClean="0">
                <a:latin typeface="+mn-ea"/>
                <a:cs typeface="Meiryo UI" panose="020B0604030504040204" pitchFamily="50" charset="-128"/>
              </a:rPr>
              <a:t>国</a:t>
            </a:r>
            <a:r>
              <a:rPr lang="ja-JP" altLang="en-US" sz="1600" dirty="0">
                <a:latin typeface="+mn-ea"/>
                <a:cs typeface="Meiryo UI" panose="020B0604030504040204" pitchFamily="50" charset="-128"/>
              </a:rPr>
              <a:t>が直接実施</a:t>
            </a:r>
            <a:r>
              <a:rPr lang="ja-JP" altLang="en-US" sz="1600" dirty="0" smtClean="0">
                <a:latin typeface="+mn-ea"/>
                <a:cs typeface="Meiryo UI" panose="020B0604030504040204" pitchFamily="50" charset="-128"/>
              </a:rPr>
              <a:t>する</a:t>
            </a:r>
            <a:r>
              <a:rPr lang="ja-JP" altLang="en-US" sz="1600" dirty="0">
                <a:latin typeface="+mn-ea"/>
                <a:cs typeface="Meiryo UI" panose="020B0604030504040204" pitchFamily="50" charset="-128"/>
              </a:rPr>
              <a:t>国道</a:t>
            </a:r>
            <a:r>
              <a:rPr lang="ja-JP" altLang="en-US" sz="1600" dirty="0" smtClean="0">
                <a:latin typeface="+mn-ea"/>
                <a:cs typeface="Meiryo UI" panose="020B0604030504040204" pitchFamily="50" charset="-128"/>
              </a:rPr>
              <a:t>、国管理河川など</a:t>
            </a:r>
            <a:r>
              <a:rPr lang="ja-JP" altLang="en-US" sz="1600" dirty="0">
                <a:latin typeface="+mn-ea"/>
                <a:cs typeface="Meiryo UI" panose="020B0604030504040204" pitchFamily="50" charset="-128"/>
              </a:rPr>
              <a:t>の</a:t>
            </a:r>
            <a:r>
              <a:rPr lang="ja-JP" altLang="en-US" sz="1600" dirty="0" smtClean="0">
                <a:latin typeface="+mn-ea"/>
                <a:cs typeface="Meiryo UI" panose="020B0604030504040204" pitchFamily="50" charset="-128"/>
              </a:rPr>
              <a:t>整備や</a:t>
            </a:r>
            <a:r>
              <a:rPr lang="ja-JP" altLang="en-US" sz="1600" dirty="0">
                <a:latin typeface="+mn-ea"/>
                <a:cs typeface="Meiryo UI" panose="020B0604030504040204" pitchFamily="50" charset="-128"/>
              </a:rPr>
              <a:t>維持</a:t>
            </a:r>
            <a:r>
              <a:rPr lang="ja-JP" altLang="en-US" sz="1600" dirty="0" smtClean="0">
                <a:latin typeface="+mn-ea"/>
                <a:cs typeface="Meiryo UI" panose="020B0604030504040204" pitchFamily="50" charset="-128"/>
              </a:rPr>
              <a:t>管理においては、道路法</a:t>
            </a:r>
            <a:r>
              <a:rPr lang="ja-JP" altLang="en-US" sz="1600" dirty="0">
                <a:latin typeface="+mn-ea"/>
                <a:cs typeface="Meiryo UI" panose="020B0604030504040204" pitchFamily="50" charset="-128"/>
              </a:rPr>
              <a:t>や河川法などに基づき</a:t>
            </a:r>
            <a:r>
              <a:rPr lang="ja-JP" altLang="en-US" sz="1600" dirty="0" smtClean="0">
                <a:latin typeface="+mn-ea"/>
                <a:cs typeface="Meiryo UI" panose="020B0604030504040204" pitchFamily="50" charset="-128"/>
              </a:rPr>
              <a:t>、その一定割合を地方</a:t>
            </a:r>
            <a:r>
              <a:rPr lang="ja-JP" altLang="en-US" sz="1600" dirty="0">
                <a:latin typeface="+mn-ea"/>
                <a:cs typeface="Meiryo UI" panose="020B0604030504040204" pitchFamily="50" charset="-128"/>
              </a:rPr>
              <a:t>自治体が負担</a:t>
            </a:r>
            <a:r>
              <a:rPr lang="ja-JP" altLang="en-US" sz="1600" dirty="0" smtClean="0">
                <a:latin typeface="+mn-ea"/>
                <a:cs typeface="Meiryo UI" panose="020B0604030504040204" pitchFamily="50" charset="-128"/>
              </a:rPr>
              <a:t>金</a:t>
            </a:r>
            <a:r>
              <a:rPr lang="ja-JP" altLang="en-US" sz="1600" dirty="0">
                <a:latin typeface="+mn-ea"/>
                <a:cs typeface="Meiryo UI" panose="020B0604030504040204" pitchFamily="50" charset="-128"/>
              </a:rPr>
              <a:t>と</a:t>
            </a:r>
            <a:r>
              <a:rPr lang="ja-JP" altLang="en-US" sz="1600" dirty="0" smtClean="0">
                <a:latin typeface="+mn-ea"/>
                <a:cs typeface="Meiryo UI" panose="020B0604030504040204" pitchFamily="50" charset="-128"/>
              </a:rPr>
              <a:t>して支出することが</a:t>
            </a:r>
            <a:r>
              <a:rPr lang="ja-JP" altLang="en-US" sz="1600" strike="sngStrike" dirty="0" err="1" smtClean="0">
                <a:latin typeface="+mn-ea"/>
                <a:cs typeface="Meiryo UI" panose="020B0604030504040204" pitchFamily="50" charset="-128"/>
              </a:rPr>
              <a:t>を</a:t>
            </a:r>
            <a:r>
              <a:rPr lang="ja-JP" altLang="en-US" sz="1600" dirty="0" smtClean="0">
                <a:latin typeface="+mn-ea"/>
                <a:cs typeface="Meiryo UI" panose="020B0604030504040204" pitchFamily="50" charset="-128"/>
              </a:rPr>
              <a:t>義務付けられていた。</a:t>
            </a:r>
            <a:endParaRPr lang="en-US" altLang="ja-JP" sz="1600" dirty="0" smtClean="0">
              <a:latin typeface="+mn-ea"/>
              <a:cs typeface="Meiryo UI" panose="020B0604030504040204" pitchFamily="50" charset="-128"/>
            </a:endParaRPr>
          </a:p>
          <a:p>
            <a:pPr>
              <a:spcBef>
                <a:spcPts val="600"/>
              </a:spcBef>
            </a:pPr>
            <a:r>
              <a:rPr lang="ja-JP" altLang="en-US" sz="1600" dirty="0">
                <a:latin typeface="+mn-ea"/>
                <a:cs typeface="Meiryo UI" panose="020B0604030504040204" pitchFamily="50" charset="-128"/>
              </a:rPr>
              <a:t>このため</a:t>
            </a:r>
            <a:r>
              <a:rPr lang="ja-JP" altLang="en-US" sz="1600" dirty="0" smtClean="0">
                <a:latin typeface="+mn-ea"/>
                <a:cs typeface="Meiryo UI" panose="020B0604030504040204" pitchFamily="50" charset="-128"/>
              </a:rPr>
              <a:t>、国と地方の役割分担を明確にするとともに、権限・財源・責任を一致させるよう国直轄事業負担金の見直しを国に求めた。</a:t>
            </a:r>
            <a:endParaRPr lang="en-US" altLang="ja-JP" sz="1600" dirty="0" smtClean="0">
              <a:latin typeface="+mn-ea"/>
              <a:cs typeface="Meiryo UI" panose="020B0604030504040204" pitchFamily="50" charset="-128"/>
            </a:endParaRPr>
          </a:p>
        </p:txBody>
      </p:sp>
      <p:sp>
        <p:nvSpPr>
          <p:cNvPr id="2" name="テキスト ボックス 1"/>
          <p:cNvSpPr txBox="1"/>
          <p:nvPr/>
        </p:nvSpPr>
        <p:spPr>
          <a:xfrm>
            <a:off x="99359" y="1980656"/>
            <a:ext cx="2284596" cy="338554"/>
          </a:xfrm>
          <a:prstGeom prst="rect">
            <a:avLst/>
          </a:prstGeom>
          <a:noFill/>
        </p:spPr>
        <p:txBody>
          <a:bodyPr wrap="square" rtlCol="0">
            <a:spAutoFit/>
          </a:bodyPr>
          <a:lstStyle/>
          <a:p>
            <a:r>
              <a:rPr lang="ja-JP" altLang="en-US" sz="1600" dirty="0">
                <a:latin typeface="+mn-ea"/>
                <a:cs typeface="Meiryo UI" panose="020B0604030504040204" pitchFamily="50" charset="-128"/>
              </a:rPr>
              <a:t>■</a:t>
            </a:r>
            <a:r>
              <a:rPr lang="ja-JP" altLang="en-US" sz="1600" dirty="0" smtClean="0">
                <a:latin typeface="+mn-ea"/>
                <a:cs typeface="Meiryo UI" panose="020B0604030504040204" pitchFamily="50" charset="-128"/>
              </a:rPr>
              <a:t>見直しの経緯</a:t>
            </a:r>
            <a:endParaRPr lang="ja-JP" altLang="en-US" sz="1600" dirty="0">
              <a:latin typeface="+mn-ea"/>
              <a:cs typeface="Meiryo UI" panose="020B0604030504040204" pitchFamily="50" charset="-128"/>
            </a:endParaRPr>
          </a:p>
        </p:txBody>
      </p:sp>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a:t>
            </a:fld>
            <a:endParaRPr kumimoji="1" lang="ja-JP" altLang="en-US" dirty="0"/>
          </a:p>
        </p:txBody>
      </p:sp>
      <p:sp>
        <p:nvSpPr>
          <p:cNvPr id="11" name="テキスト ボックス 10"/>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１．（２）</a:t>
            </a:r>
            <a:endParaRPr lang="en-US" altLang="ja-JP" sz="1600" u="sng" dirty="0" smtClean="0"/>
          </a:p>
        </p:txBody>
      </p:sp>
      <p:graphicFrame>
        <p:nvGraphicFramePr>
          <p:cNvPr id="3" name="表 2"/>
          <p:cNvGraphicFramePr>
            <a:graphicFrameLocks noGrp="1"/>
          </p:cNvGraphicFramePr>
          <p:nvPr>
            <p:extLst>
              <p:ext uri="{D42A27DB-BD31-4B8C-83A1-F6EECF244321}">
                <p14:modId xmlns:p14="http://schemas.microsoft.com/office/powerpoint/2010/main" val="3851131378"/>
              </p:ext>
            </p:extLst>
          </p:nvPr>
        </p:nvGraphicFramePr>
        <p:xfrm>
          <a:off x="683568" y="4357785"/>
          <a:ext cx="7776864" cy="2390224"/>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gridCol w="2016224">
                  <a:extLst>
                    <a:ext uri="{9D8B030D-6E8A-4147-A177-3AD203B41FA5}">
                      <a16:colId xmlns:a16="http://schemas.microsoft.com/office/drawing/2014/main" val="20003"/>
                    </a:ext>
                  </a:extLst>
                </a:gridCol>
              </a:tblGrid>
              <a:tr h="486336">
                <a:tc>
                  <a:txBody>
                    <a:bodyPr/>
                    <a:lstStyle/>
                    <a:p>
                      <a:pPr algn="ctr"/>
                      <a:r>
                        <a:rPr kumimoji="1" lang="ja-JP" altLang="en-US" sz="1400" dirty="0" smtClean="0"/>
                        <a:t>事業区分</a:t>
                      </a:r>
                      <a:endParaRPr kumimoji="1" lang="ja-JP" altLang="en-US" sz="1400" dirty="0"/>
                    </a:p>
                  </a:txBody>
                  <a:tcPr anchor="ctr"/>
                </a:tc>
                <a:tc>
                  <a:txBody>
                    <a:bodyPr/>
                    <a:lstStyle/>
                    <a:p>
                      <a:pPr algn="ctr"/>
                      <a:r>
                        <a:rPr kumimoji="1" lang="ja-JP" altLang="en-US" sz="1400" dirty="0" smtClean="0"/>
                        <a:t>大阪府負担額</a:t>
                      </a:r>
                      <a:r>
                        <a:rPr kumimoji="1" lang="ja-JP" altLang="en-US" sz="1200" b="0" dirty="0" smtClean="0"/>
                        <a:t>（億円）</a:t>
                      </a:r>
                      <a:endParaRPr kumimoji="1" lang="ja-JP" altLang="en-US" sz="1200" b="0" dirty="0"/>
                    </a:p>
                  </a:txBody>
                  <a:tcPr anchor="ctr"/>
                </a:tc>
                <a:tc>
                  <a:txBody>
                    <a:bodyPr/>
                    <a:lstStyle/>
                    <a:p>
                      <a:pPr algn="ctr"/>
                      <a:r>
                        <a:rPr kumimoji="1" lang="ja-JP" altLang="en-US" sz="1400" dirty="0" smtClean="0"/>
                        <a:t>うち、</a:t>
                      </a:r>
                      <a:r>
                        <a:rPr kumimoji="1" lang="en-US" altLang="ja-JP" sz="1400" dirty="0" smtClean="0"/>
                        <a:t>2010</a:t>
                      </a:r>
                      <a:r>
                        <a:rPr kumimoji="1" lang="ja-JP" altLang="en-US" sz="1400" dirty="0" smtClean="0"/>
                        <a:t>年以降廃止分</a:t>
                      </a:r>
                      <a:endParaRPr kumimoji="1" lang="en-US" altLang="ja-JP" sz="1400" dirty="0" smtClean="0"/>
                    </a:p>
                    <a:p>
                      <a:pPr algn="ctr"/>
                      <a:r>
                        <a:rPr kumimoji="1" lang="ja-JP" altLang="en-US" sz="1400" dirty="0" smtClean="0"/>
                        <a:t>（維持管理分）</a:t>
                      </a:r>
                      <a:r>
                        <a:rPr kumimoji="1" lang="ja-JP" altLang="en-US" sz="1200" b="0" dirty="0" smtClean="0"/>
                        <a:t>　（億円）</a:t>
                      </a:r>
                      <a:endParaRPr kumimoji="1" lang="en-US" altLang="ja-JP" sz="1200" b="0" dirty="0" smtClean="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400" dirty="0" smtClean="0"/>
                        <a:t>割合</a:t>
                      </a:r>
                      <a:endParaRPr kumimoji="1" lang="ja-JP" altLang="en-US" sz="1400" dirty="0"/>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286080">
                <a:tc>
                  <a:txBody>
                    <a:bodyPr/>
                    <a:lstStyle/>
                    <a:p>
                      <a:pPr algn="ctr"/>
                      <a:r>
                        <a:rPr kumimoji="1" lang="ja-JP" altLang="en-US" sz="1400" dirty="0" smtClean="0"/>
                        <a:t>河川関係</a:t>
                      </a:r>
                      <a:endParaRPr kumimoji="1" lang="ja-JP" altLang="en-US" sz="1400" dirty="0"/>
                    </a:p>
                  </a:txBody>
                  <a:tcPr/>
                </a:tc>
                <a:tc>
                  <a:txBody>
                    <a:bodyPr/>
                    <a:lstStyle/>
                    <a:p>
                      <a:pPr algn="r"/>
                      <a:r>
                        <a:rPr lang="en-US" altLang="ja-JP" sz="1400" dirty="0" smtClean="0">
                          <a:latin typeface="+mn-lt"/>
                          <a:cs typeface="Meiryo UI" panose="020B0604030504040204" pitchFamily="50" charset="-128"/>
                        </a:rPr>
                        <a:t>62</a:t>
                      </a:r>
                      <a:endParaRPr lang="en-US" altLang="ja-JP" sz="1400" dirty="0">
                        <a:latin typeface="+mn-lt"/>
                        <a:cs typeface="Meiryo UI" panose="020B0604030504040204" pitchFamily="50" charset="-128"/>
                      </a:endParaRPr>
                    </a:p>
                  </a:txBody>
                  <a:tcPr/>
                </a:tc>
                <a:tc>
                  <a:txBody>
                    <a:bodyPr/>
                    <a:lstStyle/>
                    <a:p>
                      <a:pPr algn="r"/>
                      <a:r>
                        <a:rPr kumimoji="1" lang="en-US" altLang="ja-JP" sz="1400" dirty="0" smtClean="0"/>
                        <a:t>18</a:t>
                      </a:r>
                      <a:endParaRPr kumimoji="1" lang="ja-JP" altLang="en-US" sz="1400" dirty="0"/>
                    </a:p>
                  </a:txBody>
                  <a:tcPr>
                    <a:lnR w="12700" cap="flat" cmpd="sng" algn="ctr">
                      <a:solidFill>
                        <a:schemeClr val="bg1"/>
                      </a:solidFill>
                      <a:prstDash val="solid"/>
                      <a:round/>
                      <a:headEnd type="none" w="med" len="med"/>
                      <a:tailEnd type="none" w="med" len="med"/>
                    </a:lnR>
                  </a:tcPr>
                </a:tc>
                <a:tc>
                  <a:txBody>
                    <a:bodyPr/>
                    <a:lstStyle/>
                    <a:p>
                      <a:pPr algn="r"/>
                      <a:r>
                        <a:rPr kumimoji="1" lang="en-US" altLang="ja-JP" sz="1400" b="1" dirty="0" smtClean="0">
                          <a:latin typeface="+mn-lt"/>
                        </a:rPr>
                        <a:t>28.3 %</a:t>
                      </a:r>
                      <a:endParaRPr kumimoji="1" lang="ja-JP" altLang="en-US" sz="1400" b="1" dirty="0">
                        <a:latin typeface="+mn-lt"/>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286080">
                <a:tc>
                  <a:txBody>
                    <a:bodyPr/>
                    <a:lstStyle/>
                    <a:p>
                      <a:pPr algn="ctr"/>
                      <a:r>
                        <a:rPr kumimoji="1" lang="ja-JP" altLang="en-US" sz="1400" dirty="0" smtClean="0"/>
                        <a:t>道路関係</a:t>
                      </a:r>
                      <a:endParaRPr kumimoji="1" lang="ja-JP" altLang="en-US" sz="1400" dirty="0"/>
                    </a:p>
                  </a:txBody>
                  <a:tcPr/>
                </a:tc>
                <a:tc>
                  <a:txBody>
                    <a:bodyPr/>
                    <a:lstStyle/>
                    <a:p>
                      <a:pPr algn="r"/>
                      <a:r>
                        <a:rPr lang="en-US" altLang="ja-JP" sz="1400" dirty="0" smtClean="0">
                          <a:latin typeface="+mn-lt"/>
                          <a:cs typeface="Meiryo UI" panose="020B0604030504040204" pitchFamily="50" charset="-128"/>
                        </a:rPr>
                        <a:t>288</a:t>
                      </a:r>
                      <a:endParaRPr lang="en-US" altLang="ja-JP" sz="1400" dirty="0">
                        <a:latin typeface="+mn-lt"/>
                        <a:cs typeface="Meiryo UI" panose="020B0604030504040204" pitchFamily="50" charset="-128"/>
                      </a:endParaRPr>
                    </a:p>
                  </a:txBody>
                  <a:tcPr/>
                </a:tc>
                <a:tc>
                  <a:txBody>
                    <a:bodyPr/>
                    <a:lstStyle/>
                    <a:p>
                      <a:pPr algn="r"/>
                      <a:r>
                        <a:rPr kumimoji="1" lang="en-US" altLang="ja-JP" sz="1400" dirty="0" smtClean="0"/>
                        <a:t>8 </a:t>
                      </a:r>
                      <a:endParaRPr kumimoji="1" lang="ja-JP" altLang="en-US" sz="1400" dirty="0"/>
                    </a:p>
                  </a:txBody>
                  <a:tcPr>
                    <a:lnR w="12700" cap="flat" cmpd="sng" algn="ctr">
                      <a:solidFill>
                        <a:schemeClr val="bg1"/>
                      </a:solidFill>
                      <a:prstDash val="solid"/>
                      <a:round/>
                      <a:headEnd type="none" w="med" len="med"/>
                      <a:tailEnd type="none" w="med" len="med"/>
                    </a:lnR>
                  </a:tcPr>
                </a:tc>
                <a:tc>
                  <a:txBody>
                    <a:bodyPr/>
                    <a:lstStyle/>
                    <a:p>
                      <a:pPr algn="r"/>
                      <a:r>
                        <a:rPr kumimoji="1" lang="en-US" altLang="ja-JP" sz="1400" b="1" dirty="0" smtClean="0">
                          <a:latin typeface="+mn-lt"/>
                        </a:rPr>
                        <a:t>2.8 %</a:t>
                      </a:r>
                      <a:endParaRPr kumimoji="1" lang="ja-JP" altLang="en-US" sz="1400" b="1" dirty="0">
                        <a:latin typeface="+mn-lt"/>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286080">
                <a:tc>
                  <a:txBody>
                    <a:bodyPr/>
                    <a:lstStyle/>
                    <a:p>
                      <a:pPr algn="ctr"/>
                      <a:r>
                        <a:rPr kumimoji="1" lang="ja-JP" altLang="en-US" sz="1400" dirty="0" smtClean="0"/>
                        <a:t>公園関係</a:t>
                      </a:r>
                      <a:endParaRPr kumimoji="1" lang="ja-JP" altLang="en-US" sz="1400" dirty="0"/>
                    </a:p>
                  </a:txBody>
                  <a:tcPr/>
                </a:tc>
                <a:tc>
                  <a:txBody>
                    <a:bodyPr/>
                    <a:lstStyle/>
                    <a:p>
                      <a:pPr algn="r"/>
                      <a:r>
                        <a:rPr lang="en-US" altLang="ja-JP" sz="1400" dirty="0" smtClean="0">
                          <a:latin typeface="+mn-lt"/>
                          <a:cs typeface="Meiryo UI" panose="020B0604030504040204" pitchFamily="50" charset="-128"/>
                        </a:rPr>
                        <a:t>2</a:t>
                      </a:r>
                      <a:endParaRPr lang="en-US" altLang="ja-JP" sz="1400" dirty="0">
                        <a:latin typeface="+mn-lt"/>
                        <a:cs typeface="Meiryo UI" panose="020B0604030504040204" pitchFamily="50" charset="-128"/>
                      </a:endParaRPr>
                    </a:p>
                  </a:txBody>
                  <a:tcPr/>
                </a:tc>
                <a:tc>
                  <a:txBody>
                    <a:bodyPr/>
                    <a:lstStyle/>
                    <a:p>
                      <a:pPr algn="r"/>
                      <a:r>
                        <a:rPr kumimoji="1" lang="en-US" altLang="ja-JP" sz="1400" dirty="0" smtClean="0"/>
                        <a:t>1</a:t>
                      </a:r>
                      <a:endParaRPr kumimoji="1" lang="ja-JP" altLang="en-US" sz="1400" dirty="0"/>
                    </a:p>
                  </a:txBody>
                  <a:tcPr>
                    <a:lnR w="12700" cap="flat" cmpd="sng" algn="ctr">
                      <a:solidFill>
                        <a:schemeClr val="bg1"/>
                      </a:solidFill>
                      <a:prstDash val="solid"/>
                      <a:round/>
                      <a:headEnd type="none" w="med" len="med"/>
                      <a:tailEnd type="none" w="med" len="med"/>
                    </a:lnR>
                  </a:tcPr>
                </a:tc>
                <a:tc>
                  <a:txBody>
                    <a:bodyPr/>
                    <a:lstStyle/>
                    <a:p>
                      <a:pPr algn="r"/>
                      <a:r>
                        <a:rPr kumimoji="1" lang="en-US" altLang="ja-JP" sz="1400" b="1" dirty="0" smtClean="0">
                          <a:latin typeface="+mn-lt"/>
                        </a:rPr>
                        <a:t>40.6 %</a:t>
                      </a:r>
                      <a:endParaRPr kumimoji="1" lang="ja-JP" altLang="en-US" sz="1400" b="1" dirty="0">
                        <a:latin typeface="+mn-lt"/>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286080">
                <a:tc>
                  <a:txBody>
                    <a:bodyPr/>
                    <a:lstStyle/>
                    <a:p>
                      <a:pPr algn="ctr"/>
                      <a:r>
                        <a:rPr kumimoji="1" lang="ja-JP" altLang="en-US" sz="1400" dirty="0" smtClean="0"/>
                        <a:t>港湾関係</a:t>
                      </a:r>
                      <a:endParaRPr kumimoji="1" lang="ja-JP" altLang="en-US" sz="1400" dirty="0"/>
                    </a:p>
                  </a:txBody>
                  <a:tcPr/>
                </a:tc>
                <a:tc>
                  <a:txBody>
                    <a:bodyPr/>
                    <a:lstStyle/>
                    <a:p>
                      <a:pPr algn="r"/>
                      <a:r>
                        <a:rPr kumimoji="1" lang="en-US" altLang="ja-JP" sz="1400" dirty="0" smtClean="0">
                          <a:latin typeface="+mn-lt"/>
                        </a:rPr>
                        <a:t>22</a:t>
                      </a:r>
                      <a:endParaRPr kumimoji="1" lang="ja-JP" altLang="en-US" sz="1400" dirty="0">
                        <a:latin typeface="+mn-lt"/>
                      </a:endParaRPr>
                    </a:p>
                  </a:txBody>
                  <a:tcPr/>
                </a:tc>
                <a:tc>
                  <a:txBody>
                    <a:bodyPr/>
                    <a:lstStyle/>
                    <a:p>
                      <a:pPr algn="r"/>
                      <a:r>
                        <a:rPr kumimoji="1" lang="ja-JP" altLang="en-US" sz="1400" dirty="0" smtClean="0"/>
                        <a:t>－</a:t>
                      </a:r>
                      <a:endParaRPr kumimoji="1" lang="ja-JP" altLang="en-US" sz="1400" dirty="0"/>
                    </a:p>
                  </a:txBody>
                  <a:tcPr>
                    <a:lnR w="12700" cap="flat" cmpd="sng" algn="ctr">
                      <a:solidFill>
                        <a:schemeClr val="bg1"/>
                      </a:solidFill>
                      <a:prstDash val="solid"/>
                      <a:round/>
                      <a:headEnd type="none" w="med" len="med"/>
                      <a:tailEnd type="none" w="med" len="med"/>
                    </a:lnR>
                  </a:tcPr>
                </a:tc>
                <a:tc>
                  <a:txBody>
                    <a:bodyPr/>
                    <a:lstStyle/>
                    <a:p>
                      <a:pPr algn="r"/>
                      <a:r>
                        <a:rPr kumimoji="1" lang="ja-JP" altLang="en-US" sz="1400" dirty="0" smtClean="0"/>
                        <a:t>－</a:t>
                      </a:r>
                      <a:endParaRPr kumimoji="1" lang="ja-JP" altLang="en-US" sz="1400" dirty="0"/>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286080">
                <a:tc>
                  <a:txBody>
                    <a:bodyPr/>
                    <a:lstStyle/>
                    <a:p>
                      <a:pPr algn="ctr"/>
                      <a:r>
                        <a:rPr kumimoji="1" lang="ja-JP" altLang="en-US" sz="1400" dirty="0" smtClean="0"/>
                        <a:t>空港関係</a:t>
                      </a:r>
                      <a:endParaRPr kumimoji="1" lang="ja-JP" altLang="en-US" sz="1400" dirty="0"/>
                    </a:p>
                  </a:txBody>
                  <a:tcPr/>
                </a:tc>
                <a:tc>
                  <a:txBody>
                    <a:bodyPr/>
                    <a:lstStyle/>
                    <a:p>
                      <a:pPr algn="r"/>
                      <a:r>
                        <a:rPr kumimoji="1" lang="en-US" altLang="ja-JP" sz="1400" dirty="0" smtClean="0">
                          <a:latin typeface="+mn-lt"/>
                        </a:rPr>
                        <a:t>2</a:t>
                      </a:r>
                      <a:endParaRPr kumimoji="1" lang="ja-JP" altLang="en-US" sz="1400" dirty="0">
                        <a:latin typeface="+mn-lt"/>
                      </a:endParaRPr>
                    </a:p>
                  </a:txBody>
                  <a:tcPr/>
                </a:tc>
                <a:tc>
                  <a:txBody>
                    <a:bodyPr/>
                    <a:lstStyle/>
                    <a:p>
                      <a:pPr algn="r"/>
                      <a:r>
                        <a:rPr kumimoji="1" lang="ja-JP" altLang="en-US" sz="1400" dirty="0" smtClean="0"/>
                        <a:t>－</a:t>
                      </a:r>
                      <a:endParaRPr kumimoji="1" lang="ja-JP" altLang="en-US" sz="1400" dirty="0"/>
                    </a:p>
                  </a:txBody>
                  <a:tcPr>
                    <a:lnR w="12700" cap="flat" cmpd="sng" algn="ctr">
                      <a:solidFill>
                        <a:schemeClr val="bg1"/>
                      </a:solidFill>
                      <a:prstDash val="solid"/>
                      <a:round/>
                      <a:headEnd type="none" w="med" len="med"/>
                      <a:tailEnd type="none" w="med" len="med"/>
                    </a:lnR>
                  </a:tcPr>
                </a:tc>
                <a:tc>
                  <a:txBody>
                    <a:bodyPr/>
                    <a:lstStyle/>
                    <a:p>
                      <a:pPr algn="r"/>
                      <a:r>
                        <a:rPr kumimoji="1" lang="ja-JP" altLang="en-US" sz="1400" dirty="0" smtClean="0"/>
                        <a:t>－</a:t>
                      </a:r>
                      <a:endParaRPr kumimoji="1" lang="ja-JP" altLang="en-US" sz="1400" dirty="0"/>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348064">
                <a:tc>
                  <a:txBody>
                    <a:bodyPr/>
                    <a:lstStyle/>
                    <a:p>
                      <a:pPr algn="ctr"/>
                      <a:r>
                        <a:rPr kumimoji="1" lang="ja-JP" altLang="en-US" sz="1400" dirty="0" smtClean="0"/>
                        <a:t>合　計</a:t>
                      </a:r>
                      <a:endParaRPr kumimoji="1" lang="ja-JP" altLang="en-US" sz="1400" dirty="0"/>
                    </a:p>
                  </a:txBody>
                  <a:tcPr/>
                </a:tc>
                <a:tc>
                  <a:txBody>
                    <a:bodyPr/>
                    <a:lstStyle/>
                    <a:p>
                      <a:pPr algn="r"/>
                      <a:r>
                        <a:rPr kumimoji="1" lang="en-US" altLang="ja-JP" sz="1400" dirty="0" smtClean="0">
                          <a:latin typeface="+mn-lt"/>
                        </a:rPr>
                        <a:t>376</a:t>
                      </a:r>
                      <a:endParaRPr kumimoji="1" lang="ja-JP" altLang="en-US" sz="1400" dirty="0">
                        <a:latin typeface="+mn-lt"/>
                      </a:endParaRPr>
                    </a:p>
                  </a:txBody>
                  <a:tcPr/>
                </a:tc>
                <a:tc>
                  <a:txBody>
                    <a:bodyPr/>
                    <a:lstStyle/>
                    <a:p>
                      <a:pPr algn="r"/>
                      <a:r>
                        <a:rPr kumimoji="1" lang="en-US" altLang="ja-JP" sz="1400" dirty="0" smtClean="0"/>
                        <a:t>27</a:t>
                      </a:r>
                      <a:endParaRPr kumimoji="1" lang="ja-JP" altLang="en-US" sz="1400" dirty="0"/>
                    </a:p>
                  </a:txBody>
                  <a:tcPr>
                    <a:lnR w="12700" cap="flat" cmpd="sng" algn="ctr">
                      <a:solidFill>
                        <a:schemeClr val="bg1"/>
                      </a:solidFill>
                      <a:prstDash val="solid"/>
                      <a:round/>
                      <a:headEnd type="none" w="med" len="med"/>
                      <a:tailEnd type="none" w="med" len="med"/>
                    </a:ln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latin typeface="+mn-lt"/>
                        </a:rPr>
                        <a:t>7.1%</a:t>
                      </a:r>
                      <a:endParaRPr kumimoji="1" lang="ja-JP" altLang="en-US" sz="1400" b="1" dirty="0" smtClean="0">
                        <a:latin typeface="+mn-lt"/>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
        <p:nvSpPr>
          <p:cNvPr id="15" name="テキスト ボックス 14"/>
          <p:cNvSpPr txBox="1"/>
          <p:nvPr/>
        </p:nvSpPr>
        <p:spPr>
          <a:xfrm>
            <a:off x="115679" y="4005387"/>
            <a:ext cx="5232762" cy="338554"/>
          </a:xfrm>
          <a:prstGeom prst="rect">
            <a:avLst/>
          </a:prstGeom>
          <a:noFill/>
        </p:spPr>
        <p:txBody>
          <a:bodyPr wrap="square" rtlCol="0">
            <a:spAutoFit/>
          </a:bodyPr>
          <a:lstStyle/>
          <a:p>
            <a:r>
              <a:rPr lang="ja-JP" altLang="en-US" sz="1600" dirty="0" smtClean="0">
                <a:latin typeface="+mn-ea"/>
                <a:cs typeface="Meiryo UI" panose="020B0604030504040204" pitchFamily="50" charset="-128"/>
              </a:rPr>
              <a:t>■国</a:t>
            </a:r>
            <a:r>
              <a:rPr lang="ja-JP" altLang="en-US" sz="1600" dirty="0">
                <a:latin typeface="+mn-ea"/>
                <a:cs typeface="Meiryo UI" panose="020B0604030504040204" pitchFamily="50" charset="-128"/>
              </a:rPr>
              <a:t>直轄事業負担</a:t>
            </a:r>
            <a:r>
              <a:rPr lang="ja-JP" altLang="en-US" sz="1600" dirty="0" smtClean="0">
                <a:latin typeface="+mn-ea"/>
                <a:cs typeface="Meiryo UI" panose="020B0604030504040204" pitchFamily="50" charset="-128"/>
              </a:rPr>
              <a:t>金内訳（</a:t>
            </a:r>
            <a:r>
              <a:rPr lang="en-US" altLang="ja-JP" sz="1600" dirty="0" smtClean="0">
                <a:latin typeface="+mn-ea"/>
                <a:cs typeface="Meiryo UI" panose="020B0604030504040204" pitchFamily="50" charset="-128"/>
              </a:rPr>
              <a:t>2009</a:t>
            </a:r>
            <a:r>
              <a:rPr lang="ja-JP" altLang="en-US" sz="1600" dirty="0" smtClean="0">
                <a:latin typeface="+mn-ea"/>
                <a:cs typeface="Meiryo UI" panose="020B0604030504040204" pitchFamily="50" charset="-128"/>
              </a:rPr>
              <a:t>年度分）</a:t>
            </a:r>
            <a:endParaRPr lang="ja-JP" altLang="en-US" sz="1600" dirty="0">
              <a:latin typeface="+mn-ea"/>
              <a:cs typeface="Meiryo UI" panose="020B0604030504040204" pitchFamily="50" charset="-128"/>
            </a:endParaRPr>
          </a:p>
        </p:txBody>
      </p:sp>
      <p:sp>
        <p:nvSpPr>
          <p:cNvPr id="16" name="テキスト ボックス 15"/>
          <p:cNvSpPr txBox="1"/>
          <p:nvPr/>
        </p:nvSpPr>
        <p:spPr>
          <a:xfrm>
            <a:off x="254319" y="317130"/>
            <a:ext cx="3024336" cy="338554"/>
          </a:xfrm>
          <a:prstGeom prst="rect">
            <a:avLst/>
          </a:prstGeom>
          <a:noFill/>
        </p:spPr>
        <p:txBody>
          <a:bodyPr wrap="square" rtlCol="0">
            <a:spAutoFit/>
          </a:bodyPr>
          <a:lstStyle/>
          <a:p>
            <a:r>
              <a:rPr lang="ja-JP" altLang="en-US" sz="1600" dirty="0" smtClean="0"/>
              <a:t>②国直轄事業負担金の見直し</a:t>
            </a:r>
            <a:endParaRPr kumimoji="1" lang="ja-JP" altLang="en-US" sz="1600" dirty="0"/>
          </a:p>
        </p:txBody>
      </p:sp>
      <p:grpSp>
        <p:nvGrpSpPr>
          <p:cNvPr id="17" name="グループ化 16"/>
          <p:cNvGrpSpPr/>
          <p:nvPr/>
        </p:nvGrpSpPr>
        <p:grpSpPr>
          <a:xfrm>
            <a:off x="2383955" y="2581886"/>
            <a:ext cx="4928581" cy="1297101"/>
            <a:chOff x="1788077" y="1136802"/>
            <a:chExt cx="4373562" cy="1297101"/>
          </a:xfrm>
        </p:grpSpPr>
        <p:sp>
          <p:nvSpPr>
            <p:cNvPr id="18" name="正方形/長方形 17"/>
            <p:cNvSpPr/>
            <p:nvPr/>
          </p:nvSpPr>
          <p:spPr>
            <a:xfrm>
              <a:off x="1788077" y="1136802"/>
              <a:ext cx="1261921" cy="1297101"/>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92075" indent="-92075"/>
              <a:r>
                <a:rPr kumimoji="1" lang="ja-JP" altLang="en-US" sz="1200" dirty="0" smtClean="0">
                  <a:solidFill>
                    <a:schemeClr val="tx1"/>
                  </a:solidFill>
                </a:rPr>
                <a:t>▲</a:t>
              </a:r>
              <a:r>
                <a:rPr kumimoji="1" lang="en-US" altLang="ja-JP" sz="1200" dirty="0" smtClean="0">
                  <a:solidFill>
                    <a:schemeClr val="tx1"/>
                  </a:solidFill>
                </a:rPr>
                <a:t>09</a:t>
              </a:r>
              <a:r>
                <a:rPr kumimoji="1" lang="ja-JP" altLang="en-US" sz="1200" dirty="0" smtClean="0">
                  <a:solidFill>
                    <a:schemeClr val="tx1"/>
                  </a:solidFill>
                </a:rPr>
                <a:t>年</a:t>
              </a:r>
              <a:r>
                <a:rPr kumimoji="1" lang="en-US" altLang="ja-JP" sz="1200" dirty="0" smtClean="0">
                  <a:solidFill>
                    <a:schemeClr val="tx1"/>
                  </a:solidFill>
                </a:rPr>
                <a:t>3</a:t>
              </a:r>
              <a:r>
                <a:rPr kumimoji="1" lang="ja-JP" altLang="en-US" sz="1200" dirty="0" smtClean="0">
                  <a:solidFill>
                    <a:schemeClr val="tx1"/>
                  </a:solidFill>
                </a:rPr>
                <a:t>月　地方分権改革推進委員会ヒアリング（政府）で、橋下知事が、国直轄事業負担金について糾弾</a:t>
              </a:r>
              <a:endParaRPr kumimoji="1" lang="ja-JP" altLang="en-US" sz="1200" dirty="0">
                <a:solidFill>
                  <a:schemeClr val="tx1"/>
                </a:solidFill>
              </a:endParaRPr>
            </a:p>
          </p:txBody>
        </p:sp>
        <p:sp>
          <p:nvSpPr>
            <p:cNvPr id="19" name="正方形/長方形 18"/>
            <p:cNvSpPr/>
            <p:nvPr/>
          </p:nvSpPr>
          <p:spPr>
            <a:xfrm>
              <a:off x="4752105" y="1136802"/>
              <a:ext cx="1409534" cy="129651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177800" indent="-177800"/>
              <a:r>
                <a:rPr lang="ja-JP" altLang="en-US" sz="1200" dirty="0" smtClean="0">
                  <a:solidFill>
                    <a:schemeClr val="tx1"/>
                  </a:solidFill>
                </a:rPr>
                <a:t>▲</a:t>
              </a:r>
              <a:r>
                <a:rPr lang="en-US" altLang="ja-JP" sz="1200" dirty="0" smtClean="0">
                  <a:solidFill>
                    <a:schemeClr val="tx1"/>
                  </a:solidFill>
                </a:rPr>
                <a:t>10</a:t>
              </a:r>
              <a:r>
                <a:rPr kumimoji="1" lang="ja-JP" altLang="en-US" sz="1200" dirty="0" smtClean="0">
                  <a:solidFill>
                    <a:schemeClr val="tx1"/>
                  </a:solidFill>
                </a:rPr>
                <a:t>年～　</a:t>
              </a:r>
              <a:r>
                <a:rPr lang="ja-JP" altLang="en-US" sz="1200" dirty="0" smtClean="0">
                  <a:solidFill>
                    <a:schemeClr val="tx1"/>
                  </a:solidFill>
                </a:rPr>
                <a:t>国が維持管理に係る負担金を廃止</a:t>
              </a:r>
              <a:endParaRPr lang="en-US" altLang="ja-JP" sz="1200" dirty="0" smtClean="0">
                <a:solidFill>
                  <a:schemeClr val="tx1"/>
                </a:solidFill>
              </a:endParaRPr>
            </a:p>
            <a:p>
              <a:pPr marL="177800" indent="-177800"/>
              <a:r>
                <a:rPr lang="ja-JP" altLang="en-US" sz="1200" dirty="0">
                  <a:solidFill>
                    <a:schemeClr val="tx1"/>
                  </a:solidFill>
                </a:rPr>
                <a:t>　</a:t>
              </a:r>
              <a:r>
                <a:rPr lang="en-US" altLang="ja-JP" sz="1200" dirty="0" smtClean="0">
                  <a:solidFill>
                    <a:schemeClr val="tx1"/>
                  </a:solidFill>
                </a:rPr>
                <a:t>※10</a:t>
              </a:r>
              <a:r>
                <a:rPr lang="ja-JP" altLang="en-US" sz="1200" dirty="0" smtClean="0">
                  <a:solidFill>
                    <a:schemeClr val="tx1"/>
                  </a:solidFill>
                </a:rPr>
                <a:t>年度に限り、特定事業について経過措置</a:t>
              </a:r>
              <a:endParaRPr lang="en-US" altLang="ja-JP" sz="1200" dirty="0" smtClean="0">
                <a:solidFill>
                  <a:schemeClr val="tx1"/>
                </a:solidFill>
              </a:endParaRPr>
            </a:p>
            <a:p>
              <a:pPr marL="177800" indent="4763"/>
              <a:r>
                <a:rPr lang="en-US" altLang="ja-JP" sz="1200" dirty="0" smtClean="0">
                  <a:solidFill>
                    <a:schemeClr val="tx1"/>
                  </a:solidFill>
                </a:rPr>
                <a:t>11</a:t>
              </a:r>
              <a:r>
                <a:rPr lang="ja-JP" altLang="en-US" sz="1200" dirty="0" smtClean="0">
                  <a:solidFill>
                    <a:schemeClr val="tx1"/>
                  </a:solidFill>
                </a:rPr>
                <a:t>年度～全廃</a:t>
              </a:r>
              <a:endParaRPr lang="en-US" altLang="ja-JP" sz="1200" dirty="0" smtClean="0">
                <a:solidFill>
                  <a:schemeClr val="tx1"/>
                </a:solidFill>
              </a:endParaRPr>
            </a:p>
          </p:txBody>
        </p:sp>
        <p:sp>
          <p:nvSpPr>
            <p:cNvPr id="21" name="正方形/長方形 20"/>
            <p:cNvSpPr/>
            <p:nvPr/>
          </p:nvSpPr>
          <p:spPr>
            <a:xfrm>
              <a:off x="3154630" y="1137388"/>
              <a:ext cx="1154453" cy="129651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177800" indent="-177800"/>
              <a:r>
                <a:rPr kumimoji="1" lang="ja-JP" altLang="en-US" sz="1200" dirty="0" smtClean="0">
                  <a:solidFill>
                    <a:schemeClr val="tx1"/>
                  </a:solidFill>
                </a:rPr>
                <a:t>▲</a:t>
              </a:r>
              <a:r>
                <a:rPr kumimoji="1" lang="en-US" altLang="ja-JP" sz="1200" dirty="0" smtClean="0">
                  <a:solidFill>
                    <a:schemeClr val="tx1"/>
                  </a:solidFill>
                </a:rPr>
                <a:t>09</a:t>
              </a:r>
              <a:r>
                <a:rPr kumimoji="1" lang="ja-JP" altLang="en-US" sz="1200" dirty="0" smtClean="0">
                  <a:solidFill>
                    <a:schemeClr val="tx1"/>
                  </a:solidFill>
                </a:rPr>
                <a:t>年</a:t>
              </a:r>
              <a:r>
                <a:rPr kumimoji="1" lang="en-US" altLang="ja-JP" sz="1200" dirty="0" smtClean="0">
                  <a:solidFill>
                    <a:schemeClr val="tx1"/>
                  </a:solidFill>
                </a:rPr>
                <a:t>5</a:t>
              </a:r>
              <a:r>
                <a:rPr kumimoji="1" lang="ja-JP" altLang="en-US" sz="1200" dirty="0" smtClean="0">
                  <a:solidFill>
                    <a:schemeClr val="tx1"/>
                  </a:solidFill>
                </a:rPr>
                <a:t>月</a:t>
              </a:r>
              <a:endParaRPr kumimoji="1" lang="en-US" altLang="ja-JP" sz="1200" dirty="0" smtClean="0">
                <a:solidFill>
                  <a:schemeClr val="tx1"/>
                </a:solidFill>
              </a:endParaRPr>
            </a:p>
            <a:p>
              <a:pPr marL="92075"/>
              <a:r>
                <a:rPr lang="ja-JP" altLang="en-US" sz="1200" dirty="0" smtClean="0">
                  <a:solidFill>
                    <a:schemeClr val="tx1"/>
                  </a:solidFill>
                </a:rPr>
                <a:t>国が、請求先である地方自治体に対して、詳細な内訳書の提示を開始</a:t>
              </a:r>
              <a:endParaRPr lang="en-US" altLang="ja-JP" sz="1200" dirty="0" smtClean="0">
                <a:solidFill>
                  <a:schemeClr val="tx1"/>
                </a:solidFill>
              </a:endParaRPr>
            </a:p>
          </p:txBody>
        </p:sp>
      </p:grpSp>
      <p:graphicFrame>
        <p:nvGraphicFramePr>
          <p:cNvPr id="4" name="表 3"/>
          <p:cNvGraphicFramePr>
            <a:graphicFrameLocks noGrp="1"/>
          </p:cNvGraphicFramePr>
          <p:nvPr>
            <p:extLst>
              <p:ext uri="{D42A27DB-BD31-4B8C-83A1-F6EECF244321}">
                <p14:modId xmlns:p14="http://schemas.microsoft.com/office/powerpoint/2010/main" val="1874487066"/>
              </p:ext>
            </p:extLst>
          </p:nvPr>
        </p:nvGraphicFramePr>
        <p:xfrm>
          <a:off x="1772986" y="2253865"/>
          <a:ext cx="6903469" cy="251460"/>
        </p:xfrm>
        <a:graphic>
          <a:graphicData uri="http://schemas.openxmlformats.org/drawingml/2006/table">
            <a:tbl>
              <a:tblPr firstRow="1" bandRow="1">
                <a:tableStyleId>{7DF18680-E054-41AD-8BC1-D1AEF772440D}</a:tableStyleId>
              </a:tblPr>
              <a:tblGrid>
                <a:gridCol w="278734">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360040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864095">
                  <a:extLst>
                    <a:ext uri="{9D8B030D-6E8A-4147-A177-3AD203B41FA5}">
                      <a16:colId xmlns:a16="http://schemas.microsoft.com/office/drawing/2014/main" val="20004"/>
                    </a:ext>
                  </a:extLst>
                </a:gridCol>
              </a:tblGrid>
              <a:tr h="231800">
                <a:tc>
                  <a:txBody>
                    <a:bodyPr/>
                    <a:lstStyle/>
                    <a:p>
                      <a:endParaRPr kumimoji="1" lang="ja-JP" altLang="en-US" sz="1050" dirty="0"/>
                    </a:p>
                  </a:txBody>
                  <a:tcPr/>
                </a:tc>
                <a:tc>
                  <a:txBody>
                    <a:bodyPr/>
                    <a:lstStyle/>
                    <a:p>
                      <a:r>
                        <a:rPr kumimoji="1" lang="en-US" altLang="ja-JP" sz="1050" dirty="0" smtClean="0"/>
                        <a:t>2008</a:t>
                      </a:r>
                      <a:r>
                        <a:rPr kumimoji="1" lang="ja-JP" altLang="en-US" sz="1050" dirty="0" smtClean="0"/>
                        <a:t>年</a:t>
                      </a:r>
                      <a:endParaRPr kumimoji="1" lang="ja-JP" altLang="en-US" sz="1050" dirty="0"/>
                    </a:p>
                  </a:txBody>
                  <a:tcPr/>
                </a:tc>
                <a:tc>
                  <a:txBody>
                    <a:bodyPr/>
                    <a:lstStyle/>
                    <a:p>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949490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7504" y="764704"/>
            <a:ext cx="3633596" cy="338554"/>
          </a:xfrm>
          <a:prstGeom prst="rect">
            <a:avLst/>
          </a:prstGeom>
          <a:noFill/>
        </p:spPr>
        <p:txBody>
          <a:bodyPr wrap="square" rtlCol="0">
            <a:spAutoFit/>
          </a:bodyPr>
          <a:lstStyle/>
          <a:p>
            <a:pPr marL="177800" indent="-177800">
              <a:spcBef>
                <a:spcPts val="600"/>
              </a:spcBef>
            </a:pPr>
            <a:r>
              <a:rPr lang="ja-JP" altLang="en-US" sz="1600" dirty="0" smtClean="0"/>
              <a:t>■関連データその</a:t>
            </a:r>
            <a:r>
              <a:rPr lang="ja-JP" altLang="en-US" sz="1600" dirty="0"/>
              <a:t>２</a:t>
            </a:r>
            <a:endParaRPr kumimoji="1" lang="en-US" altLang="ja-JP" sz="1600" dirty="0" smtClean="0"/>
          </a:p>
        </p:txBody>
      </p:sp>
      <p:sp>
        <p:nvSpPr>
          <p:cNvPr id="11" name="テキスト ボックス 10"/>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79</a:t>
            </a:fld>
            <a:endParaRPr kumimoji="1" lang="ja-JP" altLang="en-US" dirty="0"/>
          </a:p>
        </p:txBody>
      </p:sp>
      <p:sp>
        <p:nvSpPr>
          <p:cNvPr id="12" name="テキスト ボックス 1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２．（５８）</a:t>
            </a:r>
            <a:endParaRPr lang="en-US" altLang="ja-JP" sz="1600" u="sng"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4" y="1340768"/>
            <a:ext cx="4279900" cy="440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571" y="1206623"/>
            <a:ext cx="4694237" cy="46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477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80</a:t>
            </a:fld>
            <a:endParaRPr kumimoji="1" lang="ja-JP" altLang="en-US" dirty="0"/>
          </a:p>
        </p:txBody>
      </p:sp>
      <p:sp>
        <p:nvSpPr>
          <p:cNvPr id="6" name="テキスト ボックス 5"/>
          <p:cNvSpPr txBox="1"/>
          <p:nvPr/>
        </p:nvSpPr>
        <p:spPr>
          <a:xfrm>
            <a:off x="6012160" y="-50800"/>
            <a:ext cx="3131840" cy="338554"/>
          </a:xfrm>
          <a:prstGeom prst="rect">
            <a:avLst/>
          </a:prstGeom>
          <a:noFill/>
        </p:spPr>
        <p:txBody>
          <a:bodyPr wrap="square" rtlCol="0">
            <a:spAutoFit/>
          </a:bodyPr>
          <a:lstStyle/>
          <a:p>
            <a:pPr algn="r"/>
            <a:r>
              <a:rPr lang="ja-JP" altLang="en-US" sz="1600" u="sng" dirty="0" smtClean="0"/>
              <a:t>Ｃ　３．（５９，６０，６１）</a:t>
            </a:r>
            <a:endParaRPr lang="en-US" altLang="ja-JP" sz="1600" u="sng" dirty="0" smtClean="0"/>
          </a:p>
        </p:txBody>
      </p:sp>
      <p:sp>
        <p:nvSpPr>
          <p:cNvPr id="7" name="テキスト ボックス 6"/>
          <p:cNvSpPr txBox="1"/>
          <p:nvPr/>
        </p:nvSpPr>
        <p:spPr>
          <a:xfrm>
            <a:off x="-14684" y="0"/>
            <a:ext cx="6746924" cy="338554"/>
          </a:xfrm>
          <a:prstGeom prst="rect">
            <a:avLst/>
          </a:prstGeom>
          <a:solidFill>
            <a:srgbClr val="002060"/>
          </a:solidFill>
        </p:spPr>
        <p:txBody>
          <a:bodyPr wrap="square" rtlCol="0">
            <a:spAutoFit/>
          </a:bodyPr>
          <a:lstStyle/>
          <a:p>
            <a:r>
              <a:rPr lang="en-US" altLang="ja-JP" sz="1600" b="1" u="sng" dirty="0">
                <a:solidFill>
                  <a:schemeClr val="bg1"/>
                </a:solidFill>
                <a:latin typeface="ＭＳ Ｐゴシック" panose="020B0600070205080204" pitchFamily="50" charset="-128"/>
                <a:ea typeface="ＭＳ Ｐゴシック" panose="020B0600070205080204" pitchFamily="50" charset="-128"/>
              </a:rPr>
              <a:t>Ⅳ</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（２）インフラ整備（道路網・鉄道網）の具体化、ｽﾄｯｸの組換え</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574284322"/>
              </p:ext>
            </p:extLst>
          </p:nvPr>
        </p:nvGraphicFramePr>
        <p:xfrm>
          <a:off x="251520" y="476672"/>
          <a:ext cx="8712968" cy="588772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45920">
                <a:tc rowSpan="2">
                  <a:txBody>
                    <a:bodyPr/>
                    <a:lstStyle/>
                    <a:p>
                      <a:pPr marL="0" indent="0"/>
                      <a:r>
                        <a:rPr kumimoji="1" lang="ja-JP" altLang="en-US" sz="1400" dirty="0" smtClean="0">
                          <a:solidFill>
                            <a:schemeClr val="tx1"/>
                          </a:solidFill>
                        </a:rPr>
                        <a:t>・生活・産業の基盤となる鉄道網・高速道路網整備についての、長期的な、地域全体の将来を見据えた戦略がなかった。</a:t>
                      </a:r>
                    </a:p>
                    <a:p>
                      <a:pPr marL="0" indent="0"/>
                      <a:r>
                        <a:rPr kumimoji="1" lang="ja-JP" altLang="en-US" sz="1400" dirty="0" smtClean="0">
                          <a:solidFill>
                            <a:schemeClr val="tx1"/>
                          </a:solidFill>
                        </a:rPr>
                        <a:t>・インフラ整備は、経済発展に不可欠な投資であるにもかかわらず、財政難が続く中で、莫大な予算を確保するメドが立たず、整備・更新をストップしてきた。</a:t>
                      </a:r>
                    </a:p>
                    <a:p>
                      <a:pPr marL="0" indent="0"/>
                      <a:r>
                        <a:rPr kumimoji="1" lang="ja-JP" altLang="en-US" sz="1400" dirty="0" smtClean="0">
                          <a:solidFill>
                            <a:schemeClr val="tx1"/>
                          </a:solidFill>
                        </a:rPr>
                        <a:t>・その結果、東京圏、名古屋圏にインフラ整備で大幅な遅れを期し、都市間競争力が低下。（参考その１　高速道路のミッシングリンク、参考その２　鉄道ネットワークの現状）</a:t>
                      </a:r>
                      <a:endParaRPr kumimoji="1" lang="ja-JP" altLang="en-US"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r>
                        <a:rPr kumimoji="1" lang="ja-JP" altLang="en-US" sz="1400" b="1" dirty="0" smtClean="0">
                          <a:solidFill>
                            <a:schemeClr val="tx1"/>
                          </a:solidFill>
                        </a:rPr>
                        <a:t>①高速道路</a:t>
                      </a:r>
                      <a:endParaRPr kumimoji="1" lang="en-US" altLang="ja-JP" sz="1400" b="1" dirty="0" smtClean="0">
                        <a:solidFill>
                          <a:schemeClr val="tx1"/>
                        </a:solidFill>
                      </a:endParaRPr>
                    </a:p>
                    <a:p>
                      <a:pPr marL="92075" indent="-92075"/>
                      <a:r>
                        <a:rPr kumimoji="1" lang="ja-JP" altLang="en-US" sz="1400" dirty="0" smtClean="0">
                          <a:solidFill>
                            <a:schemeClr val="tx1"/>
                          </a:solidFill>
                        </a:rPr>
                        <a:t>・複数の運営主体が混在する複雑な料金体系の改善</a:t>
                      </a:r>
                      <a:endParaRPr kumimoji="1" lang="en-US" altLang="ja-JP" sz="1400" dirty="0" smtClean="0">
                        <a:solidFill>
                          <a:schemeClr val="tx1"/>
                        </a:solidFill>
                      </a:endParaRPr>
                    </a:p>
                    <a:p>
                      <a:pPr marL="92075" indent="-92075"/>
                      <a:r>
                        <a:rPr kumimoji="1" lang="ja-JP" altLang="en-US" sz="1400" dirty="0" smtClean="0">
                          <a:solidFill>
                            <a:schemeClr val="tx1"/>
                          </a:solidFill>
                        </a:rPr>
                        <a:t>・ミッシングリンク解消に向けた道路整備の具体化</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marL="92075" indent="-92075"/>
                      <a:r>
                        <a:rPr kumimoji="1" lang="ja-JP" altLang="en-US" sz="1400" dirty="0" smtClean="0"/>
                        <a:t>	</a:t>
                      </a:r>
                      <a:endParaRPr kumimoji="1" lang="en-US" altLang="ja-JP" sz="1400" dirty="0" smtClean="0"/>
                    </a:p>
                    <a:p>
                      <a:pPr marL="92075" indent="-92075"/>
                      <a:r>
                        <a:rPr kumimoji="1" lang="ja-JP" altLang="en-US" sz="1400" dirty="0" smtClean="0"/>
                        <a:t>・ハイウェイオーソリティ構想の提案（料金体系の一元化、大規模更新の財源確保のための料金徴収期間延長、ミッシングリンク解消に向けた道路整備の具体化）、国・高速道路会社・自治体による検討会設置</a:t>
                      </a:r>
                      <a:endParaRPr kumimoji="1" lang="en-US" altLang="ja-JP" sz="1400" dirty="0" smtClean="0"/>
                    </a:p>
                    <a:p>
                      <a:pPr marL="92075" indent="-92075"/>
                      <a:r>
                        <a:rPr kumimoji="1" lang="ja-JP" altLang="en-US" sz="1400" dirty="0" smtClean="0"/>
                        <a:t>・新名神着工凍結解除に向けた国への働きかけ</a:t>
                      </a:r>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marL="92075" indent="-92075"/>
                      <a:endParaRPr kumimoji="1" lang="en-US" altLang="ja-JP" sz="1400" dirty="0" smtClean="0"/>
                    </a:p>
                    <a:p>
                      <a:pPr marL="92075" indent="-92075"/>
                      <a:r>
                        <a:rPr kumimoji="1" lang="ja-JP" altLang="en-US" sz="1400" dirty="0" smtClean="0"/>
                        <a:t>・阪神圏の料金体系は</a:t>
                      </a:r>
                      <a:r>
                        <a:rPr kumimoji="1" lang="en-US" altLang="ja-JP" sz="1400" dirty="0" smtClean="0"/>
                        <a:t>2017</a:t>
                      </a:r>
                      <a:r>
                        <a:rPr kumimoji="1" lang="ja-JP" altLang="en-US" sz="1400" dirty="0" smtClean="0"/>
                        <a:t>年度当初に一元化することで国・高速道路会社で合意</a:t>
                      </a:r>
                      <a:endParaRPr kumimoji="1" lang="en-US" altLang="ja-JP" sz="1400" dirty="0" smtClean="0"/>
                    </a:p>
                    <a:p>
                      <a:pPr marL="92075" indent="-92075"/>
                      <a:r>
                        <a:rPr kumimoji="1" lang="ja-JP" altLang="en-US" sz="1400" dirty="0" smtClean="0"/>
                        <a:t>・新名神着工凍結区間の凍結解除・事業認可</a:t>
                      </a:r>
                    </a:p>
                    <a:p>
                      <a:pPr marL="92075" indent="-92075"/>
                      <a:endParaRPr kumimoji="1" lang="ja-JP" altLang="en-US" sz="1400"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0001"/>
                  </a:ext>
                </a:extLst>
              </a:tr>
              <a:tr h="1645920">
                <a:tc vMerge="1">
                  <a:txBody>
                    <a:bodyPr/>
                    <a:lstStyle/>
                    <a:p>
                      <a:endParaRPr kumimoji="1" lang="ja-JP" altLang="en-US"/>
                    </a:p>
                  </a:txBody>
                  <a:tcPr/>
                </a:tc>
                <a:tc>
                  <a:txBody>
                    <a:bodyPr/>
                    <a:lstStyle/>
                    <a:p>
                      <a:pPr marL="92075" indent="-92075"/>
                      <a:r>
                        <a:rPr kumimoji="1" lang="ja-JP" altLang="en-US" sz="1400" b="1" dirty="0" smtClean="0">
                          <a:solidFill>
                            <a:schemeClr val="tx1"/>
                          </a:solidFill>
                        </a:rPr>
                        <a:t>②鉄道</a:t>
                      </a:r>
                      <a:endParaRPr kumimoji="1" lang="en-US" altLang="ja-JP" sz="1400" b="1" dirty="0" smtClean="0">
                        <a:solidFill>
                          <a:schemeClr val="tx1"/>
                        </a:solidFill>
                      </a:endParaRPr>
                    </a:p>
                    <a:p>
                      <a:pPr marL="92075" indent="-92075"/>
                      <a:r>
                        <a:rPr kumimoji="1" lang="ja-JP" altLang="en-US" sz="1400" dirty="0" smtClean="0">
                          <a:solidFill>
                            <a:schemeClr val="tx1"/>
                          </a:solidFill>
                        </a:rPr>
                        <a:t>・取組みの方向性を示す公共交通戦略を策定</a:t>
                      </a:r>
                    </a:p>
                    <a:p>
                      <a:pPr marL="92075" indent="-92075"/>
                      <a:r>
                        <a:rPr kumimoji="1" lang="ja-JP" altLang="en-US" sz="1400" dirty="0" smtClean="0">
                          <a:solidFill>
                            <a:schemeClr val="tx1"/>
                          </a:solidFill>
                        </a:rPr>
                        <a:t>・ストック組換えによる鉄道網整備に要する府財源確保</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endParaRPr kumimoji="1" lang="en-US" altLang="ja-JP" sz="1400" dirty="0" smtClean="0"/>
                    </a:p>
                    <a:p>
                      <a:pPr marL="92075" indent="-92075"/>
                      <a:r>
                        <a:rPr kumimoji="1" lang="ja-JP" altLang="en-US" sz="1400" dirty="0" smtClean="0"/>
                        <a:t>・公共交通戦略を策定し、戦略４路線を位置づけ</a:t>
                      </a:r>
                    </a:p>
                    <a:p>
                      <a:pPr marL="92075" indent="-92075"/>
                      <a:r>
                        <a:rPr kumimoji="1" lang="ja-JP" altLang="en-US" sz="1400" dirty="0" smtClean="0"/>
                        <a:t>	（北大阪急行延伸／大阪モノレール延伸／なにわ筋線／西梅田十三新大阪連絡線）</a:t>
                      </a:r>
                      <a:endParaRPr kumimoji="1" lang="en-US" altLang="ja-JP" sz="1400" dirty="0" smtClean="0"/>
                    </a:p>
                    <a:p>
                      <a:pPr marL="92075" indent="-92075"/>
                      <a:r>
                        <a:rPr kumimoji="1" lang="ja-JP" altLang="en-US" sz="1400" dirty="0" smtClean="0"/>
                        <a:t>・黒字の第三セクター（大阪府都市</a:t>
                      </a:r>
                      <a:r>
                        <a:rPr kumimoji="1" lang="ja-JP" altLang="en-US" sz="1400" dirty="0" smtClean="0">
                          <a:solidFill>
                            <a:schemeClr val="tx1"/>
                          </a:solidFill>
                        </a:rPr>
                        <a:t>開発㈱）の株式売却。売却益を公共施設整備を目的とする基金に積立て。</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92075" indent="-92075"/>
                      <a:endParaRPr kumimoji="1" lang="en-US" altLang="ja-JP" sz="1400" dirty="0" smtClean="0"/>
                    </a:p>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・戦略４路線の具体化に弾み</a:t>
                      </a:r>
                      <a:endParaRPr kumimoji="1" lang="en-US" altLang="ja-JP" sz="1400" dirty="0" smtClean="0">
                        <a:solidFill>
                          <a:schemeClr val="tx1"/>
                        </a:solidFill>
                      </a:endParaRPr>
                    </a:p>
                    <a:p>
                      <a:pPr marL="92075" indent="-92075"/>
                      <a:r>
                        <a:rPr kumimoji="1" lang="en-US" altLang="ja-JP" sz="1400" dirty="0" smtClean="0">
                          <a:solidFill>
                            <a:schemeClr val="tx1"/>
                          </a:solidFill>
                        </a:rPr>
                        <a:t>-</a:t>
                      </a:r>
                      <a:r>
                        <a:rPr kumimoji="1" lang="ja-JP" altLang="en-US" sz="1400" dirty="0" smtClean="0">
                          <a:solidFill>
                            <a:schemeClr val="tx1"/>
                          </a:solidFill>
                        </a:rPr>
                        <a:t>北大阪急行</a:t>
                      </a:r>
                      <a:r>
                        <a:rPr kumimoji="1" lang="ja-JP" altLang="en-US" sz="1400" dirty="0" smtClean="0"/>
                        <a:t>延伸に関する関係４者の基本合意</a:t>
                      </a:r>
                    </a:p>
                    <a:p>
                      <a:pPr marL="92075" indent="-92075"/>
                      <a:r>
                        <a:rPr kumimoji="1" lang="en-US" altLang="ja-JP" sz="1400" dirty="0" smtClean="0">
                          <a:solidFill>
                            <a:srgbClr val="FF0000"/>
                          </a:solidFill>
                        </a:rPr>
                        <a:t>-</a:t>
                      </a:r>
                      <a:r>
                        <a:rPr kumimoji="1" lang="ja-JP" altLang="en-US" sz="1400" dirty="0" smtClean="0"/>
                        <a:t>大阪モノレール延伸の事業化を</a:t>
                      </a:r>
                      <a:r>
                        <a:rPr kumimoji="1" lang="en-US" altLang="ja-JP" sz="1400" dirty="0" smtClean="0"/>
                        <a:t>2014</a:t>
                      </a:r>
                      <a:r>
                        <a:rPr kumimoji="1" lang="ja-JP" altLang="en-US" sz="1400" dirty="0" smtClean="0"/>
                        <a:t>年度を目途に意思決定</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ysDash"/>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正方形/長方形 2"/>
          <p:cNvSpPr/>
          <p:nvPr/>
        </p:nvSpPr>
        <p:spPr>
          <a:xfrm>
            <a:off x="6970942" y="3114518"/>
            <a:ext cx="1800200" cy="830998"/>
          </a:xfrm>
          <a:prstGeom prst="rect">
            <a:avLst/>
          </a:prstGeom>
          <a:solidFill>
            <a:schemeClr val="bg1"/>
          </a:solidFill>
          <a:ln>
            <a:solidFill>
              <a:schemeClr val="tx2">
                <a:lumMod val="75000"/>
              </a:schemeClr>
            </a:solidFill>
          </a:ln>
        </p:spPr>
        <p:txBody>
          <a:bodyPr wrap="square">
            <a:spAutoFit/>
          </a:bodyPr>
          <a:lstStyle/>
          <a:p>
            <a:pPr>
              <a:tabLst>
                <a:tab pos="0" algn="l"/>
              </a:tabLst>
            </a:pPr>
            <a:r>
              <a:rPr lang="ja-JP" altLang="en-US" sz="1200" dirty="0"/>
              <a:t>道路、鉄道いずれも、今後の戦略的なインフラ整備を前進させる目途がつきつつある</a:t>
            </a:r>
            <a:endParaRPr lang="en-US" altLang="ja-JP" sz="1200" dirty="0"/>
          </a:p>
        </p:txBody>
      </p:sp>
    </p:spTree>
    <p:extLst>
      <p:ext uri="{BB962C8B-B14F-4D97-AF65-F5344CB8AC3E}">
        <p14:creationId xmlns:p14="http://schemas.microsoft.com/office/powerpoint/2010/main" val="15627773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8880" y="488035"/>
            <a:ext cx="7704856" cy="338554"/>
          </a:xfrm>
          <a:prstGeom prst="rect">
            <a:avLst/>
          </a:prstGeom>
          <a:noFill/>
        </p:spPr>
        <p:txBody>
          <a:bodyPr wrap="square" rtlCol="0">
            <a:spAutoFit/>
          </a:bodyPr>
          <a:lstStyle/>
          <a:p>
            <a:r>
              <a:rPr lang="ja-JP" altLang="en-US" sz="1600" dirty="0" smtClean="0"/>
              <a:t>■</a:t>
            </a:r>
            <a:r>
              <a:rPr lang="en-US" altLang="ja-JP" sz="1600" dirty="0" smtClean="0"/>
              <a:t>Outcome</a:t>
            </a:r>
            <a:r>
              <a:rPr lang="ja-JP" altLang="en-US" sz="1600" dirty="0" smtClean="0"/>
              <a:t>の整理</a:t>
            </a:r>
            <a:endParaRPr kumimoji="1" lang="ja-JP" altLang="en-US" sz="1600" dirty="0"/>
          </a:p>
        </p:txBody>
      </p:sp>
      <p:sp>
        <p:nvSpPr>
          <p:cNvPr id="3" name="テキスト ボックス 2"/>
          <p:cNvSpPr txBox="1"/>
          <p:nvPr/>
        </p:nvSpPr>
        <p:spPr>
          <a:xfrm>
            <a:off x="263609" y="875991"/>
            <a:ext cx="1944216" cy="369332"/>
          </a:xfrm>
          <a:prstGeom prst="rect">
            <a:avLst/>
          </a:prstGeom>
          <a:noFill/>
        </p:spPr>
        <p:txBody>
          <a:bodyPr wrap="square" rtlCol="0">
            <a:spAutoFit/>
          </a:bodyPr>
          <a:lstStyle/>
          <a:p>
            <a:pPr algn="ctr"/>
            <a:r>
              <a:rPr kumimoji="1" lang="ja-JP" altLang="en-US" u="sng" dirty="0" smtClean="0"/>
              <a:t>改革の対象項目</a:t>
            </a:r>
            <a:endParaRPr kumimoji="1" lang="ja-JP" altLang="en-US" u="sng" dirty="0"/>
          </a:p>
        </p:txBody>
      </p:sp>
      <p:sp>
        <p:nvSpPr>
          <p:cNvPr id="4" name="テキスト ボックス 3"/>
          <p:cNvSpPr txBox="1"/>
          <p:nvPr/>
        </p:nvSpPr>
        <p:spPr>
          <a:xfrm>
            <a:off x="2549845" y="878819"/>
            <a:ext cx="1944216" cy="369332"/>
          </a:xfrm>
          <a:prstGeom prst="rect">
            <a:avLst/>
          </a:prstGeom>
          <a:noFill/>
        </p:spPr>
        <p:txBody>
          <a:bodyPr wrap="square" rtlCol="0">
            <a:spAutoFit/>
          </a:bodyPr>
          <a:lstStyle/>
          <a:p>
            <a:pPr algn="ctr"/>
            <a:r>
              <a:rPr kumimoji="1" lang="en-US" altLang="ja-JP" u="sng" dirty="0" smtClean="0"/>
              <a:t>Before</a:t>
            </a:r>
            <a:endParaRPr kumimoji="1" lang="ja-JP" altLang="en-US" u="sng" dirty="0"/>
          </a:p>
        </p:txBody>
      </p:sp>
      <p:sp>
        <p:nvSpPr>
          <p:cNvPr id="5" name="テキスト ボックス 4"/>
          <p:cNvSpPr txBox="1"/>
          <p:nvPr/>
        </p:nvSpPr>
        <p:spPr>
          <a:xfrm>
            <a:off x="6024249" y="875991"/>
            <a:ext cx="1944216" cy="369332"/>
          </a:xfrm>
          <a:prstGeom prst="rect">
            <a:avLst/>
          </a:prstGeom>
          <a:noFill/>
        </p:spPr>
        <p:txBody>
          <a:bodyPr wrap="square" rtlCol="0">
            <a:spAutoFit/>
          </a:bodyPr>
          <a:lstStyle/>
          <a:p>
            <a:pPr algn="ctr"/>
            <a:r>
              <a:rPr kumimoji="1" lang="en-US" altLang="ja-JP" u="sng" dirty="0" smtClean="0"/>
              <a:t>After</a:t>
            </a:r>
            <a:endParaRPr kumimoji="1" lang="ja-JP" altLang="en-US" u="sng" dirty="0"/>
          </a:p>
        </p:txBody>
      </p:sp>
      <p:sp>
        <p:nvSpPr>
          <p:cNvPr id="6" name="テキスト ボックス 5"/>
          <p:cNvSpPr txBox="1"/>
          <p:nvPr/>
        </p:nvSpPr>
        <p:spPr>
          <a:xfrm>
            <a:off x="179512" y="1386453"/>
            <a:ext cx="2016224" cy="584775"/>
          </a:xfrm>
          <a:prstGeom prst="rect">
            <a:avLst/>
          </a:prstGeom>
          <a:noFill/>
          <a:ln>
            <a:solidFill>
              <a:schemeClr val="bg1">
                <a:lumMod val="85000"/>
              </a:schemeClr>
            </a:solidFill>
          </a:ln>
        </p:spPr>
        <p:txBody>
          <a:bodyPr wrap="square" rtlCol="0">
            <a:spAutoFit/>
          </a:bodyPr>
          <a:lstStyle/>
          <a:p>
            <a:pPr marL="92075" indent="-92075"/>
            <a:r>
              <a:rPr lang="ja-JP" altLang="en-US" sz="1600" dirty="0"/>
              <a:t>・</a:t>
            </a:r>
            <a:r>
              <a:rPr kumimoji="1" lang="ja-JP" altLang="en-US" sz="1600" dirty="0" smtClean="0"/>
              <a:t>高速道路の料金</a:t>
            </a:r>
            <a:r>
              <a:rPr kumimoji="1" lang="en-US" altLang="ja-JP" sz="1600" dirty="0" smtClean="0"/>
              <a:t/>
            </a:r>
            <a:br>
              <a:rPr kumimoji="1" lang="en-US" altLang="ja-JP" sz="1600" dirty="0" smtClean="0"/>
            </a:br>
            <a:r>
              <a:rPr kumimoji="1" lang="ja-JP" altLang="en-US" sz="1600" dirty="0" smtClean="0"/>
              <a:t>体系</a:t>
            </a:r>
            <a:endParaRPr kumimoji="1" lang="ja-JP" altLang="en-US" sz="1600" dirty="0"/>
          </a:p>
        </p:txBody>
      </p:sp>
      <p:sp>
        <p:nvSpPr>
          <p:cNvPr id="7" name="テキスト ボックス 6"/>
          <p:cNvSpPr txBox="1"/>
          <p:nvPr/>
        </p:nvSpPr>
        <p:spPr>
          <a:xfrm>
            <a:off x="2339752" y="1371769"/>
            <a:ext cx="2376264" cy="584775"/>
          </a:xfrm>
          <a:prstGeom prst="rect">
            <a:avLst/>
          </a:prstGeom>
          <a:noFill/>
          <a:ln>
            <a:solidFill>
              <a:schemeClr val="bg1">
                <a:lumMod val="85000"/>
              </a:schemeClr>
            </a:solidFill>
          </a:ln>
        </p:spPr>
        <p:txBody>
          <a:bodyPr wrap="square" rtlCol="0">
            <a:spAutoFit/>
          </a:bodyPr>
          <a:lstStyle/>
          <a:p>
            <a:r>
              <a:rPr kumimoji="1" lang="ja-JP" altLang="en-US" sz="1600" dirty="0" smtClean="0"/>
              <a:t>・複数の運営主体と料金体系が混在</a:t>
            </a:r>
            <a:endParaRPr kumimoji="1" lang="ja-JP" altLang="en-US" sz="1600" dirty="0"/>
          </a:p>
        </p:txBody>
      </p:sp>
      <p:sp>
        <p:nvSpPr>
          <p:cNvPr id="8" name="テキスト ボックス 7"/>
          <p:cNvSpPr txBox="1"/>
          <p:nvPr/>
        </p:nvSpPr>
        <p:spPr>
          <a:xfrm>
            <a:off x="5308116" y="1365568"/>
            <a:ext cx="3744416" cy="2355819"/>
          </a:xfrm>
          <a:prstGeom prst="rect">
            <a:avLst/>
          </a:prstGeom>
          <a:noFill/>
          <a:ln>
            <a:solidFill>
              <a:schemeClr val="bg1">
                <a:lumMod val="85000"/>
              </a:schemeClr>
            </a:solidFill>
          </a:ln>
        </p:spPr>
        <p:txBody>
          <a:bodyPr wrap="square" rtlCol="0">
            <a:noAutofit/>
          </a:bodyPr>
          <a:lstStyle/>
          <a:p>
            <a:pPr marL="88900" indent="-88900">
              <a:spcBef>
                <a:spcPts val="600"/>
              </a:spcBef>
            </a:pPr>
            <a:r>
              <a:rPr lang="ja-JP" altLang="en-US" sz="1600" dirty="0" smtClean="0"/>
              <a:t>・阪神圏の料金一元化等を協議する「国と地方の検討会」設置（</a:t>
            </a:r>
            <a:r>
              <a:rPr lang="en-US" altLang="ja-JP" sz="1600" dirty="0" smtClean="0"/>
              <a:t>2011</a:t>
            </a:r>
            <a:r>
              <a:rPr lang="ja-JP" altLang="en-US" sz="1600" dirty="0" smtClean="0"/>
              <a:t>年</a:t>
            </a:r>
            <a:r>
              <a:rPr lang="en-US" altLang="ja-JP" sz="1600" dirty="0" smtClean="0"/>
              <a:t>6</a:t>
            </a:r>
            <a:r>
              <a:rPr lang="ja-JP" altLang="en-US" sz="1600" dirty="0" smtClean="0"/>
              <a:t>月）</a:t>
            </a:r>
            <a:endParaRPr lang="en-US" altLang="ja-JP" sz="1600" dirty="0" smtClean="0"/>
          </a:p>
          <a:p>
            <a:pPr marL="88900" indent="-88900">
              <a:spcBef>
                <a:spcPts val="600"/>
              </a:spcBef>
            </a:pPr>
            <a:r>
              <a:rPr lang="ja-JP" altLang="en-US" sz="1600" dirty="0" smtClean="0"/>
              <a:t>・阪神高速道路が圏域を撤廃した対距離料金に移行（</a:t>
            </a:r>
            <a:r>
              <a:rPr lang="en-US" altLang="ja-JP" sz="1600" dirty="0"/>
              <a:t>2012</a:t>
            </a:r>
            <a:r>
              <a:rPr lang="ja-JP" altLang="en-US" sz="1600" dirty="0"/>
              <a:t>年</a:t>
            </a:r>
            <a:r>
              <a:rPr lang="en-US" altLang="ja-JP" sz="1600" dirty="0"/>
              <a:t>1</a:t>
            </a:r>
            <a:r>
              <a:rPr lang="ja-JP" altLang="en-US" sz="1600" dirty="0" smtClean="0"/>
              <a:t>月）</a:t>
            </a:r>
            <a:endParaRPr lang="en-US" altLang="ja-JP" sz="1600" dirty="0" smtClean="0"/>
          </a:p>
          <a:p>
            <a:pPr marL="88900" indent="-88900">
              <a:spcBef>
                <a:spcPts val="600"/>
              </a:spcBef>
            </a:pPr>
            <a:r>
              <a:rPr kumimoji="1" lang="ja-JP" altLang="en-US" sz="1600" dirty="0" smtClean="0"/>
              <a:t>・国土交通省「新たな高速道路料金に関する基本方針」に「阪神圏のシームレスな料金体系導入（</a:t>
            </a:r>
            <a:r>
              <a:rPr kumimoji="1" lang="en-US" altLang="ja-JP" sz="1600" dirty="0" smtClean="0"/>
              <a:t>2017</a:t>
            </a:r>
            <a:r>
              <a:rPr kumimoji="1" lang="ja-JP" altLang="en-US" sz="1600" dirty="0" smtClean="0"/>
              <a:t>年度当初目標）が明記された（</a:t>
            </a:r>
            <a:r>
              <a:rPr lang="en-US" altLang="ja-JP" sz="1600" dirty="0"/>
              <a:t> 2013</a:t>
            </a:r>
            <a:r>
              <a:rPr lang="ja-JP" altLang="en-US" sz="1600" dirty="0"/>
              <a:t>年</a:t>
            </a:r>
            <a:r>
              <a:rPr lang="en-US" altLang="ja-JP" sz="1600" dirty="0"/>
              <a:t>12</a:t>
            </a:r>
            <a:r>
              <a:rPr lang="ja-JP" altLang="en-US" sz="1600" dirty="0"/>
              <a:t>月）</a:t>
            </a:r>
            <a:endParaRPr kumimoji="1" lang="ja-JP" altLang="en-US" sz="1600" dirty="0"/>
          </a:p>
        </p:txBody>
      </p:sp>
      <p:sp>
        <p:nvSpPr>
          <p:cNvPr id="9" name="二等辺三角形 8"/>
          <p:cNvSpPr/>
          <p:nvPr/>
        </p:nvSpPr>
        <p:spPr>
          <a:xfrm rot="5400000">
            <a:off x="3411014" y="3677414"/>
            <a:ext cx="3237532" cy="2924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79512" y="4106957"/>
            <a:ext cx="2016224" cy="584775"/>
          </a:xfrm>
          <a:prstGeom prst="rect">
            <a:avLst/>
          </a:prstGeom>
          <a:noFill/>
          <a:ln>
            <a:solidFill>
              <a:schemeClr val="bg1">
                <a:lumMod val="85000"/>
              </a:schemeClr>
            </a:solidFill>
          </a:ln>
        </p:spPr>
        <p:txBody>
          <a:bodyPr wrap="square" rtlCol="0">
            <a:spAutoFit/>
          </a:bodyPr>
          <a:lstStyle/>
          <a:p>
            <a:pPr marL="92075" indent="-92075"/>
            <a:r>
              <a:rPr kumimoji="1" lang="ja-JP" altLang="en-US" sz="1600" dirty="0" smtClean="0"/>
              <a:t>・高速道路ネットワークの整備</a:t>
            </a:r>
            <a:endParaRPr kumimoji="1" lang="en-US" altLang="ja-JP" sz="1600" dirty="0" smtClean="0"/>
          </a:p>
        </p:txBody>
      </p:sp>
      <p:sp>
        <p:nvSpPr>
          <p:cNvPr id="11" name="テキスト ボックス 10"/>
          <p:cNvSpPr txBox="1"/>
          <p:nvPr/>
        </p:nvSpPr>
        <p:spPr>
          <a:xfrm>
            <a:off x="2375756" y="4106957"/>
            <a:ext cx="2376264" cy="1077218"/>
          </a:xfrm>
          <a:prstGeom prst="rect">
            <a:avLst/>
          </a:prstGeom>
          <a:noFill/>
          <a:ln>
            <a:solidFill>
              <a:schemeClr val="bg1">
                <a:lumMod val="85000"/>
              </a:schemeClr>
            </a:solidFill>
          </a:ln>
        </p:spPr>
        <p:txBody>
          <a:bodyPr wrap="square" rtlCol="0">
            <a:spAutoFit/>
          </a:bodyPr>
          <a:lstStyle/>
          <a:p>
            <a:r>
              <a:rPr lang="ja-JP" altLang="en-US" sz="1600" dirty="0" smtClean="0"/>
              <a:t>・淀川左岸線延伸部が未着手。環状道路ネットワークが形成されずミッシングリンクが存在</a:t>
            </a:r>
            <a:endParaRPr kumimoji="1" lang="ja-JP" altLang="en-US" sz="1600" dirty="0"/>
          </a:p>
        </p:txBody>
      </p:sp>
      <p:sp>
        <p:nvSpPr>
          <p:cNvPr id="12" name="テキスト ボックス 11"/>
          <p:cNvSpPr txBox="1"/>
          <p:nvPr/>
        </p:nvSpPr>
        <p:spPr>
          <a:xfrm>
            <a:off x="5320084" y="4122933"/>
            <a:ext cx="3744416" cy="1323439"/>
          </a:xfrm>
          <a:prstGeom prst="rect">
            <a:avLst/>
          </a:prstGeom>
          <a:noFill/>
          <a:ln>
            <a:solidFill>
              <a:schemeClr val="bg1">
                <a:lumMod val="85000"/>
              </a:schemeClr>
            </a:solidFill>
          </a:ln>
        </p:spPr>
        <p:txBody>
          <a:bodyPr wrap="square" rtlCol="0">
            <a:noAutofit/>
          </a:bodyPr>
          <a:lstStyle/>
          <a:p>
            <a:pPr marL="88900" indent="-88900"/>
            <a:r>
              <a:rPr lang="ja-JP" altLang="en-US" sz="1600" dirty="0" smtClean="0"/>
              <a:t>・新名神高速道路の抜本的見直し区間（高槻～八幡・城陽～大津）着手決定（</a:t>
            </a:r>
            <a:r>
              <a:rPr lang="en-US" altLang="ja-JP" sz="1600" dirty="0" smtClean="0"/>
              <a:t>2012</a:t>
            </a:r>
            <a:r>
              <a:rPr lang="ja-JP" altLang="en-US" sz="1600" dirty="0" smtClean="0"/>
              <a:t>年</a:t>
            </a:r>
            <a:r>
              <a:rPr lang="en-US" altLang="ja-JP" sz="1600" dirty="0" smtClean="0"/>
              <a:t>4</a:t>
            </a:r>
            <a:r>
              <a:rPr lang="ja-JP" altLang="en-US" sz="1600" dirty="0" smtClean="0"/>
              <a:t>月）</a:t>
            </a:r>
            <a:endParaRPr lang="en-US" altLang="ja-JP" sz="1600" dirty="0" smtClean="0"/>
          </a:p>
          <a:p>
            <a:pPr marL="88900" indent="-88900"/>
            <a:r>
              <a:rPr kumimoji="1" lang="ja-JP" altLang="en-US" sz="1600" dirty="0" smtClean="0"/>
              <a:t>・府・大阪市が連携し、淀川左岸線延伸部の環境評価手続きに着手（</a:t>
            </a:r>
            <a:r>
              <a:rPr kumimoji="1" lang="en-US" altLang="ja-JP" sz="1600" dirty="0" smtClean="0"/>
              <a:t>2013</a:t>
            </a:r>
            <a:r>
              <a:rPr kumimoji="1" lang="ja-JP" altLang="en-US" sz="1600" dirty="0" smtClean="0"/>
              <a:t>年</a:t>
            </a:r>
            <a:r>
              <a:rPr kumimoji="1" lang="en-US" altLang="ja-JP" sz="1600" dirty="0" smtClean="0"/>
              <a:t>1</a:t>
            </a:r>
            <a:r>
              <a:rPr lang="ja-JP" altLang="en-US" sz="1600" dirty="0" smtClean="0"/>
              <a:t>月</a:t>
            </a:r>
            <a:r>
              <a:rPr lang="ja-JP" altLang="en-US" sz="1600" dirty="0"/>
              <a:t>）</a:t>
            </a:r>
            <a:endParaRPr kumimoji="1" lang="en-US" altLang="ja-JP" sz="1600" dirty="0" smtClean="0"/>
          </a:p>
        </p:txBody>
      </p:sp>
      <p:sp>
        <p:nvSpPr>
          <p:cNvPr id="16" name="テキスト ボックス 1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81</a:t>
            </a:fld>
            <a:endParaRPr kumimoji="1" lang="ja-JP" altLang="en-US" dirty="0"/>
          </a:p>
        </p:txBody>
      </p:sp>
      <p:sp>
        <p:nvSpPr>
          <p:cNvPr id="19" name="テキスト ボックス 18"/>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３．（５９，６０）</a:t>
            </a:r>
            <a:endParaRPr lang="en-US" altLang="ja-JP" sz="1600" u="sng" dirty="0" smtClean="0"/>
          </a:p>
        </p:txBody>
      </p:sp>
      <p:sp>
        <p:nvSpPr>
          <p:cNvPr id="20" name="テキスト ボックス 19"/>
          <p:cNvSpPr txBox="1"/>
          <p:nvPr/>
        </p:nvSpPr>
        <p:spPr>
          <a:xfrm>
            <a:off x="178880" y="187589"/>
            <a:ext cx="7704856" cy="338554"/>
          </a:xfrm>
          <a:prstGeom prst="rect">
            <a:avLst/>
          </a:prstGeom>
          <a:noFill/>
        </p:spPr>
        <p:txBody>
          <a:bodyPr wrap="square" rtlCol="0">
            <a:spAutoFit/>
          </a:bodyPr>
          <a:lstStyle/>
          <a:p>
            <a:r>
              <a:rPr lang="ja-JP" altLang="en-US" sz="1600" dirty="0" smtClean="0"/>
              <a:t>①高速道路</a:t>
            </a:r>
            <a:endParaRPr kumimoji="1" lang="ja-JP" altLang="en-US" sz="1600" dirty="0"/>
          </a:p>
        </p:txBody>
      </p:sp>
    </p:spTree>
    <p:extLst>
      <p:ext uri="{BB962C8B-B14F-4D97-AF65-F5344CB8AC3E}">
        <p14:creationId xmlns:p14="http://schemas.microsoft.com/office/powerpoint/2010/main" val="6836182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1647" y="764398"/>
            <a:ext cx="8683217" cy="1154162"/>
          </a:xfrm>
          <a:prstGeom prst="rect">
            <a:avLst/>
          </a:prstGeom>
          <a:noFill/>
        </p:spPr>
        <p:txBody>
          <a:bodyPr wrap="square" rtlCol="0">
            <a:spAutoFit/>
          </a:bodyPr>
          <a:lstStyle/>
          <a:p>
            <a:pPr indent="177800"/>
            <a:r>
              <a:rPr lang="ja-JP" altLang="en-US" sz="1600" dirty="0" smtClean="0"/>
              <a:t>高速道路について、東京圏、名古屋圏</a:t>
            </a:r>
            <a:r>
              <a:rPr lang="ja-JP" altLang="en-US" sz="1600" dirty="0"/>
              <a:t>で</a:t>
            </a:r>
            <a:r>
              <a:rPr lang="ja-JP" altLang="en-US" sz="1600" dirty="0" smtClean="0"/>
              <a:t>は、大規模な環状道路の整備が進み、</a:t>
            </a:r>
            <a:r>
              <a:rPr lang="en-US" altLang="ja-JP" sz="1600" dirty="0" smtClean="0"/>
              <a:t>2020</a:t>
            </a:r>
            <a:r>
              <a:rPr lang="ja-JP" altLang="en-US" sz="1600" dirty="0" smtClean="0"/>
              <a:t>年頃にはミッシングリンク解消の見込み。大阪圏では、国土軸とﾍﾞｲｴﾘｱを結ぶ道路の整備が大幅に遅れている。</a:t>
            </a:r>
            <a:endParaRPr lang="en-US" altLang="ja-JP" sz="1600" dirty="0" smtClean="0"/>
          </a:p>
          <a:p>
            <a:pPr indent="177800">
              <a:spcBef>
                <a:spcPts val="600"/>
              </a:spcBef>
            </a:pPr>
            <a:r>
              <a:rPr kumimoji="1" lang="ja-JP" altLang="en-US" sz="1600" dirty="0" smtClean="0"/>
              <a:t>そこで、利用者の視点に立ち、複雑で分かりにくい料金体系の一元化と、料金収入によるミッシングリンク解消に向けた整備、適切な維持管理を可能とする「ハイウェイオーソリティ構想」を提唱。</a:t>
            </a:r>
            <a:endParaRPr kumimoji="1" lang="ja-JP" altLang="en-US" sz="1600" dirty="0"/>
          </a:p>
        </p:txBody>
      </p:sp>
      <p:sp>
        <p:nvSpPr>
          <p:cNvPr id="27" name="テキスト ボックス 2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82</a:t>
            </a:fld>
            <a:endParaRPr kumimoji="1" lang="ja-JP" altLang="en-US" dirty="0"/>
          </a:p>
        </p:txBody>
      </p:sp>
      <p:sp>
        <p:nvSpPr>
          <p:cNvPr id="30" name="正方形/長方形 29"/>
          <p:cNvSpPr/>
          <p:nvPr/>
        </p:nvSpPr>
        <p:spPr>
          <a:xfrm>
            <a:off x="4206891" y="3189109"/>
            <a:ext cx="698894" cy="232238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kumimoji="1" lang="ja-JP" altLang="en-US" sz="1200" dirty="0" smtClean="0">
                <a:solidFill>
                  <a:schemeClr val="tx1"/>
                </a:solidFill>
              </a:rPr>
              <a:t>▲</a:t>
            </a:r>
            <a:r>
              <a:rPr kumimoji="1" lang="en-US" altLang="ja-JP" sz="1200" dirty="0" smtClean="0">
                <a:solidFill>
                  <a:schemeClr val="tx1"/>
                </a:solidFill>
              </a:rPr>
              <a:t>11</a:t>
            </a:r>
            <a:r>
              <a:rPr kumimoji="1" lang="ja-JP" altLang="en-US" sz="1200" dirty="0" smtClean="0">
                <a:solidFill>
                  <a:schemeClr val="tx1"/>
                </a:solidFill>
              </a:rPr>
              <a:t>年６月</a:t>
            </a:r>
            <a:endParaRPr kumimoji="1" lang="en-US" altLang="ja-JP" sz="1200" dirty="0" smtClean="0">
              <a:solidFill>
                <a:schemeClr val="tx1"/>
              </a:solidFill>
            </a:endParaRPr>
          </a:p>
          <a:p>
            <a:pPr marL="182563"/>
            <a:r>
              <a:rPr kumimoji="1" lang="ja-JP" altLang="en-US" sz="1200" dirty="0" smtClean="0">
                <a:solidFill>
                  <a:schemeClr val="tx1"/>
                </a:solidFill>
              </a:rPr>
              <a:t>阪神圏料金一元化に向けた国と地方の検討会設置</a:t>
            </a:r>
            <a:endParaRPr kumimoji="1" lang="en-US" altLang="ja-JP" sz="1200" dirty="0" smtClean="0">
              <a:solidFill>
                <a:schemeClr val="tx1"/>
              </a:solidFill>
            </a:endParaRPr>
          </a:p>
        </p:txBody>
      </p:sp>
      <p:sp>
        <p:nvSpPr>
          <p:cNvPr id="31" name="正方形/長方形 30"/>
          <p:cNvSpPr/>
          <p:nvPr/>
        </p:nvSpPr>
        <p:spPr>
          <a:xfrm>
            <a:off x="6588224" y="3189107"/>
            <a:ext cx="803625" cy="232238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kumimoji="1" lang="ja-JP" altLang="en-US" sz="1200" dirty="0" smtClean="0">
                <a:solidFill>
                  <a:schemeClr val="tx1"/>
                </a:solidFill>
              </a:rPr>
              <a:t>▲</a:t>
            </a:r>
            <a:r>
              <a:rPr kumimoji="1" lang="en-US" altLang="ja-JP" sz="1200" dirty="0" smtClean="0">
                <a:solidFill>
                  <a:schemeClr val="tx1"/>
                </a:solidFill>
              </a:rPr>
              <a:t>13</a:t>
            </a:r>
            <a:r>
              <a:rPr kumimoji="1" lang="ja-JP" altLang="en-US" sz="1200" dirty="0" smtClean="0">
                <a:solidFill>
                  <a:schemeClr val="tx1"/>
                </a:solidFill>
              </a:rPr>
              <a:t>年９月</a:t>
            </a:r>
            <a:endParaRPr kumimoji="1" lang="en-US" altLang="ja-JP" sz="1200" dirty="0" smtClean="0">
              <a:solidFill>
                <a:schemeClr val="tx1"/>
              </a:solidFill>
            </a:endParaRPr>
          </a:p>
          <a:p>
            <a:pPr marL="182563"/>
            <a:r>
              <a:rPr lang="ja-JP" altLang="en-US" sz="1200" dirty="0">
                <a:solidFill>
                  <a:schemeClr val="tx1"/>
                </a:solidFill>
              </a:rPr>
              <a:t>国</a:t>
            </a:r>
            <a:r>
              <a:rPr lang="ja-JP" altLang="en-US" sz="1200" dirty="0" smtClean="0">
                <a:solidFill>
                  <a:schemeClr val="tx1"/>
                </a:solidFill>
              </a:rPr>
              <a:t>と</a:t>
            </a:r>
            <a:r>
              <a:rPr lang="ja-JP" altLang="en-US" sz="1200" dirty="0">
                <a:solidFill>
                  <a:schemeClr val="tx1"/>
                </a:solidFill>
              </a:rPr>
              <a:t>地方</a:t>
            </a:r>
            <a:r>
              <a:rPr lang="ja-JP" altLang="en-US" sz="1200" dirty="0" smtClean="0">
                <a:solidFill>
                  <a:schemeClr val="tx1"/>
                </a:solidFill>
              </a:rPr>
              <a:t>の</a:t>
            </a:r>
            <a:r>
              <a:rPr lang="ja-JP" altLang="en-US" sz="1200" dirty="0">
                <a:solidFill>
                  <a:schemeClr val="tx1"/>
                </a:solidFill>
              </a:rPr>
              <a:t>検討会</a:t>
            </a:r>
            <a:r>
              <a:rPr lang="ja-JP" altLang="en-US" sz="1200" dirty="0" smtClean="0">
                <a:solidFill>
                  <a:schemeClr val="tx1"/>
                </a:solidFill>
              </a:rPr>
              <a:t>で</a:t>
            </a:r>
            <a:r>
              <a:rPr lang="en-US" altLang="ja-JP" sz="1200" dirty="0" smtClean="0">
                <a:solidFill>
                  <a:schemeClr val="tx1"/>
                </a:solidFill>
              </a:rPr>
              <a:t>17</a:t>
            </a:r>
            <a:r>
              <a:rPr lang="ja-JP" altLang="en-US" sz="1200" dirty="0" smtClean="0">
                <a:solidFill>
                  <a:schemeClr val="tx1"/>
                </a:solidFill>
              </a:rPr>
              <a:t>年度当初にシームレスな料金体系導入を確認</a:t>
            </a:r>
            <a:endParaRPr kumimoji="1" lang="en-US" altLang="ja-JP" sz="1200" dirty="0" smtClean="0">
              <a:solidFill>
                <a:schemeClr val="tx1"/>
              </a:solidFill>
            </a:endParaRPr>
          </a:p>
        </p:txBody>
      </p:sp>
      <p:sp>
        <p:nvSpPr>
          <p:cNvPr id="32" name="正方形/長方形 31"/>
          <p:cNvSpPr/>
          <p:nvPr/>
        </p:nvSpPr>
        <p:spPr>
          <a:xfrm>
            <a:off x="7498080" y="2564904"/>
            <a:ext cx="780592"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kumimoji="1" lang="ja-JP" altLang="en-US" sz="1200" dirty="0" smtClean="0">
                <a:solidFill>
                  <a:schemeClr val="tx1"/>
                </a:solidFill>
              </a:rPr>
              <a:t>▲</a:t>
            </a:r>
            <a:r>
              <a:rPr kumimoji="1" lang="en-US" altLang="ja-JP" sz="1200" dirty="0" smtClean="0">
                <a:solidFill>
                  <a:schemeClr val="tx1"/>
                </a:solidFill>
              </a:rPr>
              <a:t>13</a:t>
            </a:r>
            <a:r>
              <a:rPr kumimoji="1" lang="ja-JP" altLang="en-US" sz="1200" dirty="0" smtClean="0">
                <a:solidFill>
                  <a:schemeClr val="tx1"/>
                </a:solidFill>
              </a:rPr>
              <a:t>年</a:t>
            </a:r>
            <a:r>
              <a:rPr kumimoji="1" lang="en-US" altLang="ja-JP" sz="1200" dirty="0" smtClean="0">
                <a:solidFill>
                  <a:schemeClr val="tx1"/>
                </a:solidFill>
              </a:rPr>
              <a:t>12</a:t>
            </a:r>
            <a:r>
              <a:rPr kumimoji="1" lang="ja-JP" altLang="en-US" sz="1200" dirty="0" smtClean="0">
                <a:solidFill>
                  <a:schemeClr val="tx1"/>
                </a:solidFill>
              </a:rPr>
              <a:t>月</a:t>
            </a:r>
            <a:endParaRPr kumimoji="1" lang="en-US" altLang="ja-JP" sz="1200" dirty="0" smtClean="0">
              <a:solidFill>
                <a:schemeClr val="tx1"/>
              </a:solidFill>
            </a:endParaRPr>
          </a:p>
          <a:p>
            <a:pPr marL="182563"/>
            <a:r>
              <a:rPr kumimoji="1" lang="ja-JP" altLang="en-US" sz="1200" dirty="0" smtClean="0">
                <a:solidFill>
                  <a:schemeClr val="tx1"/>
                </a:solidFill>
              </a:rPr>
              <a:t>「新たな高速道路料金</a:t>
            </a:r>
            <a:r>
              <a:rPr lang="ja-JP" altLang="en-US" sz="1200" dirty="0" smtClean="0">
                <a:solidFill>
                  <a:schemeClr val="tx1"/>
                </a:solidFill>
              </a:rPr>
              <a:t>に関する基本方針決定」（国交省）</a:t>
            </a:r>
            <a:endParaRPr kumimoji="1" lang="en-US" altLang="ja-JP" sz="1200" dirty="0" smtClean="0">
              <a:solidFill>
                <a:schemeClr val="tx1"/>
              </a:solidFill>
            </a:endParaRPr>
          </a:p>
        </p:txBody>
      </p:sp>
      <p:sp>
        <p:nvSpPr>
          <p:cNvPr id="33" name="正方形/長方形 32"/>
          <p:cNvSpPr/>
          <p:nvPr/>
        </p:nvSpPr>
        <p:spPr>
          <a:xfrm>
            <a:off x="467544" y="2564904"/>
            <a:ext cx="629736"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kumimoji="1" lang="ja-JP" altLang="en-US" sz="1200" dirty="0" smtClean="0">
                <a:solidFill>
                  <a:schemeClr val="tx1"/>
                </a:solidFill>
              </a:rPr>
              <a:t>▲</a:t>
            </a:r>
            <a:r>
              <a:rPr kumimoji="1" lang="en-US" altLang="ja-JP" sz="1200" dirty="0" smtClean="0">
                <a:solidFill>
                  <a:schemeClr val="tx1"/>
                </a:solidFill>
              </a:rPr>
              <a:t>03</a:t>
            </a:r>
            <a:r>
              <a:rPr kumimoji="1" lang="ja-JP" altLang="en-US" sz="1200" dirty="0" smtClean="0">
                <a:solidFill>
                  <a:schemeClr val="tx1"/>
                </a:solidFill>
              </a:rPr>
              <a:t>年</a:t>
            </a:r>
            <a:r>
              <a:rPr kumimoji="1" lang="en-US" altLang="ja-JP" sz="1200" dirty="0" smtClean="0">
                <a:solidFill>
                  <a:schemeClr val="tx1"/>
                </a:solidFill>
              </a:rPr>
              <a:t>12</a:t>
            </a:r>
            <a:r>
              <a:rPr kumimoji="1" lang="ja-JP" altLang="en-US" sz="1200" dirty="0" smtClean="0">
                <a:solidFill>
                  <a:schemeClr val="tx1"/>
                </a:solidFill>
              </a:rPr>
              <a:t>月</a:t>
            </a:r>
            <a:endParaRPr kumimoji="1" lang="en-US" altLang="ja-JP" sz="1200" dirty="0" smtClean="0">
              <a:solidFill>
                <a:schemeClr val="tx1"/>
              </a:solidFill>
            </a:endParaRPr>
          </a:p>
          <a:p>
            <a:pPr marL="182563"/>
            <a:r>
              <a:rPr lang="ja-JP" altLang="en-US" sz="1200" dirty="0" smtClean="0">
                <a:solidFill>
                  <a:schemeClr val="tx1"/>
                </a:solidFill>
              </a:rPr>
              <a:t>新名神「当面着工しない区間」（国幹会議）</a:t>
            </a:r>
            <a:endParaRPr kumimoji="1" lang="en-US" altLang="ja-JP" sz="1200" dirty="0" smtClean="0">
              <a:solidFill>
                <a:schemeClr val="tx1"/>
              </a:solidFill>
            </a:endParaRPr>
          </a:p>
        </p:txBody>
      </p:sp>
      <p:sp>
        <p:nvSpPr>
          <p:cNvPr id="34" name="正方形/長方形 33"/>
          <p:cNvSpPr/>
          <p:nvPr/>
        </p:nvSpPr>
        <p:spPr>
          <a:xfrm>
            <a:off x="5076057" y="2564904"/>
            <a:ext cx="610314"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lang="ja-JP" altLang="en-US" sz="1200" dirty="0" smtClean="0">
                <a:solidFill>
                  <a:schemeClr val="tx1"/>
                </a:solidFill>
              </a:rPr>
              <a:t>▲</a:t>
            </a:r>
            <a:r>
              <a:rPr lang="en-US" altLang="ja-JP" sz="1200" dirty="0" smtClean="0">
                <a:solidFill>
                  <a:schemeClr val="tx1"/>
                </a:solidFill>
              </a:rPr>
              <a:t>12</a:t>
            </a:r>
            <a:r>
              <a:rPr kumimoji="1" lang="ja-JP" altLang="en-US" sz="1200" dirty="0" smtClean="0">
                <a:solidFill>
                  <a:schemeClr val="tx1"/>
                </a:solidFill>
              </a:rPr>
              <a:t>年４月</a:t>
            </a:r>
            <a:endParaRPr kumimoji="1" lang="en-US" altLang="ja-JP" sz="1200" dirty="0" smtClean="0">
              <a:solidFill>
                <a:schemeClr val="tx1"/>
              </a:solidFill>
            </a:endParaRPr>
          </a:p>
          <a:p>
            <a:pPr marL="182563"/>
            <a:r>
              <a:rPr lang="ja-JP" altLang="en-US" sz="1200" dirty="0" smtClean="0">
                <a:solidFill>
                  <a:schemeClr val="tx1"/>
                </a:solidFill>
              </a:rPr>
              <a:t>新名神建設凍結解除・事業認可</a:t>
            </a:r>
            <a:endParaRPr kumimoji="1" lang="en-US" altLang="ja-JP" sz="1200" dirty="0" smtClean="0">
              <a:solidFill>
                <a:schemeClr val="tx1"/>
              </a:solidFill>
            </a:endParaRPr>
          </a:p>
        </p:txBody>
      </p:sp>
      <p:sp>
        <p:nvSpPr>
          <p:cNvPr id="35" name="正方形/長方形 34"/>
          <p:cNvSpPr/>
          <p:nvPr/>
        </p:nvSpPr>
        <p:spPr>
          <a:xfrm>
            <a:off x="5796136" y="4575948"/>
            <a:ext cx="676241"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kumimoji="1" lang="ja-JP" altLang="en-US" sz="1200" dirty="0" smtClean="0">
                <a:solidFill>
                  <a:schemeClr val="tx1"/>
                </a:solidFill>
              </a:rPr>
              <a:t>▲</a:t>
            </a:r>
            <a:r>
              <a:rPr kumimoji="1" lang="en-US" altLang="ja-JP" sz="1200" dirty="0" smtClean="0">
                <a:solidFill>
                  <a:schemeClr val="tx1"/>
                </a:solidFill>
              </a:rPr>
              <a:t>13</a:t>
            </a:r>
            <a:r>
              <a:rPr kumimoji="1" lang="ja-JP" altLang="en-US" sz="1200" dirty="0" smtClean="0">
                <a:solidFill>
                  <a:schemeClr val="tx1"/>
                </a:solidFill>
              </a:rPr>
              <a:t>年１月</a:t>
            </a:r>
            <a:endParaRPr kumimoji="1" lang="en-US" altLang="ja-JP" sz="1200" dirty="0" smtClean="0">
              <a:solidFill>
                <a:schemeClr val="tx1"/>
              </a:solidFill>
            </a:endParaRPr>
          </a:p>
          <a:p>
            <a:pPr marL="182563"/>
            <a:r>
              <a:rPr lang="ja-JP" altLang="en-US" sz="1200" dirty="0">
                <a:solidFill>
                  <a:schemeClr val="tx1"/>
                </a:solidFill>
              </a:rPr>
              <a:t>淀川左岸線延伸部の環境評価手続きに着手</a:t>
            </a:r>
            <a:endParaRPr kumimoji="1" lang="en-US" altLang="ja-JP" sz="1200" dirty="0" smtClean="0">
              <a:solidFill>
                <a:schemeClr val="tx1"/>
              </a:solidFill>
            </a:endParaRPr>
          </a:p>
        </p:txBody>
      </p:sp>
      <p:sp>
        <p:nvSpPr>
          <p:cNvPr id="36" name="正方形/長方形 35"/>
          <p:cNvSpPr/>
          <p:nvPr/>
        </p:nvSpPr>
        <p:spPr>
          <a:xfrm>
            <a:off x="755904" y="4575949"/>
            <a:ext cx="811132"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lang="ja-JP" altLang="en-US" sz="1200" dirty="0" smtClean="0">
                <a:solidFill>
                  <a:schemeClr val="tx1"/>
                </a:solidFill>
              </a:rPr>
              <a:t>▲</a:t>
            </a:r>
            <a:r>
              <a:rPr lang="en-US" altLang="ja-JP" sz="1200" dirty="0" smtClean="0">
                <a:solidFill>
                  <a:schemeClr val="tx1"/>
                </a:solidFill>
              </a:rPr>
              <a:t>06</a:t>
            </a:r>
            <a:r>
              <a:rPr kumimoji="1" lang="ja-JP" altLang="en-US" sz="1200" dirty="0" smtClean="0">
                <a:solidFill>
                  <a:schemeClr val="tx1"/>
                </a:solidFill>
              </a:rPr>
              <a:t>年</a:t>
            </a:r>
            <a:r>
              <a:rPr kumimoji="1" lang="en-US" altLang="ja-JP" sz="1200" dirty="0" smtClean="0">
                <a:solidFill>
                  <a:schemeClr val="tx1"/>
                </a:solidFill>
              </a:rPr>
              <a:t>12</a:t>
            </a:r>
            <a:r>
              <a:rPr kumimoji="1" lang="ja-JP" altLang="en-US" sz="1200" dirty="0" smtClean="0">
                <a:solidFill>
                  <a:schemeClr val="tx1"/>
                </a:solidFill>
              </a:rPr>
              <a:t>月</a:t>
            </a:r>
            <a:endParaRPr kumimoji="1" lang="en-US" altLang="ja-JP" sz="1200" dirty="0" smtClean="0">
              <a:solidFill>
                <a:schemeClr val="tx1"/>
              </a:solidFill>
            </a:endParaRPr>
          </a:p>
          <a:p>
            <a:pPr marL="182563"/>
            <a:r>
              <a:rPr kumimoji="1" lang="ja-JP" altLang="en-US" sz="1200" dirty="0" smtClean="0">
                <a:solidFill>
                  <a:schemeClr val="tx1"/>
                </a:solidFill>
              </a:rPr>
              <a:t>淀川左岸線延伸部ＰＩ*完了（推奨すべき計画案提言）</a:t>
            </a:r>
            <a:endParaRPr kumimoji="1" lang="en-US" altLang="ja-JP" sz="1200" dirty="0" smtClean="0">
              <a:solidFill>
                <a:schemeClr val="tx1"/>
              </a:solidFill>
            </a:endParaRPr>
          </a:p>
        </p:txBody>
      </p:sp>
      <p:sp>
        <p:nvSpPr>
          <p:cNvPr id="37" name="テキスト ボックス 36"/>
          <p:cNvSpPr txBox="1"/>
          <p:nvPr/>
        </p:nvSpPr>
        <p:spPr>
          <a:xfrm>
            <a:off x="815872" y="6507197"/>
            <a:ext cx="7704856" cy="261610"/>
          </a:xfrm>
          <a:prstGeom prst="rect">
            <a:avLst/>
          </a:prstGeom>
          <a:noFill/>
        </p:spPr>
        <p:txBody>
          <a:bodyPr wrap="square" rtlCol="0">
            <a:spAutoFit/>
          </a:bodyPr>
          <a:lstStyle/>
          <a:p>
            <a:r>
              <a:rPr lang="ja-JP" altLang="en-US" sz="1050" dirty="0" smtClean="0"/>
              <a:t>＊ＰＩ：</a:t>
            </a:r>
            <a:r>
              <a:rPr lang="en-US" altLang="ja-JP" sz="1050" dirty="0" smtClean="0"/>
              <a:t>Public Involvement</a:t>
            </a:r>
            <a:r>
              <a:rPr lang="ja-JP" altLang="en-US" sz="1050" dirty="0" err="1"/>
              <a:t>、</a:t>
            </a:r>
            <a:r>
              <a:rPr lang="ja-JP" altLang="en-US" sz="1050" dirty="0"/>
              <a:t>計画策定の早い段階から市民の方々等関係者へ積極的に情報を提供し、コミュニケーションを行う取り組み</a:t>
            </a:r>
            <a:r>
              <a:rPr lang="ja-JP" altLang="en-US" sz="1050" dirty="0" smtClean="0"/>
              <a:t>　　　</a:t>
            </a:r>
            <a:endParaRPr kumimoji="1" lang="ja-JP" altLang="en-US" sz="1050" dirty="0"/>
          </a:p>
        </p:txBody>
      </p:sp>
      <p:sp>
        <p:nvSpPr>
          <p:cNvPr id="49" name="テキスト ボックス 48"/>
          <p:cNvSpPr txBox="1"/>
          <p:nvPr/>
        </p:nvSpPr>
        <p:spPr>
          <a:xfrm>
            <a:off x="178880" y="395515"/>
            <a:ext cx="7704856" cy="338554"/>
          </a:xfrm>
          <a:prstGeom prst="rect">
            <a:avLst/>
          </a:prstGeom>
          <a:noFill/>
        </p:spPr>
        <p:txBody>
          <a:bodyPr wrap="square" rtlCol="0">
            <a:spAutoFit/>
          </a:bodyPr>
          <a:lstStyle/>
          <a:p>
            <a:r>
              <a:rPr lang="ja-JP" altLang="en-US" sz="1600" dirty="0" smtClean="0"/>
              <a:t>■改革の取組み：「ハイウェイオーソリティ構想」の提唱</a:t>
            </a:r>
            <a:endParaRPr lang="en-US" altLang="ja-JP" sz="1600" dirty="0" smtClean="0"/>
          </a:p>
        </p:txBody>
      </p:sp>
      <p:sp>
        <p:nvSpPr>
          <p:cNvPr id="50" name="テキスト ボックス 49"/>
          <p:cNvSpPr txBox="1"/>
          <p:nvPr/>
        </p:nvSpPr>
        <p:spPr>
          <a:xfrm>
            <a:off x="152507" y="1918560"/>
            <a:ext cx="7704856" cy="338554"/>
          </a:xfrm>
          <a:prstGeom prst="rect">
            <a:avLst/>
          </a:prstGeom>
          <a:noFill/>
        </p:spPr>
        <p:txBody>
          <a:bodyPr wrap="square" rtlCol="0">
            <a:spAutoFit/>
          </a:bodyPr>
          <a:lstStyle/>
          <a:p>
            <a:r>
              <a:rPr lang="ja-JP" altLang="en-US" sz="1600" dirty="0" smtClean="0"/>
              <a:t>■経緯</a:t>
            </a:r>
            <a:endParaRPr lang="en-US" altLang="ja-JP" sz="1600" dirty="0" smtClean="0"/>
          </a:p>
        </p:txBody>
      </p:sp>
      <p:graphicFrame>
        <p:nvGraphicFramePr>
          <p:cNvPr id="28" name="表 27"/>
          <p:cNvGraphicFramePr>
            <a:graphicFrameLocks noGrp="1"/>
          </p:cNvGraphicFramePr>
          <p:nvPr>
            <p:extLst>
              <p:ext uri="{D42A27DB-BD31-4B8C-83A1-F6EECF244321}">
                <p14:modId xmlns:p14="http://schemas.microsoft.com/office/powerpoint/2010/main" val="2036222537"/>
              </p:ext>
            </p:extLst>
          </p:nvPr>
        </p:nvGraphicFramePr>
        <p:xfrm>
          <a:off x="428824" y="2286082"/>
          <a:ext cx="8631202" cy="254614"/>
        </p:xfrm>
        <a:graphic>
          <a:graphicData uri="http://schemas.openxmlformats.org/drawingml/2006/table">
            <a:tbl>
              <a:tblPr firstRow="1" bandRow="1">
                <a:tableStyleId>{7DF18680-E054-41AD-8BC1-D1AEF772440D}</a:tableStyleId>
              </a:tblPr>
              <a:tblGrid>
                <a:gridCol w="1397607">
                  <a:extLst>
                    <a:ext uri="{9D8B030D-6E8A-4147-A177-3AD203B41FA5}">
                      <a16:colId xmlns:a16="http://schemas.microsoft.com/office/drawing/2014/main" val="20000"/>
                    </a:ext>
                  </a:extLst>
                </a:gridCol>
                <a:gridCol w="853774">
                  <a:extLst>
                    <a:ext uri="{9D8B030D-6E8A-4147-A177-3AD203B41FA5}">
                      <a16:colId xmlns:a16="http://schemas.microsoft.com/office/drawing/2014/main" val="20001"/>
                    </a:ext>
                  </a:extLst>
                </a:gridCol>
                <a:gridCol w="853774">
                  <a:extLst>
                    <a:ext uri="{9D8B030D-6E8A-4147-A177-3AD203B41FA5}">
                      <a16:colId xmlns:a16="http://schemas.microsoft.com/office/drawing/2014/main" val="20002"/>
                    </a:ext>
                  </a:extLst>
                </a:gridCol>
                <a:gridCol w="853774">
                  <a:extLst>
                    <a:ext uri="{9D8B030D-6E8A-4147-A177-3AD203B41FA5}">
                      <a16:colId xmlns:a16="http://schemas.microsoft.com/office/drawing/2014/main" val="20003"/>
                    </a:ext>
                  </a:extLst>
                </a:gridCol>
                <a:gridCol w="853774">
                  <a:extLst>
                    <a:ext uri="{9D8B030D-6E8A-4147-A177-3AD203B41FA5}">
                      <a16:colId xmlns:a16="http://schemas.microsoft.com/office/drawing/2014/main" val="20004"/>
                    </a:ext>
                  </a:extLst>
                </a:gridCol>
                <a:gridCol w="853774">
                  <a:extLst>
                    <a:ext uri="{9D8B030D-6E8A-4147-A177-3AD203B41FA5}">
                      <a16:colId xmlns:a16="http://schemas.microsoft.com/office/drawing/2014/main" val="20005"/>
                    </a:ext>
                  </a:extLst>
                </a:gridCol>
                <a:gridCol w="2239408">
                  <a:extLst>
                    <a:ext uri="{9D8B030D-6E8A-4147-A177-3AD203B41FA5}">
                      <a16:colId xmlns:a16="http://schemas.microsoft.com/office/drawing/2014/main" val="20006"/>
                    </a:ext>
                  </a:extLst>
                </a:gridCol>
                <a:gridCol w="725317">
                  <a:extLst>
                    <a:ext uri="{9D8B030D-6E8A-4147-A177-3AD203B41FA5}">
                      <a16:colId xmlns:a16="http://schemas.microsoft.com/office/drawing/2014/main" val="20007"/>
                    </a:ext>
                  </a:extLst>
                </a:gridCol>
              </a:tblGrid>
              <a:tr h="254614">
                <a:tc>
                  <a:txBody>
                    <a:bodyPr/>
                    <a:lstStyle/>
                    <a:p>
                      <a:pPr algn="ctr"/>
                      <a:r>
                        <a:rPr kumimoji="1" lang="ja-JP" altLang="en-US" sz="1050" dirty="0" smtClean="0"/>
                        <a:t>～</a:t>
                      </a:r>
                      <a:r>
                        <a:rPr kumimoji="1" lang="en-US" altLang="ja-JP" sz="1050" dirty="0" smtClean="0"/>
                        <a:t>2007</a:t>
                      </a:r>
                      <a:r>
                        <a:rPr kumimoji="1" lang="ja-JP" altLang="en-US" sz="1050" dirty="0" smtClean="0"/>
                        <a:t>年</a:t>
                      </a:r>
                      <a:endParaRPr kumimoji="1" lang="ja-JP" altLang="en-US" sz="1050" dirty="0"/>
                    </a:p>
                  </a:txBody>
                  <a:tcPr/>
                </a:tc>
                <a:tc>
                  <a:txBody>
                    <a:bodyPr/>
                    <a:lstStyle/>
                    <a:p>
                      <a:r>
                        <a:rPr kumimoji="1" lang="en-US" altLang="ja-JP" sz="1050" dirty="0" smtClean="0"/>
                        <a:t>2008</a:t>
                      </a:r>
                      <a:r>
                        <a:rPr kumimoji="1" lang="ja-JP" altLang="en-US" sz="1050" dirty="0" smtClean="0"/>
                        <a:t>年</a:t>
                      </a:r>
                      <a:endParaRPr kumimoji="1" lang="ja-JP" altLang="en-US" sz="1050" dirty="0"/>
                    </a:p>
                  </a:txBody>
                  <a:tcPr/>
                </a:tc>
                <a:tc>
                  <a:txBody>
                    <a:bodyPr/>
                    <a:lstStyle/>
                    <a:p>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tc>
                  <a:txBody>
                    <a:bodyPr/>
                    <a:lstStyle/>
                    <a:p>
                      <a:r>
                        <a:rPr kumimoji="1" lang="en-US" altLang="ja-JP" sz="1050" dirty="0" smtClean="0"/>
                        <a:t>2014</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sp>
        <p:nvSpPr>
          <p:cNvPr id="46" name="テキスト ボックス 45"/>
          <p:cNvSpPr txBox="1"/>
          <p:nvPr/>
        </p:nvSpPr>
        <p:spPr>
          <a:xfrm>
            <a:off x="15573" y="3060539"/>
            <a:ext cx="430887" cy="805041"/>
          </a:xfrm>
          <a:prstGeom prst="rect">
            <a:avLst/>
          </a:prstGeom>
          <a:noFill/>
        </p:spPr>
        <p:txBody>
          <a:bodyPr vert="eaVert" wrap="square" rtlCol="0">
            <a:spAutoFit/>
          </a:bodyPr>
          <a:lstStyle/>
          <a:p>
            <a:r>
              <a:rPr lang="en-US" altLang="ja-JP" sz="1600" dirty="0" smtClean="0"/>
              <a:t>《</a:t>
            </a:r>
            <a:r>
              <a:rPr lang="ja-JP" altLang="en-US" sz="1600" dirty="0" smtClean="0"/>
              <a:t>　国　</a:t>
            </a:r>
            <a:r>
              <a:rPr lang="en-US" altLang="ja-JP" sz="1600" dirty="0" smtClean="0"/>
              <a:t>》</a:t>
            </a:r>
            <a:endParaRPr kumimoji="1" lang="ja-JP" altLang="en-US" sz="1600" dirty="0"/>
          </a:p>
        </p:txBody>
      </p:sp>
      <p:sp>
        <p:nvSpPr>
          <p:cNvPr id="47" name="テキスト ボックス 46"/>
          <p:cNvSpPr txBox="1"/>
          <p:nvPr/>
        </p:nvSpPr>
        <p:spPr>
          <a:xfrm>
            <a:off x="0" y="5119890"/>
            <a:ext cx="430887" cy="805041"/>
          </a:xfrm>
          <a:prstGeom prst="rect">
            <a:avLst/>
          </a:prstGeom>
          <a:noFill/>
        </p:spPr>
        <p:txBody>
          <a:bodyPr vert="eaVert" wrap="square" rtlCol="0">
            <a:spAutoFit/>
          </a:bodyPr>
          <a:lstStyle/>
          <a:p>
            <a:r>
              <a:rPr lang="en-US" altLang="ja-JP" sz="1600" dirty="0" smtClean="0"/>
              <a:t>《</a:t>
            </a:r>
            <a:r>
              <a:rPr lang="ja-JP" altLang="en-US" sz="1600" dirty="0" smtClean="0"/>
              <a:t>　府　</a:t>
            </a:r>
            <a:r>
              <a:rPr lang="en-US" altLang="ja-JP" sz="1600" dirty="0" smtClean="0"/>
              <a:t>》</a:t>
            </a:r>
            <a:endParaRPr kumimoji="1" lang="ja-JP" altLang="en-US" sz="1600" dirty="0"/>
          </a:p>
        </p:txBody>
      </p:sp>
      <p:cxnSp>
        <p:nvCxnSpPr>
          <p:cNvPr id="51" name="直線矢印コネクタ 50"/>
          <p:cNvCxnSpPr/>
          <p:nvPr/>
        </p:nvCxnSpPr>
        <p:spPr>
          <a:xfrm>
            <a:off x="4905785" y="4502796"/>
            <a:ext cx="1682439" cy="0"/>
          </a:xfrm>
          <a:prstGeom prst="straightConnector1">
            <a:avLst/>
          </a:prstGeom>
          <a:ln w="31750">
            <a:headEnd type="none"/>
            <a:tailEnd type="arrow"/>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３．（５９，６０）</a:t>
            </a:r>
            <a:endParaRPr lang="en-US" altLang="ja-JP" sz="1600" u="sng" dirty="0" smtClean="0"/>
          </a:p>
        </p:txBody>
      </p:sp>
      <p:sp>
        <p:nvSpPr>
          <p:cNvPr id="21" name="正方形/長方形 20"/>
          <p:cNvSpPr/>
          <p:nvPr/>
        </p:nvSpPr>
        <p:spPr>
          <a:xfrm>
            <a:off x="3131840" y="4575948"/>
            <a:ext cx="826957"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r>
              <a:rPr kumimoji="1" lang="ja-JP" altLang="en-US" sz="1200" dirty="0" smtClean="0">
                <a:solidFill>
                  <a:schemeClr val="tx1"/>
                </a:solidFill>
              </a:rPr>
              <a:t>▲</a:t>
            </a:r>
            <a:r>
              <a:rPr kumimoji="1" lang="en-US" altLang="ja-JP" sz="1200" dirty="0" smtClean="0">
                <a:solidFill>
                  <a:schemeClr val="tx1"/>
                </a:solidFill>
              </a:rPr>
              <a:t>10</a:t>
            </a:r>
            <a:r>
              <a:rPr kumimoji="1" lang="ja-JP" altLang="en-US" sz="1200" dirty="0" smtClean="0">
                <a:solidFill>
                  <a:schemeClr val="tx1"/>
                </a:solidFill>
              </a:rPr>
              <a:t>年４月</a:t>
            </a:r>
            <a:endParaRPr kumimoji="1" lang="en-US" altLang="ja-JP" sz="1200" dirty="0" smtClean="0">
              <a:solidFill>
                <a:schemeClr val="tx1"/>
              </a:solidFill>
            </a:endParaRPr>
          </a:p>
          <a:p>
            <a:pPr marL="182563"/>
            <a:r>
              <a:rPr kumimoji="1" lang="ja-JP" altLang="en-US" sz="1200" dirty="0" smtClean="0">
                <a:solidFill>
                  <a:schemeClr val="tx1"/>
                </a:solidFill>
              </a:rPr>
              <a:t>阪神都市圏５団体による「都市圏高速道路等の一体的運営構想」提案</a:t>
            </a:r>
            <a:endParaRPr kumimoji="1" lang="en-US" altLang="ja-JP" sz="1200" dirty="0" smtClean="0">
              <a:solidFill>
                <a:schemeClr val="tx1"/>
              </a:solidFill>
            </a:endParaRPr>
          </a:p>
        </p:txBody>
      </p:sp>
    </p:spTree>
    <p:extLst>
      <p:ext uri="{BB962C8B-B14F-4D97-AF65-F5344CB8AC3E}">
        <p14:creationId xmlns:p14="http://schemas.microsoft.com/office/powerpoint/2010/main" val="40290272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83</a:t>
            </a:fld>
            <a:endParaRPr kumimoji="1" lang="ja-JP" altLang="en-US" dirty="0"/>
          </a:p>
        </p:txBody>
      </p:sp>
      <p:sp>
        <p:nvSpPr>
          <p:cNvPr id="47" name="テキスト ボックス 46"/>
          <p:cNvSpPr txBox="1"/>
          <p:nvPr/>
        </p:nvSpPr>
        <p:spPr>
          <a:xfrm>
            <a:off x="124702" y="183981"/>
            <a:ext cx="7704856" cy="338554"/>
          </a:xfrm>
          <a:prstGeom prst="rect">
            <a:avLst/>
          </a:prstGeom>
          <a:noFill/>
        </p:spPr>
        <p:txBody>
          <a:bodyPr wrap="square" rtlCol="0">
            <a:spAutoFit/>
          </a:bodyPr>
          <a:lstStyle/>
          <a:p>
            <a:r>
              <a:rPr lang="en-US" altLang="ja-JP" sz="1600" dirty="0" smtClean="0"/>
              <a:t>【</a:t>
            </a:r>
            <a:r>
              <a:rPr lang="ja-JP" altLang="en-US" sz="1600" dirty="0" smtClean="0"/>
              <a:t>参考その１</a:t>
            </a:r>
            <a:r>
              <a:rPr lang="en-US" altLang="ja-JP" sz="1600" dirty="0" smtClean="0"/>
              <a:t>】</a:t>
            </a:r>
            <a:r>
              <a:rPr lang="ja-JP" altLang="en-US" sz="1600" dirty="0" smtClean="0"/>
              <a:t>　高速道路のミッシングリンクの現状</a:t>
            </a:r>
            <a:endParaRPr lang="en-US" altLang="ja-JP" sz="1600" dirty="0" smtClean="0"/>
          </a:p>
        </p:txBody>
      </p:sp>
      <p:sp>
        <p:nvSpPr>
          <p:cNvPr id="69" name="テキスト ボックス 68"/>
          <p:cNvSpPr txBox="1"/>
          <p:nvPr/>
        </p:nvSpPr>
        <p:spPr>
          <a:xfrm>
            <a:off x="221890" y="513010"/>
            <a:ext cx="8670589" cy="954107"/>
          </a:xfrm>
          <a:prstGeom prst="rect">
            <a:avLst/>
          </a:prstGeom>
          <a:noFill/>
        </p:spPr>
        <p:txBody>
          <a:bodyPr wrap="square" rtlCol="0">
            <a:spAutoFit/>
          </a:bodyPr>
          <a:lstStyle/>
          <a:p>
            <a:r>
              <a:rPr lang="ja-JP" altLang="en-US" sz="1400" dirty="0" smtClean="0"/>
              <a:t>　東京圏では、ほぼ全ての環状道路が、開通済みまたは建設中（数年先には開通予定）。名古屋圏でも、東海環状自動車道、名古屋環状２号線など、開通済みまたは建設中で、ミッシングリンクは近年のうちに解消。</a:t>
            </a:r>
            <a:endParaRPr lang="en-US" altLang="ja-JP" sz="1400" dirty="0" smtClean="0"/>
          </a:p>
          <a:p>
            <a:r>
              <a:rPr lang="ja-JP" altLang="en-US" sz="1400" dirty="0" smtClean="0"/>
              <a:t>　一方、大阪圏は、新名神高速道路の未整備区間が着工するに至ったものの、都心部の環状道路ネットワークで重要な位置を占める淀川左岸線延伸部は、未整備（未だ計画段階）のまま。ミッシングリンクになっている。</a:t>
            </a:r>
            <a:endParaRPr lang="en-US" altLang="ja-JP" sz="1400" dirty="0" smtClean="0"/>
          </a:p>
        </p:txBody>
      </p:sp>
      <p:sp>
        <p:nvSpPr>
          <p:cNvPr id="75" name="テキスト ボックス 74"/>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３．（５９，６０）</a:t>
            </a:r>
            <a:endParaRPr lang="en-US" altLang="ja-JP" sz="1600" u="sng" dirty="0" smtClean="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415643"/>
            <a:ext cx="7462837"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330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8880" y="712656"/>
            <a:ext cx="7704856" cy="338554"/>
          </a:xfrm>
          <a:prstGeom prst="rect">
            <a:avLst/>
          </a:prstGeom>
          <a:noFill/>
        </p:spPr>
        <p:txBody>
          <a:bodyPr wrap="square" rtlCol="0">
            <a:spAutoFit/>
          </a:bodyPr>
          <a:lstStyle/>
          <a:p>
            <a:r>
              <a:rPr lang="ja-JP" altLang="en-US" sz="1600" dirty="0" smtClean="0"/>
              <a:t>■</a:t>
            </a:r>
            <a:r>
              <a:rPr lang="en-US" altLang="ja-JP" sz="1600" dirty="0" smtClean="0"/>
              <a:t>Outcome</a:t>
            </a:r>
            <a:r>
              <a:rPr lang="ja-JP" altLang="en-US" sz="1600" dirty="0" smtClean="0"/>
              <a:t>の整理</a:t>
            </a:r>
            <a:endParaRPr kumimoji="1" lang="ja-JP" altLang="en-US" sz="1600" dirty="0"/>
          </a:p>
        </p:txBody>
      </p:sp>
      <p:sp>
        <p:nvSpPr>
          <p:cNvPr id="3" name="テキスト ボックス 2"/>
          <p:cNvSpPr txBox="1"/>
          <p:nvPr/>
        </p:nvSpPr>
        <p:spPr>
          <a:xfrm>
            <a:off x="251520" y="1057960"/>
            <a:ext cx="1944216" cy="369332"/>
          </a:xfrm>
          <a:prstGeom prst="rect">
            <a:avLst/>
          </a:prstGeom>
          <a:noFill/>
        </p:spPr>
        <p:txBody>
          <a:bodyPr wrap="square" rtlCol="0">
            <a:spAutoFit/>
          </a:bodyPr>
          <a:lstStyle/>
          <a:p>
            <a:pPr algn="ctr"/>
            <a:r>
              <a:rPr kumimoji="1" lang="ja-JP" altLang="en-US" u="sng" dirty="0" smtClean="0"/>
              <a:t>改革の対象項目</a:t>
            </a:r>
            <a:endParaRPr kumimoji="1" lang="ja-JP" altLang="en-US" u="sng" dirty="0"/>
          </a:p>
        </p:txBody>
      </p:sp>
      <p:sp>
        <p:nvSpPr>
          <p:cNvPr id="4" name="テキスト ボックス 3"/>
          <p:cNvSpPr txBox="1"/>
          <p:nvPr/>
        </p:nvSpPr>
        <p:spPr>
          <a:xfrm>
            <a:off x="2537756" y="1060788"/>
            <a:ext cx="1944216" cy="369332"/>
          </a:xfrm>
          <a:prstGeom prst="rect">
            <a:avLst/>
          </a:prstGeom>
          <a:noFill/>
        </p:spPr>
        <p:txBody>
          <a:bodyPr wrap="square" rtlCol="0">
            <a:spAutoFit/>
          </a:bodyPr>
          <a:lstStyle/>
          <a:p>
            <a:pPr algn="ctr"/>
            <a:r>
              <a:rPr kumimoji="1" lang="en-US" altLang="ja-JP" u="sng" dirty="0" smtClean="0"/>
              <a:t>Before</a:t>
            </a:r>
            <a:endParaRPr kumimoji="1" lang="ja-JP" altLang="en-US" u="sng" dirty="0"/>
          </a:p>
        </p:txBody>
      </p:sp>
      <p:sp>
        <p:nvSpPr>
          <p:cNvPr id="5" name="テキスト ボックス 4"/>
          <p:cNvSpPr txBox="1"/>
          <p:nvPr/>
        </p:nvSpPr>
        <p:spPr>
          <a:xfrm>
            <a:off x="6012160" y="1057960"/>
            <a:ext cx="1944216" cy="369332"/>
          </a:xfrm>
          <a:prstGeom prst="rect">
            <a:avLst/>
          </a:prstGeom>
          <a:noFill/>
        </p:spPr>
        <p:txBody>
          <a:bodyPr wrap="square" rtlCol="0">
            <a:spAutoFit/>
          </a:bodyPr>
          <a:lstStyle/>
          <a:p>
            <a:pPr algn="ctr"/>
            <a:r>
              <a:rPr kumimoji="1" lang="en-US" altLang="ja-JP" u="sng" dirty="0" smtClean="0"/>
              <a:t>After</a:t>
            </a:r>
            <a:endParaRPr kumimoji="1" lang="ja-JP" altLang="en-US" u="sng" dirty="0"/>
          </a:p>
        </p:txBody>
      </p:sp>
      <p:sp>
        <p:nvSpPr>
          <p:cNvPr id="9" name="二等辺三角形 8"/>
          <p:cNvSpPr/>
          <p:nvPr/>
        </p:nvSpPr>
        <p:spPr>
          <a:xfrm rot="5400000">
            <a:off x="4124293" y="2299688"/>
            <a:ext cx="1810973" cy="2924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78880" y="1519533"/>
            <a:ext cx="2016224" cy="584775"/>
          </a:xfrm>
          <a:prstGeom prst="rect">
            <a:avLst/>
          </a:prstGeom>
          <a:noFill/>
          <a:ln>
            <a:solidFill>
              <a:schemeClr val="bg1">
                <a:lumMod val="85000"/>
              </a:schemeClr>
            </a:solidFill>
          </a:ln>
        </p:spPr>
        <p:txBody>
          <a:bodyPr wrap="square" rtlCol="0">
            <a:noAutofit/>
          </a:bodyPr>
          <a:lstStyle/>
          <a:p>
            <a:pPr marL="92075" indent="-92075"/>
            <a:r>
              <a:rPr lang="ja-JP" altLang="en-US" sz="1600" dirty="0"/>
              <a:t>・</a:t>
            </a:r>
            <a:r>
              <a:rPr lang="ja-JP" altLang="en-US" sz="1600" dirty="0" smtClean="0"/>
              <a:t>戦略的な鉄道網</a:t>
            </a:r>
            <a:r>
              <a:rPr lang="en-US" altLang="ja-JP" sz="1600" dirty="0" smtClean="0"/>
              <a:t/>
            </a:r>
            <a:br>
              <a:rPr lang="en-US" altLang="ja-JP" sz="1600" dirty="0" smtClean="0"/>
            </a:br>
            <a:r>
              <a:rPr lang="ja-JP" altLang="en-US" sz="1600" dirty="0" smtClean="0"/>
              <a:t>整備</a:t>
            </a:r>
            <a:endParaRPr kumimoji="1" lang="en-US" altLang="ja-JP" sz="1600" dirty="0" smtClean="0"/>
          </a:p>
        </p:txBody>
      </p:sp>
      <p:sp>
        <p:nvSpPr>
          <p:cNvPr id="14" name="テキスト ボックス 13"/>
          <p:cNvSpPr txBox="1"/>
          <p:nvPr/>
        </p:nvSpPr>
        <p:spPr>
          <a:xfrm>
            <a:off x="2375124" y="1519533"/>
            <a:ext cx="2376264" cy="1323439"/>
          </a:xfrm>
          <a:prstGeom prst="rect">
            <a:avLst/>
          </a:prstGeom>
          <a:noFill/>
          <a:ln>
            <a:solidFill>
              <a:schemeClr val="bg1">
                <a:lumMod val="85000"/>
              </a:schemeClr>
            </a:solidFill>
          </a:ln>
        </p:spPr>
        <p:txBody>
          <a:bodyPr wrap="square" rtlCol="0">
            <a:noAutofit/>
          </a:bodyPr>
          <a:lstStyle/>
          <a:p>
            <a:r>
              <a:rPr lang="ja-JP" altLang="en-US" sz="1600" dirty="0" smtClean="0"/>
              <a:t>・戦略の不存在</a:t>
            </a:r>
            <a:endParaRPr lang="en-US" altLang="ja-JP" sz="1600" dirty="0" smtClean="0"/>
          </a:p>
          <a:p>
            <a:pPr marL="266700" indent="-266700"/>
            <a:r>
              <a:rPr lang="ja-JP" altLang="en-US" sz="1600" dirty="0"/>
              <a:t>　</a:t>
            </a:r>
            <a:r>
              <a:rPr lang="ja-JP" altLang="en-US" sz="1600" dirty="0" smtClean="0"/>
              <a:t>（国土軸アクセス、関空アクセスなどの課題）</a:t>
            </a:r>
            <a:endParaRPr lang="en-US" altLang="ja-JP" sz="1600" dirty="0"/>
          </a:p>
          <a:p>
            <a:pPr marL="88900" indent="-88900">
              <a:spcBef>
                <a:spcPts val="600"/>
              </a:spcBef>
            </a:pPr>
            <a:r>
              <a:rPr lang="ja-JP" altLang="en-US" sz="1600" dirty="0" smtClean="0"/>
              <a:t>・鉄道網整備に必要な財源不足</a:t>
            </a:r>
            <a:endParaRPr lang="en-US" altLang="ja-JP" sz="1600" dirty="0" smtClean="0"/>
          </a:p>
        </p:txBody>
      </p:sp>
      <p:sp>
        <p:nvSpPr>
          <p:cNvPr id="15" name="テキスト ボックス 14"/>
          <p:cNvSpPr txBox="1"/>
          <p:nvPr/>
        </p:nvSpPr>
        <p:spPr>
          <a:xfrm>
            <a:off x="5319452" y="1535508"/>
            <a:ext cx="3744416" cy="3189635"/>
          </a:xfrm>
          <a:prstGeom prst="rect">
            <a:avLst/>
          </a:prstGeom>
          <a:noFill/>
          <a:ln>
            <a:solidFill>
              <a:schemeClr val="bg1">
                <a:lumMod val="85000"/>
              </a:schemeClr>
            </a:solidFill>
          </a:ln>
        </p:spPr>
        <p:txBody>
          <a:bodyPr wrap="square" rtlCol="0">
            <a:noAutofit/>
          </a:bodyPr>
          <a:lstStyle/>
          <a:p>
            <a:pPr marL="88900" indent="-88900"/>
            <a:r>
              <a:rPr lang="ja-JP" altLang="en-US" sz="1600" dirty="0" smtClean="0"/>
              <a:t>・公共交通戦略を策定、戦略４路線を位置づけ</a:t>
            </a:r>
            <a:endParaRPr lang="en-US" altLang="ja-JP" sz="1600" dirty="0" smtClean="0"/>
          </a:p>
          <a:p>
            <a:pPr marL="88900" indent="-88900"/>
            <a:r>
              <a:rPr lang="ja-JP" altLang="en-US" sz="1600" dirty="0"/>
              <a:t>　</a:t>
            </a:r>
            <a:r>
              <a:rPr lang="ja-JP" altLang="en-US" sz="1600" dirty="0" smtClean="0"/>
              <a:t>　</a:t>
            </a:r>
            <a:r>
              <a:rPr lang="en-US" altLang="ja-JP" sz="1600" dirty="0" smtClean="0"/>
              <a:t>※</a:t>
            </a:r>
            <a:r>
              <a:rPr lang="ja-JP" altLang="en-US" sz="1600" dirty="0" smtClean="0"/>
              <a:t>戦略４路線</a:t>
            </a:r>
            <a:endParaRPr lang="en-US" altLang="ja-JP" sz="1600" dirty="0" smtClean="0"/>
          </a:p>
          <a:p>
            <a:pPr marL="88900" indent="-88900"/>
            <a:r>
              <a:rPr lang="ja-JP" altLang="en-US" sz="1600" dirty="0"/>
              <a:t>　</a:t>
            </a:r>
            <a:r>
              <a:rPr lang="ja-JP" altLang="en-US" sz="1600" dirty="0" smtClean="0"/>
              <a:t>　　　　</a:t>
            </a:r>
            <a:r>
              <a:rPr lang="en-US" altLang="ja-JP" sz="1600" dirty="0" smtClean="0"/>
              <a:t>-</a:t>
            </a:r>
            <a:r>
              <a:rPr lang="ja-JP" altLang="en-US" sz="1600" dirty="0" smtClean="0"/>
              <a:t>北大阪急行延伸</a:t>
            </a:r>
            <a:endParaRPr lang="en-US" altLang="ja-JP" sz="1600" dirty="0" smtClean="0"/>
          </a:p>
          <a:p>
            <a:pPr marL="88900" indent="-88900"/>
            <a:r>
              <a:rPr lang="ja-JP" altLang="en-US" sz="1600" dirty="0"/>
              <a:t>　</a:t>
            </a:r>
            <a:r>
              <a:rPr lang="ja-JP" altLang="en-US" sz="1600" dirty="0" smtClean="0"/>
              <a:t>　　　　</a:t>
            </a:r>
            <a:r>
              <a:rPr lang="en-US" altLang="ja-JP" sz="1600" dirty="0" smtClean="0"/>
              <a:t>-</a:t>
            </a:r>
            <a:r>
              <a:rPr lang="ja-JP" altLang="en-US" sz="1600" dirty="0" smtClean="0"/>
              <a:t>大阪モノレール延伸</a:t>
            </a:r>
            <a:endParaRPr lang="en-US" altLang="ja-JP" sz="1600" dirty="0" smtClean="0"/>
          </a:p>
          <a:p>
            <a:pPr marL="88900" indent="-88900"/>
            <a:r>
              <a:rPr lang="ja-JP" altLang="en-US" sz="1600" dirty="0"/>
              <a:t>　</a:t>
            </a:r>
            <a:r>
              <a:rPr lang="ja-JP" altLang="en-US" sz="1600" dirty="0" smtClean="0"/>
              <a:t>　　　　</a:t>
            </a:r>
            <a:r>
              <a:rPr lang="en-US" altLang="ja-JP" sz="1600" dirty="0" smtClean="0"/>
              <a:t>-</a:t>
            </a:r>
            <a:r>
              <a:rPr lang="ja-JP" altLang="en-US" sz="1600" dirty="0" smtClean="0"/>
              <a:t>なにわ筋線</a:t>
            </a:r>
            <a:endParaRPr lang="en-US" altLang="ja-JP" sz="1600" dirty="0" smtClean="0"/>
          </a:p>
          <a:p>
            <a:pPr marL="88900" indent="-88900"/>
            <a:r>
              <a:rPr lang="ja-JP" altLang="en-US" sz="1600" dirty="0"/>
              <a:t>　</a:t>
            </a:r>
            <a:r>
              <a:rPr lang="ja-JP" altLang="en-US" sz="1600" dirty="0" smtClean="0"/>
              <a:t>　　　　</a:t>
            </a:r>
            <a:r>
              <a:rPr lang="en-US" altLang="ja-JP" sz="1600" dirty="0" smtClean="0"/>
              <a:t>-</a:t>
            </a:r>
            <a:r>
              <a:rPr lang="ja-JP" altLang="en-US" sz="1600" dirty="0" smtClean="0"/>
              <a:t>西梅田十三新大阪連絡線</a:t>
            </a:r>
            <a:endParaRPr lang="en-US" altLang="ja-JP" sz="1600" dirty="0" smtClean="0"/>
          </a:p>
          <a:p>
            <a:pPr marL="88900" indent="-88900">
              <a:spcBef>
                <a:spcPts val="600"/>
              </a:spcBef>
            </a:pPr>
            <a:r>
              <a:rPr kumimoji="1" lang="ja-JP" altLang="en-US" sz="1600" dirty="0" smtClean="0"/>
              <a:t>・大阪府都市開発（株）の株式売却</a:t>
            </a:r>
            <a:r>
              <a:rPr lang="ja-JP" altLang="en-US" sz="1600" dirty="0"/>
              <a:t>。売却益を公共施設整備を目的とする基金に</a:t>
            </a:r>
            <a:r>
              <a:rPr lang="ja-JP" altLang="en-US" sz="1600" dirty="0" smtClean="0"/>
              <a:t>積立て。（</a:t>
            </a:r>
            <a:r>
              <a:rPr kumimoji="1" lang="ja-JP" altLang="en-US" sz="1600" dirty="0" smtClean="0"/>
              <a:t>戦略４路線の整備検討の具体化に道筋）</a:t>
            </a:r>
            <a:endParaRPr kumimoji="1" lang="en-US" altLang="ja-JP" sz="1600" dirty="0" smtClean="0"/>
          </a:p>
        </p:txBody>
      </p:sp>
      <p:sp>
        <p:nvSpPr>
          <p:cNvPr id="16" name="テキスト ボックス 1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84</a:t>
            </a:fld>
            <a:endParaRPr kumimoji="1" lang="ja-JP" altLang="en-US" dirty="0"/>
          </a:p>
        </p:txBody>
      </p:sp>
      <p:sp>
        <p:nvSpPr>
          <p:cNvPr id="19" name="テキスト ボックス 18"/>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３．（６１）</a:t>
            </a:r>
            <a:endParaRPr lang="en-US" altLang="ja-JP" sz="1600" u="sng" dirty="0" smtClean="0"/>
          </a:p>
        </p:txBody>
      </p:sp>
      <p:sp>
        <p:nvSpPr>
          <p:cNvPr id="20" name="テキスト ボックス 19"/>
          <p:cNvSpPr txBox="1"/>
          <p:nvPr/>
        </p:nvSpPr>
        <p:spPr>
          <a:xfrm>
            <a:off x="178880" y="370471"/>
            <a:ext cx="7704856" cy="338554"/>
          </a:xfrm>
          <a:prstGeom prst="rect">
            <a:avLst/>
          </a:prstGeom>
          <a:noFill/>
        </p:spPr>
        <p:txBody>
          <a:bodyPr wrap="square" rtlCol="0">
            <a:spAutoFit/>
          </a:bodyPr>
          <a:lstStyle/>
          <a:p>
            <a:r>
              <a:rPr lang="ja-JP" altLang="en-US" sz="1600" dirty="0" smtClean="0"/>
              <a:t>②鉄道</a:t>
            </a:r>
            <a:endParaRPr kumimoji="1" lang="ja-JP" altLang="en-US" sz="1600" dirty="0"/>
          </a:p>
        </p:txBody>
      </p:sp>
    </p:spTree>
    <p:extLst>
      <p:ext uri="{BB962C8B-B14F-4D97-AF65-F5344CB8AC3E}">
        <p14:creationId xmlns:p14="http://schemas.microsoft.com/office/powerpoint/2010/main" val="32541916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8880" y="712656"/>
            <a:ext cx="7704856" cy="338554"/>
          </a:xfrm>
          <a:prstGeom prst="rect">
            <a:avLst/>
          </a:prstGeom>
          <a:noFill/>
        </p:spPr>
        <p:txBody>
          <a:bodyPr wrap="square" rtlCol="0">
            <a:spAutoFit/>
          </a:bodyPr>
          <a:lstStyle/>
          <a:p>
            <a:r>
              <a:rPr lang="ja-JP" altLang="en-US" sz="1600" dirty="0" smtClean="0"/>
              <a:t>■改革の取組み：ストックの組換えの実現</a:t>
            </a:r>
            <a:endParaRPr kumimoji="1" lang="ja-JP" altLang="en-US" sz="1600" dirty="0"/>
          </a:p>
        </p:txBody>
      </p:sp>
      <p:sp>
        <p:nvSpPr>
          <p:cNvPr id="16" name="テキスト ボックス 1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85</a:t>
            </a:fld>
            <a:endParaRPr kumimoji="1" lang="ja-JP" altLang="en-US" dirty="0"/>
          </a:p>
        </p:txBody>
      </p:sp>
      <p:sp>
        <p:nvSpPr>
          <p:cNvPr id="20" name="テキスト ボックス 19"/>
          <p:cNvSpPr txBox="1"/>
          <p:nvPr/>
        </p:nvSpPr>
        <p:spPr>
          <a:xfrm>
            <a:off x="178880" y="370471"/>
            <a:ext cx="7704856" cy="338554"/>
          </a:xfrm>
          <a:prstGeom prst="rect">
            <a:avLst/>
          </a:prstGeom>
          <a:noFill/>
        </p:spPr>
        <p:txBody>
          <a:bodyPr wrap="square" rtlCol="0">
            <a:spAutoFit/>
          </a:bodyPr>
          <a:lstStyle/>
          <a:p>
            <a:r>
              <a:rPr lang="ja-JP" altLang="en-US" sz="1600" dirty="0" smtClean="0"/>
              <a:t>②鉄道</a:t>
            </a:r>
            <a:endParaRPr kumimoji="1" lang="ja-JP" altLang="en-US" sz="1600" dirty="0"/>
          </a:p>
        </p:txBody>
      </p:sp>
      <p:sp>
        <p:nvSpPr>
          <p:cNvPr id="22" name="テキスト ボックス 21"/>
          <p:cNvSpPr txBox="1"/>
          <p:nvPr/>
        </p:nvSpPr>
        <p:spPr>
          <a:xfrm>
            <a:off x="318351" y="1054242"/>
            <a:ext cx="8604687" cy="1077218"/>
          </a:xfrm>
          <a:prstGeom prst="rect">
            <a:avLst/>
          </a:prstGeom>
          <a:noFill/>
        </p:spPr>
        <p:txBody>
          <a:bodyPr wrap="square" rtlCol="0">
            <a:spAutoFit/>
          </a:bodyPr>
          <a:lstStyle/>
          <a:p>
            <a:pPr marL="88900" indent="3175"/>
            <a:r>
              <a:rPr lang="ja-JP" altLang="en-US" sz="1600" dirty="0"/>
              <a:t>　</a:t>
            </a:r>
            <a:r>
              <a:rPr lang="ja-JP" altLang="en-US" sz="1600" dirty="0" smtClean="0"/>
              <a:t>鉄道については、関空のアクセス強化が課題であるが、整備には莫大な費用が必要。そのためその財源を捻出するための手法として、「ストック（資産）の組換え」を実施。第三セクターの大阪府都市開発（株）の株式を売却し、その売却益を、戦略４路線などの公共施設の整備を目的とする基金に積み立て、戦略４路線整備具体化に向けた検討に道筋をつけた。</a:t>
            </a:r>
            <a:endParaRPr kumimoji="1" lang="ja-JP" altLang="en-US" sz="1600" dirty="0"/>
          </a:p>
        </p:txBody>
      </p:sp>
      <p:sp>
        <p:nvSpPr>
          <p:cNvPr id="26" name="正方形/長方形 25"/>
          <p:cNvSpPr/>
          <p:nvPr/>
        </p:nvSpPr>
        <p:spPr>
          <a:xfrm>
            <a:off x="1134414" y="3429000"/>
            <a:ext cx="656316" cy="26642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04</a:t>
            </a:r>
            <a:r>
              <a:rPr kumimoji="1" lang="ja-JP" altLang="en-US" sz="1200" dirty="0" smtClean="0">
                <a:solidFill>
                  <a:schemeClr val="tx1"/>
                </a:solidFill>
              </a:rPr>
              <a:t>年</a:t>
            </a:r>
            <a:r>
              <a:rPr kumimoji="1" lang="en-US" altLang="ja-JP" sz="1200" dirty="0" smtClean="0">
                <a:solidFill>
                  <a:schemeClr val="tx1"/>
                </a:solidFill>
              </a:rPr>
              <a:t>10</a:t>
            </a:r>
            <a:r>
              <a:rPr kumimoji="1" lang="ja-JP" altLang="en-US" sz="1200" dirty="0" smtClean="0">
                <a:solidFill>
                  <a:schemeClr val="tx1"/>
                </a:solidFill>
              </a:rPr>
              <a:t>月</a:t>
            </a:r>
            <a:endParaRPr kumimoji="1" lang="en-US" altLang="ja-JP" sz="1200" dirty="0" smtClean="0">
              <a:solidFill>
                <a:schemeClr val="tx1"/>
              </a:solidFill>
            </a:endParaRPr>
          </a:p>
          <a:p>
            <a:pPr marL="182563"/>
            <a:r>
              <a:rPr kumimoji="1" lang="ja-JP" altLang="en-US" sz="1200" dirty="0" smtClean="0">
                <a:solidFill>
                  <a:schemeClr val="tx1"/>
                </a:solidFill>
              </a:rPr>
              <a:t>近畿地方交通審議会答申「近畿圏における望ましい交通のあり方」</a:t>
            </a:r>
            <a:endParaRPr kumimoji="1" lang="en-US" altLang="ja-JP" sz="1200" dirty="0" smtClean="0">
              <a:solidFill>
                <a:schemeClr val="tx1"/>
              </a:solidFill>
            </a:endParaRPr>
          </a:p>
        </p:txBody>
      </p:sp>
      <p:sp>
        <p:nvSpPr>
          <p:cNvPr id="27" name="正方形/長方形 26"/>
          <p:cNvSpPr/>
          <p:nvPr/>
        </p:nvSpPr>
        <p:spPr>
          <a:xfrm>
            <a:off x="5580113" y="3429000"/>
            <a:ext cx="504056" cy="26642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14</a:t>
            </a:r>
            <a:r>
              <a:rPr kumimoji="1" lang="ja-JP" altLang="en-US" sz="1200" dirty="0" smtClean="0">
                <a:solidFill>
                  <a:schemeClr val="tx1"/>
                </a:solidFill>
              </a:rPr>
              <a:t>年１月</a:t>
            </a:r>
            <a:endParaRPr kumimoji="1" lang="en-US" altLang="ja-JP" sz="1200" dirty="0" smtClean="0">
              <a:solidFill>
                <a:schemeClr val="tx1"/>
              </a:solidFill>
            </a:endParaRPr>
          </a:p>
          <a:p>
            <a:pPr marL="182563"/>
            <a:r>
              <a:rPr kumimoji="1" lang="ja-JP" altLang="en-US" sz="1200" dirty="0" smtClean="0">
                <a:solidFill>
                  <a:schemeClr val="tx1"/>
                </a:solidFill>
              </a:rPr>
              <a:t>公共交通戦略策定</a:t>
            </a:r>
            <a:endParaRPr kumimoji="1" lang="en-US" altLang="ja-JP" sz="1200" dirty="0" smtClean="0">
              <a:solidFill>
                <a:schemeClr val="tx1"/>
              </a:solidFill>
            </a:endParaRPr>
          </a:p>
        </p:txBody>
      </p:sp>
      <p:sp>
        <p:nvSpPr>
          <p:cNvPr id="28" name="正方形/長方形 27"/>
          <p:cNvSpPr/>
          <p:nvPr/>
        </p:nvSpPr>
        <p:spPr>
          <a:xfrm>
            <a:off x="6156177" y="3429000"/>
            <a:ext cx="648072" cy="26642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14</a:t>
            </a:r>
            <a:r>
              <a:rPr kumimoji="1" lang="ja-JP" altLang="en-US" sz="1200" dirty="0" smtClean="0">
                <a:solidFill>
                  <a:schemeClr val="tx1"/>
                </a:solidFill>
              </a:rPr>
              <a:t>年３月</a:t>
            </a:r>
            <a:endParaRPr kumimoji="1" lang="en-US" altLang="ja-JP" sz="1200" dirty="0" smtClean="0">
              <a:solidFill>
                <a:schemeClr val="tx1"/>
              </a:solidFill>
            </a:endParaRPr>
          </a:p>
          <a:p>
            <a:pPr marL="182563"/>
            <a:r>
              <a:rPr kumimoji="1" lang="ja-JP" altLang="en-US" sz="1200" dirty="0" smtClean="0">
                <a:solidFill>
                  <a:schemeClr val="tx1"/>
                </a:solidFill>
              </a:rPr>
              <a:t>北大阪急行延伸基本合意（府・箕面市・北急㈱、阪急㈱）</a:t>
            </a:r>
            <a:endParaRPr kumimoji="1" lang="en-US" altLang="ja-JP" sz="1200" dirty="0" smtClean="0">
              <a:solidFill>
                <a:schemeClr val="tx1"/>
              </a:solidFill>
            </a:endParaRPr>
          </a:p>
        </p:txBody>
      </p:sp>
      <p:sp>
        <p:nvSpPr>
          <p:cNvPr id="29" name="正方形/長方形 28"/>
          <p:cNvSpPr/>
          <p:nvPr/>
        </p:nvSpPr>
        <p:spPr>
          <a:xfrm>
            <a:off x="7166339" y="3429000"/>
            <a:ext cx="411742" cy="26642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r>
              <a:rPr kumimoji="1" lang="ja-JP" altLang="en-US" sz="1200" dirty="0" smtClean="0">
                <a:solidFill>
                  <a:schemeClr val="tx1"/>
                </a:solidFill>
              </a:rPr>
              <a:t>▲</a:t>
            </a:r>
            <a:r>
              <a:rPr kumimoji="1" lang="en-US" altLang="ja-JP" sz="1200" dirty="0" smtClean="0">
                <a:solidFill>
                  <a:schemeClr val="tx1"/>
                </a:solidFill>
              </a:rPr>
              <a:t>14</a:t>
            </a:r>
            <a:r>
              <a:rPr kumimoji="1" lang="ja-JP" altLang="en-US" sz="1200" dirty="0" smtClean="0">
                <a:solidFill>
                  <a:schemeClr val="tx1"/>
                </a:solidFill>
              </a:rPr>
              <a:t>年７月</a:t>
            </a:r>
            <a:endParaRPr kumimoji="1" lang="en-US" altLang="ja-JP" sz="1200" dirty="0" smtClean="0">
              <a:solidFill>
                <a:schemeClr val="tx1"/>
              </a:solidFill>
            </a:endParaRPr>
          </a:p>
          <a:p>
            <a:pPr marL="182563"/>
            <a:r>
              <a:rPr kumimoji="1" lang="ja-JP" altLang="en-US" sz="1200" dirty="0" smtClean="0">
                <a:solidFill>
                  <a:schemeClr val="tx1"/>
                </a:solidFill>
              </a:rPr>
              <a:t>大阪府都市開発（ＯＴＫ）株売却</a:t>
            </a:r>
            <a:endParaRPr kumimoji="1" lang="en-US" altLang="ja-JP" sz="1200" dirty="0" smtClean="0">
              <a:solidFill>
                <a:schemeClr val="tx1"/>
              </a:solidFill>
            </a:endParaRPr>
          </a:p>
        </p:txBody>
      </p:sp>
      <p:sp>
        <p:nvSpPr>
          <p:cNvPr id="34" name="テキスト ボックス 33"/>
          <p:cNvSpPr txBox="1"/>
          <p:nvPr/>
        </p:nvSpPr>
        <p:spPr>
          <a:xfrm>
            <a:off x="193032" y="2636912"/>
            <a:ext cx="1002836" cy="338554"/>
          </a:xfrm>
          <a:prstGeom prst="rect">
            <a:avLst/>
          </a:prstGeom>
          <a:noFill/>
        </p:spPr>
        <p:txBody>
          <a:bodyPr wrap="square" rtlCol="0">
            <a:spAutoFit/>
          </a:bodyPr>
          <a:lstStyle/>
          <a:p>
            <a:r>
              <a:rPr lang="ja-JP" altLang="en-US" sz="1600" dirty="0" smtClean="0"/>
              <a:t>■経緯</a:t>
            </a:r>
            <a:endParaRPr lang="en-US" altLang="ja-JP" sz="1600" dirty="0" smtClean="0"/>
          </a:p>
        </p:txBody>
      </p:sp>
      <p:graphicFrame>
        <p:nvGraphicFramePr>
          <p:cNvPr id="35" name="表 34"/>
          <p:cNvGraphicFramePr>
            <a:graphicFrameLocks noGrp="1"/>
          </p:cNvGraphicFramePr>
          <p:nvPr>
            <p:extLst>
              <p:ext uri="{D42A27DB-BD31-4B8C-83A1-F6EECF244321}">
                <p14:modId xmlns:p14="http://schemas.microsoft.com/office/powerpoint/2010/main" val="3194816324"/>
              </p:ext>
            </p:extLst>
          </p:nvPr>
        </p:nvGraphicFramePr>
        <p:xfrm>
          <a:off x="971603" y="3068960"/>
          <a:ext cx="6984771" cy="254614"/>
        </p:xfrm>
        <a:graphic>
          <a:graphicData uri="http://schemas.openxmlformats.org/drawingml/2006/table">
            <a:tbl>
              <a:tblPr firstRow="1" bandRow="1">
                <a:tableStyleId>{7DF18680-E054-41AD-8BC1-D1AEF772440D}</a:tableStyleId>
              </a:tblPr>
              <a:tblGrid>
                <a:gridCol w="936101">
                  <a:extLst>
                    <a:ext uri="{9D8B030D-6E8A-4147-A177-3AD203B41FA5}">
                      <a16:colId xmlns:a16="http://schemas.microsoft.com/office/drawing/2014/main" val="20000"/>
                    </a:ext>
                  </a:extLst>
                </a:gridCol>
                <a:gridCol w="649465">
                  <a:extLst>
                    <a:ext uri="{9D8B030D-6E8A-4147-A177-3AD203B41FA5}">
                      <a16:colId xmlns:a16="http://schemas.microsoft.com/office/drawing/2014/main" val="20001"/>
                    </a:ext>
                  </a:extLst>
                </a:gridCol>
                <a:gridCol w="649465">
                  <a:extLst>
                    <a:ext uri="{9D8B030D-6E8A-4147-A177-3AD203B41FA5}">
                      <a16:colId xmlns:a16="http://schemas.microsoft.com/office/drawing/2014/main" val="20002"/>
                    </a:ext>
                  </a:extLst>
                </a:gridCol>
                <a:gridCol w="649465">
                  <a:extLst>
                    <a:ext uri="{9D8B030D-6E8A-4147-A177-3AD203B41FA5}">
                      <a16:colId xmlns:a16="http://schemas.microsoft.com/office/drawing/2014/main" val="20003"/>
                    </a:ext>
                  </a:extLst>
                </a:gridCol>
                <a:gridCol w="649465">
                  <a:extLst>
                    <a:ext uri="{9D8B030D-6E8A-4147-A177-3AD203B41FA5}">
                      <a16:colId xmlns:a16="http://schemas.microsoft.com/office/drawing/2014/main" val="20004"/>
                    </a:ext>
                  </a:extLst>
                </a:gridCol>
                <a:gridCol w="649465">
                  <a:extLst>
                    <a:ext uri="{9D8B030D-6E8A-4147-A177-3AD203B41FA5}">
                      <a16:colId xmlns:a16="http://schemas.microsoft.com/office/drawing/2014/main" val="20005"/>
                    </a:ext>
                  </a:extLst>
                </a:gridCol>
                <a:gridCol w="649465">
                  <a:extLst>
                    <a:ext uri="{9D8B030D-6E8A-4147-A177-3AD203B41FA5}">
                      <a16:colId xmlns:a16="http://schemas.microsoft.com/office/drawing/2014/main" val="20006"/>
                    </a:ext>
                  </a:extLst>
                </a:gridCol>
                <a:gridCol w="2151880">
                  <a:extLst>
                    <a:ext uri="{9D8B030D-6E8A-4147-A177-3AD203B41FA5}">
                      <a16:colId xmlns:a16="http://schemas.microsoft.com/office/drawing/2014/main" val="20007"/>
                    </a:ext>
                  </a:extLst>
                </a:gridCol>
              </a:tblGrid>
              <a:tr h="254614">
                <a:tc>
                  <a:txBody>
                    <a:bodyPr/>
                    <a:lstStyle/>
                    <a:p>
                      <a:pPr algn="ctr"/>
                      <a:r>
                        <a:rPr kumimoji="1" lang="ja-JP" altLang="en-US" sz="1050" dirty="0" smtClean="0"/>
                        <a:t>～</a:t>
                      </a:r>
                      <a:r>
                        <a:rPr kumimoji="1" lang="en-US" altLang="ja-JP" sz="1050" dirty="0" smtClean="0"/>
                        <a:t>2007</a:t>
                      </a:r>
                      <a:r>
                        <a:rPr kumimoji="1" lang="ja-JP" altLang="en-US" sz="1050" dirty="0" smtClean="0"/>
                        <a:t>年</a:t>
                      </a:r>
                      <a:endParaRPr kumimoji="1" lang="ja-JP" altLang="en-US" sz="1050" dirty="0"/>
                    </a:p>
                  </a:txBody>
                  <a:tcPr/>
                </a:tc>
                <a:tc>
                  <a:txBody>
                    <a:bodyPr/>
                    <a:lstStyle/>
                    <a:p>
                      <a:r>
                        <a:rPr kumimoji="1" lang="en-US" altLang="ja-JP" sz="1050" dirty="0" smtClean="0"/>
                        <a:t>2008</a:t>
                      </a:r>
                      <a:r>
                        <a:rPr kumimoji="1" lang="ja-JP" altLang="en-US" sz="1050" dirty="0" smtClean="0"/>
                        <a:t>年</a:t>
                      </a:r>
                      <a:endParaRPr kumimoji="1" lang="ja-JP" altLang="en-US" sz="1050" dirty="0"/>
                    </a:p>
                  </a:txBody>
                  <a:tcPr/>
                </a:tc>
                <a:tc>
                  <a:txBody>
                    <a:bodyPr/>
                    <a:lstStyle/>
                    <a:p>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tc>
                  <a:txBody>
                    <a:bodyPr/>
                    <a:lstStyle/>
                    <a:p>
                      <a:r>
                        <a:rPr kumimoji="1" lang="en-US" altLang="ja-JP" sz="1050" dirty="0" smtClean="0"/>
                        <a:t>2014</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sp>
        <p:nvSpPr>
          <p:cNvPr id="36" name="テキスト ボックス 35"/>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３．（６１）</a:t>
            </a:r>
            <a:endParaRPr lang="en-US" altLang="ja-JP" sz="1600" u="sng" dirty="0" smtClean="0"/>
          </a:p>
        </p:txBody>
      </p:sp>
    </p:spTree>
    <p:extLst>
      <p:ext uri="{BB962C8B-B14F-4D97-AF65-F5344CB8AC3E}">
        <p14:creationId xmlns:p14="http://schemas.microsoft.com/office/powerpoint/2010/main" val="1278127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12"/>
          <p:cNvSpPr txBox="1">
            <a:spLocks noChangeArrowheads="1"/>
          </p:cNvSpPr>
          <p:nvPr/>
        </p:nvSpPr>
        <p:spPr bwMode="auto">
          <a:xfrm>
            <a:off x="446120" y="1142367"/>
            <a:ext cx="2159566" cy="310341"/>
          </a:xfrm>
          <a:prstGeom prst="rect">
            <a:avLst/>
          </a:prstGeom>
          <a:noFill/>
          <a:ln w="9525">
            <a:noFill/>
            <a:miter lim="800000"/>
            <a:headEnd/>
            <a:tailEnd/>
          </a:ln>
        </p:spPr>
        <p:txBody>
          <a:bodyPr wrap="none">
            <a:spAutoFit/>
          </a:bodyPr>
          <a:lstStyle/>
          <a:p>
            <a:pPr>
              <a:lnSpc>
                <a:spcPts val="1700"/>
              </a:lnSpc>
            </a:pPr>
            <a:r>
              <a:rPr lang="ja-JP" altLang="en-US" sz="1400" u="sng" dirty="0" smtClean="0">
                <a:latin typeface="+mn-ea"/>
                <a:cs typeface="Meiryo UI" panose="020B0604030504040204" pitchFamily="50" charset="-128"/>
              </a:rPr>
              <a:t>大阪</a:t>
            </a:r>
            <a:r>
              <a:rPr lang="ja-JP" altLang="en-US" sz="1400" u="sng" dirty="0">
                <a:latin typeface="+mn-ea"/>
                <a:cs typeface="Meiryo UI" panose="020B0604030504040204" pitchFamily="50" charset="-128"/>
              </a:rPr>
              <a:t>中心部の鉄道</a:t>
            </a:r>
            <a:r>
              <a:rPr lang="ja-JP" altLang="en-US" sz="1400" u="sng" dirty="0" smtClean="0">
                <a:latin typeface="+mn-ea"/>
                <a:cs typeface="Meiryo UI" panose="020B0604030504040204" pitchFamily="50" charset="-128"/>
              </a:rPr>
              <a:t>模式図</a:t>
            </a:r>
            <a:endParaRPr lang="ja-JP" altLang="en-US" sz="1400" u="sng" dirty="0">
              <a:latin typeface="+mn-ea"/>
              <a:cs typeface="Meiryo UI" panose="020B0604030504040204" pitchFamily="50" charset="-128"/>
            </a:endParaRPr>
          </a:p>
        </p:txBody>
      </p:sp>
      <p:sp>
        <p:nvSpPr>
          <p:cNvPr id="29" name="テキスト ボックス 12"/>
          <p:cNvSpPr txBox="1">
            <a:spLocks noChangeArrowheads="1"/>
          </p:cNvSpPr>
          <p:nvPr/>
        </p:nvSpPr>
        <p:spPr bwMode="auto">
          <a:xfrm>
            <a:off x="4048579" y="1169682"/>
            <a:ext cx="4641014" cy="310341"/>
          </a:xfrm>
          <a:prstGeom prst="rect">
            <a:avLst/>
          </a:prstGeom>
          <a:noFill/>
          <a:ln w="9525">
            <a:noFill/>
            <a:miter lim="800000"/>
            <a:headEnd/>
            <a:tailEnd/>
          </a:ln>
        </p:spPr>
        <p:txBody>
          <a:bodyPr wrap="none">
            <a:spAutoFit/>
          </a:bodyPr>
          <a:lstStyle/>
          <a:p>
            <a:pPr>
              <a:lnSpc>
                <a:spcPts val="1700"/>
              </a:lnSpc>
            </a:pPr>
            <a:r>
              <a:rPr lang="ja-JP" altLang="en-US" sz="1400" u="sng" dirty="0" smtClean="0">
                <a:latin typeface="+mn-ea"/>
                <a:cs typeface="Meiryo UI" panose="020B0604030504040204" pitchFamily="50" charset="-128"/>
              </a:rPr>
              <a:t>関西空港、成田空港、羽田</a:t>
            </a:r>
            <a:r>
              <a:rPr lang="ja-JP" altLang="en-US" sz="1400" u="sng" dirty="0">
                <a:latin typeface="+mn-ea"/>
                <a:cs typeface="Meiryo UI" panose="020B0604030504040204" pitchFamily="50" charset="-128"/>
              </a:rPr>
              <a:t>空港</a:t>
            </a:r>
            <a:r>
              <a:rPr lang="ja-JP" altLang="en-US" sz="1400" u="sng" dirty="0" smtClean="0">
                <a:latin typeface="+mn-ea"/>
                <a:cs typeface="Meiryo UI" panose="020B0604030504040204" pitchFamily="50" charset="-128"/>
              </a:rPr>
              <a:t>、中部空港　　アクセス比較</a:t>
            </a:r>
            <a:endParaRPr lang="ja-JP" altLang="en-US" sz="1400" u="sng" dirty="0">
              <a:latin typeface="+mn-ea"/>
              <a:cs typeface="Meiryo UI" panose="020B0604030504040204" pitchFamily="50" charset="-128"/>
            </a:endParaRPr>
          </a:p>
        </p:txBody>
      </p:sp>
      <p:sp>
        <p:nvSpPr>
          <p:cNvPr id="48" name="テキスト ボックス 4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latin typeface="+mn-ea"/>
              </a:rPr>
              <a:pPr algn="r"/>
              <a:t>86</a:t>
            </a:fld>
            <a:endParaRPr kumimoji="1" lang="ja-JP" altLang="en-US" dirty="0">
              <a:latin typeface="+mn-ea"/>
            </a:endParaRPr>
          </a:p>
        </p:txBody>
      </p:sp>
      <p:sp>
        <p:nvSpPr>
          <p:cNvPr id="58" name="テキスト ボックス 57"/>
          <p:cNvSpPr txBox="1"/>
          <p:nvPr/>
        </p:nvSpPr>
        <p:spPr>
          <a:xfrm>
            <a:off x="242268" y="151239"/>
            <a:ext cx="7704856" cy="338554"/>
          </a:xfrm>
          <a:prstGeom prst="rect">
            <a:avLst/>
          </a:prstGeom>
          <a:noFill/>
        </p:spPr>
        <p:txBody>
          <a:bodyPr wrap="square" rtlCol="0">
            <a:spAutoFit/>
          </a:bodyPr>
          <a:lstStyle/>
          <a:p>
            <a:r>
              <a:rPr lang="en-US" altLang="ja-JP" sz="1600" dirty="0" smtClean="0"/>
              <a:t>【</a:t>
            </a:r>
            <a:r>
              <a:rPr lang="ja-JP" altLang="en-US" sz="1600" dirty="0" smtClean="0"/>
              <a:t>参考その２</a:t>
            </a:r>
            <a:r>
              <a:rPr lang="en-US" altLang="ja-JP" sz="1600" dirty="0" smtClean="0"/>
              <a:t>】</a:t>
            </a:r>
            <a:r>
              <a:rPr lang="ja-JP" altLang="en-US" sz="1600" dirty="0" smtClean="0"/>
              <a:t>　鉄道ネットワークの現状</a:t>
            </a:r>
            <a:endParaRPr lang="en-US" altLang="ja-JP" sz="1600" dirty="0" smtClean="0"/>
          </a:p>
        </p:txBody>
      </p:sp>
      <p:sp>
        <p:nvSpPr>
          <p:cNvPr id="45" name="テキスト ボックス 44"/>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３．（６１）</a:t>
            </a:r>
            <a:endParaRPr lang="en-US" altLang="ja-JP" sz="1600" u="sng"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7805" y="1844824"/>
            <a:ext cx="3669319" cy="220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805" y="4432345"/>
            <a:ext cx="3669319" cy="220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4277805" y="1556792"/>
            <a:ext cx="723161" cy="288032"/>
          </a:xfrm>
          <a:prstGeom prst="rect">
            <a:avLst/>
          </a:prstGeom>
          <a:noFill/>
        </p:spPr>
        <p:txBody>
          <a:bodyPr wrap="square" rtlCol="0">
            <a:spAutoFit/>
          </a:bodyPr>
          <a:lstStyle/>
          <a:p>
            <a:r>
              <a:rPr kumimoji="1" lang="en-US" altLang="ja-JP" sz="1200" dirty="0" smtClean="0">
                <a:latin typeface="+mn-ea"/>
                <a:cs typeface="Meiryo UI" panose="020B0604030504040204" pitchFamily="50" charset="-128"/>
              </a:rPr>
              <a:t>【</a:t>
            </a:r>
            <a:r>
              <a:rPr kumimoji="1" lang="ja-JP" altLang="en-US" sz="1200" dirty="0" smtClean="0">
                <a:latin typeface="+mn-ea"/>
                <a:cs typeface="Meiryo UI" panose="020B0604030504040204" pitchFamily="50" charset="-128"/>
              </a:rPr>
              <a:t>距離</a:t>
            </a:r>
            <a:r>
              <a:rPr kumimoji="1" lang="en-US" altLang="ja-JP" sz="1200" dirty="0" smtClean="0">
                <a:latin typeface="+mn-ea"/>
                <a:cs typeface="Meiryo UI" panose="020B0604030504040204" pitchFamily="50" charset="-128"/>
              </a:rPr>
              <a:t>】</a:t>
            </a:r>
            <a:endParaRPr kumimoji="1" lang="ja-JP" altLang="en-US" sz="1200" dirty="0">
              <a:latin typeface="+mn-ea"/>
              <a:cs typeface="Meiryo UI" panose="020B0604030504040204" pitchFamily="50" charset="-128"/>
            </a:endParaRPr>
          </a:p>
        </p:txBody>
      </p:sp>
      <p:sp>
        <p:nvSpPr>
          <p:cNvPr id="47" name="テキスト ボックス 46"/>
          <p:cNvSpPr txBox="1"/>
          <p:nvPr/>
        </p:nvSpPr>
        <p:spPr>
          <a:xfrm>
            <a:off x="4289605" y="4120784"/>
            <a:ext cx="1938579" cy="276999"/>
          </a:xfrm>
          <a:prstGeom prst="rect">
            <a:avLst/>
          </a:prstGeom>
          <a:noFill/>
        </p:spPr>
        <p:txBody>
          <a:bodyPr wrap="square" rtlCol="0">
            <a:spAutoFit/>
          </a:bodyPr>
          <a:lstStyle/>
          <a:p>
            <a:r>
              <a:rPr kumimoji="1" lang="en-US" altLang="ja-JP" sz="1200" dirty="0" smtClean="0">
                <a:latin typeface="+mn-ea"/>
                <a:cs typeface="Meiryo UI" panose="020B0604030504040204" pitchFamily="50" charset="-128"/>
              </a:rPr>
              <a:t>【</a:t>
            </a:r>
            <a:r>
              <a:rPr kumimoji="1" lang="ja-JP" altLang="en-US" sz="1200" dirty="0" smtClean="0">
                <a:latin typeface="+mn-ea"/>
                <a:cs typeface="Meiryo UI" panose="020B0604030504040204" pitchFamily="50" charset="-128"/>
              </a:rPr>
              <a:t>都心からの所要時間</a:t>
            </a:r>
            <a:r>
              <a:rPr kumimoji="1" lang="en-US" altLang="ja-JP" sz="1200" dirty="0" smtClean="0">
                <a:latin typeface="+mn-ea"/>
                <a:cs typeface="Meiryo UI" panose="020B0604030504040204" pitchFamily="50" charset="-128"/>
              </a:rPr>
              <a:t>】</a:t>
            </a:r>
            <a:endParaRPr kumimoji="1" lang="ja-JP" altLang="en-US" sz="1200" dirty="0">
              <a:latin typeface="+mn-ea"/>
              <a:cs typeface="Meiryo UI" panose="020B0604030504040204" pitchFamily="50" charset="-128"/>
            </a:endParaRPr>
          </a:p>
        </p:txBody>
      </p:sp>
      <p:sp>
        <p:nvSpPr>
          <p:cNvPr id="49" name="テキスト ボックス 48"/>
          <p:cNvSpPr txBox="1"/>
          <p:nvPr/>
        </p:nvSpPr>
        <p:spPr>
          <a:xfrm>
            <a:off x="4521211" y="2337965"/>
            <a:ext cx="723161" cy="261610"/>
          </a:xfrm>
          <a:prstGeom prst="rect">
            <a:avLst/>
          </a:prstGeom>
          <a:noFill/>
        </p:spPr>
        <p:txBody>
          <a:bodyPr wrap="square" rtlCol="0">
            <a:spAutoFit/>
          </a:bodyPr>
          <a:lstStyle/>
          <a:p>
            <a:r>
              <a:rPr kumimoji="1" lang="ja-JP" altLang="en-US" sz="1100" dirty="0" smtClean="0">
                <a:latin typeface="+mn-ea"/>
                <a:cs typeface="Meiryo UI" panose="020B0604030504040204" pitchFamily="50" charset="-128"/>
              </a:rPr>
              <a:t>約</a:t>
            </a:r>
            <a:r>
              <a:rPr kumimoji="1" lang="en-US" altLang="ja-JP" sz="1100" dirty="0" smtClean="0">
                <a:latin typeface="+mn-ea"/>
                <a:cs typeface="Meiryo UI" panose="020B0604030504040204" pitchFamily="50" charset="-128"/>
              </a:rPr>
              <a:t>50km</a:t>
            </a:r>
            <a:endParaRPr kumimoji="1" lang="ja-JP" altLang="en-US" sz="1100" dirty="0">
              <a:latin typeface="+mn-ea"/>
              <a:cs typeface="Meiryo UI" panose="020B0604030504040204" pitchFamily="50" charset="-128"/>
            </a:endParaRPr>
          </a:p>
        </p:txBody>
      </p:sp>
      <p:sp>
        <p:nvSpPr>
          <p:cNvPr id="50" name="テキスト ボックス 49"/>
          <p:cNvSpPr txBox="1"/>
          <p:nvPr/>
        </p:nvSpPr>
        <p:spPr>
          <a:xfrm>
            <a:off x="5354973" y="1926253"/>
            <a:ext cx="723161" cy="261610"/>
          </a:xfrm>
          <a:prstGeom prst="rect">
            <a:avLst/>
          </a:prstGeom>
          <a:noFill/>
        </p:spPr>
        <p:txBody>
          <a:bodyPr wrap="square" rtlCol="0">
            <a:spAutoFit/>
          </a:bodyPr>
          <a:lstStyle/>
          <a:p>
            <a:r>
              <a:rPr kumimoji="1" lang="ja-JP" altLang="en-US" sz="1100" dirty="0" smtClean="0">
                <a:latin typeface="+mn-ea"/>
                <a:cs typeface="Meiryo UI" panose="020B0604030504040204" pitchFamily="50" charset="-128"/>
              </a:rPr>
              <a:t>約</a:t>
            </a:r>
            <a:r>
              <a:rPr kumimoji="1" lang="en-US" altLang="ja-JP" sz="1100" dirty="0" smtClean="0">
                <a:latin typeface="+mn-ea"/>
                <a:cs typeface="Meiryo UI" panose="020B0604030504040204" pitchFamily="50" charset="-128"/>
              </a:rPr>
              <a:t>70km</a:t>
            </a:r>
            <a:endParaRPr kumimoji="1" lang="ja-JP" altLang="en-US" sz="1100" dirty="0">
              <a:latin typeface="+mn-ea"/>
              <a:cs typeface="Meiryo UI" panose="020B0604030504040204" pitchFamily="50" charset="-128"/>
            </a:endParaRPr>
          </a:p>
        </p:txBody>
      </p:sp>
      <p:sp>
        <p:nvSpPr>
          <p:cNvPr id="51" name="テキスト ボックス 50"/>
          <p:cNvSpPr txBox="1"/>
          <p:nvPr/>
        </p:nvSpPr>
        <p:spPr>
          <a:xfrm>
            <a:off x="6228184" y="2953147"/>
            <a:ext cx="723161" cy="261610"/>
          </a:xfrm>
          <a:prstGeom prst="rect">
            <a:avLst/>
          </a:prstGeom>
          <a:noFill/>
        </p:spPr>
        <p:txBody>
          <a:bodyPr wrap="square" rtlCol="0">
            <a:spAutoFit/>
          </a:bodyPr>
          <a:lstStyle/>
          <a:p>
            <a:r>
              <a:rPr kumimoji="1" lang="ja-JP" altLang="en-US" sz="1100" dirty="0" smtClean="0">
                <a:latin typeface="+mn-ea"/>
                <a:cs typeface="Meiryo UI" panose="020B0604030504040204" pitchFamily="50" charset="-128"/>
              </a:rPr>
              <a:t>約</a:t>
            </a:r>
            <a:r>
              <a:rPr kumimoji="1" lang="en-US" altLang="ja-JP" sz="1100" dirty="0" smtClean="0">
                <a:latin typeface="+mn-ea"/>
                <a:cs typeface="Meiryo UI" panose="020B0604030504040204" pitchFamily="50" charset="-128"/>
              </a:rPr>
              <a:t>20km</a:t>
            </a:r>
            <a:endParaRPr kumimoji="1" lang="ja-JP" altLang="en-US" sz="1100" dirty="0">
              <a:latin typeface="+mn-ea"/>
              <a:cs typeface="Meiryo UI" panose="020B0604030504040204" pitchFamily="50" charset="-128"/>
            </a:endParaRPr>
          </a:p>
        </p:txBody>
      </p:sp>
      <p:sp>
        <p:nvSpPr>
          <p:cNvPr id="52" name="テキスト ボックス 51"/>
          <p:cNvSpPr txBox="1"/>
          <p:nvPr/>
        </p:nvSpPr>
        <p:spPr>
          <a:xfrm>
            <a:off x="7092280" y="2599575"/>
            <a:ext cx="723161" cy="261610"/>
          </a:xfrm>
          <a:prstGeom prst="rect">
            <a:avLst/>
          </a:prstGeom>
          <a:noFill/>
        </p:spPr>
        <p:txBody>
          <a:bodyPr wrap="square" rtlCol="0">
            <a:spAutoFit/>
          </a:bodyPr>
          <a:lstStyle/>
          <a:p>
            <a:r>
              <a:rPr kumimoji="1" lang="ja-JP" altLang="en-US" sz="1100" dirty="0" smtClean="0">
                <a:latin typeface="+mn-ea"/>
                <a:cs typeface="Meiryo UI" panose="020B0604030504040204" pitchFamily="50" charset="-128"/>
              </a:rPr>
              <a:t>約</a:t>
            </a:r>
            <a:r>
              <a:rPr kumimoji="1" lang="en-US" altLang="ja-JP" sz="1100" dirty="0" smtClean="0">
                <a:latin typeface="+mn-ea"/>
                <a:cs typeface="Meiryo UI" panose="020B0604030504040204" pitchFamily="50" charset="-128"/>
              </a:rPr>
              <a:t>40km</a:t>
            </a:r>
            <a:endParaRPr kumimoji="1" lang="ja-JP" altLang="en-US" sz="1100" dirty="0">
              <a:latin typeface="+mn-ea"/>
              <a:cs typeface="Meiryo UI" panose="020B0604030504040204" pitchFamily="50" charset="-128"/>
            </a:endParaRPr>
          </a:p>
        </p:txBody>
      </p:sp>
      <p:sp>
        <p:nvSpPr>
          <p:cNvPr id="53" name="テキスト ボックス 52"/>
          <p:cNvSpPr txBox="1"/>
          <p:nvPr/>
        </p:nvSpPr>
        <p:spPr>
          <a:xfrm>
            <a:off x="4462497" y="4412654"/>
            <a:ext cx="723161" cy="261610"/>
          </a:xfrm>
          <a:prstGeom prst="rect">
            <a:avLst/>
          </a:prstGeom>
          <a:noFill/>
        </p:spPr>
        <p:txBody>
          <a:bodyPr wrap="square" rtlCol="0">
            <a:spAutoFit/>
          </a:bodyPr>
          <a:lstStyle/>
          <a:p>
            <a:pPr algn="ctr"/>
            <a:r>
              <a:rPr kumimoji="1" lang="en-US" altLang="ja-JP" sz="1100" dirty="0" smtClean="0">
                <a:latin typeface="+mn-ea"/>
                <a:cs typeface="Meiryo UI" panose="020B0604030504040204" pitchFamily="50" charset="-128"/>
              </a:rPr>
              <a:t>56</a:t>
            </a:r>
            <a:r>
              <a:rPr kumimoji="1" lang="ja-JP" altLang="en-US" sz="1100" dirty="0" smtClean="0">
                <a:latin typeface="+mn-ea"/>
                <a:cs typeface="Meiryo UI" panose="020B0604030504040204" pitchFamily="50" charset="-128"/>
              </a:rPr>
              <a:t>分</a:t>
            </a:r>
            <a:endParaRPr kumimoji="1" lang="ja-JP" altLang="en-US" sz="1100" dirty="0">
              <a:latin typeface="+mn-ea"/>
              <a:cs typeface="Meiryo UI" panose="020B0604030504040204" pitchFamily="50" charset="-128"/>
            </a:endParaRPr>
          </a:p>
        </p:txBody>
      </p:sp>
      <p:sp>
        <p:nvSpPr>
          <p:cNvPr id="54" name="テキスト ボックス 53"/>
          <p:cNvSpPr txBox="1"/>
          <p:nvPr/>
        </p:nvSpPr>
        <p:spPr>
          <a:xfrm>
            <a:off x="5334773" y="4543459"/>
            <a:ext cx="723161" cy="261610"/>
          </a:xfrm>
          <a:prstGeom prst="rect">
            <a:avLst/>
          </a:prstGeom>
          <a:noFill/>
        </p:spPr>
        <p:txBody>
          <a:bodyPr wrap="square" rtlCol="0">
            <a:spAutoFit/>
          </a:bodyPr>
          <a:lstStyle/>
          <a:p>
            <a:pPr algn="ctr"/>
            <a:r>
              <a:rPr kumimoji="1" lang="en-US" altLang="ja-JP" sz="1100" dirty="0" smtClean="0">
                <a:latin typeface="+mn-ea"/>
                <a:cs typeface="Meiryo UI" panose="020B0604030504040204" pitchFamily="50" charset="-128"/>
              </a:rPr>
              <a:t>53</a:t>
            </a:r>
            <a:r>
              <a:rPr kumimoji="1" lang="ja-JP" altLang="en-US" sz="1100" dirty="0" smtClean="0">
                <a:latin typeface="+mn-ea"/>
                <a:cs typeface="Meiryo UI" panose="020B0604030504040204" pitchFamily="50" charset="-128"/>
              </a:rPr>
              <a:t>分</a:t>
            </a:r>
            <a:endParaRPr kumimoji="1" lang="ja-JP" altLang="en-US" sz="1100" dirty="0">
              <a:latin typeface="+mn-ea"/>
              <a:cs typeface="Meiryo UI" panose="020B0604030504040204" pitchFamily="50" charset="-128"/>
            </a:endParaRPr>
          </a:p>
        </p:txBody>
      </p:sp>
      <p:sp>
        <p:nvSpPr>
          <p:cNvPr id="55" name="テキスト ボックス 54"/>
          <p:cNvSpPr txBox="1"/>
          <p:nvPr/>
        </p:nvSpPr>
        <p:spPr>
          <a:xfrm>
            <a:off x="6228183" y="5273563"/>
            <a:ext cx="723161" cy="261610"/>
          </a:xfrm>
          <a:prstGeom prst="rect">
            <a:avLst/>
          </a:prstGeom>
          <a:noFill/>
        </p:spPr>
        <p:txBody>
          <a:bodyPr wrap="square" rtlCol="0">
            <a:spAutoFit/>
          </a:bodyPr>
          <a:lstStyle/>
          <a:p>
            <a:pPr algn="ctr"/>
            <a:r>
              <a:rPr lang="en-US" altLang="ja-JP" sz="1100" dirty="0">
                <a:latin typeface="+mn-ea"/>
                <a:cs typeface="Meiryo UI" panose="020B0604030504040204" pitchFamily="50" charset="-128"/>
              </a:rPr>
              <a:t>27</a:t>
            </a:r>
            <a:r>
              <a:rPr kumimoji="1" lang="ja-JP" altLang="en-US" sz="1100" dirty="0" smtClean="0">
                <a:latin typeface="+mn-ea"/>
                <a:cs typeface="Meiryo UI" panose="020B0604030504040204" pitchFamily="50" charset="-128"/>
              </a:rPr>
              <a:t>分</a:t>
            </a:r>
            <a:endParaRPr kumimoji="1" lang="ja-JP" altLang="en-US" sz="1100" dirty="0">
              <a:latin typeface="+mn-ea"/>
              <a:cs typeface="Meiryo UI" panose="020B0604030504040204" pitchFamily="50" charset="-128"/>
            </a:endParaRPr>
          </a:p>
        </p:txBody>
      </p:sp>
      <p:sp>
        <p:nvSpPr>
          <p:cNvPr id="56" name="テキスト ボックス 55"/>
          <p:cNvSpPr txBox="1"/>
          <p:nvPr/>
        </p:nvSpPr>
        <p:spPr>
          <a:xfrm>
            <a:off x="7045768" y="5255798"/>
            <a:ext cx="723161" cy="261610"/>
          </a:xfrm>
          <a:prstGeom prst="rect">
            <a:avLst/>
          </a:prstGeom>
          <a:noFill/>
        </p:spPr>
        <p:txBody>
          <a:bodyPr wrap="square" rtlCol="0">
            <a:spAutoFit/>
          </a:bodyPr>
          <a:lstStyle/>
          <a:p>
            <a:pPr algn="ctr"/>
            <a:r>
              <a:rPr lang="en-US" altLang="ja-JP" sz="1100" dirty="0" smtClean="0">
                <a:latin typeface="+mn-ea"/>
                <a:cs typeface="Meiryo UI" panose="020B0604030504040204" pitchFamily="50" charset="-128"/>
              </a:rPr>
              <a:t>29</a:t>
            </a:r>
            <a:r>
              <a:rPr kumimoji="1" lang="ja-JP" altLang="en-US" sz="1100" dirty="0" smtClean="0">
                <a:latin typeface="+mn-ea"/>
                <a:cs typeface="Meiryo UI" panose="020B0604030504040204" pitchFamily="50" charset="-128"/>
              </a:rPr>
              <a:t>分</a:t>
            </a:r>
            <a:endParaRPr kumimoji="1" lang="ja-JP" altLang="en-US" sz="1100" dirty="0">
              <a:latin typeface="+mn-ea"/>
              <a:cs typeface="Meiryo UI" panose="020B0604030504040204" pitchFamily="50" charset="-128"/>
            </a:endParaRPr>
          </a:p>
        </p:txBody>
      </p:sp>
      <p:sp>
        <p:nvSpPr>
          <p:cNvPr id="57" name="テキスト ボックス 56"/>
          <p:cNvSpPr txBox="1"/>
          <p:nvPr/>
        </p:nvSpPr>
        <p:spPr>
          <a:xfrm>
            <a:off x="5185658" y="6604425"/>
            <a:ext cx="3274774" cy="261610"/>
          </a:xfrm>
          <a:prstGeom prst="rect">
            <a:avLst/>
          </a:prstGeom>
          <a:noFill/>
        </p:spPr>
        <p:txBody>
          <a:bodyPr wrap="square" rtlCol="0">
            <a:spAutoFit/>
          </a:bodyPr>
          <a:lstStyle/>
          <a:p>
            <a:pPr algn="ctr"/>
            <a:r>
              <a:rPr kumimoji="1" lang="ja-JP" altLang="en-US" sz="1100" dirty="0" smtClean="0">
                <a:latin typeface="+mn-ea"/>
                <a:cs typeface="Meiryo UI" panose="020B0604030504040204" pitchFamily="50" charset="-128"/>
              </a:rPr>
              <a:t>国土交通省　交通政策審議会資料より企画室作成</a:t>
            </a:r>
            <a:endParaRPr kumimoji="1" lang="ja-JP" altLang="en-US" sz="1100" dirty="0">
              <a:latin typeface="+mn-ea"/>
              <a:cs typeface="Meiryo UI" panose="020B0604030504040204" pitchFamily="50" charset="-128"/>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11" y="1878588"/>
            <a:ext cx="3822700"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5567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07504" y="789856"/>
            <a:ext cx="8918930" cy="5769178"/>
            <a:chOff x="107504" y="904156"/>
            <a:chExt cx="8918930" cy="5769178"/>
          </a:xfrm>
          <a:solidFill>
            <a:schemeClr val="bg2"/>
          </a:solidFill>
        </p:grpSpPr>
        <p:sp>
          <p:nvSpPr>
            <p:cNvPr id="4" name="正方形/長方形 3"/>
            <p:cNvSpPr/>
            <p:nvPr/>
          </p:nvSpPr>
          <p:spPr>
            <a:xfrm>
              <a:off x="107504" y="904156"/>
              <a:ext cx="8918930" cy="5769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07504" y="3986653"/>
              <a:ext cx="4863725" cy="26866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コンテンツ プレースホルダー 2"/>
          <p:cNvSpPr txBox="1">
            <a:spLocks/>
          </p:cNvSpPr>
          <p:nvPr/>
        </p:nvSpPr>
        <p:spPr>
          <a:xfrm>
            <a:off x="251520" y="959676"/>
            <a:ext cx="2855230" cy="2109284"/>
          </a:xfrm>
          <a:prstGeom prst="rect">
            <a:avLst/>
          </a:prstGeom>
          <a:solidFill>
            <a:schemeClr val="bg1"/>
          </a:solidFill>
          <a:ln w="22225">
            <a:solidFill>
              <a:srgbClr val="0070C0"/>
            </a:solid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182563" indent="-182563" algn="l"/>
            <a:r>
              <a:rPr lang="ja-JP" altLang="en-US" sz="2000" dirty="0" smtClean="0">
                <a:solidFill>
                  <a:schemeClr val="tx1"/>
                </a:solidFill>
              </a:rPr>
              <a:t>＜鉄道＞</a:t>
            </a:r>
            <a:endParaRPr lang="en-US" altLang="ja-JP" sz="2000" dirty="0" smtClean="0">
              <a:solidFill>
                <a:schemeClr val="tx1"/>
              </a:solidFill>
            </a:endParaRPr>
          </a:p>
          <a:p>
            <a:pPr marL="182563" indent="-182563" algn="l">
              <a:spcBef>
                <a:spcPts val="600"/>
              </a:spcBef>
            </a:pPr>
            <a:r>
              <a:rPr lang="ja-JP" altLang="en-US" sz="2000" dirty="0" smtClean="0">
                <a:solidFill>
                  <a:schemeClr val="tx1"/>
                </a:solidFill>
              </a:rPr>
              <a:t>○大阪府都市</a:t>
            </a:r>
            <a:r>
              <a:rPr lang="ja-JP" altLang="en-US" sz="2000" dirty="0" smtClean="0">
                <a:solidFill>
                  <a:schemeClr val="tx1"/>
                </a:solidFill>
                <a:latin typeface="+mn-ea"/>
              </a:rPr>
              <a:t>開発（</a:t>
            </a:r>
            <a:r>
              <a:rPr lang="en-US" altLang="ja-JP" sz="2000" dirty="0" smtClean="0">
                <a:solidFill>
                  <a:schemeClr val="tx1"/>
                </a:solidFill>
                <a:latin typeface="+mn-ea"/>
              </a:rPr>
              <a:t>OTK</a:t>
            </a:r>
            <a:r>
              <a:rPr lang="ja-JP" altLang="en-US" sz="2000" dirty="0" smtClean="0">
                <a:solidFill>
                  <a:schemeClr val="tx1"/>
                </a:solidFill>
                <a:latin typeface="+mn-ea"/>
              </a:rPr>
              <a:t>）</a:t>
            </a:r>
            <a:endParaRPr lang="en-US" altLang="ja-JP" sz="2000" dirty="0" smtClean="0">
              <a:solidFill>
                <a:schemeClr val="tx1"/>
              </a:solidFill>
              <a:latin typeface="+mn-ea"/>
            </a:endParaRPr>
          </a:p>
          <a:p>
            <a:pPr marL="182563" indent="-4763" algn="l">
              <a:spcBef>
                <a:spcPts val="600"/>
              </a:spcBef>
            </a:pPr>
            <a:r>
              <a:rPr lang="ja-JP" altLang="en-US" sz="2000" dirty="0" smtClean="0">
                <a:solidFill>
                  <a:schemeClr val="tx1"/>
                </a:solidFill>
              </a:rPr>
              <a:t>黒字の第三セクターの株を売却　</a:t>
            </a:r>
            <a:r>
              <a:rPr lang="en-US" altLang="ja-JP" sz="2000" dirty="0" smtClean="0">
                <a:solidFill>
                  <a:schemeClr val="tx1"/>
                </a:solidFill>
              </a:rPr>
              <a:t/>
            </a:r>
            <a:br>
              <a:rPr lang="en-US" altLang="ja-JP" sz="2000" dirty="0" smtClean="0">
                <a:solidFill>
                  <a:schemeClr val="tx1"/>
                </a:solidFill>
              </a:rPr>
            </a:br>
            <a:r>
              <a:rPr lang="ja-JP" altLang="en-US" sz="2000" dirty="0" smtClean="0">
                <a:solidFill>
                  <a:schemeClr val="tx1"/>
                </a:solidFill>
              </a:rPr>
              <a:t>（約３６７．５億円）</a:t>
            </a:r>
            <a:endParaRPr lang="en-US" altLang="ja-JP" sz="2000" dirty="0" smtClean="0">
              <a:solidFill>
                <a:schemeClr val="tx1"/>
              </a:solidFill>
            </a:endParaRPr>
          </a:p>
        </p:txBody>
      </p:sp>
      <p:sp>
        <p:nvSpPr>
          <p:cNvPr id="7" name="コンテンツ プレースホルダー 2"/>
          <p:cNvSpPr txBox="1">
            <a:spLocks/>
          </p:cNvSpPr>
          <p:nvPr/>
        </p:nvSpPr>
        <p:spPr>
          <a:xfrm>
            <a:off x="5580112" y="959676"/>
            <a:ext cx="3312368" cy="4485548"/>
          </a:xfrm>
          <a:prstGeom prst="rect">
            <a:avLst/>
          </a:prstGeom>
          <a:solidFill>
            <a:schemeClr val="bg1"/>
          </a:solidFill>
          <a:ln w="22225">
            <a:solidFill>
              <a:srgbClr val="0070C0"/>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000" dirty="0" smtClean="0"/>
              <a:t>＜鉄道＞</a:t>
            </a:r>
            <a:endParaRPr lang="en-US" altLang="ja-JP" sz="2000" dirty="0" smtClean="0"/>
          </a:p>
          <a:p>
            <a:pPr marL="0" indent="0">
              <a:buNone/>
            </a:pPr>
            <a:r>
              <a:rPr lang="ja-JP" altLang="en-US" sz="2000" dirty="0" smtClean="0"/>
              <a:t>◆</a:t>
            </a:r>
            <a:r>
              <a:rPr lang="ja-JP" altLang="en-US" sz="2000" u="sng" dirty="0"/>
              <a:t>戦略４路線の整備着手</a:t>
            </a:r>
            <a:r>
              <a:rPr lang="ja-JP" altLang="en-US" sz="2000" u="sng" dirty="0" smtClean="0"/>
              <a:t>へ</a:t>
            </a:r>
            <a:endParaRPr lang="en-US" altLang="ja-JP" sz="2000" u="sng" dirty="0" smtClean="0"/>
          </a:p>
          <a:p>
            <a:pPr marL="0" indent="0">
              <a:buNone/>
            </a:pPr>
            <a:r>
              <a:rPr lang="ja-JP" altLang="en-US" sz="2000" dirty="0" smtClean="0"/>
              <a:t>・</a:t>
            </a:r>
            <a:r>
              <a:rPr lang="ja-JP" altLang="en-US" sz="2000" dirty="0"/>
              <a:t>北大阪急行</a:t>
            </a:r>
            <a:r>
              <a:rPr lang="ja-JP" altLang="en-US" sz="2000" dirty="0" smtClean="0"/>
              <a:t>延伸基本合意</a:t>
            </a:r>
            <a:endParaRPr lang="ja-JP" altLang="en-US" sz="2000" dirty="0"/>
          </a:p>
          <a:p>
            <a:pPr marL="177800" indent="-177800">
              <a:buNone/>
            </a:pPr>
            <a:r>
              <a:rPr lang="ja-JP" altLang="en-US" sz="2000" dirty="0"/>
              <a:t>　整備費</a:t>
            </a:r>
            <a:r>
              <a:rPr lang="en-US" altLang="ja-JP" sz="2000" dirty="0"/>
              <a:t>600</a:t>
            </a:r>
            <a:r>
              <a:rPr lang="ja-JP" altLang="en-US" sz="2000" dirty="0"/>
              <a:t>億</a:t>
            </a:r>
            <a:r>
              <a:rPr lang="ja-JP" altLang="en-US" sz="2000" dirty="0" smtClean="0"/>
              <a:t>円（うち府負担分（上限</a:t>
            </a:r>
            <a:r>
              <a:rPr lang="en-US" altLang="ja-JP" sz="2000" dirty="0" smtClean="0"/>
              <a:t>100</a:t>
            </a:r>
            <a:r>
              <a:rPr lang="ja-JP" altLang="en-US" sz="2000" dirty="0"/>
              <a:t>億</a:t>
            </a:r>
            <a:r>
              <a:rPr lang="ja-JP" altLang="en-US" sz="2000" dirty="0" smtClean="0"/>
              <a:t>円）の見込み）</a:t>
            </a:r>
            <a:endParaRPr lang="en-US" altLang="ja-JP" sz="2000" dirty="0" smtClean="0"/>
          </a:p>
          <a:p>
            <a:pPr marL="177800" indent="-177800">
              <a:buNone/>
            </a:pPr>
            <a:r>
              <a:rPr lang="ja-JP" altLang="en-US" sz="2000" dirty="0" smtClean="0"/>
              <a:t>・</a:t>
            </a:r>
            <a:r>
              <a:rPr lang="ja-JP" altLang="en-US" sz="2000" dirty="0"/>
              <a:t>大阪モノレール延伸を検討</a:t>
            </a:r>
          </a:p>
          <a:p>
            <a:pPr marL="182563" indent="-182563">
              <a:buNone/>
            </a:pPr>
            <a:r>
              <a:rPr lang="ja-JP" altLang="en-US" sz="2000" dirty="0"/>
              <a:t>　整備費</a:t>
            </a:r>
            <a:r>
              <a:rPr lang="en-US" altLang="ja-JP" sz="2000" dirty="0"/>
              <a:t>1050</a:t>
            </a:r>
            <a:r>
              <a:rPr lang="ja-JP" altLang="en-US" sz="2000" dirty="0"/>
              <a:t>億円の</a:t>
            </a:r>
            <a:r>
              <a:rPr lang="ja-JP" altLang="en-US" sz="2000" dirty="0" smtClean="0"/>
              <a:t>見込み</a:t>
            </a:r>
            <a:endParaRPr lang="en-US" altLang="ja-JP" sz="2000" dirty="0" smtClean="0"/>
          </a:p>
          <a:p>
            <a:pPr marL="182563" indent="-182563" algn="r">
              <a:buNone/>
            </a:pPr>
            <a:r>
              <a:rPr lang="ja-JP" altLang="en-US" sz="2000" dirty="0"/>
              <a:t>など</a:t>
            </a:r>
            <a:endParaRPr lang="en-US" altLang="ja-JP" sz="2000" dirty="0"/>
          </a:p>
          <a:p>
            <a:pPr marL="182563" indent="-182563">
              <a:buNone/>
            </a:pPr>
            <a:endParaRPr lang="en-US" altLang="ja-JP" sz="2000" dirty="0"/>
          </a:p>
          <a:p>
            <a:pPr marL="182563" indent="-182563">
              <a:buNone/>
            </a:pPr>
            <a:r>
              <a:rPr lang="ja-JP" altLang="en-US" sz="2000" dirty="0"/>
              <a:t>⇒公共施設等整備基金活用を</a:t>
            </a:r>
            <a:r>
              <a:rPr lang="ja-JP" altLang="en-US" sz="2000" dirty="0" smtClean="0"/>
              <a:t>検討</a:t>
            </a:r>
            <a:endParaRPr lang="ja-JP" altLang="en-US" sz="2000" dirty="0"/>
          </a:p>
        </p:txBody>
      </p:sp>
      <p:sp>
        <p:nvSpPr>
          <p:cNvPr id="8" name="右矢印 7"/>
          <p:cNvSpPr/>
          <p:nvPr/>
        </p:nvSpPr>
        <p:spPr>
          <a:xfrm>
            <a:off x="3200401" y="1484783"/>
            <a:ext cx="1229864" cy="3730909"/>
          </a:xfrm>
          <a:prstGeom prst="rightArrow">
            <a:avLst>
              <a:gd name="adj1" fmla="val 65406"/>
              <a:gd name="adj2" fmla="val 376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187337" y="2854731"/>
            <a:ext cx="1136469" cy="1054642"/>
          </a:xfrm>
          <a:prstGeom prst="rect">
            <a:avLst/>
          </a:prstGeom>
          <a:noFill/>
        </p:spPr>
        <p:txBody>
          <a:bodyPr wrap="square" rtlCol="0">
            <a:noAutofit/>
          </a:bodyPr>
          <a:lstStyle/>
          <a:p>
            <a:r>
              <a:rPr lang="ja-JP" altLang="en-US" sz="1400" dirty="0" smtClean="0">
                <a:solidFill>
                  <a:schemeClr val="bg1"/>
                </a:solidFill>
              </a:rPr>
              <a:t>府保有分株売却額</a:t>
            </a:r>
            <a:r>
              <a:rPr kumimoji="1" lang="ja-JP" altLang="en-US" sz="1400" dirty="0" smtClean="0">
                <a:solidFill>
                  <a:schemeClr val="bg1"/>
                </a:solidFill>
              </a:rPr>
              <a:t>合計</a:t>
            </a:r>
            <a:r>
              <a:rPr lang="ja-JP" altLang="en-US" sz="1400" dirty="0" smtClean="0">
                <a:solidFill>
                  <a:schemeClr val="bg1"/>
                </a:solidFill>
              </a:rPr>
              <a:t>　</a:t>
            </a:r>
            <a:r>
              <a:rPr kumimoji="1" lang="ja-JP" altLang="en-US" sz="1400" dirty="0" smtClean="0">
                <a:solidFill>
                  <a:schemeClr val="bg1"/>
                </a:solidFill>
              </a:rPr>
              <a:t>　　　</a:t>
            </a:r>
            <a:r>
              <a:rPr lang="ja-JP" altLang="en-US" sz="1400" dirty="0" smtClean="0">
                <a:solidFill>
                  <a:schemeClr val="bg1"/>
                </a:solidFill>
              </a:rPr>
              <a:t>４２３．１</a:t>
            </a:r>
            <a:endParaRPr lang="en-US" altLang="ja-JP" sz="1400" dirty="0" smtClean="0">
              <a:solidFill>
                <a:schemeClr val="bg1"/>
              </a:solidFill>
            </a:endParaRPr>
          </a:p>
          <a:p>
            <a:r>
              <a:rPr lang="ja-JP" altLang="en-US" sz="1400" dirty="0" smtClean="0">
                <a:solidFill>
                  <a:schemeClr val="bg1"/>
                </a:solidFill>
              </a:rPr>
              <a:t>億</a:t>
            </a:r>
            <a:r>
              <a:rPr kumimoji="1" lang="ja-JP" altLang="en-US" sz="1400" dirty="0" smtClean="0">
                <a:solidFill>
                  <a:schemeClr val="bg1"/>
                </a:solidFill>
              </a:rPr>
              <a:t>円</a:t>
            </a:r>
            <a:endParaRPr kumimoji="1" lang="ja-JP" altLang="en-US" sz="1400" dirty="0">
              <a:solidFill>
                <a:schemeClr val="bg1"/>
              </a:solidFill>
            </a:endParaRPr>
          </a:p>
        </p:txBody>
      </p:sp>
      <p:sp>
        <p:nvSpPr>
          <p:cNvPr id="12" name="コンテンツ プレースホルダー 2"/>
          <p:cNvSpPr txBox="1">
            <a:spLocks/>
          </p:cNvSpPr>
          <p:nvPr/>
        </p:nvSpPr>
        <p:spPr>
          <a:xfrm>
            <a:off x="251520" y="3487299"/>
            <a:ext cx="2855230" cy="2592288"/>
          </a:xfrm>
          <a:prstGeom prst="rect">
            <a:avLst/>
          </a:prstGeom>
          <a:solidFill>
            <a:schemeClr val="bg1"/>
          </a:solidFill>
          <a:ln w="22225">
            <a:solidFill>
              <a:srgbClr val="0070C0"/>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0" indent="0">
              <a:buNone/>
            </a:pPr>
            <a:r>
              <a:rPr lang="ja-JP" altLang="en-US" sz="2000" dirty="0" smtClean="0">
                <a:latin typeface="+mn-ea"/>
                <a:cs typeface="Meiryo UI" panose="020B0604030504040204" pitchFamily="50" charset="-128"/>
              </a:rPr>
              <a:t>＜空港＞</a:t>
            </a:r>
            <a:endParaRPr lang="en-US" altLang="ja-JP" sz="2000" dirty="0" smtClean="0">
              <a:latin typeface="+mn-ea"/>
              <a:cs typeface="Meiryo UI" panose="020B0604030504040204" pitchFamily="50" charset="-128"/>
            </a:endParaRPr>
          </a:p>
          <a:p>
            <a:pPr marL="177800" lvl="0" indent="-177800">
              <a:buNone/>
            </a:pPr>
            <a:r>
              <a:rPr lang="ja-JP" altLang="en-US" sz="2000" dirty="0" smtClean="0">
                <a:latin typeface="+mn-ea"/>
                <a:cs typeface="Meiryo UI" panose="020B0604030504040204" pitchFamily="50" charset="-128"/>
              </a:rPr>
              <a:t>○大阪空港ターミナル</a:t>
            </a:r>
            <a:r>
              <a:rPr lang="en-US" altLang="ja-JP" sz="2000" dirty="0" smtClean="0">
                <a:latin typeface="+mn-ea"/>
                <a:cs typeface="Meiryo UI" panose="020B0604030504040204" pitchFamily="50" charset="-128"/>
              </a:rPr>
              <a:t/>
            </a:r>
            <a:br>
              <a:rPr lang="en-US" altLang="ja-JP" sz="2000" dirty="0" smtClean="0">
                <a:latin typeface="+mn-ea"/>
                <a:cs typeface="Meiryo UI" panose="020B0604030504040204" pitchFamily="50" charset="-128"/>
              </a:rPr>
            </a:br>
            <a:r>
              <a:rPr lang="ja-JP" altLang="en-US" sz="2000" dirty="0" smtClean="0">
                <a:latin typeface="+mn-ea"/>
                <a:cs typeface="Meiryo UI" panose="020B0604030504040204" pitchFamily="50" charset="-128"/>
              </a:rPr>
              <a:t>ビル（</a:t>
            </a:r>
            <a:r>
              <a:rPr lang="en-US" altLang="ja-JP" sz="2000" dirty="0" smtClean="0">
                <a:latin typeface="+mn-ea"/>
                <a:cs typeface="Meiryo UI" panose="020B0604030504040204" pitchFamily="50" charset="-128"/>
              </a:rPr>
              <a:t>OAT</a:t>
            </a:r>
            <a:r>
              <a:rPr lang="ja-JP" altLang="en-US" sz="2000" dirty="0" smtClean="0">
                <a:latin typeface="+mn-ea"/>
                <a:cs typeface="Meiryo UI" panose="020B0604030504040204" pitchFamily="50" charset="-128"/>
              </a:rPr>
              <a:t>）</a:t>
            </a:r>
            <a:endParaRPr lang="en-US" altLang="ja-JP" sz="2000" dirty="0" smtClean="0">
              <a:latin typeface="+mn-ea"/>
              <a:cs typeface="Meiryo UI" panose="020B0604030504040204" pitchFamily="50" charset="-128"/>
            </a:endParaRPr>
          </a:p>
          <a:p>
            <a:pPr marL="180000" lvl="0" indent="-457200">
              <a:buNone/>
            </a:pPr>
            <a:r>
              <a:rPr lang="ja-JP" altLang="en-US" sz="2000" dirty="0" smtClean="0">
                <a:latin typeface="+mn-ea"/>
                <a:cs typeface="Meiryo UI" panose="020B0604030504040204" pitchFamily="50" charset="-128"/>
              </a:rPr>
              <a:t>　黒字の第</a:t>
            </a:r>
            <a:r>
              <a:rPr lang="en-US" altLang="ja-JP" sz="2000" dirty="0" smtClean="0">
                <a:latin typeface="+mn-ea"/>
                <a:cs typeface="Meiryo UI" panose="020B0604030504040204" pitchFamily="50" charset="-128"/>
              </a:rPr>
              <a:t>3</a:t>
            </a:r>
            <a:r>
              <a:rPr lang="ja-JP" altLang="en-US" sz="2000" dirty="0" smtClean="0">
                <a:latin typeface="+mn-ea"/>
                <a:cs typeface="Meiryo UI" panose="020B0604030504040204" pitchFamily="50" charset="-128"/>
              </a:rPr>
              <a:t>セクターの株を売却</a:t>
            </a:r>
            <a:endParaRPr lang="en-US" altLang="ja-JP" sz="2000" dirty="0" smtClean="0">
              <a:latin typeface="+mn-ea"/>
              <a:cs typeface="Meiryo UI" panose="020B0604030504040204" pitchFamily="50" charset="-128"/>
            </a:endParaRPr>
          </a:p>
          <a:p>
            <a:pPr marL="180000" lvl="0" indent="-457200">
              <a:spcBef>
                <a:spcPts val="0"/>
              </a:spcBef>
              <a:buNone/>
            </a:pPr>
            <a:r>
              <a:rPr lang="ja-JP" altLang="en-US" sz="2000" dirty="0" smtClean="0">
                <a:latin typeface="+mn-ea"/>
                <a:cs typeface="Meiryo UI" panose="020B0604030504040204" pitchFamily="50" charset="-128"/>
              </a:rPr>
              <a:t>　</a:t>
            </a:r>
            <a:r>
              <a:rPr lang="ja-JP" altLang="en-US" sz="1600" dirty="0" smtClean="0">
                <a:latin typeface="+mn-ea"/>
                <a:cs typeface="Meiryo UI" panose="020B0604030504040204" pitchFamily="50" charset="-128"/>
              </a:rPr>
              <a:t>（売却額総額</a:t>
            </a:r>
            <a:r>
              <a:rPr lang="en-US" altLang="ja-JP" sz="1600" dirty="0" smtClean="0">
                <a:latin typeface="+mn-ea"/>
                <a:cs typeface="Meiryo UI" panose="020B0604030504040204" pitchFamily="50" charset="-128"/>
              </a:rPr>
              <a:t>278</a:t>
            </a:r>
            <a:r>
              <a:rPr lang="ja-JP" altLang="en-US" sz="1600" dirty="0" smtClean="0">
                <a:latin typeface="+mn-ea"/>
                <a:cs typeface="Meiryo UI" panose="020B0604030504040204" pitchFamily="50" charset="-128"/>
              </a:rPr>
              <a:t>億円。うち、府保有分は約５５．６億円（市保有分も府と同額））</a:t>
            </a:r>
            <a:endParaRPr lang="ja-JP" altLang="en-US" sz="1600" dirty="0">
              <a:latin typeface="+mn-ea"/>
            </a:endParaRPr>
          </a:p>
        </p:txBody>
      </p:sp>
      <p:sp>
        <p:nvSpPr>
          <p:cNvPr id="13" name="右矢印 12"/>
          <p:cNvSpPr/>
          <p:nvPr/>
        </p:nvSpPr>
        <p:spPr>
          <a:xfrm>
            <a:off x="5074079" y="2320292"/>
            <a:ext cx="432048" cy="2123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482517" y="959676"/>
            <a:ext cx="530669" cy="5119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公共施設等整備基金に積立て</a:t>
            </a:r>
            <a:endParaRPr kumimoji="1" lang="ja-JP" altLang="en-US" b="1" dirty="0"/>
          </a:p>
        </p:txBody>
      </p:sp>
      <p:sp>
        <p:nvSpPr>
          <p:cNvPr id="17" name="テキスト ボックス 16"/>
          <p:cNvSpPr txBox="1"/>
          <p:nvPr/>
        </p:nvSpPr>
        <p:spPr>
          <a:xfrm>
            <a:off x="156919" y="323871"/>
            <a:ext cx="7704856" cy="338554"/>
          </a:xfrm>
          <a:prstGeom prst="rect">
            <a:avLst/>
          </a:prstGeom>
          <a:noFill/>
        </p:spPr>
        <p:txBody>
          <a:bodyPr wrap="square" rtlCol="0">
            <a:spAutoFit/>
          </a:bodyPr>
          <a:lstStyle/>
          <a:p>
            <a:r>
              <a:rPr kumimoji="1" lang="ja-JP" altLang="en-US" sz="1600" dirty="0" smtClean="0"/>
              <a:t>■ストック組換えによるインフラ整備の具体化のまとめ</a:t>
            </a:r>
            <a:endParaRPr kumimoji="1" lang="ja-JP" altLang="en-US" sz="1600" dirty="0"/>
          </a:p>
        </p:txBody>
      </p:sp>
      <p:sp>
        <p:nvSpPr>
          <p:cNvPr id="18" name="テキスト ボックス 1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87</a:t>
            </a:fld>
            <a:endParaRPr kumimoji="1" lang="ja-JP" altLang="en-US" dirty="0"/>
          </a:p>
        </p:txBody>
      </p:sp>
      <p:sp>
        <p:nvSpPr>
          <p:cNvPr id="20" name="テキスト ボックス 19"/>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２．（５８）、Ｃ　３．（６１）</a:t>
            </a:r>
            <a:endParaRPr lang="en-US" altLang="ja-JP" sz="1600" u="sng" dirty="0" smtClean="0"/>
          </a:p>
        </p:txBody>
      </p:sp>
    </p:spTree>
    <p:extLst>
      <p:ext uri="{BB962C8B-B14F-4D97-AF65-F5344CB8AC3E}">
        <p14:creationId xmlns:p14="http://schemas.microsoft.com/office/powerpoint/2010/main" val="10528623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88</a:t>
            </a:fld>
            <a:endParaRPr kumimoji="1" lang="ja-JP" altLang="en-US" dirty="0"/>
          </a:p>
        </p:txBody>
      </p:sp>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４．（６２）</a:t>
            </a:r>
            <a:endParaRPr lang="en-US" altLang="ja-JP" sz="1600" u="sng" dirty="0" smtClean="0"/>
          </a:p>
        </p:txBody>
      </p:sp>
      <p:sp>
        <p:nvSpPr>
          <p:cNvPr id="7" name="テキスト ボックス 6"/>
          <p:cNvSpPr txBox="1"/>
          <p:nvPr/>
        </p:nvSpPr>
        <p:spPr>
          <a:xfrm>
            <a:off x="-14684" y="0"/>
            <a:ext cx="7467004" cy="338554"/>
          </a:xfrm>
          <a:prstGeom prst="rect">
            <a:avLst/>
          </a:prstGeom>
          <a:solidFill>
            <a:srgbClr val="002060"/>
          </a:solidFill>
        </p:spPr>
        <p:txBody>
          <a:bodyPr wrap="square" rtlCol="0">
            <a:spAutoFit/>
          </a:bodyPr>
          <a:lstStyle/>
          <a:p>
            <a:r>
              <a:rPr lang="en-US" altLang="ja-JP" sz="1600" b="1" u="sng" dirty="0">
                <a:solidFill>
                  <a:schemeClr val="bg1"/>
                </a:solidFill>
                <a:latin typeface="ＭＳ Ｐゴシック" panose="020B0600070205080204" pitchFamily="50" charset="-128"/>
                <a:ea typeface="ＭＳ Ｐゴシック" panose="020B0600070205080204" pitchFamily="50" charset="-128"/>
              </a:rPr>
              <a:t>Ⅳ</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（３）治水対策の方針転換</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707859501"/>
              </p:ext>
            </p:extLst>
          </p:nvPr>
        </p:nvGraphicFramePr>
        <p:xfrm>
          <a:off x="251520" y="476672"/>
          <a:ext cx="8712968" cy="451612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smtClean="0"/>
                        <a:t>＜</a:t>
                      </a:r>
                      <a:r>
                        <a:rPr kumimoji="1" lang="en-US" altLang="ja-JP" dirty="0" smtClean="0"/>
                        <a:t>Why</a:t>
                      </a:r>
                      <a:r>
                        <a:rPr kumimoji="1" lang="ja-JP" altLang="en-US" dirty="0" smtClean="0"/>
                        <a:t>＞</a:t>
                      </a:r>
                      <a:endParaRPr kumimoji="1" lang="ja-JP" altLang="en-US"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Vision</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What</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t>＜</a:t>
                      </a:r>
                      <a:r>
                        <a:rPr kumimoji="1" lang="en-US" altLang="ja-JP" dirty="0" smtClean="0"/>
                        <a:t>Outcome</a:t>
                      </a:r>
                      <a:r>
                        <a:rPr kumimoji="1" lang="ja-JP" altLang="en-US" dirty="0" smtClean="0"/>
                        <a:t>＞</a:t>
                      </a:r>
                      <a:endParaRPr kumimoji="1" lang="ja-JP" altLang="en-US"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indent="0"/>
                      <a:r>
                        <a:rPr kumimoji="1" lang="ja-JP" altLang="en-US" sz="1400" dirty="0" smtClean="0"/>
                        <a:t>・従来の治水対策は、「大阪府河川整備長期計画」に基づき、府内すべての河川で“時間雨量</a:t>
                      </a:r>
                      <a:r>
                        <a:rPr kumimoji="1" lang="en-US" altLang="ja-JP" sz="1400" dirty="0" smtClean="0"/>
                        <a:t>80</a:t>
                      </a:r>
                      <a:r>
                        <a:rPr kumimoji="1" lang="ja-JP" altLang="en-US" sz="1400" dirty="0" smtClean="0"/>
                        <a:t>ミリ程度”を目標に治水対策を実施。</a:t>
                      </a:r>
                      <a:endParaRPr kumimoji="1" lang="en-US" altLang="ja-JP" sz="1400" dirty="0" smtClean="0"/>
                    </a:p>
                    <a:p>
                      <a:pPr marL="0" indent="0"/>
                      <a:r>
                        <a:rPr kumimoji="1" lang="ja-JP" altLang="en-US" sz="1400" dirty="0" smtClean="0"/>
                        <a:t>・完成までに、莫大な費用（約１兆４００億円）と５０年もの年月を要する状態であり府民が対策の効果を実感できない。</a:t>
                      </a:r>
                      <a:endParaRPr kumimoji="1" lang="en-US" altLang="ja-JP" sz="1400" dirty="0" smtClean="0"/>
                    </a:p>
                    <a:p>
                      <a:pPr marL="0" indent="0"/>
                      <a:r>
                        <a:rPr kumimoji="1" lang="ja-JP" altLang="en-US" sz="1400" dirty="0" smtClean="0"/>
                        <a:t>・整備中、整備完了後も、今後の気候変動に伴う更なる災害リスクへの対応が必要。</a:t>
                      </a:r>
                      <a:endParaRPr kumimoji="1" lang="ja-JP" altLang="en-US" sz="1400" dirty="0"/>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・人命を守ることを最優先とすることはもとより、現実的な事業費の負担で、できるだけ早期に府民が効果を実感できる治水対策の実現をめざす。</a:t>
                      </a:r>
                    </a:p>
                    <a:p>
                      <a:pPr marL="0" indent="0"/>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・知事の判断で、着工済みであった槇尾川ダムのダム本体関係工事を休止し、改めて河川整備委員会で専門的見地からの議論を行った。</a:t>
                      </a:r>
                    </a:p>
                    <a:p>
                      <a:pPr marL="0" indent="0"/>
                      <a:r>
                        <a:rPr kumimoji="1" lang="ja-JP" altLang="en-US" sz="1400" dirty="0" smtClean="0"/>
                        <a:t>・河川整備委員会で、「今後の治水対策の進め方」を策定。</a:t>
                      </a:r>
                    </a:p>
                    <a:p>
                      <a:pPr marL="0" indent="0"/>
                      <a:r>
                        <a:rPr kumimoji="1" lang="ja-JP" altLang="en-US" sz="1400" dirty="0" smtClean="0"/>
                        <a:t>・河川毎（府域</a:t>
                      </a:r>
                      <a:r>
                        <a:rPr kumimoji="1" lang="en-US" altLang="ja-JP" sz="1400" dirty="0" smtClean="0"/>
                        <a:t>154</a:t>
                      </a:r>
                      <a:r>
                        <a:rPr kumimoji="1" lang="ja-JP" altLang="en-US" sz="1400" dirty="0" smtClean="0"/>
                        <a:t>河川）に洪水シミュレーションを実施し、当面の整備目標を設定。現状リスク開示。さらに、９９河川では当面の治水目標整備後のリスク開示を完了（</a:t>
                      </a:r>
                      <a:r>
                        <a:rPr kumimoji="1" lang="en-US" altLang="ja-JP" sz="1400" dirty="0" smtClean="0"/>
                        <a:t>2014</a:t>
                      </a:r>
                      <a:r>
                        <a:rPr kumimoji="1" lang="ja-JP" altLang="en-US" sz="1400" dirty="0" smtClean="0"/>
                        <a:t>年度中に残る河川のリスク開示完了を目指す）。</a:t>
                      </a:r>
                    </a:p>
                    <a:p>
                      <a:pPr marL="0" indent="0"/>
                      <a:endParaRPr kumimoji="1" lang="ja-JP" altLang="en-US" sz="1400"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smtClean="0"/>
                        <a:t>・対策完了までの期間を</a:t>
                      </a:r>
                      <a:r>
                        <a:rPr kumimoji="1" lang="en-US" altLang="ja-JP" sz="1400" dirty="0" smtClean="0"/>
                        <a:t/>
                      </a:r>
                      <a:br>
                        <a:rPr kumimoji="1" lang="en-US" altLang="ja-JP" sz="1400" dirty="0" smtClean="0"/>
                      </a:br>
                      <a:r>
                        <a:rPr kumimoji="1" lang="ja-JP" altLang="en-US" sz="1400" dirty="0" smtClean="0"/>
                        <a:t>５０年から３０年に短縮。早期に治水効果を実感できる計画に変更。</a:t>
                      </a:r>
                    </a:p>
                    <a:p>
                      <a:pPr marL="0" indent="0"/>
                      <a:r>
                        <a:rPr kumimoji="1" lang="ja-JP" altLang="en-US" sz="1400" dirty="0" smtClean="0"/>
                        <a:t>・事業費も１兆４００億円（</a:t>
                      </a:r>
                      <a:r>
                        <a:rPr kumimoji="1" lang="en-US" altLang="ja-JP" sz="1400" dirty="0" smtClean="0"/>
                        <a:t>50</a:t>
                      </a:r>
                      <a:r>
                        <a:rPr kumimoji="1" lang="ja-JP" altLang="en-US" sz="1400" dirty="0" smtClean="0"/>
                        <a:t>年）から４，４００億円（</a:t>
                      </a:r>
                      <a:r>
                        <a:rPr kumimoji="1" lang="en-US" altLang="ja-JP" sz="1400" dirty="0" smtClean="0"/>
                        <a:t>30</a:t>
                      </a:r>
                      <a:r>
                        <a:rPr kumimoji="1" lang="ja-JP" altLang="en-US" sz="1400" dirty="0" smtClean="0"/>
                        <a:t>年）と現実的な設定に改訂。</a:t>
                      </a:r>
                    </a:p>
                    <a:p>
                      <a:pPr marL="0" indent="0"/>
                      <a:r>
                        <a:rPr kumimoji="1" lang="ja-JP" altLang="en-US" sz="1400" dirty="0" smtClean="0"/>
                        <a:t>・当面の治水目標に向けた整備を着実に推進中。</a:t>
                      </a:r>
                      <a:endParaRPr kumimoji="1" lang="ja-JP" altLang="en-US" sz="1400"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21341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8</a:t>
            </a:fld>
            <a:endParaRPr kumimoji="1" lang="ja-JP" altLang="en-US" dirty="0"/>
          </a:p>
        </p:txBody>
      </p:sp>
      <p:sp>
        <p:nvSpPr>
          <p:cNvPr id="15" name="テキスト ボックス 14"/>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Ａ　１．（３）</a:t>
            </a:r>
            <a:endParaRPr lang="en-US" altLang="ja-JP" sz="1600" u="sng" dirty="0" smtClean="0"/>
          </a:p>
        </p:txBody>
      </p:sp>
      <p:sp>
        <p:nvSpPr>
          <p:cNvPr id="16" name="正方形/長方形 15"/>
          <p:cNvSpPr/>
          <p:nvPr/>
        </p:nvSpPr>
        <p:spPr>
          <a:xfrm>
            <a:off x="234588" y="338554"/>
            <a:ext cx="1620957" cy="338554"/>
          </a:xfrm>
          <a:prstGeom prst="rect">
            <a:avLst/>
          </a:prstGeom>
        </p:spPr>
        <p:txBody>
          <a:bodyPr wrap="none">
            <a:spAutoFit/>
          </a:bodyPr>
          <a:lstStyle/>
          <a:p>
            <a:pPr algn="ctr"/>
            <a:r>
              <a:rPr lang="ja-JP" altLang="en-US" sz="1600" dirty="0" smtClean="0">
                <a:latin typeface="+mn-ea"/>
                <a:cs typeface="Meiryo UI" panose="020B0604030504040204" pitchFamily="50" charset="-128"/>
              </a:rPr>
              <a:t>③人件費の削減</a:t>
            </a:r>
            <a:endParaRPr lang="ja-JP" altLang="en-US" sz="1600" dirty="0">
              <a:latin typeface="+mn-ea"/>
              <a:cs typeface="Meiryo UI" panose="020B0604030504040204" pitchFamily="50" charset="-128"/>
            </a:endParaRPr>
          </a:p>
        </p:txBody>
      </p:sp>
      <p:sp>
        <p:nvSpPr>
          <p:cNvPr id="14" name="正方形/長方形 13"/>
          <p:cNvSpPr/>
          <p:nvPr/>
        </p:nvSpPr>
        <p:spPr>
          <a:xfrm>
            <a:off x="456218" y="677108"/>
            <a:ext cx="8473122" cy="584775"/>
          </a:xfrm>
          <a:prstGeom prst="rect">
            <a:avLst/>
          </a:prstGeom>
        </p:spPr>
        <p:txBody>
          <a:bodyPr wrap="square">
            <a:spAutoFit/>
          </a:bodyPr>
          <a:lstStyle/>
          <a:p>
            <a:r>
              <a:rPr lang="ja-JP" altLang="en-US" sz="1600" dirty="0" smtClean="0">
                <a:latin typeface="+mn-ea"/>
                <a:cs typeface="Meiryo UI" panose="020B0604030504040204" pitchFamily="50" charset="-128"/>
              </a:rPr>
              <a:t>　</a:t>
            </a:r>
            <a:r>
              <a:rPr lang="en-US" altLang="ja-JP" sz="1600" dirty="0" smtClean="0">
                <a:latin typeface="+mn-ea"/>
                <a:cs typeface="Meiryo UI" panose="020B0604030504040204" pitchFamily="50" charset="-128"/>
              </a:rPr>
              <a:t>2008</a:t>
            </a:r>
            <a:r>
              <a:rPr lang="ja-JP" altLang="en-US" sz="1600" dirty="0" smtClean="0">
                <a:latin typeface="+mn-ea"/>
                <a:cs typeface="Meiryo UI" panose="020B0604030504040204" pitchFamily="50" charset="-128"/>
              </a:rPr>
              <a:t>年度以降、全国の都道府県の中でも最も高いカット率（給料：最大</a:t>
            </a:r>
            <a:r>
              <a:rPr lang="en-US" altLang="ja-JP" sz="1600" dirty="0" smtClean="0">
                <a:latin typeface="+mn-ea"/>
                <a:cs typeface="Meiryo UI" panose="020B0604030504040204" pitchFamily="50" charset="-128"/>
              </a:rPr>
              <a:t>14</a:t>
            </a:r>
            <a:r>
              <a:rPr lang="ja-JP" altLang="en-US" sz="1600" dirty="0" smtClean="0">
                <a:latin typeface="+mn-ea"/>
                <a:cs typeface="Meiryo UI" panose="020B0604030504040204" pitchFamily="50" charset="-128"/>
              </a:rPr>
              <a:t>％）を適用し、総額　</a:t>
            </a:r>
            <a:r>
              <a:rPr lang="en-US" altLang="ja-JP" sz="1600" dirty="0" smtClean="0">
                <a:latin typeface="+mn-ea"/>
                <a:cs typeface="Meiryo UI" panose="020B0604030504040204" pitchFamily="50" charset="-128"/>
              </a:rPr>
              <a:t>2,128</a:t>
            </a:r>
            <a:r>
              <a:rPr lang="ja-JP" altLang="en-US" sz="1600" dirty="0" smtClean="0">
                <a:latin typeface="+mn-ea"/>
                <a:cs typeface="Meiryo UI" panose="020B0604030504040204" pitchFamily="50" charset="-128"/>
              </a:rPr>
              <a:t>億円の給与カットを実施。</a:t>
            </a:r>
            <a:endParaRPr lang="ja-JP" altLang="en-US" sz="1600" dirty="0">
              <a:latin typeface="+mn-ea"/>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1310834199"/>
              </p:ext>
            </p:extLst>
          </p:nvPr>
        </p:nvGraphicFramePr>
        <p:xfrm>
          <a:off x="4860032" y="1811735"/>
          <a:ext cx="4205591" cy="4292410"/>
        </p:xfrm>
        <a:graphic>
          <a:graphicData uri="http://schemas.openxmlformats.org/drawingml/2006/table">
            <a:tbl>
              <a:tblPr/>
              <a:tblGrid>
                <a:gridCol w="1089713">
                  <a:extLst>
                    <a:ext uri="{9D8B030D-6E8A-4147-A177-3AD203B41FA5}">
                      <a16:colId xmlns:a16="http://schemas.microsoft.com/office/drawing/2014/main" val="20000"/>
                    </a:ext>
                  </a:extLst>
                </a:gridCol>
                <a:gridCol w="347618">
                  <a:extLst>
                    <a:ext uri="{9D8B030D-6E8A-4147-A177-3AD203B41FA5}">
                      <a16:colId xmlns:a16="http://schemas.microsoft.com/office/drawing/2014/main" val="20001"/>
                    </a:ext>
                  </a:extLst>
                </a:gridCol>
                <a:gridCol w="2768260">
                  <a:extLst>
                    <a:ext uri="{9D8B030D-6E8A-4147-A177-3AD203B41FA5}">
                      <a16:colId xmlns:a16="http://schemas.microsoft.com/office/drawing/2014/main" val="20002"/>
                    </a:ext>
                  </a:extLst>
                </a:gridCol>
              </a:tblGrid>
              <a:tr h="309782">
                <a:tc gridSpan="3">
                  <a:txBody>
                    <a:bodyPr/>
                    <a:lstStyle/>
                    <a:p>
                      <a:pPr algn="l" fontAlgn="ctr"/>
                      <a:r>
                        <a:rPr lang="ja-JP" altLang="en-US" sz="1100" b="1"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地方</a:t>
                      </a:r>
                      <a:r>
                        <a:rPr lang="ja-JP" altLang="en-US" sz="1100" b="1" i="0" u="none" strike="noStrike" dirty="0">
                          <a:effectLst/>
                          <a:latin typeface="Meiryo UI" panose="020B0604030504040204" pitchFamily="50" charset="-128"/>
                          <a:ea typeface="Meiryo UI" panose="020B0604030504040204" pitchFamily="50" charset="-128"/>
                          <a:cs typeface="Meiryo UI" panose="020B0604030504040204" pitchFamily="50" charset="-128"/>
                        </a:rPr>
                        <a:t>公共団体における独自の</a:t>
                      </a:r>
                      <a:r>
                        <a:rPr lang="ja-JP" altLang="en-US" sz="1100" b="1"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給与カットの</a:t>
                      </a:r>
                      <a:r>
                        <a:rPr lang="ja-JP" altLang="en-US" sz="1100" b="1" i="0" u="none" strike="noStrike" dirty="0">
                          <a:effectLst/>
                          <a:latin typeface="Meiryo UI" panose="020B0604030504040204" pitchFamily="50" charset="-128"/>
                          <a:ea typeface="Meiryo UI" panose="020B0604030504040204" pitchFamily="50" charset="-128"/>
                          <a:cs typeface="Meiryo UI" panose="020B0604030504040204" pitchFamily="50" charset="-128"/>
                        </a:rPr>
                        <a:t>状況（総務省公表資料）</a:t>
                      </a:r>
                    </a:p>
                  </a:txBody>
                  <a:tcPr marL="8036" marR="8036" marT="8036"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460695">
                <a:tc gridSpan="3">
                  <a:txBody>
                    <a:bodyPr/>
                    <a:lstStyle/>
                    <a:p>
                      <a:pPr algn="l" fontAlgn="ct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＜都道府県・指定都市における一般職の</a:t>
                      </a:r>
                      <a:r>
                        <a:rPr lang="ja-JP" altLang="en-US" sz="11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給料カットの</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状況＞　</a:t>
                      </a:r>
                      <a:endParaRPr lang="en-US" altLang="ja-JP" sz="11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r" fontAlgn="ct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1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日現在</a:t>
                      </a:r>
                    </a:p>
                  </a:txBody>
                  <a:tcPr marL="8036" marR="8036" marT="803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366469">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カット率</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の区分</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団体数</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給料カットを</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実施している団体</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（カット率</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88450">
                <a:tc rowSpan="4">
                  <a:txBody>
                    <a:bodyPr/>
                    <a:lstStyle/>
                    <a:p>
                      <a:pPr algn="ctr" fontAlgn="ct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８％～</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北海道（</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群馬県（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884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岐阜県（</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三重県（</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884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14</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岡山県（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10</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9201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千葉市（</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0.5</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大阪市（</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14</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8450">
                <a:tc rowSpan="5">
                  <a:txBody>
                    <a:bodyPr/>
                    <a:lstStyle/>
                    <a:p>
                      <a:pPr algn="ctr" fontAlgn="ctr"/>
                      <a:r>
                        <a:rPr lang="ja-JP" altLang="en-US" sz="11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５％</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％未満</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青森県（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福島県 </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1884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茨城県（</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栃木県（</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884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滋賀県（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兵庫県（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2.5</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884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山口県（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徳島県（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884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鹿児島県（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8450">
                <a:tc rowSpan="2">
                  <a:txBody>
                    <a:bodyPr/>
                    <a:lstStyle/>
                    <a:p>
                      <a:pPr algn="ctr" fontAlgn="ctr"/>
                      <a:r>
                        <a:rPr lang="ja-JP" altLang="en-US" sz="1100" b="0" i="0" u="none" strike="noStrike">
                          <a:effectLst/>
                          <a:latin typeface="Meiryo UI" panose="020B0604030504040204" pitchFamily="50" charset="-128"/>
                          <a:ea typeface="Meiryo UI" panose="020B0604030504040204" pitchFamily="50" charset="-128"/>
                          <a:cs typeface="Meiryo UI" panose="020B0604030504040204" pitchFamily="50" charset="-128"/>
                        </a:rPr>
                        <a:t>３～５％未満</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100" b="0" i="0" u="none" strike="noStrike">
                          <a:effectLst/>
                          <a:latin typeface="Meiryo UI" panose="020B0604030504040204" pitchFamily="50" charset="-128"/>
                          <a:ea typeface="Meiryo UI" panose="020B0604030504040204" pitchFamily="50" charset="-128"/>
                          <a:cs typeface="Meiryo UI" panose="020B0604030504040204" pitchFamily="50" charset="-128"/>
                        </a:rPr>
                        <a:t>4</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富山県（</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山梨県（</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2"/>
                  </a:ext>
                </a:extLst>
              </a:tr>
              <a:tr h="220805">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愛知県（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奈良県（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0.5</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8450">
                <a:tc rowSpan="2">
                  <a:txBody>
                    <a:bodyPr/>
                    <a:lstStyle/>
                    <a:p>
                      <a:pPr algn="ctr" fontAlgn="ct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２％～３％未満</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100" b="0" i="0" u="none" strike="noStrike">
                          <a:effectLst/>
                          <a:latin typeface="Meiryo UI" panose="020B0604030504040204" pitchFamily="50" charset="-128"/>
                          <a:ea typeface="Meiryo UI" panose="020B0604030504040204" pitchFamily="50" charset="-128"/>
                          <a:cs typeface="Meiryo UI" panose="020B0604030504040204" pitchFamily="50" charset="-128"/>
                        </a:rPr>
                        <a:t>4</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京都府（</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　 和歌山県（</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4"/>
                  </a:ext>
                </a:extLst>
              </a:tr>
              <a:tr h="1884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香川県（</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0.5</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1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1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名古屋市</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35226">
                <a:tc>
                  <a:txBody>
                    <a:bodyPr/>
                    <a:lstStyle/>
                    <a:p>
                      <a:pPr algn="ctr" fontAlgn="ctr"/>
                      <a:r>
                        <a:rPr lang="ja-JP" altLang="en-US" sz="1100" b="0" i="0" u="none" strike="noStrike">
                          <a:effectLst/>
                          <a:latin typeface="Meiryo UI" panose="020B0604030504040204" pitchFamily="50" charset="-128"/>
                          <a:ea typeface="Meiryo UI" panose="020B0604030504040204" pitchFamily="50" charset="-128"/>
                          <a:cs typeface="Meiryo UI" panose="020B0604030504040204" pitchFamily="50" charset="-128"/>
                        </a:rPr>
                        <a:t>２％未満</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Meiryo UI" panose="020B0604030504040204" pitchFamily="50" charset="-128"/>
                          <a:ea typeface="Meiryo UI" panose="020B0604030504040204" pitchFamily="50" charset="-128"/>
                          <a:cs typeface="Meiryo UI" panose="020B0604030504040204" pitchFamily="50" charset="-128"/>
                        </a:rPr>
                        <a:t>1</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愛媛県（</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0.5</a:t>
                      </a:r>
                      <a:r>
                        <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p>
                  </a:txBody>
                  <a:tcPr marL="8036" marR="8036" marT="8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79600">
                <a:tc>
                  <a:txBody>
                    <a:bodyPr/>
                    <a:lstStyle/>
                    <a:p>
                      <a:pPr algn="ctr" fontAlgn="ctr"/>
                      <a:endParaRPr lang="ja-JP" altLang="en-US"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036" marR="8036" marT="803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ja-JP" altLang="en-US"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036" marR="8036" marT="803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9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036" marR="8036" marT="8036"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7"/>
                  </a:ext>
                </a:extLst>
              </a:tr>
            </a:tbl>
          </a:graphicData>
        </a:graphic>
      </p:graphicFrame>
      <p:sp>
        <p:nvSpPr>
          <p:cNvPr id="19" name="円/楕円 18"/>
          <p:cNvSpPr/>
          <p:nvPr/>
        </p:nvSpPr>
        <p:spPr>
          <a:xfrm>
            <a:off x="6228184" y="3212976"/>
            <a:ext cx="1330896" cy="396999"/>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0" name="表 19"/>
          <p:cNvGraphicFramePr>
            <a:graphicFrameLocks noGrp="1"/>
          </p:cNvGraphicFramePr>
          <p:nvPr>
            <p:extLst>
              <p:ext uri="{D42A27DB-BD31-4B8C-83A1-F6EECF244321}">
                <p14:modId xmlns:p14="http://schemas.microsoft.com/office/powerpoint/2010/main" val="3961905566"/>
              </p:ext>
            </p:extLst>
          </p:nvPr>
        </p:nvGraphicFramePr>
        <p:xfrm>
          <a:off x="41743" y="1807451"/>
          <a:ext cx="4658557" cy="4645885"/>
        </p:xfrm>
        <a:graphic>
          <a:graphicData uri="http://schemas.openxmlformats.org/drawingml/2006/table">
            <a:tbl>
              <a:tblPr/>
              <a:tblGrid>
                <a:gridCol w="1377645">
                  <a:extLst>
                    <a:ext uri="{9D8B030D-6E8A-4147-A177-3AD203B41FA5}">
                      <a16:colId xmlns:a16="http://schemas.microsoft.com/office/drawing/2014/main" val="20000"/>
                    </a:ext>
                  </a:extLst>
                </a:gridCol>
                <a:gridCol w="1937542">
                  <a:extLst>
                    <a:ext uri="{9D8B030D-6E8A-4147-A177-3AD203B41FA5}">
                      <a16:colId xmlns:a16="http://schemas.microsoft.com/office/drawing/2014/main" val="20001"/>
                    </a:ext>
                  </a:extLst>
                </a:gridCol>
                <a:gridCol w="1343370">
                  <a:extLst>
                    <a:ext uri="{9D8B030D-6E8A-4147-A177-3AD203B41FA5}">
                      <a16:colId xmlns:a16="http://schemas.microsoft.com/office/drawing/2014/main" val="20002"/>
                    </a:ext>
                  </a:extLst>
                </a:gridCol>
              </a:tblGrid>
              <a:tr h="181389">
                <a:tc gridSpan="2">
                  <a:txBody>
                    <a:bodyPr/>
                    <a:lstStyle/>
                    <a:p>
                      <a:pPr algn="l" fontAlgn="ct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1"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9912">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期間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カット率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効果額</a:t>
                      </a:r>
                      <a:br>
                        <a:rPr lang="ja-JP" altLang="en-US" sz="12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12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（一般財源ベース）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1"/>
                  </a:ext>
                </a:extLst>
              </a:tr>
              <a:tr h="464944">
                <a:tc rowSpan="4">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期末・勤勉手当：６％、４％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1,160</a:t>
                      </a:r>
                      <a:r>
                        <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4944">
                <a:tc vMerge="1">
                  <a:txBody>
                    <a:bodyPr/>
                    <a:lstStyle/>
                    <a:p>
                      <a:endParaRPr kumimoji="1" lang="ja-JP" altLang="en-US"/>
                    </a:p>
                  </a:txBody>
                  <a:tcPr/>
                </a:tc>
                <a:tc>
                  <a:txBody>
                    <a:bodyPr/>
                    <a:lstStyle/>
                    <a:p>
                      <a:pPr algn="l" fontAlgn="ctr"/>
                      <a:r>
                        <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給料：１４％～３．５％</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003"/>
                  </a:ext>
                </a:extLst>
              </a:tr>
              <a:tr h="464944">
                <a:tc vMerge="1">
                  <a:txBody>
                    <a:bodyPr/>
                    <a:lstStyle/>
                    <a:p>
                      <a:endParaRPr kumimoji="1" lang="ja-JP" altLang="en-US"/>
                    </a:p>
                  </a:txBody>
                  <a:tcPr/>
                </a:tc>
                <a:tc>
                  <a:txBody>
                    <a:bodyPr/>
                    <a:lstStyle/>
                    <a:p>
                      <a:pPr algn="l" fontAlgn="ctr"/>
                      <a:r>
                        <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管理職手当：５％</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004"/>
                  </a:ext>
                </a:extLst>
              </a:tr>
              <a:tr h="464944">
                <a:tc vMerge="1">
                  <a:txBody>
                    <a:bodyPr/>
                    <a:lstStyle/>
                    <a:p>
                      <a:endParaRPr kumimoji="1" lang="ja-JP" altLang="en-US"/>
                    </a:p>
                  </a:txBody>
                  <a:tcPr/>
                </a:tc>
                <a:tc>
                  <a:txBody>
                    <a:bodyPr/>
                    <a:lstStyle/>
                    <a:p>
                      <a:pPr algn="l" fontAlgn="ctr"/>
                      <a:r>
                        <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退職手当：５％</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005"/>
                  </a:ext>
                </a:extLst>
              </a:tr>
              <a:tr h="464944">
                <a:tc rowSpan="3">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2011～2013</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給料：１４％～３％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968</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4944">
                <a:tc vMerge="1">
                  <a:txBody>
                    <a:bodyPr/>
                    <a:lstStyle/>
                    <a:p>
                      <a:endParaRPr kumimoji="1" lang="ja-JP" altLang="en-US"/>
                    </a:p>
                  </a:txBody>
                  <a:tcPr/>
                </a:tc>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管理職手当：５％</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007"/>
                  </a:ext>
                </a:extLst>
              </a:tr>
              <a:tr h="464944">
                <a:tc vMerge="1">
                  <a:txBody>
                    <a:bodyPr/>
                    <a:lstStyle/>
                    <a:p>
                      <a:endParaRPr kumimoji="1" lang="ja-JP" altLang="en-US" dirty="0"/>
                    </a:p>
                  </a:txBody>
                  <a:tcPr/>
                </a:tc>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退職手当：</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008"/>
                  </a:ext>
                </a:extLst>
              </a:tr>
              <a:tr h="818960">
                <a:tc gridSpan="3">
                  <a:txBody>
                    <a:bodyPr/>
                    <a:lstStyle/>
                    <a:p>
                      <a:pPr algn="r" fontAlgn="ctr"/>
                      <a:r>
                        <a:rPr lang="ja-JP" altLang="en-US" sz="12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効果額計　約２，１２８億円</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r" fontAlgn="ctr"/>
                      <a:endParaRPr lang="en-US" altLang="ja-JP" sz="9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lvl="1"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より前倒し</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で実施した退職</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手当支給水準の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引下げ分を含む。</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lvl="1"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）財政再建プログラム（案）以前からの継続分等を含む。</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r"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bl>
          </a:graphicData>
        </a:graphic>
      </p:graphicFrame>
      <p:sp>
        <p:nvSpPr>
          <p:cNvPr id="21" name="テキスト ボックス 20"/>
          <p:cNvSpPr txBox="1"/>
          <p:nvPr/>
        </p:nvSpPr>
        <p:spPr>
          <a:xfrm>
            <a:off x="85800" y="1339631"/>
            <a:ext cx="4104456" cy="338554"/>
          </a:xfrm>
          <a:prstGeom prst="rect">
            <a:avLst/>
          </a:prstGeom>
          <a:noFill/>
        </p:spPr>
        <p:txBody>
          <a:bodyPr wrap="square" rtlCol="0">
            <a:spAutoFit/>
          </a:bodyPr>
          <a:lstStyle/>
          <a:p>
            <a:r>
              <a:rPr lang="ja-JP" altLang="en-US" sz="1600" dirty="0" smtClean="0">
                <a:latin typeface="+mn-ea"/>
                <a:cs typeface="Meiryo UI" panose="020B0604030504040204" pitchFamily="50" charset="-128"/>
              </a:rPr>
              <a:t>■府</a:t>
            </a:r>
            <a:r>
              <a:rPr lang="ja-JP" altLang="en-US" sz="1600" dirty="0">
                <a:latin typeface="+mn-ea"/>
                <a:cs typeface="Meiryo UI" panose="020B0604030504040204" pitchFamily="50" charset="-128"/>
              </a:rPr>
              <a:t>の給与カットの</a:t>
            </a:r>
            <a:r>
              <a:rPr lang="ja-JP" altLang="en-US" sz="1600" dirty="0" smtClean="0">
                <a:latin typeface="+mn-ea"/>
                <a:cs typeface="Meiryo UI" panose="020B0604030504040204" pitchFamily="50" charset="-128"/>
              </a:rPr>
              <a:t>状況</a:t>
            </a:r>
            <a:endParaRPr lang="ja-JP" altLang="en-US" sz="1600" dirty="0">
              <a:latin typeface="+mn-ea"/>
              <a:cs typeface="Meiryo UI" panose="020B0604030504040204" pitchFamily="50" charset="-128"/>
            </a:endParaRPr>
          </a:p>
        </p:txBody>
      </p:sp>
      <p:sp>
        <p:nvSpPr>
          <p:cNvPr id="22" name="円/楕円 21"/>
          <p:cNvSpPr/>
          <p:nvPr/>
        </p:nvSpPr>
        <p:spPr>
          <a:xfrm>
            <a:off x="1259631" y="4293096"/>
            <a:ext cx="2016223" cy="396999"/>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1262444" y="2924944"/>
            <a:ext cx="2013411" cy="396999"/>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4697760" y="1339631"/>
            <a:ext cx="4104456" cy="338554"/>
          </a:xfrm>
          <a:prstGeom prst="rect">
            <a:avLst/>
          </a:prstGeom>
          <a:noFill/>
        </p:spPr>
        <p:txBody>
          <a:bodyPr wrap="square" rtlCol="0">
            <a:spAutoFit/>
          </a:bodyPr>
          <a:lstStyle/>
          <a:p>
            <a:r>
              <a:rPr lang="ja-JP" altLang="en-US" sz="1600" dirty="0" smtClean="0">
                <a:latin typeface="+mn-ea"/>
                <a:cs typeface="Meiryo UI" panose="020B0604030504040204" pitchFamily="50" charset="-128"/>
              </a:rPr>
              <a:t>■他府県との比較</a:t>
            </a:r>
            <a:endParaRPr lang="ja-JP" altLang="en-US" sz="1600" dirty="0">
              <a:latin typeface="+mn-ea"/>
              <a:cs typeface="Meiryo UI" panose="020B0604030504040204" pitchFamily="50" charset="-128"/>
            </a:endParaRPr>
          </a:p>
        </p:txBody>
      </p:sp>
    </p:spTree>
    <p:extLst>
      <p:ext uri="{BB962C8B-B14F-4D97-AF65-F5344CB8AC3E}">
        <p14:creationId xmlns:p14="http://schemas.microsoft.com/office/powerpoint/2010/main" val="10250723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1520" y="437235"/>
            <a:ext cx="8082880" cy="338554"/>
          </a:xfrm>
          <a:prstGeom prst="rect">
            <a:avLst/>
          </a:prstGeom>
          <a:noFill/>
        </p:spPr>
        <p:txBody>
          <a:bodyPr wrap="square" rtlCol="0">
            <a:spAutoFit/>
          </a:bodyPr>
          <a:lstStyle/>
          <a:p>
            <a:r>
              <a:rPr lang="ja-JP" altLang="en-US" sz="1600" dirty="0" smtClean="0"/>
              <a:t>■</a:t>
            </a:r>
            <a:r>
              <a:rPr lang="en-US" altLang="ja-JP" sz="1600" dirty="0" smtClean="0"/>
              <a:t>Outcome</a:t>
            </a:r>
            <a:r>
              <a:rPr lang="ja-JP" altLang="en-US" sz="1600" dirty="0" smtClean="0"/>
              <a:t>の整理</a:t>
            </a:r>
            <a:endParaRPr kumimoji="1" lang="ja-JP" altLang="en-US" sz="1600" dirty="0"/>
          </a:p>
        </p:txBody>
      </p:sp>
      <p:sp>
        <p:nvSpPr>
          <p:cNvPr id="3" name="テキスト ボックス 2"/>
          <p:cNvSpPr txBox="1"/>
          <p:nvPr/>
        </p:nvSpPr>
        <p:spPr>
          <a:xfrm>
            <a:off x="251520" y="980728"/>
            <a:ext cx="1944216" cy="369332"/>
          </a:xfrm>
          <a:prstGeom prst="rect">
            <a:avLst/>
          </a:prstGeom>
          <a:noFill/>
        </p:spPr>
        <p:txBody>
          <a:bodyPr wrap="square" rtlCol="0">
            <a:spAutoFit/>
          </a:bodyPr>
          <a:lstStyle/>
          <a:p>
            <a:pPr algn="ctr"/>
            <a:r>
              <a:rPr kumimoji="1" lang="ja-JP" altLang="en-US" u="sng" dirty="0" smtClean="0"/>
              <a:t>改革の対象項目</a:t>
            </a:r>
            <a:endParaRPr kumimoji="1" lang="ja-JP" altLang="en-US" u="sng" dirty="0"/>
          </a:p>
        </p:txBody>
      </p:sp>
      <p:sp>
        <p:nvSpPr>
          <p:cNvPr id="4" name="テキスト ボックス 3"/>
          <p:cNvSpPr txBox="1"/>
          <p:nvPr/>
        </p:nvSpPr>
        <p:spPr>
          <a:xfrm>
            <a:off x="2537756" y="983556"/>
            <a:ext cx="1944216" cy="369332"/>
          </a:xfrm>
          <a:prstGeom prst="rect">
            <a:avLst/>
          </a:prstGeom>
          <a:noFill/>
        </p:spPr>
        <p:txBody>
          <a:bodyPr wrap="square" rtlCol="0">
            <a:spAutoFit/>
          </a:bodyPr>
          <a:lstStyle/>
          <a:p>
            <a:pPr algn="ctr"/>
            <a:r>
              <a:rPr kumimoji="1" lang="en-US" altLang="ja-JP" u="sng" dirty="0" smtClean="0"/>
              <a:t>Before</a:t>
            </a:r>
            <a:endParaRPr kumimoji="1" lang="ja-JP" altLang="en-US" u="sng" dirty="0"/>
          </a:p>
        </p:txBody>
      </p:sp>
      <p:sp>
        <p:nvSpPr>
          <p:cNvPr id="5" name="テキスト ボックス 4"/>
          <p:cNvSpPr txBox="1"/>
          <p:nvPr/>
        </p:nvSpPr>
        <p:spPr>
          <a:xfrm>
            <a:off x="6012160" y="980728"/>
            <a:ext cx="1944216" cy="369332"/>
          </a:xfrm>
          <a:prstGeom prst="rect">
            <a:avLst/>
          </a:prstGeom>
          <a:noFill/>
        </p:spPr>
        <p:txBody>
          <a:bodyPr wrap="square" rtlCol="0">
            <a:spAutoFit/>
          </a:bodyPr>
          <a:lstStyle/>
          <a:p>
            <a:pPr algn="ctr"/>
            <a:r>
              <a:rPr kumimoji="1" lang="en-US" altLang="ja-JP" u="sng" dirty="0" smtClean="0"/>
              <a:t>After</a:t>
            </a:r>
            <a:endParaRPr kumimoji="1" lang="ja-JP" altLang="en-US" u="sng" dirty="0"/>
          </a:p>
        </p:txBody>
      </p:sp>
      <p:sp>
        <p:nvSpPr>
          <p:cNvPr id="6" name="テキスト ボックス 5"/>
          <p:cNvSpPr txBox="1"/>
          <p:nvPr/>
        </p:nvSpPr>
        <p:spPr>
          <a:xfrm>
            <a:off x="179512" y="1500466"/>
            <a:ext cx="2016224" cy="338554"/>
          </a:xfrm>
          <a:prstGeom prst="rect">
            <a:avLst/>
          </a:prstGeom>
          <a:noFill/>
          <a:ln>
            <a:solidFill>
              <a:schemeClr val="bg1">
                <a:lumMod val="85000"/>
              </a:schemeClr>
            </a:solidFill>
          </a:ln>
        </p:spPr>
        <p:txBody>
          <a:bodyPr wrap="square" rtlCol="0">
            <a:spAutoFit/>
          </a:bodyPr>
          <a:lstStyle/>
          <a:p>
            <a:r>
              <a:rPr lang="ja-JP" altLang="en-US" sz="1600" dirty="0"/>
              <a:t>・</a:t>
            </a:r>
            <a:r>
              <a:rPr kumimoji="1" lang="ja-JP" altLang="en-US" sz="1600" dirty="0" smtClean="0"/>
              <a:t>治水対策の基準</a:t>
            </a:r>
            <a:endParaRPr kumimoji="1" lang="ja-JP" altLang="en-US" sz="1600" dirty="0"/>
          </a:p>
        </p:txBody>
      </p:sp>
      <p:sp>
        <p:nvSpPr>
          <p:cNvPr id="7" name="テキスト ボックス 6"/>
          <p:cNvSpPr txBox="1"/>
          <p:nvPr/>
        </p:nvSpPr>
        <p:spPr>
          <a:xfrm>
            <a:off x="2339752" y="1485782"/>
            <a:ext cx="2376264" cy="1077218"/>
          </a:xfrm>
          <a:prstGeom prst="rect">
            <a:avLst/>
          </a:prstGeom>
          <a:noFill/>
          <a:ln>
            <a:solidFill>
              <a:schemeClr val="bg1">
                <a:lumMod val="85000"/>
              </a:schemeClr>
            </a:solidFill>
          </a:ln>
        </p:spPr>
        <p:txBody>
          <a:bodyPr wrap="square" rtlCol="0">
            <a:spAutoFit/>
          </a:bodyPr>
          <a:lstStyle/>
          <a:p>
            <a:pPr marL="88900" indent="-88900"/>
            <a:r>
              <a:rPr kumimoji="1" lang="ja-JP" altLang="en-US" sz="1600" dirty="0" smtClean="0"/>
              <a:t>・“防ぐ”を中心に施策を展開</a:t>
            </a:r>
            <a:endParaRPr kumimoji="1" lang="en-US" altLang="ja-JP" sz="1600" dirty="0" smtClean="0"/>
          </a:p>
          <a:p>
            <a:pPr marL="88900" indent="-88900"/>
            <a:r>
              <a:rPr kumimoji="1" lang="ja-JP" altLang="en-US" sz="1600" dirty="0" smtClean="0"/>
              <a:t>・府域すべての河川一律</a:t>
            </a:r>
            <a:endParaRPr kumimoji="1" lang="en-US" altLang="ja-JP" sz="1600" dirty="0" smtClean="0"/>
          </a:p>
          <a:p>
            <a:pPr marL="88900" indent="-88900"/>
            <a:r>
              <a:rPr lang="ja-JP" altLang="en-US" sz="1600" dirty="0" smtClean="0"/>
              <a:t>「時間雨量</a:t>
            </a:r>
            <a:r>
              <a:rPr lang="en-US" altLang="ja-JP" sz="1600" dirty="0" smtClean="0"/>
              <a:t>80</a:t>
            </a:r>
            <a:r>
              <a:rPr lang="ja-JP" altLang="en-US" sz="1600" dirty="0" smtClean="0"/>
              <a:t>ミリ程度」</a:t>
            </a:r>
            <a:endParaRPr kumimoji="1" lang="ja-JP" altLang="en-US" sz="1600" dirty="0"/>
          </a:p>
        </p:txBody>
      </p:sp>
      <p:sp>
        <p:nvSpPr>
          <p:cNvPr id="8" name="テキスト ボックス 7"/>
          <p:cNvSpPr txBox="1"/>
          <p:nvPr/>
        </p:nvSpPr>
        <p:spPr>
          <a:xfrm>
            <a:off x="5272112" y="1485782"/>
            <a:ext cx="3744416" cy="2769989"/>
          </a:xfrm>
          <a:prstGeom prst="rect">
            <a:avLst/>
          </a:prstGeom>
          <a:noFill/>
          <a:ln>
            <a:solidFill>
              <a:schemeClr val="bg1">
                <a:lumMod val="85000"/>
              </a:schemeClr>
            </a:solidFill>
          </a:ln>
        </p:spPr>
        <p:txBody>
          <a:bodyPr wrap="square" rtlCol="0">
            <a:spAutoFit/>
          </a:bodyPr>
          <a:lstStyle/>
          <a:p>
            <a:pPr>
              <a:spcBef>
                <a:spcPts val="600"/>
              </a:spcBef>
            </a:pPr>
            <a:r>
              <a:rPr kumimoji="1" lang="ja-JP" altLang="en-US" sz="1600" dirty="0" smtClean="0"/>
              <a:t>・“逃げる”“凌ぐ”“防ぐ”治水対策へ</a:t>
            </a:r>
            <a:endParaRPr kumimoji="1" lang="en-US" altLang="ja-JP" sz="1600" dirty="0" smtClean="0"/>
          </a:p>
          <a:p>
            <a:pPr>
              <a:spcBef>
                <a:spcPts val="600"/>
              </a:spcBef>
            </a:pPr>
            <a:r>
              <a:rPr lang="ja-JP" altLang="en-US" sz="1600" dirty="0" smtClean="0"/>
              <a:t>・河川ごとにシミュレーションを実施</a:t>
            </a:r>
            <a:endParaRPr lang="en-US" altLang="ja-JP" sz="1600" dirty="0" smtClean="0"/>
          </a:p>
          <a:p>
            <a:pPr marL="177800" indent="-177800"/>
            <a:r>
              <a:rPr lang="ja-JP" altLang="en-US" sz="1600" dirty="0"/>
              <a:t>　</a:t>
            </a:r>
            <a:r>
              <a:rPr lang="ja-JP" altLang="en-US" sz="1600" dirty="0" smtClean="0"/>
              <a:t>河川ごとの危険度を評価し、当面の整備目標を設定（時間雨量</a:t>
            </a:r>
            <a:r>
              <a:rPr lang="en-US" altLang="ja-JP" sz="1600" dirty="0" smtClean="0"/>
              <a:t>50</a:t>
            </a:r>
            <a:r>
              <a:rPr lang="ja-JP" altLang="en-US" sz="1600" dirty="0" smtClean="0"/>
              <a:t>～</a:t>
            </a:r>
            <a:r>
              <a:rPr lang="en-US" altLang="ja-JP" sz="1600" dirty="0" smtClean="0"/>
              <a:t>80</a:t>
            </a:r>
            <a:r>
              <a:rPr lang="ja-JP" altLang="en-US" sz="1600" dirty="0" smtClean="0"/>
              <a:t>ミリ）</a:t>
            </a:r>
            <a:endParaRPr lang="en-US" altLang="ja-JP" sz="1600" dirty="0" smtClean="0"/>
          </a:p>
          <a:p>
            <a:pPr>
              <a:spcBef>
                <a:spcPts val="600"/>
              </a:spcBef>
            </a:pPr>
            <a:r>
              <a:rPr lang="ja-JP" altLang="en-US" sz="1600" dirty="0" smtClean="0"/>
              <a:t>・府民にリスクを開示</a:t>
            </a:r>
            <a:endParaRPr lang="en-US" altLang="ja-JP" sz="1600" dirty="0" smtClean="0"/>
          </a:p>
          <a:p>
            <a:pPr>
              <a:spcBef>
                <a:spcPts val="600"/>
              </a:spcBef>
            </a:pPr>
            <a:r>
              <a:rPr kumimoji="1" lang="ja-JP" altLang="en-US" sz="1600" dirty="0"/>
              <a:t>　</a:t>
            </a:r>
            <a:r>
              <a:rPr kumimoji="1" lang="ja-JP" altLang="en-US" sz="1600" dirty="0" smtClean="0"/>
              <a:t>　　府内１５４河川</a:t>
            </a:r>
            <a:endParaRPr lang="en-US" altLang="ja-JP" sz="1600" dirty="0"/>
          </a:p>
          <a:p>
            <a:pPr>
              <a:spcBef>
                <a:spcPts val="600"/>
              </a:spcBef>
            </a:pPr>
            <a:r>
              <a:rPr kumimoji="1" lang="ja-JP" altLang="en-US" sz="1600" dirty="0"/>
              <a:t>　</a:t>
            </a:r>
            <a:r>
              <a:rPr kumimoji="1" lang="ja-JP" altLang="en-US" sz="1600" dirty="0" smtClean="0"/>
              <a:t>　　　　　現状リスク開示</a:t>
            </a:r>
            <a:r>
              <a:rPr lang="ja-JP" altLang="en-US" sz="1600" dirty="0"/>
              <a:t>・・</a:t>
            </a:r>
            <a:r>
              <a:rPr lang="ja-JP" altLang="en-US" sz="1600" dirty="0" smtClean="0"/>
              <a:t>・全河川</a:t>
            </a:r>
            <a:endParaRPr lang="en-US" altLang="ja-JP" sz="1600" dirty="0" smtClean="0"/>
          </a:p>
          <a:p>
            <a:pPr>
              <a:spcBef>
                <a:spcPts val="600"/>
              </a:spcBef>
            </a:pPr>
            <a:r>
              <a:rPr kumimoji="1" lang="ja-JP" altLang="en-US" sz="1600" dirty="0"/>
              <a:t>　</a:t>
            </a:r>
            <a:r>
              <a:rPr kumimoji="1" lang="ja-JP" altLang="en-US" sz="1600" dirty="0" smtClean="0"/>
              <a:t>　　　　　当面の治水目標整備後のリスク</a:t>
            </a:r>
            <a:endParaRPr kumimoji="1" lang="en-US" altLang="ja-JP" sz="1600" dirty="0" smtClean="0"/>
          </a:p>
          <a:p>
            <a:r>
              <a:rPr lang="ja-JP" altLang="en-US" sz="1600" dirty="0"/>
              <a:t>　</a:t>
            </a:r>
            <a:r>
              <a:rPr lang="ja-JP" altLang="en-US" sz="1600" dirty="0" smtClean="0"/>
              <a:t>　　　　　　　　　　　　　　　・・・</a:t>
            </a:r>
            <a:r>
              <a:rPr lang="ja-JP" altLang="en-US" sz="1600" dirty="0"/>
              <a:t>９９</a:t>
            </a:r>
            <a:r>
              <a:rPr lang="ja-JP" altLang="en-US" sz="1600" dirty="0" smtClean="0"/>
              <a:t>河川完了</a:t>
            </a:r>
            <a:endParaRPr lang="en-US" altLang="ja-JP" sz="1600" dirty="0"/>
          </a:p>
        </p:txBody>
      </p:sp>
      <p:sp>
        <p:nvSpPr>
          <p:cNvPr id="9" name="二等辺三角形 8"/>
          <p:cNvSpPr/>
          <p:nvPr/>
        </p:nvSpPr>
        <p:spPr>
          <a:xfrm rot="5400000">
            <a:off x="3411014" y="3677414"/>
            <a:ext cx="3237532" cy="2924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15516" y="4778890"/>
            <a:ext cx="2016224" cy="584775"/>
          </a:xfrm>
          <a:prstGeom prst="rect">
            <a:avLst/>
          </a:prstGeom>
          <a:noFill/>
          <a:ln>
            <a:solidFill>
              <a:schemeClr val="bg1">
                <a:lumMod val="85000"/>
              </a:schemeClr>
            </a:solidFill>
          </a:ln>
        </p:spPr>
        <p:txBody>
          <a:bodyPr wrap="square" rtlCol="0">
            <a:spAutoFit/>
          </a:bodyPr>
          <a:lstStyle/>
          <a:p>
            <a:pPr marL="92075" indent="-92075"/>
            <a:r>
              <a:rPr lang="ja-JP" altLang="en-US" sz="1600" dirty="0"/>
              <a:t>・</a:t>
            </a:r>
            <a:r>
              <a:rPr kumimoji="1" lang="ja-JP" altLang="en-US" sz="1600" dirty="0" smtClean="0"/>
              <a:t>対策完了までの事業期間と費用</a:t>
            </a:r>
            <a:endParaRPr kumimoji="1" lang="ja-JP" altLang="en-US" sz="1600" dirty="0"/>
          </a:p>
        </p:txBody>
      </p:sp>
      <p:sp>
        <p:nvSpPr>
          <p:cNvPr id="11" name="テキスト ボックス 10"/>
          <p:cNvSpPr txBox="1"/>
          <p:nvPr/>
        </p:nvSpPr>
        <p:spPr>
          <a:xfrm>
            <a:off x="2339752" y="4778890"/>
            <a:ext cx="2376264" cy="584775"/>
          </a:xfrm>
          <a:prstGeom prst="rect">
            <a:avLst/>
          </a:prstGeom>
          <a:noFill/>
          <a:ln>
            <a:solidFill>
              <a:schemeClr val="bg1">
                <a:lumMod val="85000"/>
              </a:schemeClr>
            </a:solidFill>
          </a:ln>
        </p:spPr>
        <p:txBody>
          <a:bodyPr wrap="square" rtlCol="0">
            <a:spAutoFit/>
          </a:bodyPr>
          <a:lstStyle/>
          <a:p>
            <a:r>
              <a:rPr lang="ja-JP" altLang="en-US" sz="1600" dirty="0" smtClean="0"/>
              <a:t>・５０年</a:t>
            </a:r>
            <a:endParaRPr lang="en-US" altLang="ja-JP" sz="1600" dirty="0" smtClean="0"/>
          </a:p>
          <a:p>
            <a:r>
              <a:rPr lang="ja-JP" altLang="en-US" sz="1600" dirty="0" smtClean="0"/>
              <a:t>・１兆　４００億円</a:t>
            </a:r>
            <a:endParaRPr kumimoji="1" lang="ja-JP" altLang="en-US" sz="1600" dirty="0"/>
          </a:p>
        </p:txBody>
      </p:sp>
      <p:sp>
        <p:nvSpPr>
          <p:cNvPr id="12" name="テキスト ボックス 11"/>
          <p:cNvSpPr txBox="1"/>
          <p:nvPr/>
        </p:nvSpPr>
        <p:spPr>
          <a:xfrm>
            <a:off x="5308116" y="4764206"/>
            <a:ext cx="3744416" cy="584775"/>
          </a:xfrm>
          <a:prstGeom prst="rect">
            <a:avLst/>
          </a:prstGeom>
          <a:noFill/>
          <a:ln>
            <a:solidFill>
              <a:schemeClr val="bg1">
                <a:lumMod val="85000"/>
              </a:schemeClr>
            </a:solidFill>
          </a:ln>
        </p:spPr>
        <p:txBody>
          <a:bodyPr wrap="square" rtlCol="0">
            <a:spAutoFit/>
          </a:bodyPr>
          <a:lstStyle/>
          <a:p>
            <a:r>
              <a:rPr kumimoji="1" lang="ja-JP" altLang="en-US" sz="1600" dirty="0" smtClean="0"/>
              <a:t>・３０年間</a:t>
            </a:r>
            <a:endParaRPr kumimoji="1" lang="en-US" altLang="ja-JP" sz="1600" dirty="0" smtClean="0"/>
          </a:p>
          <a:p>
            <a:r>
              <a:rPr lang="ja-JP" altLang="en-US" sz="1600" dirty="0" smtClean="0"/>
              <a:t>・４，４００億円</a:t>
            </a:r>
            <a:endParaRPr kumimoji="1" lang="ja-JP" altLang="en-US" sz="1600" dirty="0"/>
          </a:p>
        </p:txBody>
      </p:sp>
      <p:sp>
        <p:nvSpPr>
          <p:cNvPr id="13" name="テキスト ボックス 12"/>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89</a:t>
            </a:fld>
            <a:endParaRPr kumimoji="1" lang="ja-JP" altLang="en-US" dirty="0"/>
          </a:p>
        </p:txBody>
      </p:sp>
      <p:sp>
        <p:nvSpPr>
          <p:cNvPr id="15" name="テキスト ボックス 14"/>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４．（６２）</a:t>
            </a:r>
            <a:endParaRPr lang="en-US" altLang="ja-JP" sz="1600" u="sng" dirty="0" smtClean="0"/>
          </a:p>
        </p:txBody>
      </p:sp>
    </p:spTree>
    <p:extLst>
      <p:ext uri="{BB962C8B-B14F-4D97-AF65-F5344CB8AC3E}">
        <p14:creationId xmlns:p14="http://schemas.microsoft.com/office/powerpoint/2010/main" val="22368702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6033" y="82620"/>
            <a:ext cx="1447452" cy="338554"/>
          </a:xfrm>
          <a:prstGeom prst="rect">
            <a:avLst/>
          </a:prstGeom>
          <a:noFill/>
        </p:spPr>
        <p:txBody>
          <a:bodyPr wrap="square" rtlCol="0">
            <a:spAutoFit/>
          </a:bodyPr>
          <a:lstStyle/>
          <a:p>
            <a:pPr marL="177800" indent="-177800">
              <a:spcBef>
                <a:spcPts val="600"/>
              </a:spcBef>
            </a:pPr>
            <a:r>
              <a:rPr lang="ja-JP" altLang="en-US" sz="1600" dirty="0" smtClean="0"/>
              <a:t>■経緯</a:t>
            </a:r>
            <a:endParaRPr kumimoji="1" lang="en-US" altLang="ja-JP" sz="1600" dirty="0" smtClean="0"/>
          </a:p>
        </p:txBody>
      </p:sp>
      <p:graphicFrame>
        <p:nvGraphicFramePr>
          <p:cNvPr id="6" name="表 5"/>
          <p:cNvGraphicFramePr>
            <a:graphicFrameLocks noGrp="1"/>
          </p:cNvGraphicFramePr>
          <p:nvPr>
            <p:extLst>
              <p:ext uri="{D42A27DB-BD31-4B8C-83A1-F6EECF244321}">
                <p14:modId xmlns:p14="http://schemas.microsoft.com/office/powerpoint/2010/main" val="2201729479"/>
              </p:ext>
            </p:extLst>
          </p:nvPr>
        </p:nvGraphicFramePr>
        <p:xfrm>
          <a:off x="611560" y="2996952"/>
          <a:ext cx="6408712" cy="3744416"/>
        </p:xfrm>
        <a:graphic>
          <a:graphicData uri="http://schemas.openxmlformats.org/drawingml/2006/table">
            <a:tbl>
              <a:tblPr>
                <a:tableStyleId>{5C22544A-7EE6-4342-B048-85BDC9FD1C3A}</a:tableStyleId>
              </a:tblPr>
              <a:tblGrid>
                <a:gridCol w="353726">
                  <a:extLst>
                    <a:ext uri="{9D8B030D-6E8A-4147-A177-3AD203B41FA5}">
                      <a16:colId xmlns:a16="http://schemas.microsoft.com/office/drawing/2014/main" val="20000"/>
                    </a:ext>
                  </a:extLst>
                </a:gridCol>
                <a:gridCol w="1518482">
                  <a:extLst>
                    <a:ext uri="{9D8B030D-6E8A-4147-A177-3AD203B41FA5}">
                      <a16:colId xmlns:a16="http://schemas.microsoft.com/office/drawing/2014/main" val="20001"/>
                    </a:ext>
                  </a:extLst>
                </a:gridCol>
                <a:gridCol w="288032">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792088">
                  <a:extLst>
                    <a:ext uri="{9D8B030D-6E8A-4147-A177-3AD203B41FA5}">
                      <a16:colId xmlns:a16="http://schemas.microsoft.com/office/drawing/2014/main" val="20006"/>
                    </a:ext>
                  </a:extLst>
                </a:gridCol>
                <a:gridCol w="576064">
                  <a:extLst>
                    <a:ext uri="{9D8B030D-6E8A-4147-A177-3AD203B41FA5}">
                      <a16:colId xmlns:a16="http://schemas.microsoft.com/office/drawing/2014/main" val="20007"/>
                    </a:ext>
                  </a:extLst>
                </a:gridCol>
              </a:tblGrid>
              <a:tr h="3744416">
                <a:tc>
                  <a:txBody>
                    <a:bodyPr/>
                    <a:lstStyle/>
                    <a:p>
                      <a:r>
                        <a:rPr kumimoji="1" lang="ja-JP" altLang="en-US" sz="1200" dirty="0" smtClean="0"/>
                        <a:t>▲</a:t>
                      </a:r>
                      <a:r>
                        <a:rPr kumimoji="1" lang="en-US" altLang="ja-JP" sz="1200" dirty="0" smtClean="0"/>
                        <a:t>09</a:t>
                      </a:r>
                      <a:r>
                        <a:rPr kumimoji="1" lang="ja-JP" altLang="en-US" sz="1200" dirty="0" smtClean="0"/>
                        <a:t>年</a:t>
                      </a:r>
                      <a:r>
                        <a:rPr kumimoji="1" lang="en-US" altLang="ja-JP" sz="1200" dirty="0" smtClean="0"/>
                        <a:t>5</a:t>
                      </a:r>
                      <a:r>
                        <a:rPr kumimoji="1" lang="ja-JP" altLang="en-US" sz="1200" dirty="0" smtClean="0"/>
                        <a:t>月　槇尾川ダム本体工事着工</a:t>
                      </a:r>
                      <a:endParaRPr kumimoji="1" lang="ja-JP" altLang="en-US" sz="1200" dirty="0"/>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1200" dirty="0">
                        <a:solidFill>
                          <a:schemeClr val="tx1"/>
                        </a:solidFill>
                      </a:endParaRPr>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solidFill>
                      <a:schemeClr val="bg1"/>
                    </a:solidFill>
                  </a:tcPr>
                </a:tc>
                <a:tc>
                  <a:txBody>
                    <a:bodyPr/>
                    <a:lstStyle/>
                    <a:p>
                      <a:r>
                        <a:rPr kumimoji="1" lang="ja-JP" altLang="en-US" sz="1200" dirty="0" smtClean="0">
                          <a:solidFill>
                            <a:schemeClr val="tx1"/>
                          </a:solidFill>
                        </a:rPr>
                        <a:t>▲</a:t>
                      </a:r>
                      <a:r>
                        <a:rPr kumimoji="1" lang="en-US" altLang="ja-JP" sz="1200" dirty="0" smtClean="0">
                          <a:solidFill>
                            <a:schemeClr val="tx1"/>
                          </a:solidFill>
                        </a:rPr>
                        <a:t>10</a:t>
                      </a:r>
                      <a:r>
                        <a:rPr kumimoji="1" lang="ja-JP" altLang="en-US" sz="1200" dirty="0" smtClean="0">
                          <a:solidFill>
                            <a:schemeClr val="tx1"/>
                          </a:solidFill>
                        </a:rPr>
                        <a:t>年</a:t>
                      </a:r>
                      <a:r>
                        <a:rPr kumimoji="1" lang="en-US" altLang="ja-JP" sz="1200" dirty="0" smtClean="0">
                          <a:solidFill>
                            <a:schemeClr val="tx1"/>
                          </a:solidFill>
                        </a:rPr>
                        <a:t>2</a:t>
                      </a:r>
                      <a:r>
                        <a:rPr kumimoji="1" lang="ja-JP" altLang="en-US" sz="1200" dirty="0" smtClean="0">
                          <a:solidFill>
                            <a:schemeClr val="tx1"/>
                          </a:solidFill>
                        </a:rPr>
                        <a:t>月</a:t>
                      </a:r>
                      <a:r>
                        <a:rPr kumimoji="1" lang="ja-JP" altLang="en-US" sz="1200" baseline="0" dirty="0" smtClean="0">
                          <a:solidFill>
                            <a:schemeClr val="tx1"/>
                          </a:solidFill>
                        </a:rPr>
                        <a:t> </a:t>
                      </a:r>
                      <a:r>
                        <a:rPr kumimoji="1" lang="ja-JP" altLang="en-US" sz="1200" dirty="0" smtClean="0">
                          <a:solidFill>
                            <a:schemeClr val="tx1"/>
                          </a:solidFill>
                        </a:rPr>
                        <a:t>知事指示により、槇尾川ダム本体工事休止</a:t>
                      </a:r>
                      <a:endParaRPr kumimoji="1" lang="en-US" altLang="ja-JP" sz="1200" dirty="0" smtClean="0">
                        <a:solidFill>
                          <a:schemeClr val="tx1"/>
                        </a:solidFill>
                      </a:endParaRPr>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354013" indent="-354013"/>
                      <a:r>
                        <a:rPr kumimoji="1" lang="ja-JP" altLang="en-US" sz="1200" dirty="0" smtClean="0">
                          <a:solidFill>
                            <a:schemeClr val="tx1"/>
                          </a:solidFill>
                        </a:rPr>
                        <a:t>▲</a:t>
                      </a:r>
                      <a:r>
                        <a:rPr kumimoji="1" lang="en-US" altLang="ja-JP" sz="1200" dirty="0" smtClean="0">
                          <a:solidFill>
                            <a:schemeClr val="tx1"/>
                          </a:solidFill>
                        </a:rPr>
                        <a:t>10</a:t>
                      </a:r>
                      <a:r>
                        <a:rPr kumimoji="1" lang="ja-JP" altLang="en-US" sz="1200" dirty="0" smtClean="0">
                          <a:solidFill>
                            <a:schemeClr val="tx1"/>
                          </a:solidFill>
                        </a:rPr>
                        <a:t>年</a:t>
                      </a:r>
                      <a:r>
                        <a:rPr kumimoji="1" lang="en-US" altLang="ja-JP" sz="1200" dirty="0" smtClean="0">
                          <a:solidFill>
                            <a:schemeClr val="tx1"/>
                          </a:solidFill>
                        </a:rPr>
                        <a:t>6</a:t>
                      </a:r>
                      <a:r>
                        <a:rPr kumimoji="1" lang="ja-JP" altLang="en-US" sz="1200" dirty="0" smtClean="0">
                          <a:solidFill>
                            <a:schemeClr val="tx1"/>
                          </a:solidFill>
                        </a:rPr>
                        <a:t>月　府</a:t>
                      </a:r>
                      <a:r>
                        <a:rPr kumimoji="1" lang="ja-JP" altLang="en-US" sz="1200" b="1" dirty="0" smtClean="0">
                          <a:solidFill>
                            <a:schemeClr val="tx1"/>
                          </a:solidFill>
                        </a:rPr>
                        <a:t>河川整備委員会　「今後の治水の進め方」策定</a:t>
                      </a:r>
                      <a:endParaRPr kumimoji="1" lang="en-US" altLang="ja-JP" sz="1200" b="1" dirty="0" smtClean="0">
                        <a:solidFill>
                          <a:schemeClr val="tx1"/>
                        </a:solidFill>
                      </a:endParaRPr>
                    </a:p>
                    <a:p>
                      <a:pPr marL="354013" indent="0"/>
                      <a:r>
                        <a:rPr kumimoji="1" lang="ja-JP" altLang="en-US" sz="1200" b="0" dirty="0" smtClean="0">
                          <a:solidFill>
                            <a:schemeClr val="tx1"/>
                          </a:solidFill>
                        </a:rPr>
                        <a:t>今後</a:t>
                      </a:r>
                      <a:r>
                        <a:rPr kumimoji="1" lang="en-US" altLang="ja-JP" sz="1200" b="0" dirty="0" smtClean="0">
                          <a:solidFill>
                            <a:schemeClr val="tx1"/>
                          </a:solidFill>
                        </a:rPr>
                        <a:t>20</a:t>
                      </a:r>
                      <a:r>
                        <a:rPr kumimoji="1" lang="ja-JP" altLang="en-US" sz="1200" b="0" dirty="0" smtClean="0">
                          <a:solidFill>
                            <a:schemeClr val="tx1"/>
                          </a:solidFill>
                        </a:rPr>
                        <a:t>から</a:t>
                      </a:r>
                      <a:r>
                        <a:rPr kumimoji="1" lang="en-US" altLang="ja-JP" sz="1200" b="0" dirty="0" smtClean="0">
                          <a:solidFill>
                            <a:schemeClr val="tx1"/>
                          </a:solidFill>
                        </a:rPr>
                        <a:t>30</a:t>
                      </a:r>
                      <a:r>
                        <a:rPr kumimoji="1" lang="ja-JP" altLang="en-US" sz="1200" b="0" dirty="0" smtClean="0">
                          <a:solidFill>
                            <a:schemeClr val="tx1"/>
                          </a:solidFill>
                        </a:rPr>
                        <a:t>年程度で目指す治水対策の進め方について提示</a:t>
                      </a:r>
                      <a:endParaRPr kumimoji="1" lang="en-US" altLang="ja-JP" sz="1200" b="0" dirty="0" smtClean="0">
                        <a:solidFill>
                          <a:schemeClr val="tx1"/>
                        </a:solidFill>
                      </a:endParaRPr>
                    </a:p>
                    <a:p>
                      <a:pPr marL="354013" indent="0"/>
                      <a:r>
                        <a:rPr kumimoji="1" lang="ja-JP" altLang="en-US" sz="1200" b="0" dirty="0" smtClean="0">
                          <a:solidFill>
                            <a:schemeClr val="tx1"/>
                          </a:solidFill>
                        </a:rPr>
                        <a:t>　・地先の危険度評価</a:t>
                      </a:r>
                      <a:endParaRPr kumimoji="1" lang="en-US" altLang="ja-JP" sz="1200" b="0" dirty="0" smtClean="0">
                        <a:solidFill>
                          <a:schemeClr val="tx1"/>
                        </a:solidFill>
                      </a:endParaRPr>
                    </a:p>
                    <a:p>
                      <a:pPr marL="536575" indent="-182563"/>
                      <a:r>
                        <a:rPr kumimoji="1" lang="ja-JP" altLang="en-US" sz="1200" b="0" dirty="0" smtClean="0">
                          <a:solidFill>
                            <a:schemeClr val="tx1"/>
                          </a:solidFill>
                        </a:rPr>
                        <a:t>　・河川毎の総合的・効果的な治水手法の組み合わせ（流出抑制／治水施設の保全・整備／耐水型都市づくり／情報伝達・避難）　</a:t>
                      </a:r>
                      <a:endParaRPr kumimoji="1" lang="en-US" altLang="ja-JP" sz="1200" b="0" dirty="0" smtClean="0">
                        <a:solidFill>
                          <a:schemeClr val="tx1"/>
                        </a:solidFill>
                      </a:endParaRPr>
                    </a:p>
                    <a:p>
                      <a:pPr marL="450850" indent="0"/>
                      <a:r>
                        <a:rPr kumimoji="1" lang="ja-JP" altLang="en-US" sz="1200" b="0" dirty="0" smtClean="0">
                          <a:solidFill>
                            <a:schemeClr val="tx1"/>
                          </a:solidFill>
                        </a:rPr>
                        <a:t>・今後</a:t>
                      </a:r>
                      <a:r>
                        <a:rPr kumimoji="1" lang="en-US" altLang="ja-JP" sz="1200" b="0" dirty="0" smtClean="0">
                          <a:solidFill>
                            <a:schemeClr val="tx1"/>
                          </a:solidFill>
                        </a:rPr>
                        <a:t>10</a:t>
                      </a:r>
                      <a:r>
                        <a:rPr kumimoji="1" lang="ja-JP" altLang="en-US" sz="1200" b="0" dirty="0" smtClean="0">
                          <a:solidFill>
                            <a:schemeClr val="tx1"/>
                          </a:solidFill>
                        </a:rPr>
                        <a:t>年間の行動計画作成</a:t>
                      </a:r>
                      <a:endParaRPr kumimoji="1" lang="en-US" altLang="ja-JP" sz="1200" b="0" dirty="0" smtClean="0">
                        <a:solidFill>
                          <a:schemeClr val="tx1"/>
                        </a:solidFill>
                      </a:endParaRPr>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177800" indent="0"/>
                      <a:r>
                        <a:rPr kumimoji="1" lang="en-US" altLang="ja-JP" sz="1200" dirty="0" smtClean="0"/>
                        <a:t>-</a:t>
                      </a:r>
                      <a:r>
                        <a:rPr kumimoji="1" lang="ja-JP" altLang="en-US" sz="1200" dirty="0" smtClean="0"/>
                        <a:t>河川整備委員会における検証</a:t>
                      </a:r>
                    </a:p>
                    <a:p>
                      <a:pPr marL="177800" indent="0"/>
                      <a:r>
                        <a:rPr kumimoji="1" lang="en-US" altLang="ja-JP" sz="1200" dirty="0" smtClean="0"/>
                        <a:t>-</a:t>
                      </a:r>
                      <a:r>
                        <a:rPr kumimoji="1" lang="ja-JP" altLang="en-US" sz="1200" dirty="0" smtClean="0"/>
                        <a:t>法的リスクの検討</a:t>
                      </a:r>
                    </a:p>
                    <a:p>
                      <a:pPr marL="177800" indent="0" algn="l"/>
                      <a:r>
                        <a:rPr kumimoji="1" lang="en-US" altLang="ja-JP" sz="1200" dirty="0" smtClean="0"/>
                        <a:t>-</a:t>
                      </a:r>
                      <a:r>
                        <a:rPr kumimoji="1" lang="ja-JP" altLang="en-US" sz="1200" dirty="0" smtClean="0"/>
                        <a:t>議会・地元市・住民などへの説明、意見交換</a:t>
                      </a:r>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381000" indent="-381000"/>
                      <a:r>
                        <a:rPr kumimoji="1" lang="ja-JP" altLang="en-US" sz="1200" dirty="0" smtClean="0"/>
                        <a:t>▲</a:t>
                      </a:r>
                      <a:r>
                        <a:rPr kumimoji="1" lang="en-US" altLang="ja-JP" sz="1200" dirty="0" smtClean="0"/>
                        <a:t>10</a:t>
                      </a:r>
                      <a:r>
                        <a:rPr kumimoji="1" lang="ja-JP" altLang="en-US" sz="1200" dirty="0" smtClean="0"/>
                        <a:t>年</a:t>
                      </a:r>
                      <a:r>
                        <a:rPr kumimoji="1" lang="en-US" altLang="ja-JP" sz="1200" dirty="0" smtClean="0"/>
                        <a:t>11</a:t>
                      </a:r>
                      <a:r>
                        <a:rPr kumimoji="1" lang="ja-JP" altLang="en-US" sz="1200" dirty="0" smtClean="0"/>
                        <a:t>月　槇尾川ダムについて、河川整備委員会で意見まとまらず知事へ各委員からの意見書を手交</a:t>
                      </a:r>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368300" indent="-368300"/>
                      <a:r>
                        <a:rPr kumimoji="1" lang="ja-JP" altLang="en-US" sz="1200" dirty="0" smtClean="0"/>
                        <a:t>▲</a:t>
                      </a:r>
                      <a:r>
                        <a:rPr kumimoji="1" lang="en-US" altLang="ja-JP" sz="1200" dirty="0" smtClean="0"/>
                        <a:t>11</a:t>
                      </a:r>
                      <a:r>
                        <a:rPr kumimoji="1" lang="ja-JP" altLang="en-US" sz="1200" dirty="0" smtClean="0"/>
                        <a:t>年</a:t>
                      </a:r>
                      <a:r>
                        <a:rPr kumimoji="1" lang="en-US" altLang="ja-JP" sz="1200" dirty="0" smtClean="0"/>
                        <a:t>2</a:t>
                      </a:r>
                      <a:r>
                        <a:rPr kumimoji="1" lang="ja-JP" altLang="en-US" sz="1200" dirty="0" smtClean="0"/>
                        <a:t>月　</a:t>
                      </a:r>
                      <a:r>
                        <a:rPr kumimoji="1" lang="ja-JP" altLang="en-US" sz="1200" dirty="0" smtClean="0">
                          <a:latin typeface="ＭＳ Ｐゴシック" panose="020B0600070205080204" pitchFamily="50" charset="-128"/>
                          <a:ea typeface="ＭＳ Ｐゴシック" panose="020B0600070205080204" pitchFamily="50" charset="-128"/>
                        </a:rPr>
                        <a:t>槇尾川ダム建設事業からの撤退決定（知事判断。</a:t>
                      </a:r>
                      <a:r>
                        <a:rPr kumimoji="1" lang="ja-JP" altLang="en-US" sz="1200" b="1" dirty="0" smtClean="0">
                          <a:latin typeface="ＭＳ Ｐゴシック" panose="020B0600070205080204" pitchFamily="50" charset="-128"/>
                          <a:ea typeface="ＭＳ Ｐゴシック" panose="020B0600070205080204" pitchFamily="50" charset="-128"/>
                        </a:rPr>
                        <a:t>着工済みダムからの撤退は全国初</a:t>
                      </a:r>
                      <a:r>
                        <a:rPr kumimoji="1" lang="ja-JP" altLang="en-US" sz="1200" dirty="0" smtClean="0">
                          <a:latin typeface="ＭＳ Ｐゴシック" panose="020B0600070205080204" pitchFamily="50" charset="-128"/>
                          <a:ea typeface="ＭＳ Ｐゴシック" panose="020B0600070205080204" pitchFamily="50" charset="-128"/>
                        </a:rPr>
                        <a:t>）</a:t>
                      </a:r>
                      <a:endParaRPr kumimoji="1" lang="en-US" altLang="ja-JP" sz="1200" dirty="0" smtClean="0">
                        <a:latin typeface="ＭＳ Ｐゴシック" panose="020B0600070205080204" pitchFamily="50" charset="-128"/>
                        <a:ea typeface="ＭＳ Ｐゴシック" panose="020B0600070205080204" pitchFamily="50" charset="-128"/>
                      </a:endParaRPr>
                    </a:p>
                    <a:p>
                      <a:pPr marL="368300" indent="-12700"/>
                      <a:r>
                        <a:rPr kumimoji="1" lang="ja-JP" altLang="en-US" sz="1200" dirty="0" smtClean="0">
                          <a:latin typeface="ＭＳ Ｐゴシック" panose="020B0600070205080204" pitchFamily="50" charset="-128"/>
                          <a:ea typeface="ＭＳ Ｐゴシック" panose="020B0600070205080204" pitchFamily="50" charset="-128"/>
                        </a:rPr>
                        <a:t>河川改修案とダム案のいずれも治水効果が同程度として、ダム中止を政治判断</a:t>
                      </a:r>
                      <a:endParaRPr kumimoji="1" lang="en-US" altLang="ja-JP" sz="1200" dirty="0" smtClean="0">
                        <a:latin typeface="ＭＳ Ｐゴシック" panose="020B0600070205080204" pitchFamily="50" charset="-128"/>
                        <a:ea typeface="ＭＳ Ｐゴシック" panose="020B0600070205080204" pitchFamily="50" charset="-128"/>
                      </a:endParaRPr>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381000" marR="0" indent="-38100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t>11</a:t>
                      </a:r>
                      <a:r>
                        <a:rPr kumimoji="1" lang="ja-JP" altLang="en-US" sz="1200" dirty="0" smtClean="0"/>
                        <a:t>年</a:t>
                      </a:r>
                      <a:r>
                        <a:rPr kumimoji="1" lang="en-US" altLang="ja-JP" sz="1200" dirty="0" smtClean="0"/>
                        <a:t>3</a:t>
                      </a:r>
                      <a:r>
                        <a:rPr kumimoji="1" lang="ja-JP" altLang="en-US" sz="1200" dirty="0" smtClean="0"/>
                        <a:t>～</a:t>
                      </a:r>
                      <a:r>
                        <a:rPr kumimoji="1" lang="en-US" altLang="ja-JP" sz="1200" dirty="0" smtClean="0"/>
                        <a:t>9</a:t>
                      </a:r>
                      <a:r>
                        <a:rPr kumimoji="1" lang="ja-JP" altLang="en-US" sz="1200" dirty="0" smtClean="0"/>
                        <a:t>月　</a:t>
                      </a:r>
                      <a:r>
                        <a:rPr kumimoji="1" lang="ja-JP" altLang="en-US" sz="1200" dirty="0" smtClean="0">
                          <a:latin typeface="ＭＳ Ｐゴシック" panose="020B0600070205080204" pitchFamily="50" charset="-128"/>
                          <a:ea typeface="ＭＳ Ｐゴシック" panose="020B0600070205080204" pitchFamily="50" charset="-128"/>
                        </a:rPr>
                        <a:t>安威川ダム：河川整備委員会で治水手法はダム案・現計画が妥当</a:t>
                      </a:r>
                      <a:endParaRPr kumimoji="1" lang="ja-JP" altLang="en-US" sz="1200" dirty="0" smtClean="0"/>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860701153"/>
              </p:ext>
            </p:extLst>
          </p:nvPr>
        </p:nvGraphicFramePr>
        <p:xfrm>
          <a:off x="438554" y="717080"/>
          <a:ext cx="3960309" cy="2160240"/>
        </p:xfrm>
        <a:graphic>
          <a:graphicData uri="http://schemas.openxmlformats.org/drawingml/2006/table">
            <a:tbl>
              <a:tblPr>
                <a:tableStyleId>{5C22544A-7EE6-4342-B048-85BDC9FD1C3A}</a:tableStyleId>
              </a:tblPr>
              <a:tblGrid>
                <a:gridCol w="868751">
                  <a:extLst>
                    <a:ext uri="{9D8B030D-6E8A-4147-A177-3AD203B41FA5}">
                      <a16:colId xmlns:a16="http://schemas.microsoft.com/office/drawing/2014/main" val="20000"/>
                    </a:ext>
                  </a:extLst>
                </a:gridCol>
                <a:gridCol w="1003326">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tblGrid>
              <a:tr h="2160240">
                <a:tc>
                  <a:txBody>
                    <a:bodyPr/>
                    <a:lstStyle/>
                    <a:p>
                      <a:pPr marL="495300" indent="-495300"/>
                      <a:r>
                        <a:rPr kumimoji="1" lang="ja-JP" altLang="en-US" sz="1200" dirty="0" smtClean="0"/>
                        <a:t>▲</a:t>
                      </a:r>
                      <a:r>
                        <a:rPr kumimoji="1" lang="en-US" altLang="ja-JP" sz="1200" dirty="0" smtClean="0"/>
                        <a:t>09</a:t>
                      </a:r>
                      <a:r>
                        <a:rPr kumimoji="1" lang="ja-JP" altLang="en-US" sz="1200" dirty="0" smtClean="0"/>
                        <a:t>年</a:t>
                      </a:r>
                      <a:r>
                        <a:rPr kumimoji="1" lang="en-US" altLang="ja-JP" sz="1200" dirty="0" smtClean="0"/>
                        <a:t>9</a:t>
                      </a:r>
                      <a:r>
                        <a:rPr kumimoji="1" lang="ja-JP" altLang="en-US" sz="1200" dirty="0" smtClean="0"/>
                        <a:t>月　国土交通大臣就任会見（民主党政権）</a:t>
                      </a:r>
                      <a:endParaRPr kumimoji="1" lang="en-US" altLang="ja-JP" sz="1200" dirty="0" smtClean="0"/>
                    </a:p>
                    <a:p>
                      <a:pPr marL="469900" indent="0"/>
                      <a:r>
                        <a:rPr kumimoji="1" lang="ja-JP" altLang="en-US" sz="1200" dirty="0" smtClean="0"/>
                        <a:t>川辺川ダム・八ツ場ダムの建設中止を表明</a:t>
                      </a:r>
                      <a:endParaRPr kumimoji="1" lang="ja-JP" altLang="en-US" sz="1200" dirty="0"/>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457200" indent="-457200"/>
                      <a:r>
                        <a:rPr kumimoji="1" lang="ja-JP" altLang="en-US" sz="1200" dirty="0" smtClean="0"/>
                        <a:t>▲</a:t>
                      </a:r>
                      <a:r>
                        <a:rPr kumimoji="1" lang="en-US" altLang="ja-JP" sz="1200" dirty="0" smtClean="0"/>
                        <a:t>09</a:t>
                      </a:r>
                      <a:r>
                        <a:rPr kumimoji="1" lang="ja-JP" altLang="en-US" sz="1200" dirty="0" smtClean="0"/>
                        <a:t>年</a:t>
                      </a:r>
                      <a:r>
                        <a:rPr kumimoji="1" lang="en-US" altLang="ja-JP" sz="1200" dirty="0" smtClean="0"/>
                        <a:t>12</a:t>
                      </a:r>
                      <a:r>
                        <a:rPr kumimoji="1" lang="ja-JP" altLang="en-US" sz="1200" dirty="0" smtClean="0"/>
                        <a:t>月　国土交通大臣から関係知事へ文書発信</a:t>
                      </a:r>
                    </a:p>
                    <a:p>
                      <a:pPr marL="444500" indent="0"/>
                      <a:r>
                        <a:rPr kumimoji="1" lang="ja-JP" altLang="en-US" sz="1200" b="1" dirty="0" smtClean="0"/>
                        <a:t>ダムに頼らない治水への政策転換に関する協力依頼</a:t>
                      </a:r>
                      <a:endParaRPr kumimoji="1" lang="en-US" altLang="ja-JP" sz="1200" dirty="0" smtClean="0"/>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en-US" altLang="ja-JP" sz="1200" dirty="0" smtClean="0"/>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solidFill>
                      <a:schemeClr val="bg1"/>
                    </a:solidFill>
                  </a:tcPr>
                </a:tc>
                <a:tc>
                  <a:txBody>
                    <a:bodyPr/>
                    <a:lstStyle/>
                    <a:p>
                      <a:pPr marL="444500" indent="-444500"/>
                      <a:r>
                        <a:rPr kumimoji="1" lang="ja-JP" altLang="en-US" sz="1200" dirty="0" smtClean="0"/>
                        <a:t>▲</a:t>
                      </a:r>
                      <a:r>
                        <a:rPr kumimoji="1" lang="en-US" altLang="ja-JP" sz="1200" dirty="0" smtClean="0"/>
                        <a:t>10</a:t>
                      </a:r>
                      <a:r>
                        <a:rPr kumimoji="1" lang="ja-JP" altLang="en-US" sz="1200" dirty="0" smtClean="0"/>
                        <a:t>年</a:t>
                      </a:r>
                      <a:r>
                        <a:rPr kumimoji="1" lang="en-US" altLang="ja-JP" sz="1200" dirty="0" smtClean="0"/>
                        <a:t>6</a:t>
                      </a:r>
                      <a:r>
                        <a:rPr kumimoji="1" lang="ja-JP" altLang="en-US" sz="1200" dirty="0" smtClean="0"/>
                        <a:t>月　民主党政権政策　“全国のダム事業について、予断を持たずに検証を行い、「できるだけダムにたよらない治水」への政策転換を勧める”</a:t>
                      </a:r>
                    </a:p>
                  </a:txBody>
                  <a:tcPr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5" name="二等辺三角形 14"/>
          <p:cNvSpPr/>
          <p:nvPr/>
        </p:nvSpPr>
        <p:spPr>
          <a:xfrm rot="5400000">
            <a:off x="6876256" y="3761796"/>
            <a:ext cx="540060" cy="1080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7200292" y="2852936"/>
            <a:ext cx="1858364" cy="3888432"/>
          </a:xfrm>
          <a:prstGeom prst="roundRect">
            <a:avLst>
              <a:gd name="adj" fmla="val 734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smtClean="0"/>
              <a:t>新しい考え方に基づく</a:t>
            </a:r>
            <a:r>
              <a:rPr lang="en-US" altLang="ja-JP" sz="1200" b="1" dirty="0" smtClean="0"/>
              <a:t/>
            </a:r>
            <a:br>
              <a:rPr lang="en-US" altLang="ja-JP" sz="1200" b="1" dirty="0" smtClean="0"/>
            </a:br>
            <a:r>
              <a:rPr lang="ja-JP" altLang="en-US" sz="1200" b="1" dirty="0" smtClean="0"/>
              <a:t>治水対策の推進</a:t>
            </a:r>
            <a:endParaRPr lang="en-US" altLang="ja-JP" sz="1200" b="1" dirty="0" smtClean="0"/>
          </a:p>
          <a:p>
            <a:pPr>
              <a:spcBef>
                <a:spcPts val="600"/>
              </a:spcBef>
            </a:pPr>
            <a:r>
              <a:rPr lang="ja-JP" altLang="en-US" sz="1200" dirty="0" smtClean="0"/>
              <a:t>今後</a:t>
            </a:r>
            <a:r>
              <a:rPr lang="en-US" altLang="ja-JP" sz="1200" dirty="0" smtClean="0"/>
              <a:t>20</a:t>
            </a:r>
            <a:r>
              <a:rPr lang="ja-JP" altLang="en-US" sz="1200" dirty="0" smtClean="0"/>
              <a:t>～</a:t>
            </a:r>
            <a:r>
              <a:rPr lang="en-US" altLang="ja-JP" sz="1200" dirty="0" smtClean="0"/>
              <a:t>30</a:t>
            </a:r>
            <a:r>
              <a:rPr lang="ja-JP" altLang="en-US" sz="1200" dirty="0" smtClean="0"/>
              <a:t>年程度で、</a:t>
            </a:r>
            <a:endParaRPr lang="en-US" altLang="ja-JP" sz="1200" dirty="0" smtClean="0"/>
          </a:p>
          <a:p>
            <a:pPr marL="88900" indent="-88900"/>
            <a:r>
              <a:rPr kumimoji="1" lang="ja-JP" altLang="en-US" sz="1200" dirty="0" smtClean="0"/>
              <a:t>・５０ミリ対策：すべての河川で確保（床下浸水を生じさせない）</a:t>
            </a:r>
            <a:endParaRPr kumimoji="1" lang="en-US" altLang="ja-JP" sz="1200" dirty="0" smtClean="0"/>
          </a:p>
          <a:p>
            <a:pPr marL="88900" indent="-88900">
              <a:spcBef>
                <a:spcPts val="600"/>
              </a:spcBef>
            </a:pPr>
            <a:r>
              <a:rPr kumimoji="1" lang="ja-JP" altLang="en-US" sz="1200" dirty="0" smtClean="0"/>
              <a:t>・５０ミリ対策後の危険度を評価し、床上浸水以上が発生する場合は、事業効率等により、「６５ミリ対策」８０ミリ対策」のいずれかを選択</a:t>
            </a:r>
            <a:endParaRPr kumimoji="1" lang="en-US" altLang="ja-JP" sz="1200" dirty="0" smtClean="0"/>
          </a:p>
          <a:p>
            <a:pPr marL="88900" indent="-88900">
              <a:spcBef>
                <a:spcPts val="600"/>
              </a:spcBef>
            </a:pPr>
            <a:r>
              <a:rPr kumimoji="1" lang="ja-JP" altLang="en-US" sz="1200" dirty="0" smtClean="0"/>
              <a:t>・治水施設は少なくとも</a:t>
            </a:r>
            <a:r>
              <a:rPr lang="ja-JP" altLang="en-US" sz="1200" dirty="0" smtClean="0"/>
              <a:t>６５ミリの降雨で床上浸水以上が発生しないよう整備</a:t>
            </a:r>
            <a:endParaRPr lang="en-US" altLang="ja-JP" sz="1200" dirty="0" smtClean="0"/>
          </a:p>
          <a:p>
            <a:pPr marL="88900" indent="-88900">
              <a:spcBef>
                <a:spcPts val="600"/>
              </a:spcBef>
            </a:pPr>
            <a:r>
              <a:rPr kumimoji="1" lang="ja-JP" altLang="en-US" sz="1200" dirty="0" smtClean="0"/>
              <a:t>・ソフト対策も含めた総合的・効果的な治水手法の組み合わせ</a:t>
            </a:r>
            <a:endParaRPr kumimoji="1" lang="en-US" altLang="ja-JP" sz="1200" dirty="0" smtClean="0"/>
          </a:p>
        </p:txBody>
      </p:sp>
      <p:sp>
        <p:nvSpPr>
          <p:cNvPr id="20" name="テキスト ボックス 19"/>
          <p:cNvSpPr txBox="1"/>
          <p:nvPr/>
        </p:nvSpPr>
        <p:spPr>
          <a:xfrm>
            <a:off x="-52995" y="3815802"/>
            <a:ext cx="440313" cy="1944216"/>
          </a:xfrm>
          <a:prstGeom prst="rect">
            <a:avLst/>
          </a:prstGeom>
          <a:noFill/>
        </p:spPr>
        <p:txBody>
          <a:bodyPr vert="wordArtVertRtl" wrap="square" rtlCol="0">
            <a:spAutoFit/>
          </a:bodyPr>
          <a:lstStyle/>
          <a:p>
            <a:pPr marL="177800" indent="-177800">
              <a:spcBef>
                <a:spcPts val="600"/>
              </a:spcBef>
            </a:pPr>
            <a:r>
              <a:rPr lang="en-US" altLang="ja-JP" sz="1400" dirty="0" smtClean="0"/>
              <a:t>《</a:t>
            </a:r>
            <a:r>
              <a:rPr lang="ja-JP" altLang="en-US" sz="1400" dirty="0" smtClean="0"/>
              <a:t>大阪府の動き</a:t>
            </a:r>
            <a:r>
              <a:rPr lang="en-US" altLang="ja-JP" sz="1400" dirty="0" smtClean="0"/>
              <a:t>》</a:t>
            </a:r>
            <a:endParaRPr kumimoji="1" lang="en-US" altLang="ja-JP" sz="1400" dirty="0" smtClean="0"/>
          </a:p>
        </p:txBody>
      </p:sp>
      <p:sp>
        <p:nvSpPr>
          <p:cNvPr id="21" name="テキスト ボックス 20"/>
          <p:cNvSpPr txBox="1"/>
          <p:nvPr/>
        </p:nvSpPr>
        <p:spPr>
          <a:xfrm>
            <a:off x="-70814" y="1052736"/>
            <a:ext cx="440313" cy="1944216"/>
          </a:xfrm>
          <a:prstGeom prst="rect">
            <a:avLst/>
          </a:prstGeom>
          <a:noFill/>
        </p:spPr>
        <p:txBody>
          <a:bodyPr vert="wordArtVertRtl" wrap="square" rtlCol="0">
            <a:spAutoFit/>
          </a:bodyPr>
          <a:lstStyle/>
          <a:p>
            <a:pPr marL="177800" indent="-177800" algn="ctr">
              <a:spcBef>
                <a:spcPts val="600"/>
              </a:spcBef>
            </a:pPr>
            <a:r>
              <a:rPr lang="en-US" altLang="ja-JP" sz="1400" dirty="0" smtClean="0"/>
              <a:t>《</a:t>
            </a:r>
            <a:r>
              <a:rPr lang="ja-JP" altLang="en-US" sz="1400" dirty="0" smtClean="0"/>
              <a:t>国の動き</a:t>
            </a:r>
            <a:r>
              <a:rPr lang="en-US" altLang="ja-JP" sz="1400" dirty="0" smtClean="0"/>
              <a:t>》</a:t>
            </a:r>
            <a:endParaRPr kumimoji="1" lang="en-US" altLang="ja-JP" sz="1400" dirty="0" smtClean="0"/>
          </a:p>
        </p:txBody>
      </p:sp>
      <p:graphicFrame>
        <p:nvGraphicFramePr>
          <p:cNvPr id="30" name="表 29"/>
          <p:cNvGraphicFramePr>
            <a:graphicFrameLocks noGrp="1"/>
          </p:cNvGraphicFramePr>
          <p:nvPr>
            <p:extLst>
              <p:ext uri="{D42A27DB-BD31-4B8C-83A1-F6EECF244321}">
                <p14:modId xmlns:p14="http://schemas.microsoft.com/office/powerpoint/2010/main" val="3104235613"/>
              </p:ext>
            </p:extLst>
          </p:nvPr>
        </p:nvGraphicFramePr>
        <p:xfrm>
          <a:off x="174453" y="433406"/>
          <a:ext cx="8862044" cy="254614"/>
        </p:xfrm>
        <a:graphic>
          <a:graphicData uri="http://schemas.openxmlformats.org/drawingml/2006/table">
            <a:tbl>
              <a:tblPr firstRow="1" bandRow="1">
                <a:tableStyleId>{7DF18680-E054-41AD-8BC1-D1AEF772440D}</a:tableStyleId>
              </a:tblPr>
              <a:tblGrid>
                <a:gridCol w="648072">
                  <a:extLst>
                    <a:ext uri="{9D8B030D-6E8A-4147-A177-3AD203B41FA5}">
                      <a16:colId xmlns:a16="http://schemas.microsoft.com/office/drawing/2014/main" val="20000"/>
                    </a:ext>
                  </a:extLst>
                </a:gridCol>
                <a:gridCol w="1661243">
                  <a:extLst>
                    <a:ext uri="{9D8B030D-6E8A-4147-A177-3AD203B41FA5}">
                      <a16:colId xmlns:a16="http://schemas.microsoft.com/office/drawing/2014/main" val="20001"/>
                    </a:ext>
                  </a:extLst>
                </a:gridCol>
                <a:gridCol w="338437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612068">
                  <a:extLst>
                    <a:ext uri="{9D8B030D-6E8A-4147-A177-3AD203B41FA5}">
                      <a16:colId xmlns:a16="http://schemas.microsoft.com/office/drawing/2014/main" val="20004"/>
                    </a:ext>
                  </a:extLst>
                </a:gridCol>
                <a:gridCol w="612068">
                  <a:extLst>
                    <a:ext uri="{9D8B030D-6E8A-4147-A177-3AD203B41FA5}">
                      <a16:colId xmlns:a16="http://schemas.microsoft.com/office/drawing/2014/main" val="20005"/>
                    </a:ext>
                  </a:extLst>
                </a:gridCol>
                <a:gridCol w="792089">
                  <a:extLst>
                    <a:ext uri="{9D8B030D-6E8A-4147-A177-3AD203B41FA5}">
                      <a16:colId xmlns:a16="http://schemas.microsoft.com/office/drawing/2014/main" val="20006"/>
                    </a:ext>
                  </a:extLst>
                </a:gridCol>
              </a:tblGrid>
              <a:tr h="254614">
                <a:tc>
                  <a:txBody>
                    <a:bodyPr/>
                    <a:lstStyle/>
                    <a:p>
                      <a:r>
                        <a:rPr kumimoji="1" lang="en-US" altLang="ja-JP" sz="1050" dirty="0" smtClean="0"/>
                        <a:t>2008</a:t>
                      </a:r>
                      <a:r>
                        <a:rPr kumimoji="1" lang="ja-JP" altLang="en-US" sz="1050" dirty="0" smtClean="0"/>
                        <a:t>年</a:t>
                      </a:r>
                      <a:endParaRPr kumimoji="1" lang="ja-JP" altLang="en-US" sz="1050" dirty="0"/>
                    </a:p>
                  </a:txBody>
                  <a:tcPr/>
                </a:tc>
                <a:tc>
                  <a:txBody>
                    <a:bodyPr/>
                    <a:lstStyle/>
                    <a:p>
                      <a:r>
                        <a:rPr kumimoji="1" lang="en-US" altLang="ja-JP" sz="1050" dirty="0" smtClean="0"/>
                        <a:t>2009</a:t>
                      </a:r>
                      <a:r>
                        <a:rPr kumimoji="1" lang="ja-JP" altLang="en-US" sz="1050" dirty="0" smtClean="0"/>
                        <a:t>年</a:t>
                      </a:r>
                      <a:endParaRPr kumimoji="1" lang="ja-JP" altLang="en-US" sz="1050" dirty="0"/>
                    </a:p>
                  </a:txBody>
                  <a:tcPr/>
                </a:tc>
                <a:tc>
                  <a:txBody>
                    <a:bodyPr/>
                    <a:lstStyle/>
                    <a:p>
                      <a:r>
                        <a:rPr kumimoji="1" lang="en-US" altLang="ja-JP" sz="1050" dirty="0" smtClean="0"/>
                        <a:t>2010</a:t>
                      </a:r>
                      <a:r>
                        <a:rPr kumimoji="1" lang="ja-JP" altLang="en-US" sz="1050" dirty="0" smtClean="0"/>
                        <a:t>年</a:t>
                      </a:r>
                      <a:endParaRPr kumimoji="1" lang="ja-JP" altLang="en-US" sz="1050" dirty="0"/>
                    </a:p>
                  </a:txBody>
                  <a:tcPr/>
                </a:tc>
                <a:tc>
                  <a:txBody>
                    <a:bodyPr/>
                    <a:lstStyle/>
                    <a:p>
                      <a:r>
                        <a:rPr kumimoji="1" lang="en-US" altLang="ja-JP" sz="1050" dirty="0" smtClean="0"/>
                        <a:t>2011</a:t>
                      </a:r>
                      <a:r>
                        <a:rPr kumimoji="1" lang="ja-JP" altLang="en-US" sz="1050" dirty="0" smtClean="0"/>
                        <a:t>年</a:t>
                      </a:r>
                      <a:endParaRPr kumimoji="1" lang="ja-JP" altLang="en-US" sz="1050" dirty="0"/>
                    </a:p>
                  </a:txBody>
                  <a:tcPr/>
                </a:tc>
                <a:tc>
                  <a:txBody>
                    <a:bodyPr/>
                    <a:lstStyle/>
                    <a:p>
                      <a:r>
                        <a:rPr kumimoji="1" lang="en-US" altLang="ja-JP" sz="1050" dirty="0" smtClean="0"/>
                        <a:t>2012</a:t>
                      </a:r>
                      <a:r>
                        <a:rPr kumimoji="1" lang="ja-JP" altLang="en-US" sz="1050" dirty="0" smtClean="0"/>
                        <a:t>年</a:t>
                      </a:r>
                      <a:endParaRPr kumimoji="1" lang="ja-JP" altLang="en-US" sz="1050" dirty="0"/>
                    </a:p>
                  </a:txBody>
                  <a:tcPr/>
                </a:tc>
                <a:tc>
                  <a:txBody>
                    <a:bodyPr/>
                    <a:lstStyle/>
                    <a:p>
                      <a:r>
                        <a:rPr kumimoji="1" lang="en-US" altLang="ja-JP" sz="1050" dirty="0" smtClean="0"/>
                        <a:t>2013</a:t>
                      </a:r>
                      <a:r>
                        <a:rPr kumimoji="1" lang="ja-JP" altLang="en-US" sz="1050" dirty="0" smtClean="0"/>
                        <a:t>年</a:t>
                      </a:r>
                      <a:endParaRPr kumimoji="1" lang="ja-JP" altLang="en-US" sz="1050" dirty="0"/>
                    </a:p>
                  </a:txBody>
                  <a:tcPr/>
                </a:tc>
                <a:tc>
                  <a:txBody>
                    <a:bodyPr/>
                    <a:lstStyle/>
                    <a:p>
                      <a:r>
                        <a:rPr kumimoji="1" lang="en-US" altLang="ja-JP" sz="1050" dirty="0" smtClean="0"/>
                        <a:t>2014</a:t>
                      </a:r>
                      <a:r>
                        <a:rPr kumimoji="1" lang="ja-JP" altLang="en-US" sz="1050" dirty="0" smtClean="0"/>
                        <a:t>年～</a:t>
                      </a:r>
                      <a:endParaRPr kumimoji="1" lang="ja-JP" altLang="en-US" sz="1050" dirty="0"/>
                    </a:p>
                  </a:txBody>
                  <a:tcPr/>
                </a:tc>
                <a:extLst>
                  <a:ext uri="{0D108BD9-81ED-4DB2-BD59-A6C34878D82A}">
                    <a16:rowId xmlns:a16="http://schemas.microsoft.com/office/drawing/2014/main" val="10000"/>
                  </a:ext>
                </a:extLst>
              </a:tr>
            </a:tbl>
          </a:graphicData>
        </a:graphic>
      </p:graphicFrame>
      <p:sp>
        <p:nvSpPr>
          <p:cNvPr id="12" name="テキスト ボックス 11"/>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90</a:t>
            </a:fld>
            <a:endParaRPr kumimoji="1" lang="ja-JP" altLang="en-US" dirty="0"/>
          </a:p>
        </p:txBody>
      </p:sp>
      <p:cxnSp>
        <p:nvCxnSpPr>
          <p:cNvPr id="31" name="直線矢印コネクタ 30"/>
          <p:cNvCxnSpPr/>
          <p:nvPr/>
        </p:nvCxnSpPr>
        <p:spPr>
          <a:xfrm>
            <a:off x="4499992" y="2926088"/>
            <a:ext cx="648072"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6372200" y="2926096"/>
            <a:ext cx="648072"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Ｃ　４．（６２）</a:t>
            </a:r>
            <a:endParaRPr lang="en-US" altLang="ja-JP" sz="1600" u="sng" dirty="0" smtClean="0"/>
          </a:p>
        </p:txBody>
      </p:sp>
    </p:spTree>
    <p:extLst>
      <p:ext uri="{BB962C8B-B14F-4D97-AF65-F5344CB8AC3E}">
        <p14:creationId xmlns:p14="http://schemas.microsoft.com/office/powerpoint/2010/main" val="37837801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91</a:t>
            </a:fld>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1035123689"/>
              </p:ext>
            </p:extLst>
          </p:nvPr>
        </p:nvGraphicFramePr>
        <p:xfrm>
          <a:off x="-828600" y="6459463"/>
          <a:ext cx="8136904" cy="370840"/>
        </p:xfrm>
        <a:graphic>
          <a:graphicData uri="http://schemas.openxmlformats.org/drawingml/2006/table">
            <a:tbl>
              <a:tblPr firstRow="1" bandRow="1">
                <a:tableStyleId>{2D5ABB26-0587-4C30-8999-92F81FD0307C}</a:tableStyleId>
              </a:tblPr>
              <a:tblGrid>
                <a:gridCol w="4320480">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tblGrid>
              <a:tr h="370840">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10000"/>
                  </a:ext>
                </a:extLst>
              </a:tr>
            </a:tbl>
          </a:graphicData>
        </a:graphic>
      </p:graphicFrame>
      <p:sp>
        <p:nvSpPr>
          <p:cNvPr id="6" name="テキスト ボックス 5"/>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Ｂ　１．（３５～４１）</a:t>
            </a:r>
            <a:endParaRPr lang="en-US" altLang="ja-JP" sz="1600" u="sng" dirty="0" smtClean="0"/>
          </a:p>
        </p:txBody>
      </p:sp>
      <p:sp>
        <p:nvSpPr>
          <p:cNvPr id="8" name="テキスト ボックス 7"/>
          <p:cNvSpPr txBox="1"/>
          <p:nvPr/>
        </p:nvSpPr>
        <p:spPr>
          <a:xfrm>
            <a:off x="-14684" y="0"/>
            <a:ext cx="7106964" cy="338554"/>
          </a:xfrm>
          <a:prstGeom prst="rect">
            <a:avLst/>
          </a:prstGeom>
          <a:solidFill>
            <a:srgbClr val="002060"/>
          </a:solidFill>
        </p:spPr>
        <p:txBody>
          <a:bodyPr wrap="square" rtlCol="0">
            <a:spAutoFit/>
          </a:bodyPr>
          <a:lstStyle/>
          <a:p>
            <a:r>
              <a:rPr lang="en-US" altLang="ja-JP" sz="1600" b="1" u="sng" dirty="0">
                <a:solidFill>
                  <a:schemeClr val="bg1"/>
                </a:solidFill>
                <a:latin typeface="ＭＳ Ｐゴシック" panose="020B0600070205080204" pitchFamily="50" charset="-128"/>
                <a:ea typeface="ＭＳ Ｐゴシック" panose="020B0600070205080204" pitchFamily="50" charset="-128"/>
              </a:rPr>
              <a:t>Ⅳ</a:t>
            </a:r>
            <a:r>
              <a:rPr lang="ja-JP" altLang="en-US" sz="1600" b="1" u="sng" dirty="0" smtClean="0">
                <a:solidFill>
                  <a:schemeClr val="bg1"/>
                </a:solidFill>
                <a:latin typeface="ＭＳ Ｐゴシック" panose="020B0600070205080204" pitchFamily="50" charset="-128"/>
                <a:ea typeface="ＭＳ Ｐゴシック" panose="020B0600070205080204" pitchFamily="50" charset="-128"/>
              </a:rPr>
              <a:t>（４）教育</a:t>
            </a:r>
            <a:endParaRPr lang="ja-JP" altLang="en-US" sz="1600" b="1" u="sng"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885929099"/>
              </p:ext>
            </p:extLst>
          </p:nvPr>
        </p:nvGraphicFramePr>
        <p:xfrm>
          <a:off x="251520" y="404664"/>
          <a:ext cx="8712968" cy="628396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430270">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tblGrid>
              <a:tr h="370840">
                <a:tc>
                  <a:txBody>
                    <a:bodyPr/>
                    <a:lstStyle/>
                    <a:p>
                      <a:pPr algn="ctr"/>
                      <a:r>
                        <a:rPr kumimoji="1" lang="ja-JP" altLang="en-US" dirty="0" smtClean="0">
                          <a:solidFill>
                            <a:schemeClr val="tx1"/>
                          </a:solidFill>
                        </a:rPr>
                        <a:t>＜</a:t>
                      </a:r>
                      <a:r>
                        <a:rPr kumimoji="1" lang="en-US" altLang="ja-JP" dirty="0" smtClean="0">
                          <a:solidFill>
                            <a:schemeClr val="tx1"/>
                          </a:solidFill>
                        </a:rPr>
                        <a:t>Why</a:t>
                      </a:r>
                      <a:r>
                        <a:rPr kumimoji="1" lang="ja-JP" altLang="en-US" dirty="0" smtClean="0">
                          <a:solidFill>
                            <a:schemeClr val="tx1"/>
                          </a:solidFill>
                        </a:rPr>
                        <a:t>＞</a:t>
                      </a:r>
                      <a:endParaRPr kumimoji="1" lang="ja-JP" altLang="en-US"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Vision</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dirty="0" smtClean="0">
                          <a:solidFill>
                            <a:schemeClr val="tx1"/>
                          </a:solidFill>
                        </a:rPr>
                        <a:t>What</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smtClean="0">
                          <a:solidFill>
                            <a:schemeClr val="tx1"/>
                          </a:solidFill>
                        </a:rPr>
                        <a:t>＜</a:t>
                      </a:r>
                      <a:r>
                        <a:rPr kumimoji="1" lang="en-US" altLang="ja-JP" spc="-150" dirty="0" smtClean="0">
                          <a:solidFill>
                            <a:schemeClr val="tx1"/>
                          </a:solidFill>
                        </a:rPr>
                        <a:t>Outcome</a:t>
                      </a:r>
                      <a:r>
                        <a:rPr kumimoji="1" lang="ja-JP" altLang="en-US" dirty="0" smtClean="0">
                          <a:solidFill>
                            <a:schemeClr val="tx1"/>
                          </a:solidFill>
                        </a:rPr>
                        <a:t>＞</a:t>
                      </a:r>
                      <a:endParaRPr kumimoji="1" lang="ja-JP" altLang="en-US"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57352">
                <a:tc>
                  <a:txBody>
                    <a:bodyPr/>
                    <a:lstStyle/>
                    <a:p>
                      <a:r>
                        <a:rPr kumimoji="1" lang="ja-JP" altLang="en-US" sz="1400" b="1" dirty="0" smtClean="0">
                          <a:solidFill>
                            <a:schemeClr val="tx1"/>
                          </a:solidFill>
                        </a:rPr>
                        <a:t>①制度改革</a:t>
                      </a:r>
                      <a:endParaRPr kumimoji="1" lang="en-US" altLang="ja-JP" sz="1400" b="1" dirty="0" smtClean="0">
                        <a:solidFill>
                          <a:schemeClr val="tx1"/>
                        </a:solidFill>
                      </a:endParaRPr>
                    </a:p>
                    <a:p>
                      <a:r>
                        <a:rPr kumimoji="1" lang="ja-JP" altLang="en-US" sz="1400" dirty="0" smtClean="0">
                          <a:solidFill>
                            <a:schemeClr val="tx1"/>
                          </a:solidFill>
                        </a:rPr>
                        <a:t>・住民から選ばれた知事の意見を反映できない仕組み。教育に関する権限・責任・財源の不一致など、制度的問題も存在。</a:t>
                      </a:r>
                      <a:endParaRPr kumimoji="1" lang="en-US" altLang="ja-JP" sz="1400" dirty="0" smtClean="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2700" cap="flat" cmpd="sng" algn="ctr">
                      <a:solidFill>
                        <a:srgbClr val="0070C0"/>
                      </a:solidFill>
                      <a:prstDash val="sysDash"/>
                      <a:round/>
                      <a:headEnd type="none" w="med" len="med"/>
                      <a:tailEnd type="none" w="med" len="med"/>
                    </a:lnB>
                  </a:tcPr>
                </a:tc>
                <a:tc>
                  <a:txBody>
                    <a:bodyPr/>
                    <a:lstStyle/>
                    <a:p>
                      <a:pPr marL="0" indent="0"/>
                      <a:endParaRPr kumimoji="1" lang="en-US" altLang="ja-JP" sz="1400" dirty="0" smtClean="0">
                        <a:solidFill>
                          <a:schemeClr val="tx1"/>
                        </a:solidFill>
                      </a:endParaRPr>
                    </a:p>
                    <a:p>
                      <a:pPr marL="0" indent="0"/>
                      <a:r>
                        <a:rPr kumimoji="1" lang="ja-JP" altLang="en-US" sz="1400" dirty="0" smtClean="0">
                          <a:solidFill>
                            <a:schemeClr val="tx1"/>
                          </a:solidFill>
                        </a:rPr>
                        <a:t>・知事と教育委員会が相互に協力しながら、それぞれの責任を果たし、教育の振興を図るため、条例や基本計画を策定。</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2700" cap="flat" cmpd="sng" algn="ctr">
                      <a:solidFill>
                        <a:srgbClr val="0070C0"/>
                      </a:solidFill>
                      <a:prstDash val="sysDash"/>
                      <a:round/>
                      <a:headEnd type="none" w="med" len="med"/>
                      <a:tailEnd type="none" w="med" len="med"/>
                    </a:lnB>
                  </a:tcPr>
                </a:tc>
                <a:tc>
                  <a:txBody>
                    <a:bodyPr/>
                    <a:lstStyle/>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・教育</a:t>
                      </a:r>
                      <a:r>
                        <a:rPr kumimoji="1" lang="en-US" altLang="ja-JP" sz="1400" dirty="0" smtClean="0">
                          <a:solidFill>
                            <a:schemeClr val="tx1"/>
                          </a:solidFill>
                        </a:rPr>
                        <a:t>2</a:t>
                      </a:r>
                      <a:r>
                        <a:rPr kumimoji="1" lang="ja-JP" altLang="en-US" sz="1400" dirty="0" smtClean="0">
                          <a:solidFill>
                            <a:schemeClr val="tx1"/>
                          </a:solidFill>
                        </a:rPr>
                        <a:t>条例と教育振興基本計画の策定</a:t>
                      </a:r>
                    </a:p>
                    <a:p>
                      <a:pPr marL="92075" indent="-92075"/>
                      <a:r>
                        <a:rPr kumimoji="1" lang="ja-JP" altLang="en-US" sz="1400" dirty="0" smtClean="0">
                          <a:solidFill>
                            <a:schemeClr val="tx1"/>
                          </a:solidFill>
                        </a:rPr>
                        <a:t>・教職員の人事権の移譲</a:t>
                      </a:r>
                      <a:endParaRPr kumimoji="1" lang="en-US" altLang="ja-JP" sz="1400" dirty="0" smtClean="0">
                        <a:solidFill>
                          <a:schemeClr val="tx1"/>
                        </a:solidFill>
                      </a:endParaRPr>
                    </a:p>
                    <a:p>
                      <a:pPr marL="92075" indent="-92075"/>
                      <a:r>
                        <a:rPr kumimoji="1" lang="ja-JP" altLang="en-US" sz="1400" dirty="0" smtClean="0">
                          <a:solidFill>
                            <a:schemeClr val="tx1"/>
                          </a:solidFill>
                        </a:rPr>
                        <a:t>・校長マネジメントの推進</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2700" cap="flat" cmpd="sng" algn="ctr">
                      <a:solidFill>
                        <a:srgbClr val="0070C0"/>
                      </a:solidFill>
                      <a:prstDash val="sysDash"/>
                      <a:round/>
                      <a:headEnd type="none" w="med" len="med"/>
                      <a:tailEnd type="none" w="med" len="med"/>
                    </a:lnB>
                  </a:tcPr>
                </a:tc>
                <a:tc rowSpan="4">
                  <a:txBody>
                    <a:bodyPr/>
                    <a:lstStyle/>
                    <a:p>
                      <a:pPr marL="0" indent="0"/>
                      <a:endParaRPr kumimoji="1" lang="en-US" altLang="ja-JP" sz="1400" dirty="0" smtClean="0">
                        <a:solidFill>
                          <a:schemeClr val="tx1"/>
                        </a:solidFill>
                      </a:endParaRPr>
                    </a:p>
                    <a:p>
                      <a:pPr marL="0" indent="0"/>
                      <a:r>
                        <a:rPr kumimoji="1" lang="ja-JP" altLang="en-US" sz="1400" dirty="0" smtClean="0">
                          <a:solidFill>
                            <a:schemeClr val="tx1"/>
                          </a:solidFill>
                        </a:rPr>
                        <a:t>・</a:t>
                      </a:r>
                      <a:r>
                        <a:rPr kumimoji="1" lang="en-US" altLang="ja-JP" sz="1400" dirty="0" smtClean="0">
                          <a:solidFill>
                            <a:schemeClr val="tx1"/>
                          </a:solidFill>
                        </a:rPr>
                        <a:t>2012</a:t>
                      </a:r>
                      <a:r>
                        <a:rPr kumimoji="1" lang="ja-JP" altLang="en-US" sz="1400" dirty="0" smtClean="0">
                          <a:solidFill>
                            <a:schemeClr val="tx1"/>
                          </a:solidFill>
                        </a:rPr>
                        <a:t>年</a:t>
                      </a:r>
                      <a:r>
                        <a:rPr kumimoji="1" lang="en-US" altLang="ja-JP" sz="1400" dirty="0" smtClean="0">
                          <a:solidFill>
                            <a:schemeClr val="tx1"/>
                          </a:solidFill>
                        </a:rPr>
                        <a:t>3</a:t>
                      </a:r>
                      <a:r>
                        <a:rPr kumimoji="1" lang="ja-JP" altLang="en-US" sz="1400" dirty="0" smtClean="0">
                          <a:solidFill>
                            <a:schemeClr val="tx1"/>
                          </a:solidFill>
                        </a:rPr>
                        <a:t>月に策定した「教育振興基本計画」に基づく取組結果</a:t>
                      </a:r>
                      <a:r>
                        <a:rPr kumimoji="1" lang="ja-JP" altLang="en-US" sz="1400" dirty="0" smtClean="0">
                          <a:solidFill>
                            <a:schemeClr val="tx1"/>
                          </a:solidFill>
                          <a:latin typeface="+mn-ea"/>
                          <a:ea typeface="+mn-ea"/>
                        </a:rPr>
                        <a:t>について、</a:t>
                      </a:r>
                      <a:r>
                        <a:rPr kumimoji="1" lang="en-US" altLang="ja-JP" sz="1400" dirty="0" smtClean="0">
                          <a:solidFill>
                            <a:schemeClr val="tx1"/>
                          </a:solidFill>
                          <a:latin typeface="+mn-ea"/>
                          <a:ea typeface="+mn-ea"/>
                        </a:rPr>
                        <a:t>2014</a:t>
                      </a:r>
                      <a:r>
                        <a:rPr kumimoji="1" lang="ja-JP" altLang="en-US" sz="1400" dirty="0" smtClean="0">
                          <a:solidFill>
                            <a:schemeClr val="tx1"/>
                          </a:solidFill>
                          <a:latin typeface="+mn-ea"/>
                          <a:ea typeface="+mn-ea"/>
                        </a:rPr>
                        <a:t>年度、「大阪府教育行政評価審議会」で点検・評価中。</a:t>
                      </a:r>
                      <a:endParaRPr kumimoji="1" lang="en-US" altLang="ja-JP" sz="1400" dirty="0" smtClean="0">
                        <a:solidFill>
                          <a:schemeClr val="tx1"/>
                        </a:solidFill>
                        <a:latin typeface="+mn-ea"/>
                        <a:ea typeface="+mn-ea"/>
                      </a:endParaRPr>
                    </a:p>
                    <a:p>
                      <a:pPr marL="0" indent="0"/>
                      <a:r>
                        <a:rPr kumimoji="1" lang="ja-JP" altLang="en-US" sz="1400" dirty="0" smtClean="0">
                          <a:solidFill>
                            <a:schemeClr val="tx1"/>
                          </a:solidFill>
                        </a:rPr>
                        <a:t>・各項目ごとの進捗状況について以降のページに別掲。</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67224">
                <a:tc>
                  <a:txBody>
                    <a:bodyPr/>
                    <a:lstStyle/>
                    <a:p>
                      <a:r>
                        <a:rPr kumimoji="1" lang="ja-JP" altLang="en-US" sz="1400" b="1" dirty="0" smtClean="0">
                          <a:solidFill>
                            <a:schemeClr val="tx1"/>
                          </a:solidFill>
                        </a:rPr>
                        <a:t>②義務教育改革</a:t>
                      </a:r>
                      <a:endParaRPr kumimoji="1" lang="en-US" altLang="ja-JP" sz="1400" b="1" dirty="0" smtClean="0">
                        <a:solidFill>
                          <a:schemeClr val="tx1"/>
                        </a:solidFill>
                      </a:endParaRPr>
                    </a:p>
                    <a:p>
                      <a:r>
                        <a:rPr kumimoji="1" lang="ja-JP" altLang="en-US" sz="1400" dirty="0" smtClean="0">
                          <a:solidFill>
                            <a:schemeClr val="tx1"/>
                          </a:solidFill>
                        </a:rPr>
                        <a:t>・</a:t>
                      </a:r>
                      <a:r>
                        <a:rPr kumimoji="1" lang="en-US" altLang="ja-JP" sz="1400" dirty="0" smtClean="0">
                          <a:solidFill>
                            <a:schemeClr val="tx1"/>
                          </a:solidFill>
                        </a:rPr>
                        <a:t>2008</a:t>
                      </a:r>
                      <a:r>
                        <a:rPr kumimoji="1" lang="ja-JP" altLang="en-US" sz="1400" dirty="0" smtClean="0">
                          <a:solidFill>
                            <a:schemeClr val="tx1"/>
                          </a:solidFill>
                        </a:rPr>
                        <a:t>年、「全国学力・学習状況調査」で全ての教科で全国平均を下回るなど、大阪の教育はいわば「非常事態」であった。</a:t>
                      </a:r>
                      <a:endParaRPr kumimoji="1" lang="en-US" altLang="ja-JP" sz="1400" dirty="0" smtClean="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70C0"/>
                      </a:solidFill>
                      <a:prstDash val="sysDash"/>
                      <a:round/>
                      <a:headEnd type="none" w="med" len="med"/>
                      <a:tailEnd type="none" w="med" len="med"/>
                    </a:lnT>
                    <a:lnB w="12700" cap="flat" cmpd="sng" algn="ctr">
                      <a:solidFill>
                        <a:srgbClr val="0070C0"/>
                      </a:solidFill>
                      <a:prstDash val="sysDash"/>
                      <a:round/>
                      <a:headEnd type="none" w="med" len="med"/>
                      <a:tailEnd type="none" w="med" len="med"/>
                    </a:lnB>
                  </a:tcPr>
                </a:tc>
                <a:tc>
                  <a:txBody>
                    <a:bodyPr/>
                    <a:lstStyle/>
                    <a:p>
                      <a:endParaRPr kumimoji="1" lang="en-US" altLang="ja-JP" sz="1400" dirty="0" smtClean="0">
                        <a:solidFill>
                          <a:schemeClr val="tx1"/>
                        </a:solidFill>
                      </a:endParaRPr>
                    </a:p>
                    <a:p>
                      <a:r>
                        <a:rPr kumimoji="1" lang="ja-JP" altLang="en-US" sz="1400" dirty="0" smtClean="0">
                          <a:solidFill>
                            <a:schemeClr val="tx1"/>
                          </a:solidFill>
                        </a:rPr>
                        <a:t>・全国学力・学習状況調査の市町村別結果の情報公開を行うとともに、市町村や課題のある学校を支援することで、市町村のがんばりを促し、小中学校の学力向上を図る。</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70C0"/>
                      </a:solidFill>
                      <a:prstDash val="sysDash"/>
                      <a:round/>
                      <a:headEnd type="none" w="med" len="med"/>
                      <a:tailEnd type="none" w="med" len="med"/>
                    </a:lnT>
                    <a:lnB w="12700" cap="flat" cmpd="sng" algn="ctr">
                      <a:solidFill>
                        <a:srgbClr val="0070C0"/>
                      </a:solidFill>
                      <a:prstDash val="sysDash"/>
                      <a:round/>
                      <a:headEnd type="none" w="med" len="med"/>
                      <a:tailEnd type="none" w="med" len="med"/>
                    </a:lnB>
                  </a:tcPr>
                </a:tc>
                <a:tc>
                  <a:txBody>
                    <a:bodyPr/>
                    <a:lstStyle/>
                    <a:p>
                      <a:pPr marL="92075" indent="-92075"/>
                      <a:endParaRPr kumimoji="1" lang="en-US" altLang="ja-JP" sz="1400" dirty="0" smtClean="0">
                        <a:solidFill>
                          <a:schemeClr val="tx1"/>
                        </a:solidFill>
                      </a:endParaRPr>
                    </a:p>
                    <a:p>
                      <a:pPr marL="92075" indent="-92075"/>
                      <a:r>
                        <a:rPr kumimoji="1" lang="ja-JP" altLang="en-US" sz="1400" dirty="0" smtClean="0">
                          <a:solidFill>
                            <a:schemeClr val="tx1"/>
                          </a:solidFill>
                        </a:rPr>
                        <a:t>・小・中学校の学力向上</a:t>
                      </a:r>
                    </a:p>
                    <a:p>
                      <a:pPr marL="92075" indent="-92075"/>
                      <a:r>
                        <a:rPr kumimoji="1" lang="ja-JP" altLang="en-US" sz="1400" dirty="0" smtClean="0">
                          <a:solidFill>
                            <a:schemeClr val="tx1"/>
                          </a:solidFill>
                        </a:rPr>
                        <a:t>・英語教育改革</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・中学校給食の導入支援</a:t>
                      </a:r>
                      <a:endParaRPr kumimoji="1" lang="en-US" altLang="ja-JP" sz="1400" dirty="0" smtClean="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70C0"/>
                      </a:solidFill>
                      <a:prstDash val="sysDash"/>
                      <a:round/>
                      <a:headEnd type="none" w="med" len="med"/>
                      <a:tailEnd type="none" w="med" len="med"/>
                    </a:lnT>
                    <a:lnB w="12700" cap="flat" cmpd="sng" algn="ctr">
                      <a:solidFill>
                        <a:srgbClr val="0070C0"/>
                      </a:solidFill>
                      <a:prstDash val="sysDash"/>
                      <a:round/>
                      <a:headEnd type="none" w="med" len="med"/>
                      <a:tailEnd type="none" w="med" len="med"/>
                    </a:lnB>
                  </a:tcPr>
                </a:tc>
                <a:tc vMerge="1">
                  <a:txBody>
                    <a:bodyPr/>
                    <a:lstStyle/>
                    <a:p>
                      <a:endParaRPr kumimoji="1" lang="ja-JP" altLang="en-US" sz="1400"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70C0"/>
                      </a:solidFill>
                      <a:prstDash val="sysDash"/>
                      <a:round/>
                      <a:headEnd type="none" w="med" len="med"/>
                      <a:tailEnd type="none" w="med" len="med"/>
                    </a:lnT>
                    <a:lnB w="127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2"/>
                  </a:ext>
                </a:extLst>
              </a:tr>
              <a:tr h="598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③高校教育改革</a:t>
                      </a:r>
                      <a:endParaRPr kumimoji="1" lang="en-US" altLang="ja-JP" sz="1400" b="1" dirty="0" smtClean="0">
                        <a:solidFill>
                          <a:schemeClr val="tx1"/>
                        </a:solidFill>
                      </a:endParaRPr>
                    </a:p>
                    <a:p>
                      <a:r>
                        <a:rPr kumimoji="1" lang="ja-JP" altLang="en-US" sz="1400" dirty="0" smtClean="0">
                          <a:solidFill>
                            <a:schemeClr val="tx1"/>
                          </a:solidFill>
                        </a:rPr>
                        <a:t>・就職や進学など多様な進路選択の実現という期待に応えるため、各学校の魅力づくりが必要であった。</a:t>
                      </a:r>
                    </a:p>
                    <a:p>
                      <a:endParaRPr kumimoji="1" lang="ja-JP" altLang="en-US"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70C0"/>
                      </a:solidFill>
                      <a:prstDash val="sysDash"/>
                      <a:round/>
                      <a:headEnd type="none" w="med" len="med"/>
                      <a:tailEnd type="none" w="med" len="med"/>
                    </a:lnT>
                    <a:lnB w="12700" cap="flat" cmpd="sng" algn="ctr">
                      <a:solidFill>
                        <a:srgbClr val="0070C0"/>
                      </a:solidFill>
                      <a:prstDash val="sys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・公立高校と私立高校の切磋琢磨による教育力の向上をめざした環境を整備。</a:t>
                      </a:r>
                      <a:endParaRPr kumimoji="1" lang="en-US" altLang="ja-JP" sz="14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・グローバル社会で活躍できるリーダーの育成や多様な社会経済基盤を支える人づくりなどに取り組む。</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70C0"/>
                      </a:solidFill>
                      <a:prstDash val="sysDash"/>
                      <a:round/>
                      <a:headEnd type="none" w="med" len="med"/>
                      <a:tailEnd type="none" w="med" len="med"/>
                    </a:lnT>
                    <a:lnB w="12700" cap="flat" cmpd="sng" algn="ctr">
                      <a:solidFill>
                        <a:srgbClr val="0070C0"/>
                      </a:solidFill>
                      <a:prstDash val="sys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・私立高校授業料無償化（別掲）</a:t>
                      </a:r>
                      <a:endParaRPr kumimoji="1" lang="en-US" altLang="ja-JP" sz="14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・グローバルリーダーズハイスクールの設置等府立高校の特色づくり</a:t>
                      </a:r>
                      <a:endParaRPr kumimoji="1" lang="en-US" altLang="ja-JP" sz="1400" dirty="0" smtClean="0">
                        <a:solidFill>
                          <a:schemeClr val="tx1"/>
                        </a:solidFill>
                      </a:endParaRPr>
                    </a:p>
                    <a:p>
                      <a:r>
                        <a:rPr kumimoji="1" lang="ja-JP" altLang="en-US" sz="1400" dirty="0" smtClean="0">
                          <a:solidFill>
                            <a:schemeClr val="tx1"/>
                          </a:solidFill>
                        </a:rPr>
                        <a:t>・工科高校の充実強化</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70C0"/>
                      </a:solidFill>
                      <a:prstDash val="sysDash"/>
                      <a:round/>
                      <a:headEnd type="none" w="med" len="med"/>
                      <a:tailEnd type="none" w="med" len="med"/>
                    </a:lnT>
                    <a:lnB w="12700" cap="flat" cmpd="sng" algn="ctr">
                      <a:solidFill>
                        <a:srgbClr val="0070C0"/>
                      </a:solidFill>
                      <a:prstDash val="sysDash"/>
                      <a:round/>
                      <a:headEnd type="none" w="med" len="med"/>
                      <a:tailEnd type="none" w="med" len="med"/>
                    </a:lnB>
                  </a:tcPr>
                </a:tc>
                <a:tc vMerge="1">
                  <a:txBody>
                    <a:bodyPr/>
                    <a:lstStyle/>
                    <a:p>
                      <a:endParaRPr kumimoji="1" lang="ja-JP" altLang="en-US" sz="1400"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70C0"/>
                      </a:solidFill>
                      <a:prstDash val="sysDash"/>
                      <a:round/>
                      <a:headEnd type="none" w="med" len="med"/>
                      <a:tailEnd type="none" w="med" len="med"/>
                    </a:lnT>
                    <a:lnB w="127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3"/>
                  </a:ext>
                </a:extLst>
              </a:tr>
              <a:tr h="598473">
                <a:tc>
                  <a:txBody>
                    <a:bodyPr/>
                    <a:lstStyle/>
                    <a:p>
                      <a:r>
                        <a:rPr kumimoji="1" lang="ja-JP" altLang="en-US" sz="1400" b="1" dirty="0" smtClean="0">
                          <a:solidFill>
                            <a:schemeClr val="tx1"/>
                          </a:solidFill>
                        </a:rPr>
                        <a:t>④支援教育改革</a:t>
                      </a:r>
                      <a:endParaRPr kumimoji="1" lang="en-US" altLang="ja-JP" sz="1400" b="1" dirty="0" smtClean="0">
                        <a:solidFill>
                          <a:schemeClr val="tx1"/>
                        </a:solidFill>
                      </a:endParaRPr>
                    </a:p>
                    <a:p>
                      <a:r>
                        <a:rPr kumimoji="1" lang="ja-JP" altLang="en-US" sz="1400" b="0" dirty="0" smtClean="0">
                          <a:solidFill>
                            <a:schemeClr val="tx1"/>
                          </a:solidFill>
                        </a:rPr>
                        <a:t>・支援を必要とする幼児・児童・生徒の増加や多様化に対応した教育環境の整備が必要。</a:t>
                      </a:r>
                      <a:endParaRPr kumimoji="1" lang="en-US" altLang="ja-JP" sz="1400" b="0" dirty="0" smtClean="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70C0"/>
                      </a:solidFill>
                      <a:prstDash val="sysDash"/>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kumimoji="1" lang="en-US" altLang="ja-JP" sz="1400" dirty="0" smtClean="0">
                        <a:solidFill>
                          <a:schemeClr val="tx1"/>
                        </a:solidFill>
                      </a:endParaRPr>
                    </a:p>
                    <a:p>
                      <a:r>
                        <a:rPr kumimoji="1" lang="ja-JP" altLang="en-US" sz="1400" dirty="0" smtClean="0">
                          <a:solidFill>
                            <a:schemeClr val="tx1"/>
                          </a:solidFill>
                        </a:rPr>
                        <a:t>・新たな支援学校の設置や就労を通じた社会的自立支援の充実など、教育環境の充実に取り組む。</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70C0"/>
                      </a:solidFill>
                      <a:prstDash val="sysDash"/>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・支援教育の充実</a:t>
                      </a:r>
                      <a:endParaRPr kumimoji="1" lang="ja-JP" altLang="en-US"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70C0"/>
                      </a:solidFill>
                      <a:prstDash val="sysDash"/>
                      <a:round/>
                      <a:headEnd type="none" w="med" len="med"/>
                      <a:tailEnd type="none" w="med" len="med"/>
                    </a:lnT>
                    <a:lnB w="19050" cap="flat" cmpd="sng" algn="ctr">
                      <a:solidFill>
                        <a:srgbClr val="002060"/>
                      </a:solidFill>
                      <a:prstDash val="solid"/>
                      <a:round/>
                      <a:headEnd type="none" w="med" len="med"/>
                      <a:tailEnd type="none" w="med" len="med"/>
                    </a:lnB>
                  </a:tcPr>
                </a:tc>
                <a:tc vMerge="1">
                  <a:txBody>
                    <a:bodyPr/>
                    <a:lstStyle/>
                    <a:p>
                      <a:endParaRPr kumimoji="1" lang="ja-JP" altLang="en-US" sz="1400" dirty="0"/>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70C0"/>
                      </a:solidFill>
                      <a:prstDash val="sysDash"/>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43841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88385399"/>
              </p:ext>
            </p:extLst>
          </p:nvPr>
        </p:nvGraphicFramePr>
        <p:xfrm>
          <a:off x="179512" y="686326"/>
          <a:ext cx="8928000" cy="586801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20000"/>
                    </a:ext>
                  </a:extLst>
                </a:gridCol>
                <a:gridCol w="1224000">
                  <a:extLst>
                    <a:ext uri="{9D8B030D-6E8A-4147-A177-3AD203B41FA5}">
                      <a16:colId xmlns:a16="http://schemas.microsoft.com/office/drawing/2014/main" val="20001"/>
                    </a:ext>
                  </a:extLst>
                </a:gridCol>
                <a:gridCol w="1224000">
                  <a:extLst>
                    <a:ext uri="{9D8B030D-6E8A-4147-A177-3AD203B41FA5}">
                      <a16:colId xmlns:a16="http://schemas.microsoft.com/office/drawing/2014/main" val="20002"/>
                    </a:ext>
                  </a:extLst>
                </a:gridCol>
                <a:gridCol w="1224000">
                  <a:extLst>
                    <a:ext uri="{9D8B030D-6E8A-4147-A177-3AD203B41FA5}">
                      <a16:colId xmlns:a16="http://schemas.microsoft.com/office/drawing/2014/main" val="20003"/>
                    </a:ext>
                  </a:extLst>
                </a:gridCol>
                <a:gridCol w="1224000">
                  <a:extLst>
                    <a:ext uri="{9D8B030D-6E8A-4147-A177-3AD203B41FA5}">
                      <a16:colId xmlns:a16="http://schemas.microsoft.com/office/drawing/2014/main" val="20004"/>
                    </a:ext>
                  </a:extLst>
                </a:gridCol>
                <a:gridCol w="1224000">
                  <a:extLst>
                    <a:ext uri="{9D8B030D-6E8A-4147-A177-3AD203B41FA5}">
                      <a16:colId xmlns:a16="http://schemas.microsoft.com/office/drawing/2014/main" val="20005"/>
                    </a:ext>
                  </a:extLst>
                </a:gridCol>
                <a:gridCol w="1224000">
                  <a:extLst>
                    <a:ext uri="{9D8B030D-6E8A-4147-A177-3AD203B41FA5}">
                      <a16:colId xmlns:a16="http://schemas.microsoft.com/office/drawing/2014/main" val="20006"/>
                    </a:ext>
                  </a:extLst>
                </a:gridCol>
                <a:gridCol w="1224000">
                  <a:extLst>
                    <a:ext uri="{9D8B030D-6E8A-4147-A177-3AD203B41FA5}">
                      <a16:colId xmlns:a16="http://schemas.microsoft.com/office/drawing/2014/main" val="20007"/>
                    </a:ext>
                  </a:extLst>
                </a:gridCol>
              </a:tblGrid>
              <a:tr h="288032">
                <a:tc>
                  <a:txBody>
                    <a:bodyPr/>
                    <a:lstStyle/>
                    <a:p>
                      <a:endParaRPr kumimoji="1" lang="ja-JP" altLang="en-US" dirty="0"/>
                    </a:p>
                  </a:txBody>
                  <a:tcPr/>
                </a:tc>
                <a:tc>
                  <a:txBody>
                    <a:bodyPr/>
                    <a:lstStyle/>
                    <a:p>
                      <a:pPr algn="ctr"/>
                      <a:r>
                        <a:rPr kumimoji="1" lang="en-US" altLang="ja-JP" dirty="0" smtClean="0"/>
                        <a:t>2008</a:t>
                      </a:r>
                      <a:endParaRPr kumimoji="1" lang="ja-JP" altLang="en-US" dirty="0"/>
                    </a:p>
                  </a:txBody>
                  <a:tcPr/>
                </a:tc>
                <a:tc>
                  <a:txBody>
                    <a:bodyPr/>
                    <a:lstStyle/>
                    <a:p>
                      <a:pPr algn="ctr"/>
                      <a:r>
                        <a:rPr kumimoji="1" lang="en-US" altLang="ja-JP" dirty="0" smtClean="0"/>
                        <a:t>2009</a:t>
                      </a:r>
                      <a:endParaRPr kumimoji="1" lang="ja-JP" altLang="en-US" dirty="0"/>
                    </a:p>
                  </a:txBody>
                  <a:tcPr/>
                </a:tc>
                <a:tc>
                  <a:txBody>
                    <a:bodyPr/>
                    <a:lstStyle/>
                    <a:p>
                      <a:pPr algn="ctr"/>
                      <a:r>
                        <a:rPr kumimoji="1" lang="en-US" altLang="ja-JP" dirty="0" smtClean="0"/>
                        <a:t>2010</a:t>
                      </a:r>
                      <a:endParaRPr kumimoji="1" lang="ja-JP" altLang="en-US" dirty="0"/>
                    </a:p>
                  </a:txBody>
                  <a:tcPr/>
                </a:tc>
                <a:tc>
                  <a:txBody>
                    <a:bodyPr/>
                    <a:lstStyle/>
                    <a:p>
                      <a:pPr algn="ctr"/>
                      <a:r>
                        <a:rPr kumimoji="1" lang="en-US" altLang="ja-JP" dirty="0" smtClean="0"/>
                        <a:t>2011</a:t>
                      </a:r>
                      <a:endParaRPr kumimoji="1" lang="ja-JP" altLang="en-US" dirty="0"/>
                    </a:p>
                  </a:txBody>
                  <a:tcPr/>
                </a:tc>
                <a:tc>
                  <a:txBody>
                    <a:bodyPr/>
                    <a:lstStyle/>
                    <a:p>
                      <a:pPr algn="ctr"/>
                      <a:r>
                        <a:rPr kumimoji="1" lang="en-US" altLang="ja-JP" dirty="0" smtClean="0"/>
                        <a:t>2012</a:t>
                      </a:r>
                      <a:endParaRPr kumimoji="1" lang="ja-JP" altLang="en-US" dirty="0"/>
                    </a:p>
                  </a:txBody>
                  <a:tcPr/>
                </a:tc>
                <a:tc>
                  <a:txBody>
                    <a:bodyPr/>
                    <a:lstStyle/>
                    <a:p>
                      <a:pPr algn="ctr"/>
                      <a:r>
                        <a:rPr kumimoji="1" lang="en-US" altLang="ja-JP" dirty="0" smtClean="0"/>
                        <a:t>2013</a:t>
                      </a:r>
                      <a:endParaRPr kumimoji="1" lang="ja-JP" altLang="en-US" dirty="0"/>
                    </a:p>
                  </a:txBody>
                  <a:tcPr/>
                </a:tc>
                <a:tc>
                  <a:txBody>
                    <a:bodyPr/>
                    <a:lstStyle/>
                    <a:p>
                      <a:pPr algn="ctr"/>
                      <a:r>
                        <a:rPr kumimoji="1" lang="en-US" altLang="ja-JP" dirty="0" smtClean="0"/>
                        <a:t>2014</a:t>
                      </a:r>
                      <a:endParaRPr kumimoji="1" lang="ja-JP" altLang="en-US" dirty="0"/>
                    </a:p>
                  </a:txBody>
                  <a:tcPr/>
                </a:tc>
                <a:extLst>
                  <a:ext uri="{0D108BD9-81ED-4DB2-BD59-A6C34878D82A}">
                    <a16:rowId xmlns:a16="http://schemas.microsoft.com/office/drawing/2014/main" val="10000"/>
                  </a:ext>
                </a:extLst>
              </a:tr>
              <a:tr h="1368802">
                <a:tc>
                  <a:txBody>
                    <a:bodyPr/>
                    <a:lstStyle/>
                    <a:p>
                      <a:r>
                        <a:rPr kumimoji="1" lang="ja-JP" altLang="en-US" sz="1600" dirty="0" smtClean="0"/>
                        <a:t>①制度改革</a:t>
                      </a:r>
                      <a:endParaRPr kumimoji="1" lang="ja-JP" altLang="en-US" sz="1600" dirty="0"/>
                    </a:p>
                  </a:txBody>
                  <a:tcPr/>
                </a:tc>
                <a:tc>
                  <a:txBody>
                    <a:bodyPr/>
                    <a:lstStyle/>
                    <a:p>
                      <a:endParaRPr kumimoji="1" lang="ja-JP" altLang="en-US" sz="1600"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01"/>
                  </a:ext>
                </a:extLst>
              </a:tr>
              <a:tr h="1512168">
                <a:tc>
                  <a:txBody>
                    <a:bodyPr/>
                    <a:lstStyle/>
                    <a:p>
                      <a:r>
                        <a:rPr kumimoji="1" lang="ja-JP" altLang="en-US" sz="1600" dirty="0" smtClean="0"/>
                        <a:t>②義務教育</a:t>
                      </a:r>
                      <a:endParaRPr kumimoji="1" lang="ja-JP" altLang="en-US" sz="1600" dirty="0"/>
                    </a:p>
                  </a:txBody>
                  <a:tcPr/>
                </a:tc>
                <a:tc>
                  <a:txBody>
                    <a:bodyPr/>
                    <a:lstStyle/>
                    <a:p>
                      <a:endParaRPr kumimoji="1" lang="ja-JP" altLang="en-US" sz="1600"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02"/>
                  </a:ext>
                </a:extLst>
              </a:tr>
              <a:tr h="1296794">
                <a:tc>
                  <a:txBody>
                    <a:bodyPr/>
                    <a:lstStyle/>
                    <a:p>
                      <a:r>
                        <a:rPr kumimoji="1" lang="ja-JP" altLang="en-US" sz="1600" dirty="0" smtClean="0"/>
                        <a:t>③高校教育</a:t>
                      </a:r>
                      <a:endParaRPr kumimoji="1" lang="ja-JP" altLang="en-US" sz="1600"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03"/>
                  </a:ext>
                </a:extLst>
              </a:tr>
              <a:tr h="1080120">
                <a:tc>
                  <a:txBody>
                    <a:bodyPr/>
                    <a:lstStyle/>
                    <a:p>
                      <a:r>
                        <a:rPr kumimoji="1" lang="ja-JP" altLang="en-US" sz="1600" dirty="0" smtClean="0"/>
                        <a:t>④支援教育</a:t>
                      </a:r>
                      <a:endParaRPr kumimoji="1" lang="ja-JP" altLang="en-US" sz="1600" dirty="0"/>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04"/>
                  </a:ext>
                </a:extLst>
              </a:tr>
            </a:tbl>
          </a:graphicData>
        </a:graphic>
      </p:graphicFrame>
      <p:sp>
        <p:nvSpPr>
          <p:cNvPr id="15" name="タイトル 1"/>
          <p:cNvSpPr txBox="1">
            <a:spLocks/>
          </p:cNvSpPr>
          <p:nvPr/>
        </p:nvSpPr>
        <p:spPr>
          <a:xfrm>
            <a:off x="179512" y="217990"/>
            <a:ext cx="77724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dirty="0" smtClean="0">
                <a:latin typeface="ＭＳ Ｐゴシック" panose="020B0600070205080204" pitchFamily="50" charset="-128"/>
                <a:ea typeface="ＭＳ Ｐゴシック" panose="020B0600070205080204" pitchFamily="50" charset="-128"/>
              </a:rPr>
              <a:t>■主な取組経過</a:t>
            </a:r>
            <a:endParaRPr lang="ja-JP" altLang="en-US" sz="1600" dirty="0">
              <a:latin typeface="ＭＳ Ｐゴシック" panose="020B0600070205080204" pitchFamily="50" charset="-128"/>
              <a:ea typeface="ＭＳ Ｐゴシック" panose="020B0600070205080204" pitchFamily="50" charset="-128"/>
            </a:endParaRPr>
          </a:p>
        </p:txBody>
      </p:sp>
      <p:sp>
        <p:nvSpPr>
          <p:cNvPr id="5" name="右矢印 4"/>
          <p:cNvSpPr/>
          <p:nvPr/>
        </p:nvSpPr>
        <p:spPr>
          <a:xfrm>
            <a:off x="4272012" y="1026287"/>
            <a:ext cx="1101698" cy="576064"/>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t>教育行政基本条例</a:t>
            </a:r>
            <a:endParaRPr kumimoji="1" lang="ja-JP" altLang="en-US" sz="1200" dirty="0"/>
          </a:p>
        </p:txBody>
      </p:sp>
      <p:sp>
        <p:nvSpPr>
          <p:cNvPr id="16" name="右矢印 15"/>
          <p:cNvSpPr/>
          <p:nvPr/>
        </p:nvSpPr>
        <p:spPr>
          <a:xfrm>
            <a:off x="4272012" y="1602351"/>
            <a:ext cx="1101698" cy="576064"/>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t>大阪府立学校条例</a:t>
            </a:r>
            <a:endParaRPr kumimoji="1" lang="ja-JP" altLang="en-US" sz="1200" dirty="0"/>
          </a:p>
        </p:txBody>
      </p:sp>
      <p:sp>
        <p:nvSpPr>
          <p:cNvPr id="17" name="右矢印 16"/>
          <p:cNvSpPr/>
          <p:nvPr/>
        </p:nvSpPr>
        <p:spPr>
          <a:xfrm>
            <a:off x="5470998" y="1026287"/>
            <a:ext cx="3556639" cy="432000"/>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t>大阪府教育振興基本計画</a:t>
            </a:r>
            <a:endParaRPr kumimoji="1" lang="ja-JP" altLang="en-US" sz="1200" dirty="0"/>
          </a:p>
        </p:txBody>
      </p:sp>
      <p:sp>
        <p:nvSpPr>
          <p:cNvPr id="6" name="テキスト ボックス 5"/>
          <p:cNvSpPr txBox="1"/>
          <p:nvPr/>
        </p:nvSpPr>
        <p:spPr>
          <a:xfrm>
            <a:off x="5470998" y="1499209"/>
            <a:ext cx="3556640" cy="276999"/>
          </a:xfrm>
          <a:prstGeom prst="rect">
            <a:avLst/>
          </a:prstGeom>
          <a:noFill/>
        </p:spPr>
        <p:txBody>
          <a:bodyPr wrap="square" rtlCol="0">
            <a:spAutoFit/>
          </a:bodyPr>
          <a:lstStyle/>
          <a:p>
            <a:r>
              <a:rPr kumimoji="1" lang="ja-JP" altLang="en-US" sz="1200" dirty="0" smtClean="0"/>
              <a:t>知事が、教育委員会と協議して教育方針を定める</a:t>
            </a:r>
            <a:endParaRPr kumimoji="1" lang="ja-JP" altLang="en-US" sz="1200" dirty="0"/>
          </a:p>
        </p:txBody>
      </p:sp>
      <p:sp>
        <p:nvSpPr>
          <p:cNvPr id="7" name="角丸四角形 6"/>
          <p:cNvSpPr/>
          <p:nvPr/>
        </p:nvSpPr>
        <p:spPr>
          <a:xfrm>
            <a:off x="539552" y="2564258"/>
            <a:ext cx="1152128"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t>教育非常事態宣言</a:t>
            </a:r>
            <a:endParaRPr kumimoji="1" lang="ja-JP" altLang="en-US" sz="1200" dirty="0"/>
          </a:p>
        </p:txBody>
      </p:sp>
      <p:sp>
        <p:nvSpPr>
          <p:cNvPr id="20" name="右矢印 19"/>
          <p:cNvSpPr/>
          <p:nvPr/>
        </p:nvSpPr>
        <p:spPr>
          <a:xfrm>
            <a:off x="1800628" y="2492250"/>
            <a:ext cx="7227009" cy="432000"/>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t>学力向上に向けた市町村教委や学校への支援</a:t>
            </a:r>
            <a:endParaRPr kumimoji="1" lang="ja-JP" altLang="en-US" sz="1200" dirty="0"/>
          </a:p>
        </p:txBody>
      </p:sp>
      <p:sp>
        <p:nvSpPr>
          <p:cNvPr id="25" name="右矢印 24"/>
          <p:cNvSpPr/>
          <p:nvPr/>
        </p:nvSpPr>
        <p:spPr>
          <a:xfrm>
            <a:off x="4282779" y="2997000"/>
            <a:ext cx="4755624" cy="432000"/>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t>中学校給食</a:t>
            </a:r>
            <a:r>
              <a:rPr kumimoji="1" lang="ja-JP" altLang="en-US" sz="1200" dirty="0" smtClean="0">
                <a:solidFill>
                  <a:schemeClr val="tx1"/>
                </a:solidFill>
              </a:rPr>
              <a:t>導入促進事業</a:t>
            </a:r>
            <a:endParaRPr kumimoji="1" lang="ja-JP" altLang="en-US" sz="1200" dirty="0">
              <a:solidFill>
                <a:schemeClr val="tx1"/>
              </a:solidFill>
            </a:endParaRPr>
          </a:p>
        </p:txBody>
      </p:sp>
      <p:sp>
        <p:nvSpPr>
          <p:cNvPr id="26" name="右矢印 25"/>
          <p:cNvSpPr/>
          <p:nvPr/>
        </p:nvSpPr>
        <p:spPr>
          <a:xfrm>
            <a:off x="5442544" y="1955698"/>
            <a:ext cx="3613546" cy="432000"/>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t>県費負担教職員の人事権の移譲</a:t>
            </a:r>
            <a:endParaRPr kumimoji="1" lang="ja-JP" altLang="en-US" sz="1200" dirty="0"/>
          </a:p>
        </p:txBody>
      </p:sp>
      <p:sp>
        <p:nvSpPr>
          <p:cNvPr id="30" name="右矢印 29"/>
          <p:cNvSpPr/>
          <p:nvPr/>
        </p:nvSpPr>
        <p:spPr>
          <a:xfrm>
            <a:off x="3089813" y="3998052"/>
            <a:ext cx="1101698" cy="576064"/>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lIns="72000" rIns="72000" rtlCol="0" anchor="ctr"/>
          <a:lstStyle/>
          <a:p>
            <a:pPr algn="ctr"/>
            <a:r>
              <a:rPr kumimoji="1" lang="ja-JP" altLang="en-US" sz="1200" dirty="0" smtClean="0"/>
              <a:t>公私立高校生ｾｰﾌﾃｨﾈｯﾄ</a:t>
            </a:r>
            <a:endParaRPr kumimoji="1" lang="ja-JP" altLang="en-US" sz="1200" dirty="0"/>
          </a:p>
        </p:txBody>
      </p:sp>
      <p:sp>
        <p:nvSpPr>
          <p:cNvPr id="31" name="右矢印 30"/>
          <p:cNvSpPr/>
          <p:nvPr/>
        </p:nvSpPr>
        <p:spPr>
          <a:xfrm>
            <a:off x="4272012" y="4077072"/>
            <a:ext cx="4755624" cy="432000"/>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t>私立高校授業料無償化　</a:t>
            </a:r>
            <a:r>
              <a:rPr lang="en-US" altLang="ja-JP" sz="1200" dirty="0" smtClean="0"/>
              <a:t>【</a:t>
            </a:r>
            <a:r>
              <a:rPr lang="ja-JP" altLang="en-US" sz="1200" dirty="0" smtClean="0"/>
              <a:t>別掲</a:t>
            </a:r>
            <a:r>
              <a:rPr lang="en-US" altLang="ja-JP" sz="1200" dirty="0" smtClean="0"/>
              <a:t>】</a:t>
            </a:r>
            <a:endParaRPr kumimoji="1" lang="ja-JP" altLang="en-US" sz="1200" dirty="0"/>
          </a:p>
        </p:txBody>
      </p:sp>
      <p:sp>
        <p:nvSpPr>
          <p:cNvPr id="32" name="テキスト ボックス 31"/>
          <p:cNvSpPr txBox="1"/>
          <p:nvPr/>
        </p:nvSpPr>
        <p:spPr>
          <a:xfrm>
            <a:off x="4222781" y="4437112"/>
            <a:ext cx="4804898" cy="461665"/>
          </a:xfrm>
          <a:prstGeom prst="rect">
            <a:avLst/>
          </a:prstGeom>
          <a:noFill/>
        </p:spPr>
        <p:txBody>
          <a:bodyPr wrap="square" rtlCol="0">
            <a:spAutoFit/>
          </a:bodyPr>
          <a:lstStyle/>
          <a:p>
            <a:r>
              <a:rPr kumimoji="1" lang="ja-JP" altLang="en-US" sz="1200" dirty="0" smtClean="0"/>
              <a:t>所得中位の世帯</a:t>
            </a:r>
            <a:r>
              <a:rPr kumimoji="1" lang="en-US" altLang="ja-JP" sz="1200" dirty="0" smtClean="0"/>
              <a:t>(610</a:t>
            </a:r>
            <a:r>
              <a:rPr kumimoji="1" lang="ja-JP" altLang="en-US" sz="1200" dirty="0" smtClean="0"/>
              <a:t>万円未満</a:t>
            </a:r>
            <a:r>
              <a:rPr kumimoji="1" lang="en-US" altLang="ja-JP" sz="1200" dirty="0" smtClean="0"/>
              <a:t>)</a:t>
            </a:r>
            <a:r>
              <a:rPr kumimoji="1" lang="ja-JP" altLang="en-US" sz="1200" dirty="0" err="1" smtClean="0"/>
              <a:t>まで</a:t>
            </a:r>
            <a:r>
              <a:rPr kumimoji="1" lang="ja-JP" altLang="en-US" sz="1200" dirty="0" smtClean="0"/>
              <a:t>授業料無償、</a:t>
            </a:r>
            <a:r>
              <a:rPr kumimoji="1" lang="en-US" altLang="ja-JP" sz="1200" dirty="0" smtClean="0"/>
              <a:t>7</a:t>
            </a:r>
            <a:r>
              <a:rPr kumimoji="1" lang="ja-JP" altLang="en-US" sz="1200" dirty="0" smtClean="0"/>
              <a:t>割</a:t>
            </a:r>
            <a:r>
              <a:rPr kumimoji="1" lang="en-US" altLang="ja-JP" sz="1200" dirty="0" smtClean="0"/>
              <a:t>(800</a:t>
            </a:r>
            <a:r>
              <a:rPr kumimoji="1" lang="ja-JP" altLang="en-US" sz="1200" dirty="0" smtClean="0"/>
              <a:t>万未満</a:t>
            </a:r>
            <a:r>
              <a:rPr kumimoji="1" lang="en-US" altLang="ja-JP" sz="1200" dirty="0" smtClean="0"/>
              <a:t>)</a:t>
            </a:r>
            <a:r>
              <a:rPr kumimoji="1" lang="ja-JP" altLang="en-US" sz="1200" dirty="0" err="1" smtClean="0"/>
              <a:t>まで</a:t>
            </a:r>
            <a:r>
              <a:rPr kumimoji="1" lang="ja-JP" altLang="en-US" sz="1200" dirty="0" smtClean="0"/>
              <a:t>保護者負担</a:t>
            </a:r>
            <a:r>
              <a:rPr kumimoji="1" lang="en-US" altLang="ja-JP" sz="1200" dirty="0" smtClean="0"/>
              <a:t>10</a:t>
            </a:r>
            <a:r>
              <a:rPr kumimoji="1" lang="ja-JP" altLang="en-US" sz="1200" dirty="0" smtClean="0"/>
              <a:t>万円</a:t>
            </a:r>
            <a:endParaRPr kumimoji="1" lang="ja-JP" altLang="en-US" sz="1200" dirty="0"/>
          </a:p>
        </p:txBody>
      </p:sp>
      <p:sp>
        <p:nvSpPr>
          <p:cNvPr id="33" name="テキスト ボックス 32"/>
          <p:cNvSpPr txBox="1"/>
          <p:nvPr/>
        </p:nvSpPr>
        <p:spPr>
          <a:xfrm>
            <a:off x="3064079" y="4430100"/>
            <a:ext cx="1147881" cy="461665"/>
          </a:xfrm>
          <a:prstGeom prst="rect">
            <a:avLst/>
          </a:prstGeom>
          <a:noFill/>
        </p:spPr>
        <p:txBody>
          <a:bodyPr wrap="square" rtlCol="0">
            <a:spAutoFit/>
          </a:bodyPr>
          <a:lstStyle/>
          <a:p>
            <a:r>
              <a:rPr kumimoji="1" lang="ja-JP" altLang="en-US" sz="1200" dirty="0" smtClean="0"/>
              <a:t>年収</a:t>
            </a:r>
            <a:r>
              <a:rPr kumimoji="1" lang="en-US" altLang="ja-JP" sz="1200" dirty="0" smtClean="0"/>
              <a:t>350</a:t>
            </a:r>
            <a:r>
              <a:rPr kumimoji="1" lang="ja-JP" altLang="en-US" sz="1200" dirty="0" smtClean="0"/>
              <a:t>万円未満世帯</a:t>
            </a:r>
            <a:endParaRPr kumimoji="1" lang="ja-JP" altLang="en-US" sz="1200" dirty="0"/>
          </a:p>
        </p:txBody>
      </p:sp>
      <p:sp>
        <p:nvSpPr>
          <p:cNvPr id="34" name="右矢印 33"/>
          <p:cNvSpPr/>
          <p:nvPr/>
        </p:nvSpPr>
        <p:spPr>
          <a:xfrm>
            <a:off x="4272012" y="4797200"/>
            <a:ext cx="4755624" cy="432000"/>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t>ｸﾞﾛｰﾊﾞﾙﾘｰﾀﾞｰｽﾞﾊｲｽｸｰﾙ等府立高校の新たな特色づくりの推進</a:t>
            </a:r>
            <a:endParaRPr kumimoji="1" lang="ja-JP" altLang="en-US" sz="1200" dirty="0"/>
          </a:p>
        </p:txBody>
      </p:sp>
      <p:sp>
        <p:nvSpPr>
          <p:cNvPr id="35" name="右矢印 34"/>
          <p:cNvSpPr/>
          <p:nvPr/>
        </p:nvSpPr>
        <p:spPr>
          <a:xfrm>
            <a:off x="7249318" y="3429000"/>
            <a:ext cx="1808712" cy="720080"/>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solidFill>
                  <a:schemeClr val="tx1"/>
                </a:solidFill>
              </a:rPr>
              <a:t>英語教育改革</a:t>
            </a:r>
            <a:endParaRPr kumimoji="1" lang="ja-JP" altLang="en-US" sz="1200" dirty="0">
              <a:solidFill>
                <a:schemeClr val="tx1"/>
              </a:solidFill>
            </a:endParaRPr>
          </a:p>
        </p:txBody>
      </p:sp>
      <p:sp>
        <p:nvSpPr>
          <p:cNvPr id="36" name="右矢印 35"/>
          <p:cNvSpPr/>
          <p:nvPr/>
        </p:nvSpPr>
        <p:spPr>
          <a:xfrm>
            <a:off x="594688" y="5589886"/>
            <a:ext cx="8432948" cy="432000"/>
          </a:xfrm>
          <a:prstGeom prst="rightArrow">
            <a:avLst>
              <a:gd name="adj1" fmla="val 70481"/>
              <a:gd name="adj2" fmla="val 243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dirty="0" smtClean="0"/>
              <a:t>支援教育の充実</a:t>
            </a:r>
            <a:endParaRPr kumimoji="1" lang="ja-JP" altLang="en-US" sz="1200" dirty="0"/>
          </a:p>
        </p:txBody>
      </p:sp>
      <p:sp>
        <p:nvSpPr>
          <p:cNvPr id="37" name="テキスト ボックス 36"/>
          <p:cNvSpPr txBox="1"/>
          <p:nvPr/>
        </p:nvSpPr>
        <p:spPr>
          <a:xfrm>
            <a:off x="721708" y="6028627"/>
            <a:ext cx="8458804" cy="276999"/>
          </a:xfrm>
          <a:prstGeom prst="rect">
            <a:avLst/>
          </a:prstGeom>
          <a:noFill/>
        </p:spPr>
        <p:txBody>
          <a:bodyPr wrap="square" rtlCol="0">
            <a:spAutoFit/>
          </a:bodyPr>
          <a:lstStyle/>
          <a:p>
            <a:r>
              <a:rPr lang="ja-JP" altLang="en-US" sz="1200" dirty="0"/>
              <a:t>支援</a:t>
            </a:r>
            <a:r>
              <a:rPr lang="ja-JP" altLang="en-US" sz="1200" dirty="0" smtClean="0"/>
              <a:t>学校の新校整備、職業コースの設置、障がいのある生徒の府立高校生活支援、発達障がいのある子どもへの支援など</a:t>
            </a:r>
            <a:endParaRPr kumimoji="1" lang="ja-JP" altLang="en-US" sz="1200" dirty="0"/>
          </a:p>
        </p:txBody>
      </p:sp>
      <p:sp>
        <p:nvSpPr>
          <p:cNvPr id="21" name="テキスト ボックス 20"/>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92</a:t>
            </a:fld>
            <a:endParaRPr kumimoji="1" lang="ja-JP" altLang="en-US" dirty="0"/>
          </a:p>
        </p:txBody>
      </p:sp>
      <p:sp>
        <p:nvSpPr>
          <p:cNvPr id="22" name="テキスト ボックス 2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Ｂ　１．（３５～４１）、Ｂ２（４２）</a:t>
            </a:r>
            <a:endParaRPr lang="en-US" altLang="ja-JP" sz="1600" u="sng" dirty="0" smtClean="0"/>
          </a:p>
        </p:txBody>
      </p:sp>
    </p:spTree>
    <p:extLst>
      <p:ext uri="{BB962C8B-B14F-4D97-AF65-F5344CB8AC3E}">
        <p14:creationId xmlns:p14="http://schemas.microsoft.com/office/powerpoint/2010/main" val="8246650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5516" y="347157"/>
            <a:ext cx="7704856" cy="338554"/>
          </a:xfrm>
          <a:prstGeom prst="rect">
            <a:avLst/>
          </a:prstGeom>
          <a:noFill/>
        </p:spPr>
        <p:txBody>
          <a:bodyPr wrap="square" rtlCol="0">
            <a:spAutoFit/>
          </a:bodyPr>
          <a:lstStyle/>
          <a:p>
            <a:r>
              <a:rPr lang="ja-JP" altLang="en-US" sz="1600" dirty="0" smtClean="0"/>
              <a:t>①制度改革</a:t>
            </a:r>
            <a:endParaRPr kumimoji="1" lang="ja-JP" altLang="en-US" sz="1600" dirty="0"/>
          </a:p>
        </p:txBody>
      </p:sp>
      <p:sp>
        <p:nvSpPr>
          <p:cNvPr id="21" name="テキスト ボックス 20"/>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Ｂ　１．（３５、３９）、Ａ　６．（１６）</a:t>
            </a:r>
            <a:endParaRPr lang="en-US" altLang="ja-JP" sz="1600" u="sng" dirty="0" smtClean="0"/>
          </a:p>
        </p:txBody>
      </p:sp>
      <p:sp>
        <p:nvSpPr>
          <p:cNvPr id="19" name="テキスト ボックス 18"/>
          <p:cNvSpPr txBox="1"/>
          <p:nvPr/>
        </p:nvSpPr>
        <p:spPr>
          <a:xfrm>
            <a:off x="215516" y="620688"/>
            <a:ext cx="7704856" cy="338554"/>
          </a:xfrm>
          <a:prstGeom prst="rect">
            <a:avLst/>
          </a:prstGeom>
          <a:noFill/>
        </p:spPr>
        <p:txBody>
          <a:bodyPr wrap="square" rtlCol="0">
            <a:spAutoFit/>
          </a:bodyPr>
          <a:lstStyle/>
          <a:p>
            <a:r>
              <a:rPr lang="ja-JP" altLang="en-US" sz="1600" dirty="0" smtClean="0"/>
              <a:t>■改革の内容と進捗状況</a:t>
            </a:r>
            <a:endParaRPr kumimoji="1" lang="ja-JP" altLang="en-US" sz="1600" dirty="0"/>
          </a:p>
        </p:txBody>
      </p:sp>
      <p:graphicFrame>
        <p:nvGraphicFramePr>
          <p:cNvPr id="10" name="表 9"/>
          <p:cNvGraphicFramePr>
            <a:graphicFrameLocks noGrp="1"/>
          </p:cNvGraphicFramePr>
          <p:nvPr>
            <p:extLst>
              <p:ext uri="{D42A27DB-BD31-4B8C-83A1-F6EECF244321}">
                <p14:modId xmlns:p14="http://schemas.microsoft.com/office/powerpoint/2010/main" val="2562910939"/>
              </p:ext>
            </p:extLst>
          </p:nvPr>
        </p:nvGraphicFramePr>
        <p:xfrm>
          <a:off x="215518" y="959242"/>
          <a:ext cx="8748971" cy="5730240"/>
        </p:xfrm>
        <a:graphic>
          <a:graphicData uri="http://schemas.openxmlformats.org/drawingml/2006/table">
            <a:tbl>
              <a:tblPr firstRow="1">
                <a:tableStyleId>{7DF18680-E054-41AD-8BC1-D1AEF772440D}</a:tableStyleId>
              </a:tblPr>
              <a:tblGrid>
                <a:gridCol w="1692186">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gridCol w="3600401">
                  <a:extLst>
                    <a:ext uri="{9D8B030D-6E8A-4147-A177-3AD203B41FA5}">
                      <a16:colId xmlns:a16="http://schemas.microsoft.com/office/drawing/2014/main" val="20002"/>
                    </a:ext>
                  </a:extLst>
                </a:gridCol>
              </a:tblGrid>
              <a:tr h="309518">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項目</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改革の内容</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成果・進捗状況</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知事と教育委員会の関係再構築</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・知事と教育委員会が相互に協力しながら、それぞれの責任を果たし、教育の振興を図る体制を整えるため、教育</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条例を制定するとともに、教育振興基本計画を策定。</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marL="274638" indent="-92075"/>
                      <a:r>
                        <a:rPr lang="ja-JP" altLang="en-US" sz="1400" dirty="0" smtClean="0">
                          <a:solidFill>
                            <a:schemeClr val="tx1"/>
                          </a:solidFill>
                        </a:rPr>
                        <a:t>－「教育行政基本条例案」及び「大阪府立学校条例案」を可決</a:t>
                      </a:r>
                      <a:r>
                        <a:rPr lang="en-US" altLang="ja-JP" sz="1400" dirty="0" smtClean="0">
                          <a:solidFill>
                            <a:schemeClr val="tx1"/>
                          </a:solidFill>
                        </a:rPr>
                        <a:t>(2012.2</a:t>
                      </a:r>
                      <a:r>
                        <a:rPr lang="ja-JP" altLang="en-US" sz="1400" dirty="0" smtClean="0">
                          <a:solidFill>
                            <a:schemeClr val="tx1"/>
                          </a:solidFill>
                        </a:rPr>
                        <a:t>～</a:t>
                      </a:r>
                      <a:r>
                        <a:rPr lang="en-US" altLang="ja-JP" sz="1400" dirty="0" smtClean="0">
                          <a:solidFill>
                            <a:schemeClr val="tx1"/>
                          </a:solidFill>
                        </a:rPr>
                        <a:t>2012.3)</a:t>
                      </a:r>
                    </a:p>
                    <a:p>
                      <a:pPr marL="274638" indent="-92075"/>
                      <a:r>
                        <a:rPr lang="ja-JP" altLang="en-US" sz="1400" dirty="0" smtClean="0">
                          <a:solidFill>
                            <a:schemeClr val="tx1"/>
                          </a:solidFill>
                        </a:rPr>
                        <a:t>－「大阪府教育振興基本計画</a:t>
                      </a:r>
                      <a:r>
                        <a:rPr lang="en-US" altLang="ja-JP" sz="1400" dirty="0" smtClean="0">
                          <a:solidFill>
                            <a:schemeClr val="tx1"/>
                          </a:solidFill>
                        </a:rPr>
                        <a:t>(</a:t>
                      </a:r>
                      <a:r>
                        <a:rPr lang="ja-JP" altLang="en-US" sz="1400" dirty="0" smtClean="0">
                          <a:solidFill>
                            <a:schemeClr val="tx1"/>
                          </a:solidFill>
                        </a:rPr>
                        <a:t>案</a:t>
                      </a:r>
                      <a:r>
                        <a:rPr lang="en-US" altLang="ja-JP" sz="1400" dirty="0" smtClean="0">
                          <a:solidFill>
                            <a:schemeClr val="tx1"/>
                          </a:solidFill>
                        </a:rPr>
                        <a:t>)</a:t>
                      </a:r>
                      <a:r>
                        <a:rPr lang="ja-JP" altLang="en-US" sz="1400" dirty="0" smtClean="0">
                          <a:solidFill>
                            <a:schemeClr val="tx1"/>
                          </a:solidFill>
                        </a:rPr>
                        <a:t>」を可決</a:t>
                      </a:r>
                      <a:r>
                        <a:rPr lang="en-US" altLang="ja-JP" sz="1400" dirty="0" smtClean="0">
                          <a:solidFill>
                            <a:schemeClr val="tx1"/>
                          </a:solidFill>
                        </a:rPr>
                        <a:t>(2013.3)</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・知事が教育委員会と協議して教育の方針を定める仕組みが整った。</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（参考：計画策定後の制度改革）</a:t>
                      </a:r>
                    </a:p>
                    <a:p>
                      <a:pPr marL="176213" indent="-87313"/>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全府立学校における学校経営計画の策定と学校評価の実施</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(2012.4)</a:t>
                      </a:r>
                    </a:p>
                    <a:p>
                      <a:pPr marL="176213" indent="-87313"/>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全府立学校における学校協議会の設置</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(2012.4)</a:t>
                      </a:r>
                    </a:p>
                    <a:p>
                      <a:pPr marL="176213" indent="-87313"/>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府立学校長の公募の実施</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(2013.4)</a:t>
                      </a:r>
                    </a:p>
                    <a:p>
                      <a:pPr marL="176213" indent="-87313"/>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新たな教員評価制度の導入</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(2013.4)</a:t>
                      </a:r>
                    </a:p>
                    <a:p>
                      <a:pPr marL="176213" indent="-87313"/>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高等学校の通学区域の撤廃</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(2014.4)</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教職員の人事権の市町村への移譲</a:t>
                      </a:r>
                      <a:endParaRPr kumimoji="1" lang="en-US" altLang="ja-JP" sz="1400" dirty="0" smtClean="0">
                        <a:solidFill>
                          <a:schemeClr val="tx1"/>
                        </a:solidFill>
                      </a:endParaRPr>
                    </a:p>
                    <a:p>
                      <a:pPr marL="274638" marR="0" indent="-274638"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「市町村への権限移譲」の項目にも掲載</a:t>
                      </a:r>
                      <a:endParaRPr kumimoji="1" lang="en-US" altLang="ja-JP" sz="1200" dirty="0" smtClean="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小中学校の教職員は、市町村の職員でありながら人事権は都道府県にあるというねじれが生じているため、人事権と服務監督権を一致させ、義務教育の実施主体である市町村の権限と責任を明確にするため、市町村に教職員人事権の移譲を提案。</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smtClean="0">
                          <a:solidFill>
                            <a:schemeClr val="tx1"/>
                          </a:solidFill>
                        </a:rPr>
                        <a:t>　－豊能地区に人事権を移譲</a:t>
                      </a:r>
                      <a:endParaRPr kumimoji="1" lang="ja-JP" altLang="en-US" sz="1400" dirty="0" smtClean="0">
                        <a:solidFill>
                          <a:schemeClr val="tx1"/>
                        </a:solidFill>
                        <a:latin typeface="ＭＳ Ｐゴシック" panose="020B0600070205080204" pitchFamily="50" charset="-128"/>
                        <a:ea typeface="ＭＳ Ｐゴシック" panose="020B0600070205080204" pitchFamily="50" charset="-128"/>
                      </a:endParaRPr>
                    </a:p>
                    <a:p>
                      <a:pPr marL="0" indent="92075"/>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2075" indent="-92075"/>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4</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a:t>
                      </a:r>
                      <a:r>
                        <a:rPr lang="ja-JP" altLang="en-US" sz="1400" dirty="0" smtClean="0">
                          <a:solidFill>
                            <a:schemeClr val="tx1"/>
                          </a:solidFill>
                        </a:rPr>
                        <a:t>豊能地区</a:t>
                      </a:r>
                      <a:r>
                        <a:rPr lang="en-US" altLang="ja-JP" sz="1400" dirty="0" smtClean="0">
                          <a:solidFill>
                            <a:schemeClr val="tx1"/>
                          </a:solidFill>
                        </a:rPr>
                        <a:t>3</a:t>
                      </a:r>
                      <a:r>
                        <a:rPr lang="ja-JP" altLang="en-US" sz="1400" dirty="0" smtClean="0">
                          <a:solidFill>
                            <a:schemeClr val="tx1"/>
                          </a:solidFill>
                        </a:rPr>
                        <a:t>市</a:t>
                      </a:r>
                      <a:r>
                        <a:rPr lang="en-US" altLang="ja-JP" sz="1400" dirty="0" smtClean="0">
                          <a:solidFill>
                            <a:schemeClr val="tx1"/>
                          </a:solidFill>
                        </a:rPr>
                        <a:t>2</a:t>
                      </a:r>
                      <a:r>
                        <a:rPr lang="ja-JP" altLang="en-US" sz="1400" dirty="0" smtClean="0">
                          <a:solidFill>
                            <a:schemeClr val="tx1"/>
                          </a:solidFill>
                        </a:rPr>
                        <a:t>町</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での権限移譲が実現。</a:t>
                      </a:r>
                    </a:p>
                    <a:p>
                      <a:pPr marL="92075" indent="-92075"/>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dirty="0" err="1"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a:t>
                      </a:r>
                    </a:p>
                    <a:p>
                      <a:pPr marL="274638" indent="-92075"/>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教員採用選考テストは大阪府と合同実施</a:t>
                      </a:r>
                    </a:p>
                    <a:p>
                      <a:pPr marL="92075" indent="-92075"/>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2014</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a:t>
                      </a:r>
                    </a:p>
                    <a:p>
                      <a:pPr marL="274638" indent="-92075"/>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教員採用選考テストを豊能地区</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市</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 </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町が単独で実施</a:t>
                      </a:r>
                    </a:p>
                    <a:p>
                      <a:pPr marL="274638" indent="-92075"/>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-27</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年度教員採用選考の志願者数は小・中学校合わせて</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1,076</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人、倍率は</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9.0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倍</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大阪府の志願倍率は</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5.3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倍</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chemeClr val="tx1"/>
                          </a:solidFill>
                        </a:rPr>
                        <a:t>校長マネジメントの推進</a:t>
                      </a:r>
                      <a:endParaRPr kumimoji="1" lang="ja-JP" altLang="en-US" sz="1400" dirty="0" smtClean="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92075"/>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学校の特性や生徒の課題に応じた学校経営を推進するため、校長マネジメントを推進。校長・准校長が自己の責任と権限において裁量で執行できる校長マネジメント経費や、効果の見込まれる事業計画を支援する学校経営推進費などを配当。</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・校長マネジメント経費：</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年度は</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校あたり</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100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万円、</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年度以降は</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校あたり</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120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万円（</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2014</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年度予算：</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億円）</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marL="92075" indent="-92075"/>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・学校経営推進費：府立、私立合わせて</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26 </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校、</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2014</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校に経費を支援</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予算額</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1.5</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億円。</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校あたり最大</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750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万円</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6" name="テキスト ボックス 1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93</a:t>
            </a:fld>
            <a:endParaRPr kumimoji="1" lang="ja-JP" altLang="en-US" dirty="0"/>
          </a:p>
        </p:txBody>
      </p:sp>
    </p:spTree>
    <p:extLst>
      <p:ext uri="{BB962C8B-B14F-4D97-AF65-F5344CB8AC3E}">
        <p14:creationId xmlns:p14="http://schemas.microsoft.com/office/powerpoint/2010/main" val="11278893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5516" y="347157"/>
            <a:ext cx="7704856" cy="338554"/>
          </a:xfrm>
          <a:prstGeom prst="rect">
            <a:avLst/>
          </a:prstGeom>
          <a:noFill/>
        </p:spPr>
        <p:txBody>
          <a:bodyPr wrap="square" rtlCol="0">
            <a:spAutoFit/>
          </a:bodyPr>
          <a:lstStyle/>
          <a:p>
            <a:r>
              <a:rPr lang="ja-JP" altLang="en-US" sz="1600" dirty="0" smtClean="0"/>
              <a:t>②</a:t>
            </a:r>
            <a:r>
              <a:rPr lang="ja-JP" altLang="en-US" sz="1600" dirty="0"/>
              <a:t>義務</a:t>
            </a:r>
            <a:r>
              <a:rPr lang="ja-JP" altLang="en-US" sz="1600" dirty="0" smtClean="0"/>
              <a:t>教育改革</a:t>
            </a:r>
            <a:endParaRPr kumimoji="1" lang="ja-JP" altLang="en-US" sz="1600" dirty="0"/>
          </a:p>
        </p:txBody>
      </p:sp>
      <p:sp>
        <p:nvSpPr>
          <p:cNvPr id="21" name="テキスト ボックス 20"/>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Ｂ　１．（３６、４０，４１）</a:t>
            </a:r>
            <a:endParaRPr lang="en-US" altLang="ja-JP" sz="1600" u="sng" dirty="0" smtClean="0"/>
          </a:p>
        </p:txBody>
      </p:sp>
      <p:sp>
        <p:nvSpPr>
          <p:cNvPr id="19" name="テキスト ボックス 18"/>
          <p:cNvSpPr txBox="1"/>
          <p:nvPr/>
        </p:nvSpPr>
        <p:spPr>
          <a:xfrm>
            <a:off x="215516" y="692696"/>
            <a:ext cx="7704856" cy="338554"/>
          </a:xfrm>
          <a:prstGeom prst="rect">
            <a:avLst/>
          </a:prstGeom>
          <a:noFill/>
        </p:spPr>
        <p:txBody>
          <a:bodyPr wrap="square" rtlCol="0">
            <a:spAutoFit/>
          </a:bodyPr>
          <a:lstStyle/>
          <a:p>
            <a:r>
              <a:rPr lang="ja-JP" altLang="en-US" sz="1600" dirty="0" smtClean="0"/>
              <a:t>■改革の内容と進捗状況</a:t>
            </a:r>
            <a:endParaRPr kumimoji="1" lang="ja-JP" altLang="en-US" sz="1600" dirty="0"/>
          </a:p>
        </p:txBody>
      </p:sp>
      <p:graphicFrame>
        <p:nvGraphicFramePr>
          <p:cNvPr id="10" name="表 9"/>
          <p:cNvGraphicFramePr>
            <a:graphicFrameLocks noGrp="1"/>
          </p:cNvGraphicFramePr>
          <p:nvPr>
            <p:extLst>
              <p:ext uri="{D42A27DB-BD31-4B8C-83A1-F6EECF244321}">
                <p14:modId xmlns:p14="http://schemas.microsoft.com/office/powerpoint/2010/main" val="3247219725"/>
              </p:ext>
            </p:extLst>
          </p:nvPr>
        </p:nvGraphicFramePr>
        <p:xfrm>
          <a:off x="215518" y="1031250"/>
          <a:ext cx="8748971" cy="5552440"/>
        </p:xfrm>
        <a:graphic>
          <a:graphicData uri="http://schemas.openxmlformats.org/drawingml/2006/table">
            <a:tbl>
              <a:tblPr firstRow="1">
                <a:tableStyleId>{7DF18680-E054-41AD-8BC1-D1AEF772440D}</a:tableStyleId>
              </a:tblPr>
              <a:tblGrid>
                <a:gridCol w="1764194">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gridCol w="3312369">
                  <a:extLst>
                    <a:ext uri="{9D8B030D-6E8A-4147-A177-3AD203B41FA5}">
                      <a16:colId xmlns:a16="http://schemas.microsoft.com/office/drawing/2014/main" val="20002"/>
                    </a:ext>
                  </a:extLst>
                </a:gridCol>
              </a:tblGrid>
              <a:tr h="370840">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項目</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改革の内容</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成果・進捗状況</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小・中学校の児童生徒の学力向上に向けた緊急対策</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・全国学力・学習状況調査の市町村別結果の情報公開を行うとともに、市町村や課題のある学校を支援することで、市町村のがんばりを促し、小中学校の学力向上を図る。</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2014</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年度全国学力・学習状況調査の結果では、小学校は全ての教科・区分で全国との差が拡大。中学校では、全国との差は大きいが国語</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区分・数学</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B</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区分に改善が見られた。</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英語教育の推進</a:t>
                      </a:r>
                      <a:endParaRPr kumimoji="1" lang="en-US" altLang="ja-JP" sz="1400" dirty="0" smtClean="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92075"/>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2014</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年度から、「聞く」「話す」「読む」「書く」の</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4</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技能をバランスよく引き上げる取組みを実施。小学校からの英語教育を充実強化。</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・小学校</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年生から、いわゆる「フォニックス」を中心とした新しい英語学習パッケージを開発。</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marL="0" indent="0"/>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・中学校では、洋書を活用した多読・多聴</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エクステンシブリーディング</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の実践研究を実施。</a:t>
                      </a:r>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marL="0" indent="0"/>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chemeClr val="tx1"/>
                          </a:solidFill>
                        </a:rPr>
                        <a:t>中学校への給食導入</a:t>
                      </a:r>
                      <a:endParaRPr kumimoji="1" lang="ja-JP" altLang="en-US" sz="1400" dirty="0" smtClean="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92075"/>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・中学校給食の実施主体は設置者である市町村であるが、府としてイニシャルコスト</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施設設備ほか</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を対象に補助し、全中学校への給食の導入を促進。</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【246</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億円の予算</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債務負担行為、</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2015</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p>
                    <a:p>
                      <a:pPr marL="0" indent="92075"/>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補助制度の内容</a:t>
                      </a:r>
                    </a:p>
                    <a:p>
                      <a:pPr marL="0" indent="92075"/>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(1)</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施設整備費について定率補助（</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2</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分の</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1</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a:t>
                      </a:r>
                    </a:p>
                    <a:p>
                      <a:pPr marL="0" indent="92075"/>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(2)</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施設整備以外のイニシャルコスト</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消耗品等</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について定額補助</a:t>
                      </a:r>
                    </a:p>
                    <a:p>
                      <a:pPr marL="0" indent="92075"/>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(3)</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用地取得費については、原則として補助の対象外</a:t>
                      </a:r>
                    </a:p>
                    <a:p>
                      <a:pPr marL="0" indent="92075"/>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rPr>
                        <a:t>(4)</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過度な施設整備を抑制するため、補助金の上限額を設定</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2016</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年度末には、中学校給食実施率給食実施率は全国平均を上回る見込み。</a:t>
                      </a:r>
                    </a:p>
                    <a:p>
                      <a:pPr marL="92075" indent="-92075"/>
                      <a:endParaRPr kumimoji="1"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pPr marL="92075" indent="-92075"/>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参考</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学校給食の運営にかかる経費</a:t>
                      </a:r>
                    </a:p>
                    <a:p>
                      <a:pPr marL="92075" indent="-92075"/>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学校給食法規定</a:t>
                      </a:r>
                    </a:p>
                    <a:p>
                      <a:pPr marL="92075" indent="-92075"/>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・学校の設置者である市町村の負担は，施設整備費，人件費，修繕費　等</a:t>
                      </a:r>
                    </a:p>
                    <a:p>
                      <a:pPr marL="92075" indent="-92075"/>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・保護者の負担は，食材料費等</a:t>
                      </a:r>
                    </a:p>
                    <a:p>
                      <a:pPr marL="92075" indent="-92075"/>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6" name="テキスト ボックス 1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94</a:t>
            </a:fld>
            <a:endParaRPr kumimoji="1" lang="ja-JP" altLang="en-US" dirty="0"/>
          </a:p>
        </p:txBody>
      </p:sp>
    </p:spTree>
    <p:extLst>
      <p:ext uri="{BB962C8B-B14F-4D97-AF65-F5344CB8AC3E}">
        <p14:creationId xmlns:p14="http://schemas.microsoft.com/office/powerpoint/2010/main" val="8710246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41297" y="224644"/>
            <a:ext cx="885698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dirty="0" smtClean="0"/>
              <a:t>■全国学力・学習状況調査　平均正答率対全国比　他府県との比較</a:t>
            </a:r>
            <a:endParaRPr lang="ja-JP" altLang="en-US" sz="1600" dirty="0"/>
          </a:p>
        </p:txBody>
      </p:sp>
      <p:sp>
        <p:nvSpPr>
          <p:cNvPr id="19" name="テキスト ボックス 18"/>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95</a:t>
            </a:fld>
            <a:endParaRPr kumimoji="1" lang="ja-JP" altLang="en-US" dirty="0"/>
          </a:p>
        </p:txBody>
      </p:sp>
      <p:sp>
        <p:nvSpPr>
          <p:cNvPr id="22" name="テキスト ボックス 2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Ｂ　</a:t>
            </a:r>
            <a:r>
              <a:rPr lang="ja-JP" altLang="en-US" sz="1600" u="sng" dirty="0"/>
              <a:t>１</a:t>
            </a:r>
            <a:r>
              <a:rPr lang="ja-JP" altLang="en-US" sz="1600" u="sng" dirty="0" smtClean="0"/>
              <a:t>．（３６）</a:t>
            </a:r>
            <a:endParaRPr lang="en-US" altLang="ja-JP" sz="1600" u="sng" dirty="0" smtClean="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574208"/>
            <a:ext cx="4608513"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54" y="3635036"/>
            <a:ext cx="4614863"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325" y="800136"/>
            <a:ext cx="4578350" cy="30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133" y="3958314"/>
            <a:ext cx="4572000"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6893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188857047"/>
              </p:ext>
            </p:extLst>
          </p:nvPr>
        </p:nvGraphicFramePr>
        <p:xfrm>
          <a:off x="215517" y="1066091"/>
          <a:ext cx="8748971" cy="5675277"/>
        </p:xfrm>
        <a:graphic>
          <a:graphicData uri="http://schemas.openxmlformats.org/drawingml/2006/table">
            <a:tbl>
              <a:tblPr firstRow="1">
                <a:tableStyleId>{7DF18680-E054-41AD-8BC1-D1AEF772440D}</a:tableStyleId>
              </a:tblPr>
              <a:tblGrid>
                <a:gridCol w="1692186">
                  <a:extLst>
                    <a:ext uri="{9D8B030D-6E8A-4147-A177-3AD203B41FA5}">
                      <a16:colId xmlns:a16="http://schemas.microsoft.com/office/drawing/2014/main" val="20000"/>
                    </a:ext>
                  </a:extLst>
                </a:gridCol>
                <a:gridCol w="4104457">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tblGrid>
              <a:tr h="370840">
                <a:tc>
                  <a:txBody>
                    <a:bodyPr/>
                    <a:lstStyle/>
                    <a:p>
                      <a:pPr algn="ctr"/>
                      <a:r>
                        <a:rPr kumimoji="1" lang="ja-JP" altLang="en-US" sz="1600" u="none" dirty="0" smtClean="0">
                          <a:solidFill>
                            <a:schemeClr val="tx1"/>
                          </a:solidFill>
                          <a:latin typeface="ＭＳ Ｐゴシック" panose="020B0600070205080204" pitchFamily="50" charset="-128"/>
                          <a:ea typeface="ＭＳ Ｐゴシック" panose="020B0600070205080204" pitchFamily="50" charset="-128"/>
                        </a:rPr>
                        <a:t>項目</a:t>
                      </a:r>
                      <a:endParaRPr kumimoji="1" lang="ja-JP" altLang="en-US" sz="1600" u="none"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kumimoji="1" lang="ja-JP" altLang="en-US" sz="1600" u="none" dirty="0" smtClean="0">
                          <a:solidFill>
                            <a:schemeClr val="tx1"/>
                          </a:solidFill>
                          <a:latin typeface="ＭＳ Ｐゴシック" panose="020B0600070205080204" pitchFamily="50" charset="-128"/>
                          <a:ea typeface="ＭＳ Ｐゴシック" panose="020B0600070205080204" pitchFamily="50" charset="-128"/>
                        </a:rPr>
                        <a:t>改革の内容</a:t>
                      </a:r>
                      <a:endParaRPr kumimoji="1" lang="ja-JP" altLang="en-US" sz="1600" u="none"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kumimoji="1" lang="ja-JP" altLang="en-US" sz="1600" u="none" dirty="0" smtClean="0">
                          <a:solidFill>
                            <a:schemeClr val="tx1"/>
                          </a:solidFill>
                          <a:latin typeface="ＭＳ Ｐゴシック" panose="020B0600070205080204" pitchFamily="50" charset="-128"/>
                          <a:ea typeface="ＭＳ Ｐゴシック" panose="020B0600070205080204" pitchFamily="50" charset="-128"/>
                        </a:rPr>
                        <a:t>成果・進捗状況</a:t>
                      </a:r>
                      <a:endParaRPr kumimoji="1" lang="ja-JP" altLang="en-US" sz="1600" u="none"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442734">
                <a:tc>
                  <a:txBody>
                    <a:bodyPr/>
                    <a:lstStyle/>
                    <a:p>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私立高校授業料無償化制度</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・詳細別掲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400" u="none"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グローバルリーダーズハイスクールの設置等府立高校の特色づくり</a:t>
                      </a:r>
                      <a:endParaRPr kumimoji="1" lang="en-US" altLang="ja-JP" sz="1400" u="none" dirty="0" smtClean="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・これからの社会のリーダーとして活躍する人材を育成するため、選ばれる学校となるための特色づくりを進める。</a:t>
                      </a:r>
                      <a:endPar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endParaRPr>
                    </a:p>
                    <a:p>
                      <a:pPr marL="176213" indent="-84138"/>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府立高校</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10</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校に、進学指導に特色を置いた文理学科を設置</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北野、豊中、茨木、大手前、四</a:t>
                      </a:r>
                      <a:r>
                        <a:rPr kumimoji="1" lang="ja-JP" altLang="en-US" sz="1400" b="0" u="none" dirty="0" smtClean="0">
                          <a:solidFill>
                            <a:schemeClr val="tx1"/>
                          </a:solidFill>
                          <a:latin typeface="ＭＳ Ｐゴシック" panose="020B0600070205080204" pitchFamily="50" charset="-128"/>
                          <a:ea typeface="ＭＳ Ｐゴシック" panose="020B0600070205080204" pitchFamily="50" charset="-128"/>
                        </a:rPr>
                        <a:t>條</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畷、高津、天王寺、生野、三国丘、岸和田</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p>
                    <a:p>
                      <a:pPr marL="176213" indent="-84138"/>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教育センターと一体となって大阪の教育課題を踏まえた実践・研究を行う附属高校を開設</a:t>
                      </a:r>
                      <a:endPar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endParaRPr>
                    </a:p>
                    <a:p>
                      <a:pPr marL="176213" indent="-84138"/>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グローバル人材の育成とキャリア教育推進について先駆的な取組みを行っている高校に新たな専門学科（グローバル科、デュアル総合学科）を設置</a:t>
                      </a:r>
                      <a:endPar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2075" indent="-92075"/>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・グローバルリーダーズハイスクールの現役大学進学率</a:t>
                      </a:r>
                    </a:p>
                    <a:p>
                      <a:pPr marL="92075" indent="-92075"/>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年度卒業生　　</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62.7</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a:t>
                      </a:r>
                    </a:p>
                    <a:p>
                      <a:pPr marL="92075" indent="-92075"/>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年度卒業生　　</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60.6</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a:t>
                      </a:r>
                    </a:p>
                    <a:p>
                      <a:pPr marL="92075" indent="-92075"/>
                      <a:endParaRPr kumimoji="1" lang="en-US" altLang="ja-JP" sz="1200" u="none" dirty="0" smtClean="0">
                        <a:solidFill>
                          <a:schemeClr val="tx1"/>
                        </a:solidFill>
                        <a:latin typeface="ＭＳ Ｐゴシック" panose="020B0600070205080204" pitchFamily="50" charset="-128"/>
                        <a:ea typeface="ＭＳ Ｐゴシック" panose="020B0600070205080204" pitchFamily="50" charset="-128"/>
                      </a:endParaRPr>
                    </a:p>
                    <a:p>
                      <a:pPr marL="92075" indent="-92075"/>
                      <a:r>
                        <a:rPr kumimoji="1" lang="en-US" altLang="ja-JP" sz="12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200" u="none" dirty="0" smtClean="0">
                          <a:solidFill>
                            <a:schemeClr val="tx1"/>
                          </a:solidFill>
                          <a:latin typeface="ＭＳ Ｐゴシック" panose="020B0600070205080204" pitchFamily="50" charset="-128"/>
                          <a:ea typeface="ＭＳ Ｐゴシック" panose="020B0600070205080204" pitchFamily="50" charset="-128"/>
                        </a:rPr>
                        <a:t>参考：</a:t>
                      </a:r>
                      <a:r>
                        <a:rPr kumimoji="1" lang="en-US" altLang="ja-JP" sz="1200" u="none" dirty="0" smtClean="0">
                          <a:solidFill>
                            <a:schemeClr val="tx1"/>
                          </a:solidFill>
                          <a:latin typeface="ＭＳ Ｐゴシック" panose="020B0600070205080204" pitchFamily="50" charset="-128"/>
                          <a:ea typeface="ＭＳ Ｐゴシック" panose="020B0600070205080204" pitchFamily="50" charset="-128"/>
                        </a:rPr>
                        <a:t>2014</a:t>
                      </a:r>
                      <a:r>
                        <a:rPr kumimoji="1" lang="ja-JP" altLang="en-US" sz="1200" u="none" dirty="0" smtClean="0">
                          <a:solidFill>
                            <a:schemeClr val="tx1"/>
                          </a:solidFill>
                          <a:latin typeface="ＭＳ Ｐゴシック" panose="020B0600070205080204" pitchFamily="50" charset="-128"/>
                          <a:ea typeface="ＭＳ Ｐゴシック" panose="020B0600070205080204" pitchFamily="50" charset="-128"/>
                        </a:rPr>
                        <a:t>年度選抜における志願倍率</a:t>
                      </a:r>
                      <a:r>
                        <a:rPr kumimoji="1" lang="en-US" altLang="ja-JP" sz="1200" u="none" dirty="0" smtClean="0">
                          <a:solidFill>
                            <a:schemeClr val="tx1"/>
                          </a:solidFill>
                          <a:latin typeface="ＭＳ Ｐゴシック" panose="020B0600070205080204" pitchFamily="50" charset="-128"/>
                          <a:ea typeface="ＭＳ Ｐゴシック" panose="020B0600070205080204" pitchFamily="50" charset="-128"/>
                        </a:rPr>
                        <a:t>】</a:t>
                      </a:r>
                    </a:p>
                    <a:p>
                      <a:pPr marL="92075" indent="-3175"/>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文理学科：</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2.98</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倍</a:t>
                      </a:r>
                      <a:endPar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endParaRPr>
                    </a:p>
                    <a:p>
                      <a:pPr marL="92075" indent="-3175"/>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グローバル科：</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2.68</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倍</a:t>
                      </a:r>
                      <a:endPar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endParaRPr>
                    </a:p>
                    <a:p>
                      <a:pPr marL="92075" indent="-3175"/>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デュアル総合学科：</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1.78</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倍</a:t>
                      </a:r>
                      <a:endPar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endParaRPr>
                    </a:p>
                    <a:p>
                      <a:pPr marL="92075" indent="-3175"/>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昼間の高校平均：前期選抜</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2.40</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倍</a:t>
                      </a:r>
                      <a:endPar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endParaRPr>
                    </a:p>
                    <a:p>
                      <a:pPr marL="92075" indent="-3175"/>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　　　　　　　　　　　　後期選抜</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1.23</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倍</a:t>
                      </a:r>
                      <a:endParaRPr kumimoji="1" lang="ja-JP" altLang="en-US" sz="1400" u="none"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164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英語教育の推進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・高校</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3</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年間で</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4</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技能を英語圏の大学に進学できるレベルに引き上げるなど、さらなる府立高校生の英語ｺﾐｭﾆｹｰｼｮﾝ能力の向上に取り組む（</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2015</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年度～）。・また、府立高校入学者選抜において、</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TOEFL</a:t>
                      </a:r>
                      <a:r>
                        <a:rPr kumimoji="1" lang="en-US" altLang="ja-JP" sz="1400" u="none" baseline="0" dirty="0" smtClean="0">
                          <a:solidFill>
                            <a:schemeClr val="tx1"/>
                          </a:solidFill>
                          <a:latin typeface="ＭＳ Ｐゴシック" panose="020B0600070205080204" pitchFamily="50" charset="-128"/>
                          <a:ea typeface="ＭＳ Ｐゴシック" panose="020B0600070205080204" pitchFamily="50" charset="-128"/>
                        </a:rPr>
                        <a:t> </a:t>
                      </a:r>
                      <a:r>
                        <a:rPr kumimoji="1" lang="en-US" altLang="ja-JP" sz="1400" u="none" baseline="0" dirty="0" err="1" smtClean="0">
                          <a:solidFill>
                            <a:schemeClr val="tx1"/>
                          </a:solidFill>
                          <a:latin typeface="ＭＳ Ｐゴシック" panose="020B0600070205080204" pitchFamily="50" charset="-128"/>
                          <a:ea typeface="ＭＳ Ｐゴシック" panose="020B0600070205080204" pitchFamily="50" charset="-128"/>
                        </a:rPr>
                        <a:t>iBT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などの外部検定の成績を活用（</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2017</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年度～）。</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TOEFL  </a:t>
                      </a:r>
                      <a:r>
                        <a:rPr kumimoji="1" lang="en-US" altLang="ja-JP" sz="1400" u="none" dirty="0" err="1" smtClean="0">
                          <a:solidFill>
                            <a:schemeClr val="tx1"/>
                          </a:solidFill>
                          <a:latin typeface="ＭＳ Ｐゴシック" panose="020B0600070205080204" pitchFamily="50" charset="-128"/>
                          <a:ea typeface="ＭＳ Ｐゴシック" panose="020B0600070205080204" pitchFamily="50" charset="-128"/>
                        </a:rPr>
                        <a:t>iBT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を扱った授業を実施するための調査研究の実施及びシラバスの作成。</a:t>
                      </a:r>
                      <a:endPar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endParaRPr>
                    </a:p>
                    <a:p>
                      <a:pPr marL="0" indent="0"/>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Super English Teacher(SET)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の採用選考を実施（</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2014,2015</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年度）。</a:t>
                      </a:r>
                      <a:endParaRPr kumimoji="1" lang="ja-JP" altLang="en-US" sz="1400" u="none"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183525">
                <a:tc>
                  <a:txBody>
                    <a:bodyPr/>
                    <a:lstStyle/>
                    <a:p>
                      <a:r>
                        <a:rPr kumimoji="1" lang="ja-JP" altLang="en-US" sz="1400" u="none" dirty="0" smtClean="0">
                          <a:solidFill>
                            <a:schemeClr val="tx1"/>
                          </a:solidFill>
                        </a:rPr>
                        <a:t>工科高校の充実強化</a:t>
                      </a:r>
                    </a:p>
                    <a:p>
                      <a:endParaRPr kumimoji="1" lang="ja-JP" altLang="en-US" u="none"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a:t>
                      </a:r>
                      <a:r>
                        <a:rPr kumimoji="1" lang="en-US" altLang="ja-JP"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2011</a:t>
                      </a:r>
                      <a:r>
                        <a:rPr kumimoji="1" lang="ja-JP" altLang="en-US"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a:t>
                      </a:r>
                      <a:r>
                        <a:rPr kumimoji="1" lang="en-US" altLang="ja-JP"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2013</a:t>
                      </a:r>
                      <a:r>
                        <a:rPr kumimoji="1" lang="ja-JP" altLang="en-US"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年度、工科高校等において老朽化した設備の更新を行うとともに、</a:t>
                      </a:r>
                      <a:r>
                        <a:rPr kumimoji="1" lang="en-US" altLang="ja-JP"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2014</a:t>
                      </a:r>
                      <a:r>
                        <a:rPr kumimoji="1" lang="ja-JP" altLang="en-US"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年度からは、工科高校</a:t>
                      </a:r>
                      <a:r>
                        <a:rPr kumimoji="1" lang="en-US" altLang="ja-JP"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9</a:t>
                      </a:r>
                      <a:r>
                        <a:rPr kumimoji="1" lang="ja-JP" altLang="en-US"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校を「高大連携重点型」「実践的技能養成重点型」「地域産業連携重点型」に指定し、役割を明確にして特色づくりを進める。</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2075" indent="-92075"/>
                      <a:r>
                        <a:rPr kumimoji="1" lang="ja-JP" altLang="en-US"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a:t>
                      </a:r>
                      <a:r>
                        <a:rPr kumimoji="1" lang="en-US" altLang="ja-JP"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2014</a:t>
                      </a:r>
                      <a:r>
                        <a:rPr kumimoji="1" lang="ja-JP" altLang="en-US"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年度、高大連携重点型</a:t>
                      </a:r>
                      <a:r>
                        <a:rPr kumimoji="1" lang="en-US" altLang="ja-JP"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3</a:t>
                      </a:r>
                      <a:r>
                        <a:rPr kumimoji="1" lang="ja-JP" altLang="en-US"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rPr>
                        <a:t>校に「工学系大学進学専科」を設置。</a:t>
                      </a:r>
                      <a:endParaRPr kumimoji="1" lang="en-US" altLang="ja-JP" sz="14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92075" indent="-92075"/>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淀川工科高校：</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1.25</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倍</a:t>
                      </a:r>
                      <a:endPar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endParaRPr>
                    </a:p>
                    <a:p>
                      <a:pPr marL="92075" indent="-92075"/>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今宮工科高校：</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1.03</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倍</a:t>
                      </a:r>
                      <a:endPar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endParaRPr>
                    </a:p>
                    <a:p>
                      <a:pPr marL="92075" indent="-92075"/>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茨木工科高校：</a:t>
                      </a:r>
                      <a:r>
                        <a:rPr kumimoji="1" lang="en-US" altLang="ja-JP" sz="1400" u="none" dirty="0" smtClean="0">
                          <a:solidFill>
                            <a:schemeClr val="tx1"/>
                          </a:solidFill>
                          <a:latin typeface="ＭＳ Ｐゴシック" panose="020B0600070205080204" pitchFamily="50" charset="-128"/>
                          <a:ea typeface="ＭＳ Ｐゴシック" panose="020B0600070205080204" pitchFamily="50" charset="-128"/>
                        </a:rPr>
                        <a:t>1.00</a:t>
                      </a:r>
                      <a:r>
                        <a:rPr kumimoji="1" lang="ja-JP" altLang="en-US" sz="1400" u="none" dirty="0" smtClean="0">
                          <a:solidFill>
                            <a:schemeClr val="tx1"/>
                          </a:solidFill>
                          <a:latin typeface="ＭＳ Ｐゴシック" panose="020B0600070205080204" pitchFamily="50" charset="-128"/>
                          <a:ea typeface="ＭＳ Ｐゴシック" panose="020B0600070205080204" pitchFamily="50" charset="-128"/>
                        </a:rPr>
                        <a:t>倍</a:t>
                      </a:r>
                      <a:endParaRPr kumimoji="1" lang="ja-JP" altLang="en-US" sz="1400" u="none"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 name="テキスト ボックス 1"/>
          <p:cNvSpPr txBox="1"/>
          <p:nvPr/>
        </p:nvSpPr>
        <p:spPr>
          <a:xfrm>
            <a:off x="215516" y="347157"/>
            <a:ext cx="7704856" cy="338554"/>
          </a:xfrm>
          <a:prstGeom prst="rect">
            <a:avLst/>
          </a:prstGeom>
          <a:noFill/>
        </p:spPr>
        <p:txBody>
          <a:bodyPr wrap="square" rtlCol="0">
            <a:spAutoFit/>
          </a:bodyPr>
          <a:lstStyle/>
          <a:p>
            <a:r>
              <a:rPr lang="ja-JP" altLang="en-US" sz="1600" dirty="0" smtClean="0"/>
              <a:t>③高校教育改革</a:t>
            </a:r>
            <a:endParaRPr kumimoji="1" lang="ja-JP" altLang="en-US" sz="1600" dirty="0"/>
          </a:p>
        </p:txBody>
      </p:sp>
      <p:sp>
        <p:nvSpPr>
          <p:cNvPr id="16" name="テキスト ボックス 1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96</a:t>
            </a:fld>
            <a:endParaRPr kumimoji="1" lang="ja-JP" altLang="en-US" dirty="0"/>
          </a:p>
        </p:txBody>
      </p:sp>
      <p:sp>
        <p:nvSpPr>
          <p:cNvPr id="21" name="テキスト ボックス 20"/>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Ｂ１．（３７）　Ｂ２．（４２）</a:t>
            </a:r>
            <a:endParaRPr lang="en-US" altLang="ja-JP" sz="1600" u="sng" dirty="0" smtClean="0"/>
          </a:p>
        </p:txBody>
      </p:sp>
      <p:sp>
        <p:nvSpPr>
          <p:cNvPr id="19" name="テキスト ボックス 18"/>
          <p:cNvSpPr txBox="1"/>
          <p:nvPr/>
        </p:nvSpPr>
        <p:spPr>
          <a:xfrm>
            <a:off x="215516" y="642174"/>
            <a:ext cx="7704856" cy="338554"/>
          </a:xfrm>
          <a:prstGeom prst="rect">
            <a:avLst/>
          </a:prstGeom>
          <a:noFill/>
        </p:spPr>
        <p:txBody>
          <a:bodyPr wrap="square" rtlCol="0">
            <a:spAutoFit/>
          </a:bodyPr>
          <a:lstStyle/>
          <a:p>
            <a:r>
              <a:rPr lang="ja-JP" altLang="en-US" sz="1600" dirty="0" smtClean="0"/>
              <a:t>■改革の内容と進捗状況</a:t>
            </a:r>
            <a:endParaRPr kumimoji="1" lang="ja-JP" altLang="en-US" sz="1600" dirty="0"/>
          </a:p>
        </p:txBody>
      </p:sp>
    </p:spTree>
    <p:extLst>
      <p:ext uri="{BB962C8B-B14F-4D97-AF65-F5344CB8AC3E}">
        <p14:creationId xmlns:p14="http://schemas.microsoft.com/office/powerpoint/2010/main" val="6455682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5516" y="347157"/>
            <a:ext cx="7704856" cy="338554"/>
          </a:xfrm>
          <a:prstGeom prst="rect">
            <a:avLst/>
          </a:prstGeom>
          <a:noFill/>
        </p:spPr>
        <p:txBody>
          <a:bodyPr wrap="square" rtlCol="0">
            <a:spAutoFit/>
          </a:bodyPr>
          <a:lstStyle/>
          <a:p>
            <a:r>
              <a:rPr lang="ja-JP" altLang="en-US" sz="1600" dirty="0" smtClean="0"/>
              <a:t>④支援教育改革</a:t>
            </a:r>
            <a:endParaRPr kumimoji="1" lang="ja-JP" altLang="en-US" sz="1600" dirty="0"/>
          </a:p>
        </p:txBody>
      </p:sp>
      <p:sp>
        <p:nvSpPr>
          <p:cNvPr id="16" name="テキスト ボックス 15"/>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97</a:t>
            </a:fld>
            <a:endParaRPr kumimoji="1" lang="ja-JP" altLang="en-US" dirty="0"/>
          </a:p>
        </p:txBody>
      </p:sp>
      <p:sp>
        <p:nvSpPr>
          <p:cNvPr id="21" name="テキスト ボックス 20"/>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Ｂ　１．（３８）</a:t>
            </a:r>
            <a:endParaRPr lang="en-US" altLang="ja-JP" sz="1600" u="sng" dirty="0" smtClean="0"/>
          </a:p>
        </p:txBody>
      </p:sp>
      <p:sp>
        <p:nvSpPr>
          <p:cNvPr id="19" name="テキスト ボックス 18"/>
          <p:cNvSpPr txBox="1"/>
          <p:nvPr/>
        </p:nvSpPr>
        <p:spPr>
          <a:xfrm>
            <a:off x="215516" y="764704"/>
            <a:ext cx="7704856" cy="338554"/>
          </a:xfrm>
          <a:prstGeom prst="rect">
            <a:avLst/>
          </a:prstGeom>
          <a:noFill/>
        </p:spPr>
        <p:txBody>
          <a:bodyPr wrap="square" rtlCol="0">
            <a:spAutoFit/>
          </a:bodyPr>
          <a:lstStyle/>
          <a:p>
            <a:r>
              <a:rPr lang="ja-JP" altLang="en-US" sz="1600" dirty="0" smtClean="0"/>
              <a:t>■改革の内容と進捗状況</a:t>
            </a:r>
            <a:endParaRPr kumimoji="1" lang="ja-JP" altLang="en-US" sz="1600" dirty="0"/>
          </a:p>
        </p:txBody>
      </p:sp>
      <p:graphicFrame>
        <p:nvGraphicFramePr>
          <p:cNvPr id="10" name="表 9"/>
          <p:cNvGraphicFramePr>
            <a:graphicFrameLocks noGrp="1"/>
          </p:cNvGraphicFramePr>
          <p:nvPr>
            <p:extLst>
              <p:ext uri="{D42A27DB-BD31-4B8C-83A1-F6EECF244321}">
                <p14:modId xmlns:p14="http://schemas.microsoft.com/office/powerpoint/2010/main" val="884347583"/>
              </p:ext>
            </p:extLst>
          </p:nvPr>
        </p:nvGraphicFramePr>
        <p:xfrm>
          <a:off x="215518" y="1103258"/>
          <a:ext cx="8748971" cy="4912360"/>
        </p:xfrm>
        <a:graphic>
          <a:graphicData uri="http://schemas.openxmlformats.org/drawingml/2006/table">
            <a:tbl>
              <a:tblPr firstRow="1">
                <a:tableStyleId>{7DF18680-E054-41AD-8BC1-D1AEF772440D}</a:tableStyleId>
              </a:tblPr>
              <a:tblGrid>
                <a:gridCol w="1764194">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gridCol w="3312369">
                  <a:extLst>
                    <a:ext uri="{9D8B030D-6E8A-4147-A177-3AD203B41FA5}">
                      <a16:colId xmlns:a16="http://schemas.microsoft.com/office/drawing/2014/main" val="20002"/>
                    </a:ext>
                  </a:extLst>
                </a:gridCol>
              </a:tblGrid>
              <a:tr h="370840">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項目</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改革の内容</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成果・進捗状況</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442734">
                <a:tc>
                  <a:txBody>
                    <a:bodyPr/>
                    <a:lstStyle/>
                    <a:p>
                      <a:r>
                        <a:rPr kumimoji="1" lang="ja-JP" altLang="en-US" sz="1400" dirty="0" smtClean="0">
                          <a:latin typeface="ＭＳ Ｐゴシック" panose="020B0600070205080204" pitchFamily="50" charset="-128"/>
                          <a:ea typeface="ＭＳ Ｐゴシック" panose="020B0600070205080204" pitchFamily="50" charset="-128"/>
                        </a:rPr>
                        <a:t>府立支援学校の教育環境の整備</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smtClean="0">
                          <a:latin typeface="ＭＳ Ｐゴシック" panose="020B0600070205080204" pitchFamily="50" charset="-128"/>
                          <a:ea typeface="ＭＳ Ｐゴシック" panose="020B0600070205080204" pitchFamily="50" charset="-128"/>
                        </a:rPr>
                        <a:t>・知的</a:t>
                      </a:r>
                      <a:r>
                        <a:rPr kumimoji="1" lang="ja-JP" altLang="en-US" sz="1400" dirty="0" err="1" smtClean="0">
                          <a:latin typeface="ＭＳ Ｐゴシック" panose="020B0600070205080204" pitchFamily="50" charset="-128"/>
                          <a:ea typeface="ＭＳ Ｐゴシック" panose="020B0600070205080204" pitchFamily="50" charset="-128"/>
                        </a:rPr>
                        <a:t>障がい</a:t>
                      </a:r>
                      <a:r>
                        <a:rPr kumimoji="1" lang="ja-JP" altLang="en-US" sz="1400" dirty="0" smtClean="0">
                          <a:latin typeface="ＭＳ Ｐゴシック" panose="020B0600070205080204" pitchFamily="50" charset="-128"/>
                          <a:ea typeface="ＭＳ Ｐゴシック" panose="020B0600070205080204" pitchFamily="50" charset="-128"/>
                        </a:rPr>
                        <a:t>支援学校に在籍する児童生徒数が増加していることを踏まえ、「府立支援学校施設整備基本方針」</a:t>
                      </a:r>
                      <a:r>
                        <a:rPr kumimoji="1" lang="en-US" altLang="ja-JP" sz="1400" dirty="0" smtClean="0">
                          <a:latin typeface="ＭＳ Ｐゴシック" panose="020B0600070205080204" pitchFamily="50" charset="-128"/>
                          <a:ea typeface="ＭＳ Ｐゴシック" panose="020B0600070205080204" pitchFamily="50" charset="-128"/>
                        </a:rPr>
                        <a:t>(2009</a:t>
                      </a:r>
                      <a:r>
                        <a:rPr kumimoji="1" lang="ja-JP" altLang="en-US" sz="1400" dirty="0" smtClean="0">
                          <a:latin typeface="ＭＳ Ｐゴシック" panose="020B0600070205080204" pitchFamily="50" charset="-128"/>
                          <a:ea typeface="ＭＳ Ｐゴシック" panose="020B0600070205080204" pitchFamily="50" charset="-128"/>
                        </a:rPr>
                        <a:t>年</a:t>
                      </a:r>
                      <a:r>
                        <a:rPr kumimoji="1" lang="en-US" altLang="ja-JP" sz="1400" dirty="0" smtClean="0">
                          <a:latin typeface="ＭＳ Ｐゴシック" panose="020B0600070205080204" pitchFamily="50" charset="-128"/>
                          <a:ea typeface="ＭＳ Ｐゴシック" panose="020B0600070205080204" pitchFamily="50" charset="-128"/>
                        </a:rPr>
                        <a:t>3</a:t>
                      </a:r>
                      <a:r>
                        <a:rPr kumimoji="1" lang="ja-JP" altLang="en-US" sz="1400" dirty="0" smtClean="0">
                          <a:latin typeface="ＭＳ Ｐゴシック" panose="020B0600070205080204" pitchFamily="50" charset="-128"/>
                          <a:ea typeface="ＭＳ Ｐゴシック" panose="020B0600070205080204" pitchFamily="50" charset="-128"/>
                        </a:rPr>
                        <a:t>月</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に基づき、府内</a:t>
                      </a:r>
                      <a:r>
                        <a:rPr kumimoji="1" lang="en-US" altLang="ja-JP" sz="1400" dirty="0" smtClean="0">
                          <a:latin typeface="ＭＳ Ｐゴシック" panose="020B0600070205080204" pitchFamily="50" charset="-128"/>
                          <a:ea typeface="ＭＳ Ｐゴシック" panose="020B0600070205080204" pitchFamily="50" charset="-128"/>
                        </a:rPr>
                        <a:t>4</a:t>
                      </a:r>
                      <a:r>
                        <a:rPr kumimoji="1" lang="ja-JP" altLang="en-US" sz="1400" dirty="0" smtClean="0">
                          <a:latin typeface="ＭＳ Ｐゴシック" panose="020B0600070205080204" pitchFamily="50" charset="-128"/>
                          <a:ea typeface="ＭＳ Ｐゴシック" panose="020B0600070205080204" pitchFamily="50" charset="-128"/>
                        </a:rPr>
                        <a:t>地域に新たな支援学校を整備を推進。</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2013</a:t>
                      </a:r>
                      <a:r>
                        <a:rPr kumimoji="1" lang="ja-JP" altLang="en-US" sz="1400" dirty="0" smtClean="0">
                          <a:latin typeface="ＭＳ Ｐゴシック" panose="020B0600070205080204" pitchFamily="50" charset="-128"/>
                          <a:ea typeface="ＭＳ Ｐゴシック" panose="020B0600070205080204" pitchFamily="50" charset="-128"/>
                        </a:rPr>
                        <a:t>年</a:t>
                      </a:r>
                      <a:r>
                        <a:rPr kumimoji="1" lang="en-US" altLang="ja-JP" sz="1400" dirty="0" smtClean="0">
                          <a:latin typeface="ＭＳ Ｐゴシック" panose="020B0600070205080204" pitchFamily="50" charset="-128"/>
                          <a:ea typeface="ＭＳ Ｐゴシック" panose="020B0600070205080204" pitchFamily="50" charset="-128"/>
                        </a:rPr>
                        <a:t>4</a:t>
                      </a:r>
                      <a:r>
                        <a:rPr kumimoji="1" lang="ja-JP" altLang="en-US" sz="1400" dirty="0" smtClean="0">
                          <a:latin typeface="ＭＳ Ｐゴシック" panose="020B0600070205080204" pitchFamily="50" charset="-128"/>
                          <a:ea typeface="ＭＳ Ｐゴシック" panose="020B0600070205080204" pitchFamily="50" charset="-128"/>
                        </a:rPr>
                        <a:t>月　豊能・三島地域に摂津支援学校開校。</a:t>
                      </a:r>
                    </a:p>
                    <a:p>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2014</a:t>
                      </a:r>
                      <a:r>
                        <a:rPr kumimoji="1" lang="ja-JP" altLang="en-US" sz="1400" dirty="0" smtClean="0">
                          <a:latin typeface="ＭＳ Ｐゴシック" panose="020B0600070205080204" pitchFamily="50" charset="-128"/>
                          <a:ea typeface="ＭＳ Ｐゴシック" panose="020B0600070205080204" pitchFamily="50" charset="-128"/>
                        </a:rPr>
                        <a:t>年</a:t>
                      </a:r>
                      <a:r>
                        <a:rPr kumimoji="1" lang="en-US" altLang="ja-JP" sz="1400" dirty="0" smtClean="0">
                          <a:latin typeface="ＭＳ Ｐゴシック" panose="020B0600070205080204" pitchFamily="50" charset="-128"/>
                          <a:ea typeface="ＭＳ Ｐゴシック" panose="020B0600070205080204" pitchFamily="50" charset="-128"/>
                        </a:rPr>
                        <a:t>4</a:t>
                      </a:r>
                      <a:r>
                        <a:rPr kumimoji="1" lang="ja-JP" altLang="en-US" sz="1400" dirty="0" smtClean="0">
                          <a:latin typeface="ＭＳ Ｐゴシック" panose="020B0600070205080204" pitchFamily="50" charset="-128"/>
                          <a:ea typeface="ＭＳ Ｐゴシック" panose="020B0600070205080204" pitchFamily="50" charset="-128"/>
                        </a:rPr>
                        <a:t>月　泉北・泉南地域に泉南支援学校開校。</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42734">
                <a:tc>
                  <a:txBody>
                    <a:bodyPr/>
                    <a:lstStyle/>
                    <a:p>
                      <a:r>
                        <a:rPr kumimoji="1" lang="ja-JP" altLang="en-US" sz="1400" dirty="0" smtClean="0">
                          <a:latin typeface="ＭＳ Ｐゴシック" panose="020B0600070205080204" pitchFamily="50" charset="-128"/>
                          <a:ea typeface="ＭＳ Ｐゴシック" panose="020B0600070205080204" pitchFamily="50" charset="-128"/>
                        </a:rPr>
                        <a:t>就労を通じた社会的自立支援の充実</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ＭＳ Ｐゴシック" panose="020B0600070205080204" pitchFamily="50" charset="-128"/>
                          <a:ea typeface="ＭＳ Ｐゴシック" panose="020B0600070205080204" pitchFamily="50" charset="-128"/>
                        </a:rPr>
                        <a:t>・知的</a:t>
                      </a:r>
                      <a:r>
                        <a:rPr kumimoji="1" lang="ja-JP" altLang="en-US" sz="1400" dirty="0" err="1" smtClean="0">
                          <a:latin typeface="ＭＳ Ｐゴシック" panose="020B0600070205080204" pitchFamily="50" charset="-128"/>
                          <a:ea typeface="ＭＳ Ｐゴシック" panose="020B0600070205080204" pitchFamily="50" charset="-128"/>
                        </a:rPr>
                        <a:t>障がい</a:t>
                      </a:r>
                      <a:r>
                        <a:rPr kumimoji="1" lang="ja-JP" altLang="en-US" sz="1400" dirty="0" smtClean="0">
                          <a:latin typeface="ＭＳ Ｐゴシック" panose="020B0600070205080204" pitchFamily="50" charset="-128"/>
                          <a:ea typeface="ＭＳ Ｐゴシック" panose="020B0600070205080204" pitchFamily="50" charset="-128"/>
                        </a:rPr>
                        <a:t>支援学校高等部卒業生の就職状況が全国と比して低い状況を踏まえ、「府立知的障がい支援学校職業コースの設置方針」に基づき、知的障がい支援学校高等部（知肢併置校含む）に職業コースを設置。また、職業学科のある知的障がい高等支援学校を計画的に整備。</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2013</a:t>
                      </a:r>
                      <a:r>
                        <a:rPr kumimoji="1" lang="ja-JP" altLang="en-US" sz="1400" dirty="0" smtClean="0">
                          <a:latin typeface="ＭＳ Ｐゴシック" panose="020B0600070205080204" pitchFamily="50" charset="-128"/>
                          <a:ea typeface="ＭＳ Ｐゴシック" panose="020B0600070205080204" pitchFamily="50" charset="-128"/>
                        </a:rPr>
                        <a:t>年</a:t>
                      </a:r>
                      <a:r>
                        <a:rPr kumimoji="1" lang="en-US" altLang="ja-JP" sz="1400" dirty="0" smtClean="0">
                          <a:latin typeface="ＭＳ Ｐゴシック" panose="020B0600070205080204" pitchFamily="50" charset="-128"/>
                          <a:ea typeface="ＭＳ Ｐゴシック" panose="020B0600070205080204" pitchFamily="50" charset="-128"/>
                        </a:rPr>
                        <a:t>4</a:t>
                      </a:r>
                      <a:r>
                        <a:rPr kumimoji="1" lang="ja-JP" altLang="en-US" sz="1400" dirty="0" smtClean="0">
                          <a:latin typeface="ＭＳ Ｐゴシック" panose="020B0600070205080204" pitchFamily="50" charset="-128"/>
                          <a:ea typeface="ＭＳ Ｐゴシック" panose="020B0600070205080204" pitchFamily="50" charset="-128"/>
                        </a:rPr>
                        <a:t>月　豊能・三島地域にとりかい高等支援学校開校。</a:t>
                      </a:r>
                    </a:p>
                    <a:p>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2014</a:t>
                      </a:r>
                      <a:r>
                        <a:rPr kumimoji="1" lang="ja-JP" altLang="en-US" sz="1400" dirty="0" smtClean="0">
                          <a:latin typeface="ＭＳ Ｐゴシック" panose="020B0600070205080204" pitchFamily="50" charset="-128"/>
                          <a:ea typeface="ＭＳ Ｐゴシック" panose="020B0600070205080204" pitchFamily="50" charset="-128"/>
                        </a:rPr>
                        <a:t>年</a:t>
                      </a:r>
                      <a:r>
                        <a:rPr kumimoji="1" lang="en-US" altLang="ja-JP" sz="1400" dirty="0" smtClean="0">
                          <a:latin typeface="ＭＳ Ｐゴシック" panose="020B0600070205080204" pitchFamily="50" charset="-128"/>
                          <a:ea typeface="ＭＳ Ｐゴシック" panose="020B0600070205080204" pitchFamily="50" charset="-128"/>
                        </a:rPr>
                        <a:t>4</a:t>
                      </a:r>
                      <a:r>
                        <a:rPr kumimoji="1" lang="ja-JP" altLang="en-US" sz="1400" dirty="0" smtClean="0">
                          <a:latin typeface="ＭＳ Ｐゴシック" panose="020B0600070205080204" pitchFamily="50" charset="-128"/>
                          <a:ea typeface="ＭＳ Ｐゴシック" panose="020B0600070205080204" pitchFamily="50" charset="-128"/>
                        </a:rPr>
                        <a:t>月　泉北・泉南地域にすながわ高等支援学校開校。</a:t>
                      </a:r>
                    </a:p>
                    <a:p>
                      <a:r>
                        <a:rPr kumimoji="1" lang="ja-JP" altLang="en-US" sz="1400" dirty="0" smtClean="0">
                          <a:latin typeface="ＭＳ Ｐゴシック" panose="020B0600070205080204" pitchFamily="50" charset="-128"/>
                          <a:ea typeface="ＭＳ Ｐゴシック" panose="020B0600070205080204" pitchFamily="50" charset="-128"/>
                        </a:rPr>
                        <a:t>・全府立知的</a:t>
                      </a:r>
                      <a:r>
                        <a:rPr kumimoji="1" lang="ja-JP" altLang="en-US" sz="1400" dirty="0" err="1" smtClean="0">
                          <a:latin typeface="ＭＳ Ｐゴシック" panose="020B0600070205080204" pitchFamily="50" charset="-128"/>
                          <a:ea typeface="ＭＳ Ｐゴシック" panose="020B0600070205080204" pitchFamily="50" charset="-128"/>
                        </a:rPr>
                        <a:t>障がい</a:t>
                      </a:r>
                      <a:r>
                        <a:rPr kumimoji="1" lang="ja-JP" altLang="en-US" sz="1400" dirty="0" smtClean="0">
                          <a:latin typeface="ＭＳ Ｐゴシック" panose="020B0600070205080204" pitchFamily="50" charset="-128"/>
                          <a:ea typeface="ＭＳ Ｐゴシック" panose="020B0600070205080204" pitchFamily="50" charset="-128"/>
                        </a:rPr>
                        <a:t>支援学校高等部に職業コースを設置（</a:t>
                      </a:r>
                      <a:r>
                        <a:rPr kumimoji="1" lang="en-US" altLang="ja-JP" sz="1400" dirty="0" smtClean="0">
                          <a:latin typeface="ＭＳ Ｐゴシック" panose="020B0600070205080204" pitchFamily="50" charset="-128"/>
                          <a:ea typeface="ＭＳ Ｐゴシック" panose="020B0600070205080204" pitchFamily="50" charset="-128"/>
                        </a:rPr>
                        <a:t>2013</a:t>
                      </a:r>
                      <a:r>
                        <a:rPr kumimoji="1" lang="ja-JP" altLang="en-US" sz="1400" dirty="0" smtClean="0">
                          <a:latin typeface="ＭＳ Ｐゴシック" panose="020B0600070205080204" pitchFamily="50" charset="-128"/>
                          <a:ea typeface="ＭＳ Ｐゴシック" panose="020B0600070205080204" pitchFamily="50" charset="-128"/>
                        </a:rPr>
                        <a:t>年度設置完了）</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42734">
                <a:tc>
                  <a:txBody>
                    <a:bodyPr/>
                    <a:lstStyle/>
                    <a:p>
                      <a:r>
                        <a:rPr kumimoji="1" lang="ja-JP" altLang="en-US" sz="1400" dirty="0" smtClean="0">
                          <a:latin typeface="ＭＳ Ｐゴシック" panose="020B0600070205080204" pitchFamily="50" charset="-128"/>
                          <a:ea typeface="ＭＳ Ｐゴシック" panose="020B0600070205080204" pitchFamily="50" charset="-128"/>
                        </a:rPr>
                        <a:t>府立高校における知的</a:t>
                      </a:r>
                      <a:r>
                        <a:rPr kumimoji="1" lang="ja-JP" altLang="en-US" sz="1400" dirty="0" err="1" smtClean="0">
                          <a:latin typeface="ＭＳ Ｐゴシック" panose="020B0600070205080204" pitchFamily="50" charset="-128"/>
                          <a:ea typeface="ＭＳ Ｐゴシック" panose="020B0600070205080204" pitchFamily="50" charset="-128"/>
                        </a:rPr>
                        <a:t>障がい</a:t>
                      </a:r>
                      <a:r>
                        <a:rPr kumimoji="1" lang="ja-JP" altLang="en-US" sz="1400" dirty="0" smtClean="0">
                          <a:latin typeface="ＭＳ Ｐゴシック" panose="020B0600070205080204" pitchFamily="50" charset="-128"/>
                          <a:ea typeface="ＭＳ Ｐゴシック" panose="020B0600070205080204" pitchFamily="50" charset="-128"/>
                        </a:rPr>
                        <a:t>等のある生徒の学習機会の充実</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ＭＳ Ｐゴシック" panose="020B0600070205080204" pitchFamily="50" charset="-128"/>
                          <a:ea typeface="ＭＳ Ｐゴシック" panose="020B0600070205080204" pitchFamily="50" charset="-128"/>
                        </a:rPr>
                        <a:t>・府立高校において障がいのある生徒が増加しているため、臨床心理士や支援員を配置するなどにより、障がいのある生徒の学校生活を支援。</a:t>
                      </a:r>
                      <a:endParaRPr kumimoji="1" lang="en-US" altLang="ja-JP" sz="1400" dirty="0" smtClean="0">
                        <a:latin typeface="ＭＳ Ｐゴシック" panose="020B0600070205080204" pitchFamily="50" charset="-128"/>
                        <a:ea typeface="ＭＳ Ｐゴシック" panose="020B060007020508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ＭＳ Ｐゴシック" panose="020B0600070205080204" pitchFamily="50" charset="-128"/>
                          <a:ea typeface="ＭＳ Ｐゴシック" panose="020B0600070205080204" pitchFamily="50" charset="-128"/>
                        </a:rPr>
                        <a:t>・発達障がいのある子どもへの発達段階に応じた一貫した支援体制を整備。幼稚園・小学校・中学校にアドバイザリースタッフ（学識経験者）を派遣し、「わかる・できる」授業づくり、集団づくりの実践研究を進める</a:t>
                      </a:r>
                      <a:r>
                        <a:rPr kumimoji="1" lang="en-US" altLang="ja-JP" sz="1400" dirty="0" smtClean="0">
                          <a:latin typeface="ＭＳ Ｐゴシック" panose="020B0600070205080204" pitchFamily="50" charset="-128"/>
                          <a:ea typeface="ＭＳ Ｐゴシック" panose="020B0600070205080204" pitchFamily="50" charset="-128"/>
                        </a:rPr>
                        <a:t>(2014</a:t>
                      </a:r>
                      <a:r>
                        <a:rPr kumimoji="1" lang="ja-JP" altLang="en-US" sz="1400" dirty="0" smtClean="0">
                          <a:latin typeface="ＭＳ Ｐゴシック" panose="020B0600070205080204" pitchFamily="50" charset="-128"/>
                          <a:ea typeface="ＭＳ Ｐゴシック" panose="020B0600070205080204" pitchFamily="50" charset="-128"/>
                        </a:rPr>
                        <a:t>年度～</a:t>
                      </a:r>
                      <a:r>
                        <a:rPr kumimoji="1" lang="en-US" altLang="ja-JP" sz="1400" dirty="0" smtClean="0">
                          <a:latin typeface="ＭＳ Ｐゴシック" panose="020B0600070205080204" pitchFamily="50" charset="-128"/>
                          <a:ea typeface="ＭＳ Ｐゴシック" panose="020B0600070205080204" pitchFamily="50" charset="-128"/>
                        </a:rPr>
                        <a:t>)</a:t>
                      </a:r>
                      <a:r>
                        <a:rPr kumimoji="1" lang="ja-JP" altLang="en-US" sz="1400" dirty="0" err="1" smtClean="0">
                          <a:latin typeface="ＭＳ Ｐゴシック" panose="020B0600070205080204" pitchFamily="50" charset="-128"/>
                          <a:ea typeface="ＭＳ Ｐゴシック" panose="020B0600070205080204" pitchFamily="50" charset="-128"/>
                        </a:rPr>
                        <a:t>。</a:t>
                      </a:r>
                      <a:endParaRPr kumimoji="1" lang="ja-JP" altLang="en-US" sz="14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2013</a:t>
                      </a:r>
                      <a:r>
                        <a:rPr kumimoji="1" lang="ja-JP" altLang="en-US" sz="1400" dirty="0" smtClean="0">
                          <a:latin typeface="ＭＳ Ｐゴシック" panose="020B0600070205080204" pitchFamily="50" charset="-128"/>
                          <a:ea typeface="ＭＳ Ｐゴシック" panose="020B0600070205080204" pitchFamily="50" charset="-128"/>
                        </a:rPr>
                        <a:t>年</a:t>
                      </a:r>
                      <a:r>
                        <a:rPr kumimoji="1" lang="en-US" altLang="ja-JP" sz="1400" dirty="0" smtClean="0">
                          <a:latin typeface="ＭＳ Ｐゴシック" panose="020B0600070205080204" pitchFamily="50" charset="-128"/>
                          <a:ea typeface="ＭＳ Ｐゴシック" panose="020B0600070205080204" pitchFamily="50" charset="-128"/>
                        </a:rPr>
                        <a:t>4</a:t>
                      </a:r>
                      <a:r>
                        <a:rPr kumimoji="1" lang="ja-JP" altLang="en-US" sz="1400" dirty="0" smtClean="0">
                          <a:latin typeface="ＭＳ Ｐゴシック" panose="020B0600070205080204" pitchFamily="50" charset="-128"/>
                          <a:ea typeface="ＭＳ Ｐゴシック" panose="020B0600070205080204" pitchFamily="50" charset="-128"/>
                        </a:rPr>
                        <a:t>月　北摂つばさ高等学校に共生推進教室を設置</a:t>
                      </a:r>
                    </a:p>
                    <a:p>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2014</a:t>
                      </a:r>
                      <a:r>
                        <a:rPr kumimoji="1" lang="ja-JP" altLang="en-US" sz="1400" dirty="0" smtClean="0">
                          <a:latin typeface="ＭＳ Ｐゴシック" panose="020B0600070205080204" pitchFamily="50" charset="-128"/>
                          <a:ea typeface="ＭＳ Ｐゴシック" panose="020B0600070205080204" pitchFamily="50" charset="-128"/>
                        </a:rPr>
                        <a:t>年</a:t>
                      </a:r>
                      <a:r>
                        <a:rPr kumimoji="1" lang="en-US" altLang="ja-JP" sz="1400" dirty="0" smtClean="0">
                          <a:latin typeface="ＭＳ Ｐゴシック" panose="020B0600070205080204" pitchFamily="50" charset="-128"/>
                          <a:ea typeface="ＭＳ Ｐゴシック" panose="020B0600070205080204" pitchFamily="50" charset="-128"/>
                        </a:rPr>
                        <a:t>4</a:t>
                      </a:r>
                      <a:r>
                        <a:rPr kumimoji="1" lang="ja-JP" altLang="en-US" sz="1400" dirty="0" smtClean="0">
                          <a:latin typeface="ＭＳ Ｐゴシック" panose="020B0600070205080204" pitchFamily="50" charset="-128"/>
                          <a:ea typeface="ＭＳ Ｐゴシック" panose="020B0600070205080204" pitchFamily="50" charset="-128"/>
                        </a:rPr>
                        <a:t>月　信太高等学校に共生推進教室を設置予定</a:t>
                      </a:r>
                    </a:p>
                    <a:p>
                      <a:r>
                        <a:rPr kumimoji="1" lang="ja-JP" altLang="en-US" sz="1400" dirty="0" smtClean="0">
                          <a:latin typeface="ＭＳ Ｐゴシック" panose="020B0600070205080204" pitchFamily="50" charset="-128"/>
                          <a:ea typeface="ＭＳ Ｐゴシック" panose="020B0600070205080204" pitchFamily="50" charset="-128"/>
                        </a:rPr>
                        <a:t>・エキスパート支援員としてスクールカウンセラーを全ての府立高校に配置するともに、学校からの要望に応じて介助支援員、学習支援員を配置。</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912471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09759"/>
            <a:ext cx="3888432" cy="490066"/>
          </a:xfrm>
        </p:spPr>
        <p:txBody>
          <a:bodyPr>
            <a:noAutofit/>
          </a:bodyPr>
          <a:lstStyle/>
          <a:p>
            <a:pPr algn="l"/>
            <a:r>
              <a:rPr kumimoji="1" lang="ja-JP" altLang="en-US" sz="1600" dirty="0" smtClean="0">
                <a:latin typeface="+mn-ea"/>
                <a:ea typeface="+mn-ea"/>
              </a:rPr>
              <a:t>■関連データ：教育予算規模の推移</a:t>
            </a:r>
            <a:endParaRPr kumimoji="1" lang="ja-JP" altLang="en-US" sz="1600" dirty="0">
              <a:latin typeface="+mn-ea"/>
              <a:ea typeface="+mn-ea"/>
            </a:endParaRPr>
          </a:p>
        </p:txBody>
      </p:sp>
      <p:sp>
        <p:nvSpPr>
          <p:cNvPr id="12" name="テキスト ボックス 11"/>
          <p:cNvSpPr txBox="1"/>
          <p:nvPr/>
        </p:nvSpPr>
        <p:spPr>
          <a:xfrm>
            <a:off x="6012160" y="0"/>
            <a:ext cx="3131840" cy="338554"/>
          </a:xfrm>
          <a:prstGeom prst="rect">
            <a:avLst/>
          </a:prstGeom>
          <a:noFill/>
        </p:spPr>
        <p:txBody>
          <a:bodyPr wrap="square" rtlCol="0">
            <a:spAutoFit/>
          </a:bodyPr>
          <a:lstStyle/>
          <a:p>
            <a:pPr algn="r"/>
            <a:r>
              <a:rPr lang="ja-JP" altLang="en-US" sz="1600" u="sng" dirty="0" smtClean="0"/>
              <a:t>Ｂ　１．</a:t>
            </a:r>
            <a:endParaRPr lang="en-US" altLang="ja-JP" sz="1600" u="sng"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32" y="692696"/>
            <a:ext cx="9144000" cy="30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2352"/>
            <a:ext cx="9144000" cy="30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8460432" y="6453336"/>
            <a:ext cx="683568" cy="369332"/>
          </a:xfrm>
          <a:prstGeom prst="rect">
            <a:avLst/>
          </a:prstGeom>
          <a:noFill/>
        </p:spPr>
        <p:txBody>
          <a:bodyPr wrap="square" rtlCol="0">
            <a:spAutoFit/>
          </a:bodyPr>
          <a:lstStyle/>
          <a:p>
            <a:pPr algn="r"/>
            <a:fld id="{9C53C868-FF21-494D-AF88-8B2AF852388B}" type="slidenum">
              <a:rPr kumimoji="1" lang="ja-JP" altLang="en-US" smtClean="0"/>
              <a:pPr algn="r"/>
              <a:t>98</a:t>
            </a:fld>
            <a:endParaRPr kumimoji="1" lang="ja-JP" altLang="en-US" dirty="0"/>
          </a:p>
        </p:txBody>
      </p:sp>
    </p:spTree>
    <p:extLst>
      <p:ext uri="{BB962C8B-B14F-4D97-AF65-F5344CB8AC3E}">
        <p14:creationId xmlns:p14="http://schemas.microsoft.com/office/powerpoint/2010/main" val="20345304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WkmL5AZhU278QXpz2e9IA"/>
</p:tagLst>
</file>

<file path=ppt/tags/tag2.xml><?xml version="1.0" encoding="utf-8"?>
<p:tagLst xmlns:a="http://schemas.openxmlformats.org/drawingml/2006/main" xmlns:r="http://schemas.openxmlformats.org/officeDocument/2006/relationships" xmlns:p="http://schemas.openxmlformats.org/presentationml/2006/main">
  <p:tag name="RESIZE" val="Yes"/>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7575</TotalTime>
  <Words>62902</Words>
  <Application>Microsoft Office PowerPoint</Application>
  <PresentationFormat>画面に合わせる (4:3)</PresentationFormat>
  <Paragraphs>7438</Paragraphs>
  <Slides>210</Slides>
  <Notes>7</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210</vt:i4>
      </vt:variant>
    </vt:vector>
  </HeadingPairs>
  <TitlesOfParts>
    <vt:vector size="224" baseType="lpstr">
      <vt:lpstr>HGPｺﾞｼｯｸM</vt:lpstr>
      <vt:lpstr>HGP創英角ﾎﾟｯﾌﾟ体</vt:lpstr>
      <vt:lpstr>HGSｺﾞｼｯｸM</vt:lpstr>
      <vt:lpstr>HGS創英角ﾎﾟｯﾌﾟ体</vt:lpstr>
      <vt:lpstr>HG丸ｺﾞｼｯｸM-PRO</vt:lpstr>
      <vt:lpstr>HG創英角ﾎﾟｯﾌﾟ体</vt:lpstr>
      <vt:lpstr>Meiryo UI</vt:lpstr>
      <vt:lpstr>ＭＳ Ｐゴシック</vt:lpstr>
      <vt:lpstr>MS UI Gothic</vt:lpstr>
      <vt:lpstr>ＭＳ ゴシック</vt:lpstr>
      <vt:lpstr>メイリオ</vt:lpstr>
      <vt:lpstr>Arial</vt:lpstr>
      <vt:lpstr>Calibri</vt:lpstr>
      <vt:lpstr>Office ​​テーマ</vt:lpstr>
      <vt:lpstr>大阪府庁の点検・棚卸し結果 （2008年～2014年）</vt:lpstr>
      <vt:lpstr>PowerPoint プレゼンテーション</vt:lpstr>
      <vt:lpstr>PowerPoint プレゼンテーション</vt:lpstr>
      <vt:lpstr>PowerPoint プレゼンテーション</vt:lpstr>
      <vt:lpstr>Ⅰ　行財政改革  【財政】 　　（１）財政再建 　　（２）財務マネジメント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Ⅰ　行財政改革  　【人事】 　　（３）人事・給与制度 　　（４）公募制度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Ⅱ　業務執行の刷新 （１）サービス改善 （２）市町村への権限移譲 （３）補助金等の見直し （４）府民利用施設の廃止・改革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Ⅲ　経営形態の見直し  （１）独立行政法人化 （２）水道事業の見直し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Ⅳ　政策の刷新（主なもの）  （１）関空・伊丹の経営統合 （２）インフラ整備（道路網・鉄道網）の具体化、 　　ストックの組換え （３）治水対策の方針転換 （４）教育 （５）私立高校授業料無償化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■関連データ：教育予算規模の推移</vt:lpstr>
      <vt:lpstr>PowerPoint プレゼンテーション</vt:lpstr>
      <vt:lpstr>PowerPoint プレゼンテーション</vt:lpstr>
      <vt:lpstr>■私立高校等授業料支援補助金の制度概要イメージ</vt:lpstr>
      <vt:lpstr>PowerPoint プレゼンテーション</vt:lpstr>
      <vt:lpstr>■関連データ：私学助成の予算額の推移</vt:lpstr>
      <vt:lpstr>【大阪府・大阪市共通資料】  Ⅴ　大阪府市の連携 （１）　特区制度の創出・活用 （２）　ＩＲ実現に向けた検討 （３）大阪府市統合本部  （４）有識者を交えた府市合同の戦略会議 （５）組織統合 　　　①大阪府中小企業信用保証協会・大阪市信用保証協会  　　　②大阪府立病院・大阪市民病院の統合  　　　③大阪府立公衆衛生研究所・大阪市立環境科学研究所 　　　④大阪府立大学・大阪市立大学  　　　⑤その他の組織統合 （６）事業連携等 　　　①大阪府立中之島図書館・大阪市中央公会堂の連携 　　　②その他の事業連携と事業移管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参考資料  府庁における改革の一覧、個票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松永　あかり</cp:lastModifiedBy>
  <cp:revision>642</cp:revision>
  <cp:lastPrinted>2014-09-05T00:55:16Z</cp:lastPrinted>
  <dcterms:created xsi:type="dcterms:W3CDTF">2014-06-24T13:44:30Z</dcterms:created>
  <dcterms:modified xsi:type="dcterms:W3CDTF">2022-12-28T02:12:47Z</dcterms:modified>
</cp:coreProperties>
</file>